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6" r:id="rId4"/>
    <p:sldId id="273" r:id="rId5"/>
    <p:sldId id="274" r:id="rId6"/>
    <p:sldId id="278" r:id="rId7"/>
    <p:sldId id="277" r:id="rId8"/>
    <p:sldId id="279" r:id="rId9"/>
    <p:sldId id="284" r:id="rId10"/>
    <p:sldId id="285" r:id="rId11"/>
    <p:sldId id="308" r:id="rId12"/>
    <p:sldId id="309" r:id="rId13"/>
    <p:sldId id="310" r:id="rId14"/>
    <p:sldId id="311" r:id="rId15"/>
    <p:sldId id="312" r:id="rId16"/>
    <p:sldId id="307" r:id="rId17"/>
    <p:sldId id="313" r:id="rId18"/>
    <p:sldId id="320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03:38:26.72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A527-240D-4E5C-B2FC-22B09407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1CF3-5F19-41D7-935C-F1C53173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DDF5-1C02-46E6-B27B-4A89A527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C1A3-050F-4137-90E7-AC436F56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365F-05CC-474C-B92F-3447D3C4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7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43EE-0F40-48A0-A29E-A173B4F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358F2-FF78-4373-A921-F1D456B2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DC4F-2FD8-4111-8330-35729A59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37BC-FBD6-4C68-AE37-C262101F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9E2D-7639-450B-9D58-E1128D6F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9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DF45E-D0CE-404E-9286-9739B39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95A1-909D-4D0C-BC49-C5B9E294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4F37-B000-46C5-AE32-1B6FAD8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FD11-03DE-4467-BEFC-7322A95A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068C-A338-431F-91DF-76920E4F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4614-E799-43A3-B9E7-E308EAC4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C311-0426-4615-899F-603576B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C88C-21D6-4443-8480-9756CF8B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F1BA-9771-4180-BCD5-165FB7D6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562F-6838-4040-85BB-14A80755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DC8C-9869-4C43-908A-411FFF8F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9B6C-CE07-4270-902E-6151C466C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E297-ECE5-41D2-B958-7B75533A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8DA5-92A1-4C7D-ACD5-B7405864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BC70-C07A-4F2A-8235-4B8B0C65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7924-9B6B-40AF-8D99-4BE7E50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FCAC-14FB-46DA-9E39-BBA4AF3A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C08F-056F-481E-AFFD-DD7EC71C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77CF-2378-4F2E-84FC-1D705BF0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A481-3A33-43DB-A07F-F3888F49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0C9F-D7A7-4BC5-AA1D-8623A5A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9985-4850-49B2-A031-25632AC0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22EC-F889-4362-86D5-DE33F447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6633-353C-4CC7-8CC1-6A29F698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F213-DF0B-4D3C-B3F7-3291C6D3C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F3D5-18CC-4A66-8181-9840D4978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F014-C83F-41A4-877C-18A60B9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1318C-B225-4164-B06B-98E6004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40830-EEB1-4F8B-8739-9B627FA2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7AC2-D206-42B7-AF3B-B7A1FFDD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4CB76-DBA1-4149-9D0B-2B4854C7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BC548-CDF7-475E-9923-C55166F0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67A22-4A45-46EE-83E2-28A2D0C9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5358-7583-44B9-B9BB-7B6A338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CB049-6B73-4F7E-8715-ED624FC5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4FDA1-CBC6-4548-B28E-566ECFB6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0B73-0935-4871-86D4-7C912733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AA3D-8E88-4A92-AECE-379AF21A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7BD2A-01BD-4BCB-9504-97991F07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B306-97DB-4811-B293-879CA9D9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F6D25-6B80-4F21-B2F4-EBB21AF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317B4-D7BC-4E0F-A30A-860C7683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F651-CA68-44C9-BAD9-99EB1FE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DF3B3-04FA-40ED-B206-DAFC5AF7A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AB0C-A812-442D-9337-76672B60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32A9B-F100-44E8-B327-8DFB057A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A501C-6048-4DD6-A0AC-0823E7FC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A0C2B-1D22-4553-93EA-B0AC6CEA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DAAFE-1F41-4F73-8EC8-B5919FF0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F7EA-DB12-46A7-BFE5-34767257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7A74-677C-4406-9984-7E1D46024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BAAB-C308-4434-A0C5-046F7D223827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E086-A130-4988-B2C7-1C03EE8B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07A2-5EA0-463C-9DDA-387B6F80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971A-4E10-48A0-8C08-30E78E57A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E6F-4B45-4A37-BD6D-B22D30F8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E294-1B78-431F-9F2D-4EE65295A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12554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9294-0764-499A-8E64-CFD9E222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718628"/>
          </a:xfrm>
        </p:spPr>
        <p:txBody>
          <a:bodyPr>
            <a:normAutofit/>
          </a:bodyPr>
          <a:lstStyle/>
          <a:p>
            <a:r>
              <a:rPr lang="en-US" dirty="0"/>
              <a:t>Programming language and free software environment for statistical computing and graphics.</a:t>
            </a:r>
          </a:p>
          <a:p>
            <a:endParaRPr lang="en-US" dirty="0"/>
          </a:p>
          <a:p>
            <a:r>
              <a:rPr lang="en-US" dirty="0"/>
              <a:t>Supported by the R Foundation for Statistical Computing.</a:t>
            </a:r>
          </a:p>
          <a:p>
            <a:endParaRPr lang="en-US" dirty="0"/>
          </a:p>
          <a:p>
            <a:r>
              <a:rPr lang="en-US" dirty="0"/>
              <a:t>Interpreted language</a:t>
            </a:r>
          </a:p>
          <a:p>
            <a:endParaRPr lang="en-US" dirty="0"/>
          </a:p>
          <a:p>
            <a:r>
              <a:rPr lang="en-US" dirty="0"/>
              <a:t>Supports matrix arithmetic.</a:t>
            </a:r>
          </a:p>
          <a:p>
            <a:endParaRPr lang="en-US" dirty="0"/>
          </a:p>
          <a:p>
            <a:r>
              <a:rPr lang="en-US" dirty="0"/>
              <a:t>The capabilities of R are extended through user-created </a:t>
            </a:r>
            <a:r>
              <a:rPr lang="en-US" i="1" dirty="0"/>
              <a:t>packages</a:t>
            </a:r>
            <a:r>
              <a:rPr lang="en-US" dirty="0"/>
              <a:t>, which allow specialized statistical techniques, graphical devices, import/export capabilities, reporting tools,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07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0BA-783E-4784-A98F-29AC5933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C42B-D336-4DEA-8A46-C73B053B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</p:spPr>
        <p:txBody>
          <a:bodyPr/>
          <a:lstStyle/>
          <a:p>
            <a:r>
              <a:rPr lang="en-US" dirty="0"/>
              <a:t>A bar chart presents categorical data with rectangular bars with heights or lengths proportional to the values that they represent.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286F-0606-4345-99FC-0B9C5F94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42" y="2443163"/>
            <a:ext cx="3864429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D7B-913C-48C2-BB84-CC339A01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F5BB-5135-4494-8AE9-BBD5F321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IN" dirty="0"/>
              <a:t>A histogram represents the frequency distribution i.e., how many observations take the value to a certain level.</a:t>
            </a:r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2DA59E-A9EF-47FA-AC59-D202ACE0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9887" y="2516298"/>
            <a:ext cx="4905827" cy="41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494-A0AA-4757-BFC2-D08658A2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EDFA3-F961-4AD0-B542-72B965C9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186781"/>
            <a:ext cx="4000500" cy="3629025"/>
          </a:xfrm>
        </p:spPr>
      </p:pic>
    </p:spTree>
    <p:extLst>
      <p:ext uri="{BB962C8B-B14F-4D97-AF65-F5344CB8AC3E}">
        <p14:creationId xmlns:p14="http://schemas.microsoft.com/office/powerpoint/2010/main" val="366254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3EA-406B-40CE-8EDE-9E1B4F87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 v/s Bar plot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20F6175-81A6-41AD-A406-215EF4C3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0858" cy="4610263"/>
          </a:xfrm>
        </p:spPr>
      </p:pic>
    </p:spTree>
    <p:extLst>
      <p:ext uri="{BB962C8B-B14F-4D97-AF65-F5344CB8AC3E}">
        <p14:creationId xmlns:p14="http://schemas.microsoft.com/office/powerpoint/2010/main" val="60427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AED-A160-4B49-A1BC-64239B68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 v/s Bar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030E3-B8BD-45A4-A33D-D7DC52D3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030"/>
            <a:ext cx="10134600" cy="4939846"/>
          </a:xfrm>
        </p:spPr>
      </p:pic>
    </p:spTree>
    <p:extLst>
      <p:ext uri="{BB962C8B-B14F-4D97-AF65-F5344CB8AC3E}">
        <p14:creationId xmlns:p14="http://schemas.microsoft.com/office/powerpoint/2010/main" val="167416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64DC-CBD7-4E1F-A625-C6379975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3675"/>
            <a:ext cx="10845800" cy="83515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Boxplot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EF91E-80BE-4EC8-AC38-AF8CBDE5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5" y="902216"/>
            <a:ext cx="6164943" cy="462370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3445C-0308-4156-8130-4979CFC90C4C}"/>
              </a:ext>
            </a:extLst>
          </p:cNvPr>
          <p:cNvCxnSpPr>
            <a:cxnSpLocks/>
          </p:cNvCxnSpPr>
          <p:nvPr/>
        </p:nvCxnSpPr>
        <p:spPr>
          <a:xfrm>
            <a:off x="4643857" y="1491430"/>
            <a:ext cx="4122772" cy="1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5CFABF-8AF8-4CB3-821E-985ED819587E}"/>
              </a:ext>
            </a:extLst>
          </p:cNvPr>
          <p:cNvSpPr txBox="1"/>
          <p:nvPr/>
        </p:nvSpPr>
        <p:spPr>
          <a:xfrm>
            <a:off x="8955314" y="136332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Upper Extreme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7B1E7-FE58-4BAE-8AB9-7857452F35F2}"/>
              </a:ext>
            </a:extLst>
          </p:cNvPr>
          <p:cNvCxnSpPr>
            <a:cxnSpLocks/>
          </p:cNvCxnSpPr>
          <p:nvPr/>
        </p:nvCxnSpPr>
        <p:spPr>
          <a:xfrm flipV="1">
            <a:off x="4711701" y="2336800"/>
            <a:ext cx="4054928" cy="4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9D736-D1EB-4CCE-97FC-6C17FBB542AC}"/>
              </a:ext>
            </a:extLst>
          </p:cNvPr>
          <p:cNvSpPr txBox="1"/>
          <p:nvPr/>
        </p:nvSpPr>
        <p:spPr>
          <a:xfrm>
            <a:off x="8955314" y="211002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Upper Quartile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1EC401-7B08-4EF7-BAC4-3CE195A9933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07429" y="2964090"/>
            <a:ext cx="4147457" cy="38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E7FB7E-5120-4DA3-A5B6-2DCB35E175ED}"/>
              </a:ext>
            </a:extLst>
          </p:cNvPr>
          <p:cNvSpPr txBox="1"/>
          <p:nvPr/>
        </p:nvSpPr>
        <p:spPr>
          <a:xfrm>
            <a:off x="9154886" y="277942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B4C4D-FBCD-4651-A41B-E3C43075D19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711701" y="3885808"/>
            <a:ext cx="4243612" cy="24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85E970-8834-4557-B6A4-D17EB5702926}"/>
              </a:ext>
            </a:extLst>
          </p:cNvPr>
          <p:cNvSpPr txBox="1"/>
          <p:nvPr/>
        </p:nvSpPr>
        <p:spPr>
          <a:xfrm>
            <a:off x="8955313" y="3701142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Quartile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ABE52D-9934-4D26-B4C1-610E01937D6D}"/>
              </a:ext>
            </a:extLst>
          </p:cNvPr>
          <p:cNvCxnSpPr>
            <a:cxnSpLocks/>
          </p:cNvCxnSpPr>
          <p:nvPr/>
        </p:nvCxnSpPr>
        <p:spPr>
          <a:xfrm>
            <a:off x="4711701" y="4557486"/>
            <a:ext cx="4049485" cy="5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39477E-A504-42AC-BC1E-C7E03713F161}"/>
              </a:ext>
            </a:extLst>
          </p:cNvPr>
          <p:cNvSpPr txBox="1"/>
          <p:nvPr/>
        </p:nvSpPr>
        <p:spPr>
          <a:xfrm>
            <a:off x="8911771" y="442842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Whisker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7C00AF-BAD3-4CE0-AFAF-1F90ACA23957}"/>
              </a:ext>
            </a:extLst>
          </p:cNvPr>
          <p:cNvCxnSpPr>
            <a:cxnSpLocks/>
          </p:cNvCxnSpPr>
          <p:nvPr/>
        </p:nvCxnSpPr>
        <p:spPr>
          <a:xfrm>
            <a:off x="4891314" y="4958962"/>
            <a:ext cx="3875315" cy="46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8BF288-2593-483C-92E1-E7A025C9AEDE}"/>
              </a:ext>
            </a:extLst>
          </p:cNvPr>
          <p:cNvSpPr txBox="1"/>
          <p:nvPr/>
        </p:nvSpPr>
        <p:spPr>
          <a:xfrm>
            <a:off x="8955314" y="5268685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Extreme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1007A-4F73-4932-877E-07ED556CC715}"/>
              </a:ext>
            </a:extLst>
          </p:cNvPr>
          <p:cNvCxnSpPr>
            <a:cxnSpLocks/>
          </p:cNvCxnSpPr>
          <p:nvPr/>
        </p:nvCxnSpPr>
        <p:spPr>
          <a:xfrm flipV="1">
            <a:off x="4717143" y="1088572"/>
            <a:ext cx="4049486" cy="27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EA3229-2839-4A72-B681-9548D7F05EFB}"/>
              </a:ext>
            </a:extLst>
          </p:cNvPr>
          <p:cNvSpPr txBox="1"/>
          <p:nvPr/>
        </p:nvSpPr>
        <p:spPr>
          <a:xfrm>
            <a:off x="9085943" y="841829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Outlier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3E0328-46AA-46FD-9FAD-F0CBA48EE002}"/>
              </a:ext>
            </a:extLst>
          </p:cNvPr>
          <p:cNvCxnSpPr/>
          <p:nvPr/>
        </p:nvCxnSpPr>
        <p:spPr>
          <a:xfrm flipH="1">
            <a:off x="3294743" y="2857848"/>
            <a:ext cx="81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D61A2E-0C6E-40B0-A5E0-E7306DDBA9F3}"/>
              </a:ext>
            </a:extLst>
          </p:cNvPr>
          <p:cNvCxnSpPr>
            <a:cxnSpLocks/>
          </p:cNvCxnSpPr>
          <p:nvPr/>
        </p:nvCxnSpPr>
        <p:spPr>
          <a:xfrm>
            <a:off x="3294743" y="2857848"/>
            <a:ext cx="0" cy="12682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8C70B0-02AD-4412-990B-62FCE159FCBE}"/>
              </a:ext>
            </a:extLst>
          </p:cNvPr>
          <p:cNvCxnSpPr/>
          <p:nvPr/>
        </p:nvCxnSpPr>
        <p:spPr>
          <a:xfrm>
            <a:off x="3294743" y="4126078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9EF6A0-743A-48EC-B95D-A4329AF9BDD8}"/>
              </a:ext>
            </a:extLst>
          </p:cNvPr>
          <p:cNvCxnSpPr>
            <a:cxnSpLocks/>
          </p:cNvCxnSpPr>
          <p:nvPr/>
        </p:nvCxnSpPr>
        <p:spPr>
          <a:xfrm flipH="1">
            <a:off x="1320801" y="3423947"/>
            <a:ext cx="1973941" cy="132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4A4AAF-4884-4936-86E6-78F28ECF3095}"/>
              </a:ext>
            </a:extLst>
          </p:cNvPr>
          <p:cNvSpPr txBox="1"/>
          <p:nvPr/>
        </p:nvSpPr>
        <p:spPr>
          <a:xfrm>
            <a:off x="508000" y="477151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IQR</a:t>
            </a:r>
          </a:p>
          <a:p>
            <a:r>
              <a:rPr lang="en-IN" dirty="0"/>
              <a:t>(Interquartile Range)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C30852-69A3-453D-B5AD-C40D397A0F11}"/>
              </a:ext>
            </a:extLst>
          </p:cNvPr>
          <p:cNvSpPr txBox="1"/>
          <p:nvPr/>
        </p:nvSpPr>
        <p:spPr>
          <a:xfrm>
            <a:off x="394606" y="5907284"/>
            <a:ext cx="1140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box plot</a:t>
            </a:r>
            <a:r>
              <a:rPr lang="en-US" sz="2000" dirty="0"/>
              <a:t> or </a:t>
            </a:r>
            <a:r>
              <a:rPr lang="en-US" sz="2000" b="1" dirty="0"/>
              <a:t>box and whisker plot</a:t>
            </a:r>
            <a:r>
              <a:rPr lang="en-US" sz="2000" dirty="0"/>
              <a:t> is a method for graphically depicting groups of numerical data through their quartiles.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80B1D-7608-4022-AFDC-4C8FBD3E181B}"/>
                  </a:ext>
                </a:extLst>
              </p14:cNvPr>
              <p14:cNvContentPartPr/>
              <p14:nvPr/>
            </p14:nvContentPartPr>
            <p14:xfrm>
              <a:off x="4643857" y="134898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80B1D-7608-4022-AFDC-4C8FBD3E1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8217" y="131334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904774C-CAAB-4D85-8369-C8F6881C6B44}"/>
              </a:ext>
            </a:extLst>
          </p:cNvPr>
          <p:cNvSpPr/>
          <p:nvPr/>
        </p:nvSpPr>
        <p:spPr>
          <a:xfrm>
            <a:off x="3556000" y="1491430"/>
            <a:ext cx="699600" cy="1234804"/>
          </a:xfrm>
          <a:prstGeom prst="leftBrace">
            <a:avLst>
              <a:gd name="adj1" fmla="val 0"/>
              <a:gd name="adj2" fmla="val 4882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B0FEE-50E3-4A5F-8D9C-1EC37A9D0C93}"/>
              </a:ext>
            </a:extLst>
          </p:cNvPr>
          <p:cNvSpPr txBox="1"/>
          <p:nvPr/>
        </p:nvSpPr>
        <p:spPr>
          <a:xfrm>
            <a:off x="585560" y="1901816"/>
            <a:ext cx="138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Q3+1.5(IQR)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6CBD9-101B-49A8-9EFC-CCD2D960364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968954" y="2094323"/>
            <a:ext cx="1587046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22E1315-2F16-4E1E-916D-CD47BA121DA9}"/>
              </a:ext>
            </a:extLst>
          </p:cNvPr>
          <p:cNvSpPr/>
          <p:nvPr/>
        </p:nvSpPr>
        <p:spPr>
          <a:xfrm>
            <a:off x="3731924" y="4156374"/>
            <a:ext cx="356700" cy="7021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B07DE-EFBC-45F9-B09B-986C3AEFBB38}"/>
              </a:ext>
            </a:extLst>
          </p:cNvPr>
          <p:cNvCxnSpPr>
            <a:stCxn id="9" idx="1"/>
          </p:cNvCxnSpPr>
          <p:nvPr/>
        </p:nvCxnSpPr>
        <p:spPr>
          <a:xfrm flipH="1">
            <a:off x="2762477" y="4507440"/>
            <a:ext cx="969447" cy="75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6046FD-6F51-45C8-8AD8-30941DA1FBF3}"/>
              </a:ext>
            </a:extLst>
          </p:cNvPr>
          <p:cNvSpPr txBox="1"/>
          <p:nvPr/>
        </p:nvSpPr>
        <p:spPr>
          <a:xfrm>
            <a:off x="2307771" y="5291874"/>
            <a:ext cx="14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Q1-1.5(IQR)</a:t>
            </a:r>
          </a:p>
        </p:txBody>
      </p:sp>
    </p:spTree>
    <p:extLst>
      <p:ext uri="{BB962C8B-B14F-4D97-AF65-F5344CB8AC3E}">
        <p14:creationId xmlns:p14="http://schemas.microsoft.com/office/powerpoint/2010/main" val="132776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87ED-CFBB-49BF-820E-E878F3C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29"/>
            <a:ext cx="10515600" cy="108857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7D57-E964-4282-AA92-2F6087F1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r>
              <a:rPr lang="en-US" dirty="0"/>
              <a:t>The normal distribution is a probability function that describes how the values of a variable are distributed.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5E4EA-F090-4CED-9D2F-10D751EE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15" y="28829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6A5A-9771-4B4D-B643-68B788F1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9461-9450-4E68-B265-EAEA8E706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normal random variable takes values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The probability associated with any single value of a random variable is always 0. </a:t>
                </a:r>
              </a:p>
              <a:p>
                <a:r>
                  <a:rPr lang="en-IN" dirty="0"/>
                  <a:t>Area under entire curve is always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9461-9450-4E68-B265-EAEA8E706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0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E651-57E9-4774-9181-79C9430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2943A4-94F3-4E5F-88C5-E45B574B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494971"/>
            <a:ext cx="10965541" cy="4997904"/>
          </a:xfrm>
        </p:spPr>
      </p:pic>
    </p:spTree>
    <p:extLst>
      <p:ext uri="{BB962C8B-B14F-4D97-AF65-F5344CB8AC3E}">
        <p14:creationId xmlns:p14="http://schemas.microsoft.com/office/powerpoint/2010/main" val="34554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34B-8609-4298-AF69-B04FFC0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43"/>
            <a:ext cx="10515600" cy="798287"/>
          </a:xfrm>
        </p:spPr>
        <p:txBody>
          <a:bodyPr>
            <a:normAutofit/>
          </a:bodyPr>
          <a:lstStyle/>
          <a:p>
            <a:r>
              <a:rPr lang="en-IN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8005-6906-42E5-AF7A-1B0A5437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761819"/>
          </a:xfrm>
        </p:spPr>
        <p:txBody>
          <a:bodyPr/>
          <a:lstStyle/>
          <a:p>
            <a:r>
              <a:rPr lang="en-IN" dirty="0"/>
              <a:t>For a probability distribution, the mean of the distribution is known as “Expected Value”.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expected value intuitively refers to what one would find if they repeated the experiment an infinite number of times and took the average of all of the outcomes.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Mathematically, it’s calculated as a </a:t>
            </a:r>
            <a:r>
              <a:rPr lang="en-IN" dirty="0">
                <a:solidFill>
                  <a:srgbClr val="FF0000"/>
                </a:solidFill>
              </a:rPr>
              <a:t>weighted average </a:t>
            </a:r>
            <a:r>
              <a:rPr lang="en-IN" dirty="0"/>
              <a:t>of each possible value. </a:t>
            </a:r>
          </a:p>
        </p:txBody>
      </p:sp>
    </p:spTree>
    <p:extLst>
      <p:ext uri="{BB962C8B-B14F-4D97-AF65-F5344CB8AC3E}">
        <p14:creationId xmlns:p14="http://schemas.microsoft.com/office/powerpoint/2010/main" val="76272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FB5-E106-43EE-BED0-A308901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75771"/>
            <a:ext cx="10541001" cy="9019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A5F8CE8-534A-4CF4-9B48-DB5346E9A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177697"/>
            <a:ext cx="7566647" cy="45026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3C1083-F997-450C-B3AF-FF76E47D9B41}"/>
                  </a:ext>
                </a:extLst>
              </p:cNvPr>
              <p:cNvSpPr txBox="1"/>
              <p:nvPr/>
            </p:nvSpPr>
            <p:spPr>
              <a:xfrm>
                <a:off x="7170057" y="1177697"/>
                <a:ext cx="489131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u="sng" dirty="0"/>
                  <a:t>Properties</a:t>
                </a:r>
                <a:r>
                  <a:rPr lang="en-IN" sz="2800" dirty="0"/>
                  <a:t>:</a:t>
                </a:r>
              </a:p>
              <a:p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68.26% of values lie within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95.46% of values lie within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99.73% of values lie within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3C1083-F997-450C-B3AF-FF76E47D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57" y="1177697"/>
                <a:ext cx="4891315" cy="4401205"/>
              </a:xfrm>
              <a:prstGeom prst="rect">
                <a:avLst/>
              </a:prstGeom>
              <a:blipFill>
                <a:blip r:embed="rId3"/>
                <a:stretch>
                  <a:fillRect l="-2491" t="-1247" b="-3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57E-7525-48A3-83FC-F3E2E67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87" y="159657"/>
            <a:ext cx="11270656" cy="110308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Distribution- Probability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5B02C-FA71-4F2E-9F93-71DB628D7C44}"/>
                  </a:ext>
                </a:extLst>
              </p:cNvPr>
              <p:cNvSpPr txBox="1"/>
              <p:nvPr/>
            </p:nvSpPr>
            <p:spPr>
              <a:xfrm>
                <a:off x="6948712" y="1299746"/>
                <a:ext cx="4735287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Characterized by Mean(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000" b="1" dirty="0"/>
                  <a:t>) and Standard Deviation(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sz="2000" b="1" dirty="0"/>
                  <a:t>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5B02C-FA71-4F2E-9F93-71DB628D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2" y="1299746"/>
                <a:ext cx="4735287" cy="707886"/>
              </a:xfrm>
              <a:prstGeom prst="rect">
                <a:avLst/>
              </a:prstGeom>
              <a:blipFill>
                <a:blip r:embed="rId2"/>
                <a:stretch>
                  <a:fillRect l="-1284" t="-3390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E7D893-8BA7-4330-AF44-2DCF796735D8}"/>
                  </a:ext>
                </a:extLst>
              </p:cNvPr>
              <p:cNvSpPr txBox="1"/>
              <p:nvPr/>
            </p:nvSpPr>
            <p:spPr>
              <a:xfrm>
                <a:off x="8432800" y="3570514"/>
                <a:ext cx="30334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E7D893-8BA7-4330-AF44-2DCF7967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3570514"/>
                <a:ext cx="303348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9CF159-7B6E-4F90-8D69-4C7F06DAB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" y="2044634"/>
            <a:ext cx="6959434" cy="4448239"/>
          </a:xfrm>
        </p:spPr>
      </p:pic>
    </p:spTree>
    <p:extLst>
      <p:ext uri="{BB962C8B-B14F-4D97-AF65-F5344CB8AC3E}">
        <p14:creationId xmlns:p14="http://schemas.microsoft.com/office/powerpoint/2010/main" val="294919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5803-223A-460F-94D1-D01A65C6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1A04-1282-410D-8118-5D22FC4FE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</p:spPr>
            <p:txBody>
              <a:bodyPr/>
              <a:lstStyle/>
              <a:p>
                <a:r>
                  <a:rPr lang="en-US" dirty="0"/>
                  <a:t>Standardization is the process of putting different variables on the same scale. </a:t>
                </a:r>
              </a:p>
              <a:p>
                <a:r>
                  <a:rPr lang="en-US" dirty="0"/>
                  <a:t>This process allows you to compare scores between different types of variables</a:t>
                </a:r>
                <a:endParaRPr lang="en-IN" dirty="0"/>
              </a:p>
              <a:p>
                <a:r>
                  <a:rPr lang="en-IN" dirty="0"/>
                  <a:t>In simpler terms, make data unitless.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1A04-1282-410D-8118-5D22FC4FE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  <a:blipFill>
                <a:blip r:embed="rId2"/>
                <a:stretch>
                  <a:fillRect l="-1043" t="-2188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73FF-76D0-43DF-BE95-993B88E2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F83C-C205-4532-A70E-D5D4709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03086"/>
            <a:ext cx="10642600" cy="5073877"/>
          </a:xfrm>
        </p:spPr>
        <p:txBody>
          <a:bodyPr/>
          <a:lstStyle/>
          <a:p>
            <a:r>
              <a:rPr lang="en-US" dirty="0"/>
              <a:t> A Z-score is the number of standard deviations from the mean a data point is.</a:t>
            </a:r>
            <a:endParaRPr lang="en-IN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D0B918F-87D4-4CBE-B6C8-6F9C85E5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2" y="1987324"/>
            <a:ext cx="4978358" cy="4719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37C950-A8F0-4CB2-A3F7-B93DA92DBF53}"/>
                  </a:ext>
                </a:extLst>
              </p:cNvPr>
              <p:cNvSpPr/>
              <p:nvPr/>
            </p:nvSpPr>
            <p:spPr>
              <a:xfrm>
                <a:off x="8055430" y="2792420"/>
                <a:ext cx="2888342" cy="169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pPr algn="ctr"/>
                <a:r>
                  <a:rPr lang="en-IN" dirty="0"/>
                  <a:t>For Every random variable X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37C950-A8F0-4CB2-A3F7-B93DA92DB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0" y="2792420"/>
                <a:ext cx="2888342" cy="1695208"/>
              </a:xfrm>
              <a:prstGeom prst="rect">
                <a:avLst/>
              </a:prstGeom>
              <a:blipFill>
                <a:blip r:embed="rId3"/>
                <a:stretch>
                  <a:fillRect b="-4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0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2648-39E9-4318-94C0-2D590160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47" y="275771"/>
            <a:ext cx="11037453" cy="89988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Calculating Probability from Z-distribution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182E0-DFB0-4A27-BF94-A568D9F5D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"/>
          <a:stretch/>
        </p:blipFill>
        <p:spPr>
          <a:xfrm>
            <a:off x="6441373" y="2566420"/>
            <a:ext cx="5649026" cy="27918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71325-21FC-4192-9147-4E1C8135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1" y="3797526"/>
            <a:ext cx="6226628" cy="289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Calculate Z-score corresponding to 680.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Z= (680-711)/29= -1.06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2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Calculate probabilities using Z-tables.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P(Z-1)=0.14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7A2B0-E3B3-492E-8121-D793EA80AA03}"/>
                  </a:ext>
                </a:extLst>
              </p:cNvPr>
              <p:cNvSpPr txBox="1"/>
              <p:nvPr/>
            </p:nvSpPr>
            <p:spPr>
              <a:xfrm>
                <a:off x="316347" y="1335314"/>
                <a:ext cx="1148376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Suppose GMAT scores can be reasonably modelled using a normal distribution with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=711 </m:t>
                    </m:r>
                  </m:oMath>
                </a14:m>
                <a:r>
                  <a:rPr lang="en-IN" sz="2800" dirty="0"/>
                  <a:t>and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=29. </m:t>
                    </m:r>
                  </m:oMath>
                </a14:m>
                <a:r>
                  <a:rPr lang="en-IN" sz="2800" dirty="0"/>
                  <a:t>Calculate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≤680)</m:t>
                    </m:r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7A2B0-E3B3-492E-8121-D793EA80A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7" y="1335314"/>
                <a:ext cx="11483768" cy="1231106"/>
              </a:xfrm>
              <a:prstGeom prst="rect">
                <a:avLst/>
              </a:prstGeom>
              <a:blipFill>
                <a:blip r:embed="rId3"/>
                <a:stretch>
                  <a:fillRect l="-1115" t="-4455" r="-1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9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C7D-0CC8-49D9-B730-A38EB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88686"/>
            <a:ext cx="10827657" cy="88537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Calculating Probability from Z-distribution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D522-897D-4EF8-8828-E8AC236D7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2514" y="1175657"/>
                <a:ext cx="11146972" cy="294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P(697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≤740)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Use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Use 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Use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P(X</a:t>
                </a:r>
                <a14:m>
                  <m:oMath xmlns:m="http://schemas.openxmlformats.org/officeDocument/2006/math"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Calculate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 &amp;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I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as before:-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740)=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≤1)=0.84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697)=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≤−0.5)=0.31</m:t>
                    </m:r>
                  </m:oMath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Calculate P(697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≤740)=0.84−0.31=−0.53</m:t>
                    </m:r>
                  </m:oMath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D522-897D-4EF8-8828-E8AC236D7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2514" y="1175657"/>
                <a:ext cx="11146972" cy="2946400"/>
              </a:xfrm>
              <a:blipFill>
                <a:blip r:embed="rId2"/>
                <a:stretch>
                  <a:fillRect l="-1149" t="-3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4DB5E-8E95-41D4-9B39-B13B41486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"/>
          <a:stretch/>
        </p:blipFill>
        <p:spPr>
          <a:xfrm>
            <a:off x="3545945" y="4382995"/>
            <a:ext cx="5100110" cy="2286319"/>
          </a:xfrm>
        </p:spPr>
      </p:pic>
    </p:spTree>
    <p:extLst>
      <p:ext uri="{BB962C8B-B14F-4D97-AF65-F5344CB8AC3E}">
        <p14:creationId xmlns:p14="http://schemas.microsoft.com/office/powerpoint/2010/main" val="364947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55160-A3B4-4667-BE07-533CD88E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Quantile Plot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7AB48-29A1-460B-8A24-2EB661A0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524000"/>
            <a:ext cx="10515600" cy="4968873"/>
          </a:xfrm>
        </p:spPr>
      </p:pic>
    </p:spTree>
    <p:extLst>
      <p:ext uri="{BB962C8B-B14F-4D97-AF65-F5344CB8AC3E}">
        <p14:creationId xmlns:p14="http://schemas.microsoft.com/office/powerpoint/2010/main" val="346623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0057-180B-4443-A8F5-C64F1BB7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427E4-DE36-4855-AE48-F381C8A2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57" y="2541175"/>
            <a:ext cx="9858086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9643-1816-47A4-9573-D67DDF8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A01D3-FDC0-42A9-88D3-8F056F6CD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formula for calculating the expected value for a discrete random variable X, denoted by µ is: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variance of a discrete random variable X,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A01D3-FDC0-42A9-88D3-8F056F6CD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C3A0-F289-4501-8AE9-8FA63847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Moment Business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4D9BF-DDF6-4EFA-8A44-79A24B4E9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SKEWNESS:</a:t>
                </a:r>
                <a:r>
                  <a:rPr lang="en-IN" dirty="0"/>
                  <a:t> A measure of asymmetry in the distribution.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n-IN" dirty="0">
                    <a:solidFill>
                      <a:srgbClr val="FF0000"/>
                    </a:solidFill>
                  </a:rPr>
                  <a:t>negative skewness</a:t>
                </a:r>
                <a:r>
                  <a:rPr lang="en-IN" dirty="0"/>
                  <a:t>, the mass of distribution is concentrated on the </a:t>
                </a:r>
                <a:r>
                  <a:rPr lang="en-IN" dirty="0">
                    <a:solidFill>
                      <a:srgbClr val="FF0000"/>
                    </a:solidFill>
                  </a:rPr>
                  <a:t>right</a:t>
                </a:r>
                <a:r>
                  <a:rPr lang="en-IN" dirty="0"/>
                  <a:t>. </a:t>
                </a:r>
              </a:p>
              <a:p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n-IN" dirty="0">
                    <a:solidFill>
                      <a:srgbClr val="FF0000"/>
                    </a:solidFill>
                  </a:rPr>
                  <a:t>positive skewness</a:t>
                </a:r>
                <a:r>
                  <a:rPr lang="en-IN" dirty="0"/>
                  <a:t>, the mass of distribution is concentrated on the </a:t>
                </a:r>
                <a:r>
                  <a:rPr lang="en-IN" dirty="0">
                    <a:solidFill>
                      <a:srgbClr val="FF0000"/>
                    </a:solidFill>
                  </a:rPr>
                  <a:t>left</a:t>
                </a:r>
                <a:r>
                  <a:rPr lang="en-IN" dirty="0"/>
                  <a:t>. 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4D9BF-DDF6-4EFA-8A44-79A24B4E9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D8F-68A6-472F-ABFD-6AD1E8D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DDCD5-ABB5-4375-B76D-9A129E96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r="13056"/>
          <a:stretch/>
        </p:blipFill>
        <p:spPr>
          <a:xfrm>
            <a:off x="972457" y="1690687"/>
            <a:ext cx="10381343" cy="4802187"/>
          </a:xfrm>
        </p:spPr>
      </p:pic>
    </p:spTree>
    <p:extLst>
      <p:ext uri="{BB962C8B-B14F-4D97-AF65-F5344CB8AC3E}">
        <p14:creationId xmlns:p14="http://schemas.microsoft.com/office/powerpoint/2010/main" val="241928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5B-6BD2-48EE-963F-8F277A5A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Fourth Moment Business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42A8-C253-4693-9532-184F3F9D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KURTOSIS: </a:t>
                </a:r>
                <a:r>
                  <a:rPr lang="en-IN" dirty="0"/>
                  <a:t>A measure of the peakedness of the distribution (relative to normal)</a:t>
                </a:r>
              </a:p>
              <a:p>
                <a:pPr marL="0" indent="0" algn="ctr">
                  <a:buNone/>
                </a:pPr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Kurt</a:t>
                </a:r>
                <a:r>
                  <a:rPr lang="en-IN" b="0" dirty="0"/>
                  <a:t>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IN" dirty="0"/>
                          <m:t>]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r>
                  <a:rPr lang="en-IN" dirty="0"/>
                  <a:t>For symmetric distribution, </a:t>
                </a:r>
                <a:r>
                  <a:rPr lang="en-IN" dirty="0">
                    <a:solidFill>
                      <a:srgbClr val="FF0000"/>
                    </a:solidFill>
                  </a:rPr>
                  <a:t>negative kurtosis </a:t>
                </a:r>
                <a:r>
                  <a:rPr lang="en-IN" dirty="0"/>
                  <a:t>implies </a:t>
                </a:r>
                <a:r>
                  <a:rPr lang="en-IN" dirty="0">
                    <a:solidFill>
                      <a:srgbClr val="FF0000"/>
                    </a:solidFill>
                  </a:rPr>
                  <a:t>wider peak </a:t>
                </a:r>
                <a:r>
                  <a:rPr lang="en-IN" dirty="0"/>
                  <a:t>and </a:t>
                </a:r>
                <a:r>
                  <a:rPr lang="en-IN" dirty="0">
                    <a:solidFill>
                      <a:srgbClr val="FF0000"/>
                    </a:solidFill>
                  </a:rPr>
                  <a:t>thinner tails</a:t>
                </a:r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Positive kurtosis implies </a:t>
                </a:r>
                <a:r>
                  <a:rPr lang="en-IN" dirty="0">
                    <a:solidFill>
                      <a:srgbClr val="FF0000"/>
                    </a:solidFill>
                  </a:rPr>
                  <a:t>thinner peak </a:t>
                </a:r>
                <a:r>
                  <a:rPr lang="en-IN" dirty="0"/>
                  <a:t>and </a:t>
                </a:r>
                <a:r>
                  <a:rPr lang="en-IN" dirty="0">
                    <a:solidFill>
                      <a:srgbClr val="FF0000"/>
                    </a:solidFill>
                  </a:rPr>
                  <a:t>wider tails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42A8-C253-4693-9532-184F3F9D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4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530-C5DA-4898-BEBC-96FD32B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Kurtosis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1B062-C8AC-4A49-B14D-711082D0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71629" cy="4890001"/>
          </a:xfrm>
        </p:spPr>
      </p:pic>
    </p:spTree>
    <p:extLst>
      <p:ext uri="{BB962C8B-B14F-4D97-AF65-F5344CB8AC3E}">
        <p14:creationId xmlns:p14="http://schemas.microsoft.com/office/powerpoint/2010/main" val="359136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AC97-0BA6-4289-97DA-65D085F3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62CB1D5-CE22-43F4-8F0A-630A9139C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27" y="914400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734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Class-2</vt:lpstr>
      <vt:lpstr>Expected Value</vt:lpstr>
      <vt:lpstr>Expected Value</vt:lpstr>
      <vt:lpstr>Expected Value</vt:lpstr>
      <vt:lpstr>Third Moment Business Decision</vt:lpstr>
      <vt:lpstr>Skewness</vt:lpstr>
      <vt:lpstr>Fourth Moment Business Decision</vt:lpstr>
      <vt:lpstr>Kurtosis</vt:lpstr>
      <vt:lpstr>Introduction to R</vt:lpstr>
      <vt:lpstr>PowerPoint Presentation</vt:lpstr>
      <vt:lpstr>Bar Graph</vt:lpstr>
      <vt:lpstr>Histogram</vt:lpstr>
      <vt:lpstr>Histogram</vt:lpstr>
      <vt:lpstr>Histogram v/s Bar plot</vt:lpstr>
      <vt:lpstr>Histogram v/s Bar plot</vt:lpstr>
      <vt:lpstr>Boxplot</vt:lpstr>
      <vt:lpstr>Normal Distribution</vt:lpstr>
      <vt:lpstr>Normal Distribution Properties</vt:lpstr>
      <vt:lpstr>Normal Distribution</vt:lpstr>
      <vt:lpstr>Normal Distribution</vt:lpstr>
      <vt:lpstr>Normal Distribution- Probability Distribution Function</vt:lpstr>
      <vt:lpstr>Standard Normal Distribution</vt:lpstr>
      <vt:lpstr>Z-Score</vt:lpstr>
      <vt:lpstr>Calculating Probability from Z-distribution</vt:lpstr>
      <vt:lpstr>Calculating Probability from Z-distribution</vt:lpstr>
      <vt:lpstr>Normal Quantile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Class-2</dc:title>
  <dc:creator>Shreya Singireddy</dc:creator>
  <cp:lastModifiedBy>Shreya Singireddy</cp:lastModifiedBy>
  <cp:revision>2</cp:revision>
  <dcterms:created xsi:type="dcterms:W3CDTF">2019-05-20T08:44:10Z</dcterms:created>
  <dcterms:modified xsi:type="dcterms:W3CDTF">2019-11-12T05:46:06Z</dcterms:modified>
</cp:coreProperties>
</file>