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096B9-7B25-4B8E-A95F-210B91DC2F9D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CDCBE2C3-EA9F-470F-B9B9-03AAE0555598}" type="pres">
      <dgm:prSet presAssocID="{430096B9-7B25-4B8E-A95F-210B91DC2F9D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C692049A-38F5-4845-96BC-E3451B338E2C}" type="presOf" srcId="{430096B9-7B25-4B8E-A95F-210B91DC2F9D}" destId="{CDCBE2C3-EA9F-470F-B9B9-03AAE0555598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4928A-54FB-41B2-BF6B-6FBC5C778612}" type="doc">
      <dgm:prSet loTypeId="urn:microsoft.com/office/officeart/2005/8/layout/pList1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29336-A4D1-41A1-AF75-5753B2A3539F}">
      <dgm:prSet phldrT="[Text]"/>
      <dgm:spPr/>
      <dgm:t>
        <a:bodyPr/>
        <a:lstStyle/>
        <a:p>
          <a:r>
            <a:rPr lang="en-US" dirty="0"/>
            <a:t>Face Recognition</a:t>
          </a:r>
        </a:p>
      </dgm:t>
    </dgm:pt>
    <dgm:pt modelId="{FB58DA13-2409-42A4-B789-D2ACEDE4F842}" type="parTrans" cxnId="{E5FA1566-339F-48D3-9165-19F6FFACFA12}">
      <dgm:prSet/>
      <dgm:spPr/>
      <dgm:t>
        <a:bodyPr/>
        <a:lstStyle/>
        <a:p>
          <a:endParaRPr lang="en-US"/>
        </a:p>
      </dgm:t>
    </dgm:pt>
    <dgm:pt modelId="{B98533E1-57F9-4804-AAD6-02F5580FD959}" type="sibTrans" cxnId="{E5FA1566-339F-48D3-9165-19F6FFACFA12}">
      <dgm:prSet/>
      <dgm:spPr/>
      <dgm:t>
        <a:bodyPr/>
        <a:lstStyle/>
        <a:p>
          <a:endParaRPr lang="en-US"/>
        </a:p>
      </dgm:t>
    </dgm:pt>
    <dgm:pt modelId="{D0F2F980-EC80-494D-B8C8-2CB3F693D800}">
      <dgm:prSet phldrT="[Text]"/>
      <dgm:spPr/>
      <dgm:t>
        <a:bodyPr/>
        <a:lstStyle/>
        <a:p>
          <a:r>
            <a:rPr lang="en-US" dirty="0"/>
            <a:t>Computational Performance</a:t>
          </a:r>
        </a:p>
      </dgm:t>
    </dgm:pt>
    <dgm:pt modelId="{1D46DEB2-E9FE-453C-8081-CF1E924AFD85}" type="parTrans" cxnId="{B4F9C41A-BCFE-4A39-B3DA-B3C164E358C4}">
      <dgm:prSet/>
      <dgm:spPr/>
      <dgm:t>
        <a:bodyPr/>
        <a:lstStyle/>
        <a:p>
          <a:endParaRPr lang="en-US"/>
        </a:p>
      </dgm:t>
    </dgm:pt>
    <dgm:pt modelId="{3C3C0E51-6DF2-4B68-8346-07ED6C8DC8C1}" type="sibTrans" cxnId="{B4F9C41A-BCFE-4A39-B3DA-B3C164E358C4}">
      <dgm:prSet/>
      <dgm:spPr/>
      <dgm:t>
        <a:bodyPr/>
        <a:lstStyle/>
        <a:p>
          <a:endParaRPr lang="en-US"/>
        </a:p>
      </dgm:t>
    </dgm:pt>
    <dgm:pt modelId="{CED612F5-A87A-42FD-A452-1ACE1BF172D3}">
      <dgm:prSet phldrT="[Text]"/>
      <dgm:spPr/>
      <dgm:t>
        <a:bodyPr/>
        <a:lstStyle/>
        <a:p>
          <a:r>
            <a:rPr lang="en-US" dirty="0"/>
            <a:t>Image Compression</a:t>
          </a:r>
        </a:p>
      </dgm:t>
    </dgm:pt>
    <dgm:pt modelId="{3C74BCC4-EA40-4D0B-AB63-6CB6EC27521A}" type="parTrans" cxnId="{FBB9BA8D-9FB7-4DFC-A5C4-7F53D92BD13F}">
      <dgm:prSet/>
      <dgm:spPr/>
      <dgm:t>
        <a:bodyPr/>
        <a:lstStyle/>
        <a:p>
          <a:endParaRPr lang="en-US"/>
        </a:p>
      </dgm:t>
    </dgm:pt>
    <dgm:pt modelId="{A4AB5F6D-F8B1-4DB4-BDBD-F4EA7E6B5626}" type="sibTrans" cxnId="{FBB9BA8D-9FB7-4DFC-A5C4-7F53D92BD13F}">
      <dgm:prSet/>
      <dgm:spPr/>
      <dgm:t>
        <a:bodyPr/>
        <a:lstStyle/>
        <a:p>
          <a:endParaRPr lang="en-US"/>
        </a:p>
      </dgm:t>
    </dgm:pt>
    <dgm:pt modelId="{09E13D27-75E0-42E7-955B-8BFA77E1D08A}" type="pres">
      <dgm:prSet presAssocID="{39D4928A-54FB-41B2-BF6B-6FBC5C778612}" presName="Name0" presStyleCnt="0">
        <dgm:presLayoutVars>
          <dgm:dir/>
          <dgm:resizeHandles val="exact"/>
        </dgm:presLayoutVars>
      </dgm:prSet>
      <dgm:spPr/>
    </dgm:pt>
    <dgm:pt modelId="{8840B298-8664-41FE-BEFE-8BA1DF3809A0}" type="pres">
      <dgm:prSet presAssocID="{43529336-A4D1-41A1-AF75-5753B2A3539F}" presName="compNode" presStyleCnt="0"/>
      <dgm:spPr/>
    </dgm:pt>
    <dgm:pt modelId="{EA2A1567-2649-446C-8420-99E444FA7383}" type="pres">
      <dgm:prSet presAssocID="{43529336-A4D1-41A1-AF75-5753B2A3539F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A7DED122-29F1-4AC3-84EA-0930B7B144AD}" type="pres">
      <dgm:prSet presAssocID="{43529336-A4D1-41A1-AF75-5753B2A3539F}" presName="textRect" presStyleLbl="revTx" presStyleIdx="0" presStyleCnt="3">
        <dgm:presLayoutVars>
          <dgm:bulletEnabled val="1"/>
        </dgm:presLayoutVars>
      </dgm:prSet>
      <dgm:spPr/>
    </dgm:pt>
    <dgm:pt modelId="{D79BBAD8-9428-4D3E-9BB5-05F1A1C28A7F}" type="pres">
      <dgm:prSet presAssocID="{B98533E1-57F9-4804-AAD6-02F5580FD959}" presName="sibTrans" presStyleLbl="sibTrans2D1" presStyleIdx="0" presStyleCnt="0"/>
      <dgm:spPr/>
    </dgm:pt>
    <dgm:pt modelId="{F0B401A3-1CE4-45E6-BCFC-C6909E8C1606}" type="pres">
      <dgm:prSet presAssocID="{D0F2F980-EC80-494D-B8C8-2CB3F693D800}" presName="compNode" presStyleCnt="0"/>
      <dgm:spPr/>
    </dgm:pt>
    <dgm:pt modelId="{31CADB85-59B9-4B53-88D3-EE5D069B06D5}" type="pres">
      <dgm:prSet presAssocID="{D0F2F980-EC80-494D-B8C8-2CB3F693D800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071763D0-D070-4E05-9EC4-EBC2D9324D95}" type="pres">
      <dgm:prSet presAssocID="{D0F2F980-EC80-494D-B8C8-2CB3F693D800}" presName="textRect" presStyleLbl="revTx" presStyleIdx="1" presStyleCnt="3">
        <dgm:presLayoutVars>
          <dgm:bulletEnabled val="1"/>
        </dgm:presLayoutVars>
      </dgm:prSet>
      <dgm:spPr/>
    </dgm:pt>
    <dgm:pt modelId="{0D8AA6D0-553F-4D97-BAB6-13D57A40FA79}" type="pres">
      <dgm:prSet presAssocID="{3C3C0E51-6DF2-4B68-8346-07ED6C8DC8C1}" presName="sibTrans" presStyleLbl="sibTrans2D1" presStyleIdx="0" presStyleCnt="0"/>
      <dgm:spPr/>
    </dgm:pt>
    <dgm:pt modelId="{D9C9B5A2-2794-4C5E-B6D9-50EBF7E14300}" type="pres">
      <dgm:prSet presAssocID="{CED612F5-A87A-42FD-A452-1ACE1BF172D3}" presName="compNode" presStyleCnt="0"/>
      <dgm:spPr/>
    </dgm:pt>
    <dgm:pt modelId="{3CE0E9A2-4827-4A89-80A9-F126DE506A6F}" type="pres">
      <dgm:prSet presAssocID="{CED612F5-A87A-42FD-A452-1ACE1BF172D3}" presName="pictRect" presStyleLbl="node1" presStyleIdx="2" presStyleCnt="3" custLinFactNeighborX="2928" custLinFactNeighborY="-29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  <dgm:pt modelId="{388EC44D-97C9-435B-8076-A6089E6C846D}" type="pres">
      <dgm:prSet presAssocID="{CED612F5-A87A-42FD-A452-1ACE1BF172D3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B4F9C41A-BCFE-4A39-B3DA-B3C164E358C4}" srcId="{39D4928A-54FB-41B2-BF6B-6FBC5C778612}" destId="{D0F2F980-EC80-494D-B8C8-2CB3F693D800}" srcOrd="1" destOrd="0" parTransId="{1D46DEB2-E9FE-453C-8081-CF1E924AFD85}" sibTransId="{3C3C0E51-6DF2-4B68-8346-07ED6C8DC8C1}"/>
    <dgm:cxn modelId="{5B2CCC61-5D4F-465D-A0F7-7619B4D87B02}" type="presOf" srcId="{43529336-A4D1-41A1-AF75-5753B2A3539F}" destId="{A7DED122-29F1-4AC3-84EA-0930B7B144AD}" srcOrd="0" destOrd="0" presId="urn:microsoft.com/office/officeart/2005/8/layout/pList1"/>
    <dgm:cxn modelId="{E5FA1566-339F-48D3-9165-19F6FFACFA12}" srcId="{39D4928A-54FB-41B2-BF6B-6FBC5C778612}" destId="{43529336-A4D1-41A1-AF75-5753B2A3539F}" srcOrd="0" destOrd="0" parTransId="{FB58DA13-2409-42A4-B789-D2ACEDE4F842}" sibTransId="{B98533E1-57F9-4804-AAD6-02F5580FD959}"/>
    <dgm:cxn modelId="{7595E46C-902D-4020-880C-66325A187448}" type="presOf" srcId="{CED612F5-A87A-42FD-A452-1ACE1BF172D3}" destId="{388EC44D-97C9-435B-8076-A6089E6C846D}" srcOrd="0" destOrd="0" presId="urn:microsoft.com/office/officeart/2005/8/layout/pList1"/>
    <dgm:cxn modelId="{FBB9BA8D-9FB7-4DFC-A5C4-7F53D92BD13F}" srcId="{39D4928A-54FB-41B2-BF6B-6FBC5C778612}" destId="{CED612F5-A87A-42FD-A452-1ACE1BF172D3}" srcOrd="2" destOrd="0" parTransId="{3C74BCC4-EA40-4D0B-AB63-6CB6EC27521A}" sibTransId="{A4AB5F6D-F8B1-4DB4-BDBD-F4EA7E6B5626}"/>
    <dgm:cxn modelId="{75A60EA1-E991-4801-BB44-38F589CB98C4}" type="presOf" srcId="{3C3C0E51-6DF2-4B68-8346-07ED6C8DC8C1}" destId="{0D8AA6D0-553F-4D97-BAB6-13D57A40FA79}" srcOrd="0" destOrd="0" presId="urn:microsoft.com/office/officeart/2005/8/layout/pList1"/>
    <dgm:cxn modelId="{5D58FDCF-2474-4B6C-A07D-EF55B71F1733}" type="presOf" srcId="{D0F2F980-EC80-494D-B8C8-2CB3F693D800}" destId="{071763D0-D070-4E05-9EC4-EBC2D9324D95}" srcOrd="0" destOrd="0" presId="urn:microsoft.com/office/officeart/2005/8/layout/pList1"/>
    <dgm:cxn modelId="{74917DD1-87C8-41AC-9623-9C3D3E8AEF01}" type="presOf" srcId="{B98533E1-57F9-4804-AAD6-02F5580FD959}" destId="{D79BBAD8-9428-4D3E-9BB5-05F1A1C28A7F}" srcOrd="0" destOrd="0" presId="urn:microsoft.com/office/officeart/2005/8/layout/pList1"/>
    <dgm:cxn modelId="{F71DA7E3-841B-409E-BA1B-B2CBC552DDBC}" type="presOf" srcId="{39D4928A-54FB-41B2-BF6B-6FBC5C778612}" destId="{09E13D27-75E0-42E7-955B-8BFA77E1D08A}" srcOrd="0" destOrd="0" presId="urn:microsoft.com/office/officeart/2005/8/layout/pList1"/>
    <dgm:cxn modelId="{AD9813AE-B99E-4B2C-9C30-576DD53D83ED}" type="presParOf" srcId="{09E13D27-75E0-42E7-955B-8BFA77E1D08A}" destId="{8840B298-8664-41FE-BEFE-8BA1DF3809A0}" srcOrd="0" destOrd="0" presId="urn:microsoft.com/office/officeart/2005/8/layout/pList1"/>
    <dgm:cxn modelId="{E1F066C5-EEF4-4DB0-BF34-86F6CFC60017}" type="presParOf" srcId="{8840B298-8664-41FE-BEFE-8BA1DF3809A0}" destId="{EA2A1567-2649-446C-8420-99E444FA7383}" srcOrd="0" destOrd="0" presId="urn:microsoft.com/office/officeart/2005/8/layout/pList1"/>
    <dgm:cxn modelId="{CFD34920-FD46-4D12-AD48-78E532EB21B8}" type="presParOf" srcId="{8840B298-8664-41FE-BEFE-8BA1DF3809A0}" destId="{A7DED122-29F1-4AC3-84EA-0930B7B144AD}" srcOrd="1" destOrd="0" presId="urn:microsoft.com/office/officeart/2005/8/layout/pList1"/>
    <dgm:cxn modelId="{8D836261-0B6E-4A52-809B-408A10B61ADB}" type="presParOf" srcId="{09E13D27-75E0-42E7-955B-8BFA77E1D08A}" destId="{D79BBAD8-9428-4D3E-9BB5-05F1A1C28A7F}" srcOrd="1" destOrd="0" presId="urn:microsoft.com/office/officeart/2005/8/layout/pList1"/>
    <dgm:cxn modelId="{7A99D1B6-18A3-46CB-A549-2CBF5E7CE307}" type="presParOf" srcId="{09E13D27-75E0-42E7-955B-8BFA77E1D08A}" destId="{F0B401A3-1CE4-45E6-BCFC-C6909E8C1606}" srcOrd="2" destOrd="0" presId="urn:microsoft.com/office/officeart/2005/8/layout/pList1"/>
    <dgm:cxn modelId="{7D70B517-4469-4C50-BA98-10F6CC54023F}" type="presParOf" srcId="{F0B401A3-1CE4-45E6-BCFC-C6909E8C1606}" destId="{31CADB85-59B9-4B53-88D3-EE5D069B06D5}" srcOrd="0" destOrd="0" presId="urn:microsoft.com/office/officeart/2005/8/layout/pList1"/>
    <dgm:cxn modelId="{D5CE2CC8-9DE1-404E-90BC-5BCCFAEA5179}" type="presParOf" srcId="{F0B401A3-1CE4-45E6-BCFC-C6909E8C1606}" destId="{071763D0-D070-4E05-9EC4-EBC2D9324D95}" srcOrd="1" destOrd="0" presId="urn:microsoft.com/office/officeart/2005/8/layout/pList1"/>
    <dgm:cxn modelId="{A30CF88E-A00B-4696-B1A2-127B38358B6C}" type="presParOf" srcId="{09E13D27-75E0-42E7-955B-8BFA77E1D08A}" destId="{0D8AA6D0-553F-4D97-BAB6-13D57A40FA79}" srcOrd="3" destOrd="0" presId="urn:microsoft.com/office/officeart/2005/8/layout/pList1"/>
    <dgm:cxn modelId="{C2F7ACEF-2A82-47F9-A84D-FB6CC7BA19B5}" type="presParOf" srcId="{09E13D27-75E0-42E7-955B-8BFA77E1D08A}" destId="{D9C9B5A2-2794-4C5E-B6D9-50EBF7E14300}" srcOrd="4" destOrd="0" presId="urn:microsoft.com/office/officeart/2005/8/layout/pList1"/>
    <dgm:cxn modelId="{4A56B61E-B53C-4902-915B-65392861A60C}" type="presParOf" srcId="{D9C9B5A2-2794-4C5E-B6D9-50EBF7E14300}" destId="{3CE0E9A2-4827-4A89-80A9-F126DE506A6F}" srcOrd="0" destOrd="0" presId="urn:microsoft.com/office/officeart/2005/8/layout/pList1"/>
    <dgm:cxn modelId="{8EDDB19D-DBDA-485E-A42B-64BF273BC396}" type="presParOf" srcId="{D9C9B5A2-2794-4C5E-B6D9-50EBF7E14300}" destId="{388EC44D-97C9-435B-8076-A6089E6C846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8839D6-666F-4ECC-B4A5-DC21D6B8A5E1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</dgm:pt>
    <dgm:pt modelId="{D5BB8527-E10F-4D62-BF12-BFFA6F98F143}">
      <dgm:prSet phldrT="[Text]"/>
      <dgm:spPr/>
      <dgm:t>
        <a:bodyPr/>
        <a:lstStyle/>
        <a:p>
          <a:r>
            <a:rPr lang="en-US" dirty="0"/>
            <a:t>Reduce the number of columns</a:t>
          </a:r>
        </a:p>
      </dgm:t>
    </dgm:pt>
    <dgm:pt modelId="{E1AA9814-1FDF-4AA6-BD66-3D6AD2340DD2}" type="parTrans" cxnId="{654C2E18-63F1-4E50-955E-7B449ED5D5C6}">
      <dgm:prSet/>
      <dgm:spPr/>
      <dgm:t>
        <a:bodyPr/>
        <a:lstStyle/>
        <a:p>
          <a:endParaRPr lang="en-US"/>
        </a:p>
      </dgm:t>
    </dgm:pt>
    <dgm:pt modelId="{3B9477FB-3C8F-4315-8609-E02847F85CBA}" type="sibTrans" cxnId="{654C2E18-63F1-4E50-955E-7B449ED5D5C6}">
      <dgm:prSet/>
      <dgm:spPr/>
      <dgm:t>
        <a:bodyPr/>
        <a:lstStyle/>
        <a:p>
          <a:endParaRPr lang="en-US"/>
        </a:p>
      </dgm:t>
    </dgm:pt>
    <dgm:pt modelId="{A7C0B295-02B0-4E8C-B797-6F60BB065ADD}">
      <dgm:prSet phldrT="[Text]"/>
      <dgm:spPr/>
      <dgm:t>
        <a:bodyPr/>
        <a:lstStyle/>
        <a:p>
          <a:r>
            <a:rPr lang="en-US" dirty="0"/>
            <a:t>Identify the relation between the columns</a:t>
          </a:r>
        </a:p>
      </dgm:t>
    </dgm:pt>
    <dgm:pt modelId="{6D08A70C-80F9-4CCC-B5F7-7D2F359293F5}" type="parTrans" cxnId="{0568AF66-DAEC-4D18-80CC-B2D5E83F5CD4}">
      <dgm:prSet/>
      <dgm:spPr/>
      <dgm:t>
        <a:bodyPr/>
        <a:lstStyle/>
        <a:p>
          <a:endParaRPr lang="en-US"/>
        </a:p>
      </dgm:t>
    </dgm:pt>
    <dgm:pt modelId="{76D0E48D-CF6E-45CC-8041-B8F662F6B948}" type="sibTrans" cxnId="{0568AF66-DAEC-4D18-80CC-B2D5E83F5CD4}">
      <dgm:prSet/>
      <dgm:spPr/>
      <dgm:t>
        <a:bodyPr/>
        <a:lstStyle/>
        <a:p>
          <a:endParaRPr lang="en-US"/>
        </a:p>
      </dgm:t>
    </dgm:pt>
    <dgm:pt modelId="{F42D49CD-3C53-4B2A-BCCB-15B0C65D4FDD}">
      <dgm:prSet phldrT="[Text]"/>
      <dgm:spPr/>
      <dgm:t>
        <a:bodyPr/>
        <a:lstStyle/>
        <a:p>
          <a:r>
            <a:rPr lang="en-US" dirty="0"/>
            <a:t>Visualize multidimensional data in 2D</a:t>
          </a:r>
        </a:p>
      </dgm:t>
    </dgm:pt>
    <dgm:pt modelId="{C6F56B29-1523-48E0-AEF8-A28DCC98BD84}" type="parTrans" cxnId="{AC3F9016-6BC1-43CA-AF7E-D8E0FB7EA96D}">
      <dgm:prSet/>
      <dgm:spPr/>
      <dgm:t>
        <a:bodyPr/>
        <a:lstStyle/>
        <a:p>
          <a:endParaRPr lang="en-US"/>
        </a:p>
      </dgm:t>
    </dgm:pt>
    <dgm:pt modelId="{7D1034BA-ACAE-462C-BB43-045EEFE3AA8B}" type="sibTrans" cxnId="{AC3F9016-6BC1-43CA-AF7E-D8E0FB7EA96D}">
      <dgm:prSet/>
      <dgm:spPr/>
      <dgm:t>
        <a:bodyPr/>
        <a:lstStyle/>
        <a:p>
          <a:endParaRPr lang="en-US"/>
        </a:p>
      </dgm:t>
    </dgm:pt>
    <dgm:pt modelId="{1C538296-5E58-4CCE-90D9-5B81F834F773}" type="pres">
      <dgm:prSet presAssocID="{988839D6-666F-4ECC-B4A5-DC21D6B8A5E1}" presName="linearFlow" presStyleCnt="0">
        <dgm:presLayoutVars>
          <dgm:dir/>
          <dgm:resizeHandles val="exact"/>
        </dgm:presLayoutVars>
      </dgm:prSet>
      <dgm:spPr/>
    </dgm:pt>
    <dgm:pt modelId="{29DA712E-9A11-4E4B-9D6B-D110A10E6CD9}" type="pres">
      <dgm:prSet presAssocID="{D5BB8527-E10F-4D62-BF12-BFFA6F98F143}" presName="comp" presStyleCnt="0"/>
      <dgm:spPr/>
    </dgm:pt>
    <dgm:pt modelId="{4455BDF9-7158-4F35-BCAA-ECC8453C6A7E}" type="pres">
      <dgm:prSet presAssocID="{D5BB8527-E10F-4D62-BF12-BFFA6F98F143}" presName="rect2" presStyleLbl="node1" presStyleIdx="0" presStyleCnt="3">
        <dgm:presLayoutVars>
          <dgm:bulletEnabled val="1"/>
        </dgm:presLayoutVars>
      </dgm:prSet>
      <dgm:spPr/>
    </dgm:pt>
    <dgm:pt modelId="{9D14AF48-08F2-4FB8-8CE0-7405809A2AA2}" type="pres">
      <dgm:prSet presAssocID="{D5BB8527-E10F-4D62-BF12-BFFA6F98F143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05F6B187-80B5-4F58-B137-CD86AB6AD2FE}" type="pres">
      <dgm:prSet presAssocID="{3B9477FB-3C8F-4315-8609-E02847F85CBA}" presName="sibTrans" presStyleCnt="0"/>
      <dgm:spPr/>
    </dgm:pt>
    <dgm:pt modelId="{B58F5D59-E224-49AE-95E5-6036CB4D5B4E}" type="pres">
      <dgm:prSet presAssocID="{A7C0B295-02B0-4E8C-B797-6F60BB065ADD}" presName="comp" presStyleCnt="0"/>
      <dgm:spPr/>
    </dgm:pt>
    <dgm:pt modelId="{4DAC07C4-6D61-4EEA-A108-1D5F37DF61B3}" type="pres">
      <dgm:prSet presAssocID="{A7C0B295-02B0-4E8C-B797-6F60BB065ADD}" presName="rect2" presStyleLbl="node1" presStyleIdx="1" presStyleCnt="3">
        <dgm:presLayoutVars>
          <dgm:bulletEnabled val="1"/>
        </dgm:presLayoutVars>
      </dgm:prSet>
      <dgm:spPr/>
    </dgm:pt>
    <dgm:pt modelId="{81AAB76C-5837-4C60-B521-5E7967E5F520}" type="pres">
      <dgm:prSet presAssocID="{A7C0B295-02B0-4E8C-B797-6F60BB065ADD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58103C6-6511-4F88-A20E-15506CD04E3C}" type="pres">
      <dgm:prSet presAssocID="{76D0E48D-CF6E-45CC-8041-B8F662F6B948}" presName="sibTrans" presStyleCnt="0"/>
      <dgm:spPr/>
    </dgm:pt>
    <dgm:pt modelId="{B5A33835-D0B8-4EEB-AF84-3604DB0AB67F}" type="pres">
      <dgm:prSet presAssocID="{F42D49CD-3C53-4B2A-BCCB-15B0C65D4FDD}" presName="comp" presStyleCnt="0"/>
      <dgm:spPr/>
    </dgm:pt>
    <dgm:pt modelId="{1CEF565D-0143-49AB-9A78-6D2969036DD0}" type="pres">
      <dgm:prSet presAssocID="{F42D49CD-3C53-4B2A-BCCB-15B0C65D4FDD}" presName="rect2" presStyleLbl="node1" presStyleIdx="2" presStyleCnt="3">
        <dgm:presLayoutVars>
          <dgm:bulletEnabled val="1"/>
        </dgm:presLayoutVars>
      </dgm:prSet>
      <dgm:spPr/>
    </dgm:pt>
    <dgm:pt modelId="{E8C68849-DD6B-4D81-BF9F-5EBB575A403D}" type="pres">
      <dgm:prSet presAssocID="{F42D49CD-3C53-4B2A-BCCB-15B0C65D4FDD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</dgm:ptLst>
  <dgm:cxnLst>
    <dgm:cxn modelId="{AC3F9016-6BC1-43CA-AF7E-D8E0FB7EA96D}" srcId="{988839D6-666F-4ECC-B4A5-DC21D6B8A5E1}" destId="{F42D49CD-3C53-4B2A-BCCB-15B0C65D4FDD}" srcOrd="2" destOrd="0" parTransId="{C6F56B29-1523-48E0-AEF8-A28DCC98BD84}" sibTransId="{7D1034BA-ACAE-462C-BB43-045EEFE3AA8B}"/>
    <dgm:cxn modelId="{654C2E18-63F1-4E50-955E-7B449ED5D5C6}" srcId="{988839D6-666F-4ECC-B4A5-DC21D6B8A5E1}" destId="{D5BB8527-E10F-4D62-BF12-BFFA6F98F143}" srcOrd="0" destOrd="0" parTransId="{E1AA9814-1FDF-4AA6-BD66-3D6AD2340DD2}" sibTransId="{3B9477FB-3C8F-4315-8609-E02847F85CBA}"/>
    <dgm:cxn modelId="{12DBA03D-73E9-4AAC-8680-2B5E782E1568}" type="presOf" srcId="{988839D6-666F-4ECC-B4A5-DC21D6B8A5E1}" destId="{1C538296-5E58-4CCE-90D9-5B81F834F773}" srcOrd="0" destOrd="0" presId="urn:microsoft.com/office/officeart/2008/layout/AlternatingPictureBlocks"/>
    <dgm:cxn modelId="{F35E6745-B281-4F71-8855-71562EFB549B}" type="presOf" srcId="{F42D49CD-3C53-4B2A-BCCB-15B0C65D4FDD}" destId="{1CEF565D-0143-49AB-9A78-6D2969036DD0}" srcOrd="0" destOrd="0" presId="urn:microsoft.com/office/officeart/2008/layout/AlternatingPictureBlocks"/>
    <dgm:cxn modelId="{0568AF66-DAEC-4D18-80CC-B2D5E83F5CD4}" srcId="{988839D6-666F-4ECC-B4A5-DC21D6B8A5E1}" destId="{A7C0B295-02B0-4E8C-B797-6F60BB065ADD}" srcOrd="1" destOrd="0" parTransId="{6D08A70C-80F9-4CCC-B5F7-7D2F359293F5}" sibTransId="{76D0E48D-CF6E-45CC-8041-B8F662F6B948}"/>
    <dgm:cxn modelId="{591E494F-73E4-4CF2-84A5-557C075C8613}" type="presOf" srcId="{D5BB8527-E10F-4D62-BF12-BFFA6F98F143}" destId="{4455BDF9-7158-4F35-BCAA-ECC8453C6A7E}" srcOrd="0" destOrd="0" presId="urn:microsoft.com/office/officeart/2008/layout/AlternatingPictureBlocks"/>
    <dgm:cxn modelId="{66EF8C8E-2FF6-472B-B3D5-025529A19BB8}" type="presOf" srcId="{A7C0B295-02B0-4E8C-B797-6F60BB065ADD}" destId="{4DAC07C4-6D61-4EEA-A108-1D5F37DF61B3}" srcOrd="0" destOrd="0" presId="urn:microsoft.com/office/officeart/2008/layout/AlternatingPictureBlocks"/>
    <dgm:cxn modelId="{6A24F8BF-BCA1-42D8-9432-7EEED41C1966}" type="presParOf" srcId="{1C538296-5E58-4CCE-90D9-5B81F834F773}" destId="{29DA712E-9A11-4E4B-9D6B-D110A10E6CD9}" srcOrd="0" destOrd="0" presId="urn:microsoft.com/office/officeart/2008/layout/AlternatingPictureBlocks"/>
    <dgm:cxn modelId="{F5769198-B9C2-4D6E-B586-2D785C59BC50}" type="presParOf" srcId="{29DA712E-9A11-4E4B-9D6B-D110A10E6CD9}" destId="{4455BDF9-7158-4F35-BCAA-ECC8453C6A7E}" srcOrd="0" destOrd="0" presId="urn:microsoft.com/office/officeart/2008/layout/AlternatingPictureBlocks"/>
    <dgm:cxn modelId="{F003A039-E916-4FDA-83DC-C505D250F6AB}" type="presParOf" srcId="{29DA712E-9A11-4E4B-9D6B-D110A10E6CD9}" destId="{9D14AF48-08F2-4FB8-8CE0-7405809A2AA2}" srcOrd="1" destOrd="0" presId="urn:microsoft.com/office/officeart/2008/layout/AlternatingPictureBlocks"/>
    <dgm:cxn modelId="{3149CA81-41A8-413B-9D4B-507879B43D56}" type="presParOf" srcId="{1C538296-5E58-4CCE-90D9-5B81F834F773}" destId="{05F6B187-80B5-4F58-B137-CD86AB6AD2FE}" srcOrd="1" destOrd="0" presId="urn:microsoft.com/office/officeart/2008/layout/AlternatingPictureBlocks"/>
    <dgm:cxn modelId="{3A46DE8B-B67B-422F-84CC-C14F71ABB68E}" type="presParOf" srcId="{1C538296-5E58-4CCE-90D9-5B81F834F773}" destId="{B58F5D59-E224-49AE-95E5-6036CB4D5B4E}" srcOrd="2" destOrd="0" presId="urn:microsoft.com/office/officeart/2008/layout/AlternatingPictureBlocks"/>
    <dgm:cxn modelId="{1D83F785-08B8-40B4-ADBE-27B710789940}" type="presParOf" srcId="{B58F5D59-E224-49AE-95E5-6036CB4D5B4E}" destId="{4DAC07C4-6D61-4EEA-A108-1D5F37DF61B3}" srcOrd="0" destOrd="0" presId="urn:microsoft.com/office/officeart/2008/layout/AlternatingPictureBlocks"/>
    <dgm:cxn modelId="{C42E67B9-0F25-4F71-837E-0A95CA676F93}" type="presParOf" srcId="{B58F5D59-E224-49AE-95E5-6036CB4D5B4E}" destId="{81AAB76C-5837-4C60-B521-5E7967E5F520}" srcOrd="1" destOrd="0" presId="urn:microsoft.com/office/officeart/2008/layout/AlternatingPictureBlocks"/>
    <dgm:cxn modelId="{8B6A5570-D9F6-42FB-9C0D-5F2E13631CC3}" type="presParOf" srcId="{1C538296-5E58-4CCE-90D9-5B81F834F773}" destId="{B58103C6-6511-4F88-A20E-15506CD04E3C}" srcOrd="3" destOrd="0" presId="urn:microsoft.com/office/officeart/2008/layout/AlternatingPictureBlocks"/>
    <dgm:cxn modelId="{93E2A6FE-185B-4A3F-9DD1-1081B7448828}" type="presParOf" srcId="{1C538296-5E58-4CCE-90D9-5B81F834F773}" destId="{B5A33835-D0B8-4EEB-AF84-3604DB0AB67F}" srcOrd="4" destOrd="0" presId="urn:microsoft.com/office/officeart/2008/layout/AlternatingPictureBlocks"/>
    <dgm:cxn modelId="{D3D407B9-E3AC-4037-9403-C343CF5AE447}" type="presParOf" srcId="{B5A33835-D0B8-4EEB-AF84-3604DB0AB67F}" destId="{1CEF565D-0143-49AB-9A78-6D2969036DD0}" srcOrd="0" destOrd="0" presId="urn:microsoft.com/office/officeart/2008/layout/AlternatingPictureBlocks"/>
    <dgm:cxn modelId="{B2DDE5C1-5AA8-445E-AF2F-A33B2EC97448}" type="presParOf" srcId="{B5A33835-D0B8-4EEB-AF84-3604DB0AB67F}" destId="{E8C68849-DD6B-4D81-BF9F-5EBB575A403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8EA34-21CA-4125-92AA-B0657D02B75A}" type="doc">
      <dgm:prSet loTypeId="urn:microsoft.com/office/officeart/2005/8/layout/hList6" loCatId="list" qsTypeId="urn:microsoft.com/office/officeart/2005/8/quickstyle/simple1" qsCatId="simple" csTypeId="urn:microsoft.com/office/officeart/2005/8/colors/accent2_2" csCatId="accent2" phldr="1"/>
      <dgm:spPr/>
    </dgm:pt>
    <dgm:pt modelId="{14B2B6E7-5A48-41F2-971A-C202098BDD2D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Monitoring batch processes: </a:t>
          </a:r>
        </a:p>
      </dgm:t>
    </dgm:pt>
    <dgm:pt modelId="{8D034BB5-D1BC-43D8-95F5-C5A8333980DC}" type="parTrans" cxnId="{621ABB2A-F931-47F0-8877-9D744BAFE217}">
      <dgm:prSet/>
      <dgm:spPr/>
      <dgm:t>
        <a:bodyPr/>
        <a:lstStyle/>
        <a:p>
          <a:endParaRPr lang="en-US"/>
        </a:p>
      </dgm:t>
    </dgm:pt>
    <dgm:pt modelId="{FCDAF491-386F-47FE-BC8D-4FC2EBDB7790}" type="sibTrans" cxnId="{621ABB2A-F931-47F0-8877-9D744BAFE217}">
      <dgm:prSet/>
      <dgm:spPr/>
      <dgm:t>
        <a:bodyPr/>
        <a:lstStyle/>
        <a:p>
          <a:endParaRPr lang="en-US"/>
        </a:p>
      </dgm:t>
    </dgm:pt>
    <dgm:pt modelId="{BC3AD3D0-C557-44E8-BAC9-47B52C98BB1E}">
      <dgm:prSet/>
      <dgm:spPr/>
      <dgm:t>
        <a:bodyPr/>
        <a:lstStyle/>
        <a:p>
          <a:r>
            <a:rPr lang="en-US" dirty="0"/>
            <a:t>Multivariate data at different time points</a:t>
          </a:r>
        </a:p>
      </dgm:t>
    </dgm:pt>
    <dgm:pt modelId="{431C922F-5C27-4581-8930-E3BAB57B22E1}" type="parTrans" cxnId="{C2A62448-28E1-44B0-A121-11FBC7977DF5}">
      <dgm:prSet/>
      <dgm:spPr/>
      <dgm:t>
        <a:bodyPr/>
        <a:lstStyle/>
        <a:p>
          <a:endParaRPr lang="en-US"/>
        </a:p>
      </dgm:t>
    </dgm:pt>
    <dgm:pt modelId="{40BEB58E-C01C-4990-9062-BA6D3D98BD7B}" type="sibTrans" cxnId="{C2A62448-28E1-44B0-A121-11FBC7977DF5}">
      <dgm:prSet/>
      <dgm:spPr/>
      <dgm:t>
        <a:bodyPr/>
        <a:lstStyle/>
        <a:p>
          <a:endParaRPr lang="en-US"/>
        </a:p>
      </dgm:t>
    </dgm:pt>
    <dgm:pt modelId="{4B7DC671-882F-461D-B7DB-D36C8691A54B}">
      <dgm:prSet/>
      <dgm:spPr/>
      <dgm:t>
        <a:bodyPr/>
        <a:lstStyle/>
        <a:p>
          <a:r>
            <a:rPr lang="en-US" dirty="0"/>
            <a:t>Historical database of successful batches are used</a:t>
          </a:r>
        </a:p>
      </dgm:t>
    </dgm:pt>
    <dgm:pt modelId="{C2F9FDAC-EB67-4F65-A366-0A2BB94EF183}" type="parTrans" cxnId="{DAD9F8B5-DA97-4D29-9C32-33B0F05D22EB}">
      <dgm:prSet/>
      <dgm:spPr/>
      <dgm:t>
        <a:bodyPr/>
        <a:lstStyle/>
        <a:p>
          <a:endParaRPr lang="en-US"/>
        </a:p>
      </dgm:t>
    </dgm:pt>
    <dgm:pt modelId="{5A0FD7CF-8A96-4F82-96C2-29B79937EDDC}" type="sibTrans" cxnId="{DAD9F8B5-DA97-4D29-9C32-33B0F05D22EB}">
      <dgm:prSet/>
      <dgm:spPr/>
      <dgm:t>
        <a:bodyPr/>
        <a:lstStyle/>
        <a:p>
          <a:endParaRPr lang="en-US"/>
        </a:p>
      </dgm:t>
    </dgm:pt>
    <dgm:pt modelId="{0FC49494-C6F0-4616-B8C4-CC8D270B15A0}">
      <dgm:prSet/>
      <dgm:spPr/>
      <dgm:t>
        <a:bodyPr/>
        <a:lstStyle/>
        <a:p>
          <a:r>
            <a:rPr lang="en-US" dirty="0"/>
            <a:t>Multivariate trajectory data is projected to low-dimensional space i.e., Simple monitoring charts to spot outlier</a:t>
          </a:r>
        </a:p>
      </dgm:t>
    </dgm:pt>
    <dgm:pt modelId="{5C753D4D-36F1-4A43-A12F-9D213D5AB757}" type="parTrans" cxnId="{919B6D39-B5B1-4D3C-A218-0FE34F9A6C72}">
      <dgm:prSet/>
      <dgm:spPr/>
      <dgm:t>
        <a:bodyPr/>
        <a:lstStyle/>
        <a:p>
          <a:endParaRPr lang="en-US"/>
        </a:p>
      </dgm:t>
    </dgm:pt>
    <dgm:pt modelId="{CE137035-927E-4397-8620-B2C2189F55A3}" type="sibTrans" cxnId="{919B6D39-B5B1-4D3C-A218-0FE34F9A6C72}">
      <dgm:prSet/>
      <dgm:spPr/>
      <dgm:t>
        <a:bodyPr/>
        <a:lstStyle/>
        <a:p>
          <a:endParaRPr lang="en-US"/>
        </a:p>
      </dgm:t>
    </dgm:pt>
    <dgm:pt modelId="{F56FF22A-8766-40B5-86A5-7519B246A259}" type="pres">
      <dgm:prSet presAssocID="{2B88EA34-21CA-4125-92AA-B0657D02B75A}" presName="Name0" presStyleCnt="0">
        <dgm:presLayoutVars>
          <dgm:dir/>
          <dgm:resizeHandles val="exact"/>
        </dgm:presLayoutVars>
      </dgm:prSet>
      <dgm:spPr/>
    </dgm:pt>
    <dgm:pt modelId="{B6D97132-EBC0-48DF-BF24-BF5C20BD41CC}" type="pres">
      <dgm:prSet presAssocID="{14B2B6E7-5A48-41F2-971A-C202098BDD2D}" presName="node" presStyleLbl="node1" presStyleIdx="0" presStyleCnt="4">
        <dgm:presLayoutVars>
          <dgm:bulletEnabled val="1"/>
        </dgm:presLayoutVars>
      </dgm:prSet>
      <dgm:spPr/>
    </dgm:pt>
    <dgm:pt modelId="{E50701EF-BD3F-41D4-A8FC-244E28BDBBBD}" type="pres">
      <dgm:prSet presAssocID="{FCDAF491-386F-47FE-BC8D-4FC2EBDB7790}" presName="sibTrans" presStyleCnt="0"/>
      <dgm:spPr/>
    </dgm:pt>
    <dgm:pt modelId="{C7DD15E6-F4AE-43BD-8F56-A0AB076562EB}" type="pres">
      <dgm:prSet presAssocID="{BC3AD3D0-C557-44E8-BAC9-47B52C98BB1E}" presName="node" presStyleLbl="node1" presStyleIdx="1" presStyleCnt="4">
        <dgm:presLayoutVars>
          <dgm:bulletEnabled val="1"/>
        </dgm:presLayoutVars>
      </dgm:prSet>
      <dgm:spPr/>
    </dgm:pt>
    <dgm:pt modelId="{7235693F-ED2B-4789-9326-DC26B4313366}" type="pres">
      <dgm:prSet presAssocID="{40BEB58E-C01C-4990-9062-BA6D3D98BD7B}" presName="sibTrans" presStyleCnt="0"/>
      <dgm:spPr/>
    </dgm:pt>
    <dgm:pt modelId="{3F96C978-E5BD-4FB2-A251-CBC8E3201215}" type="pres">
      <dgm:prSet presAssocID="{4B7DC671-882F-461D-B7DB-D36C8691A54B}" presName="node" presStyleLbl="node1" presStyleIdx="2" presStyleCnt="4">
        <dgm:presLayoutVars>
          <dgm:bulletEnabled val="1"/>
        </dgm:presLayoutVars>
      </dgm:prSet>
      <dgm:spPr/>
    </dgm:pt>
    <dgm:pt modelId="{9E354B06-BAF4-4D1E-9F0B-9DB779547F87}" type="pres">
      <dgm:prSet presAssocID="{5A0FD7CF-8A96-4F82-96C2-29B79937EDDC}" presName="sibTrans" presStyleCnt="0"/>
      <dgm:spPr/>
    </dgm:pt>
    <dgm:pt modelId="{D9522E8B-680B-49D8-AF80-3C01A95D1F65}" type="pres">
      <dgm:prSet presAssocID="{0FC49494-C6F0-4616-B8C4-CC8D270B15A0}" presName="node" presStyleLbl="node1" presStyleIdx="3" presStyleCnt="4">
        <dgm:presLayoutVars>
          <dgm:bulletEnabled val="1"/>
        </dgm:presLayoutVars>
      </dgm:prSet>
      <dgm:spPr/>
    </dgm:pt>
  </dgm:ptLst>
  <dgm:cxnLst>
    <dgm:cxn modelId="{621ABB2A-F931-47F0-8877-9D744BAFE217}" srcId="{2B88EA34-21CA-4125-92AA-B0657D02B75A}" destId="{14B2B6E7-5A48-41F2-971A-C202098BDD2D}" srcOrd="0" destOrd="0" parTransId="{8D034BB5-D1BC-43D8-95F5-C5A8333980DC}" sibTransId="{FCDAF491-386F-47FE-BC8D-4FC2EBDB7790}"/>
    <dgm:cxn modelId="{919B6D39-B5B1-4D3C-A218-0FE34F9A6C72}" srcId="{2B88EA34-21CA-4125-92AA-B0657D02B75A}" destId="{0FC49494-C6F0-4616-B8C4-CC8D270B15A0}" srcOrd="3" destOrd="0" parTransId="{5C753D4D-36F1-4A43-A12F-9D213D5AB757}" sibTransId="{CE137035-927E-4397-8620-B2C2189F55A3}"/>
    <dgm:cxn modelId="{C2A62448-28E1-44B0-A121-11FBC7977DF5}" srcId="{2B88EA34-21CA-4125-92AA-B0657D02B75A}" destId="{BC3AD3D0-C557-44E8-BAC9-47B52C98BB1E}" srcOrd="1" destOrd="0" parTransId="{431C922F-5C27-4581-8930-E3BAB57B22E1}" sibTransId="{40BEB58E-C01C-4990-9062-BA6D3D98BD7B}"/>
    <dgm:cxn modelId="{CFB7284F-85FF-46F3-B5FA-E8CDC63A716D}" type="presOf" srcId="{0FC49494-C6F0-4616-B8C4-CC8D270B15A0}" destId="{D9522E8B-680B-49D8-AF80-3C01A95D1F65}" srcOrd="0" destOrd="0" presId="urn:microsoft.com/office/officeart/2005/8/layout/hList6"/>
    <dgm:cxn modelId="{30670173-93EA-4BF2-9E6D-63E88FD61592}" type="presOf" srcId="{4B7DC671-882F-461D-B7DB-D36C8691A54B}" destId="{3F96C978-E5BD-4FB2-A251-CBC8E3201215}" srcOrd="0" destOrd="0" presId="urn:microsoft.com/office/officeart/2005/8/layout/hList6"/>
    <dgm:cxn modelId="{97EFBE59-83B3-4879-9FD2-5481BDD73516}" type="presOf" srcId="{14B2B6E7-5A48-41F2-971A-C202098BDD2D}" destId="{B6D97132-EBC0-48DF-BF24-BF5C20BD41CC}" srcOrd="0" destOrd="0" presId="urn:microsoft.com/office/officeart/2005/8/layout/hList6"/>
    <dgm:cxn modelId="{AE948F88-A890-48F5-9998-2182885E8220}" type="presOf" srcId="{2B88EA34-21CA-4125-92AA-B0657D02B75A}" destId="{F56FF22A-8766-40B5-86A5-7519B246A259}" srcOrd="0" destOrd="0" presId="urn:microsoft.com/office/officeart/2005/8/layout/hList6"/>
    <dgm:cxn modelId="{A2246BB3-111D-4C66-8F22-FE84A6E15B79}" type="presOf" srcId="{BC3AD3D0-C557-44E8-BAC9-47B52C98BB1E}" destId="{C7DD15E6-F4AE-43BD-8F56-A0AB076562EB}" srcOrd="0" destOrd="0" presId="urn:microsoft.com/office/officeart/2005/8/layout/hList6"/>
    <dgm:cxn modelId="{DAD9F8B5-DA97-4D29-9C32-33B0F05D22EB}" srcId="{2B88EA34-21CA-4125-92AA-B0657D02B75A}" destId="{4B7DC671-882F-461D-B7DB-D36C8691A54B}" srcOrd="2" destOrd="0" parTransId="{C2F9FDAC-EB67-4F65-A366-0A2BB94EF183}" sibTransId="{5A0FD7CF-8A96-4F82-96C2-29B79937EDDC}"/>
    <dgm:cxn modelId="{2D52A706-6E42-4EDE-9293-72F894E0D03A}" type="presParOf" srcId="{F56FF22A-8766-40B5-86A5-7519B246A259}" destId="{B6D97132-EBC0-48DF-BF24-BF5C20BD41CC}" srcOrd="0" destOrd="0" presId="urn:microsoft.com/office/officeart/2005/8/layout/hList6"/>
    <dgm:cxn modelId="{246CD55C-1BC4-4281-9A3A-BC26C45E93D6}" type="presParOf" srcId="{F56FF22A-8766-40B5-86A5-7519B246A259}" destId="{E50701EF-BD3F-41D4-A8FC-244E28BDBBBD}" srcOrd="1" destOrd="0" presId="urn:microsoft.com/office/officeart/2005/8/layout/hList6"/>
    <dgm:cxn modelId="{DF2E6EC7-6639-4A49-94AF-2EA1D39099B7}" type="presParOf" srcId="{F56FF22A-8766-40B5-86A5-7519B246A259}" destId="{C7DD15E6-F4AE-43BD-8F56-A0AB076562EB}" srcOrd="2" destOrd="0" presId="urn:microsoft.com/office/officeart/2005/8/layout/hList6"/>
    <dgm:cxn modelId="{66D227D4-F995-4FA6-82E7-85E7F8050F10}" type="presParOf" srcId="{F56FF22A-8766-40B5-86A5-7519B246A259}" destId="{7235693F-ED2B-4789-9326-DC26B4313366}" srcOrd="3" destOrd="0" presId="urn:microsoft.com/office/officeart/2005/8/layout/hList6"/>
    <dgm:cxn modelId="{82380EFA-ACE7-4F24-A60C-5499DACF63E3}" type="presParOf" srcId="{F56FF22A-8766-40B5-86A5-7519B246A259}" destId="{3F96C978-E5BD-4FB2-A251-CBC8E3201215}" srcOrd="4" destOrd="0" presId="urn:microsoft.com/office/officeart/2005/8/layout/hList6"/>
    <dgm:cxn modelId="{BED16436-A0FD-40D4-8A07-13C354406457}" type="presParOf" srcId="{F56FF22A-8766-40B5-86A5-7519B246A259}" destId="{9E354B06-BAF4-4D1E-9F0B-9DB779547F87}" srcOrd="5" destOrd="0" presId="urn:microsoft.com/office/officeart/2005/8/layout/hList6"/>
    <dgm:cxn modelId="{85DB6E66-2BF6-4787-9FB1-76E84E04B4C9}" type="presParOf" srcId="{F56FF22A-8766-40B5-86A5-7519B246A259}" destId="{D9522E8B-680B-49D8-AF80-3C01A95D1F6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A1567-2649-446C-8420-99E444FA7383}">
      <dsp:nvSpPr>
        <dsp:cNvPr id="0" name=""/>
        <dsp:cNvSpPr/>
      </dsp:nvSpPr>
      <dsp:spPr>
        <a:xfrm>
          <a:off x="2149" y="57373"/>
          <a:ext cx="3409707" cy="234928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DED122-29F1-4AC3-84EA-0930B7B144AD}">
      <dsp:nvSpPr>
        <dsp:cNvPr id="0" name=""/>
        <dsp:cNvSpPr/>
      </dsp:nvSpPr>
      <dsp:spPr>
        <a:xfrm>
          <a:off x="2149" y="2406662"/>
          <a:ext cx="3409707" cy="126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Face Recognition</a:t>
          </a:r>
        </a:p>
      </dsp:txBody>
      <dsp:txXfrm>
        <a:off x="2149" y="2406662"/>
        <a:ext cx="3409707" cy="1265001"/>
      </dsp:txXfrm>
    </dsp:sp>
    <dsp:sp modelId="{31CADB85-59B9-4B53-88D3-EE5D069B06D5}">
      <dsp:nvSpPr>
        <dsp:cNvPr id="0" name=""/>
        <dsp:cNvSpPr/>
      </dsp:nvSpPr>
      <dsp:spPr>
        <a:xfrm>
          <a:off x="3752971" y="57373"/>
          <a:ext cx="3409707" cy="234928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1763D0-D070-4E05-9EC4-EBC2D9324D95}">
      <dsp:nvSpPr>
        <dsp:cNvPr id="0" name=""/>
        <dsp:cNvSpPr/>
      </dsp:nvSpPr>
      <dsp:spPr>
        <a:xfrm>
          <a:off x="3752971" y="2406662"/>
          <a:ext cx="3409707" cy="126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Computational Performance</a:t>
          </a:r>
        </a:p>
      </dsp:txBody>
      <dsp:txXfrm>
        <a:off x="3752971" y="2406662"/>
        <a:ext cx="3409707" cy="1265001"/>
      </dsp:txXfrm>
    </dsp:sp>
    <dsp:sp modelId="{3CE0E9A2-4827-4A89-80A9-F126DE506A6F}">
      <dsp:nvSpPr>
        <dsp:cNvPr id="0" name=""/>
        <dsp:cNvSpPr/>
      </dsp:nvSpPr>
      <dsp:spPr>
        <a:xfrm>
          <a:off x="7505942" y="0"/>
          <a:ext cx="3409707" cy="2349288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8EC44D-97C9-435B-8076-A6089E6C846D}">
      <dsp:nvSpPr>
        <dsp:cNvPr id="0" name=""/>
        <dsp:cNvSpPr/>
      </dsp:nvSpPr>
      <dsp:spPr>
        <a:xfrm>
          <a:off x="7503793" y="2406662"/>
          <a:ext cx="3409707" cy="126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Image Compression</a:t>
          </a:r>
        </a:p>
      </dsp:txBody>
      <dsp:txXfrm>
        <a:off x="7503793" y="2406662"/>
        <a:ext cx="3409707" cy="1265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5BDF9-7158-4F35-BCAA-ECC8453C6A7E}">
      <dsp:nvSpPr>
        <dsp:cNvPr id="0" name=""/>
        <dsp:cNvSpPr/>
      </dsp:nvSpPr>
      <dsp:spPr>
        <a:xfrm>
          <a:off x="4439914" y="1460"/>
          <a:ext cx="3223431" cy="14579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Reduce the number of columns</a:t>
          </a:r>
        </a:p>
      </dsp:txBody>
      <dsp:txXfrm>
        <a:off x="4439914" y="1460"/>
        <a:ext cx="3223431" cy="1457906"/>
      </dsp:txXfrm>
    </dsp:sp>
    <dsp:sp modelId="{9D14AF48-08F2-4FB8-8CE0-7405809A2AA2}">
      <dsp:nvSpPr>
        <dsp:cNvPr id="0" name=""/>
        <dsp:cNvSpPr/>
      </dsp:nvSpPr>
      <dsp:spPr>
        <a:xfrm>
          <a:off x="2852253" y="1460"/>
          <a:ext cx="1443327" cy="1457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C07C4-6D61-4EEA-A108-1D5F37DF61B3}">
      <dsp:nvSpPr>
        <dsp:cNvPr id="0" name=""/>
        <dsp:cNvSpPr/>
      </dsp:nvSpPr>
      <dsp:spPr>
        <a:xfrm>
          <a:off x="2852253" y="1699921"/>
          <a:ext cx="3223431" cy="14579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Identify the relation between the columns</a:t>
          </a:r>
        </a:p>
      </dsp:txBody>
      <dsp:txXfrm>
        <a:off x="2852253" y="1699921"/>
        <a:ext cx="3223431" cy="1457906"/>
      </dsp:txXfrm>
    </dsp:sp>
    <dsp:sp modelId="{81AAB76C-5837-4C60-B521-5E7967E5F520}">
      <dsp:nvSpPr>
        <dsp:cNvPr id="0" name=""/>
        <dsp:cNvSpPr/>
      </dsp:nvSpPr>
      <dsp:spPr>
        <a:xfrm>
          <a:off x="6220018" y="1699921"/>
          <a:ext cx="1443327" cy="145790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F565D-0143-49AB-9A78-6D2969036DD0}">
      <dsp:nvSpPr>
        <dsp:cNvPr id="0" name=""/>
        <dsp:cNvSpPr/>
      </dsp:nvSpPr>
      <dsp:spPr>
        <a:xfrm>
          <a:off x="4439914" y="3398383"/>
          <a:ext cx="3223431" cy="14579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Visualize multidimensional data in 2D</a:t>
          </a:r>
        </a:p>
      </dsp:txBody>
      <dsp:txXfrm>
        <a:off x="4439914" y="3398383"/>
        <a:ext cx="3223431" cy="1457906"/>
      </dsp:txXfrm>
    </dsp:sp>
    <dsp:sp modelId="{E8C68849-DD6B-4D81-BF9F-5EBB575A403D}">
      <dsp:nvSpPr>
        <dsp:cNvPr id="0" name=""/>
        <dsp:cNvSpPr/>
      </dsp:nvSpPr>
      <dsp:spPr>
        <a:xfrm>
          <a:off x="2852253" y="3398383"/>
          <a:ext cx="1443327" cy="1457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97132-EBC0-48DF-BF24-BF5C20BD41CC}">
      <dsp:nvSpPr>
        <dsp:cNvPr id="0" name=""/>
        <dsp:cNvSpPr/>
      </dsp:nvSpPr>
      <dsp:spPr>
        <a:xfrm rot="16200000">
          <a:off x="-929284" y="931819"/>
          <a:ext cx="4351338" cy="248769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Monitoring batch processes: </a:t>
          </a:r>
        </a:p>
      </dsp:txBody>
      <dsp:txXfrm rot="5400000">
        <a:off x="2535" y="870268"/>
        <a:ext cx="2487699" cy="2610802"/>
      </dsp:txXfrm>
    </dsp:sp>
    <dsp:sp modelId="{C7DD15E6-F4AE-43BD-8F56-A0AB076562EB}">
      <dsp:nvSpPr>
        <dsp:cNvPr id="0" name=""/>
        <dsp:cNvSpPr/>
      </dsp:nvSpPr>
      <dsp:spPr>
        <a:xfrm rot="16200000">
          <a:off x="1744992" y="931819"/>
          <a:ext cx="4351338" cy="248769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069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Multivariate data at different time points</a:t>
          </a:r>
        </a:p>
      </dsp:txBody>
      <dsp:txXfrm rot="5400000">
        <a:off x="2676811" y="870268"/>
        <a:ext cx="2487699" cy="2610802"/>
      </dsp:txXfrm>
    </dsp:sp>
    <dsp:sp modelId="{3F96C978-E5BD-4FB2-A251-CBC8E3201215}">
      <dsp:nvSpPr>
        <dsp:cNvPr id="0" name=""/>
        <dsp:cNvSpPr/>
      </dsp:nvSpPr>
      <dsp:spPr>
        <a:xfrm rot="16200000">
          <a:off x="4419269" y="931819"/>
          <a:ext cx="4351338" cy="248769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069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Historical database of successful batches are used</a:t>
          </a:r>
        </a:p>
      </dsp:txBody>
      <dsp:txXfrm rot="5400000">
        <a:off x="5351088" y="870268"/>
        <a:ext cx="2487699" cy="2610802"/>
      </dsp:txXfrm>
    </dsp:sp>
    <dsp:sp modelId="{D9522E8B-680B-49D8-AF80-3C01A95D1F65}">
      <dsp:nvSpPr>
        <dsp:cNvPr id="0" name=""/>
        <dsp:cNvSpPr/>
      </dsp:nvSpPr>
      <dsp:spPr>
        <a:xfrm rot="16200000">
          <a:off x="7093546" y="931819"/>
          <a:ext cx="4351338" cy="248769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069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Multivariate trajectory data is projected to low-dimensional space i.e., Simple monitoring charts to spot outlier</a:t>
          </a:r>
        </a:p>
      </dsp:txBody>
      <dsp:txXfrm rot="5400000">
        <a:off x="8025365" y="870268"/>
        <a:ext cx="2487699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A54E-0EC9-41BC-9FB7-94874B170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44A2-5586-4FF6-8AFF-19EA6E219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A71C-8377-4FD0-82EC-7043768C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52C-435A-4B3E-96E7-E014DBB8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6A8F-3937-4C03-BD79-C3BE8856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D7A0-6366-4B4B-94EA-EB27040F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61298-1962-4256-908B-B6C65F71E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6E2A-658C-40AD-B2F4-81688EC8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0281-F694-41B6-92A6-8F2C1480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C109-C8AF-44DB-A962-FF8AF853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E357E-CE14-493B-8AA7-76B55FA26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BA519-81EC-4A99-9C3E-48A51E0D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CB7D-75B5-440C-9E30-6E1F6322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CCBF-A4B2-4B5B-B08B-2D58B9C4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065B-8C35-4BCE-92F4-14C8BB70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AEC3-CF63-4ABD-8475-CF848EAD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B4D9-B1C2-4260-9846-188BB0C7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5A6E-D07C-4769-8FAC-DAC626CB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2E1C-06D7-477C-9AB6-11BCF08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4838-9898-43D3-A7E6-F1C35FDB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75A9-5772-43F9-A0CE-86C949A7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7F4A-7370-4C15-8D19-4B2D086C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0DDF-17FF-4243-A6B6-E8A44D23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3C6E-1605-459C-9AAE-07463A82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4820-BD22-4882-879D-09785EB7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0FF4-86C5-4175-9E38-5CE435F4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EB0A-68EA-4150-BF74-E18C0E9CD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4D583-EA0F-413C-B45B-ACA5D28D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D3B32-5318-4297-988E-C2182827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45900-4490-409A-8407-FBCF2F43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F4A4F-96E4-4B7B-BDCF-09C98C54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A986-60C5-479A-9F6F-FF0621B1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3425-1146-4E62-B526-191E133E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8F5B6-EBD3-473D-813F-75B7022D3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70926-B0F4-4D87-AA48-186ADDCCB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8AD30-CDE7-44EC-AB6F-A85181B16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30F88-4B9B-4E76-8E4D-950BA376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ECA03-93AA-4E94-8726-6484699C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27326-5758-42C6-A2CB-B24455B5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6175-3ED2-4FE4-8AE8-C84877B9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947F7-DDA9-4F0F-AD74-B7673764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F233B-F77E-4672-8DE0-0053F3BB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3D2C2-E53E-4385-9D50-BA2A3FE9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C3818-076A-44A7-BA51-C451659B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CE7F8-6E24-4EBB-BBC6-1B7BB771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F20AA-45EA-449C-B845-280EC7D1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97C0-0177-4EC8-9034-057E8BA2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7B0B-493B-42F3-BB47-24372FE9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69EBC-8390-46A2-922E-3CEC55B6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C3F63-DD07-4F26-B0CD-95FE1AF5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7CED2-B5D3-42FE-9B44-AD5C17D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CE8D8-45AF-40D7-BC24-A8F325F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C6C8-CA00-45E9-89A3-20017F11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8B2B3-8ECC-481E-8332-0DAA8E47A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E9A7D-C40E-42B4-BBF4-B751086E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CB84-FD9F-48BF-B68A-2C470CDD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DE5-5AE1-4BF7-B2F4-9B07C99A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362B9-92F7-4E82-8C11-BAF76AE7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6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A0B53-1427-4788-A1B8-A3AB8A4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77EB9-9F4B-4D7A-BE0A-7C3A01BC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DE33-75AC-4196-95CC-F9DE6FA60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C894-3B43-4EC8-9D6D-91C4699DD4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D411-22F0-4BA8-B29F-E9E1DD0A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BE73-893B-4AF5-92FA-71590DDD0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64EB-4B05-466F-AB58-90097C2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D4E7-124E-43ED-8162-CCCB9B138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9C2E3-1593-45EF-9D4F-C7FE2C890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78420"/>
          </a:xfrm>
        </p:spPr>
        <p:txBody>
          <a:bodyPr anchor="t">
            <a:normAutofit/>
          </a:bodyPr>
          <a:lstStyle/>
          <a:p>
            <a:r>
              <a:rPr lang="en-US" sz="2000" dirty="0"/>
              <a:t>Principal Component Analysis </a:t>
            </a:r>
          </a:p>
          <a:p>
            <a:r>
              <a:rPr lang="en-US" sz="2000" dirty="0"/>
              <a:t>&amp; </a:t>
            </a:r>
          </a:p>
          <a:p>
            <a:r>
              <a:rPr lang="en-US" sz="2000" dirty="0"/>
              <a:t>Singular Value Decomposition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2A7DA-C049-4545-B4A5-C7E25392E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4" r="930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488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93EA-5FE5-480A-9445-77AC2433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Standardize the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ED925-F92B-4D0C-974D-90AEA7671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4450"/>
            <a:ext cx="5181600" cy="53292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standardize because variables with large variances will have bigger influence on result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standardize before applying PCA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Correlation matrix is the matrix which standardizes the data before finding the correlation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Covariance matrix is the matrix, which does not standardize the data before finding the correlation values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4CBA6E-185B-401D-9855-52D55F1816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314450"/>
            <a:ext cx="5671446" cy="50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8D8C40-622D-4FF2-B2AA-B122920A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69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Calculation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805B89-352C-41D1-AC7D-24C576C57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15" y="1598439"/>
            <a:ext cx="4335135" cy="2830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8C1F7-358B-44E5-8F56-4644F564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598439"/>
            <a:ext cx="4868535" cy="2640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EAF7B-2DF5-4F0D-BE0F-4062C838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447" y="4633912"/>
            <a:ext cx="2920053" cy="1980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7C0B5F-66E3-4D78-A4EF-D4A35C327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460" y="4565534"/>
            <a:ext cx="4324114" cy="2292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0EAA1C-B2EA-49CC-B1F2-0A21D579E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548" y="5259561"/>
            <a:ext cx="1571451" cy="7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4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1F3F-EEFC-4EB3-A263-84936792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91232"/>
            <a:ext cx="10477500" cy="80054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Goal 1 – Data Reduction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F82257-0E27-4809-B020-A9566AFD6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1185863"/>
            <a:ext cx="8545044" cy="3328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EB23C-C95B-4398-849E-D2798C2DE4E1}"/>
              </a:ext>
            </a:extLst>
          </p:cNvPr>
          <p:cNvSpPr txBox="1"/>
          <p:nvPr/>
        </p:nvSpPr>
        <p:spPr>
          <a:xfrm>
            <a:off x="1433512" y="4903022"/>
            <a:ext cx="928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/>
              <a:t>PCs are ordered by variance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/>
              <a:t>PC1 captures 76.86% of the information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/>
              <a:t>First 2 PCs capture 89.98% of the information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/>
              <a:t>Choose first few PCs &amp; drop the rest</a:t>
            </a:r>
          </a:p>
        </p:txBody>
      </p:sp>
    </p:spTree>
    <p:extLst>
      <p:ext uri="{BB962C8B-B14F-4D97-AF65-F5344CB8AC3E}">
        <p14:creationId xmlns:p14="http://schemas.microsoft.com/office/powerpoint/2010/main" val="290745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BA2A-ED5C-4D70-B169-4A60F54A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Goal 1 – Data Compression – Matrix Basics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8ACF7F-DAF7-44D5-ACF7-AF3B869AA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498" b="5307"/>
          <a:stretch/>
        </p:blipFill>
        <p:spPr>
          <a:xfrm>
            <a:off x="4414839" y="1847849"/>
            <a:ext cx="3714750" cy="42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8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02D7-A60A-484A-9227-B9F407BB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Goal 1 – Data Compression – Matrix Basics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646929-3FA4-487E-9B85-3A2F819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63" b="3902"/>
          <a:stretch/>
        </p:blipFill>
        <p:spPr>
          <a:xfrm>
            <a:off x="524344" y="1583893"/>
            <a:ext cx="11091393" cy="50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4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0CA5-74E7-447F-B9EB-68004DF7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Goal 1 – Data Compression – Matrix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D747-1DD7-464D-BDD0-F2C27C01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x B = I, identity matrix then B = A-1</a:t>
            </a:r>
          </a:p>
          <a:p>
            <a:pPr marL="0" indent="0">
              <a:buNone/>
            </a:pPr>
            <a:r>
              <a:rPr lang="en-US" dirty="0"/>
              <a:t>Identity Matrix: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DFD18-B150-4ACD-9ECF-7A0E958A5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 b="5236"/>
          <a:stretch/>
        </p:blipFill>
        <p:spPr>
          <a:xfrm>
            <a:off x="5592456" y="2265743"/>
            <a:ext cx="2894319" cy="3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8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2946-FCE0-42C5-BFA2-75412D1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Goal 1 – Data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803CE-9807-407D-840C-9D20AB2EC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7338"/>
                <a:ext cx="10515600" cy="493553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𝑃𝐶𝑆𝑐𝑜𝑟𝑒𝑠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𝑆𝑐𝑎𝑙𝑒𝑑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𝑃𝑟𝑖𝑛𝑐𝑖𝑝𝑎𝑙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𝐶𝑜𝑚𝑝𝑜𝑛𝑒𝑛𝑡𝑠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𝑆𝑐𝑎𝑙𝑒𝑑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𝑃𝐶𝑆𝑐𝑜𝑟𝑒𝑠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𝑃𝑟𝑖𝑛𝑐𝑖𝑝𝑎𝑙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𝐶𝑜𝑚𝑝𝑜𝑛𝑒𝑛𝑡𝑠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𝑃𝐶𝑆𝑐𝑜𝑟𝑒𝑠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𝑃𝑟𝑖𝑛𝑐𝑖𝑝𝑎𝑙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𝐶𝑜𝑚𝑝𝑜𝑛𝑒𝑛𝑡𝑠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Approximation: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𝐴𝑝𝑝𝑟𝑜𝑥𝑖𝑚𝑎𝑡𝑒𝑑𝑆𝑐𝑎𝑙𝑒𝑑𝐷𝑎𝑡𝑎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𝑃𝐶𝑆𝑐𝑜𝑟𝑒𝑠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𝑃𝑟𝑖𝑛𝑐𝑖𝑝𝑎𝑙𝐶𝑜𝑚𝑝𝑜𝑛𝑒𝑛𝑡𝑠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NOTE: </a:t>
                </a:r>
                <a:r>
                  <a:rPr lang="en-US" dirty="0"/>
                  <a:t>c = Number of components kept; c &lt;= 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803CE-9807-407D-840C-9D20AB2EC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7338"/>
                <a:ext cx="10515600" cy="4935537"/>
              </a:xfrm>
              <a:blipFill>
                <a:blip r:embed="rId2"/>
                <a:stretch>
                  <a:fillRect l="-1217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9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D726-798B-45D9-B48C-F2AF937C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62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Goal 2 – Labeling PCs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BDA49-E977-45BA-9636-8494BA150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Learn relationships with PCA by interpreting the weights: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/>
                  <a:t> are the coefficients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They describe the role of original X variables in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Useful in providing context-specific interpretation of each PC.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BDA49-E977-45BA-9636-8494BA150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>
                <a:blip r:embed="rId2"/>
                <a:stretch>
                  <a:fillRect l="-1217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3AF73E5-9BAF-40D3-812D-0A5DD952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4801"/>
            <a:ext cx="5679295" cy="2908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8BC48-430D-42F0-AA6A-30CBE506126E}"/>
              </a:ext>
            </a:extLst>
          </p:cNvPr>
          <p:cNvSpPr txBox="1"/>
          <p:nvPr/>
        </p:nvSpPr>
        <p:spPr>
          <a:xfrm>
            <a:off x="7081837" y="4461970"/>
            <a:ext cx="4905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</a:t>
            </a:r>
            <a:r>
              <a:rPr lang="en-US" sz="2400" baseline="-25000" dirty="0"/>
              <a:t>1</a:t>
            </a:r>
            <a:r>
              <a:rPr lang="en-US" sz="2400" dirty="0"/>
              <a:t> weights measure the degree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/>
              <a:t>High:</a:t>
            </a:r>
            <a:r>
              <a:rPr lang="en-US" sz="2400" dirty="0"/>
              <a:t> Accept, </a:t>
            </a:r>
            <a:r>
              <a:rPr lang="en-US" sz="2400" dirty="0" err="1"/>
              <a:t>SFRatio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/>
              <a:t>Low:</a:t>
            </a:r>
            <a:r>
              <a:rPr lang="en-US" sz="2400" dirty="0"/>
              <a:t> Expenses, </a:t>
            </a:r>
            <a:r>
              <a:rPr lang="en-US" sz="2400" dirty="0" err="1"/>
              <a:t>GradRate</a:t>
            </a:r>
            <a:r>
              <a:rPr lang="en-US" sz="2400" dirty="0"/>
              <a:t>, SAT, Top10</a:t>
            </a:r>
          </a:p>
        </p:txBody>
      </p:sp>
    </p:spTree>
    <p:extLst>
      <p:ext uri="{BB962C8B-B14F-4D97-AF65-F5344CB8AC3E}">
        <p14:creationId xmlns:p14="http://schemas.microsoft.com/office/powerpoint/2010/main" val="290812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DADB-6E2E-4B3C-8A3B-AED2138E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668"/>
            <a:ext cx="10515600" cy="8207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Goal 3 – PCA for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CDD2-0963-4C54-889F-CC88D827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first 2 or 3 PCs can be used to project data from an n-dimensional space onto a 2D or 3D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792CF-BBA8-4565-849D-7D264A3C8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r="2059" b="4848"/>
          <a:stretch/>
        </p:blipFill>
        <p:spPr>
          <a:xfrm>
            <a:off x="1310935" y="2134047"/>
            <a:ext cx="9570130" cy="44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9FD5-51F6-40DE-848F-A7627B6F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50826"/>
            <a:ext cx="10515600" cy="1049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– Additional Benefits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1627E4-76D1-418A-8C86-2FDF77D50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672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83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97B1-D2E2-4A38-8C56-0B8AEFF3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Dimension Reduction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ABE63-26F3-4737-B7F7-541596DF8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8" b="15962"/>
          <a:stretch/>
        </p:blipFill>
        <p:spPr>
          <a:xfrm>
            <a:off x="7670137" y="1690688"/>
            <a:ext cx="3526500" cy="3380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A4DF-7A9D-4266-B03A-4FF31C45FC7F}"/>
              </a:ext>
            </a:extLst>
          </p:cNvPr>
          <p:cNvSpPr txBox="1"/>
          <p:nvPr/>
        </p:nvSpPr>
        <p:spPr>
          <a:xfrm>
            <a:off x="995363" y="2264648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Principal Component Analysis </a:t>
            </a:r>
            <a:r>
              <a:rPr lang="en-US" sz="2800" b="1" dirty="0"/>
              <a:t>(PCA)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D139C-075D-4D31-AEEC-0AB0361F66DE}"/>
              </a:ext>
            </a:extLst>
          </p:cNvPr>
          <p:cNvSpPr txBox="1"/>
          <p:nvPr/>
        </p:nvSpPr>
        <p:spPr>
          <a:xfrm>
            <a:off x="995363" y="3885049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Singular Value Decomposition </a:t>
            </a:r>
            <a:r>
              <a:rPr lang="en-US" sz="2800" b="1" dirty="0"/>
              <a:t>(SVD)</a:t>
            </a:r>
          </a:p>
        </p:txBody>
      </p:sp>
    </p:spTree>
    <p:extLst>
      <p:ext uri="{BB962C8B-B14F-4D97-AF65-F5344CB8AC3E}">
        <p14:creationId xmlns:p14="http://schemas.microsoft.com/office/powerpoint/2010/main" val="2426182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67B-AE26-4A52-94F6-C8F00F68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SVD – Singular Value Decomposition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01FC59-C7C9-4519-B71F-E97FC6E7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94" y="168116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Original size = 147,456 bytes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0A6F75-BE6A-486D-B3CB-666FC9971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8488" y="2679127"/>
            <a:ext cx="4065000" cy="334444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11AD0B-384A-4FF1-8D34-82AA18766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66876"/>
            <a:ext cx="5160961" cy="823912"/>
          </a:xfrm>
        </p:spPr>
        <p:txBody>
          <a:bodyPr/>
          <a:lstStyle/>
          <a:p>
            <a:pPr algn="ctr"/>
            <a:r>
              <a:rPr lang="en-US" dirty="0"/>
              <a:t>Compressed size = 15,380 bytes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482122-97A0-4D88-B464-974F4D5D80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7417" y="2679127"/>
            <a:ext cx="4065000" cy="33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4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2D5A-35F5-4969-8D2D-20BA95B0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8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SVD –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2475-6D5D-4F81-A021-30ABC2EC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X = UΣV</a:t>
            </a:r>
            <a:r>
              <a:rPr lang="en-US" sz="3600" b="1" baseline="30000" dirty="0"/>
              <a:t>T</a:t>
            </a:r>
            <a:endParaRPr lang="en-US" sz="3600" b="1" dirty="0"/>
          </a:p>
          <a:p>
            <a:pPr lvl="0"/>
            <a:r>
              <a:rPr lang="en-US" dirty="0"/>
              <a:t>U &amp; V are Orthonormal matrices</a:t>
            </a:r>
          </a:p>
          <a:p>
            <a:pPr lvl="0"/>
            <a:r>
              <a:rPr lang="en-US" dirty="0"/>
              <a:t>Orthonormal = Orthogonal + Unit Length (Normalize + Sum)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AB06B-3A35-4AD0-968F-FC3BC703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3587750"/>
            <a:ext cx="70199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8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9B1A-D08A-4A57-8632-10391269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SVD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2E6F3-A926-47EE-B798-CD5B90FF5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1640784"/>
            <a:ext cx="9991725" cy="2803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A36E8F-70ED-4684-80A4-F7E6080FF219}"/>
                  </a:ext>
                </a:extLst>
              </p:cNvPr>
              <p:cNvSpPr/>
              <p:nvPr/>
            </p:nvSpPr>
            <p:spPr>
              <a:xfrm>
                <a:off x="1185863" y="4757738"/>
                <a:ext cx="10658475" cy="1750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457200" algn="l"/>
                  </a:tabLst>
                </a:pPr>
                <a:r>
                  <a:rPr lang="en-US" sz="4400" dirty="0" err="1">
                    <a:latin typeface="TT1C5t00"/>
                    <a:ea typeface="Calibri" panose="020F0502020204030204" pitchFamily="34" charset="0"/>
                    <a:cs typeface="TT1C5t00"/>
                  </a:rPr>
                  <a:t>X</a:t>
                </a:r>
                <a:r>
                  <a:rPr lang="en-US" sz="4400" baseline="30000" dirty="0" err="1">
                    <a:effectLst/>
                    <a:latin typeface="TT1C5t00"/>
                    <a:ea typeface="Calibri" panose="020F0502020204030204" pitchFamily="34" charset="0"/>
                    <a:cs typeface="TT1C5t00"/>
                  </a:rPr>
                  <a:t>k</a:t>
                </a:r>
                <a:r>
                  <a:rPr lang="en-US" sz="4400" dirty="0">
                    <a:effectLst/>
                    <a:latin typeface="TT1C5t00"/>
                    <a:ea typeface="Calibri" panose="020F0502020204030204" pitchFamily="34" charset="0"/>
                    <a:cs typeface="TT1C5t0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4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T1C5t00"/>
                          </a:rPr>
                        </m:ctrlPr>
                      </m:naryPr>
                      <m:sub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T1C5t00"/>
                          </a:rPr>
                          <m:t>𝑖</m:t>
                        </m:r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T1C5t00"/>
                          </a:rPr>
                          <m:t>=1</m:t>
                        </m:r>
                      </m:sub>
                      <m:sup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T1C5t00"/>
                          </a:rPr>
                          <m:t>𝑘</m:t>
                        </m:r>
                      </m:sup>
                      <m:e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T1C5t00"/>
                          </a:rPr>
                          <m:t>𝑈</m:t>
                        </m:r>
                      </m:e>
                    </m:nary>
                  </m:oMath>
                </a14:m>
                <a:r>
                  <a:rPr lang="en-US" sz="4400" baseline="-25000" dirty="0" err="1">
                    <a:effectLst/>
                    <a:latin typeface="TT1C5t00"/>
                    <a:ea typeface="Times New Roman" panose="02020603050405020304" pitchFamily="18" charset="0"/>
                    <a:cs typeface="TT1C5t00"/>
                  </a:rPr>
                  <a:t>i</a:t>
                </a:r>
                <a:r>
                  <a:rPr lang="en-US" sz="4400" baseline="-25000" dirty="0">
                    <a:effectLst/>
                    <a:latin typeface="TT1C5t00"/>
                    <a:ea typeface="Times New Roman" panose="02020603050405020304" pitchFamily="18" charset="0"/>
                    <a:cs typeface="TT1C5t0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4400" i="1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T1C5t00"/>
                          </a:rPr>
                        </m:ctrlPr>
                      </m:naryPr>
                      <m:sub>
                        <m:r>
                          <a:rPr lang="en-US" sz="4400" i="1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T1C5t0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4400" i="1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T1C5t00"/>
                          </a:rPr>
                          <m:t>𝑉</m:t>
                        </m:r>
                      </m:e>
                    </m:nary>
                  </m:oMath>
                </a14:m>
                <a:r>
                  <a:rPr lang="en-US" sz="4400" baseline="-25000" dirty="0" err="1">
                    <a:effectLst/>
                    <a:latin typeface="TT1C5t00"/>
                    <a:ea typeface="Times New Roman" panose="02020603050405020304" pitchFamily="18" charset="0"/>
                    <a:cs typeface="TT1C5t00"/>
                  </a:rPr>
                  <a:t>i</a:t>
                </a:r>
                <a:r>
                  <a:rPr lang="en-US" sz="4400" baseline="30000" dirty="0" err="1">
                    <a:effectLst/>
                    <a:latin typeface="TT1C5t00"/>
                    <a:ea typeface="Times New Roman" panose="02020603050405020304" pitchFamily="18" charset="0"/>
                    <a:cs typeface="TT1C5t00"/>
                  </a:rPr>
                  <a:t>T</a:t>
                </a:r>
                <a:endParaRPr lang="en-US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457200" algn="l"/>
                  </a:tabLst>
                </a:pPr>
                <a:endParaRPr lang="en-US" sz="2400" dirty="0">
                  <a:latin typeface="TT1C5t00"/>
                  <a:ea typeface="Calibri" panose="020F0502020204030204" pitchFamily="34" charset="0"/>
                  <a:cs typeface="TT1C5t00"/>
                </a:endParaRPr>
              </a:p>
              <a:p>
                <a:pPr marR="0" lv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US" sz="2400" dirty="0">
                    <a:latin typeface="TT1C5t00"/>
                    <a:ea typeface="Calibri" panose="020F0502020204030204" pitchFamily="34" charset="0"/>
                    <a:cs typeface="TT1C5t00"/>
                  </a:rPr>
                  <a:t>Each term in the summation expression provided above is called </a:t>
                </a:r>
                <a:r>
                  <a:rPr lang="en-US" sz="2400" b="1" i="1" dirty="0">
                    <a:latin typeface="TT1C5t00"/>
                    <a:ea typeface="Calibri" panose="020F0502020204030204" pitchFamily="34" charset="0"/>
                    <a:cs typeface="TT1C5t00"/>
                  </a:rPr>
                  <a:t>Principle Image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A36E8F-70ED-4684-80A4-F7E6080FF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3" y="4757738"/>
                <a:ext cx="10658475" cy="1750479"/>
              </a:xfrm>
              <a:prstGeom prst="rect">
                <a:avLst/>
              </a:prstGeom>
              <a:blipFill>
                <a:blip r:embed="rId3"/>
                <a:stretch>
                  <a:fillRect l="-915" t="-3819" b="-6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2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6341-5C1B-4477-8D34-D0F5296F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9" y="336055"/>
            <a:ext cx="10741819" cy="7778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SVD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D77DE9-6ED3-433B-973E-D626816688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9" y="1255053"/>
            <a:ext cx="10417971" cy="24168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41FC2-5F8A-4262-A826-9E5E97277DB5}"/>
              </a:ext>
            </a:extLst>
          </p:cNvPr>
          <p:cNvSpPr txBox="1"/>
          <p:nvPr/>
        </p:nvSpPr>
        <p:spPr>
          <a:xfrm>
            <a:off x="485776" y="4233595"/>
            <a:ext cx="337184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Original Size = 4*5 = 20 bytes</a:t>
            </a:r>
          </a:p>
          <a:p>
            <a:endParaRPr lang="en-US" sz="2000" b="1" i="1" dirty="0"/>
          </a:p>
          <a:p>
            <a:r>
              <a:rPr lang="is-IS" sz="2800" b="1" dirty="0"/>
              <a:t>k = 1</a:t>
            </a:r>
            <a:r>
              <a:rPr lang="en-US" sz="2800" b="1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C6E80-4A9D-47E0-ABCC-F70AF8DDA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7" t="3850" r="2870" b="13846"/>
          <a:stretch/>
        </p:blipFill>
        <p:spPr>
          <a:xfrm>
            <a:off x="4186238" y="4057650"/>
            <a:ext cx="6958012" cy="21859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E71699-093E-4071-BA2B-C567704891BD}"/>
              </a:ext>
            </a:extLst>
          </p:cNvPr>
          <p:cNvSpPr/>
          <p:nvPr/>
        </p:nvSpPr>
        <p:spPr>
          <a:xfrm>
            <a:off x="485776" y="6318427"/>
            <a:ext cx="4762586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i="1" dirty="0">
                <a:latin typeface="TT1C5t00"/>
                <a:ea typeface="Calibri" panose="020F0502020204030204" pitchFamily="34" charset="0"/>
                <a:cs typeface="TT1C5t00"/>
              </a:rPr>
              <a:t>Compressed Size = 4*1 + 1 + 1*5 = 10 bytes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AD08-1972-49A1-B0D9-E7A01DB8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63452"/>
            <a:ext cx="10515600" cy="80645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SVD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92F87C-9858-4006-990F-9CDF58BB1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274" y="847725"/>
            <a:ext cx="8509128" cy="2581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CCB8D2-673B-44A4-AD71-21E7E8BC4D4D}"/>
              </a:ext>
            </a:extLst>
          </p:cNvPr>
          <p:cNvSpPr/>
          <p:nvPr/>
        </p:nvSpPr>
        <p:spPr>
          <a:xfrm>
            <a:off x="866773" y="3558688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latin typeface="TT1C5t00"/>
                <a:ea typeface="Calibri" panose="020F0502020204030204" pitchFamily="34" charset="0"/>
                <a:cs typeface="TT1C5t00"/>
              </a:rPr>
              <a:t>Compressed Size = 4*2 + 2 + 2*5 = 20 bytes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77A1C-07E7-4AC4-A776-7804C170B7AE}"/>
              </a:ext>
            </a:extLst>
          </p:cNvPr>
          <p:cNvSpPr/>
          <p:nvPr/>
        </p:nvSpPr>
        <p:spPr>
          <a:xfrm>
            <a:off x="5576888" y="3460714"/>
            <a:ext cx="6324600" cy="323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u="sng" dirty="0">
                <a:solidFill>
                  <a:srgbClr val="000000"/>
                </a:solidFill>
                <a:latin typeface="TT1C5t00"/>
                <a:ea typeface="Calibri" panose="020F0502020204030204" pitchFamily="34" charset="0"/>
                <a:cs typeface="TT1C5t00"/>
              </a:rPr>
              <a:t>Original size </a:t>
            </a:r>
            <a:r>
              <a:rPr lang="en-US" sz="2400" dirty="0">
                <a:solidFill>
                  <a:srgbClr val="000000"/>
                </a:solidFill>
                <a:latin typeface="TT1C5t00"/>
                <a:ea typeface="Calibri" panose="020F0502020204030204" pitchFamily="34" charset="0"/>
                <a:cs typeface="TT1C5t00"/>
              </a:rPr>
              <a:t>= 384*384 bytes = 147,456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T1C5t00"/>
                <a:ea typeface="Calibri" panose="020F0502020204030204" pitchFamily="34" charset="0"/>
                <a:cs typeface="TT1C5t00"/>
              </a:rPr>
              <a:t>bytes</a:t>
            </a: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• </a:t>
            </a:r>
            <a:r>
              <a:rPr lang="en-US" sz="2400" dirty="0">
                <a:solidFill>
                  <a:srgbClr val="000000"/>
                </a:solidFill>
                <a:latin typeface="TT1C5t00"/>
                <a:ea typeface="Calibri" panose="020F0502020204030204" pitchFamily="34" charset="0"/>
                <a:cs typeface="TT1C5t00"/>
              </a:rPr>
              <a:t>k=1: 384*1+1+1*384=769 bytes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• </a:t>
            </a:r>
            <a:r>
              <a:rPr lang="en-US" sz="2400" dirty="0">
                <a:solidFill>
                  <a:srgbClr val="000000"/>
                </a:solidFill>
                <a:latin typeface="TT1C5t00"/>
                <a:ea typeface="Calibri" panose="020F0502020204030204" pitchFamily="34" charset="0"/>
                <a:cs typeface="TT1C5t00"/>
              </a:rPr>
              <a:t>k=10: 384*10+10+10*384=7,690 bytes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• </a:t>
            </a:r>
            <a:r>
              <a:rPr lang="en-US" sz="2400" dirty="0">
                <a:solidFill>
                  <a:srgbClr val="000000"/>
                </a:solidFill>
                <a:latin typeface="TT1C5t00"/>
                <a:ea typeface="Calibri" panose="020F0502020204030204" pitchFamily="34" charset="0"/>
                <a:cs typeface="TT1C5t00"/>
              </a:rPr>
              <a:t>k=20: 384*20+20+20*384=15,380 bytes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• </a:t>
            </a:r>
            <a:r>
              <a:rPr lang="en-US" sz="2400" dirty="0">
                <a:solidFill>
                  <a:srgbClr val="000000"/>
                </a:solidFill>
                <a:latin typeface="TT1C5t00"/>
                <a:ea typeface="Calibri" panose="020F0502020204030204" pitchFamily="34" charset="0"/>
                <a:cs typeface="TT1C5t00"/>
              </a:rPr>
              <a:t>k=50: 384*50+50+50*384=38,450 bytes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• </a:t>
            </a:r>
            <a:r>
              <a:rPr lang="en-US" sz="2400" dirty="0">
                <a:solidFill>
                  <a:srgbClr val="000000"/>
                </a:solidFill>
                <a:latin typeface="TT1C5t00"/>
                <a:ea typeface="Calibri" panose="020F0502020204030204" pitchFamily="34" charset="0"/>
                <a:cs typeface="TT1C5t00"/>
              </a:rPr>
              <a:t>k=100: 384*100+100+100*384=76,900 bytes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• </a:t>
            </a:r>
            <a:r>
              <a:rPr lang="en-US" sz="2400" dirty="0">
                <a:solidFill>
                  <a:srgbClr val="000000"/>
                </a:solidFill>
                <a:latin typeface="TT1C5t00"/>
                <a:ea typeface="Calibri" panose="020F0502020204030204" pitchFamily="34" charset="0"/>
                <a:cs typeface="TT1C5t00"/>
              </a:rPr>
              <a:t>k=200: 384*200+200+200*384=153,800 bytes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E724-E0D6-4788-A95F-BC742446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922588"/>
            <a:ext cx="10515600" cy="1325563"/>
          </a:xfrm>
          <a:ln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TOPIC&gt; ASSOCIATION RULES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54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9308-4C97-49C6-8B59-C1E9D49E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14338"/>
            <a:ext cx="10715625" cy="10969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Dimension Reduction- Applications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D88DDE-B9FF-41A5-96CF-8DA55226E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603509"/>
              </p:ext>
            </p:extLst>
          </p:nvPr>
        </p:nvGraphicFramePr>
        <p:xfrm>
          <a:off x="838200" y="1443038"/>
          <a:ext cx="10515600" cy="522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F946DD9-716C-491B-9812-6105C9614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289434"/>
              </p:ext>
            </p:extLst>
          </p:nvPr>
        </p:nvGraphicFramePr>
        <p:xfrm>
          <a:off x="638175" y="2043113"/>
          <a:ext cx="10915650" cy="3729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0760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718B-BF17-408A-91D3-3BFE922F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PCA- Benefits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F8AD6A-539B-4818-99F9-0AD037FC2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174602"/>
              </p:ext>
            </p:extLst>
          </p:nvPr>
        </p:nvGraphicFramePr>
        <p:xfrm>
          <a:off x="838200" y="1635125"/>
          <a:ext cx="10515600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37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1C08-1B67-400C-9A13-94ABB333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1072515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Benefits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59EFF-106E-48BF-97E4-2CF7D84667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2063350"/>
            <a:ext cx="5412581" cy="3594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A1342-D46D-4B72-B0B1-E013E54BD5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93744" y="2063350"/>
            <a:ext cx="4755355" cy="3480200"/>
          </a:xfrm>
          <a:prstGeom prst="rect">
            <a:avLst/>
          </a:prstGeom>
        </p:spPr>
      </p:pic>
      <p:sp>
        <p:nvSpPr>
          <p:cNvPr id="6" name="Right Arrow 15">
            <a:extLst>
              <a:ext uri="{FF2B5EF4-FFF2-40B4-BE49-F238E27FC236}">
                <a16:creationId xmlns:a16="http://schemas.microsoft.com/office/drawing/2014/main" id="{0FAB9A65-D625-43EE-91AA-839FD48BD9BF}"/>
              </a:ext>
            </a:extLst>
          </p:cNvPr>
          <p:cNvSpPr/>
          <p:nvPr/>
        </p:nvSpPr>
        <p:spPr>
          <a:xfrm>
            <a:off x="5755481" y="2879723"/>
            <a:ext cx="1338263" cy="728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7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9D42-2161-4977-90D6-359E8B46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09599"/>
            <a:ext cx="10515600" cy="9779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Intuition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270F29-D09B-40D4-B84A-62FA65E18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2055" b="46386"/>
          <a:stretch/>
        </p:blipFill>
        <p:spPr>
          <a:xfrm>
            <a:off x="1767479" y="1087499"/>
            <a:ext cx="7628335" cy="270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413DB-700E-47D7-9496-71AD7A426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040183"/>
            <a:ext cx="5104134" cy="27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7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148B-0F19-4FD7-BF9C-A435B638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Preliminaries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2F87518-5ECC-45E7-82C5-51F688014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619290"/>
              </p:ext>
            </p:extLst>
          </p:nvPr>
        </p:nvGraphicFramePr>
        <p:xfrm>
          <a:off x="1885950" y="1928813"/>
          <a:ext cx="8658226" cy="450713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329113">
                  <a:extLst>
                    <a:ext uri="{9D8B030D-6E8A-4147-A177-3AD203B41FA5}">
                      <a16:colId xmlns:a16="http://schemas.microsoft.com/office/drawing/2014/main" val="2457911618"/>
                    </a:ext>
                  </a:extLst>
                </a:gridCol>
                <a:gridCol w="4329113">
                  <a:extLst>
                    <a:ext uri="{9D8B030D-6E8A-4147-A177-3AD203B41FA5}">
                      <a16:colId xmlns:a16="http://schemas.microsoft.com/office/drawing/2014/main" val="1764375205"/>
                    </a:ext>
                  </a:extLst>
                </a:gridCol>
              </a:tblGrid>
              <a:tr h="2111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effectLst/>
                        </a:rPr>
                        <a:t>Input (Before PCA)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n’ original columns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solidFill>
                            <a:schemeClr val="tx1"/>
                          </a:solidFill>
                          <a:effectLst/>
                        </a:rPr>
                        <a:t>Output (After PCA)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n’ principal components (‘n’ weighted averages of original measurements)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096506"/>
                  </a:ext>
                </a:extLst>
              </a:tr>
              <a:tr h="2370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>
                          <a:solidFill>
                            <a:schemeClr val="bg1"/>
                          </a:solidFill>
                          <a:effectLst/>
                        </a:rPr>
                        <a:t>Input (Before PCA)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Correlated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>
                          <a:effectLst/>
                        </a:rPr>
                        <a:t>Output (After PCA)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91440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Uncorrelated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91440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Ordered by variance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91440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Keep top principal components; drop rest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8940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194759E-0771-4DBF-81C1-873A093D4504}"/>
              </a:ext>
            </a:extLst>
          </p:cNvPr>
          <p:cNvSpPr/>
          <p:nvPr/>
        </p:nvSpPr>
        <p:spPr>
          <a:xfrm>
            <a:off x="5743575" y="35433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A4C09-2B12-4878-8DBD-D05AD67FE520}"/>
              </a:ext>
            </a:extLst>
          </p:cNvPr>
          <p:cNvSpPr txBox="1"/>
          <p:nvPr/>
        </p:nvSpPr>
        <p:spPr>
          <a:xfrm>
            <a:off x="5606796" y="3167390"/>
            <a:ext cx="97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2201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1C08-1B67-400C-9A13-94ABB333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81" y="200026"/>
            <a:ext cx="10515600" cy="75327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Weights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59EFF-106E-48BF-97E4-2CF7D84667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89" y="1067593"/>
            <a:ext cx="4305300" cy="2361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A1342-D46D-4B72-B0B1-E013E54BD5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3312" y="1067593"/>
            <a:ext cx="4038597" cy="2361407"/>
          </a:xfrm>
          <a:prstGeom prst="rect">
            <a:avLst/>
          </a:prstGeom>
        </p:spPr>
      </p:pic>
      <p:sp>
        <p:nvSpPr>
          <p:cNvPr id="6" name="Right Arrow 15">
            <a:extLst>
              <a:ext uri="{FF2B5EF4-FFF2-40B4-BE49-F238E27FC236}">
                <a16:creationId xmlns:a16="http://schemas.microsoft.com/office/drawing/2014/main" id="{0FAB9A65-D625-43EE-91AA-839FD48BD9BF}"/>
              </a:ext>
            </a:extLst>
          </p:cNvPr>
          <p:cNvSpPr/>
          <p:nvPr/>
        </p:nvSpPr>
        <p:spPr>
          <a:xfrm>
            <a:off x="5426868" y="1883964"/>
            <a:ext cx="1338263" cy="728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E384C-F228-4173-B5DC-36C5A3319D7A}"/>
              </a:ext>
            </a:extLst>
          </p:cNvPr>
          <p:cNvSpPr txBox="1"/>
          <p:nvPr/>
        </p:nvSpPr>
        <p:spPr>
          <a:xfrm>
            <a:off x="423861" y="3945263"/>
            <a:ext cx="11068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principal component is a weighted average of original measurements / columns:</a:t>
            </a:r>
          </a:p>
          <a:p>
            <a:pPr algn="ctr"/>
            <a:r>
              <a:rPr lang="en-US" sz="2400" b="1" dirty="0" err="1"/>
              <a:t>PC</a:t>
            </a:r>
            <a:r>
              <a:rPr lang="en-US" sz="2400" b="1" baseline="-25000" dirty="0" err="1"/>
              <a:t>i</a:t>
            </a:r>
            <a:r>
              <a:rPr lang="en-US" sz="2400" b="1" dirty="0"/>
              <a:t> = a</a:t>
            </a:r>
            <a:r>
              <a:rPr lang="en-US" sz="2400" b="1" baseline="-25000" dirty="0"/>
              <a:t>i1</a:t>
            </a:r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  <a:r>
              <a:rPr lang="en-US" sz="2400" b="1" dirty="0"/>
              <a:t>+ a</a:t>
            </a:r>
            <a:r>
              <a:rPr lang="en-US" sz="2400" b="1" baseline="-25000" dirty="0"/>
              <a:t>i2</a:t>
            </a:r>
            <a:r>
              <a:rPr lang="en-US" sz="2400" b="1" dirty="0"/>
              <a:t> X</a:t>
            </a:r>
            <a:r>
              <a:rPr lang="en-US" sz="2400" b="1" baseline="-25000" dirty="0"/>
              <a:t>2</a:t>
            </a:r>
            <a:r>
              <a:rPr lang="en-US" sz="2400" b="1" dirty="0"/>
              <a:t>+…..+ </a:t>
            </a:r>
            <a:r>
              <a:rPr lang="en-US" sz="2400" b="1" dirty="0" err="1"/>
              <a:t>a</a:t>
            </a:r>
            <a:r>
              <a:rPr lang="en-US" sz="2400" b="1" baseline="-25000" dirty="0" err="1"/>
              <a:t>ip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p</a:t>
            </a:r>
            <a:endParaRPr lang="en-US" sz="2400" b="1" dirty="0"/>
          </a:p>
          <a:p>
            <a:r>
              <a:rPr lang="en-US" sz="2400" dirty="0"/>
              <a:t>Weights (</a:t>
            </a:r>
            <a:r>
              <a:rPr lang="en-US" sz="2400" dirty="0" err="1"/>
              <a:t>a</a:t>
            </a:r>
            <a:r>
              <a:rPr lang="en-US" sz="2400" baseline="-25000" dirty="0" err="1"/>
              <a:t>ij</a:t>
            </a:r>
            <a:r>
              <a:rPr lang="en-US" sz="2400" dirty="0"/>
              <a:t>) are chosen such that: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PCs are ordered by their variance (PC</a:t>
            </a:r>
            <a:r>
              <a:rPr lang="en-US" sz="2400" baseline="-25000" dirty="0"/>
              <a:t>1</a:t>
            </a:r>
            <a:r>
              <a:rPr lang="en-US" sz="2400" dirty="0"/>
              <a:t> has largest variance, followed by PC</a:t>
            </a:r>
            <a:r>
              <a:rPr lang="en-US" sz="2400" baseline="-25000" dirty="0"/>
              <a:t>2</a:t>
            </a:r>
            <a:r>
              <a:rPr lang="en-US" sz="2400" dirty="0"/>
              <a:t>, PC</a:t>
            </a:r>
            <a:r>
              <a:rPr lang="en-US" sz="2400" baseline="-25000" dirty="0"/>
              <a:t>3</a:t>
            </a:r>
            <a:r>
              <a:rPr lang="en-US" sz="2400" dirty="0"/>
              <a:t>, and so on)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Pairs of PCs have correlation = 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For each PC, sum of squared weights = 1 (Unit Vector)</a:t>
            </a:r>
          </a:p>
        </p:txBody>
      </p:sp>
    </p:spTree>
    <p:extLst>
      <p:ext uri="{BB962C8B-B14F-4D97-AF65-F5344CB8AC3E}">
        <p14:creationId xmlns:p14="http://schemas.microsoft.com/office/powerpoint/2010/main" val="360147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B10D-DD3B-4CC9-AE4E-F419C4F7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94"/>
            <a:ext cx="10515600" cy="73898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PCA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CBCB-C714-404A-9805-3766C7A2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PC</a:t>
            </a:r>
            <a:r>
              <a:rPr lang="en-US" b="1" baseline="-25000" dirty="0" err="1"/>
              <a:t>i</a:t>
            </a:r>
            <a:r>
              <a:rPr lang="en-US" b="1" dirty="0"/>
              <a:t> = a</a:t>
            </a:r>
            <a:r>
              <a:rPr lang="en-US" b="1" baseline="-25000" dirty="0"/>
              <a:t>i1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a</a:t>
            </a:r>
            <a:r>
              <a:rPr lang="en-US" b="1" baseline="-25000" dirty="0"/>
              <a:t>i2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 + a</a:t>
            </a:r>
            <a:r>
              <a:rPr lang="en-US" b="1" baseline="-25000" dirty="0"/>
              <a:t>i3</a:t>
            </a:r>
            <a:r>
              <a:rPr lang="en-US" b="1" dirty="0"/>
              <a:t>X</a:t>
            </a:r>
            <a:r>
              <a:rPr lang="en-US" b="1" baseline="-25000" dirty="0"/>
              <a:t>3</a:t>
            </a:r>
            <a:r>
              <a:rPr lang="is-IS" b="1" dirty="0"/>
              <a:t>…. + a</a:t>
            </a:r>
            <a:r>
              <a:rPr lang="is-IS" b="1" baseline="-25000" dirty="0"/>
              <a:t>in</a:t>
            </a:r>
            <a:r>
              <a:rPr lang="is-IS" b="1" dirty="0"/>
              <a:t>X</a:t>
            </a:r>
            <a:r>
              <a:rPr lang="is-IS" b="1" baseline="-25000" dirty="0"/>
              <a:t>n</a:t>
            </a:r>
            <a:r>
              <a:rPr lang="is-IS" b="1" dirty="0"/>
              <a:t> </a:t>
            </a:r>
            <a:endParaRPr lang="en-US" dirty="0"/>
          </a:p>
          <a:p>
            <a:pPr marL="0" indent="0" algn="ctr">
              <a:buNone/>
            </a:pPr>
            <a:r>
              <a:rPr lang="en-US" b="1" i="1" dirty="0"/>
              <a:t>Main idea</a:t>
            </a:r>
            <a:r>
              <a:rPr lang="en-US" i="1" dirty="0"/>
              <a:t>: High variance = lots of information</a:t>
            </a:r>
          </a:p>
          <a:p>
            <a:pPr marL="0" indent="0" algn="ctr">
              <a:buNone/>
            </a:pPr>
            <a:r>
              <a:rPr lang="en-US" b="1" i="1" dirty="0"/>
              <a:t>Var (</a:t>
            </a:r>
            <a:r>
              <a:rPr lang="en-US" b="1" i="1" dirty="0" err="1"/>
              <a:t>PC</a:t>
            </a:r>
            <a:r>
              <a:rPr lang="en-US" b="1" i="1" baseline="-25000" dirty="0" err="1"/>
              <a:t>i</a:t>
            </a:r>
            <a:r>
              <a:rPr lang="en-US" b="1" i="1" dirty="0"/>
              <a:t>) = a</a:t>
            </a:r>
            <a:r>
              <a:rPr lang="en-US" b="1" i="1" baseline="30000" dirty="0"/>
              <a:t>2</a:t>
            </a:r>
            <a:r>
              <a:rPr lang="en-US" b="1" i="1" baseline="-25000" dirty="0"/>
              <a:t>i1 </a:t>
            </a:r>
            <a:r>
              <a:rPr lang="en-US" b="1" i="1" dirty="0"/>
              <a:t>Var(X</a:t>
            </a:r>
            <a:r>
              <a:rPr lang="en-US" b="1" i="1" baseline="-25000" dirty="0"/>
              <a:t>1</a:t>
            </a:r>
            <a:r>
              <a:rPr lang="en-US" b="1" i="1" dirty="0"/>
              <a:t>) + a</a:t>
            </a:r>
            <a:r>
              <a:rPr lang="en-US" b="1" i="1" baseline="30000" dirty="0"/>
              <a:t>2</a:t>
            </a:r>
            <a:r>
              <a:rPr lang="en-US" b="1" i="1" baseline="-25000" dirty="0"/>
              <a:t>i2 </a:t>
            </a:r>
            <a:r>
              <a:rPr lang="en-US" b="1" i="1" dirty="0"/>
              <a:t>Var(X</a:t>
            </a:r>
            <a:r>
              <a:rPr lang="en-US" b="1" i="1" baseline="-25000" dirty="0"/>
              <a:t>2</a:t>
            </a:r>
            <a:r>
              <a:rPr lang="en-US" b="1" i="1" dirty="0"/>
              <a:t>) + a</a:t>
            </a:r>
            <a:r>
              <a:rPr lang="en-US" b="1" i="1" baseline="30000" dirty="0"/>
              <a:t>2</a:t>
            </a:r>
            <a:r>
              <a:rPr lang="en-US" b="1" i="1" baseline="-25000" dirty="0"/>
              <a:t>i3 </a:t>
            </a:r>
            <a:r>
              <a:rPr lang="en-US" b="1" i="1" dirty="0"/>
              <a:t>Var(X</a:t>
            </a:r>
            <a:r>
              <a:rPr lang="en-US" b="1" i="1" baseline="-25000" dirty="0"/>
              <a:t>3</a:t>
            </a:r>
            <a:r>
              <a:rPr lang="en-US" b="1" i="1" dirty="0"/>
              <a:t>) + </a:t>
            </a:r>
            <a:r>
              <a:rPr lang="is-IS" b="1" i="1" dirty="0"/>
              <a:t>… + </a:t>
            </a:r>
            <a:r>
              <a:rPr lang="en-US" b="1" i="1" dirty="0"/>
              <a:t>a</a:t>
            </a:r>
            <a:r>
              <a:rPr lang="en-US" b="1" i="1" baseline="30000" dirty="0"/>
              <a:t>2</a:t>
            </a:r>
            <a:r>
              <a:rPr lang="en-US" b="1" i="1" baseline="-25000" dirty="0"/>
              <a:t>in </a:t>
            </a:r>
            <a:r>
              <a:rPr lang="en-US" b="1" i="1" dirty="0"/>
              <a:t>Var(</a:t>
            </a:r>
            <a:r>
              <a:rPr lang="en-US" b="1" i="1" dirty="0" err="1"/>
              <a:t>X</a:t>
            </a:r>
            <a:r>
              <a:rPr lang="en-US" b="1" i="1" baseline="-25000" dirty="0" err="1"/>
              <a:t>n</a:t>
            </a:r>
            <a:r>
              <a:rPr lang="en-US" b="1" i="1" dirty="0"/>
              <a:t>) + 2a</a:t>
            </a:r>
            <a:r>
              <a:rPr lang="en-US" b="1" i="1" baseline="-25000" dirty="0"/>
              <a:t>i1</a:t>
            </a:r>
            <a:r>
              <a:rPr lang="en-US" b="1" i="1" dirty="0"/>
              <a:t>a</a:t>
            </a:r>
            <a:r>
              <a:rPr lang="en-US" b="1" i="1" baseline="-25000" dirty="0"/>
              <a:t>i2 </a:t>
            </a:r>
            <a:r>
              <a:rPr lang="en-US" b="1" i="1" dirty="0" err="1"/>
              <a:t>Cov</a:t>
            </a:r>
            <a:r>
              <a:rPr lang="en-US" b="1" i="1" dirty="0"/>
              <a:t>(X</a:t>
            </a:r>
            <a:r>
              <a:rPr lang="en-US" b="1" i="1" baseline="-25000" dirty="0"/>
              <a:t>1,</a:t>
            </a:r>
            <a:r>
              <a:rPr lang="en-US" b="1" i="1" dirty="0"/>
              <a:t> X</a:t>
            </a:r>
            <a:r>
              <a:rPr lang="en-US" b="1" i="1" baseline="-25000" dirty="0"/>
              <a:t>2</a:t>
            </a:r>
            <a:r>
              <a:rPr lang="en-US" b="1" i="1" dirty="0"/>
              <a:t>) + </a:t>
            </a:r>
            <a:r>
              <a:rPr lang="is-IS" b="1" i="1" dirty="0"/>
              <a:t>… + </a:t>
            </a:r>
            <a:r>
              <a:rPr lang="en-US" b="1" i="1" dirty="0"/>
              <a:t>2a</a:t>
            </a:r>
            <a:r>
              <a:rPr lang="en-US" b="1" i="1" baseline="-25000" dirty="0"/>
              <a:t>in-1</a:t>
            </a:r>
            <a:r>
              <a:rPr lang="en-US" b="1" i="1" dirty="0"/>
              <a:t>a</a:t>
            </a:r>
            <a:r>
              <a:rPr lang="en-US" b="1" i="1" baseline="-25000" dirty="0"/>
              <a:t>in </a:t>
            </a:r>
            <a:r>
              <a:rPr lang="en-US" b="1" i="1" dirty="0" err="1"/>
              <a:t>Cov</a:t>
            </a:r>
            <a:r>
              <a:rPr lang="en-US" b="1" i="1" dirty="0"/>
              <a:t>(X</a:t>
            </a:r>
            <a:r>
              <a:rPr lang="en-US" b="1" i="1" baseline="-25000" dirty="0"/>
              <a:t>n-1,</a:t>
            </a:r>
            <a:r>
              <a:rPr lang="en-US" b="1" i="1" dirty="0"/>
              <a:t> </a:t>
            </a:r>
            <a:r>
              <a:rPr lang="en-US" b="1" i="1" dirty="0" err="1"/>
              <a:t>X</a:t>
            </a:r>
            <a:r>
              <a:rPr lang="en-US" b="1" i="1" baseline="-25000" dirty="0" err="1"/>
              <a:t>n</a:t>
            </a:r>
            <a:r>
              <a:rPr lang="en-US" b="1" i="1" dirty="0"/>
              <a:t>) </a:t>
            </a:r>
            <a:endParaRPr lang="en-US" b="1" dirty="0"/>
          </a:p>
          <a:p>
            <a:pPr marL="0" indent="0" algn="ctr">
              <a:buNone/>
            </a:pPr>
            <a:r>
              <a:rPr lang="en-US" b="1" i="1" dirty="0"/>
              <a:t>Also, </a:t>
            </a:r>
            <a:r>
              <a:rPr lang="en-US" b="1" i="1" dirty="0" err="1"/>
              <a:t>Covar</a:t>
            </a:r>
            <a:r>
              <a:rPr lang="en-US" b="1" i="1" dirty="0"/>
              <a:t>(</a:t>
            </a:r>
            <a:r>
              <a:rPr lang="en-US" b="1" i="1" dirty="0" err="1"/>
              <a:t>PC</a:t>
            </a:r>
            <a:r>
              <a:rPr lang="en-US" b="1" i="1" baseline="-25000" dirty="0" err="1"/>
              <a:t>i</a:t>
            </a:r>
            <a:r>
              <a:rPr lang="en-US" b="1" i="1" baseline="-25000" dirty="0"/>
              <a:t>  </a:t>
            </a:r>
            <a:r>
              <a:rPr lang="en-US" b="1" i="1" dirty="0"/>
              <a:t>, </a:t>
            </a:r>
            <a:r>
              <a:rPr lang="en-US" b="1" i="1" dirty="0" err="1"/>
              <a:t>PC</a:t>
            </a:r>
            <a:r>
              <a:rPr lang="en-US" b="1" i="1" baseline="-25000" dirty="0" err="1"/>
              <a:t>j</a:t>
            </a:r>
            <a:r>
              <a:rPr lang="en-US" b="1" i="1" dirty="0"/>
              <a:t>) = 0, when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dirty="0"/>
              <a:t>≠ j</a:t>
            </a:r>
          </a:p>
          <a:p>
            <a:pPr lvl="0"/>
            <a:r>
              <a:rPr lang="en-US" b="1" dirty="0"/>
              <a:t>Goal 1:</a:t>
            </a:r>
            <a:r>
              <a:rPr lang="en-US" dirty="0"/>
              <a:t> Find weights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that maximize variance of </a:t>
            </a:r>
            <a:r>
              <a:rPr lang="en-US" dirty="0" err="1"/>
              <a:t>PC</a:t>
            </a:r>
            <a:r>
              <a:rPr lang="en-US" baseline="-25000" dirty="0" err="1"/>
              <a:t>i</a:t>
            </a:r>
            <a:r>
              <a:rPr lang="en-US" dirty="0"/>
              <a:t>, while keeping </a:t>
            </a:r>
            <a:r>
              <a:rPr lang="en-US" dirty="0" err="1"/>
              <a:t>PC</a:t>
            </a:r>
            <a:r>
              <a:rPr lang="en-US" baseline="-25000" dirty="0" err="1"/>
              <a:t>i</a:t>
            </a:r>
            <a:r>
              <a:rPr lang="en-US" dirty="0"/>
              <a:t> uncorrelated to other PCs</a:t>
            </a:r>
          </a:p>
          <a:p>
            <a:pPr lvl="0"/>
            <a:r>
              <a:rPr lang="en-US" dirty="0"/>
              <a:t>The covariance matrix of the </a:t>
            </a:r>
            <a:r>
              <a:rPr lang="en-US" dirty="0" err="1"/>
              <a:t>Xs</a:t>
            </a:r>
            <a:r>
              <a:rPr lang="en-US" dirty="0"/>
              <a:t> is needed</a:t>
            </a:r>
          </a:p>
          <a:p>
            <a:pPr lvl="0"/>
            <a:r>
              <a:rPr lang="en-US" dirty="0"/>
              <a:t>PCs are uncorrelated</a:t>
            </a:r>
          </a:p>
          <a:p>
            <a:r>
              <a:rPr lang="en-US" dirty="0"/>
              <a:t>Var(PC</a:t>
            </a:r>
            <a:r>
              <a:rPr lang="en-US" baseline="-25000" dirty="0"/>
              <a:t>1</a:t>
            </a:r>
            <a:r>
              <a:rPr lang="en-US" dirty="0"/>
              <a:t>) &gt; Var(PC</a:t>
            </a:r>
            <a:r>
              <a:rPr lang="en-US" baseline="-25000" dirty="0"/>
              <a:t>2</a:t>
            </a:r>
            <a:r>
              <a:rPr lang="en-US" dirty="0"/>
              <a:t>) &gt; Var(PC</a:t>
            </a:r>
            <a:r>
              <a:rPr lang="en-US" baseline="-25000" dirty="0"/>
              <a:t>3</a:t>
            </a:r>
            <a:r>
              <a:rPr lang="en-US" dirty="0"/>
              <a:t>) &gt; Var(PC</a:t>
            </a:r>
            <a:r>
              <a:rPr lang="en-US" baseline="-25000" dirty="0"/>
              <a:t>4</a:t>
            </a:r>
            <a:r>
              <a:rPr lang="en-US" dirty="0"/>
              <a:t>) &gt;</a:t>
            </a:r>
            <a:r>
              <a:rPr lang="is-IS" dirty="0"/>
              <a:t>…..........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2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776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</vt:lpstr>
      <vt:lpstr>TT1C5t00</vt:lpstr>
      <vt:lpstr>Wingdings</vt:lpstr>
      <vt:lpstr>Office Theme</vt:lpstr>
      <vt:lpstr>Dimension Reduction</vt:lpstr>
      <vt:lpstr>Dimension Reduction</vt:lpstr>
      <vt:lpstr>Dimension Reduction- Applications</vt:lpstr>
      <vt:lpstr>PCA- Benefits</vt:lpstr>
      <vt:lpstr>PCA Benefits</vt:lpstr>
      <vt:lpstr>PCA Intuition</vt:lpstr>
      <vt:lpstr>PCA Preliminaries </vt:lpstr>
      <vt:lpstr>PCA Weights</vt:lpstr>
      <vt:lpstr>PCA Weights</vt:lpstr>
      <vt:lpstr>Standardize the variables</vt:lpstr>
      <vt:lpstr>PCA Calculation</vt:lpstr>
      <vt:lpstr>PCA Goal 1 – Data Reduction</vt:lpstr>
      <vt:lpstr>PCA Goal 1 – Data Compression – Matrix Basics</vt:lpstr>
      <vt:lpstr>PCA Goal 1 – Data Compression – Matrix Basics</vt:lpstr>
      <vt:lpstr>PCA Goal 1 – Data Compression – Matrix Basics</vt:lpstr>
      <vt:lpstr>PCA Goal 1 – Data Compression</vt:lpstr>
      <vt:lpstr>PCA Goal 2 – Labeling PCs</vt:lpstr>
      <vt:lpstr>PCA Goal 3 – PCA for visualization</vt:lpstr>
      <vt:lpstr>PCA – Additional Benefits</vt:lpstr>
      <vt:lpstr>SVD – Singular Value Decomposition </vt:lpstr>
      <vt:lpstr> SVD – Preliminaries</vt:lpstr>
      <vt:lpstr>SVD</vt:lpstr>
      <vt:lpstr>SVD</vt:lpstr>
      <vt:lpstr>SVD</vt:lpstr>
      <vt:lpstr>NEXT TOPIC&gt;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Shreya Singireddy</dc:creator>
  <cp:lastModifiedBy>Shreya Singireddy</cp:lastModifiedBy>
  <cp:revision>37</cp:revision>
  <dcterms:created xsi:type="dcterms:W3CDTF">2019-09-04T17:12:33Z</dcterms:created>
  <dcterms:modified xsi:type="dcterms:W3CDTF">2019-11-14T13:02:01Z</dcterms:modified>
</cp:coreProperties>
</file>