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6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D0B1C-7120-4CF1-848E-BFA22B32B075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CEC108-287B-4691-AAB0-6CE10BCED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03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60920-EC2D-4403-B3C3-EA01C8D569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8F2A39-0680-43C2-98E0-AC8282D89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9341A-92E4-4234-8ED7-F8FF8FFA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2A24-DF71-43EF-BA02-B48BB8403E99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8B299-4F2A-41CF-9548-0B4C6744A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B5415-E843-4DEF-B090-1E81F9DC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6EC30-5047-455C-8212-A54FC61FB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7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799F0-9C93-456B-9243-D5A950F46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7F5ABE-0B4E-4464-9537-0584DC47A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8319E-FFBC-47C1-B516-BA18578C0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2A24-DF71-43EF-BA02-B48BB8403E99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BA7C0-B4EE-4BAD-930D-66181703F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BCB64-D3D3-4253-B023-9E45ACB17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6EC30-5047-455C-8212-A54FC61FB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73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E146FB-7EB5-4CFD-97A5-A300FA7C77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D6FEF2-1162-4014-8312-ADD57746D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F8C05-6ACD-4025-AC14-86C49961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2A24-DF71-43EF-BA02-B48BB8403E99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E0050-AF97-47B1-B454-EF15BB25D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E057D-A379-4825-9EC4-51094FEA1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6EC30-5047-455C-8212-A54FC61FB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77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42351-DAAA-4B0F-BD9B-26753A9A9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71D7B-4D8E-4D24-8492-7ACCF89F6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01096-0F27-4FA0-8F98-EDBC26FBB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2A24-DF71-43EF-BA02-B48BB8403E99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F700F-77C1-4F34-ABA0-95DA1DF6F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5CE3E-D02B-4B3E-9AB5-0F8B0D20A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6EC30-5047-455C-8212-A54FC61FB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619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44748-64B8-472F-96E6-F47C4DD0A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2B8D4-07F1-47E8-AB50-B9FC3CA76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19F20-A49F-44C3-BDE1-F44A62A17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2A24-DF71-43EF-BA02-B48BB8403E99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3D80B-5F36-4984-82BA-274C529BE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9F15A-50EC-414C-AC36-50CBB4250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6EC30-5047-455C-8212-A54FC61FB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917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902E7-A721-489C-ABD4-A6BFCC1CB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BE884-ACDC-4E84-B91D-17884C7723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746904-913E-4F29-8143-80166F7CE0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F460A8-9952-43DD-925B-2BF9DB6E6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2A24-DF71-43EF-BA02-B48BB8403E99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CFC88-99C7-43B3-8CDF-BF643BCC1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26B63-ECD1-45F5-B148-3F00AB04D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6EC30-5047-455C-8212-A54FC61FB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9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6CA0C-1577-44A6-8521-1E5A4E612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4A752-B02B-457E-B3B7-B01AE42D6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BA5E3-193A-47A0-8A62-0A3EEABF5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C827C6-5D5D-43C4-B413-DC663FF55C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45839D-1FD6-4B69-A843-77BF13B726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5ECF8C-FBF0-49A6-A5A8-28739D6ED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2A24-DF71-43EF-BA02-B48BB8403E99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4C0C1A-996E-4C87-865D-B8C7730C8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BFD14-63B1-4496-A377-9A3C0C06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6EC30-5047-455C-8212-A54FC61FB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44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074AE-C011-4BF2-A350-A95303229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820174-6662-4ED9-80CE-9DB8A5E59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2A24-DF71-43EF-BA02-B48BB8403E99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C81375-BD7B-437F-9980-F820F7200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8CE4E2-762C-4168-AA64-E520E656C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6EC30-5047-455C-8212-A54FC61FB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41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25836B-B398-4654-91ED-20C619C56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2A24-DF71-43EF-BA02-B48BB8403E99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873884-AD43-43EB-95A2-F2024FC45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65D6F4-C07D-4C92-9E59-E74D38CEE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6EC30-5047-455C-8212-A54FC61FB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66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F7403-8383-473C-B6D1-C1F20B668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7A43B-D120-4C7A-967C-71C5E962E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041ABA-1E32-411D-B133-A1806F1C4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CBB7DA-BB1C-43CF-9215-96D2A2540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2A24-DF71-43EF-BA02-B48BB8403E99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055D9-0376-4AED-92AC-FD8733BBF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8E04DD-6F5A-4820-97BE-CE46BA278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6EC30-5047-455C-8212-A54FC61FB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53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B4589-DD34-4709-8A00-FA20ACC03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88F81C-32E5-42FA-BCF2-E4972D187E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3B267F-8920-4E9A-BCE0-E1C0FA600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0F1D03-A488-42C1-BF81-61E79F44E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2A24-DF71-43EF-BA02-B48BB8403E99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46EF24-F42F-47F1-B050-740CCB589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36720-F8E1-4F9C-87DF-DA1EA810A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6EC30-5047-455C-8212-A54FC61FB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1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1BB43A-A844-463D-B385-1EB1AE23A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57BC5-8814-4500-958D-FA7787DD9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46EAB-0BEF-4247-99CF-8A83FBCB01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72A24-DF71-43EF-BA02-B48BB8403E99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43A67-8124-4785-AE21-C39DBA503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F16EE-0F05-43B3-996D-D1AD4C9826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6EC30-5047-455C-8212-A54FC61FB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74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712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712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8F402-2597-4C42-B1D6-2E97209EC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40403" y="2599382"/>
            <a:ext cx="3308130" cy="1652588"/>
          </a:xfrm>
        </p:spPr>
        <p:txBody>
          <a:bodyPr>
            <a:normAutofit/>
          </a:bodyPr>
          <a:lstStyle/>
          <a:p>
            <a:pPr algn="l"/>
            <a:r>
              <a:rPr lang="en-US" sz="4700" dirty="0">
                <a:solidFill>
                  <a:srgbClr val="FFFFFF"/>
                </a:solidFill>
              </a:rPr>
              <a:t>K- NEAREST NEIGHBOUR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E55B7F-BF07-4DDE-89E9-719D4A2C2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927124"/>
            <a:ext cx="6274296" cy="500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500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7D7767F-6702-4AB6-83AC-5444C15DAB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8416" y="386766"/>
            <a:ext cx="9615168" cy="629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596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598955A-9FAA-4F44-874F-7DF5E13C84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0779" y="170900"/>
            <a:ext cx="10310442" cy="65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423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BA8B2-6F30-4C86-87EA-D1E1F2589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Measuring similarity with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7F84C-B4C3-4F1F-9ABC-6FC4D2CCA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Which Class Tomato belongs to given the feature values: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Tomato (sweetness = 6, crunchiness = 4)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4A1036-85C0-45DA-80D9-FDB83EDB2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905" y="1947456"/>
            <a:ext cx="9299821" cy="131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078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712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712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8F402-2597-4C42-B1D6-2E97209EC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75791" y="3014191"/>
            <a:ext cx="3308130" cy="822970"/>
          </a:xfrm>
        </p:spPr>
        <p:txBody>
          <a:bodyPr>
            <a:normAutofit/>
          </a:bodyPr>
          <a:lstStyle/>
          <a:p>
            <a:pPr algn="l"/>
            <a:r>
              <a:rPr lang="en-US" sz="4700" dirty="0">
                <a:solidFill>
                  <a:srgbClr val="FFFFFF"/>
                </a:solidFill>
              </a:rPr>
              <a:t>NAÏVE BAYES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E55B7F-BF07-4DDE-89E9-719D4A2C2C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4" t="8928" r="9150" b="7272"/>
          <a:stretch/>
        </p:blipFill>
        <p:spPr>
          <a:xfrm>
            <a:off x="1126388" y="1719981"/>
            <a:ext cx="5214937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010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38FE3-6A45-449A-8AFA-9D678BCF3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19" y="236539"/>
            <a:ext cx="10515600" cy="103505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Understanding probability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66D64-388E-43DB-9F67-A66A5BE3A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763" y="1428750"/>
            <a:ext cx="11415712" cy="5314950"/>
          </a:xfrm>
        </p:spPr>
        <p:txBody>
          <a:bodyPr>
            <a:normAutofit/>
          </a:bodyPr>
          <a:lstStyle/>
          <a:p>
            <a:r>
              <a:rPr lang="en-IN" dirty="0"/>
              <a:t>The probability of an event is estimated from the observed data by dividing the number of trials in which the event occurred by the total number of trials</a:t>
            </a:r>
            <a:endParaRPr lang="en-US" dirty="0"/>
          </a:p>
          <a:p>
            <a:r>
              <a:rPr lang="en-IN" dirty="0"/>
              <a:t>For instance, if it rained 3 out of 10 days with similar conditions as today, the probability of rain today can be estimated as 3 / 10 = 0.30 or 30 percent. </a:t>
            </a:r>
          </a:p>
          <a:p>
            <a:r>
              <a:rPr lang="en-IN" dirty="0"/>
              <a:t>Similarly, if 10 out of 50 prior email messages were spam, then the probability of any incoming message being spam can be estimated as 10 / 50 = 0.20 or 20 percent.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For example, given the value P(spam) = 0.20, we can calculate P(ham) = 1 – 0.20 = 0.80</a:t>
            </a:r>
            <a:endParaRPr lang="en-US" dirty="0"/>
          </a:p>
          <a:p>
            <a:pPr marL="0" indent="0">
              <a:buNone/>
            </a:pPr>
            <a:r>
              <a:rPr lang="en-IN" b="1" dirty="0"/>
              <a:t>Note:</a:t>
            </a:r>
            <a:r>
              <a:rPr lang="en-IN" dirty="0"/>
              <a:t> The probability of all the possible outcomes of a trial must always sum to 1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911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8C3FC-12D5-4E33-9EAC-F8CC41C00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838"/>
            <a:ext cx="10515600" cy="7493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Understanding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671A3-B398-4AB6-B8FF-4901C43ED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7" y="1214438"/>
            <a:ext cx="11544301" cy="4962525"/>
          </a:xfrm>
        </p:spPr>
        <p:txBody>
          <a:bodyPr/>
          <a:lstStyle/>
          <a:p>
            <a:r>
              <a:rPr lang="en-IN" dirty="0"/>
              <a:t>For example, given the value P(spam) = 0.20, we can calculate </a:t>
            </a:r>
          </a:p>
          <a:p>
            <a:pPr marL="0" indent="0">
              <a:buNone/>
            </a:pPr>
            <a:r>
              <a:rPr lang="en-IN" dirty="0"/>
              <a:t>			P(ham) = 1 – 0.20 = 0.80</a:t>
            </a:r>
            <a:endParaRPr lang="en-US" dirty="0"/>
          </a:p>
          <a:p>
            <a:r>
              <a:rPr lang="en-IN" dirty="0"/>
              <a:t>Because an event cannot simultaneously happen and not happen, an event is always mutually exclusive and exhaustive with its complement</a:t>
            </a:r>
            <a:endParaRPr lang="en-US" dirty="0"/>
          </a:p>
          <a:p>
            <a:r>
              <a:rPr lang="en-IN" dirty="0"/>
              <a:t>The complement of event A is typically denoted Ac or A'. </a:t>
            </a:r>
            <a:endParaRPr lang="en-US" dirty="0"/>
          </a:p>
          <a:p>
            <a:r>
              <a:rPr lang="en-IN" dirty="0"/>
              <a:t>Additionally, the shorthand notation P(¬A) can used to denote the probability of event A not occurring, as in P(¬spam) = 0.80. This notation is equivalent to P(Ac).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A2D2BB-C7E3-4C8C-A45D-B0FF05E1CC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08" t="8425" r="9225" b="7332"/>
          <a:stretch/>
        </p:blipFill>
        <p:spPr>
          <a:xfrm>
            <a:off x="4000499" y="4562475"/>
            <a:ext cx="4143376" cy="216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417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4629F-EB82-4FCF-B223-E3BF29CCA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Understanding joint probability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9943B-711E-47B9-8784-80562274E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Often, we are interested in monitoring several non-mutually exclusive events for the same trial.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48DB8E-F83B-4426-AAD9-30D3BEA9F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12" y="2865437"/>
            <a:ext cx="7572375" cy="399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340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11F65-A917-4AD5-93E2-C1EC873C7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Understanding joint probability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E6668AC-4191-406D-B660-2A442D4CDB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3864" y="2051310"/>
            <a:ext cx="5300347" cy="29921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6C1724-BBF1-4791-B5CC-4B7E7755ACF5}"/>
              </a:ext>
            </a:extLst>
          </p:cNvPr>
          <p:cNvSpPr txBox="1"/>
          <p:nvPr/>
        </p:nvSpPr>
        <p:spPr>
          <a:xfrm>
            <a:off x="6095999" y="1728144"/>
            <a:ext cx="2805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Lottery appearing in spam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D32F6E-4DD7-4CBC-9CA1-54DEFA56A114}"/>
              </a:ext>
            </a:extLst>
          </p:cNvPr>
          <p:cNvSpPr txBox="1"/>
          <p:nvPr/>
        </p:nvSpPr>
        <p:spPr>
          <a:xfrm>
            <a:off x="1385887" y="5280928"/>
            <a:ext cx="94202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Estimate the probability that both P(spam) and P(Spam) occur, which can be written as P(spam ∩ Lottery). the notation A ∩ B refers to the event in which both A and B occur.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87817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968D3-8B73-41D3-9C9B-FB218AA96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737"/>
            <a:ext cx="10515600" cy="7493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Understanding joint probability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AC213-78D8-4B03-BD89-86A8EA839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856" y="1135062"/>
            <a:ext cx="11444287" cy="56292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Calculating P(spam ∩ Lottery) depends on the joint probability of the two events or how the probability of one event is related to the probability of the other.</a:t>
            </a:r>
          </a:p>
          <a:p>
            <a:r>
              <a:rPr lang="en-US" dirty="0"/>
              <a:t> If the two events are totally unrelated, they are called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independent events.</a:t>
            </a:r>
          </a:p>
          <a:p>
            <a:r>
              <a:rPr lang="en-US" dirty="0"/>
              <a:t>If P(spam) and P(Lottery) were independent, we could easily calculate P(spam ∩ Lottery), the probability of both events happening at the same time. </a:t>
            </a:r>
          </a:p>
          <a:p>
            <a:r>
              <a:rPr lang="en-US" dirty="0"/>
              <a:t>Because 20 percent of all the messages are spam, and 5 percent of all the e-mails contain the word Lottery, we could assume that 1 percent of all messages are spam with the term Lottery.</a:t>
            </a:r>
          </a:p>
          <a:p>
            <a:r>
              <a:rPr lang="en-US" dirty="0"/>
              <a:t> More generally, for independent events A and B, the probability of both happening can be expressed as P(A ∩ B) = P(A) * P(B). </a:t>
            </a:r>
          </a:p>
          <a:p>
            <a:r>
              <a:rPr lang="en-US" dirty="0"/>
              <a:t>0.05 * 0.20 = 0.01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733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634FA-A49F-4693-8EDD-B22FF584C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38" y="365126"/>
            <a:ext cx="10710862" cy="1001614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Bayes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5B429-3669-4B5F-BB97-4E54DFDCE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763" y="2282825"/>
            <a:ext cx="11444287" cy="4351338"/>
          </a:xfrm>
        </p:spPr>
        <p:txBody>
          <a:bodyPr/>
          <a:lstStyle/>
          <a:p>
            <a:pPr marL="0" lvl="0" indent="0" algn="ctr">
              <a:buNone/>
            </a:pPr>
            <a:r>
              <a:rPr lang="en-US" b="1" dirty="0"/>
              <a:t>Bayes Rule: </a:t>
            </a:r>
            <a:r>
              <a:rPr lang="en-US" b="1" dirty="0">
                <a:solidFill>
                  <a:srgbClr val="FF0000"/>
                </a:solidFill>
              </a:rPr>
              <a:t>The most important Equation in ML!</a:t>
            </a:r>
          </a:p>
          <a:p>
            <a:pPr marL="0" lvl="0" indent="0" algn="ctr">
              <a:buNone/>
            </a:pPr>
            <a:endParaRPr lang="en-US" dirty="0"/>
          </a:p>
          <a:p>
            <a:pPr marL="0" lvl="0" indent="0" algn="ctr">
              <a:buNone/>
            </a:pPr>
            <a:endParaRPr lang="en-US" dirty="0"/>
          </a:p>
          <a:p>
            <a:pPr marL="0" lvl="0" indent="0" algn="ctr">
              <a:buNone/>
            </a:pPr>
            <a:endParaRPr lang="en-US" dirty="0"/>
          </a:p>
          <a:p>
            <a:pPr marL="0" lvl="0" indent="0" algn="ctr">
              <a:buNone/>
            </a:pPr>
            <a:r>
              <a:rPr lang="en-US" dirty="0"/>
              <a:t>P(CLASS/DATA) = P(CLASS) P(DATA/CLASS)/P(DATA)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89499C-BBE6-474F-A03C-0FEEC33B07F6}"/>
              </a:ext>
            </a:extLst>
          </p:cNvPr>
          <p:cNvSpPr txBox="1"/>
          <p:nvPr/>
        </p:nvSpPr>
        <p:spPr>
          <a:xfrm>
            <a:off x="2709862" y="1563172"/>
            <a:ext cx="6772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P(A|B) = P(A ∩ </a:t>
            </a:r>
            <a:r>
              <a:rPr lang="en-US" sz="2800" b="1" dirty="0"/>
              <a:t>B)/P(B) = P(B/A)P(A)/P(B)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EC4F4E-C8C3-4B1F-9EE2-BECDD879CCAE}"/>
              </a:ext>
            </a:extLst>
          </p:cNvPr>
          <p:cNvSpPr txBox="1"/>
          <p:nvPr/>
        </p:nvSpPr>
        <p:spPr>
          <a:xfrm>
            <a:off x="2486025" y="3105834"/>
            <a:ext cx="2157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Probability of class after seeing the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66FD56-8F5F-417E-858D-AF3C578D0CDE}"/>
              </a:ext>
            </a:extLst>
          </p:cNvPr>
          <p:cNvSpPr txBox="1"/>
          <p:nvPr/>
        </p:nvSpPr>
        <p:spPr>
          <a:xfrm>
            <a:off x="5086351" y="3244333"/>
            <a:ext cx="1252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Prior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B262CB-4C47-4CF2-8748-8FA23415E12E}"/>
              </a:ext>
            </a:extLst>
          </p:cNvPr>
          <p:cNvSpPr txBox="1"/>
          <p:nvPr/>
        </p:nvSpPr>
        <p:spPr>
          <a:xfrm>
            <a:off x="6496050" y="3128842"/>
            <a:ext cx="1785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likelihood given class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F3E80F-41DE-4B2B-B07F-0ECC48EDAAC2}"/>
              </a:ext>
            </a:extLst>
          </p:cNvPr>
          <p:cNvSpPr txBox="1"/>
          <p:nvPr/>
        </p:nvSpPr>
        <p:spPr>
          <a:xfrm>
            <a:off x="8439150" y="3382833"/>
            <a:ext cx="2271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Prior (Marginal)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2FB8311-09A5-493A-B9BD-CD545BAD3157}"/>
              </a:ext>
            </a:extLst>
          </p:cNvPr>
          <p:cNvCxnSpPr>
            <a:cxnSpLocks/>
          </p:cNvCxnSpPr>
          <p:nvPr/>
        </p:nvCxnSpPr>
        <p:spPr>
          <a:xfrm>
            <a:off x="3900488" y="3752165"/>
            <a:ext cx="0" cy="592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853DBBF-F090-44E8-B2DD-386B9D893B0B}"/>
              </a:ext>
            </a:extLst>
          </p:cNvPr>
          <p:cNvCxnSpPr>
            <a:cxnSpLocks/>
          </p:cNvCxnSpPr>
          <p:nvPr/>
        </p:nvCxnSpPr>
        <p:spPr>
          <a:xfrm>
            <a:off x="5679282" y="3752165"/>
            <a:ext cx="0" cy="592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34181E4-841B-44B5-8F85-B8CDD05EBB36}"/>
              </a:ext>
            </a:extLst>
          </p:cNvPr>
          <p:cNvCxnSpPr>
            <a:cxnSpLocks/>
          </p:cNvCxnSpPr>
          <p:nvPr/>
        </p:nvCxnSpPr>
        <p:spPr>
          <a:xfrm>
            <a:off x="7124700" y="3752164"/>
            <a:ext cx="0" cy="592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137F590-0D16-4375-BA12-3A931CCA6488}"/>
              </a:ext>
            </a:extLst>
          </p:cNvPr>
          <p:cNvCxnSpPr>
            <a:cxnSpLocks/>
          </p:cNvCxnSpPr>
          <p:nvPr/>
        </p:nvCxnSpPr>
        <p:spPr>
          <a:xfrm>
            <a:off x="9134475" y="3752163"/>
            <a:ext cx="0" cy="592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766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206C1-751D-4742-814D-600A5733D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1-Nearest Neighbor Classifier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44ECC6-86CB-4497-9AF2-928B5BD051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6475" y="1853547"/>
            <a:ext cx="10253304" cy="463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058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6C374A-CA1D-4DA8-805B-ACA4223F5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Naïve Bayes Classifier</a:t>
            </a:r>
          </a:p>
        </p:txBody>
      </p:sp>
    </p:spTree>
    <p:extLst>
      <p:ext uri="{BB962C8B-B14F-4D97-AF65-F5344CB8AC3E}">
        <p14:creationId xmlns:p14="http://schemas.microsoft.com/office/powerpoint/2010/main" val="8476558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916A5-2D5F-4DED-8754-A13B84674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Naïve Bayes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9619-3A12-4278-9F6E-0D457BFF1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Conditional Independence among variables given Classes!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0"/>
            <a:r>
              <a:rPr lang="en-US" dirty="0"/>
              <a:t>Simplifying assumption</a:t>
            </a:r>
            <a:endParaRPr lang="en-US" b="1" dirty="0"/>
          </a:p>
          <a:p>
            <a:pPr lvl="0"/>
            <a:r>
              <a:rPr lang="en-US" dirty="0"/>
              <a:t>Baseline model especially when large number of features</a:t>
            </a:r>
          </a:p>
          <a:p>
            <a:r>
              <a:rPr lang="en-US" dirty="0"/>
              <a:t>Taking log and ignoring denominator: </a:t>
            </a:r>
            <a:endParaRPr lang="en-US" b="1" dirty="0"/>
          </a:p>
          <a:p>
            <a:pPr lvl="0"/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A65B9B-7339-4C52-B4A7-3296F3BF6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166" y="2381433"/>
            <a:ext cx="8667372" cy="16055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637334-831E-4904-9887-D814B9214E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38" b="1"/>
          <a:stretch/>
        </p:blipFill>
        <p:spPr>
          <a:xfrm>
            <a:off x="1172220" y="5591212"/>
            <a:ext cx="9847560" cy="90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7322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79735-35AB-422D-9902-7AE728174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Naïve Bayes Classifier for Categorical Valued Variables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7248B3D-0405-4942-B074-01B8F0758A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3174"/>
          <a:stretch/>
        </p:blipFill>
        <p:spPr>
          <a:xfrm>
            <a:off x="2452777" y="1690688"/>
            <a:ext cx="7286446" cy="8810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D6BA31-3ACB-416A-A478-978842B316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18" t="9156" r="3967" b="4912"/>
          <a:stretch/>
        </p:blipFill>
        <p:spPr>
          <a:xfrm>
            <a:off x="4114801" y="3171825"/>
            <a:ext cx="3482582" cy="11144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FE68D5-B52B-4A94-913E-E5888C7EBF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49" t="6977" r="2784"/>
          <a:stretch/>
        </p:blipFill>
        <p:spPr>
          <a:xfrm>
            <a:off x="7765672" y="3016251"/>
            <a:ext cx="3627160" cy="1630184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8B46D09-A212-4A63-8371-806A02D62AB7}"/>
              </a:ext>
            </a:extLst>
          </p:cNvPr>
          <p:cNvCxnSpPr>
            <a:cxnSpLocks/>
          </p:cNvCxnSpPr>
          <p:nvPr/>
        </p:nvCxnSpPr>
        <p:spPr>
          <a:xfrm flipH="1">
            <a:off x="5629276" y="2671762"/>
            <a:ext cx="1014412" cy="344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AA4D984-84CA-4298-90B8-36262DA598E5}"/>
              </a:ext>
            </a:extLst>
          </p:cNvPr>
          <p:cNvCxnSpPr>
            <a:cxnSpLocks/>
          </p:cNvCxnSpPr>
          <p:nvPr/>
        </p:nvCxnSpPr>
        <p:spPr>
          <a:xfrm>
            <a:off x="8958263" y="2571750"/>
            <a:ext cx="328612" cy="444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75AAE647-13C9-4AD8-9D71-ECFF72083B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353" y="3171825"/>
            <a:ext cx="3795448" cy="332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6046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F2E5E7-B298-4736-BB0A-4698ABAF4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 TOPIC&gt; ANN &amp; SVM</a:t>
            </a:r>
          </a:p>
        </p:txBody>
      </p:sp>
    </p:spTree>
    <p:extLst>
      <p:ext uri="{BB962C8B-B14F-4D97-AF65-F5344CB8AC3E}">
        <p14:creationId xmlns:p14="http://schemas.microsoft.com/office/powerpoint/2010/main" val="1724901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235DA-C9C6-42C9-999E-332B27973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45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1-Nearest Neighbor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5D5317-BB4A-470E-A41F-84E5C727F7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71" b="9041"/>
          <a:stretch/>
        </p:blipFill>
        <p:spPr>
          <a:xfrm>
            <a:off x="1000125" y="1467790"/>
            <a:ext cx="10140018" cy="502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662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5C268-51D8-445A-AAEA-8356C2C95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075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2-Nearest Neighbor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117C17-20F4-4EF7-A1CD-635B04306C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84" b="2273"/>
          <a:stretch/>
        </p:blipFill>
        <p:spPr>
          <a:xfrm>
            <a:off x="1171575" y="1614487"/>
            <a:ext cx="9848850" cy="487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954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7C5AD-3218-464C-85BE-D3B34FFFA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3-Nearest Neighbor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B623DC-22A5-4488-BFA1-BB0B0FCDAE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63" r="805" b="2456"/>
          <a:stretch/>
        </p:blipFill>
        <p:spPr>
          <a:xfrm>
            <a:off x="1271588" y="1385888"/>
            <a:ext cx="9615488" cy="521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235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1FA90-8FFB-4D4C-82D6-4C3E0087C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6463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8-Nearest Neighbor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DD9883-5908-495B-9455-44E8E6B46C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46" t="2497" r="561" b="722"/>
          <a:stretch/>
        </p:blipFill>
        <p:spPr>
          <a:xfrm>
            <a:off x="1343025" y="1585914"/>
            <a:ext cx="957262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332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70A9D-F577-4F43-98EF-CE8473046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9325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Controlling COMPLEXITY in k-NN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4B28C9A-1DC7-4A93-A1CC-A9FAF8AE99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52" r="535" b="2420"/>
          <a:stretch/>
        </p:blipFill>
        <p:spPr>
          <a:xfrm>
            <a:off x="1557337" y="1690688"/>
            <a:ext cx="9144001" cy="49244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6B529A-A10E-482B-A9B2-1E90EF65149C}"/>
              </a:ext>
            </a:extLst>
          </p:cNvPr>
          <p:cNvSpPr txBox="1"/>
          <p:nvPr/>
        </p:nvSpPr>
        <p:spPr>
          <a:xfrm>
            <a:off x="5872163" y="1690688"/>
            <a:ext cx="3714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C60A35-8EBE-4A34-984B-A847A6648DC9}"/>
              </a:ext>
            </a:extLst>
          </p:cNvPr>
          <p:cNvSpPr txBox="1"/>
          <p:nvPr/>
        </p:nvSpPr>
        <p:spPr>
          <a:xfrm>
            <a:off x="10315575" y="3943350"/>
            <a:ext cx="714375" cy="5000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396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31C23-8627-4778-AEEE-7BF7F665B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AEDB22-2992-4D05-BD6F-38EDA5FF94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7429" y="2101179"/>
            <a:ext cx="9576784" cy="391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02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DF2506-1EBE-44AC-ABE6-DBEB55A140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25" t="3297" r="10671"/>
          <a:stretch/>
        </p:blipFill>
        <p:spPr>
          <a:xfrm>
            <a:off x="842962" y="385763"/>
            <a:ext cx="10229850" cy="628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123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3023</TotalTime>
  <Words>649</Words>
  <Application>Microsoft Office PowerPoint</Application>
  <PresentationFormat>Widescreen</PresentationFormat>
  <Paragraphs>61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 Theme</vt:lpstr>
      <vt:lpstr>K- NEAREST NEIGHBOUR</vt:lpstr>
      <vt:lpstr>1-Nearest Neighbor Classifier</vt:lpstr>
      <vt:lpstr>1-Nearest Neighbor</vt:lpstr>
      <vt:lpstr>2-Nearest Neighbor</vt:lpstr>
      <vt:lpstr>3-Nearest Neighbor</vt:lpstr>
      <vt:lpstr>8-Nearest Neighbor</vt:lpstr>
      <vt:lpstr>Controlling COMPLEXITY in k-NN</vt:lpstr>
      <vt:lpstr>Example</vt:lpstr>
      <vt:lpstr>PowerPoint Presentation</vt:lpstr>
      <vt:lpstr>PowerPoint Presentation</vt:lpstr>
      <vt:lpstr>PowerPoint Presentation</vt:lpstr>
      <vt:lpstr>Measuring similarity with distance</vt:lpstr>
      <vt:lpstr>NAÏVE BAYES</vt:lpstr>
      <vt:lpstr>Understanding probability </vt:lpstr>
      <vt:lpstr>Understanding probability</vt:lpstr>
      <vt:lpstr>Understanding joint probability </vt:lpstr>
      <vt:lpstr>Understanding joint probability </vt:lpstr>
      <vt:lpstr>Understanding joint probability </vt:lpstr>
      <vt:lpstr>Bayes Rule</vt:lpstr>
      <vt:lpstr>Naïve Bayes Classifier</vt:lpstr>
      <vt:lpstr>Naïve Bayes Classifier</vt:lpstr>
      <vt:lpstr>Naïve Bayes Classifier for Categorical Valued Variables</vt:lpstr>
      <vt:lpstr>NEXT TOPIC&gt; ANN &amp; SVM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 NEAREST NEIGHBOUR</dc:title>
  <dc:creator>Shreya Singireddy</dc:creator>
  <cp:lastModifiedBy>Shreya Singireddy</cp:lastModifiedBy>
  <cp:revision>15</cp:revision>
  <dcterms:created xsi:type="dcterms:W3CDTF">2019-10-21T15:52:29Z</dcterms:created>
  <dcterms:modified xsi:type="dcterms:W3CDTF">2019-12-05T05:30:37Z</dcterms:modified>
</cp:coreProperties>
</file>