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34" r:id="rId2"/>
    <p:sldId id="315" r:id="rId3"/>
    <p:sldId id="316" r:id="rId4"/>
    <p:sldId id="317" r:id="rId5"/>
    <p:sldId id="318" r:id="rId6"/>
    <p:sldId id="270" r:id="rId7"/>
    <p:sldId id="359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9" r:id="rId18"/>
    <p:sldId id="328" r:id="rId19"/>
    <p:sldId id="330" r:id="rId20"/>
    <p:sldId id="331" r:id="rId21"/>
    <p:sldId id="332" r:id="rId22"/>
    <p:sldId id="358" r:id="rId23"/>
    <p:sldId id="360" r:id="rId24"/>
    <p:sldId id="361" r:id="rId25"/>
    <p:sldId id="362" r:id="rId26"/>
    <p:sldId id="363" r:id="rId27"/>
    <p:sldId id="364" r:id="rId28"/>
    <p:sldId id="365" r:id="rId29"/>
    <p:sldId id="366" r:id="rId30"/>
    <p:sldId id="367" r:id="rId31"/>
    <p:sldId id="368" r:id="rId32"/>
    <p:sldId id="369" r:id="rId33"/>
    <p:sldId id="370" r:id="rId34"/>
    <p:sldId id="371" r:id="rId35"/>
    <p:sldId id="372" r:id="rId36"/>
    <p:sldId id="373" r:id="rId37"/>
    <p:sldId id="374" r:id="rId38"/>
    <p:sldId id="33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53D472-8FE2-4388-9586-5EE0CD25AC1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8D6F50C-C0C2-4E90-A132-F2AAD0571992}">
      <dgm:prSet phldrT="[Text]"/>
      <dgm:spPr/>
      <dgm:t>
        <a:bodyPr/>
        <a:lstStyle/>
        <a:p>
          <a:r>
            <a:rPr lang="en-IN" dirty="0"/>
            <a:t>Y=Continuous</a:t>
          </a:r>
        </a:p>
      </dgm:t>
    </dgm:pt>
    <dgm:pt modelId="{CEDAFA25-F64B-418E-95A1-B2E8C57A47BF}" type="parTrans" cxnId="{5C882530-D03D-4723-9895-A3F671397CB6}">
      <dgm:prSet/>
      <dgm:spPr/>
      <dgm:t>
        <a:bodyPr/>
        <a:lstStyle/>
        <a:p>
          <a:endParaRPr lang="en-IN"/>
        </a:p>
      </dgm:t>
    </dgm:pt>
    <dgm:pt modelId="{6A2419A1-BEA7-4DF8-A536-9DFE0CFCFBBF}" type="sibTrans" cxnId="{5C882530-D03D-4723-9895-A3F671397CB6}">
      <dgm:prSet/>
      <dgm:spPr/>
      <dgm:t>
        <a:bodyPr/>
        <a:lstStyle/>
        <a:p>
          <a:endParaRPr lang="en-IN"/>
        </a:p>
      </dgm:t>
    </dgm:pt>
    <dgm:pt modelId="{C1C0623A-3514-4933-8EA4-DB7E851D5380}">
      <dgm:prSet phldrT="[Text]"/>
      <dgm:spPr/>
      <dgm:t>
        <a:bodyPr/>
        <a:lstStyle/>
        <a:p>
          <a:r>
            <a:rPr lang="en-IN" dirty="0"/>
            <a:t>X=Single &amp; Continuous </a:t>
          </a:r>
        </a:p>
      </dgm:t>
    </dgm:pt>
    <dgm:pt modelId="{250BF764-F559-45D1-A247-1B1F9C89F946}" type="parTrans" cxnId="{91C25969-1312-48E7-B222-CBC324CD141D}">
      <dgm:prSet/>
      <dgm:spPr/>
      <dgm:t>
        <a:bodyPr/>
        <a:lstStyle/>
        <a:p>
          <a:endParaRPr lang="en-IN"/>
        </a:p>
      </dgm:t>
    </dgm:pt>
    <dgm:pt modelId="{3FE51D34-0C18-4933-A302-942B30619846}" type="sibTrans" cxnId="{91C25969-1312-48E7-B222-CBC324CD141D}">
      <dgm:prSet/>
      <dgm:spPr/>
      <dgm:t>
        <a:bodyPr/>
        <a:lstStyle/>
        <a:p>
          <a:endParaRPr lang="en-IN"/>
        </a:p>
      </dgm:t>
    </dgm:pt>
    <dgm:pt modelId="{4436A6D3-EA6E-417E-A7DD-D25A831B82D8}">
      <dgm:prSet phldrT="[Text]"/>
      <dgm:spPr/>
      <dgm:t>
        <a:bodyPr/>
        <a:lstStyle/>
        <a:p>
          <a:r>
            <a:rPr lang="en-IN" dirty="0"/>
            <a:t>Simple Linear Regression</a:t>
          </a:r>
        </a:p>
      </dgm:t>
    </dgm:pt>
    <dgm:pt modelId="{FC48669B-0C86-4794-891E-4448E5844858}" type="parTrans" cxnId="{0D8C968E-350F-4E22-BFCC-770876080984}">
      <dgm:prSet/>
      <dgm:spPr/>
      <dgm:t>
        <a:bodyPr/>
        <a:lstStyle/>
        <a:p>
          <a:endParaRPr lang="en-IN"/>
        </a:p>
      </dgm:t>
    </dgm:pt>
    <dgm:pt modelId="{33DCEFF0-8E25-49ED-A425-DD4107613B0E}" type="sibTrans" cxnId="{0D8C968E-350F-4E22-BFCC-770876080984}">
      <dgm:prSet/>
      <dgm:spPr/>
      <dgm:t>
        <a:bodyPr/>
        <a:lstStyle/>
        <a:p>
          <a:endParaRPr lang="en-IN"/>
        </a:p>
      </dgm:t>
    </dgm:pt>
    <dgm:pt modelId="{AF031017-0D72-4736-A63A-4B568493B1E5}" type="pres">
      <dgm:prSet presAssocID="{0953D472-8FE2-4388-9586-5EE0CD25AC15}" presName="Name0" presStyleCnt="0">
        <dgm:presLayoutVars>
          <dgm:dir/>
          <dgm:animLvl val="lvl"/>
          <dgm:resizeHandles val="exact"/>
        </dgm:presLayoutVars>
      </dgm:prSet>
      <dgm:spPr/>
    </dgm:pt>
    <dgm:pt modelId="{592FAEFF-2FFF-4C8E-A766-2BC8E5E3C562}" type="pres">
      <dgm:prSet presAssocID="{C8D6F50C-C0C2-4E90-A132-F2AAD057199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263A1008-D320-4AAC-90CB-EF5CDB1574AE}" type="pres">
      <dgm:prSet presAssocID="{6A2419A1-BEA7-4DF8-A536-9DFE0CFCFBBF}" presName="parTxOnlySpace" presStyleCnt="0"/>
      <dgm:spPr/>
    </dgm:pt>
    <dgm:pt modelId="{553B9814-41CA-4EBE-947A-1726AB0006DE}" type="pres">
      <dgm:prSet presAssocID="{C1C0623A-3514-4933-8EA4-DB7E851D538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89236C83-F33B-4007-9B61-DB47D916E247}" type="pres">
      <dgm:prSet presAssocID="{3FE51D34-0C18-4933-A302-942B30619846}" presName="parTxOnlySpace" presStyleCnt="0"/>
      <dgm:spPr/>
    </dgm:pt>
    <dgm:pt modelId="{10E2DCA3-DB46-4FF6-822C-E00AC9E3B8DB}" type="pres">
      <dgm:prSet presAssocID="{4436A6D3-EA6E-417E-A7DD-D25A831B82D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5C882530-D03D-4723-9895-A3F671397CB6}" srcId="{0953D472-8FE2-4388-9586-5EE0CD25AC15}" destId="{C8D6F50C-C0C2-4E90-A132-F2AAD0571992}" srcOrd="0" destOrd="0" parTransId="{CEDAFA25-F64B-418E-95A1-B2E8C57A47BF}" sibTransId="{6A2419A1-BEA7-4DF8-A536-9DFE0CFCFBBF}"/>
    <dgm:cxn modelId="{63BC8762-A1B3-4050-8EF8-9903B2399FB7}" type="presOf" srcId="{0953D472-8FE2-4388-9586-5EE0CD25AC15}" destId="{AF031017-0D72-4736-A63A-4B568493B1E5}" srcOrd="0" destOrd="0" presId="urn:microsoft.com/office/officeart/2005/8/layout/chevron1"/>
    <dgm:cxn modelId="{91C25969-1312-48E7-B222-CBC324CD141D}" srcId="{0953D472-8FE2-4388-9586-5EE0CD25AC15}" destId="{C1C0623A-3514-4933-8EA4-DB7E851D5380}" srcOrd="1" destOrd="0" parTransId="{250BF764-F559-45D1-A247-1B1F9C89F946}" sibTransId="{3FE51D34-0C18-4933-A302-942B30619846}"/>
    <dgm:cxn modelId="{43F55578-334A-4736-BD7C-F057200129B7}" type="presOf" srcId="{C8D6F50C-C0C2-4E90-A132-F2AAD0571992}" destId="{592FAEFF-2FFF-4C8E-A766-2BC8E5E3C562}" srcOrd="0" destOrd="0" presId="urn:microsoft.com/office/officeart/2005/8/layout/chevron1"/>
    <dgm:cxn modelId="{0D8C968E-350F-4E22-BFCC-770876080984}" srcId="{0953D472-8FE2-4388-9586-5EE0CD25AC15}" destId="{4436A6D3-EA6E-417E-A7DD-D25A831B82D8}" srcOrd="2" destOrd="0" parTransId="{FC48669B-0C86-4794-891E-4448E5844858}" sibTransId="{33DCEFF0-8E25-49ED-A425-DD4107613B0E}"/>
    <dgm:cxn modelId="{5B5D52AE-35AA-4A44-A467-74B747553F75}" type="presOf" srcId="{C1C0623A-3514-4933-8EA4-DB7E851D5380}" destId="{553B9814-41CA-4EBE-947A-1726AB0006DE}" srcOrd="0" destOrd="0" presId="urn:microsoft.com/office/officeart/2005/8/layout/chevron1"/>
    <dgm:cxn modelId="{6DA40AD6-324D-4033-8CA6-7B9EF4987A41}" type="presOf" srcId="{4436A6D3-EA6E-417E-A7DD-D25A831B82D8}" destId="{10E2DCA3-DB46-4FF6-822C-E00AC9E3B8DB}" srcOrd="0" destOrd="0" presId="urn:microsoft.com/office/officeart/2005/8/layout/chevron1"/>
    <dgm:cxn modelId="{B30C36AE-1A0E-43FE-BBAF-DFA5997F3C58}" type="presParOf" srcId="{AF031017-0D72-4736-A63A-4B568493B1E5}" destId="{592FAEFF-2FFF-4C8E-A766-2BC8E5E3C562}" srcOrd="0" destOrd="0" presId="urn:microsoft.com/office/officeart/2005/8/layout/chevron1"/>
    <dgm:cxn modelId="{030BDE3D-99CC-41B4-95D0-7AF9B4F95751}" type="presParOf" srcId="{AF031017-0D72-4736-A63A-4B568493B1E5}" destId="{263A1008-D320-4AAC-90CB-EF5CDB1574AE}" srcOrd="1" destOrd="0" presId="urn:microsoft.com/office/officeart/2005/8/layout/chevron1"/>
    <dgm:cxn modelId="{201CC1C8-E633-43AA-84C1-7089FB2D8B34}" type="presParOf" srcId="{AF031017-0D72-4736-A63A-4B568493B1E5}" destId="{553B9814-41CA-4EBE-947A-1726AB0006DE}" srcOrd="2" destOrd="0" presId="urn:microsoft.com/office/officeart/2005/8/layout/chevron1"/>
    <dgm:cxn modelId="{F89163B3-3D07-49DB-BEE0-29478F9EE2A1}" type="presParOf" srcId="{AF031017-0D72-4736-A63A-4B568493B1E5}" destId="{89236C83-F33B-4007-9B61-DB47D916E247}" srcOrd="3" destOrd="0" presId="urn:microsoft.com/office/officeart/2005/8/layout/chevron1"/>
    <dgm:cxn modelId="{32732D06-5324-460E-B98B-E94E25224F4A}" type="presParOf" srcId="{AF031017-0D72-4736-A63A-4B568493B1E5}" destId="{10E2DCA3-DB46-4FF6-822C-E00AC9E3B8DB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76A8F2-B335-4E62-9149-FACA7F1150D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AFA3D4F8-0A4C-41E7-9CBA-F1FDF92B5D2B}">
      <dgm:prSet phldrT="[Text]"/>
      <dgm:spPr/>
      <dgm:t>
        <a:bodyPr/>
        <a:lstStyle/>
        <a:p>
          <a:r>
            <a:rPr lang="en-IN" dirty="0"/>
            <a:t>Y=Continuous</a:t>
          </a:r>
        </a:p>
      </dgm:t>
    </dgm:pt>
    <dgm:pt modelId="{C8CBFA93-1511-4AA7-9CF1-6426061B012C}" type="parTrans" cxnId="{414CDEF6-8B5D-4202-85EC-582070A347A7}">
      <dgm:prSet/>
      <dgm:spPr/>
      <dgm:t>
        <a:bodyPr/>
        <a:lstStyle/>
        <a:p>
          <a:endParaRPr lang="en-IN"/>
        </a:p>
      </dgm:t>
    </dgm:pt>
    <dgm:pt modelId="{8240AC14-1200-435D-BE9F-459A9C369C8D}" type="sibTrans" cxnId="{414CDEF6-8B5D-4202-85EC-582070A347A7}">
      <dgm:prSet/>
      <dgm:spPr/>
      <dgm:t>
        <a:bodyPr/>
        <a:lstStyle/>
        <a:p>
          <a:endParaRPr lang="en-IN"/>
        </a:p>
      </dgm:t>
    </dgm:pt>
    <dgm:pt modelId="{9BECE3C4-496A-4C44-84AE-912F383DEA27}">
      <dgm:prSet phldrT="[Text]"/>
      <dgm:spPr/>
      <dgm:t>
        <a:bodyPr/>
        <a:lstStyle/>
        <a:p>
          <a:r>
            <a:rPr lang="en-IN" dirty="0"/>
            <a:t>X= Simple &amp; discrete</a:t>
          </a:r>
        </a:p>
      </dgm:t>
    </dgm:pt>
    <dgm:pt modelId="{1B937C42-E6AA-447A-AAEB-731EFC4C14A3}" type="parTrans" cxnId="{FD2D16E1-6268-4B36-86DE-B97B3F721836}">
      <dgm:prSet/>
      <dgm:spPr/>
      <dgm:t>
        <a:bodyPr/>
        <a:lstStyle/>
        <a:p>
          <a:endParaRPr lang="en-IN"/>
        </a:p>
      </dgm:t>
    </dgm:pt>
    <dgm:pt modelId="{5C969813-5E7F-4975-98F5-ED47F7C17753}" type="sibTrans" cxnId="{FD2D16E1-6268-4B36-86DE-B97B3F721836}">
      <dgm:prSet/>
      <dgm:spPr/>
      <dgm:t>
        <a:bodyPr/>
        <a:lstStyle/>
        <a:p>
          <a:endParaRPr lang="en-IN"/>
        </a:p>
      </dgm:t>
    </dgm:pt>
    <dgm:pt modelId="{CC059CDD-CE78-450B-866A-5B4CC30C4A0C}">
      <dgm:prSet phldrT="[Text]"/>
      <dgm:spPr/>
      <dgm:t>
        <a:bodyPr/>
        <a:lstStyle/>
        <a:p>
          <a:r>
            <a:rPr lang="en-IN" dirty="0"/>
            <a:t>Simple Linear Regression</a:t>
          </a:r>
        </a:p>
      </dgm:t>
    </dgm:pt>
    <dgm:pt modelId="{F9ECDC1E-2813-41D4-9DD3-9317D8AE5E62}" type="parTrans" cxnId="{552337A3-595B-408B-800B-15EE88369BBB}">
      <dgm:prSet/>
      <dgm:spPr/>
      <dgm:t>
        <a:bodyPr/>
        <a:lstStyle/>
        <a:p>
          <a:endParaRPr lang="en-IN"/>
        </a:p>
      </dgm:t>
    </dgm:pt>
    <dgm:pt modelId="{92218A3C-D857-4B61-8F83-E33CEBE33262}" type="sibTrans" cxnId="{552337A3-595B-408B-800B-15EE88369BBB}">
      <dgm:prSet/>
      <dgm:spPr/>
      <dgm:t>
        <a:bodyPr/>
        <a:lstStyle/>
        <a:p>
          <a:endParaRPr lang="en-IN"/>
        </a:p>
      </dgm:t>
    </dgm:pt>
    <dgm:pt modelId="{1B2E90EB-45C6-4B7E-871D-F494FE5898AC}" type="pres">
      <dgm:prSet presAssocID="{1276A8F2-B335-4E62-9149-FACA7F1150D7}" presName="Name0" presStyleCnt="0">
        <dgm:presLayoutVars>
          <dgm:dir/>
          <dgm:animLvl val="lvl"/>
          <dgm:resizeHandles val="exact"/>
        </dgm:presLayoutVars>
      </dgm:prSet>
      <dgm:spPr/>
    </dgm:pt>
    <dgm:pt modelId="{0BF83B3F-896C-4E6B-B06B-B14C4CB26CF5}" type="pres">
      <dgm:prSet presAssocID="{AFA3D4F8-0A4C-41E7-9CBA-F1FDF92B5D2B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C1E6623-9666-44AB-B7E4-F179E66DE51D}" type="pres">
      <dgm:prSet presAssocID="{8240AC14-1200-435D-BE9F-459A9C369C8D}" presName="parTxOnlySpace" presStyleCnt="0"/>
      <dgm:spPr/>
    </dgm:pt>
    <dgm:pt modelId="{3AC71355-A8A8-4AC4-9F4A-E5D3CD6189A7}" type="pres">
      <dgm:prSet presAssocID="{9BECE3C4-496A-4C44-84AE-912F383DEA27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863EDDD4-B437-402C-AE28-9CBB13E1AB65}" type="pres">
      <dgm:prSet presAssocID="{5C969813-5E7F-4975-98F5-ED47F7C17753}" presName="parTxOnlySpace" presStyleCnt="0"/>
      <dgm:spPr/>
    </dgm:pt>
    <dgm:pt modelId="{69AC9705-4696-4BE8-895C-764920E18FF8}" type="pres">
      <dgm:prSet presAssocID="{CC059CDD-CE78-450B-866A-5B4CC30C4A0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93A011C-FDAC-462A-8DE9-8B431288BD70}" type="presOf" srcId="{AFA3D4F8-0A4C-41E7-9CBA-F1FDF92B5D2B}" destId="{0BF83B3F-896C-4E6B-B06B-B14C4CB26CF5}" srcOrd="0" destOrd="0" presId="urn:microsoft.com/office/officeart/2005/8/layout/chevron1"/>
    <dgm:cxn modelId="{020ECC20-D37C-4299-A472-A2C8A1A1ED8E}" type="presOf" srcId="{9BECE3C4-496A-4C44-84AE-912F383DEA27}" destId="{3AC71355-A8A8-4AC4-9F4A-E5D3CD6189A7}" srcOrd="0" destOrd="0" presId="urn:microsoft.com/office/officeart/2005/8/layout/chevron1"/>
    <dgm:cxn modelId="{1C4EB12B-FDA7-47AD-8976-8340375B5295}" type="presOf" srcId="{1276A8F2-B335-4E62-9149-FACA7F1150D7}" destId="{1B2E90EB-45C6-4B7E-871D-F494FE5898AC}" srcOrd="0" destOrd="0" presId="urn:microsoft.com/office/officeart/2005/8/layout/chevron1"/>
    <dgm:cxn modelId="{552337A3-595B-408B-800B-15EE88369BBB}" srcId="{1276A8F2-B335-4E62-9149-FACA7F1150D7}" destId="{CC059CDD-CE78-450B-866A-5B4CC30C4A0C}" srcOrd="2" destOrd="0" parTransId="{F9ECDC1E-2813-41D4-9DD3-9317D8AE5E62}" sibTransId="{92218A3C-D857-4B61-8F83-E33CEBE33262}"/>
    <dgm:cxn modelId="{5205D5D7-DF28-41DA-8EAE-DE713761F2D4}" type="presOf" srcId="{CC059CDD-CE78-450B-866A-5B4CC30C4A0C}" destId="{69AC9705-4696-4BE8-895C-764920E18FF8}" srcOrd="0" destOrd="0" presId="urn:microsoft.com/office/officeart/2005/8/layout/chevron1"/>
    <dgm:cxn modelId="{FD2D16E1-6268-4B36-86DE-B97B3F721836}" srcId="{1276A8F2-B335-4E62-9149-FACA7F1150D7}" destId="{9BECE3C4-496A-4C44-84AE-912F383DEA27}" srcOrd="1" destOrd="0" parTransId="{1B937C42-E6AA-447A-AAEB-731EFC4C14A3}" sibTransId="{5C969813-5E7F-4975-98F5-ED47F7C17753}"/>
    <dgm:cxn modelId="{414CDEF6-8B5D-4202-85EC-582070A347A7}" srcId="{1276A8F2-B335-4E62-9149-FACA7F1150D7}" destId="{AFA3D4F8-0A4C-41E7-9CBA-F1FDF92B5D2B}" srcOrd="0" destOrd="0" parTransId="{C8CBFA93-1511-4AA7-9CF1-6426061B012C}" sibTransId="{8240AC14-1200-435D-BE9F-459A9C369C8D}"/>
    <dgm:cxn modelId="{EC8C881A-616F-4B45-8AFD-8FBA1F2A2038}" type="presParOf" srcId="{1B2E90EB-45C6-4B7E-871D-F494FE5898AC}" destId="{0BF83B3F-896C-4E6B-B06B-B14C4CB26CF5}" srcOrd="0" destOrd="0" presId="urn:microsoft.com/office/officeart/2005/8/layout/chevron1"/>
    <dgm:cxn modelId="{DCE5A00F-3F2C-4A9C-BE20-E05A0A368E0E}" type="presParOf" srcId="{1B2E90EB-45C6-4B7E-871D-F494FE5898AC}" destId="{8C1E6623-9666-44AB-B7E4-F179E66DE51D}" srcOrd="1" destOrd="0" presId="urn:microsoft.com/office/officeart/2005/8/layout/chevron1"/>
    <dgm:cxn modelId="{4D04EE95-5F03-43A6-BE10-5E8BE870AEAF}" type="presParOf" srcId="{1B2E90EB-45C6-4B7E-871D-F494FE5898AC}" destId="{3AC71355-A8A8-4AC4-9F4A-E5D3CD6189A7}" srcOrd="2" destOrd="0" presId="urn:microsoft.com/office/officeart/2005/8/layout/chevron1"/>
    <dgm:cxn modelId="{947D47B6-D1BB-40CC-BFB4-C5591AF05A4D}" type="presParOf" srcId="{1B2E90EB-45C6-4B7E-871D-F494FE5898AC}" destId="{863EDDD4-B437-402C-AE28-9CBB13E1AB65}" srcOrd="3" destOrd="0" presId="urn:microsoft.com/office/officeart/2005/8/layout/chevron1"/>
    <dgm:cxn modelId="{7C22C905-B33D-4AAC-8891-376A0809D327}" type="presParOf" srcId="{1B2E90EB-45C6-4B7E-871D-F494FE5898AC}" destId="{69AC9705-4696-4BE8-895C-764920E18FF8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53D472-8FE2-4388-9586-5EE0CD25AC1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8D6F50C-C0C2-4E90-A132-F2AAD0571992}">
      <dgm:prSet phldrT="[Text]"/>
      <dgm:spPr/>
      <dgm:t>
        <a:bodyPr/>
        <a:lstStyle/>
        <a:p>
          <a:r>
            <a:rPr lang="en-IN" dirty="0"/>
            <a:t>Y=Continuous</a:t>
          </a:r>
        </a:p>
      </dgm:t>
    </dgm:pt>
    <dgm:pt modelId="{CEDAFA25-F64B-418E-95A1-B2E8C57A47BF}" type="parTrans" cxnId="{5C882530-D03D-4723-9895-A3F671397CB6}">
      <dgm:prSet/>
      <dgm:spPr/>
      <dgm:t>
        <a:bodyPr/>
        <a:lstStyle/>
        <a:p>
          <a:endParaRPr lang="en-IN"/>
        </a:p>
      </dgm:t>
    </dgm:pt>
    <dgm:pt modelId="{6A2419A1-BEA7-4DF8-A536-9DFE0CFCFBBF}" type="sibTrans" cxnId="{5C882530-D03D-4723-9895-A3F671397CB6}">
      <dgm:prSet/>
      <dgm:spPr/>
      <dgm:t>
        <a:bodyPr/>
        <a:lstStyle/>
        <a:p>
          <a:endParaRPr lang="en-IN"/>
        </a:p>
      </dgm:t>
    </dgm:pt>
    <dgm:pt modelId="{C1C0623A-3514-4933-8EA4-DB7E851D5380}">
      <dgm:prSet phldrT="[Text]"/>
      <dgm:spPr/>
      <dgm:t>
        <a:bodyPr/>
        <a:lstStyle/>
        <a:p>
          <a:r>
            <a:rPr lang="en-IN" dirty="0"/>
            <a:t>X=Multiple &amp; Continuous </a:t>
          </a:r>
        </a:p>
      </dgm:t>
    </dgm:pt>
    <dgm:pt modelId="{250BF764-F559-45D1-A247-1B1F9C89F946}" type="parTrans" cxnId="{91C25969-1312-48E7-B222-CBC324CD141D}">
      <dgm:prSet/>
      <dgm:spPr/>
      <dgm:t>
        <a:bodyPr/>
        <a:lstStyle/>
        <a:p>
          <a:endParaRPr lang="en-IN"/>
        </a:p>
      </dgm:t>
    </dgm:pt>
    <dgm:pt modelId="{3FE51D34-0C18-4933-A302-942B30619846}" type="sibTrans" cxnId="{91C25969-1312-48E7-B222-CBC324CD141D}">
      <dgm:prSet/>
      <dgm:spPr/>
      <dgm:t>
        <a:bodyPr/>
        <a:lstStyle/>
        <a:p>
          <a:endParaRPr lang="en-IN"/>
        </a:p>
      </dgm:t>
    </dgm:pt>
    <dgm:pt modelId="{4436A6D3-EA6E-417E-A7DD-D25A831B82D8}">
      <dgm:prSet phldrT="[Text]"/>
      <dgm:spPr/>
      <dgm:t>
        <a:bodyPr/>
        <a:lstStyle/>
        <a:p>
          <a:r>
            <a:rPr lang="en-IN" dirty="0"/>
            <a:t>Multiple Linear Regression</a:t>
          </a:r>
        </a:p>
      </dgm:t>
    </dgm:pt>
    <dgm:pt modelId="{FC48669B-0C86-4794-891E-4448E5844858}" type="parTrans" cxnId="{0D8C968E-350F-4E22-BFCC-770876080984}">
      <dgm:prSet/>
      <dgm:spPr/>
      <dgm:t>
        <a:bodyPr/>
        <a:lstStyle/>
        <a:p>
          <a:endParaRPr lang="en-IN"/>
        </a:p>
      </dgm:t>
    </dgm:pt>
    <dgm:pt modelId="{33DCEFF0-8E25-49ED-A425-DD4107613B0E}" type="sibTrans" cxnId="{0D8C968E-350F-4E22-BFCC-770876080984}">
      <dgm:prSet/>
      <dgm:spPr/>
      <dgm:t>
        <a:bodyPr/>
        <a:lstStyle/>
        <a:p>
          <a:endParaRPr lang="en-IN"/>
        </a:p>
      </dgm:t>
    </dgm:pt>
    <dgm:pt modelId="{AF031017-0D72-4736-A63A-4B568493B1E5}" type="pres">
      <dgm:prSet presAssocID="{0953D472-8FE2-4388-9586-5EE0CD25AC15}" presName="Name0" presStyleCnt="0">
        <dgm:presLayoutVars>
          <dgm:dir/>
          <dgm:animLvl val="lvl"/>
          <dgm:resizeHandles val="exact"/>
        </dgm:presLayoutVars>
      </dgm:prSet>
      <dgm:spPr/>
    </dgm:pt>
    <dgm:pt modelId="{592FAEFF-2FFF-4C8E-A766-2BC8E5E3C562}" type="pres">
      <dgm:prSet presAssocID="{C8D6F50C-C0C2-4E90-A132-F2AAD057199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263A1008-D320-4AAC-90CB-EF5CDB1574AE}" type="pres">
      <dgm:prSet presAssocID="{6A2419A1-BEA7-4DF8-A536-9DFE0CFCFBBF}" presName="parTxOnlySpace" presStyleCnt="0"/>
      <dgm:spPr/>
    </dgm:pt>
    <dgm:pt modelId="{553B9814-41CA-4EBE-947A-1726AB0006DE}" type="pres">
      <dgm:prSet presAssocID="{C1C0623A-3514-4933-8EA4-DB7E851D538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89236C83-F33B-4007-9B61-DB47D916E247}" type="pres">
      <dgm:prSet presAssocID="{3FE51D34-0C18-4933-A302-942B30619846}" presName="parTxOnlySpace" presStyleCnt="0"/>
      <dgm:spPr/>
    </dgm:pt>
    <dgm:pt modelId="{10E2DCA3-DB46-4FF6-822C-E00AC9E3B8DB}" type="pres">
      <dgm:prSet presAssocID="{4436A6D3-EA6E-417E-A7DD-D25A831B82D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5C882530-D03D-4723-9895-A3F671397CB6}" srcId="{0953D472-8FE2-4388-9586-5EE0CD25AC15}" destId="{C8D6F50C-C0C2-4E90-A132-F2AAD0571992}" srcOrd="0" destOrd="0" parTransId="{CEDAFA25-F64B-418E-95A1-B2E8C57A47BF}" sibTransId="{6A2419A1-BEA7-4DF8-A536-9DFE0CFCFBBF}"/>
    <dgm:cxn modelId="{63BC8762-A1B3-4050-8EF8-9903B2399FB7}" type="presOf" srcId="{0953D472-8FE2-4388-9586-5EE0CD25AC15}" destId="{AF031017-0D72-4736-A63A-4B568493B1E5}" srcOrd="0" destOrd="0" presId="urn:microsoft.com/office/officeart/2005/8/layout/chevron1"/>
    <dgm:cxn modelId="{91C25969-1312-48E7-B222-CBC324CD141D}" srcId="{0953D472-8FE2-4388-9586-5EE0CD25AC15}" destId="{C1C0623A-3514-4933-8EA4-DB7E851D5380}" srcOrd="1" destOrd="0" parTransId="{250BF764-F559-45D1-A247-1B1F9C89F946}" sibTransId="{3FE51D34-0C18-4933-A302-942B30619846}"/>
    <dgm:cxn modelId="{43F55578-334A-4736-BD7C-F057200129B7}" type="presOf" srcId="{C8D6F50C-C0C2-4E90-A132-F2AAD0571992}" destId="{592FAEFF-2FFF-4C8E-A766-2BC8E5E3C562}" srcOrd="0" destOrd="0" presId="urn:microsoft.com/office/officeart/2005/8/layout/chevron1"/>
    <dgm:cxn modelId="{0D8C968E-350F-4E22-BFCC-770876080984}" srcId="{0953D472-8FE2-4388-9586-5EE0CD25AC15}" destId="{4436A6D3-EA6E-417E-A7DD-D25A831B82D8}" srcOrd="2" destOrd="0" parTransId="{FC48669B-0C86-4794-891E-4448E5844858}" sibTransId="{33DCEFF0-8E25-49ED-A425-DD4107613B0E}"/>
    <dgm:cxn modelId="{5B5D52AE-35AA-4A44-A467-74B747553F75}" type="presOf" srcId="{C1C0623A-3514-4933-8EA4-DB7E851D5380}" destId="{553B9814-41CA-4EBE-947A-1726AB0006DE}" srcOrd="0" destOrd="0" presId="urn:microsoft.com/office/officeart/2005/8/layout/chevron1"/>
    <dgm:cxn modelId="{6DA40AD6-324D-4033-8CA6-7B9EF4987A41}" type="presOf" srcId="{4436A6D3-EA6E-417E-A7DD-D25A831B82D8}" destId="{10E2DCA3-DB46-4FF6-822C-E00AC9E3B8DB}" srcOrd="0" destOrd="0" presId="urn:microsoft.com/office/officeart/2005/8/layout/chevron1"/>
    <dgm:cxn modelId="{B30C36AE-1A0E-43FE-BBAF-DFA5997F3C58}" type="presParOf" srcId="{AF031017-0D72-4736-A63A-4B568493B1E5}" destId="{592FAEFF-2FFF-4C8E-A766-2BC8E5E3C562}" srcOrd="0" destOrd="0" presId="urn:microsoft.com/office/officeart/2005/8/layout/chevron1"/>
    <dgm:cxn modelId="{030BDE3D-99CC-41B4-95D0-7AF9B4F95751}" type="presParOf" srcId="{AF031017-0D72-4736-A63A-4B568493B1E5}" destId="{263A1008-D320-4AAC-90CB-EF5CDB1574AE}" srcOrd="1" destOrd="0" presId="urn:microsoft.com/office/officeart/2005/8/layout/chevron1"/>
    <dgm:cxn modelId="{201CC1C8-E633-43AA-84C1-7089FB2D8B34}" type="presParOf" srcId="{AF031017-0D72-4736-A63A-4B568493B1E5}" destId="{553B9814-41CA-4EBE-947A-1726AB0006DE}" srcOrd="2" destOrd="0" presId="urn:microsoft.com/office/officeart/2005/8/layout/chevron1"/>
    <dgm:cxn modelId="{F89163B3-3D07-49DB-BEE0-29478F9EE2A1}" type="presParOf" srcId="{AF031017-0D72-4736-A63A-4B568493B1E5}" destId="{89236C83-F33B-4007-9B61-DB47D916E247}" srcOrd="3" destOrd="0" presId="urn:microsoft.com/office/officeart/2005/8/layout/chevron1"/>
    <dgm:cxn modelId="{32732D06-5324-460E-B98B-E94E25224F4A}" type="presParOf" srcId="{AF031017-0D72-4736-A63A-4B568493B1E5}" destId="{10E2DCA3-DB46-4FF6-822C-E00AC9E3B8DB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276A8F2-B335-4E62-9149-FACA7F1150D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AFA3D4F8-0A4C-41E7-9CBA-F1FDF92B5D2B}">
      <dgm:prSet phldrT="[Text]"/>
      <dgm:spPr/>
      <dgm:t>
        <a:bodyPr/>
        <a:lstStyle/>
        <a:p>
          <a:r>
            <a:rPr lang="en-IN" dirty="0"/>
            <a:t>Y=Continuous</a:t>
          </a:r>
        </a:p>
      </dgm:t>
    </dgm:pt>
    <dgm:pt modelId="{C8CBFA93-1511-4AA7-9CF1-6426061B012C}" type="parTrans" cxnId="{414CDEF6-8B5D-4202-85EC-582070A347A7}">
      <dgm:prSet/>
      <dgm:spPr/>
      <dgm:t>
        <a:bodyPr/>
        <a:lstStyle/>
        <a:p>
          <a:endParaRPr lang="en-IN"/>
        </a:p>
      </dgm:t>
    </dgm:pt>
    <dgm:pt modelId="{8240AC14-1200-435D-BE9F-459A9C369C8D}" type="sibTrans" cxnId="{414CDEF6-8B5D-4202-85EC-582070A347A7}">
      <dgm:prSet/>
      <dgm:spPr/>
      <dgm:t>
        <a:bodyPr/>
        <a:lstStyle/>
        <a:p>
          <a:endParaRPr lang="en-IN"/>
        </a:p>
      </dgm:t>
    </dgm:pt>
    <dgm:pt modelId="{9BECE3C4-496A-4C44-84AE-912F383DEA27}">
      <dgm:prSet phldrT="[Text]"/>
      <dgm:spPr/>
      <dgm:t>
        <a:bodyPr/>
        <a:lstStyle/>
        <a:p>
          <a:r>
            <a:rPr lang="en-IN" dirty="0"/>
            <a:t>X= Multiple &amp; discrete</a:t>
          </a:r>
        </a:p>
      </dgm:t>
    </dgm:pt>
    <dgm:pt modelId="{1B937C42-E6AA-447A-AAEB-731EFC4C14A3}" type="parTrans" cxnId="{FD2D16E1-6268-4B36-86DE-B97B3F721836}">
      <dgm:prSet/>
      <dgm:spPr/>
      <dgm:t>
        <a:bodyPr/>
        <a:lstStyle/>
        <a:p>
          <a:endParaRPr lang="en-IN"/>
        </a:p>
      </dgm:t>
    </dgm:pt>
    <dgm:pt modelId="{5C969813-5E7F-4975-98F5-ED47F7C17753}" type="sibTrans" cxnId="{FD2D16E1-6268-4B36-86DE-B97B3F721836}">
      <dgm:prSet/>
      <dgm:spPr/>
      <dgm:t>
        <a:bodyPr/>
        <a:lstStyle/>
        <a:p>
          <a:endParaRPr lang="en-IN"/>
        </a:p>
      </dgm:t>
    </dgm:pt>
    <dgm:pt modelId="{CC059CDD-CE78-450B-866A-5B4CC30C4A0C}">
      <dgm:prSet phldrT="[Text]"/>
      <dgm:spPr/>
      <dgm:t>
        <a:bodyPr/>
        <a:lstStyle/>
        <a:p>
          <a:r>
            <a:rPr lang="en-IN" dirty="0"/>
            <a:t>Multiple  Linear Regression</a:t>
          </a:r>
        </a:p>
      </dgm:t>
    </dgm:pt>
    <dgm:pt modelId="{F9ECDC1E-2813-41D4-9DD3-9317D8AE5E62}" type="parTrans" cxnId="{552337A3-595B-408B-800B-15EE88369BBB}">
      <dgm:prSet/>
      <dgm:spPr/>
      <dgm:t>
        <a:bodyPr/>
        <a:lstStyle/>
        <a:p>
          <a:endParaRPr lang="en-IN"/>
        </a:p>
      </dgm:t>
    </dgm:pt>
    <dgm:pt modelId="{92218A3C-D857-4B61-8F83-E33CEBE33262}" type="sibTrans" cxnId="{552337A3-595B-408B-800B-15EE88369BBB}">
      <dgm:prSet/>
      <dgm:spPr/>
      <dgm:t>
        <a:bodyPr/>
        <a:lstStyle/>
        <a:p>
          <a:endParaRPr lang="en-IN"/>
        </a:p>
      </dgm:t>
    </dgm:pt>
    <dgm:pt modelId="{1B2E90EB-45C6-4B7E-871D-F494FE5898AC}" type="pres">
      <dgm:prSet presAssocID="{1276A8F2-B335-4E62-9149-FACA7F1150D7}" presName="Name0" presStyleCnt="0">
        <dgm:presLayoutVars>
          <dgm:dir/>
          <dgm:animLvl val="lvl"/>
          <dgm:resizeHandles val="exact"/>
        </dgm:presLayoutVars>
      </dgm:prSet>
      <dgm:spPr/>
    </dgm:pt>
    <dgm:pt modelId="{0BF83B3F-896C-4E6B-B06B-B14C4CB26CF5}" type="pres">
      <dgm:prSet presAssocID="{AFA3D4F8-0A4C-41E7-9CBA-F1FDF92B5D2B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C1E6623-9666-44AB-B7E4-F179E66DE51D}" type="pres">
      <dgm:prSet presAssocID="{8240AC14-1200-435D-BE9F-459A9C369C8D}" presName="parTxOnlySpace" presStyleCnt="0"/>
      <dgm:spPr/>
    </dgm:pt>
    <dgm:pt modelId="{3AC71355-A8A8-4AC4-9F4A-E5D3CD6189A7}" type="pres">
      <dgm:prSet presAssocID="{9BECE3C4-496A-4C44-84AE-912F383DEA27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863EDDD4-B437-402C-AE28-9CBB13E1AB65}" type="pres">
      <dgm:prSet presAssocID="{5C969813-5E7F-4975-98F5-ED47F7C17753}" presName="parTxOnlySpace" presStyleCnt="0"/>
      <dgm:spPr/>
    </dgm:pt>
    <dgm:pt modelId="{69AC9705-4696-4BE8-895C-764920E18FF8}" type="pres">
      <dgm:prSet presAssocID="{CC059CDD-CE78-450B-866A-5B4CC30C4A0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93A011C-FDAC-462A-8DE9-8B431288BD70}" type="presOf" srcId="{AFA3D4F8-0A4C-41E7-9CBA-F1FDF92B5D2B}" destId="{0BF83B3F-896C-4E6B-B06B-B14C4CB26CF5}" srcOrd="0" destOrd="0" presId="urn:microsoft.com/office/officeart/2005/8/layout/chevron1"/>
    <dgm:cxn modelId="{020ECC20-D37C-4299-A472-A2C8A1A1ED8E}" type="presOf" srcId="{9BECE3C4-496A-4C44-84AE-912F383DEA27}" destId="{3AC71355-A8A8-4AC4-9F4A-E5D3CD6189A7}" srcOrd="0" destOrd="0" presId="urn:microsoft.com/office/officeart/2005/8/layout/chevron1"/>
    <dgm:cxn modelId="{1C4EB12B-FDA7-47AD-8976-8340375B5295}" type="presOf" srcId="{1276A8F2-B335-4E62-9149-FACA7F1150D7}" destId="{1B2E90EB-45C6-4B7E-871D-F494FE5898AC}" srcOrd="0" destOrd="0" presId="urn:microsoft.com/office/officeart/2005/8/layout/chevron1"/>
    <dgm:cxn modelId="{552337A3-595B-408B-800B-15EE88369BBB}" srcId="{1276A8F2-B335-4E62-9149-FACA7F1150D7}" destId="{CC059CDD-CE78-450B-866A-5B4CC30C4A0C}" srcOrd="2" destOrd="0" parTransId="{F9ECDC1E-2813-41D4-9DD3-9317D8AE5E62}" sibTransId="{92218A3C-D857-4B61-8F83-E33CEBE33262}"/>
    <dgm:cxn modelId="{5205D5D7-DF28-41DA-8EAE-DE713761F2D4}" type="presOf" srcId="{CC059CDD-CE78-450B-866A-5B4CC30C4A0C}" destId="{69AC9705-4696-4BE8-895C-764920E18FF8}" srcOrd="0" destOrd="0" presId="urn:microsoft.com/office/officeart/2005/8/layout/chevron1"/>
    <dgm:cxn modelId="{FD2D16E1-6268-4B36-86DE-B97B3F721836}" srcId="{1276A8F2-B335-4E62-9149-FACA7F1150D7}" destId="{9BECE3C4-496A-4C44-84AE-912F383DEA27}" srcOrd="1" destOrd="0" parTransId="{1B937C42-E6AA-447A-AAEB-731EFC4C14A3}" sibTransId="{5C969813-5E7F-4975-98F5-ED47F7C17753}"/>
    <dgm:cxn modelId="{414CDEF6-8B5D-4202-85EC-582070A347A7}" srcId="{1276A8F2-B335-4E62-9149-FACA7F1150D7}" destId="{AFA3D4F8-0A4C-41E7-9CBA-F1FDF92B5D2B}" srcOrd="0" destOrd="0" parTransId="{C8CBFA93-1511-4AA7-9CF1-6426061B012C}" sibTransId="{8240AC14-1200-435D-BE9F-459A9C369C8D}"/>
    <dgm:cxn modelId="{EC8C881A-616F-4B45-8AFD-8FBA1F2A2038}" type="presParOf" srcId="{1B2E90EB-45C6-4B7E-871D-F494FE5898AC}" destId="{0BF83B3F-896C-4E6B-B06B-B14C4CB26CF5}" srcOrd="0" destOrd="0" presId="urn:microsoft.com/office/officeart/2005/8/layout/chevron1"/>
    <dgm:cxn modelId="{DCE5A00F-3F2C-4A9C-BE20-E05A0A368E0E}" type="presParOf" srcId="{1B2E90EB-45C6-4B7E-871D-F494FE5898AC}" destId="{8C1E6623-9666-44AB-B7E4-F179E66DE51D}" srcOrd="1" destOrd="0" presId="urn:microsoft.com/office/officeart/2005/8/layout/chevron1"/>
    <dgm:cxn modelId="{4D04EE95-5F03-43A6-BE10-5E8BE870AEAF}" type="presParOf" srcId="{1B2E90EB-45C6-4B7E-871D-F494FE5898AC}" destId="{3AC71355-A8A8-4AC4-9F4A-E5D3CD6189A7}" srcOrd="2" destOrd="0" presId="urn:microsoft.com/office/officeart/2005/8/layout/chevron1"/>
    <dgm:cxn modelId="{947D47B6-D1BB-40CC-BFB4-C5591AF05A4D}" type="presParOf" srcId="{1B2E90EB-45C6-4B7E-871D-F494FE5898AC}" destId="{863EDDD4-B437-402C-AE28-9CBB13E1AB65}" srcOrd="3" destOrd="0" presId="urn:microsoft.com/office/officeart/2005/8/layout/chevron1"/>
    <dgm:cxn modelId="{7C22C905-B33D-4AAC-8891-376A0809D327}" type="presParOf" srcId="{1B2E90EB-45C6-4B7E-871D-F494FE5898AC}" destId="{69AC9705-4696-4BE8-895C-764920E18FF8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DF46354-B7E4-4FD6-8D2B-B8A5B4DC1595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83BCA4F-F6D5-43B0-B4D9-E8604929637D}">
      <dgm:prSet phldrT="[Text]"/>
      <dgm:spPr/>
      <dgm:t>
        <a:bodyPr/>
        <a:lstStyle/>
        <a:p>
          <a:r>
            <a:rPr lang="en-IN" dirty="0"/>
            <a:t>Logistic Regression</a:t>
          </a:r>
        </a:p>
      </dgm:t>
    </dgm:pt>
    <dgm:pt modelId="{E26B4700-AD7C-43B8-BDEA-EDC6B5B97DF2}" type="parTrans" cxnId="{F283EA58-9D93-4F95-9E9D-7D49C6C14A68}">
      <dgm:prSet/>
      <dgm:spPr/>
      <dgm:t>
        <a:bodyPr/>
        <a:lstStyle/>
        <a:p>
          <a:endParaRPr lang="en-IN"/>
        </a:p>
      </dgm:t>
    </dgm:pt>
    <dgm:pt modelId="{0A14E2AA-7FB4-4196-A977-0B540787D4ED}" type="sibTrans" cxnId="{F283EA58-9D93-4F95-9E9D-7D49C6C14A68}">
      <dgm:prSet/>
      <dgm:spPr/>
      <dgm:t>
        <a:bodyPr/>
        <a:lstStyle/>
        <a:p>
          <a:endParaRPr lang="en-IN"/>
        </a:p>
      </dgm:t>
    </dgm:pt>
    <dgm:pt modelId="{4C0E2E23-F902-4660-A91A-D8BB32362D41}">
      <dgm:prSet phldrT="[Text]"/>
      <dgm:spPr/>
      <dgm:t>
        <a:bodyPr/>
        <a:lstStyle/>
        <a:p>
          <a:r>
            <a:rPr lang="en-IN" dirty="0"/>
            <a:t>Simple</a:t>
          </a:r>
        </a:p>
      </dgm:t>
    </dgm:pt>
    <dgm:pt modelId="{FC9A36FF-7DE9-44C0-B301-489E1F5D9D9B}" type="parTrans" cxnId="{CD30D34B-7627-47EF-9392-ED7C09811087}">
      <dgm:prSet/>
      <dgm:spPr/>
      <dgm:t>
        <a:bodyPr/>
        <a:lstStyle/>
        <a:p>
          <a:endParaRPr lang="en-IN" dirty="0"/>
        </a:p>
      </dgm:t>
    </dgm:pt>
    <dgm:pt modelId="{7FD52780-6600-4E93-82DD-8997925F904A}" type="sibTrans" cxnId="{CD30D34B-7627-47EF-9392-ED7C09811087}">
      <dgm:prSet/>
      <dgm:spPr/>
      <dgm:t>
        <a:bodyPr/>
        <a:lstStyle/>
        <a:p>
          <a:endParaRPr lang="en-IN"/>
        </a:p>
      </dgm:t>
    </dgm:pt>
    <dgm:pt modelId="{ECC81524-E714-408E-9DB3-402A682C824C}">
      <dgm:prSet phldrT="[Text]"/>
      <dgm:spPr/>
      <dgm:t>
        <a:bodyPr/>
        <a:lstStyle/>
        <a:p>
          <a:r>
            <a:rPr lang="en-IN" dirty="0"/>
            <a:t>Multiple</a:t>
          </a:r>
        </a:p>
      </dgm:t>
    </dgm:pt>
    <dgm:pt modelId="{DD37254E-5402-4593-86E2-61E60C907D69}" type="parTrans" cxnId="{7F721CF3-BAC9-49A2-97A8-B5411BC8AB91}">
      <dgm:prSet/>
      <dgm:spPr/>
      <dgm:t>
        <a:bodyPr/>
        <a:lstStyle/>
        <a:p>
          <a:endParaRPr lang="en-IN" dirty="0"/>
        </a:p>
      </dgm:t>
    </dgm:pt>
    <dgm:pt modelId="{EFD4BB8E-3500-4CE7-8F2B-FEE372640E0F}" type="sibTrans" cxnId="{7F721CF3-BAC9-49A2-97A8-B5411BC8AB91}">
      <dgm:prSet/>
      <dgm:spPr/>
      <dgm:t>
        <a:bodyPr/>
        <a:lstStyle/>
        <a:p>
          <a:endParaRPr lang="en-IN"/>
        </a:p>
      </dgm:t>
    </dgm:pt>
    <dgm:pt modelId="{D0602C25-D59E-4D85-B776-9D25C2B79D40}" type="pres">
      <dgm:prSet presAssocID="{2DF46354-B7E4-4FD6-8D2B-B8A5B4DC159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CEBE564-308B-46EB-ADB3-692F26561522}" type="pres">
      <dgm:prSet presAssocID="{683BCA4F-F6D5-43B0-B4D9-E8604929637D}" presName="root1" presStyleCnt="0"/>
      <dgm:spPr/>
    </dgm:pt>
    <dgm:pt modelId="{5EB832B7-DF34-4C86-B406-434E0E35FC6E}" type="pres">
      <dgm:prSet presAssocID="{683BCA4F-F6D5-43B0-B4D9-E8604929637D}" presName="LevelOneTextNode" presStyleLbl="node0" presStyleIdx="0" presStyleCnt="1">
        <dgm:presLayoutVars>
          <dgm:chPref val="3"/>
        </dgm:presLayoutVars>
      </dgm:prSet>
      <dgm:spPr/>
    </dgm:pt>
    <dgm:pt modelId="{809C23AE-1BC8-4CB1-94EB-2065D9EDCBEB}" type="pres">
      <dgm:prSet presAssocID="{683BCA4F-F6D5-43B0-B4D9-E8604929637D}" presName="level2hierChild" presStyleCnt="0"/>
      <dgm:spPr/>
    </dgm:pt>
    <dgm:pt modelId="{590FBE73-B438-4789-929E-102408F714FA}" type="pres">
      <dgm:prSet presAssocID="{FC9A36FF-7DE9-44C0-B301-489E1F5D9D9B}" presName="conn2-1" presStyleLbl="parChTrans1D2" presStyleIdx="0" presStyleCnt="2"/>
      <dgm:spPr/>
    </dgm:pt>
    <dgm:pt modelId="{4BDBCB7D-5E8D-40FD-827A-B336FFD79DE3}" type="pres">
      <dgm:prSet presAssocID="{FC9A36FF-7DE9-44C0-B301-489E1F5D9D9B}" presName="connTx" presStyleLbl="parChTrans1D2" presStyleIdx="0" presStyleCnt="2"/>
      <dgm:spPr/>
    </dgm:pt>
    <dgm:pt modelId="{0E4792FF-BF1E-4C03-9899-C91869CFA0D4}" type="pres">
      <dgm:prSet presAssocID="{4C0E2E23-F902-4660-A91A-D8BB32362D41}" presName="root2" presStyleCnt="0"/>
      <dgm:spPr/>
    </dgm:pt>
    <dgm:pt modelId="{A3A965DE-E8D7-4037-B487-5F84F002F2A4}" type="pres">
      <dgm:prSet presAssocID="{4C0E2E23-F902-4660-A91A-D8BB32362D41}" presName="LevelTwoTextNode" presStyleLbl="node2" presStyleIdx="0" presStyleCnt="2">
        <dgm:presLayoutVars>
          <dgm:chPref val="3"/>
        </dgm:presLayoutVars>
      </dgm:prSet>
      <dgm:spPr/>
    </dgm:pt>
    <dgm:pt modelId="{C3FD44DC-EAD0-4213-AC21-D4F6B2678A49}" type="pres">
      <dgm:prSet presAssocID="{4C0E2E23-F902-4660-A91A-D8BB32362D41}" presName="level3hierChild" presStyleCnt="0"/>
      <dgm:spPr/>
    </dgm:pt>
    <dgm:pt modelId="{F0E02918-B6FD-472D-9BA7-CD4CEF00C45F}" type="pres">
      <dgm:prSet presAssocID="{DD37254E-5402-4593-86E2-61E60C907D69}" presName="conn2-1" presStyleLbl="parChTrans1D2" presStyleIdx="1" presStyleCnt="2"/>
      <dgm:spPr/>
    </dgm:pt>
    <dgm:pt modelId="{4E9FCBE4-38F5-4218-AD48-05A1CCF2FCB3}" type="pres">
      <dgm:prSet presAssocID="{DD37254E-5402-4593-86E2-61E60C907D69}" presName="connTx" presStyleLbl="parChTrans1D2" presStyleIdx="1" presStyleCnt="2"/>
      <dgm:spPr/>
    </dgm:pt>
    <dgm:pt modelId="{D7DAF642-0894-47DA-BC67-5558C1A1C969}" type="pres">
      <dgm:prSet presAssocID="{ECC81524-E714-408E-9DB3-402A682C824C}" presName="root2" presStyleCnt="0"/>
      <dgm:spPr/>
    </dgm:pt>
    <dgm:pt modelId="{B5C283F6-9F98-494F-B488-ECE43BE427DA}" type="pres">
      <dgm:prSet presAssocID="{ECC81524-E714-408E-9DB3-402A682C824C}" presName="LevelTwoTextNode" presStyleLbl="node2" presStyleIdx="1" presStyleCnt="2">
        <dgm:presLayoutVars>
          <dgm:chPref val="3"/>
        </dgm:presLayoutVars>
      </dgm:prSet>
      <dgm:spPr/>
    </dgm:pt>
    <dgm:pt modelId="{014964D1-750C-493C-B680-918CD0336D39}" type="pres">
      <dgm:prSet presAssocID="{ECC81524-E714-408E-9DB3-402A682C824C}" presName="level3hierChild" presStyleCnt="0"/>
      <dgm:spPr/>
    </dgm:pt>
  </dgm:ptLst>
  <dgm:cxnLst>
    <dgm:cxn modelId="{58F9B11C-FEAB-401E-B1AF-C7A439C882FB}" type="presOf" srcId="{4C0E2E23-F902-4660-A91A-D8BB32362D41}" destId="{A3A965DE-E8D7-4037-B487-5F84F002F2A4}" srcOrd="0" destOrd="0" presId="urn:microsoft.com/office/officeart/2005/8/layout/hierarchy2"/>
    <dgm:cxn modelId="{573F095D-5A22-4B81-B96E-A35B8E10D6C4}" type="presOf" srcId="{683BCA4F-F6D5-43B0-B4D9-E8604929637D}" destId="{5EB832B7-DF34-4C86-B406-434E0E35FC6E}" srcOrd="0" destOrd="0" presId="urn:microsoft.com/office/officeart/2005/8/layout/hierarchy2"/>
    <dgm:cxn modelId="{7FD21145-7584-4192-B308-671BBF415F1B}" type="presOf" srcId="{2DF46354-B7E4-4FD6-8D2B-B8A5B4DC1595}" destId="{D0602C25-D59E-4D85-B776-9D25C2B79D40}" srcOrd="0" destOrd="0" presId="urn:microsoft.com/office/officeart/2005/8/layout/hierarchy2"/>
    <dgm:cxn modelId="{CD30D34B-7627-47EF-9392-ED7C09811087}" srcId="{683BCA4F-F6D5-43B0-B4D9-E8604929637D}" destId="{4C0E2E23-F902-4660-A91A-D8BB32362D41}" srcOrd="0" destOrd="0" parTransId="{FC9A36FF-7DE9-44C0-B301-489E1F5D9D9B}" sibTransId="{7FD52780-6600-4E93-82DD-8997925F904A}"/>
    <dgm:cxn modelId="{F283EA58-9D93-4F95-9E9D-7D49C6C14A68}" srcId="{2DF46354-B7E4-4FD6-8D2B-B8A5B4DC1595}" destId="{683BCA4F-F6D5-43B0-B4D9-E8604929637D}" srcOrd="0" destOrd="0" parTransId="{E26B4700-AD7C-43B8-BDEA-EDC6B5B97DF2}" sibTransId="{0A14E2AA-7FB4-4196-A977-0B540787D4ED}"/>
    <dgm:cxn modelId="{B7013B7D-D4B9-4F33-B1B8-1C39579E571A}" type="presOf" srcId="{DD37254E-5402-4593-86E2-61E60C907D69}" destId="{4E9FCBE4-38F5-4218-AD48-05A1CCF2FCB3}" srcOrd="1" destOrd="0" presId="urn:microsoft.com/office/officeart/2005/8/layout/hierarchy2"/>
    <dgm:cxn modelId="{6647CFA4-5453-4E17-BEAF-6272899C69D6}" type="presOf" srcId="{FC9A36FF-7DE9-44C0-B301-489E1F5D9D9B}" destId="{590FBE73-B438-4789-929E-102408F714FA}" srcOrd="0" destOrd="0" presId="urn:microsoft.com/office/officeart/2005/8/layout/hierarchy2"/>
    <dgm:cxn modelId="{E6C1F9AF-F296-496A-A0E9-CFB6956FA3CF}" type="presOf" srcId="{ECC81524-E714-408E-9DB3-402A682C824C}" destId="{B5C283F6-9F98-494F-B488-ECE43BE427DA}" srcOrd="0" destOrd="0" presId="urn:microsoft.com/office/officeart/2005/8/layout/hierarchy2"/>
    <dgm:cxn modelId="{80E87EDA-4EAA-401B-9D57-7474FEC24047}" type="presOf" srcId="{FC9A36FF-7DE9-44C0-B301-489E1F5D9D9B}" destId="{4BDBCB7D-5E8D-40FD-827A-B336FFD79DE3}" srcOrd="1" destOrd="0" presId="urn:microsoft.com/office/officeart/2005/8/layout/hierarchy2"/>
    <dgm:cxn modelId="{7F721CF3-BAC9-49A2-97A8-B5411BC8AB91}" srcId="{683BCA4F-F6D5-43B0-B4D9-E8604929637D}" destId="{ECC81524-E714-408E-9DB3-402A682C824C}" srcOrd="1" destOrd="0" parTransId="{DD37254E-5402-4593-86E2-61E60C907D69}" sibTransId="{EFD4BB8E-3500-4CE7-8F2B-FEE372640E0F}"/>
    <dgm:cxn modelId="{676F07FB-2A13-479E-896E-D018AE5353D9}" type="presOf" srcId="{DD37254E-5402-4593-86E2-61E60C907D69}" destId="{F0E02918-B6FD-472D-9BA7-CD4CEF00C45F}" srcOrd="0" destOrd="0" presId="urn:microsoft.com/office/officeart/2005/8/layout/hierarchy2"/>
    <dgm:cxn modelId="{1EBAA6C0-3F23-416F-ADCC-995D2FC214DC}" type="presParOf" srcId="{D0602C25-D59E-4D85-B776-9D25C2B79D40}" destId="{6CEBE564-308B-46EB-ADB3-692F26561522}" srcOrd="0" destOrd="0" presId="urn:microsoft.com/office/officeart/2005/8/layout/hierarchy2"/>
    <dgm:cxn modelId="{2A2ABD0D-0E30-4ABB-8199-751C3DC3EF48}" type="presParOf" srcId="{6CEBE564-308B-46EB-ADB3-692F26561522}" destId="{5EB832B7-DF34-4C86-B406-434E0E35FC6E}" srcOrd="0" destOrd="0" presId="urn:microsoft.com/office/officeart/2005/8/layout/hierarchy2"/>
    <dgm:cxn modelId="{7D1F329D-C7D0-4AD7-8B30-465E2B0DB176}" type="presParOf" srcId="{6CEBE564-308B-46EB-ADB3-692F26561522}" destId="{809C23AE-1BC8-4CB1-94EB-2065D9EDCBEB}" srcOrd="1" destOrd="0" presId="urn:microsoft.com/office/officeart/2005/8/layout/hierarchy2"/>
    <dgm:cxn modelId="{DAEFC11A-C5B0-4289-8C14-84A56366DAC6}" type="presParOf" srcId="{809C23AE-1BC8-4CB1-94EB-2065D9EDCBEB}" destId="{590FBE73-B438-4789-929E-102408F714FA}" srcOrd="0" destOrd="0" presId="urn:microsoft.com/office/officeart/2005/8/layout/hierarchy2"/>
    <dgm:cxn modelId="{D080363F-9BE6-43BA-ABF1-7767DDC5A5DE}" type="presParOf" srcId="{590FBE73-B438-4789-929E-102408F714FA}" destId="{4BDBCB7D-5E8D-40FD-827A-B336FFD79DE3}" srcOrd="0" destOrd="0" presId="urn:microsoft.com/office/officeart/2005/8/layout/hierarchy2"/>
    <dgm:cxn modelId="{A413D786-81BC-4BD4-B340-380CC7ABEDBB}" type="presParOf" srcId="{809C23AE-1BC8-4CB1-94EB-2065D9EDCBEB}" destId="{0E4792FF-BF1E-4C03-9899-C91869CFA0D4}" srcOrd="1" destOrd="0" presId="urn:microsoft.com/office/officeart/2005/8/layout/hierarchy2"/>
    <dgm:cxn modelId="{9DF34AAD-2AA2-4D1E-A396-81DC8528AEDF}" type="presParOf" srcId="{0E4792FF-BF1E-4C03-9899-C91869CFA0D4}" destId="{A3A965DE-E8D7-4037-B487-5F84F002F2A4}" srcOrd="0" destOrd="0" presId="urn:microsoft.com/office/officeart/2005/8/layout/hierarchy2"/>
    <dgm:cxn modelId="{6A058DBA-ABA6-456D-BC45-C7260850A468}" type="presParOf" srcId="{0E4792FF-BF1E-4C03-9899-C91869CFA0D4}" destId="{C3FD44DC-EAD0-4213-AC21-D4F6B2678A49}" srcOrd="1" destOrd="0" presId="urn:microsoft.com/office/officeart/2005/8/layout/hierarchy2"/>
    <dgm:cxn modelId="{EA9B0AEE-6106-44B4-AD9A-A2A4BA448F31}" type="presParOf" srcId="{809C23AE-1BC8-4CB1-94EB-2065D9EDCBEB}" destId="{F0E02918-B6FD-472D-9BA7-CD4CEF00C45F}" srcOrd="2" destOrd="0" presId="urn:microsoft.com/office/officeart/2005/8/layout/hierarchy2"/>
    <dgm:cxn modelId="{98143F1F-6C29-457B-9063-01DC4FD06E48}" type="presParOf" srcId="{F0E02918-B6FD-472D-9BA7-CD4CEF00C45F}" destId="{4E9FCBE4-38F5-4218-AD48-05A1CCF2FCB3}" srcOrd="0" destOrd="0" presId="urn:microsoft.com/office/officeart/2005/8/layout/hierarchy2"/>
    <dgm:cxn modelId="{4242B679-6266-40C3-81C6-2407610AAD70}" type="presParOf" srcId="{809C23AE-1BC8-4CB1-94EB-2065D9EDCBEB}" destId="{D7DAF642-0894-47DA-BC67-5558C1A1C969}" srcOrd="3" destOrd="0" presId="urn:microsoft.com/office/officeart/2005/8/layout/hierarchy2"/>
    <dgm:cxn modelId="{504F8E75-07C5-4C8C-B63F-A757F7B78210}" type="presParOf" srcId="{D7DAF642-0894-47DA-BC67-5558C1A1C969}" destId="{B5C283F6-9F98-494F-B488-ECE43BE427DA}" srcOrd="0" destOrd="0" presId="urn:microsoft.com/office/officeart/2005/8/layout/hierarchy2"/>
    <dgm:cxn modelId="{8EDC6152-A30E-494D-9389-DB0C37794497}" type="presParOf" srcId="{D7DAF642-0894-47DA-BC67-5558C1A1C969}" destId="{014964D1-750C-493C-B680-918CD0336D3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2FAEFF-2FFF-4C8E-A766-2BC8E5E3C562}">
      <dsp:nvSpPr>
        <dsp:cNvPr id="0" name=""/>
        <dsp:cNvSpPr/>
      </dsp:nvSpPr>
      <dsp:spPr>
        <a:xfrm>
          <a:off x="3080" y="227123"/>
          <a:ext cx="3753370" cy="15013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Y=Continuous</a:t>
          </a:r>
        </a:p>
      </dsp:txBody>
      <dsp:txXfrm>
        <a:off x="753754" y="227123"/>
        <a:ext cx="2252022" cy="1501348"/>
      </dsp:txXfrm>
    </dsp:sp>
    <dsp:sp modelId="{553B9814-41CA-4EBE-947A-1726AB0006DE}">
      <dsp:nvSpPr>
        <dsp:cNvPr id="0" name=""/>
        <dsp:cNvSpPr/>
      </dsp:nvSpPr>
      <dsp:spPr>
        <a:xfrm>
          <a:off x="3381114" y="227123"/>
          <a:ext cx="3753370" cy="15013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X=Single &amp; Continuous </a:t>
          </a:r>
        </a:p>
      </dsp:txBody>
      <dsp:txXfrm>
        <a:off x="4131788" y="227123"/>
        <a:ext cx="2252022" cy="1501348"/>
      </dsp:txXfrm>
    </dsp:sp>
    <dsp:sp modelId="{10E2DCA3-DB46-4FF6-822C-E00AC9E3B8DB}">
      <dsp:nvSpPr>
        <dsp:cNvPr id="0" name=""/>
        <dsp:cNvSpPr/>
      </dsp:nvSpPr>
      <dsp:spPr>
        <a:xfrm>
          <a:off x="6759148" y="227123"/>
          <a:ext cx="3753370" cy="15013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Simple Linear Regression</a:t>
          </a:r>
        </a:p>
      </dsp:txBody>
      <dsp:txXfrm>
        <a:off x="7509822" y="227123"/>
        <a:ext cx="2252022" cy="15013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F83B3F-896C-4E6B-B06B-B14C4CB26CF5}">
      <dsp:nvSpPr>
        <dsp:cNvPr id="0" name=""/>
        <dsp:cNvSpPr/>
      </dsp:nvSpPr>
      <dsp:spPr>
        <a:xfrm>
          <a:off x="2994" y="119392"/>
          <a:ext cx="3648463" cy="14593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Y=Continuous</a:t>
          </a:r>
        </a:p>
      </dsp:txBody>
      <dsp:txXfrm>
        <a:off x="732687" y="119392"/>
        <a:ext cx="2189078" cy="1459385"/>
      </dsp:txXfrm>
    </dsp:sp>
    <dsp:sp modelId="{3AC71355-A8A8-4AC4-9F4A-E5D3CD6189A7}">
      <dsp:nvSpPr>
        <dsp:cNvPr id="0" name=""/>
        <dsp:cNvSpPr/>
      </dsp:nvSpPr>
      <dsp:spPr>
        <a:xfrm>
          <a:off x="3286611" y="119392"/>
          <a:ext cx="3648463" cy="14593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X= Simple &amp; discrete</a:t>
          </a:r>
        </a:p>
      </dsp:txBody>
      <dsp:txXfrm>
        <a:off x="4016304" y="119392"/>
        <a:ext cx="2189078" cy="1459385"/>
      </dsp:txXfrm>
    </dsp:sp>
    <dsp:sp modelId="{69AC9705-4696-4BE8-895C-764920E18FF8}">
      <dsp:nvSpPr>
        <dsp:cNvPr id="0" name=""/>
        <dsp:cNvSpPr/>
      </dsp:nvSpPr>
      <dsp:spPr>
        <a:xfrm>
          <a:off x="6570228" y="119392"/>
          <a:ext cx="3648463" cy="14593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Simple Linear Regression</a:t>
          </a:r>
        </a:p>
      </dsp:txBody>
      <dsp:txXfrm>
        <a:off x="7299921" y="119392"/>
        <a:ext cx="2189078" cy="14593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2FAEFF-2FFF-4C8E-A766-2BC8E5E3C562}">
      <dsp:nvSpPr>
        <dsp:cNvPr id="0" name=""/>
        <dsp:cNvSpPr/>
      </dsp:nvSpPr>
      <dsp:spPr>
        <a:xfrm>
          <a:off x="3080" y="227123"/>
          <a:ext cx="3753370" cy="15013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Y=Continuous</a:t>
          </a:r>
        </a:p>
      </dsp:txBody>
      <dsp:txXfrm>
        <a:off x="753754" y="227123"/>
        <a:ext cx="2252022" cy="1501348"/>
      </dsp:txXfrm>
    </dsp:sp>
    <dsp:sp modelId="{553B9814-41CA-4EBE-947A-1726AB0006DE}">
      <dsp:nvSpPr>
        <dsp:cNvPr id="0" name=""/>
        <dsp:cNvSpPr/>
      </dsp:nvSpPr>
      <dsp:spPr>
        <a:xfrm>
          <a:off x="3381114" y="227123"/>
          <a:ext cx="3753370" cy="15013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X=Multiple &amp; Continuous </a:t>
          </a:r>
        </a:p>
      </dsp:txBody>
      <dsp:txXfrm>
        <a:off x="4131788" y="227123"/>
        <a:ext cx="2252022" cy="1501348"/>
      </dsp:txXfrm>
    </dsp:sp>
    <dsp:sp modelId="{10E2DCA3-DB46-4FF6-822C-E00AC9E3B8DB}">
      <dsp:nvSpPr>
        <dsp:cNvPr id="0" name=""/>
        <dsp:cNvSpPr/>
      </dsp:nvSpPr>
      <dsp:spPr>
        <a:xfrm>
          <a:off x="6759148" y="227123"/>
          <a:ext cx="3753370" cy="15013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Multiple Linear Regression</a:t>
          </a:r>
        </a:p>
      </dsp:txBody>
      <dsp:txXfrm>
        <a:off x="7509822" y="227123"/>
        <a:ext cx="2252022" cy="15013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F83B3F-896C-4E6B-B06B-B14C4CB26CF5}">
      <dsp:nvSpPr>
        <dsp:cNvPr id="0" name=""/>
        <dsp:cNvSpPr/>
      </dsp:nvSpPr>
      <dsp:spPr>
        <a:xfrm>
          <a:off x="2994" y="119392"/>
          <a:ext cx="3648463" cy="14593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Y=Continuous</a:t>
          </a:r>
        </a:p>
      </dsp:txBody>
      <dsp:txXfrm>
        <a:off x="732687" y="119392"/>
        <a:ext cx="2189078" cy="1459385"/>
      </dsp:txXfrm>
    </dsp:sp>
    <dsp:sp modelId="{3AC71355-A8A8-4AC4-9F4A-E5D3CD6189A7}">
      <dsp:nvSpPr>
        <dsp:cNvPr id="0" name=""/>
        <dsp:cNvSpPr/>
      </dsp:nvSpPr>
      <dsp:spPr>
        <a:xfrm>
          <a:off x="3286611" y="119392"/>
          <a:ext cx="3648463" cy="14593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X= Multiple &amp; discrete</a:t>
          </a:r>
        </a:p>
      </dsp:txBody>
      <dsp:txXfrm>
        <a:off x="4016304" y="119392"/>
        <a:ext cx="2189078" cy="1459385"/>
      </dsp:txXfrm>
    </dsp:sp>
    <dsp:sp modelId="{69AC9705-4696-4BE8-895C-764920E18FF8}">
      <dsp:nvSpPr>
        <dsp:cNvPr id="0" name=""/>
        <dsp:cNvSpPr/>
      </dsp:nvSpPr>
      <dsp:spPr>
        <a:xfrm>
          <a:off x="6570228" y="119392"/>
          <a:ext cx="3648463" cy="14593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Multiple  Linear Regression</a:t>
          </a:r>
        </a:p>
      </dsp:txBody>
      <dsp:txXfrm>
        <a:off x="7299921" y="119392"/>
        <a:ext cx="2189078" cy="14593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B832B7-DF34-4C86-B406-434E0E35FC6E}">
      <dsp:nvSpPr>
        <dsp:cNvPr id="0" name=""/>
        <dsp:cNvSpPr/>
      </dsp:nvSpPr>
      <dsp:spPr>
        <a:xfrm>
          <a:off x="2157802" y="701312"/>
          <a:ext cx="2436676" cy="1218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kern="1200" dirty="0"/>
            <a:t>Logistic Regression</a:t>
          </a:r>
        </a:p>
      </dsp:txBody>
      <dsp:txXfrm>
        <a:off x="2193486" y="736996"/>
        <a:ext cx="2365308" cy="1146970"/>
      </dsp:txXfrm>
    </dsp:sp>
    <dsp:sp modelId="{590FBE73-B438-4789-929E-102408F714FA}">
      <dsp:nvSpPr>
        <dsp:cNvPr id="0" name=""/>
        <dsp:cNvSpPr/>
      </dsp:nvSpPr>
      <dsp:spPr>
        <a:xfrm rot="19457599">
          <a:off x="4481659" y="918373"/>
          <a:ext cx="1200310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1200310" y="418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 dirty="0"/>
        </a:p>
      </dsp:txBody>
      <dsp:txXfrm>
        <a:off x="5051806" y="930201"/>
        <a:ext cx="60015" cy="60015"/>
      </dsp:txXfrm>
    </dsp:sp>
    <dsp:sp modelId="{A3A965DE-E8D7-4037-B487-5F84F002F2A4}">
      <dsp:nvSpPr>
        <dsp:cNvPr id="0" name=""/>
        <dsp:cNvSpPr/>
      </dsp:nvSpPr>
      <dsp:spPr>
        <a:xfrm>
          <a:off x="5569149" y="767"/>
          <a:ext cx="2436676" cy="1218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kern="1200" dirty="0"/>
            <a:t>Simple</a:t>
          </a:r>
        </a:p>
      </dsp:txBody>
      <dsp:txXfrm>
        <a:off x="5604833" y="36451"/>
        <a:ext cx="2365308" cy="1146970"/>
      </dsp:txXfrm>
    </dsp:sp>
    <dsp:sp modelId="{F0E02918-B6FD-472D-9BA7-CD4CEF00C45F}">
      <dsp:nvSpPr>
        <dsp:cNvPr id="0" name=""/>
        <dsp:cNvSpPr/>
      </dsp:nvSpPr>
      <dsp:spPr>
        <a:xfrm rot="2142401">
          <a:off x="4481659" y="1618917"/>
          <a:ext cx="1200310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1200310" y="418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 dirty="0"/>
        </a:p>
      </dsp:txBody>
      <dsp:txXfrm>
        <a:off x="5051806" y="1630745"/>
        <a:ext cx="60015" cy="60015"/>
      </dsp:txXfrm>
    </dsp:sp>
    <dsp:sp modelId="{B5C283F6-9F98-494F-B488-ECE43BE427DA}">
      <dsp:nvSpPr>
        <dsp:cNvPr id="0" name=""/>
        <dsp:cNvSpPr/>
      </dsp:nvSpPr>
      <dsp:spPr>
        <a:xfrm>
          <a:off x="5569149" y="1401856"/>
          <a:ext cx="2436676" cy="1218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kern="1200" dirty="0"/>
            <a:t>Multiple</a:t>
          </a:r>
        </a:p>
      </dsp:txBody>
      <dsp:txXfrm>
        <a:off x="5604833" y="1437540"/>
        <a:ext cx="2365308" cy="11469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BBB4D-C2D3-47A1-AED7-9B10B3D47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60C283-52EC-4A0D-A8EC-CE5B125C38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162C5-1A76-4FEE-A381-BDF149FD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CA46-37C1-4ECC-88F2-721402FB71EC}" type="datetimeFigureOut">
              <a:rPr lang="en-IN" smtClean="0"/>
              <a:t>27-09-2019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9D3B0-BE26-4AFF-ABA5-A6BB7A7BB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05DC9-4B3E-46FE-A6B1-F88E0615C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9F3C-801A-4C6F-ABAA-F64C60003B5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6891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0F554-A051-424C-978C-A22C472F6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2E423-4FDA-47D8-8CEC-719DB9D94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C5097-2BAF-465E-9B9A-5976CBC93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CA46-37C1-4ECC-88F2-721402FB71EC}" type="datetimeFigureOut">
              <a:rPr lang="en-IN" smtClean="0"/>
              <a:t>27-09-2019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1E924-80FE-4412-98A1-011283D40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FD1BE-0487-46E8-84D3-475609D13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9F3C-801A-4C6F-ABAA-F64C60003B5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947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B9F78A-A9F3-43E5-B703-FFA9E517C0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ABF453-DEA3-4463-949B-1A60EFE08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DAF5E-137C-4D9D-BDEC-12F8DC3AB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CA46-37C1-4ECC-88F2-721402FB71EC}" type="datetimeFigureOut">
              <a:rPr lang="en-IN" smtClean="0"/>
              <a:t>27-09-2019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38AA8-379A-493E-B3B8-AAAF60240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9027C-1810-43EB-9A98-58E448EA9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9F3C-801A-4C6F-ABAA-F64C60003B5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043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34A18-DCE8-4B74-A5A9-0ECCFFA03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39E55-A410-44C9-9EC6-CF2FBA819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3B143-B282-41DD-9641-8A48E9E66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CA46-37C1-4ECC-88F2-721402FB71EC}" type="datetimeFigureOut">
              <a:rPr lang="en-IN" smtClean="0"/>
              <a:t>27-09-2019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D38BE-219B-467F-A98D-C19F35980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5FAB8-2BD6-43C5-91F4-7F0A427F2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9F3C-801A-4C6F-ABAA-F64C60003B5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702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42036-1D52-43CE-8E78-8FB509318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B31E2-0615-41CB-BDDF-28A1899A4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1A51D-A6C8-4BD9-ACEB-0F965A3EB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CA46-37C1-4ECC-88F2-721402FB71EC}" type="datetimeFigureOut">
              <a:rPr lang="en-IN" smtClean="0"/>
              <a:t>27-09-2019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ED851-8709-46A8-94C7-B70D99B7D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CDE92-A9C8-401C-9800-D8E2B0B15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9F3C-801A-4C6F-ABAA-F64C60003B5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0480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BF726-3AA0-4725-A080-B0BB6ABEF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D4499-F013-4A8A-9BE4-B04721D51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D06695-C4E9-48F3-A95F-856BD2AE4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58DAC-0B4E-478A-B3FB-0BDEB48AF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CA46-37C1-4ECC-88F2-721402FB71EC}" type="datetimeFigureOut">
              <a:rPr lang="en-IN" smtClean="0"/>
              <a:t>27-09-2019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26D6D-283F-4BD3-975B-D110C3839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D30F6-4BCB-4EAA-A2F3-1B7461041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9F3C-801A-4C6F-ABAA-F64C60003B5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1751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A62F0-9D17-45CE-A1EE-EA7438281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8C07A-1ECB-48E1-91FD-137881646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49162-ABF6-46BF-82F7-F21A3F454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A31AF9-2989-469B-A543-A816D7B2E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DA5892-239E-4B30-BD93-0B84131BEC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C129A7-6CCB-48F1-BE7F-247492EA0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CA46-37C1-4ECC-88F2-721402FB71EC}" type="datetimeFigureOut">
              <a:rPr lang="en-IN" smtClean="0"/>
              <a:t>27-09-2019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9CD45-01D2-48F5-8515-7A1F2D1E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C3FEFD-569F-4371-83A7-53C00C567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9F3C-801A-4C6F-ABAA-F64C60003B5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4047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BBEA5-EED3-49C9-9769-F3051553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37AD5A-29D3-403A-8589-747332AF9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CA46-37C1-4ECC-88F2-721402FB71EC}" type="datetimeFigureOut">
              <a:rPr lang="en-IN" smtClean="0"/>
              <a:t>27-09-2019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68157A-6E8E-424E-B6AB-B3AF12F5E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F6396A-CF44-4F59-B747-F7AADE495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9F3C-801A-4C6F-ABAA-F64C60003B5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4747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9C935-7AD0-407A-9BBA-278E546B8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CA46-37C1-4ECC-88F2-721402FB71EC}" type="datetimeFigureOut">
              <a:rPr lang="en-IN" smtClean="0"/>
              <a:t>27-09-2019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5FAD2A-6854-4AC4-92F2-66967E929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1E2531-E549-4E6B-9313-6C9335D2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9F3C-801A-4C6F-ABAA-F64C60003B5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217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000C3-D244-41A9-9D30-F00F3F0D8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961B7-D2D9-4CA9-B339-589A252F4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DB346-EDAA-410A-AC38-B06ECDE6B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2F950-69A0-4230-8814-15E225DBA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CA46-37C1-4ECC-88F2-721402FB71EC}" type="datetimeFigureOut">
              <a:rPr lang="en-IN" smtClean="0"/>
              <a:t>27-09-2019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09E18-3F2A-44A9-9003-743F2490A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87F79-2A6F-49CB-A774-8EC77B71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9F3C-801A-4C6F-ABAA-F64C60003B5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2614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CE446-38DC-4E32-82C7-D1A725D9E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C87B6F-6D34-464B-B692-42C14487E3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E71043-EA50-447C-AAA1-438BE38A5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9B961-217C-4F42-A3DA-BA3A1391D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CA46-37C1-4ECC-88F2-721402FB71EC}" type="datetimeFigureOut">
              <a:rPr lang="en-IN" smtClean="0"/>
              <a:t>27-09-2019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E3E29-7D58-4BBA-81D7-E54B0BC94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8FCA1-DDAA-4742-AEC0-4463E7632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9F3C-801A-4C6F-ABAA-F64C60003B5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0691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C9265-602F-475F-9A29-0B31508F8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58D9E-B9D5-478B-82D3-98E92A90B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0AC92-6064-4F3A-8223-3F9F473449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9CA46-37C1-4ECC-88F2-721402FB71EC}" type="datetimeFigureOut">
              <a:rPr lang="en-IN" smtClean="0"/>
              <a:t>27-09-2019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2E59F-5860-4F6B-8074-BC4D217E2A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FEF01-ED0B-4E25-9BBB-233A230C6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C9F3C-801A-4C6F-ABAA-F64C60003B5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2063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ight&#10;&#10;Description automatically generated">
            <a:extLst>
              <a:ext uri="{FF2B5EF4-FFF2-40B4-BE49-F238E27FC236}">
                <a16:creationId xmlns:a16="http://schemas.microsoft.com/office/drawing/2014/main" id="{88113C3A-BD89-4EE4-8E76-9377079355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85" b="831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prstClr val="black"/>
              </a:buClr>
              <a:buSzPct val="100000"/>
              <a:buFont typeface="Arial"/>
              <a:buNone/>
              <a:tabLst/>
              <a:defRPr/>
            </a:pPr>
            <a:endParaRPr kumimoji="0" lang="en-US" sz="1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B5B91C-B837-4A2A-A75D-A16BD7D54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/>
              <a:t>REGRESSION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DA33D-4224-45E4-A26A-DD258D92F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21600" y="5242674"/>
            <a:ext cx="4391572" cy="896863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SIMPLE &amp; MULTIPLE LINEAR REGRESSIONS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LOGISTIC REGRESSIONS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020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1B8C-30C9-4D53-A593-01FBB3FCE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657" y="365125"/>
            <a:ext cx="10686143" cy="868589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Regression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92EF44-B080-4271-8266-00C4112532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7658" y="1393371"/>
                <a:ext cx="10686142" cy="509950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R-squared, also known as </a:t>
                </a:r>
                <a:r>
                  <a:rPr lang="en-US" dirty="0">
                    <a:solidFill>
                      <a:srgbClr val="FF0000"/>
                    </a:solidFill>
                  </a:rPr>
                  <a:t>Coefficient of determination</a:t>
                </a:r>
                <a:r>
                  <a:rPr lang="en-US" dirty="0"/>
                  <a:t>, represents the % variation in output (dependent variable)  explained  by input variables/s  or Percentage of  response variable  variation  that is explained  by its relationship with one or more predictor variables.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Higher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the better the model fits your data</a:t>
                </a:r>
                <a:endParaRPr lang="en-I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is always between 0 and 100%</a:t>
                </a:r>
                <a:endParaRPr lang="en-I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is between 0.65 and 0.8  =&gt; </a:t>
                </a:r>
                <a:r>
                  <a:rPr lang="en-US" dirty="0">
                    <a:solidFill>
                      <a:srgbClr val="FF0000"/>
                    </a:solidFill>
                  </a:rPr>
                  <a:t>Moderate correlation</a:t>
                </a:r>
                <a:endParaRPr lang="en-IN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in greater than 0.8 =&gt; </a:t>
                </a:r>
                <a:r>
                  <a:rPr lang="en-US" dirty="0">
                    <a:solidFill>
                      <a:srgbClr val="FF0000"/>
                    </a:solidFill>
                  </a:rPr>
                  <a:t>Strong correlation</a:t>
                </a:r>
                <a:endParaRPr lang="en-IN" dirty="0">
                  <a:solidFill>
                    <a:srgbClr val="FF0000"/>
                  </a:solidFill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92EF44-B080-4271-8266-00C4112532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7658" y="1393371"/>
                <a:ext cx="10686142" cy="5099504"/>
              </a:xfrm>
              <a:blipFill>
                <a:blip r:embed="rId2"/>
                <a:stretch>
                  <a:fillRect l="-1198" t="-2033" r="-2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32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A21D-0567-430B-9607-CD8F55DBC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29" y="365125"/>
            <a:ext cx="10816771" cy="955675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Regression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46BDF1-906F-4B14-9EDD-8210277704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Mathematically,</a:t>
                </a:r>
                <a:endParaRPr lang="en-IN" dirty="0"/>
              </a:p>
              <a:p>
                <a:r>
                  <a:rPr lang="en-US" dirty="0"/>
                  <a:t>SSR =∑(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bar>
                  </m:oMath>
                </a14:m>
                <a:r>
                  <a:rPr lang="en-US" dirty="0"/>
                  <a:t>)</a:t>
                </a:r>
                <a:r>
                  <a:rPr lang="en-US" baseline="30000" dirty="0"/>
                  <a:t>2</a:t>
                </a:r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</a:t>
                </a:r>
                <a:r>
                  <a:rPr lang="en-US" dirty="0"/>
                  <a:t> measure of an explained variation</a:t>
                </a:r>
                <a:endParaRPr lang="en-IN" dirty="0"/>
              </a:p>
              <a:p>
                <a:r>
                  <a:rPr lang="en-US" dirty="0"/>
                  <a:t>SSE =∑(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)</a:t>
                </a:r>
                <a:r>
                  <a:rPr lang="en-US" baseline="30000" dirty="0"/>
                  <a:t>2</a:t>
                </a:r>
                <a:r>
                  <a:rPr lang="en-US" dirty="0">
                    <a:sym typeface="Wingdings" panose="05000000000000000000" pitchFamily="2" charset="2"/>
                  </a:rPr>
                  <a:t></a:t>
                </a:r>
                <a:r>
                  <a:rPr lang="en-US" dirty="0"/>
                  <a:t> measure of an unexplained variation</a:t>
                </a:r>
                <a:endParaRPr lang="en-IN" dirty="0"/>
              </a:p>
              <a:p>
                <a:r>
                  <a:rPr lang="en-US" dirty="0"/>
                  <a:t>SST = SSR+SSE =∑(y-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bar>
                  </m:oMath>
                </a14:m>
                <a:r>
                  <a:rPr lang="en-US" dirty="0"/>
                  <a:t>)</a:t>
                </a:r>
                <a:r>
                  <a:rPr lang="en-US" baseline="30000" dirty="0"/>
                  <a:t>2</a:t>
                </a:r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</a:t>
                </a:r>
                <a:r>
                  <a:rPr lang="en-US" dirty="0"/>
                  <a:t> measure of total variation in y</a:t>
                </a:r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46BDF1-906F-4B14-9EDD-8210277704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3EEF342-7050-4BF6-ADE0-1733F395FDCA}"/>
              </a:ext>
            </a:extLst>
          </p:cNvPr>
          <p:cNvSpPr txBox="1"/>
          <p:nvPr/>
        </p:nvSpPr>
        <p:spPr>
          <a:xfrm>
            <a:off x="2815772" y="1825625"/>
            <a:ext cx="5925458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r>
              <a:rPr kumimoji="0" lang="en-US" sz="36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=SSR/SST= (SSR/(SSR+SSE))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0&lt;=R</a:t>
            </a: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&lt;=1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2727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1CC77-7A1B-4200-8605-F42F0162F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43" y="365126"/>
            <a:ext cx="11005457" cy="752474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Regression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B28C8-FF1B-4832-B4AA-C108877A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29" y="1291772"/>
            <a:ext cx="11306628" cy="52011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Prediction and Confidence Interval are types of confidence intervals used for predictions in regression and other linear models:</a:t>
            </a:r>
            <a:endParaRPr lang="en-IN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Prediction Interval</a:t>
            </a:r>
            <a:r>
              <a:rPr lang="en-US" dirty="0"/>
              <a:t>: Represents a range that a single new observation is likely to fall given specified settings of the predictors</a:t>
            </a:r>
            <a:endParaRPr lang="en-IN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Confidence interval of the prediction</a:t>
            </a:r>
            <a:r>
              <a:rPr lang="en-US" dirty="0"/>
              <a:t>: Represents a range that the mean response is likely to fall given specified settings of the predictors.</a:t>
            </a:r>
          </a:p>
          <a:p>
            <a:pPr marL="0" indent="0">
              <a:buNone/>
            </a:pPr>
            <a:endParaRPr lang="en-IN" dirty="0"/>
          </a:p>
          <a:p>
            <a:r>
              <a:rPr lang="en-US" dirty="0"/>
              <a:t>The prediction interval is always wider than the corresponding confidence interval because of the added uncertainty involved in predicting a single response versus the mean response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8135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0CEB9-AC53-4AC1-926A-09ACA3631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4200" cy="833097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Regression Analysis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7096F100-8456-4794-A958-09A67AFAD5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42" r="5104"/>
          <a:stretch/>
        </p:blipFill>
        <p:spPr>
          <a:xfrm>
            <a:off x="1469395" y="1494971"/>
            <a:ext cx="9184091" cy="5180862"/>
          </a:xfrm>
        </p:spPr>
      </p:pic>
    </p:spTree>
    <p:extLst>
      <p:ext uri="{BB962C8B-B14F-4D97-AF65-F5344CB8AC3E}">
        <p14:creationId xmlns:p14="http://schemas.microsoft.com/office/powerpoint/2010/main" val="2639751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5415C-6DB8-4B60-BAAE-1088C6BEC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1" y="365126"/>
            <a:ext cx="10874829" cy="60733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Regression Techniques- Simple Linear Regression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A59FF9D-D74A-4A88-AFC8-663DBC0AF2C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05757" y="1224871"/>
          <a:ext cx="10515600" cy="1955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7514878-8267-4B11-9998-3847463EA40D}"/>
              </a:ext>
            </a:extLst>
          </p:cNvPr>
          <p:cNvGraphicFramePr/>
          <p:nvPr/>
        </p:nvGraphicFramePr>
        <p:xfrm>
          <a:off x="838200" y="3294743"/>
          <a:ext cx="10221686" cy="1698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DFC470C1-10D1-4ACE-A9C9-FB687DC20D0C}"/>
              </a:ext>
            </a:extLst>
          </p:cNvPr>
          <p:cNvSpPr/>
          <p:nvPr/>
        </p:nvSpPr>
        <p:spPr>
          <a:xfrm>
            <a:off x="7257144" y="4833257"/>
            <a:ext cx="731520" cy="121615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FC91B-7707-4221-8FF0-B0AB8F65C2F1}"/>
              </a:ext>
            </a:extLst>
          </p:cNvPr>
          <p:cNvSpPr txBox="1"/>
          <p:nvPr/>
        </p:nvSpPr>
        <p:spPr>
          <a:xfrm>
            <a:off x="3265714" y="5633129"/>
            <a:ext cx="3846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Dummy Variable</a:t>
            </a:r>
          </a:p>
        </p:txBody>
      </p:sp>
    </p:spTree>
    <p:extLst>
      <p:ext uri="{BB962C8B-B14F-4D97-AF65-F5344CB8AC3E}">
        <p14:creationId xmlns:p14="http://schemas.microsoft.com/office/powerpoint/2010/main" val="1164500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88372-97E6-46FB-B17A-B024FEA29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114" y="65315"/>
            <a:ext cx="10515600" cy="925174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Simple Linear Regression -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45D36-8014-4BE2-897C-0D13EC620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114" y="1132113"/>
            <a:ext cx="10729686" cy="54428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u="sng" dirty="0"/>
              <a:t>A business problem: </a:t>
            </a:r>
            <a:r>
              <a:rPr lang="en-US" i="1" dirty="0"/>
              <a:t>The Waist Circumference – Adipose Tissue data.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Studies have shown that individuals with excess Adipose tissue (AT) in the abdominal region have a higher risk of cardio-vascular diseases</a:t>
            </a:r>
            <a:r>
              <a:rPr lang="en-IN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i="1" dirty="0"/>
              <a:t>Computed Tomography</a:t>
            </a:r>
            <a:r>
              <a:rPr lang="en-US" dirty="0"/>
              <a:t>, commonly called the CT Scan is the only technique that allows for the precise and reliable measurement of the AT (at any site in the body)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/>
              <a:t>The problems with using the CT scan are:</a:t>
            </a:r>
            <a:endParaRPr lang="en-IN" dirty="0"/>
          </a:p>
          <a:p>
            <a:pPr lvl="2"/>
            <a:r>
              <a:rPr lang="en-US" sz="2800" dirty="0"/>
              <a:t>Many physicians do not have access to this technology</a:t>
            </a:r>
            <a:endParaRPr lang="en-IN" sz="2800" dirty="0"/>
          </a:p>
          <a:p>
            <a:pPr lvl="2"/>
            <a:r>
              <a:rPr lang="en-US" sz="2800" dirty="0"/>
              <a:t>Irradiation of the patient (suppresses the immune system)</a:t>
            </a:r>
            <a:endParaRPr lang="en-IN" sz="2800" dirty="0"/>
          </a:p>
          <a:p>
            <a:pPr lvl="2"/>
            <a:r>
              <a:rPr lang="en-US" sz="2800" dirty="0"/>
              <a:t>Expensive</a:t>
            </a:r>
          </a:p>
          <a:p>
            <a:pPr lvl="2"/>
            <a:endParaRPr lang="en-US" sz="2400" dirty="0"/>
          </a:p>
          <a:p>
            <a:pPr marL="914400" lvl="2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563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71CD8-B356-416C-ABB5-789FA9F37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86" y="365126"/>
            <a:ext cx="10515600" cy="926646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Simple Linear Regression -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06158-5BF9-41C7-94E8-C5B7819AF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058" y="1291771"/>
            <a:ext cx="10707914" cy="53557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Is there a simpler yet reasonably accurate way to predict the AT area? i.e.,</a:t>
            </a:r>
          </a:p>
          <a:p>
            <a:r>
              <a:rPr lang="en-US" dirty="0"/>
              <a:t>Easily available</a:t>
            </a:r>
          </a:p>
          <a:p>
            <a:r>
              <a:rPr lang="en-US" dirty="0"/>
              <a:t>Risk free</a:t>
            </a:r>
          </a:p>
          <a:p>
            <a:r>
              <a:rPr lang="en-US" dirty="0"/>
              <a:t>Inexpensive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 group of researchers conducted a study with the aim of predicting abdominal AT area using simple anthropometric measurements, i.e., measurements on the human body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Waist Circumference – Adipose Tissue data is a part of this study wherein the aim is to study how well waist circumference (WC) predicts the AT area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3626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5415C-6DB8-4B60-BAAE-1088C6BEC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1" y="365126"/>
            <a:ext cx="10874829" cy="60733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Regression Techniques- Multiple Linear Regression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A59FF9D-D74A-4A88-AFC8-663DBC0AF2C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05757" y="1224871"/>
          <a:ext cx="10515600" cy="1955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7514878-8267-4B11-9998-3847463EA40D}"/>
              </a:ext>
            </a:extLst>
          </p:cNvPr>
          <p:cNvGraphicFramePr/>
          <p:nvPr/>
        </p:nvGraphicFramePr>
        <p:xfrm>
          <a:off x="838200" y="3294743"/>
          <a:ext cx="10221686" cy="1698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DFC470C1-10D1-4ACE-A9C9-FB687DC20D0C}"/>
              </a:ext>
            </a:extLst>
          </p:cNvPr>
          <p:cNvSpPr/>
          <p:nvPr/>
        </p:nvSpPr>
        <p:spPr>
          <a:xfrm>
            <a:off x="7257144" y="4833257"/>
            <a:ext cx="731520" cy="121615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FC91B-7707-4221-8FF0-B0AB8F65C2F1}"/>
              </a:ext>
            </a:extLst>
          </p:cNvPr>
          <p:cNvSpPr txBox="1"/>
          <p:nvPr/>
        </p:nvSpPr>
        <p:spPr>
          <a:xfrm>
            <a:off x="3265714" y="5633129"/>
            <a:ext cx="3846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Dummy Variable</a:t>
            </a:r>
          </a:p>
        </p:txBody>
      </p:sp>
    </p:spTree>
    <p:extLst>
      <p:ext uri="{BB962C8B-B14F-4D97-AF65-F5344CB8AC3E}">
        <p14:creationId xmlns:p14="http://schemas.microsoft.com/office/powerpoint/2010/main" val="4055530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12C8-414B-4ED7-8BEC-74CF5743D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229" y="365126"/>
            <a:ext cx="10613571" cy="781504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Multiple Linear Regression- Dummy Variable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2788772-2CEB-4C29-BA47-0F23FF2311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48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8009126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5458204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93273853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126437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01543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Make of Car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Dummy Variable Petrol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Dummy Variable Diesel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Dummy Variable CNG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Dummy Variable LPG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994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Petrol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398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Diesel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675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051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97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Diesel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473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884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Petrol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65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814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Petrol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759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106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4329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B1320-2DC2-4F48-AF3B-89C8274AE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1" y="365125"/>
            <a:ext cx="10874829" cy="868589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Multiple Regression Model-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EE583-9CB9-41F3-B390-6BC96C59D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971" y="1233714"/>
            <a:ext cx="10874829" cy="5123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DATA  : CARS, 81 observations, “cars.csv”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VOL = cubic feet of cab space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HP 	= engine horsepower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MPG = average miles per gallon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SP = top speed, miles per hour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WT 	= vehicle weight, hundreds of pounds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Our interest is to model the MPG of a car based on the other variables.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1761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8C129-C465-403C-97F7-4F3E097C5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Scatter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5069C-ABDC-45A3-B7D3-3EC79121F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886"/>
            <a:ext cx="10515600" cy="5084989"/>
          </a:xfrm>
        </p:spPr>
        <p:txBody>
          <a:bodyPr/>
          <a:lstStyle/>
          <a:p>
            <a:r>
              <a:rPr lang="en-US" dirty="0"/>
              <a:t>A scatter plot is a two-dimensional data visualization that uses dots to represent the values obtained for two different variables - one plotted along the x-axis and the other plotted along the y-axis. </a:t>
            </a:r>
            <a:endParaRPr lang="en-IN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955119-3921-47AF-8828-F2BFCB850A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5" t="4494" r="2785" b="4669"/>
          <a:stretch/>
        </p:blipFill>
        <p:spPr>
          <a:xfrm>
            <a:off x="3092255" y="3106058"/>
            <a:ext cx="6007489" cy="357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7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23456-2376-4B3E-9ACE-AC3D34F36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4" y="365125"/>
            <a:ext cx="10987316" cy="868589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Model and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BDC77-3724-4613-A9CD-C173164E9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4" y="1378857"/>
            <a:ext cx="11785600" cy="51140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Linearity (Assumptions about the form of the model):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Linear in parameters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Assumptions about the errors: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IID Normal (Independently &amp; identically distributed)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Zero mean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Constant variance (</a:t>
            </a:r>
            <a:r>
              <a:rPr lang="en-US" dirty="0">
                <a:solidFill>
                  <a:srgbClr val="FF0000"/>
                </a:solidFill>
              </a:rPr>
              <a:t>Homoscedasticity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If no constant variance (</a:t>
            </a:r>
            <a:r>
              <a:rPr lang="en-US" dirty="0">
                <a:solidFill>
                  <a:srgbClr val="FF0000"/>
                </a:solidFill>
              </a:rPr>
              <a:t>Heteroscedasticity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Independent of each other. If not independent, it is called as </a:t>
            </a:r>
            <a:r>
              <a:rPr lang="en-US" dirty="0">
                <a:solidFill>
                  <a:srgbClr val="FF0000"/>
                </a:solidFill>
              </a:rPr>
              <a:t>Auto Correlation</a:t>
            </a:r>
            <a:r>
              <a:rPr lang="en-US" dirty="0"/>
              <a:t> problem.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2508019-0E2E-4A86-A56D-A98091B6AF00}"/>
                  </a:ext>
                </a:extLst>
              </p:cNvPr>
              <p:cNvSpPr txBox="1"/>
              <p:nvPr/>
            </p:nvSpPr>
            <p:spPr>
              <a:xfrm>
                <a:off x="4455886" y="2143295"/>
                <a:ext cx="7518400" cy="5232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𝑌</m:t>
                      </m:r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𝛽</m:t>
                          </m:r>
                        </m:e>
                        <m:sub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𝛽</m:t>
                          </m:r>
                        </m:e>
                        <m:sub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</m:e>
                        <m:sub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I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𝛽</m:t>
                          </m:r>
                        </m:e>
                        <m:sub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0" lang="en-I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</m:e>
                        <m:sub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I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𝛽</m:t>
                          </m:r>
                        </m:e>
                        <m:sub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kumimoji="0" lang="en-I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</m:e>
                        <m:sub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</m:sub>
                      </m:sSub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+…+</m:t>
                      </m:r>
                      <m:sSub>
                        <m:sSubPr>
                          <m:ctrlPr>
                            <a:rPr kumimoji="0" lang="en-I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𝛽</m:t>
                          </m:r>
                        </m:e>
                        <m:sub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kumimoji="0" lang="en-I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</m:e>
                        <m:sub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sub>
                      </m:sSub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𝜀</m:t>
                      </m:r>
                    </m:oMath>
                  </m:oMathPara>
                </a14:m>
                <a:endParaRPr kumimoji="0" lang="en-I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2508019-0E2E-4A86-A56D-A98091B6A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886" y="2143295"/>
                <a:ext cx="751840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7109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94C55-0AA3-4036-87C6-28A85C128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365126"/>
            <a:ext cx="11092543" cy="796018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Model and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0E133-1B63-4498-A6DF-AE9CA308B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7" y="1825625"/>
            <a:ext cx="1162594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Assumptions about the predictors: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Non-random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Measured without error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Linearly independent of each other. If not, it is called as </a:t>
            </a:r>
            <a:r>
              <a:rPr lang="en-US" dirty="0">
                <a:solidFill>
                  <a:srgbClr val="FF0000"/>
                </a:solidFill>
              </a:rPr>
              <a:t>Collinearity </a:t>
            </a:r>
            <a:r>
              <a:rPr lang="en-US" dirty="0"/>
              <a:t>problem.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Assumptions about the observations: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Equally reliable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970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836170-2900-47C5-9F59-726343470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IN" sz="5400" b="1" dirty="0">
                <a:solidFill>
                  <a:schemeClr val="accent1">
                    <a:lumMod val="75000"/>
                  </a:schemeClr>
                </a:solidFill>
              </a:rPr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3117933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AC44EB-6597-44F9-A977-06173E108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Techniques used for Attribute 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1A5175-ED76-4190-A285-4C658799D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Logistic Regression</a:t>
            </a:r>
          </a:p>
          <a:p>
            <a:r>
              <a:rPr lang="en-IN" dirty="0"/>
              <a:t>Logit Analysis</a:t>
            </a:r>
          </a:p>
          <a:p>
            <a:r>
              <a:rPr lang="en-IN" dirty="0"/>
              <a:t>Probit Analysis</a:t>
            </a:r>
          </a:p>
        </p:txBody>
      </p:sp>
    </p:spTree>
    <p:extLst>
      <p:ext uri="{BB962C8B-B14F-4D97-AF65-F5344CB8AC3E}">
        <p14:creationId xmlns:p14="http://schemas.microsoft.com/office/powerpoint/2010/main" val="2908624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9EBB5-3A65-4D04-A5B6-6E78F151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63E2A-43DD-4449-95D8-25DC6267D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199" y="1291771"/>
            <a:ext cx="10798629" cy="2191204"/>
          </a:xfrm>
        </p:spPr>
        <p:txBody>
          <a:bodyPr/>
          <a:lstStyle/>
          <a:p>
            <a:r>
              <a:rPr lang="en-IN" dirty="0"/>
              <a:t>Logistic regression predicts the probability associated with each dependent variable category. </a:t>
            </a:r>
          </a:p>
          <a:p>
            <a:r>
              <a:rPr lang="en-IN" dirty="0"/>
              <a:t>It finds the linear relationship between independent variable and a link function of this probabilities. Then, the link function that provides the best goodness-of-fit for the given data is chosen. 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E2174045-DDAD-478A-893C-635CE0234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505" y="3630158"/>
            <a:ext cx="806767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219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2D3D3-5659-4D85-853A-18B0EB3C5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Types of Logistic Regression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2D46F47-0D6F-4013-A1C4-421595339C9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14185" y="2235198"/>
          <a:ext cx="10163629" cy="2620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42679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91429-B433-4012-8F51-697E15AD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371" y="365126"/>
            <a:ext cx="10976429" cy="694418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Multiple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41CC6C-1ACB-46CB-89F6-C006B281D3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7371" y="1393371"/>
                <a:ext cx="11364686" cy="509950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Multiple Logistic Regression is quite similar to the Multiple Linear Regression model, only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IN" dirty="0"/>
                  <a:t> co-efficients vary.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>
                    <a:solidFill>
                      <a:srgbClr val="FF0000"/>
                    </a:solidFill>
                  </a:rPr>
                  <a:t>Probability in Logistic Regression curve: 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sz="2000" dirty="0"/>
                  <a:t>Where, e= Real number constant the base of natural logarithm &amp; equals 2.7183</a:t>
                </a:r>
              </a:p>
              <a:p>
                <a:pPr marL="0" indent="0">
                  <a:buNone/>
                </a:pPr>
                <a:r>
                  <a:rPr lang="en-IN" sz="2000" dirty="0"/>
                  <a:t>               y= the response value for an observation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41CC6C-1ACB-46CB-89F6-C006B281D3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7371" y="1393371"/>
                <a:ext cx="11364686" cy="5099503"/>
              </a:xfrm>
              <a:blipFill>
                <a:blip r:embed="rId2"/>
                <a:stretch>
                  <a:fillRect l="-1127" t="-2033" r="-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FBF4B1-5B2B-4E41-AB11-E0C9979DFF31}"/>
                  </a:ext>
                </a:extLst>
              </p:cNvPr>
              <p:cNvSpPr txBox="1"/>
              <p:nvPr/>
            </p:nvSpPr>
            <p:spPr>
              <a:xfrm>
                <a:off x="3251200" y="2381470"/>
                <a:ext cx="5689599" cy="5232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</m:oMath>
                </a14:m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IN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IN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𝛽</m:t>
                        </m:r>
                      </m:e>
                      <m:sub>
                        <m:r>
                          <a:rPr kumimoji="0" lang="en-IN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  <m:r>
                      <a:rPr kumimoji="0" lang="en-IN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IN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IN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𝛽</m:t>
                        </m:r>
                      </m:e>
                      <m:sub>
                        <m:r>
                          <a:rPr kumimoji="0" lang="en-IN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en-IN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IN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</m:e>
                      <m:sub>
                        <m:r>
                          <a:rPr kumimoji="0" lang="en-IN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IN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IN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IN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𝛽</m:t>
                        </m:r>
                      </m:e>
                      <m:sub>
                        <m:r>
                          <a:rPr kumimoji="0" lang="en-IN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0" lang="en-IN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IN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</m:e>
                      <m:sub>
                        <m:r>
                          <a:rPr kumimoji="0" lang="en-IN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+…+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IN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IN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𝛽</m:t>
                        </m:r>
                      </m:e>
                      <m:sub>
                        <m:r>
                          <a:rPr kumimoji="0" lang="en-IN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kumimoji="0" lang="en-IN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IN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</m:e>
                      <m:sub>
                        <m:r>
                          <a:rPr kumimoji="0" lang="en-IN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</m:sub>
                    </m:sSub>
                    <m:r>
                      <a:rPr kumimoji="0" lang="en-IN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r>
                      <a:rPr kumimoji="0" lang="en-IN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𝜀</m:t>
                    </m:r>
                  </m:oMath>
                </a14:m>
                <a:endParaRPr kumimoji="0" lang="en-I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FBF4B1-5B2B-4E41-AB11-E0C9979DF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200" y="2381470"/>
                <a:ext cx="5689599" cy="523220"/>
              </a:xfrm>
              <a:prstGeom prst="rect">
                <a:avLst/>
              </a:prstGeom>
              <a:blipFill>
                <a:blip r:embed="rId3"/>
                <a:stretch>
                  <a:fillRect t="-10345" b="-321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7DE66F0-DBB8-4B4D-9E06-B9DF4E85100E}"/>
                  </a:ext>
                </a:extLst>
              </p:cNvPr>
              <p:cNvSpPr txBox="1"/>
              <p:nvPr/>
            </p:nvSpPr>
            <p:spPr>
              <a:xfrm>
                <a:off x="4552205" y="3953311"/>
                <a:ext cx="3087588" cy="1048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𝑝</m:t>
                      </m:r>
                      <m:r>
                        <a:rPr kumimoji="0" lang="en-IN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I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IN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IN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en-IN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sup>
                          </m:sSup>
                        </m:num>
                        <m:den>
                          <m:r>
                            <a:rPr kumimoji="0" lang="en-I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0" lang="en-IN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IN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en-IN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en-I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7DE66F0-DBB8-4B4D-9E06-B9DF4E851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205" y="3953311"/>
                <a:ext cx="3087588" cy="10486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8406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32906-03FC-4926-A467-0CBB22B20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65126"/>
            <a:ext cx="10845800" cy="665388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Types of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18EEB-57D9-4DCA-A084-9FC0B4E3F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320800"/>
            <a:ext cx="11466286" cy="517207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There are three methods of Logistic Regression based on the nature of the attribute data: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Binary Logistic Regression </a:t>
            </a:r>
            <a:r>
              <a:rPr lang="en-IN" dirty="0"/>
              <a:t>is performed on the binary response variables. It has only two categories, such as presence or absence of disease, pass or fail, defective or non-defective products.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Nominal Logistic Regression </a:t>
            </a:r>
            <a:r>
              <a:rPr lang="en-IN" dirty="0"/>
              <a:t>is performed on the nominal variables. These are categorical variable that have three or more possible categories with no natural ordering.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Ordinal Logistic Regression </a:t>
            </a:r>
            <a:r>
              <a:rPr lang="en-IN" dirty="0"/>
              <a:t>is performed on ordinal response variables. These are categorical variable that have three or more possible categories with a natural ordering. </a:t>
            </a:r>
          </a:p>
        </p:txBody>
      </p:sp>
    </p:spTree>
    <p:extLst>
      <p:ext uri="{BB962C8B-B14F-4D97-AF65-F5344CB8AC3E}">
        <p14:creationId xmlns:p14="http://schemas.microsoft.com/office/powerpoint/2010/main" val="42933012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B4DD0-9FBA-44E8-93D1-CFAF761C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Types of Methods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44F8C6E-73CF-4357-B2FC-B07B0308047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4"/>
          <a:ext cx="10515600" cy="357369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402914038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5335023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811929055"/>
                    </a:ext>
                  </a:extLst>
                </a:gridCol>
              </a:tblGrid>
              <a:tr h="99841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Method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Description of categorical response variable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Example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894006"/>
                  </a:ext>
                </a:extLst>
              </a:tr>
              <a:tr h="57844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Two categories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Presence/Absence of 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66384"/>
                  </a:ext>
                </a:extLst>
              </a:tr>
              <a:tr h="99841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Nominal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Three or more categories with no natural ordering to the levels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Crunchy/mushy/crispy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96572"/>
                  </a:ext>
                </a:extLst>
              </a:tr>
              <a:tr h="99841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Ordinal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Three or more categories with ordering of the levels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Strongly disagree/ disagree/ neutral/ agree/ strongly agree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470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6362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56730-B8C3-4B5E-A897-F459DF1B1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5046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Model and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E8F8E-D14F-4E9E-98C8-8C7B985A3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886"/>
            <a:ext cx="10515600" cy="4769077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Only one outcome per event- like pass or fail.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The outcomes are statistically independent.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All relevant predictors are in the model.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One category at a time- means mutually exclusive and collectively exhaustive.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Sample size are larger than for linear regression. </a:t>
            </a:r>
          </a:p>
        </p:txBody>
      </p:sp>
    </p:spTree>
    <p:extLst>
      <p:ext uri="{BB962C8B-B14F-4D97-AF65-F5344CB8AC3E}">
        <p14:creationId xmlns:p14="http://schemas.microsoft.com/office/powerpoint/2010/main" val="4084462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9AAF9-0B24-4BBF-B4E8-299D9EE43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786" y="249012"/>
            <a:ext cx="4720771" cy="121693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Scatter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18B16-DF40-485B-8A1E-8D5BC76AA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372" y="1803740"/>
            <a:ext cx="5181600" cy="4351338"/>
          </a:xfrm>
        </p:spPr>
        <p:txBody>
          <a:bodyPr>
            <a:normAutofit/>
          </a:bodyPr>
          <a:lstStyle/>
          <a:p>
            <a:r>
              <a:rPr lang="en-IN" sz="2400" dirty="0"/>
              <a:t>Correlation doesn’t </a:t>
            </a:r>
            <a:r>
              <a:rPr lang="en-IN" sz="2400"/>
              <a:t>guarantee causation </a:t>
            </a:r>
            <a:r>
              <a:rPr lang="en-IN" sz="2400" dirty="0"/>
              <a:t>by itself doesn’t imply a cause and effect relationship. </a:t>
            </a:r>
          </a:p>
          <a:p>
            <a:r>
              <a:rPr lang="en-IN" sz="2400" dirty="0"/>
              <a:t>Judge the strength of a relationship by width or tightness of scatter</a:t>
            </a:r>
          </a:p>
          <a:p>
            <a:r>
              <a:rPr lang="en-IN" sz="2400" dirty="0"/>
              <a:t>Determine direction of the relationship,</a:t>
            </a:r>
          </a:p>
          <a:p>
            <a:pPr marL="0" indent="0">
              <a:buNone/>
            </a:pPr>
            <a:r>
              <a:rPr lang="en-IN" sz="2400" dirty="0"/>
              <a:t> E.g., If X decreases and Y decreases, it is negative correlation limiting if X increases and Y increases.</a:t>
            </a:r>
          </a:p>
          <a:p>
            <a:pPr marL="0" indent="0">
              <a:buNone/>
            </a:pPr>
            <a:r>
              <a:rPr lang="en-IN" sz="2400" dirty="0"/>
              <a:t> </a:t>
            </a:r>
          </a:p>
        </p:txBody>
      </p:sp>
      <p:pic>
        <p:nvPicPr>
          <p:cNvPr id="8" name="Content Placeholder 7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58FCD5D3-6396-4DBE-A400-3FB195581C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1" y="1465944"/>
            <a:ext cx="5981838" cy="5026931"/>
          </a:xfrm>
        </p:spPr>
      </p:pic>
    </p:spTree>
    <p:extLst>
      <p:ext uri="{BB962C8B-B14F-4D97-AF65-F5344CB8AC3E}">
        <p14:creationId xmlns:p14="http://schemas.microsoft.com/office/powerpoint/2010/main" val="506235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84800-F7BE-408A-8F4F-E0D0DFCA2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371" y="181429"/>
            <a:ext cx="10976429" cy="1086304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Simple Logistic Regression-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988D6-370A-4BCD-8BEE-D69654B30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71" y="1451430"/>
            <a:ext cx="11205029" cy="52251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Imagine that you are a Data Scientist at a very large-scale integration circuit manufacturing company. You want to know whether the time spent inspecting each product impacts the quality assurance department’s ability to detect a designing error in the circuit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Collect and organize the sample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Number of Observations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Error Identification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Inspection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Number of Observations: 55 Observations of circuits with errors, and determine whether those errors were detected by QA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06713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49E17C-5FA1-4BD7-B83E-7970AB4476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1943" y="196322"/>
            <a:ext cx="7525249" cy="646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9910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19DE0-FA60-45F3-A504-606080AC4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Example: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556FC9A-28FB-4D1D-B799-3E7E218CD52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83174372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3395697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867641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5875616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58212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Predictor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SE 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Z 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530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-9.947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-3.98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520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Inspection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0.329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52281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56076B-AC23-421B-B8D6-D0C831D3B4B2}"/>
                  </a:ext>
                </a:extLst>
              </p:cNvPr>
              <p:cNvSpPr txBox="1"/>
              <p:nvPr/>
            </p:nvSpPr>
            <p:spPr>
              <a:xfrm>
                <a:off x="838200" y="3633579"/>
                <a:ext cx="10308771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The important thing about the table is p-value is 0.00 which less than </a:t>
                </a:r>
                <a14:m>
                  <m:oMath xmlns:m="http://schemas.openxmlformats.org/officeDocument/2006/math"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𝛼</m:t>
                    </m:r>
                    <m:r>
                      <a:rPr kumimoji="0" lang="en-IN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−</m:t>
                    </m:r>
                  </m:oMath>
                </a14:m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value 0.05, this indicates that regression coefficient are not 0, and there is a significant relationship between the independent variable- Inspection time and the dependent variable- error detection.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56076B-AC23-421B-B8D6-D0C831D3B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33579"/>
                <a:ext cx="10308771" cy="1815882"/>
              </a:xfrm>
              <a:prstGeom prst="rect">
                <a:avLst/>
              </a:prstGeom>
              <a:blipFill>
                <a:blip r:embed="rId2"/>
                <a:stretch>
                  <a:fillRect l="-1242" t="-3020" r="-1242" b="-87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40201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6A2AB-08FC-46EB-B876-2A399FA8B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A641A-D8D7-4142-896F-834F20F53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" y="1349829"/>
            <a:ext cx="10515600" cy="4978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b="1" dirty="0"/>
              <a:t>Goodness-of-fit</a:t>
            </a:r>
            <a:r>
              <a:rPr lang="en-IN" b="1" dirty="0">
                <a:sym typeface="Wingdings" panose="05000000000000000000" pitchFamily="2" charset="2"/>
              </a:rPr>
              <a:t> Pearson’s method</a:t>
            </a:r>
          </a:p>
          <a:p>
            <a:pPr marL="0" indent="0">
              <a:buNone/>
            </a:pPr>
            <a:r>
              <a:rPr lang="en-IN" sz="2400" dirty="0">
                <a:sym typeface="Wingdings" panose="05000000000000000000" pitchFamily="2" charset="2"/>
              </a:rPr>
              <a:t>Chi-square Statistics= 7.6831</a:t>
            </a:r>
          </a:p>
          <a:p>
            <a:pPr marL="0" indent="0">
              <a:buNone/>
            </a:pPr>
            <a:r>
              <a:rPr lang="en-IN" sz="2400" dirty="0">
                <a:sym typeface="Wingdings" panose="05000000000000000000" pitchFamily="2" charset="2"/>
              </a:rPr>
              <a:t>Degree of Freedom= 20</a:t>
            </a:r>
          </a:p>
          <a:p>
            <a:pPr marL="0" indent="0">
              <a:buNone/>
            </a:pPr>
            <a:r>
              <a:rPr lang="en-IN" sz="2400" dirty="0">
                <a:sym typeface="Wingdings" panose="05000000000000000000" pitchFamily="2" charset="2"/>
              </a:rPr>
              <a:t>P-value= 0.608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P-value indicates that there’s insufficient evidence to reject the null hypothesis.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2400" dirty="0"/>
          </a:p>
          <a:p>
            <a:pPr marL="0" indent="0">
              <a:buNone/>
            </a:pPr>
            <a:r>
              <a:rPr lang="en-US" sz="2400" b="1" i="1" dirty="0"/>
              <a:t>Determining Probabilities using Probability equation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D96C361-C953-4066-B8DE-5E76DEAB2662}"/>
                  </a:ext>
                </a:extLst>
              </p:cNvPr>
              <p:cNvSpPr txBox="1"/>
              <p:nvPr/>
            </p:nvSpPr>
            <p:spPr>
              <a:xfrm>
                <a:off x="4450606" y="4603012"/>
                <a:ext cx="3087588" cy="80958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𝑝</m:t>
                      </m:r>
                      <m:r>
                        <a:rPr kumimoji="0" lang="en-I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I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I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en-I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sup>
                          </m:sSup>
                        </m:num>
                        <m:den>
                          <m: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0" lang="en-I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I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en-I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D96C361-C953-4066-B8DE-5E76DEAB2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606" y="4603012"/>
                <a:ext cx="3087588" cy="8095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8">
            <a:extLst>
              <a:ext uri="{FF2B5EF4-FFF2-40B4-BE49-F238E27FC236}">
                <a16:creationId xmlns:a16="http://schemas.microsoft.com/office/drawing/2014/main" id="{86C1AB9B-E583-44C3-8255-83D4046981D2}"/>
              </a:ext>
            </a:extLst>
          </p:cNvPr>
          <p:cNvSpPr txBox="1"/>
          <p:nvPr/>
        </p:nvSpPr>
        <p:spPr>
          <a:xfrm>
            <a:off x="9405256" y="4823136"/>
            <a:ext cx="136434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 = 2.7183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25517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EBE0F-A3B9-4487-98E8-612F08C14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7C1E8-16C6-426F-A75A-296F3B0A86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38486" cy="19626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/>
              <a:t>Logistics Regression equation:    </a:t>
            </a:r>
          </a:p>
          <a:p>
            <a:pPr marL="0" indent="0">
              <a:buNone/>
            </a:pPr>
            <a:r>
              <a:rPr lang="en-US" sz="2400" b="1" dirty="0"/>
              <a:t>y = -9.94645 + 0.328827x </a:t>
            </a:r>
          </a:p>
          <a:p>
            <a:pPr marL="0" indent="0">
              <a:buNone/>
            </a:pPr>
            <a:r>
              <a:rPr lang="en-US" sz="2400" dirty="0"/>
              <a:t>y = -9.94645+(0.328827)(40)</a:t>
            </a:r>
            <a:endParaRPr lang="en-IN" sz="2400" dirty="0"/>
          </a:p>
          <a:p>
            <a:pPr marL="0" indent="0">
              <a:buNone/>
            </a:pPr>
            <a:r>
              <a:rPr lang="en-US" sz="2400" dirty="0"/>
              <a:t>y =  3.20663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CD621D-909A-4A8E-BB0F-416AEFD11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38486" cy="19626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/>
              <a:t>p = e</a:t>
            </a:r>
            <a:r>
              <a:rPr lang="en-US" sz="2400" b="1" i="1" baseline="30000" dirty="0"/>
              <a:t>y </a:t>
            </a:r>
            <a:r>
              <a:rPr lang="en-US" sz="2400" b="1" i="1" dirty="0"/>
              <a:t>/ (1 + e</a:t>
            </a:r>
            <a:r>
              <a:rPr lang="en-US" sz="2400" b="1" i="1" baseline="30000" dirty="0"/>
              <a:t>y )</a:t>
            </a:r>
            <a:endParaRPr lang="en-IN" sz="2400" b="1" i="1" dirty="0"/>
          </a:p>
          <a:p>
            <a:pPr marL="0" indent="0">
              <a:buNone/>
            </a:pPr>
            <a:r>
              <a:rPr lang="en-US" sz="2400" dirty="0"/>
              <a:t>p = 2.7183</a:t>
            </a:r>
            <a:r>
              <a:rPr lang="en-US" sz="2400" baseline="30000" dirty="0"/>
              <a:t>3.2066</a:t>
            </a:r>
            <a:r>
              <a:rPr lang="en-US" sz="2400" dirty="0"/>
              <a:t> / (1+</a:t>
            </a:r>
            <a:r>
              <a:rPr lang="en-US" sz="2400" baseline="30000" dirty="0"/>
              <a:t> </a:t>
            </a:r>
            <a:r>
              <a:rPr lang="en-US" sz="2400" dirty="0"/>
              <a:t>2.7183</a:t>
            </a:r>
            <a:r>
              <a:rPr lang="en-US" sz="2400" baseline="30000" dirty="0"/>
              <a:t>3.2066 </a:t>
            </a:r>
            <a:r>
              <a:rPr lang="en-US" sz="2400" dirty="0"/>
              <a:t>)</a:t>
            </a:r>
            <a:endParaRPr lang="en-IN" sz="2400" dirty="0"/>
          </a:p>
          <a:p>
            <a:pPr marL="0" indent="0">
              <a:buNone/>
            </a:pPr>
            <a:r>
              <a:rPr lang="en-US" sz="2400" dirty="0"/>
              <a:t>p = 24.69572 / 25.69572</a:t>
            </a:r>
            <a:endParaRPr lang="en-IN" sz="2400" dirty="0"/>
          </a:p>
          <a:p>
            <a:pPr marL="0" indent="0">
              <a:buNone/>
            </a:pPr>
            <a:r>
              <a:rPr lang="en-US" sz="2400" dirty="0"/>
              <a:t>p = 0.9611 or 96.11%</a:t>
            </a:r>
            <a:endParaRPr lang="en-IN" sz="2400" dirty="0"/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173D0A-346B-41A4-98C2-8D50BD19D7EE}"/>
              </a:ext>
            </a:extLst>
          </p:cNvPr>
          <p:cNvSpPr txBox="1"/>
          <p:nvPr/>
        </p:nvSpPr>
        <p:spPr>
          <a:xfrm>
            <a:off x="711200" y="4470400"/>
            <a:ext cx="10642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Interpretation: 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Probability 96.11% indicates that the error will be detected if QA spent 40 minutes of inspection during an observation.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42574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A4F16D-E900-4BAB-8518-3EA68629B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286" y="365126"/>
            <a:ext cx="10555514" cy="912132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Example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ECC8168-6E59-4733-8EFA-B8A6A4EB1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2881" y="2287800"/>
            <a:ext cx="7886237" cy="42050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2006B9-0D38-4AD8-B34B-C63767ED126B}"/>
              </a:ext>
            </a:extLst>
          </p:cNvPr>
          <p:cNvSpPr txBox="1"/>
          <p:nvPr/>
        </p:nvSpPr>
        <p:spPr>
          <a:xfrm>
            <a:off x="899885" y="1593908"/>
            <a:ext cx="423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Compile the results:</a:t>
            </a:r>
          </a:p>
        </p:txBody>
      </p:sp>
    </p:spTree>
    <p:extLst>
      <p:ext uri="{BB962C8B-B14F-4D97-AF65-F5344CB8AC3E}">
        <p14:creationId xmlns:p14="http://schemas.microsoft.com/office/powerpoint/2010/main" val="19605143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ABB4E-8986-4CC3-89D0-BCD3101C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201712"/>
            <a:ext cx="10700657" cy="843317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704A19-6486-45C8-8D97-6499EE6C19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1908" y="1045029"/>
            <a:ext cx="5408184" cy="561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3849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B1320-2DC2-4F48-AF3B-89C8274AE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45143"/>
            <a:ext cx="10874829" cy="868589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Multiple Logistic Regression Model-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EE583-9CB9-41F3-B390-6BC96C59D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1" y="1233714"/>
            <a:ext cx="11049000" cy="54138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DATA  : Claimants, 1340 observations, “claimants.csv”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CASENUM = case number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ATTORNEY = has an attorney or no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CLMSEX = gender of the claimant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SEATBELT = had a seat belt or not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CLMAGE =age of claimant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LOSS = loss endured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Our interest is to model the ATTORNEY based on the other variables.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95729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5AB55B-C8F6-42A2-A924-FFCE3874E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NEXT TOPIC&gt; CLUSTER ANALYSIS</a:t>
            </a:r>
          </a:p>
        </p:txBody>
      </p:sp>
    </p:spTree>
    <p:extLst>
      <p:ext uri="{BB962C8B-B14F-4D97-AF65-F5344CB8AC3E}">
        <p14:creationId xmlns:p14="http://schemas.microsoft.com/office/powerpoint/2010/main" val="1230891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868DF-5094-472E-97D2-5AF9BF3C2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43" y="365126"/>
            <a:ext cx="10827657" cy="897618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Correlation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FF339-3EC5-4FE8-A5F6-FAC1CC10E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3" y="1422400"/>
            <a:ext cx="11321143" cy="52251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600" dirty="0"/>
              <a:t>Correlation Analysis measures the degree of linear relationship between two variables. </a:t>
            </a:r>
          </a:p>
          <a:p>
            <a:pPr marL="0" indent="0">
              <a:buNone/>
            </a:pPr>
            <a:endParaRPr lang="en-IN" sz="2600" dirty="0"/>
          </a:p>
          <a:p>
            <a:pPr marL="0" indent="0">
              <a:buNone/>
            </a:pPr>
            <a:endParaRPr lang="en-IN" sz="2600" dirty="0"/>
          </a:p>
          <a:p>
            <a:pPr marL="0" indent="0">
              <a:buNone/>
            </a:pPr>
            <a:endParaRPr lang="en-IN" sz="2600" dirty="0"/>
          </a:p>
          <a:p>
            <a:pPr marL="0" indent="0">
              <a:buNone/>
            </a:pPr>
            <a:endParaRPr lang="en-IN" sz="2600" dirty="0"/>
          </a:p>
          <a:p>
            <a:pPr marL="0" indent="0">
              <a:buNone/>
            </a:pPr>
            <a:endParaRPr lang="en-IN" sz="2600" dirty="0"/>
          </a:p>
          <a:p>
            <a:pPr marL="0" indent="0">
              <a:buNone/>
            </a:pPr>
            <a:r>
              <a:rPr lang="en-IN" sz="2600" dirty="0"/>
              <a:t>If the absolute value of the correlation coefficient is greater than 0.85, then we say there is a good relationship. </a:t>
            </a:r>
          </a:p>
          <a:p>
            <a:pPr marL="0" indent="0">
              <a:buNone/>
            </a:pPr>
            <a:r>
              <a:rPr lang="en-IN" sz="2600" dirty="0">
                <a:solidFill>
                  <a:schemeClr val="accent1">
                    <a:lumMod val="75000"/>
                  </a:schemeClr>
                </a:solidFill>
              </a:rPr>
              <a:t>Example:</a:t>
            </a:r>
            <a:r>
              <a:rPr lang="en-IN" sz="2600" dirty="0"/>
              <a:t> r=0.87, r=-0.9, r=0.9, r=-0.87 describes good relationship. </a:t>
            </a:r>
          </a:p>
          <a:p>
            <a:pPr marL="0" indent="0">
              <a:buNone/>
            </a:pPr>
            <a:r>
              <a:rPr lang="en-IN" sz="2600" dirty="0"/>
              <a:t>r=0.5, r=-0.5,r=0.28 describes poor relationship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51AC2D5-5232-4606-9A77-2B43B2B0ED1A}"/>
              </a:ext>
            </a:extLst>
          </p:cNvPr>
          <p:cNvGraphicFramePr>
            <a:graphicFrameLocks noGrp="1"/>
          </p:cNvGraphicFramePr>
          <p:nvPr/>
        </p:nvGraphicFramePr>
        <p:xfrm>
          <a:off x="2066470" y="2273065"/>
          <a:ext cx="7881260" cy="17619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40630">
                  <a:extLst>
                    <a:ext uri="{9D8B030D-6E8A-4147-A177-3AD203B41FA5}">
                      <a16:colId xmlns:a16="http://schemas.microsoft.com/office/drawing/2014/main" val="2559073076"/>
                    </a:ext>
                  </a:extLst>
                </a:gridCol>
                <a:gridCol w="3940630">
                  <a:extLst>
                    <a:ext uri="{9D8B030D-6E8A-4147-A177-3AD203B41FA5}">
                      <a16:colId xmlns:a16="http://schemas.microsoft.com/office/drawing/2014/main" val="1292498609"/>
                    </a:ext>
                  </a:extLst>
                </a:gridCol>
              </a:tblGrid>
              <a:tr h="652353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Perfect positive relationship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+1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3035912"/>
                  </a:ext>
                </a:extLst>
              </a:tr>
              <a:tr h="652353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Perfect negative relationship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-1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2284886"/>
                  </a:ext>
                </a:extLst>
              </a:tr>
              <a:tr h="362418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No linear relationship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8311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5356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1175-F675-4A04-AF72-BB7E3A88F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365125"/>
            <a:ext cx="10947400" cy="766989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Correlation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E0859-537D-4EB0-95AE-567D0181E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128" y="1132114"/>
            <a:ext cx="10947400" cy="271417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dirty="0"/>
              <a:t>Correlation values of -1 to +1 imply an exact linear relationship. However, the real value of correlation is in quantifying less than perfect relationship. </a:t>
            </a:r>
          </a:p>
          <a:p>
            <a:pPr>
              <a:lnSpc>
                <a:spcPct val="100000"/>
              </a:lnSpc>
            </a:pPr>
            <a:r>
              <a:rPr lang="en-IN" dirty="0"/>
              <a:t>We can perform regression analysis, which attempts to further describe this type of relationship, if the correlation between the variables. </a:t>
            </a:r>
          </a:p>
          <a:p>
            <a:pPr>
              <a:lnSpc>
                <a:spcPct val="100000"/>
              </a:lnSpc>
            </a:pPr>
            <a:endParaRPr lang="en-IN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BA27546C-0FE3-4045-B1A5-35C220B032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1" t="2083" r="1660" b="10334"/>
          <a:stretch/>
        </p:blipFill>
        <p:spPr>
          <a:xfrm>
            <a:off x="1872343" y="3686630"/>
            <a:ext cx="8694058" cy="287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202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EDE92-4B93-4F31-A47F-7A915483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457" y="365125"/>
            <a:ext cx="10889343" cy="970189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Correlation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E84BC5-9FFE-4F5A-9EA3-5E83F6A48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412" y="1371600"/>
            <a:ext cx="7877175" cy="4114800"/>
          </a:xfrm>
        </p:spPr>
      </p:pic>
    </p:spTree>
    <p:extLst>
      <p:ext uri="{BB962C8B-B14F-4D97-AF65-F5344CB8AC3E}">
        <p14:creationId xmlns:p14="http://schemas.microsoft.com/office/powerpoint/2010/main" val="788527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836170-2900-47C5-9F59-726343470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IN" sz="5400" b="1" dirty="0">
                <a:solidFill>
                  <a:schemeClr val="accent1">
                    <a:lumMod val="75000"/>
                  </a:schemeClr>
                </a:solidFill>
              </a:rPr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52136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42188-38F1-4F13-9E10-9CA6559C9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365125"/>
            <a:ext cx="10947400" cy="839561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Linear Regression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19C71A-CC5F-45BA-8CE9-5A89BAB8CD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6400" y="1335314"/>
                <a:ext cx="10947400" cy="4841649"/>
              </a:xfrm>
            </p:spPr>
            <p:txBody>
              <a:bodyPr/>
              <a:lstStyle/>
              <a:p>
                <a:r>
                  <a:rPr lang="en-IN" dirty="0"/>
                  <a:t>The equation that represents how an independent variables is related to a dependent variable and an error term is a regression model.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IN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IN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sz="32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IN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IN" sz="3200" b="1" dirty="0"/>
              </a:p>
              <a:p>
                <a:pPr marL="0" indent="0">
                  <a:buNone/>
                </a:pPr>
                <a:r>
                  <a:rPr lang="en-IN" dirty="0"/>
                  <a:t>	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 are parameters of the model,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IN" dirty="0"/>
                  <a:t> is a random variable called error term. 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nary>
                          </m:e>
                        </m:d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)−</m:t>
                            </m:r>
                          </m:e>
                        </m:nary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nary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)−(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nary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nary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)−</m:t>
                            </m:r>
                            <m:sSup>
                              <m:sSupPr>
                                <m:ctrlP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nary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19C71A-CC5F-45BA-8CE9-5A89BAB8CD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1335314"/>
                <a:ext cx="10947400" cy="4841649"/>
              </a:xfrm>
              <a:blipFill>
                <a:blip r:embed="rId2"/>
                <a:stretch>
                  <a:fillRect l="-1169" t="-2015" r="-8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7949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E3AB5-8A30-4107-BA76-2CBD710BA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086" y="147411"/>
            <a:ext cx="10758714" cy="970189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Linear Regression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FEF5E3-C846-464E-964F-5C136ED444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252" y="1248228"/>
            <a:ext cx="10751495" cy="523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18066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1671</Words>
  <Application>Microsoft Office PowerPoint</Application>
  <PresentationFormat>Widescreen</PresentationFormat>
  <Paragraphs>297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Times New Roman</vt:lpstr>
      <vt:lpstr>Wingdings</vt:lpstr>
      <vt:lpstr>1_Office Theme</vt:lpstr>
      <vt:lpstr>REGRESSION MODELS</vt:lpstr>
      <vt:lpstr>Scatter plot</vt:lpstr>
      <vt:lpstr>Scatter plot</vt:lpstr>
      <vt:lpstr>Correlation Analysis</vt:lpstr>
      <vt:lpstr>Correlation Analysis</vt:lpstr>
      <vt:lpstr>Correlation Analysis</vt:lpstr>
      <vt:lpstr>Linear Regression</vt:lpstr>
      <vt:lpstr>Linear Regression Model</vt:lpstr>
      <vt:lpstr>Linear Regression Model</vt:lpstr>
      <vt:lpstr>Regression Analysis</vt:lpstr>
      <vt:lpstr>Regression Analysis</vt:lpstr>
      <vt:lpstr>Regression Analysis</vt:lpstr>
      <vt:lpstr>Regression Analysis</vt:lpstr>
      <vt:lpstr>Regression Techniques- Simple Linear Regression</vt:lpstr>
      <vt:lpstr>Simple Linear Regression - R</vt:lpstr>
      <vt:lpstr>Simple Linear Regression - R</vt:lpstr>
      <vt:lpstr>Regression Techniques- Multiple Linear Regression</vt:lpstr>
      <vt:lpstr>Multiple Linear Regression- Dummy Variable</vt:lpstr>
      <vt:lpstr>Multiple Regression Model- R</vt:lpstr>
      <vt:lpstr>Model and Assumptions</vt:lpstr>
      <vt:lpstr>Model and Assumptions</vt:lpstr>
      <vt:lpstr>Logistic Regression</vt:lpstr>
      <vt:lpstr>Techniques used for Attribute Analysis</vt:lpstr>
      <vt:lpstr>Logistic Regression</vt:lpstr>
      <vt:lpstr>Types of Logistic Regression</vt:lpstr>
      <vt:lpstr>Multiple Logistic Regression</vt:lpstr>
      <vt:lpstr>Types of Methods</vt:lpstr>
      <vt:lpstr>Types of Methods</vt:lpstr>
      <vt:lpstr>Model and Assumptions</vt:lpstr>
      <vt:lpstr>Simple Logistic Regression- Example</vt:lpstr>
      <vt:lpstr>PowerPoint Presentation</vt:lpstr>
      <vt:lpstr>Example:</vt:lpstr>
      <vt:lpstr>Example</vt:lpstr>
      <vt:lpstr>Example</vt:lpstr>
      <vt:lpstr>Example</vt:lpstr>
      <vt:lpstr>Example</vt:lpstr>
      <vt:lpstr>Multiple Logistic Regression Model- R</vt:lpstr>
      <vt:lpstr>NEXT TOPIC&gt; CLUSTER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MODELS</dc:title>
  <dc:creator>Shreya Singireddy</dc:creator>
  <cp:lastModifiedBy>Shreya Singireddy</cp:lastModifiedBy>
  <cp:revision>1</cp:revision>
  <dcterms:created xsi:type="dcterms:W3CDTF">2019-09-27T09:13:47Z</dcterms:created>
  <dcterms:modified xsi:type="dcterms:W3CDTF">2019-09-27T09:14:16Z</dcterms:modified>
</cp:coreProperties>
</file>