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4"/>
  </p:sldMasterIdLst>
  <p:notesMasterIdLst>
    <p:notesMasterId r:id="rId20"/>
  </p:notesMasterIdLst>
  <p:handoutMasterIdLst>
    <p:handoutMasterId r:id="rId21"/>
  </p:handoutMasterIdLst>
  <p:sldIdLst>
    <p:sldId id="659" r:id="rId5"/>
    <p:sldId id="660" r:id="rId6"/>
    <p:sldId id="661" r:id="rId7"/>
    <p:sldId id="662" r:id="rId8"/>
    <p:sldId id="663" r:id="rId9"/>
    <p:sldId id="664" r:id="rId10"/>
    <p:sldId id="665" r:id="rId11"/>
    <p:sldId id="667" r:id="rId12"/>
    <p:sldId id="677" r:id="rId13"/>
    <p:sldId id="676" r:id="rId14"/>
    <p:sldId id="678" r:id="rId15"/>
    <p:sldId id="679" r:id="rId16"/>
    <p:sldId id="668" r:id="rId17"/>
    <p:sldId id="669" r:id="rId18"/>
    <p:sldId id="6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the Template" id="{69045656-7065-4BB1-A1A9-DB79A6F0EFA5}">
          <p14:sldIdLst/>
        </p14:section>
        <p14:section name="Light Theme" id="{97E5D356-5E1C-4C00-B956-86ABE712CB54}">
          <p14:sldIdLst>
            <p14:sldId id="659"/>
            <p14:sldId id="660"/>
            <p14:sldId id="661"/>
            <p14:sldId id="662"/>
            <p14:sldId id="663"/>
            <p14:sldId id="664"/>
            <p14:sldId id="665"/>
            <p14:sldId id="667"/>
            <p14:sldId id="677"/>
            <p14:sldId id="676"/>
            <p14:sldId id="678"/>
            <p14:sldId id="679"/>
            <p14:sldId id="668"/>
            <p14:sldId id="669"/>
            <p14:sldId id="6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asekhar Bangalore" initials="SB" lastIdx="27" clrIdx="0">
    <p:extLst>
      <p:ext uri="{19B8F6BF-5375-455C-9EA6-DF929625EA0E}">
        <p15:presenceInfo xmlns:p15="http://schemas.microsoft.com/office/powerpoint/2012/main" userId="Somasekhar Bangalore" providerId="None"/>
      </p:ext>
    </p:extLst>
  </p:cmAuthor>
  <p:cmAuthor id="2" name="Karthik Ganapathy" initials="KG" lastIdx="6" clrIdx="1">
    <p:extLst>
      <p:ext uri="{19B8F6BF-5375-455C-9EA6-DF929625EA0E}">
        <p15:presenceInfo xmlns:p15="http://schemas.microsoft.com/office/powerpoint/2012/main" userId="Karthik Ganapathy" providerId="None"/>
      </p:ext>
    </p:extLst>
  </p:cmAuthor>
  <p:cmAuthor id="3" name="ANTYAGI" initials="A" lastIdx="10" clrIdx="2">
    <p:extLst>
      <p:ext uri="{19B8F6BF-5375-455C-9EA6-DF929625EA0E}">
        <p15:presenceInfo xmlns:p15="http://schemas.microsoft.com/office/powerpoint/2012/main" userId="ANTYAGI" providerId="None"/>
      </p:ext>
    </p:extLst>
  </p:cmAuthor>
  <p:cmAuthor id="4" name="Ramakrishna Penumarthy" initials="RP" lastIdx="5" clrIdx="3">
    <p:extLst>
      <p:ext uri="{19B8F6BF-5375-455C-9EA6-DF929625EA0E}">
        <p15:presenceInfo xmlns:p15="http://schemas.microsoft.com/office/powerpoint/2012/main" userId="Ramakrishna Penumarthy" providerId="None"/>
      </p:ext>
    </p:extLst>
  </p:cmAuthor>
  <p:cmAuthor id="5" name="Subhas Budala" initials="SB" lastIdx="4" clrIdx="4">
    <p:extLst>
      <p:ext uri="{19B8F6BF-5375-455C-9EA6-DF929625EA0E}">
        <p15:presenceInfo xmlns:p15="http://schemas.microsoft.com/office/powerpoint/2012/main" userId="Subhas Bud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3E0"/>
    <a:srgbClr val="D2CDC7"/>
    <a:srgbClr val="A8A29B"/>
    <a:srgbClr val="BBD1D1"/>
    <a:srgbClr val="E0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A327A-0577-4E81-8652-DF989C78A176}" v="18" dt="2025-07-25T06:26:31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B737CA-E265-B97D-4640-371F9C93C5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5130C-D288-F00F-9781-0DF32ADA55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753C8-B3DF-4C1B-966C-ECD7BA06B986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4C786-A7E5-4F13-3FE3-F5AAF8C23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1079F-58A6-478D-72CE-CC9EE1CA8C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DEA4B-F62F-473B-83B1-E5FFC6A0F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159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25BA-F9B0-4418-8CA0-3A9DF1256BA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C5964-3162-43B5-B1EC-63C8D166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E9B0E4A-AA28-C688-9D06-E789785E156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0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C8E7-953A-44F2-9477-077463CC3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D06FE-64A3-4282-A7C7-3256982F0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05D5-F7B9-4BC4-854B-26CA4B0B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244F-9DE0-4311-98E7-979223CA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C46E0-7E37-4E5A-B114-3DB3875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1F3D-9074-4F1E-A405-BFD1BE66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197A-8BCD-46CB-B4EA-FA390FB7E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79B9A-E457-4531-BAD9-E529AACC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6785-65D3-4A84-BB87-7684571D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D6B86-C426-4350-A7F6-4E913013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1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0E2DE-CDEC-46ED-B30B-42EDDB962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05832-E080-477A-8C8E-BA6DDA13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4003A-E627-47B0-A776-C8DC8D71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6A761-5B45-42DD-B6D3-63370257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111C-9078-49CD-9461-AC599DB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ight - Title with Abstract Bor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Field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Presenter’s Title</a:t>
            </a:r>
          </a:p>
          <a:p>
            <a:pPr lvl="0"/>
            <a:r>
              <a:rPr lang="en-US"/>
              <a:t>Organization, Division or Business Unit</a:t>
            </a:r>
          </a:p>
          <a:p>
            <a:pPr lvl="0"/>
            <a:r>
              <a:rPr lang="en-US"/>
              <a:t>Month 00, 2019</a:t>
            </a:r>
          </a:p>
        </p:txBody>
      </p: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goes here on one line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Georgia" panose="02040502050405020303" pitchFamily="18" charset="0"/>
              </a:defRPr>
            </a:lvl1pPr>
          </a:lstStyle>
          <a:p>
            <a:r>
              <a:rPr lang="en-US"/>
              <a:t>Title goes here (up to two lines) </a:t>
            </a:r>
            <a:br>
              <a:rPr lang="en-US"/>
            </a:br>
            <a:r>
              <a:rPr lang="en-US"/>
              <a:t>Georgia Regular 40pt</a:t>
            </a:r>
          </a:p>
        </p:txBody>
      </p:sp>
      <p:pic>
        <p:nvPicPr>
          <p:cNvPr id="12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3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AA45C8D8-A5D7-DC46-8327-6FCBF03151F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racle Logo">
            <a:extLst>
              <a:ext uri="{FF2B5EF4-FFF2-40B4-BE49-F238E27FC236}">
                <a16:creationId xmlns:a16="http://schemas.microsoft.com/office/drawing/2014/main" id="{221EC6FF-8F78-9E44-AD47-BEE824DD0F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Title with Abstract Bor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Text Field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Presenter’s Title</a:t>
            </a:r>
          </a:p>
          <a:p>
            <a:pPr lvl="0"/>
            <a:r>
              <a:rPr lang="en-US"/>
              <a:t>Organization, Division or Business Unit</a:t>
            </a:r>
          </a:p>
          <a:p>
            <a:pPr lvl="0"/>
            <a:r>
              <a:rPr lang="en-US"/>
              <a:t>Month 00, 2019</a:t>
            </a:r>
          </a:p>
        </p:txBody>
      </p: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Name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AA45C8D8-A5D7-DC46-8327-6FCBF03151F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goes here on one line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Georgia" panose="02040502050405020303" pitchFamily="18" charset="0"/>
              </a:defRPr>
            </a:lvl1pPr>
          </a:lstStyle>
          <a:p>
            <a:r>
              <a:rPr lang="en-US"/>
              <a:t>Title goes here (up to two lines) </a:t>
            </a:r>
            <a:br>
              <a:rPr lang="en-US"/>
            </a:br>
            <a:r>
              <a:rPr lang="en-US"/>
              <a:t>Georgia Regular 40pt</a:t>
            </a:r>
          </a:p>
        </p:txBody>
      </p:sp>
      <p:pic>
        <p:nvPicPr>
          <p:cNvPr id="10" name="Oracle Logo">
            <a:extLst>
              <a:ext uri="{FF2B5EF4-FFF2-40B4-BE49-F238E27FC236}">
                <a16:creationId xmlns:a16="http://schemas.microsoft.com/office/drawing/2014/main" id="{221EC6FF-8F78-9E44-AD47-BEE824DD0F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Numbered Out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Data Texture Cloud">
            <a:extLst>
              <a:ext uri="{FF2B5EF4-FFF2-40B4-BE49-F238E27FC236}">
                <a16:creationId xmlns:a16="http://schemas.microsoft.com/office/drawing/2014/main" id="{4F1E65AD-22C9-374C-97B0-B5C16E332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5" name="Footer">
            <a:extLst>
              <a:ext uri="{FF2B5EF4-FFF2-40B4-BE49-F238E27FC236}">
                <a16:creationId xmlns:a16="http://schemas.microsoft.com/office/drawing/2014/main" id="{5C832301-2AE4-1245-BF5A-702B01115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916426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9722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7803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5883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83963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">
            <a:extLst>
              <a:ext uri="{FF2B5EF4-FFF2-40B4-BE49-F238E27FC236}">
                <a16:creationId xmlns:a16="http://schemas.microsoft.com/office/drawing/2014/main" id="{1F2D107A-3A71-E74E-9042-8887856213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/>
            </a:lvl1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Data Texture Cloud">
            <a:extLst>
              <a:ext uri="{FF2B5EF4-FFF2-40B4-BE49-F238E27FC236}">
                <a16:creationId xmlns:a16="http://schemas.microsoft.com/office/drawing/2014/main" id="{9450FB77-997D-6A45-B0F4-D18F7B9C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Footer">
            <a:extLst>
              <a:ext uri="{FF2B5EF4-FFF2-40B4-BE49-F238E27FC236}">
                <a16:creationId xmlns:a16="http://schemas.microsoft.com/office/drawing/2014/main" id="{094BB478-39FC-BC45-B020-64CE083CB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A183BAF-A3AC-2441-881F-3E02660F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034E11FD-0B1E-6B44-8BDF-4C70FAA7BAAB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">
            <a:extLst>
              <a:ext uri="{FF2B5EF4-FFF2-40B4-BE49-F238E27FC236}">
                <a16:creationId xmlns:a16="http://schemas.microsoft.com/office/drawing/2014/main" id="{8CF093CC-9165-2740-A9A1-C2DF5C8D69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/>
            </a:lvl1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5" name="Footer">
            <a:extLst>
              <a:ext uri="{FF2B5EF4-FFF2-40B4-BE49-F238E27FC236}">
                <a16:creationId xmlns:a16="http://schemas.microsoft.com/office/drawing/2014/main" id="{AC796A58-6878-0644-885E-17721EE64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FFBA5B-62FF-264E-B8E4-FF1CAC709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Field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52453"/>
            <a:ext cx="502920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814860"/>
            <a:ext cx="502920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8E2FAFB4-C5ED-BC4A-844D-BB78D3D28B90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8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ank You">
            <a:extLst>
              <a:ext uri="{FF2B5EF4-FFF2-40B4-BE49-F238E27FC236}">
                <a16:creationId xmlns:a16="http://schemas.microsoft.com/office/drawing/2014/main" id="{1A667D4A-FE6C-2E44-8B9A-7F59515458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1" y="3814489"/>
            <a:ext cx="5029200" cy="492443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- Numbered Outlin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rgbClr val="CC4520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3AB42C3-C7C2-47CD-8E87-C5D5963E7A0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64986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rgbClr val="CC4520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23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18E4-7BB1-4265-B0B5-4E645070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E60D-E1DF-47C3-A729-6129A550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74F60-074B-42E3-93F3-E30676F4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9B90-5687-47BC-8194-548315B7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D884-4A8F-42D0-86F8-8C269F60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9606-84C5-4E5D-951E-90974F0A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30ABE-968A-4963-B3BD-9FC8254C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A455-CF1D-4826-B9B9-AE0F38A8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D559-0CE3-4968-8806-82EF425A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E45C-C19F-4B2B-9E86-F05814FE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4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199B-4DA4-4EBA-8264-DD09068D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BBAB-79C8-4BDB-8E60-D9ADED435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E07B4-0C55-49FA-87C5-C32F1B7A1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0FCE2-3922-48B5-B255-3D2703A9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DE17-DD7A-4391-BC47-30FE6D74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39356-BA5B-4934-A54D-B09A4F24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9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7B1E-16A9-43CA-84C3-C099FBB7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B1489-F149-4373-A061-784A7865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FCFDF-791D-4E5A-88EF-4666700A6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201E1-04A4-4252-B4C8-CD8E5CC29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08305-BA6E-4AB8-BE71-7C67DCB30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045EF-8FBD-489A-9B26-6CBCBB2E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0626B-325B-4EE5-9DC5-30817D62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C9163-A7A4-48EC-A349-D6F00224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3B8F-2962-4DCD-B86D-0B5B291D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B1463-C08D-4A6D-86E3-4E409FBF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078F6-64AE-45BB-9CC0-0BC7D75B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829F0-0F83-448D-9A8B-BE1FA8A1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1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1D6B1-0051-447C-BFF8-04E82584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68E58-142A-4CEB-9B9C-B9B995AA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E1C89-CAAB-4BB2-B802-06189FDD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9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AB42-B293-4172-8BDD-C85D1014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6D3F-83FB-49D3-B8D8-51AAE6EE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D6E66-8EC4-43A0-9A80-005184DC1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6B7A5-0BE7-4A99-BEFF-37671B39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3B393-A0CA-4422-A715-0E87A702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C010F-FE3B-4FC7-B42C-58029836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8536-392A-4D00-B5D9-F8B9E949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EF5AA-2E2F-459A-BF16-5EAFD4154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D5372-CF1B-4B7E-8738-8261144F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F0A28-7973-4F96-8EBD-912C7E0D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8CAEB-A85B-4F55-A783-A5227ABE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564F-3B92-4218-A8A6-2AAFEA1F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1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4889E-F4D9-44F5-A86F-ADD971D8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EFD5D-E90B-4877-A190-612924041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D854A-8C5F-456F-889E-9712C386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B1A4-FD84-4683-8993-EE9C5B990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D3EF-567D-4DD8-8BDF-AE4D78DD8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FEA0B9-386B-49AC-890A-166E3949E7FF}"/>
              </a:ext>
            </a:extLst>
          </p:cNvPr>
          <p:cNvSpPr txBox="1">
            <a:spLocks/>
          </p:cNvSpPr>
          <p:nvPr userDrawn="1"/>
        </p:nvSpPr>
        <p:spPr>
          <a:xfrm>
            <a:off x="762000" y="6057900"/>
            <a:ext cx="234696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AF575-8935-2B20-82E9-3209223D1E5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543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– Oracle Internal</a:t>
            </a:r>
          </a:p>
        </p:txBody>
      </p:sp>
    </p:spTree>
    <p:extLst>
      <p:ext uri="{BB962C8B-B14F-4D97-AF65-F5344CB8AC3E}">
        <p14:creationId xmlns:p14="http://schemas.microsoft.com/office/powerpoint/2010/main" val="427692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745" r:id="rId13"/>
    <p:sldLayoutId id="2147483750" r:id="rId14"/>
    <p:sldLayoutId id="2147483754" r:id="rId15"/>
    <p:sldLayoutId id="2147483763" r:id="rId16"/>
    <p:sldLayoutId id="214748393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AD28C8F-E502-4145-8B73-9A41B878349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-1691716" y="3995509"/>
            <a:ext cx="5077970" cy="147707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014986" y="4191001"/>
            <a:ext cx="10158984" cy="163406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Georgia"/>
                <a:cs typeface="Arial"/>
              </a:rPr>
              <a:t> Team Members: </a:t>
            </a:r>
            <a:r>
              <a:rPr lang="en-US" sz="2000" dirty="0">
                <a:solidFill>
                  <a:schemeClr val="tx1"/>
                </a:solidFill>
                <a:latin typeface="Georgia"/>
                <a:cs typeface="Arial"/>
              </a:rPr>
              <a:t>Ghanashyam G, Archi Mehta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Georgia"/>
                <a:cs typeface="Arial"/>
              </a:rPr>
              <a:t> Date: </a:t>
            </a:r>
            <a:r>
              <a:rPr lang="en-US" sz="1800" dirty="0">
                <a:solidFill>
                  <a:schemeClr val="tx1"/>
                </a:solidFill>
                <a:latin typeface="Georgia"/>
                <a:cs typeface="Arial"/>
              </a:rPr>
              <a:t>21</a:t>
            </a:r>
            <a:r>
              <a:rPr lang="en-US" sz="1800" baseline="30000" dirty="0">
                <a:solidFill>
                  <a:schemeClr val="tx1"/>
                </a:solidFill>
                <a:latin typeface="Georgia"/>
                <a:cs typeface="Arial"/>
              </a:rPr>
              <a:t>st</a:t>
            </a:r>
            <a:r>
              <a:rPr lang="en-US" sz="1800" dirty="0">
                <a:solidFill>
                  <a:schemeClr val="tx1"/>
                </a:solidFill>
                <a:latin typeface="Georgia"/>
                <a:cs typeface="Arial"/>
              </a:rPr>
              <a:t> Sept, 2025</a:t>
            </a:r>
            <a:endParaRPr lang="en-US" sz="1800" dirty="0">
              <a:solidFill>
                <a:schemeClr val="tx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Georgia"/>
                <a:cs typeface="Arial"/>
              </a:rPr>
              <a:t> Batch Details : </a:t>
            </a:r>
            <a:r>
              <a:rPr lang="en-US" sz="1800" dirty="0">
                <a:solidFill>
                  <a:schemeClr val="tx1"/>
                </a:solidFill>
                <a:latin typeface="Georgia"/>
                <a:cs typeface="Arial"/>
              </a:rPr>
              <a:t>Batch-34</a:t>
            </a:r>
            <a:endParaRPr lang="en-US" sz="1800" dirty="0">
              <a:solidFill>
                <a:schemeClr val="tx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847269" y="1836569"/>
            <a:ext cx="10417602" cy="1025922"/>
          </a:xfrm>
        </p:spPr>
        <p:txBody>
          <a:bodyPr/>
          <a:lstStyle/>
          <a:p>
            <a:pPr algn="ctr"/>
            <a:r>
              <a:rPr lang="en-US" dirty="0">
                <a:latin typeface="Georgia"/>
              </a:rPr>
              <a:t>Product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C931F8-1C94-A8DC-5174-34E31788538A}"/>
              </a:ext>
            </a:extLst>
          </p:cNvPr>
          <p:cNvSpPr txBox="1"/>
          <p:nvPr/>
        </p:nvSpPr>
        <p:spPr>
          <a:xfrm>
            <a:off x="4824452" y="656939"/>
            <a:ext cx="203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Dashboard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C9B9D299-DBB6-F05B-9A88-37C01378C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60" y="1488897"/>
            <a:ext cx="8517276" cy="425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C931F8-1C94-A8DC-5174-34E31788538A}"/>
              </a:ext>
            </a:extLst>
          </p:cNvPr>
          <p:cNvSpPr txBox="1"/>
          <p:nvPr/>
        </p:nvSpPr>
        <p:spPr>
          <a:xfrm>
            <a:off x="4824452" y="656939"/>
            <a:ext cx="2779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Product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65308-FDD6-3634-5BEF-900092F3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22" y="1547582"/>
            <a:ext cx="7505156" cy="43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43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C931F8-1C94-A8DC-5174-34E31788538A}"/>
              </a:ext>
            </a:extLst>
          </p:cNvPr>
          <p:cNvSpPr txBox="1"/>
          <p:nvPr/>
        </p:nvSpPr>
        <p:spPr>
          <a:xfrm>
            <a:off x="1881440" y="1442777"/>
            <a:ext cx="3895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Add Product Dialogue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D264E-4103-15B1-9A49-9D250ADF4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14" y="2027552"/>
            <a:ext cx="3478879" cy="3946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4956B-97BC-C118-A813-EC704DE8F921}"/>
              </a:ext>
            </a:extLst>
          </p:cNvPr>
          <p:cNvSpPr txBox="1"/>
          <p:nvPr/>
        </p:nvSpPr>
        <p:spPr>
          <a:xfrm>
            <a:off x="6883242" y="1442777"/>
            <a:ext cx="3865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Edit Product Dialogue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6D198E-399E-0D67-BF3A-86960F47A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020" y="2027552"/>
            <a:ext cx="4075884" cy="394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7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EBC53-FC4D-923F-C5A3-E1EC75B8A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EEBB23-DEAA-CE49-B7BF-6E8D6F173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030" y="1316230"/>
            <a:ext cx="10158984" cy="1025922"/>
          </a:xfrm>
        </p:spPr>
        <p:txBody>
          <a:bodyPr/>
          <a:lstStyle/>
          <a:p>
            <a:r>
              <a:rPr lang="en-IN" dirty="0">
                <a:latin typeface="Georgia"/>
              </a:rPr>
              <a:t>Challenges Faced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25ADA7-54DB-50A7-00BD-8D0B0155FC82}"/>
              </a:ext>
            </a:extLst>
          </p:cNvPr>
          <p:cNvSpPr>
            <a:spLocks noGrp="1" noChangeArrowheads="1"/>
          </p:cNvSpPr>
          <p:nvPr>
            <p:ph type="body" sz="quarter" idx="34"/>
          </p:nvPr>
        </p:nvSpPr>
        <p:spPr bwMode="auto">
          <a:xfrm>
            <a:off x="1125538" y="2232439"/>
            <a:ext cx="822394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Consistency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concurrent updates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reliable transactions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 stale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Authorization &amp; Access Control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permissions (Admin/PM/Team)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authentication (JWT/session)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 unauthorized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 &amp; Scalability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queries &amp; DB access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connection pooling &amp; caching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 backend for growing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4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908AE-EFC3-D428-999F-D80F728E2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C8B720-DB1F-D124-103E-61B46B83671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18030" y="2224921"/>
            <a:ext cx="9864893" cy="364042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Core Java (JDK 17)</a:t>
            </a:r>
            <a:r>
              <a:rPr lang="en-IN" sz="1800" dirty="0"/>
              <a:t> : Strengthened object-oriented programming concepts and applied modern Java features in building enterprise-grade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Backend Development (JAX-RS, Jersey, JDBC)</a:t>
            </a:r>
            <a:r>
              <a:rPr lang="en-IN" sz="1800" dirty="0"/>
              <a:t> : Gained hands-on experience in developing RESTful APIs, structuring layered services, and managing database connectivity with JDBC.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Frontend Development (HTML5, CSS3, Bootstrap 5, JavaScript)</a:t>
            </a:r>
            <a:r>
              <a:rPr lang="en-IN" sz="1800" dirty="0"/>
              <a:t> : Learned to design responsive UIs, implement client-side logic, and integrate seamlessly with backend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Database Management (Oracle SQL Developer)</a:t>
            </a:r>
            <a:r>
              <a:rPr lang="en-IN" sz="1800" dirty="0"/>
              <a:t> : Enhanced skills in designing schemas, writing optimized SQL queries, and maintaining data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Testing &amp; Quality (JUnit)</a:t>
            </a:r>
            <a:r>
              <a:rPr lang="en-IN" sz="1800" dirty="0"/>
              <a:t> : Practiced unit testing, ensuring code reliability and validating business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Deployment &amp; Tools (Tomcat, Eclipse IDE)</a:t>
            </a:r>
            <a:r>
              <a:rPr lang="en-IN" sz="1800" dirty="0"/>
              <a:t> : Acquired experience in deploying applications on Tomcat and managing end-to-end development using Eclipse.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E16F74-9742-7042-F721-9DAACE5D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030" y="1198999"/>
            <a:ext cx="10158984" cy="1025922"/>
          </a:xfrm>
        </p:spPr>
        <p:txBody>
          <a:bodyPr/>
          <a:lstStyle/>
          <a:p>
            <a:r>
              <a:rPr lang="en-IN">
                <a:latin typeface="Georgia"/>
              </a:rPr>
              <a:t>Learnings &amp; Takeaways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16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A40258-09C3-DE4F-2BD5-8AF6A0B1B46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3FAAE-51AE-FA1F-0D62-F3F67FB6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8E656-C7DA-5166-D859-62FFD8B07FDF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A573B-0109-5E69-D86D-BF0D9ACB856E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53E19-349B-0234-A960-6A07D440D34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1C0A76-C56F-AC15-4AE8-FEFE50F3BEB9}"/>
              </a:ext>
            </a:extLst>
          </p:cNvPr>
          <p:cNvGrpSpPr>
            <a:grpSpLocks/>
          </p:cNvGrpSpPr>
          <p:nvPr/>
        </p:nvGrpSpPr>
        <p:grpSpPr>
          <a:xfrm>
            <a:off x="405173" y="-102275"/>
            <a:ext cx="12192000" cy="6858000"/>
            <a:chOff x="268986" y="126525"/>
            <a:chExt cx="12192000" cy="6858000"/>
          </a:xfrm>
        </p:grpSpPr>
        <p:pic>
          <p:nvPicPr>
            <p:cNvPr id="8" name="Image 144">
              <a:extLst>
                <a:ext uri="{FF2B5EF4-FFF2-40B4-BE49-F238E27FC236}">
                  <a16:creationId xmlns:a16="http://schemas.microsoft.com/office/drawing/2014/main" id="{A340E90F-313C-D785-4750-1F98F88F9DE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986" y="126525"/>
              <a:ext cx="12192000" cy="6858000"/>
            </a:xfrm>
            <a:prstGeom prst="rect">
              <a:avLst/>
            </a:prstGeom>
          </p:spPr>
        </p:pic>
        <p:sp>
          <p:nvSpPr>
            <p:cNvPr id="9" name="Graphic 145">
              <a:extLst>
                <a:ext uri="{FF2B5EF4-FFF2-40B4-BE49-F238E27FC236}">
                  <a16:creationId xmlns:a16="http://schemas.microsoft.com/office/drawing/2014/main" id="{BAAE8B51-5794-61FD-8DEA-5921E60EFE97}"/>
                </a:ext>
              </a:extLst>
            </p:cNvPr>
            <p:cNvSpPr/>
            <p:nvPr/>
          </p:nvSpPr>
          <p:spPr>
            <a:xfrm>
              <a:off x="11401425" y="6465994"/>
              <a:ext cx="401955" cy="391795"/>
            </a:xfrm>
            <a:custGeom>
              <a:avLst/>
              <a:gdLst/>
              <a:ahLst/>
              <a:cxnLst/>
              <a:rect l="l" t="t" r="r" b="b"/>
              <a:pathLst>
                <a:path w="401955" h="391795">
                  <a:moveTo>
                    <a:pt x="401583" y="0"/>
                  </a:moveTo>
                  <a:lnTo>
                    <a:pt x="0" y="0"/>
                  </a:lnTo>
                  <a:lnTo>
                    <a:pt x="0" y="391594"/>
                  </a:lnTo>
                  <a:lnTo>
                    <a:pt x="401583" y="391594"/>
                  </a:lnTo>
                  <a:lnTo>
                    <a:pt x="401583" y="0"/>
                  </a:lnTo>
                  <a:close/>
                </a:path>
              </a:pathLst>
            </a:custGeom>
            <a:solidFill>
              <a:srgbClr val="C7352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pic>
          <p:nvPicPr>
            <p:cNvPr id="10" name="Image 146">
              <a:extLst>
                <a:ext uri="{FF2B5EF4-FFF2-40B4-BE49-F238E27FC236}">
                  <a16:creationId xmlns:a16="http://schemas.microsoft.com/office/drawing/2014/main" id="{16CC818C-ADE6-D9ED-8673-DAD73F116C3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89882" y="6591617"/>
              <a:ext cx="224668" cy="13985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4218221-696D-1189-919C-A6AA0147BBD3}"/>
              </a:ext>
            </a:extLst>
          </p:cNvPr>
          <p:cNvSpPr txBox="1"/>
          <p:nvPr/>
        </p:nvSpPr>
        <p:spPr>
          <a:xfrm>
            <a:off x="1945531" y="272810"/>
            <a:ext cx="9905205" cy="3743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sz="1800" b="1">
              <a:solidFill>
                <a:srgbClr val="2A2E2E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b="1">
              <a:solidFill>
                <a:srgbClr val="2A2E2E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sz="1800" b="1">
              <a:solidFill>
                <a:srgbClr val="2A2E2E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b="1">
              <a:solidFill>
                <a:srgbClr val="2A2E2E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sz="1800" b="1">
              <a:solidFill>
                <a:srgbClr val="2A2E2E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r>
              <a:rPr lang="en-US" sz="3600" b="1">
                <a:solidFill>
                  <a:srgbClr val="2A2E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Thank you!</a:t>
            </a:r>
            <a:endParaRPr lang="en-IN" sz="36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8B17A-A911-6211-7CEA-239FDEE5423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84242" y="2769769"/>
            <a:ext cx="10158984" cy="27004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Modern organizations often struggle with efficiently managing product-related data due to fragmented systems and manual workflows. Our Product Management System addresses this by offering a centralized web application that streamlines operations like product addition, editing, deletion, and retrieval. It also supports real-time data access, dynamic credential management, and provides visual insights through a rich, interactive dashboard. By integrating backend services with a clean, responsive frontend, the system ensures both operational efficiency and data accuracy across the product lifecycle.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68326A-4142-F9A5-9134-3DA5F0740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242" y="1451697"/>
            <a:ext cx="10158984" cy="1025922"/>
          </a:xfrm>
        </p:spPr>
        <p:txBody>
          <a:bodyPr/>
          <a:lstStyle/>
          <a:p>
            <a:r>
              <a:rPr lang="en-IN" dirty="0">
                <a:latin typeface="Georgia"/>
              </a:rPr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42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95EF44-46BE-5E91-CD8A-6314B43EC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508" y="1118755"/>
            <a:ext cx="10158984" cy="1025922"/>
          </a:xfrm>
        </p:spPr>
        <p:txBody>
          <a:bodyPr/>
          <a:lstStyle/>
          <a:p>
            <a:r>
              <a:rPr lang="en-IN" dirty="0">
                <a:latin typeface="Georgia"/>
              </a:rPr>
              <a:t>Objective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7D6044D-EE39-5471-963A-9E03FB4C7D77}"/>
              </a:ext>
            </a:extLst>
          </p:cNvPr>
          <p:cNvSpPr>
            <a:spLocks noGrp="1" noChangeArrowheads="1"/>
          </p:cNvSpPr>
          <p:nvPr>
            <p:ph type="body" sz="quarter" idx="34"/>
          </p:nvPr>
        </p:nvSpPr>
        <p:spPr bwMode="auto">
          <a:xfrm>
            <a:off x="1204433" y="2043699"/>
            <a:ext cx="10158984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Product Management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CRUD operations for product data via a structured and user-friendly web interface.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Credential Configuration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runtime authentication to access the database securely without hardcoded credentials.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Decision Making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visual insights through dashboards, KPIs, and product metrics to support better business decisions.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Architecture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 best practices with layered architecture (Controller, Service, DAO) for maintainability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Integrity &amp; Validation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consistent and accurate data through validation, structured inputs, and backend testing using JUnit.</a:t>
            </a:r>
          </a:p>
        </p:txBody>
      </p:sp>
    </p:spTree>
    <p:extLst>
      <p:ext uri="{BB962C8B-B14F-4D97-AF65-F5344CB8AC3E}">
        <p14:creationId xmlns:p14="http://schemas.microsoft.com/office/powerpoint/2010/main" val="37176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47362F-4C7D-AC6C-E2E7-4C3F25987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261" y="1198999"/>
            <a:ext cx="10158984" cy="1025922"/>
          </a:xfrm>
        </p:spPr>
        <p:txBody>
          <a:bodyPr/>
          <a:lstStyle/>
          <a:p>
            <a:r>
              <a:rPr lang="en-IN" dirty="0">
                <a:latin typeface="Georgia"/>
              </a:rPr>
              <a:t>Tools &amp; Technologies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526B8C-A21A-4813-9847-4E89AF220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23813"/>
              </p:ext>
            </p:extLst>
          </p:nvPr>
        </p:nvGraphicFramePr>
        <p:xfrm>
          <a:off x="838200" y="2308766"/>
          <a:ext cx="10515600" cy="2926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5735597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633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LAYER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TECHNOLOGY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793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Backend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(JDK 17), JAX-RS (Jersey), JDBC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538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Frontend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HTML5, CSS3, Bootstrap 5, JS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699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Database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 SQL Developer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35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APIs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RESTful APIs using JAX-RS tested via Postman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517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JUnit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1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Tomcat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428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IDE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Eclipse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280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83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87F84A-112F-7E33-A837-D306100FA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107" y="396735"/>
            <a:ext cx="10158984" cy="1025922"/>
          </a:xfrm>
        </p:spPr>
        <p:txBody>
          <a:bodyPr/>
          <a:lstStyle/>
          <a:p>
            <a:r>
              <a:rPr lang="en-IN">
                <a:latin typeface="Georgia"/>
              </a:rPr>
              <a:t>High-level Architecture</a:t>
            </a:r>
            <a:endParaRPr lang="en-IN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60F98FB-EC14-0294-C614-4BA9405E8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86" y="1589184"/>
            <a:ext cx="6225906" cy="41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F663AB-E6E8-1694-D548-98EF210F2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098" y="1025608"/>
            <a:ext cx="10158984" cy="1025922"/>
          </a:xfrm>
        </p:spPr>
        <p:txBody>
          <a:bodyPr/>
          <a:lstStyle/>
          <a:p>
            <a:r>
              <a:rPr lang="en-IN" dirty="0">
                <a:latin typeface="Georgia"/>
              </a:rPr>
              <a:t>Key Components/ Features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BF28A6-0B6F-0AB8-BBF5-F9D6F3D70881}"/>
              </a:ext>
            </a:extLst>
          </p:cNvPr>
          <p:cNvSpPr txBox="1"/>
          <p:nvPr/>
        </p:nvSpPr>
        <p:spPr>
          <a:xfrm>
            <a:off x="1415014" y="3032083"/>
            <a:ext cx="987473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Secure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Runtime database login with user-provided credentials</a:t>
            </a:r>
          </a:p>
          <a:p>
            <a:r>
              <a:rPr lang="en-US" sz="2000" b="1" dirty="0"/>
              <a:t>Dynamic Frontend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Responsive UI with live data rendering and interactive user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Real-time filtering, sorting, and dashboard metrics</a:t>
            </a:r>
          </a:p>
          <a:p>
            <a:r>
              <a:rPr lang="en-US" sz="2000" b="1" dirty="0"/>
              <a:t>RESTful API Layer (JAX-RS with Jersey)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operations exposed via REST endpoints</a:t>
            </a:r>
          </a:p>
          <a:p>
            <a:r>
              <a:rPr lang="en-US" sz="2000" b="1" dirty="0"/>
              <a:t>Real-Time Dashboard and 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Consolidated view of key product metrics including count, pricing, and release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Graphs, badges, and tables enable fast, data-driven decision making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3AE8E6-0722-E19D-1484-58AE0C593014}"/>
              </a:ext>
            </a:extLst>
          </p:cNvPr>
          <p:cNvSpPr txBox="1"/>
          <p:nvPr/>
        </p:nvSpPr>
        <p:spPr>
          <a:xfrm>
            <a:off x="901098" y="2051530"/>
            <a:ext cx="101589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Our Product Management System has been designed using a layered and modular architecture that emphasizes scalability, maintainability, and enterprise-grade performance. The following components form the backbone of the application:</a:t>
            </a:r>
          </a:p>
        </p:txBody>
      </p:sp>
    </p:spTree>
    <p:extLst>
      <p:ext uri="{BB962C8B-B14F-4D97-AF65-F5344CB8AC3E}">
        <p14:creationId xmlns:p14="http://schemas.microsoft.com/office/powerpoint/2010/main" val="30414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D3F411-2CDA-7342-2EB2-8F6BCEEE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105" y="1452669"/>
            <a:ext cx="4564497" cy="704031"/>
          </a:xfrm>
        </p:spPr>
        <p:txBody>
          <a:bodyPr/>
          <a:lstStyle/>
          <a:p>
            <a:pPr algn="ctr"/>
            <a:r>
              <a:rPr lang="en-IN" dirty="0">
                <a:latin typeface="Georgia"/>
              </a:rPr>
              <a:t>Database Schema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5425B3-5D45-CCE0-8893-6F1BBEC1B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05420"/>
              </p:ext>
            </p:extLst>
          </p:nvPr>
        </p:nvGraphicFramePr>
        <p:xfrm>
          <a:off x="838200" y="2637684"/>
          <a:ext cx="10515600" cy="21945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9351274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690876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156580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21003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Column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Constraints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931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product_id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PRIMARY 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Unique product 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265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product_name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Name of the product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195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product_desc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089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Product price (USD)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827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product_released_on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Release 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305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03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6CFE2-7C06-19BF-9AF4-DE07332E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F04D6F-097B-13A4-BD36-7D3467213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981" y="1019329"/>
            <a:ext cx="10158984" cy="1025922"/>
          </a:xfrm>
        </p:spPr>
        <p:txBody>
          <a:bodyPr/>
          <a:lstStyle/>
          <a:p>
            <a:r>
              <a:rPr lang="en-IN" dirty="0">
                <a:latin typeface="Georgia"/>
              </a:rPr>
              <a:t>Screenshots of Implementation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4CF79-1120-05CB-61A3-043C7EF2D86B}"/>
              </a:ext>
            </a:extLst>
          </p:cNvPr>
          <p:cNvSpPr txBox="1"/>
          <p:nvPr/>
        </p:nvSpPr>
        <p:spPr>
          <a:xfrm>
            <a:off x="1671723" y="2043585"/>
            <a:ext cx="38314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Front End (Login Page) 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205A1-30A5-3500-6ED3-61C0C69D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45" y="2505250"/>
            <a:ext cx="7138003" cy="34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E8DA5C-6174-F6E2-3472-7B7DD2FA82D8}"/>
              </a:ext>
            </a:extLst>
          </p:cNvPr>
          <p:cNvSpPr txBox="1"/>
          <p:nvPr/>
        </p:nvSpPr>
        <p:spPr>
          <a:xfrm>
            <a:off x="4562567" y="632192"/>
            <a:ext cx="3066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Project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5D788-23AB-9137-061E-4522FA07C22B}"/>
              </a:ext>
            </a:extLst>
          </p:cNvPr>
          <p:cNvSpPr txBox="1"/>
          <p:nvPr/>
        </p:nvSpPr>
        <p:spPr>
          <a:xfrm>
            <a:off x="1364725" y="1476462"/>
            <a:ext cx="157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Front End 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A649F-0B40-FAFB-A6D5-4F235544EDBB}"/>
              </a:ext>
            </a:extLst>
          </p:cNvPr>
          <p:cNvSpPr txBox="1"/>
          <p:nvPr/>
        </p:nvSpPr>
        <p:spPr>
          <a:xfrm>
            <a:off x="7993139" y="1484851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Back End 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006FC-47EC-9C0E-FD67-7D732FC2C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27" y="1946516"/>
            <a:ext cx="3647025" cy="3878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2D0864-62B9-760D-E213-5640C6233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91" y="1938126"/>
            <a:ext cx="2466250" cy="39761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75A1FD-903F-5E34-5057-341A66EC4997}"/>
              </a:ext>
            </a:extLst>
          </p:cNvPr>
          <p:cNvSpPr txBox="1"/>
          <p:nvPr/>
        </p:nvSpPr>
        <p:spPr>
          <a:xfrm>
            <a:off x="4516977" y="1465709"/>
            <a:ext cx="69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Test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823DBD-9EC4-B849-8F18-D22CE0C25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180" y="1946516"/>
            <a:ext cx="3519141" cy="188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8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f7fbf9f-efe0-407b-8759-88871e60823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4948484A3ADD4B85CAD1B4B181A035" ma:contentTypeVersion="5" ma:contentTypeDescription="Create a new document." ma:contentTypeScope="" ma:versionID="6e0c9bbf01f25389c1377aea3c9c83f1">
  <xsd:schema xmlns:xsd="http://www.w3.org/2001/XMLSchema" xmlns:xs="http://www.w3.org/2001/XMLSchema" xmlns:p="http://schemas.microsoft.com/office/2006/metadata/properties" xmlns:ns3="1f7fbf9f-efe0-407b-8759-88871e60823b" targetNamespace="http://schemas.microsoft.com/office/2006/metadata/properties" ma:root="true" ma:fieldsID="ce7d05142be026ebee99b1cddd4f0d2a" ns3:_="">
    <xsd:import namespace="1f7fbf9f-efe0-407b-8759-88871e60823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fbf9f-efe0-407b-8759-88871e60823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470F16-063B-407A-9E01-CC76D3F9740F}">
  <ds:schemaRefs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f7fbf9f-efe0-407b-8759-88871e60823b"/>
  </ds:schemaRefs>
</ds:datastoreItem>
</file>

<file path=customXml/itemProps2.xml><?xml version="1.0" encoding="utf-8"?>
<ds:datastoreItem xmlns:ds="http://schemas.openxmlformats.org/officeDocument/2006/customXml" ds:itemID="{26E7D67C-CEAB-4BDD-9821-18707A915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7fbf9f-efe0-407b-8759-88871e6082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6F0CF6-D83C-4C5F-91BA-2E2E36CDE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178</TotalTime>
  <Words>674</Words>
  <Application>Microsoft Office PowerPoint</Application>
  <PresentationFormat>Widescreen</PresentationFormat>
  <Paragraphs>106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Oracle Sans</vt:lpstr>
      <vt:lpstr>Office Theme</vt:lpstr>
      <vt:lpstr>Product Management System</vt:lpstr>
      <vt:lpstr>Problem Statement</vt:lpstr>
      <vt:lpstr>Objective</vt:lpstr>
      <vt:lpstr>Tools &amp; Technologies</vt:lpstr>
      <vt:lpstr>High-level Architecture</vt:lpstr>
      <vt:lpstr>Key Components/ Features</vt:lpstr>
      <vt:lpstr>Database Schema</vt:lpstr>
      <vt:lpstr>Screenshots of Implementation</vt:lpstr>
      <vt:lpstr>PowerPoint Presentation</vt:lpstr>
      <vt:lpstr>PowerPoint Presentation</vt:lpstr>
      <vt:lpstr>PowerPoint Presentation</vt:lpstr>
      <vt:lpstr>PowerPoint Presentation</vt:lpstr>
      <vt:lpstr>Challenges Faced</vt:lpstr>
      <vt:lpstr>Learnings &amp;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does this new template look so different?</dc:title>
  <dc:creator>Subhas Budala</dc:creator>
  <cp:lastModifiedBy>Ghanashyam G</cp:lastModifiedBy>
  <cp:revision>9</cp:revision>
  <dcterms:created xsi:type="dcterms:W3CDTF">2020-02-11T01:31:00Z</dcterms:created>
  <dcterms:modified xsi:type="dcterms:W3CDTF">2025-09-21T06:26:21Z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0x010100434948484A3ADD4B85CAD1B4B181A035</vt:lpwstr>
  </property>
  <property fmtid="{D5CDD505-2E9C-101B-9397-08002B2CF9AE}" pid="3" name="MSIP_Label_a4de43ec-192a-49eb-8e54-baeb8c71bbbe_Enabled">
    <vt:lpwstr>true</vt:lpwstr>
  </property>
  <property fmtid="{D5CDD505-2E9C-101B-9397-08002B2CF9AE}" pid="4" name="MSIP_Label_a4de43ec-192a-49eb-8e54-baeb8c71bbbe_SetDate">
    <vt:lpwstr>2025-07-24T05:32:35Z</vt:lpwstr>
  </property>
  <property fmtid="{D5CDD505-2E9C-101B-9397-08002B2CF9AE}" pid="5" name="MSIP_Label_a4de43ec-192a-49eb-8e54-baeb8c71bbbe_Method">
    <vt:lpwstr>Standard</vt:lpwstr>
  </property>
  <property fmtid="{D5CDD505-2E9C-101B-9397-08002B2CF9AE}" pid="6" name="MSIP_Label_a4de43ec-192a-49eb-8e54-baeb8c71bbbe_Name">
    <vt:lpwstr>Confidential – Oracle Internal</vt:lpwstr>
  </property>
  <property fmtid="{D5CDD505-2E9C-101B-9397-08002B2CF9AE}" pid="7" name="MSIP_Label_a4de43ec-192a-49eb-8e54-baeb8c71bbbe_SiteId">
    <vt:lpwstr>4e2c6054-71cb-48f1-bd6c-3a9705aca71b</vt:lpwstr>
  </property>
  <property fmtid="{D5CDD505-2E9C-101B-9397-08002B2CF9AE}" pid="8" name="MSIP_Label_a4de43ec-192a-49eb-8e54-baeb8c71bbbe_ActionId">
    <vt:lpwstr>7bf5fb87-0430-482d-9e76-a7c9127e58ca</vt:lpwstr>
  </property>
  <property fmtid="{D5CDD505-2E9C-101B-9397-08002B2CF9AE}" pid="9" name="MSIP_Label_a4de43ec-192a-49eb-8e54-baeb8c71bbbe_ContentBits">
    <vt:lpwstr>2</vt:lpwstr>
  </property>
  <property fmtid="{D5CDD505-2E9C-101B-9397-08002B2CF9AE}" pid="10" name="MSIP_Label_a4de43ec-192a-49eb-8e54-baeb8c71bbbe_Tag">
    <vt:lpwstr>10, 3, 0, 2</vt:lpwstr>
  </property>
  <property fmtid="{D5CDD505-2E9C-101B-9397-08002B2CF9AE}" pid="11" name="ClassificationContentMarkingFooterLocations">
    <vt:lpwstr>Office Theme:9</vt:lpwstr>
  </property>
  <property fmtid="{D5CDD505-2E9C-101B-9397-08002B2CF9AE}" pid="12" name="ClassificationContentMarkingFooterText">
    <vt:lpwstr>Confidential – Oracle Internal</vt:lpwstr>
  </property>
</Properties>
</file>