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22"/>
  </p:notesMasterIdLst>
  <p:sldIdLst>
    <p:sldId id="27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7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6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1FBCB-AA64-A44D-AC9D-44F9DEF13758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F80AD-52BE-7A4F-B91C-4C42B0AA2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 Credits: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Comparison of the Linux and Windows Device Driver Architectures“</a:t>
            </a:r>
            <a:endParaRPr lang="en-US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Melekam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Tsegaye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Rhodes University, South Africa g98t4414@campus.ru.ac.za </a:t>
            </a:r>
            <a:endParaRPr lang="en-US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Richard Foss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Rhodes University, South Africa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r.foss@ru.ac.za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F80AD-52BE-7A4F-B91C-4C42B0AA28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5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technet.microsoft.com</a:t>
            </a:r>
            <a:r>
              <a:rPr lang="en-US" dirty="0" smtClean="0"/>
              <a:t>/en-us/library/bb496993.aspx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/questions/47845/why-is-creating-a-new-process-more-expensive-on-windows-than-linux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1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msdn.microsoft.com</a:t>
            </a:r>
            <a:r>
              <a:rPr lang="en-US" dirty="0" smtClean="0"/>
              <a:t>/en-us/library/windows/desktop/ms685100%28v=vs.85%29.aspx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3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8FE8F-F3F8-344C-AE95-922A8D9DBAE6}" type="slidenum">
              <a:rPr lang="en-GB"/>
              <a:pPr/>
              <a:t>18</a:t>
            </a:fld>
            <a:endParaRPr lang="en-GB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C45FD-DEEF-1F46-B0C3-E55AB7241905}" type="slidenum">
              <a:rPr lang="en-GB"/>
              <a:pPr/>
              <a:t>19</a:t>
            </a:fld>
            <a:endParaRPr lang="en-GB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technet.microsoft.com</a:t>
            </a:r>
            <a:r>
              <a:rPr lang="en-US" dirty="0" smtClean="0"/>
              <a:t>/en-us/library/dn319078.aspx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unix.stackexchange.com</a:t>
            </a:r>
            <a:r>
              <a:rPr lang="en-US" dirty="0" smtClean="0"/>
              <a:t>/questions/49299/what-is-linux-doing-differently-that-allows-me-to-remove-replace-files-where-win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blog.httrack.com</a:t>
            </a:r>
            <a:r>
              <a:rPr lang="en-US" dirty="0" smtClean="0"/>
              <a:t>/blog/2013/10/05/creating-</a:t>
            </a:r>
            <a:r>
              <a:rPr lang="en-US" dirty="0" err="1" smtClean="0"/>
              <a:t>deletable</a:t>
            </a:r>
            <a:r>
              <a:rPr lang="en-US" dirty="0" smtClean="0"/>
              <a:t>-and-movable-files-on-windows/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6A506-95AD-6A4D-8EF1-31DC07EF1D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1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A60172-FDF1-A54D-8FF0-F1EF9537053A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4329C5F-7579-844A-B269-C6442F70D5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5895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An in</a:t>
            </a:r>
            <a:r>
              <a:rPr lang="en-US" sz="4800" b="1" dirty="0"/>
              <a:t>-depth </a:t>
            </a:r>
            <a:r>
              <a:rPr lang="en-US" sz="4800" b="1" dirty="0" smtClean="0"/>
              <a:t>comparison </a:t>
            </a:r>
          </a:p>
          <a:p>
            <a:pPr marL="0" indent="0" algn="ctr">
              <a:buNone/>
            </a:pPr>
            <a:r>
              <a:rPr lang="en-US" sz="4800" b="1" dirty="0" smtClean="0"/>
              <a:t>of </a:t>
            </a:r>
          </a:p>
          <a:p>
            <a:pPr marL="0" indent="0" algn="ctr">
              <a:buNone/>
            </a:pPr>
            <a:r>
              <a:rPr lang="en-US" sz="4800" b="1" dirty="0" smtClean="0"/>
              <a:t>Windows Vs</a:t>
            </a:r>
            <a:r>
              <a:rPr lang="en-US" sz="4800" b="1" dirty="0"/>
              <a:t>. </a:t>
            </a:r>
            <a:r>
              <a:rPr lang="en-US" sz="4800" b="1" dirty="0" smtClean="0"/>
              <a:t>Linux Design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7191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 Black"/>
                <a:cs typeface="Arial Black"/>
              </a:rPr>
              <a:t>Key Features Linux Device Driver</a:t>
            </a:r>
            <a:endParaRPr lang="en-US" sz="36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 clear distinction of layered modules(no notion of filter, functional and bus driver as in Windows)</a:t>
            </a:r>
          </a:p>
          <a:p>
            <a:r>
              <a:rPr lang="en-US" dirty="0"/>
              <a:t>Devices are named using major and minor numbers</a:t>
            </a:r>
          </a:p>
          <a:p>
            <a:pPr lvl="1"/>
            <a:r>
              <a:rPr lang="en-US" dirty="0"/>
              <a:t>major numbers in range 0 to 255</a:t>
            </a:r>
          </a:p>
          <a:p>
            <a:pPr lvl="1"/>
            <a:r>
              <a:rPr lang="en-US" dirty="0"/>
              <a:t>Each driver for a major device number can manage additional 256 minor numbers</a:t>
            </a:r>
          </a:p>
          <a:p>
            <a:pPr lvl="1"/>
            <a:r>
              <a:rPr lang="en-US" dirty="0"/>
              <a:t>At one time, maximum 256 usable devices handles</a:t>
            </a:r>
          </a:p>
          <a:p>
            <a:pPr lvl="1"/>
            <a:r>
              <a:rPr lang="en-US" dirty="0"/>
              <a:t>Possible to gain access to 65536(256 X 256) devices</a:t>
            </a:r>
          </a:p>
        </p:txBody>
      </p:sp>
    </p:spTree>
    <p:extLst>
      <p:ext uri="{BB962C8B-B14F-4D97-AF65-F5344CB8AC3E}">
        <p14:creationId xmlns:p14="http://schemas.microsoft.com/office/powerpoint/2010/main" val="192096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Linux Driver Stack</a:t>
            </a:r>
            <a:endParaRPr lang="en-US" dirty="0">
              <a:latin typeface="Arial Black"/>
              <a:cs typeface="Arial Black"/>
            </a:endParaRPr>
          </a:p>
        </p:txBody>
      </p:sp>
      <p:pic>
        <p:nvPicPr>
          <p:cNvPr id="4" name="Picture 3" descr="Screen Shot 2015-04-07 at 8.4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17638"/>
            <a:ext cx="7946783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9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Linux IO User-Kernel Space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RAM based </a:t>
            </a:r>
            <a:r>
              <a:rPr lang="en-US" dirty="0" err="1"/>
              <a:t>fs</a:t>
            </a:r>
            <a:r>
              <a:rPr lang="en-US" dirty="0"/>
              <a:t> like </a:t>
            </a:r>
            <a:r>
              <a:rPr lang="en-US" dirty="0" err="1"/>
              <a:t>procfs</a:t>
            </a:r>
            <a:r>
              <a:rPr lang="en-US" dirty="0"/>
              <a:t>, sequence files, </a:t>
            </a:r>
            <a:r>
              <a:rPr lang="en-US" dirty="0" err="1"/>
              <a:t>sysfs</a:t>
            </a:r>
            <a:endParaRPr lang="en-US" dirty="0"/>
          </a:p>
          <a:p>
            <a:pPr lvl="1"/>
            <a:r>
              <a:rPr lang="en-US" dirty="0" err="1" smtClean="0"/>
              <a:t>Procfs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    info </a:t>
            </a:r>
            <a:r>
              <a:rPr lang="en-US" dirty="0"/>
              <a:t>about system components like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CPU</a:t>
            </a:r>
          </a:p>
          <a:p>
            <a:pPr lvl="2">
              <a:buFont typeface="Wingdings" charset="2"/>
              <a:buChar char="Ø"/>
            </a:pPr>
            <a:r>
              <a:rPr lang="en-US" dirty="0"/>
              <a:t>interrupts</a:t>
            </a:r>
          </a:p>
          <a:p>
            <a:pPr lvl="2">
              <a:buFont typeface="Wingdings" charset="2"/>
              <a:buChar char="Ø"/>
            </a:pPr>
            <a:r>
              <a:rPr lang="en-US" dirty="0" err="1"/>
              <a:t>meminfo</a:t>
            </a:r>
            <a:endParaRPr lang="en-US" dirty="0"/>
          </a:p>
          <a:p>
            <a:pPr lvl="2">
              <a:buFont typeface="Wingdings" charset="2"/>
              <a:buChar char="Ø"/>
            </a:pPr>
            <a:r>
              <a:rPr lang="en-US" dirty="0"/>
              <a:t>networking resources</a:t>
            </a:r>
          </a:p>
          <a:p>
            <a:pPr lvl="1"/>
            <a:r>
              <a:rPr lang="en-US" dirty="0"/>
              <a:t>sequence files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Allow </a:t>
            </a:r>
            <a:r>
              <a:rPr lang="en-US" dirty="0"/>
              <a:t>data transfer of data which exceeds PAGE_SIZE</a:t>
            </a:r>
          </a:p>
          <a:p>
            <a:pPr lvl="1"/>
            <a:r>
              <a:rPr lang="en-US" dirty="0" err="1"/>
              <a:t>sysfs</a:t>
            </a:r>
            <a:endParaRPr lang="en-US" dirty="0"/>
          </a:p>
          <a:p>
            <a:pPr lvl="2">
              <a:buFont typeface="Wingdings" charset="2"/>
              <a:buChar char="Ø"/>
            </a:pPr>
            <a:r>
              <a:rPr lang="en-US" dirty="0"/>
              <a:t>info about devices, drivers, buses, interconnects</a:t>
            </a:r>
          </a:p>
        </p:txBody>
      </p:sp>
    </p:spTree>
    <p:extLst>
      <p:ext uri="{BB962C8B-B14F-4D97-AF65-F5344CB8AC3E}">
        <p14:creationId xmlns:p14="http://schemas.microsoft.com/office/powerpoint/2010/main" val="187773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 Black"/>
                <a:cs typeface="Arial Black"/>
              </a:rPr>
              <a:t>Process</a:t>
            </a:r>
            <a:r>
              <a:rPr lang="en-US" dirty="0" smtClean="0"/>
              <a:t> </a:t>
            </a:r>
            <a:r>
              <a:rPr lang="en-US" sz="4000" dirty="0">
                <a:latin typeface="Arial Black"/>
                <a:cs typeface="Arial Black"/>
              </a:rPr>
              <a:t>Management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DLL </a:t>
            </a:r>
            <a:r>
              <a:rPr lang="en-US" sz="2000" dirty="0" err="1" smtClean="0"/>
              <a:t>Vs</a:t>
            </a:r>
            <a:r>
              <a:rPr lang="en-US" sz="2000" dirty="0" smtClean="0"/>
              <a:t> Shared libraries</a:t>
            </a:r>
          </a:p>
          <a:p>
            <a:pPr lvl="1"/>
            <a:r>
              <a:rPr lang="en-US" sz="2000" dirty="0" smtClean="0"/>
              <a:t>linked to load at particular address in memory.</a:t>
            </a:r>
          </a:p>
          <a:p>
            <a:pPr lvl="1"/>
            <a:r>
              <a:rPr lang="en-US" sz="2000" dirty="0" smtClean="0"/>
              <a:t>Shared libraries are compiled to use position independent code. </a:t>
            </a:r>
          </a:p>
          <a:p>
            <a:pPr lvl="1"/>
            <a:r>
              <a:rPr lang="en-US" sz="2000" dirty="0" smtClean="0"/>
              <a:t>Faster startup speed. but slower runtime speed. </a:t>
            </a:r>
          </a:p>
          <a:p>
            <a:pPr lvl="1"/>
            <a:r>
              <a:rPr lang="en-US" sz="2000" dirty="0" smtClean="0"/>
              <a:t>Lazy binding of functions in shared library.</a:t>
            </a:r>
          </a:p>
          <a:p>
            <a:r>
              <a:rPr lang="en-US" sz="2000" dirty="0" smtClean="0"/>
              <a:t>Efficient process creation </a:t>
            </a:r>
            <a:r>
              <a:rPr lang="en-US" sz="2000" dirty="0" err="1" smtClean="0"/>
              <a:t>Vs</a:t>
            </a:r>
            <a:r>
              <a:rPr lang="en-US" sz="2000" dirty="0" smtClean="0"/>
              <a:t> Efficient thread creation</a:t>
            </a:r>
          </a:p>
          <a:p>
            <a:pPr lvl="1"/>
            <a:r>
              <a:rPr lang="en-US" sz="2000" dirty="0" smtClean="0"/>
              <a:t>fork()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err="1" smtClean="0"/>
              <a:t>createProcess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multiprocess</a:t>
            </a:r>
            <a:r>
              <a:rPr lang="en-US" sz="2000" dirty="0" smtClean="0"/>
              <a:t> applications translate to multithreaded in windows. </a:t>
            </a:r>
          </a:p>
          <a:p>
            <a:pPr lvl="1"/>
            <a:r>
              <a:rPr lang="en-US" sz="2000" dirty="0" smtClean="0"/>
              <a:t>No inherent parent/child relationship.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2959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OOM Killer! : Low memory situations.</a:t>
            </a:r>
          </a:p>
          <a:p>
            <a:pPr lvl="1"/>
            <a:r>
              <a:rPr lang="en-US" sz="2000" dirty="0"/>
              <a:t>Windows has no Out of Memory Killer. </a:t>
            </a:r>
          </a:p>
          <a:p>
            <a:r>
              <a:rPr lang="en-US" sz="2000" dirty="0"/>
              <a:t>Daemon </a:t>
            </a:r>
            <a:r>
              <a:rPr lang="en-US" sz="2000" dirty="0" err="1"/>
              <a:t>Vs</a:t>
            </a:r>
            <a:r>
              <a:rPr lang="en-US" sz="2000" dirty="0"/>
              <a:t> Services </a:t>
            </a:r>
          </a:p>
          <a:p>
            <a:pPr lvl="1"/>
            <a:r>
              <a:rPr lang="en-US" sz="2000" dirty="0"/>
              <a:t>Unix : Daemons </a:t>
            </a:r>
          </a:p>
          <a:p>
            <a:pPr lvl="2"/>
            <a:r>
              <a:rPr lang="en-US" sz="2000" dirty="0"/>
              <a:t>A daemon is a process that detaches itself from the terminal and runs disconnected in the background, waiting for requests and responding to them. </a:t>
            </a:r>
          </a:p>
          <a:p>
            <a:pPr lvl="1"/>
            <a:r>
              <a:rPr lang="en-US" sz="2000" dirty="0"/>
              <a:t>Windows : Services : </a:t>
            </a:r>
          </a:p>
          <a:p>
            <a:pPr lvl="2"/>
            <a:r>
              <a:rPr lang="en-US" sz="2000" dirty="0"/>
              <a:t>A service is a special type of application that is available on Windows and runs in the background with special privileges.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2782" y="228599"/>
            <a:ext cx="8901218" cy="11345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Process Management (</a:t>
            </a:r>
            <a:r>
              <a:rPr lang="en-US" dirty="0" err="1" smtClean="0">
                <a:latin typeface="Arial Black"/>
                <a:cs typeface="Arial Black"/>
              </a:rPr>
              <a:t>Cont</a:t>
            </a:r>
            <a:r>
              <a:rPr lang="en-US" dirty="0" smtClean="0">
                <a:latin typeface="Arial Black"/>
                <a:cs typeface="Arial Black"/>
              </a:rPr>
              <a:t>)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1760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73023"/>
          </a:xfrm>
        </p:spPr>
        <p:txBody>
          <a:bodyPr>
            <a:normAutofit fontScale="85000" lnSpcReduction="20000"/>
          </a:bodyPr>
          <a:lstStyle/>
          <a:p>
            <a:r>
              <a:rPr lang="en-US" sz="2500" b="1" dirty="0"/>
              <a:t>Windows</a:t>
            </a:r>
          </a:p>
          <a:p>
            <a:pPr lvl="1"/>
            <a:r>
              <a:rPr lang="en-US" sz="2500" dirty="0"/>
              <a:t>Two scheduling classes</a:t>
            </a:r>
          </a:p>
          <a:p>
            <a:pPr lvl="2"/>
            <a:r>
              <a:rPr lang="en-US" sz="2500" dirty="0"/>
              <a:t>“Real time” (fixed) - priority 16-31</a:t>
            </a:r>
          </a:p>
          <a:p>
            <a:pPr lvl="2"/>
            <a:r>
              <a:rPr lang="en-US" sz="2500" dirty="0"/>
              <a:t>Dynamic - priority 1-15</a:t>
            </a:r>
          </a:p>
          <a:p>
            <a:pPr lvl="1"/>
            <a:r>
              <a:rPr lang="en-US" sz="2500" dirty="0"/>
              <a:t>Higher priorities are favored</a:t>
            </a:r>
          </a:p>
          <a:p>
            <a:pPr lvl="2"/>
            <a:r>
              <a:rPr lang="en-US" sz="2500" dirty="0"/>
              <a:t>Priorities of dynamic threads get boosted on wakeups</a:t>
            </a:r>
          </a:p>
          <a:p>
            <a:pPr lvl="2"/>
            <a:r>
              <a:rPr lang="en-US" sz="2500" dirty="0"/>
              <a:t>Thread priorities are never lowered</a:t>
            </a:r>
          </a:p>
          <a:p>
            <a:r>
              <a:rPr lang="en-US" sz="2500" b="1" dirty="0" smtClean="0"/>
              <a:t>Linux</a:t>
            </a:r>
          </a:p>
          <a:p>
            <a:pPr lvl="1"/>
            <a:r>
              <a:rPr lang="en-US" dirty="0" smtClean="0"/>
              <a:t>Has 3 scheduling classes:</a:t>
            </a:r>
          </a:p>
          <a:p>
            <a:pPr lvl="2"/>
            <a:r>
              <a:rPr lang="en-US" dirty="0" smtClean="0"/>
              <a:t>Normal – priority 100-139</a:t>
            </a:r>
          </a:p>
          <a:p>
            <a:pPr lvl="2"/>
            <a:r>
              <a:rPr lang="en-US" dirty="0" smtClean="0"/>
              <a:t>Fixed Round Robin – priority 0-99</a:t>
            </a:r>
          </a:p>
          <a:p>
            <a:pPr lvl="2"/>
            <a:r>
              <a:rPr lang="en-US" dirty="0" smtClean="0"/>
              <a:t>Fixed FIFO – priority 0-99</a:t>
            </a:r>
          </a:p>
          <a:p>
            <a:pPr lvl="2"/>
            <a:r>
              <a:rPr lang="en-US" dirty="0" smtClean="0"/>
              <a:t>Lower priorities are favored </a:t>
            </a:r>
          </a:p>
          <a:p>
            <a:pPr lvl="1"/>
            <a:r>
              <a:rPr lang="en-US" dirty="0" smtClean="0"/>
              <a:t>Priorities of normal threads go up (decay) as they use CPU</a:t>
            </a:r>
          </a:p>
          <a:p>
            <a:pPr lvl="1"/>
            <a:r>
              <a:rPr lang="en-US" dirty="0" smtClean="0"/>
              <a:t>Priorities of interactive threads go down (boost)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2782" y="228599"/>
            <a:ext cx="8901218" cy="113459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 Black"/>
                <a:cs typeface="Arial Black"/>
              </a:rPr>
              <a:t>Process Management (Cont)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859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1000" y="1698625"/>
            <a:ext cx="2454275" cy="5221287"/>
            <a:chOff x="240" y="839"/>
            <a:chExt cx="1546" cy="328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60" y="2304"/>
              <a:ext cx="384" cy="134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60" y="960"/>
              <a:ext cx="384" cy="1344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14" y="83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31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24" y="2304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15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14" y="203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16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58" y="357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32" y="1440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Fixed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40" y="2784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Dynamic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60" y="2976"/>
              <a:ext cx="38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440" y="25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478" y="2663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I/O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20" y="3840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Windows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962400" y="1698625"/>
            <a:ext cx="4019550" cy="5221287"/>
            <a:chOff x="2496" y="839"/>
            <a:chExt cx="2532" cy="3289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2496" y="839"/>
              <a:ext cx="2532" cy="2871"/>
              <a:chOff x="2496" y="839"/>
              <a:chExt cx="2532" cy="2871"/>
            </a:xfrm>
          </p:grpSpPr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384" cy="720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3984" y="960"/>
                <a:ext cx="384" cy="1920"/>
              </a:xfrm>
              <a:prstGeom prst="rect">
                <a:avLst/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3542" y="3479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140</a:t>
                </a:r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3552" y="2784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100</a:t>
                </a: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3638" y="256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99</a:t>
                </a:r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3734" y="83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0</a:t>
                </a: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3072" y="1536"/>
                <a:ext cx="8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Fixed FIFO</a:t>
                </a: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4512" y="1968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1800"/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2496" y="1776"/>
                <a:ext cx="135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Fixed Round-Robin</a:t>
                </a: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3312" y="3120"/>
                <a:ext cx="5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Normal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3984" y="3216"/>
                <a:ext cx="384" cy="4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512" y="32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V="1">
                <a:off x="4512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608" y="3312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CPU</a:t>
                </a:r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4608" y="2976"/>
                <a:ext cx="3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I/O</a:t>
                </a:r>
              </a:p>
            </p:txBody>
          </p:sp>
        </p:grp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3696" y="3840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Linux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2782" y="228599"/>
            <a:ext cx="8901218" cy="11345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Process Management (</a:t>
            </a:r>
            <a:r>
              <a:rPr lang="en-US" dirty="0" err="1" smtClean="0">
                <a:latin typeface="Arial Black"/>
                <a:cs typeface="Arial Black"/>
              </a:rPr>
              <a:t>Cont</a:t>
            </a:r>
            <a:r>
              <a:rPr lang="en-US" dirty="0" smtClean="0">
                <a:latin typeface="Arial Black"/>
                <a:cs typeface="Arial Black"/>
              </a:rPr>
              <a:t>)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61973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/>
                <a:cs typeface="Arial Black"/>
              </a:rPr>
              <a:t>Linux Scheduling Details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C5725B7-D7BB-A947-B5D1-2F64D543B1B7}" type="slidenum">
              <a:rPr lang="en-GB"/>
              <a:pPr/>
              <a:t>17</a:t>
            </a:fld>
            <a:endParaRPr lang="en-GB"/>
          </a:p>
        </p:txBody>
      </p:sp>
      <p:sp>
        <p:nvSpPr>
          <p:cNvPr id="47309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563733"/>
            <a:ext cx="4012854" cy="5008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Dynamic </a:t>
            </a:r>
            <a:r>
              <a:rPr lang="en-US" sz="2700" b="1" dirty="0" smtClean="0"/>
              <a:t>priority</a:t>
            </a:r>
            <a:r>
              <a:rPr lang="en-US" sz="2400" b="1" dirty="0" smtClean="0"/>
              <a:t> policy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Threads </a:t>
            </a:r>
            <a:r>
              <a:rPr lang="en-US" sz="2000" dirty="0"/>
              <a:t>that block frequently (I/O bound) will have their priority gradually increased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Threads that always exhaust their time slice (CPU bound) will have their priority gradually decreased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Nice()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-</a:t>
            </a:r>
            <a:r>
              <a:rPr lang="en-US" sz="2000" dirty="0"/>
              <a:t>20 to +20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Dynamic </a:t>
            </a:r>
            <a:r>
              <a:rPr lang="en-US" sz="2400" dirty="0"/>
              <a:t>priority policy threads have static priority zero 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4964868" y="1562449"/>
            <a:ext cx="3801180" cy="4856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Most threads </a:t>
            </a:r>
            <a:r>
              <a:rPr lang="en-US" sz="2900" dirty="0"/>
              <a:t>run</a:t>
            </a:r>
            <a:r>
              <a:rPr lang="en-US" sz="2400" dirty="0" smtClean="0"/>
              <a:t> in variable priority levels</a:t>
            </a:r>
          </a:p>
          <a:p>
            <a:pPr marL="640080" lvl="1" indent="-274320">
              <a:lnSpc>
                <a:spcPct val="11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200" dirty="0"/>
              <a:t>Priorities 1-15; </a:t>
            </a:r>
          </a:p>
          <a:p>
            <a: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200" dirty="0"/>
              <a:t>Threads that complete I/O operations experience priority boosts (but never higher than 15)</a:t>
            </a:r>
          </a:p>
          <a:p>
            <a: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200" dirty="0"/>
              <a:t>A thread’s priority will never be below base priority</a:t>
            </a:r>
          </a:p>
          <a:p>
            <a:r>
              <a:rPr lang="en-US" sz="2400" b="1" dirty="0" err="1" smtClean="0"/>
              <a:t>SetThreadPriority</a:t>
            </a:r>
            <a:r>
              <a:rPr lang="en-US" sz="2400" dirty="0" smtClean="0"/>
              <a:t>()</a:t>
            </a:r>
          </a:p>
          <a:p>
            <a:pPr marL="640080" lvl="1" indent="-274320">
              <a:lnSpc>
                <a:spcPct val="11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200" dirty="0"/>
              <a:t>Has MACROS to set priority level within each priority class</a:t>
            </a:r>
          </a:p>
          <a:p>
            <a:pPr marL="640080" lvl="1" indent="-274320">
              <a:lnSpc>
                <a:spcPct val="11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en-US" sz="2200" dirty="0"/>
              <a:t>Windows will dynamically adjust priorities for non-</a:t>
            </a:r>
            <a:r>
              <a:rPr lang="en-US" sz="2200" dirty="0" err="1"/>
              <a:t>realtime</a:t>
            </a:r>
            <a:r>
              <a:rPr lang="en-US" sz="2200" dirty="0"/>
              <a:t> threads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75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714375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/>
                <a:cs typeface="Arial Black"/>
              </a:rPr>
              <a:t>Scheduling </a:t>
            </a:r>
            <a:r>
              <a:rPr lang="en-US" dirty="0" err="1">
                <a:latin typeface="Arial Black"/>
                <a:cs typeface="Arial Black"/>
              </a:rPr>
              <a:t>Timeslices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9B1318-2050-E645-8AA4-FBE213CE0DC6}" type="slidenum">
              <a:rPr lang="en-GB"/>
              <a:pPr/>
              <a:t>18</a:t>
            </a:fld>
            <a:endParaRPr lang="en-GB"/>
          </a:p>
        </p:txBody>
      </p:sp>
      <p:sp>
        <p:nvSpPr>
          <p:cNvPr id="405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9120" y="1516698"/>
            <a:ext cx="4095750" cy="54594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solidFill>
                  <a:srgbClr val="FF9933"/>
                </a:solidFill>
              </a:rPr>
              <a:t>Windows</a:t>
            </a:r>
          </a:p>
          <a:p>
            <a:r>
              <a:rPr lang="en-US" sz="2400" dirty="0"/>
              <a:t>The thread </a:t>
            </a:r>
            <a:r>
              <a:rPr lang="en-US" sz="2400" dirty="0" err="1"/>
              <a:t>timeslice</a:t>
            </a:r>
            <a:r>
              <a:rPr lang="en-US" sz="2400" dirty="0"/>
              <a:t> (quantum) is 10ms-120ms</a:t>
            </a:r>
          </a:p>
          <a:p>
            <a:pPr lvl="1"/>
            <a:r>
              <a:rPr lang="en-US" sz="2000" dirty="0"/>
              <a:t>When quanta can vary, has one of 2 values</a:t>
            </a:r>
          </a:p>
          <a:p>
            <a:r>
              <a:rPr lang="en-US" sz="2400" dirty="0"/>
              <a:t>Reentrant and </a:t>
            </a:r>
            <a:r>
              <a:rPr lang="en-US" sz="2400" dirty="0" err="1"/>
              <a:t>preemptible</a:t>
            </a:r>
            <a:r>
              <a:rPr lang="en-US" sz="2400" dirty="0"/>
              <a:t>  </a:t>
            </a:r>
          </a:p>
        </p:txBody>
      </p:sp>
      <p:grpSp>
        <p:nvGrpSpPr>
          <p:cNvPr id="405508" name="Group 4"/>
          <p:cNvGrpSpPr>
            <a:grpSpLocks/>
          </p:cNvGrpSpPr>
          <p:nvPr/>
        </p:nvGrpSpPr>
        <p:grpSpPr bwMode="auto">
          <a:xfrm>
            <a:off x="457200" y="4800600"/>
            <a:ext cx="4267200" cy="1673225"/>
            <a:chOff x="288" y="3024"/>
            <a:chExt cx="2688" cy="1054"/>
          </a:xfrm>
        </p:grpSpPr>
        <p:sp>
          <p:nvSpPr>
            <p:cNvPr id="405509" name="Rectangle 5"/>
            <p:cNvSpPr>
              <a:spLocks noChangeArrowheads="1"/>
            </p:cNvSpPr>
            <p:nvPr/>
          </p:nvSpPr>
          <p:spPr bwMode="auto">
            <a:xfrm>
              <a:off x="576" y="3024"/>
              <a:ext cx="206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800"/>
                <a:t>Fixed: 120ms</a:t>
              </a:r>
            </a:p>
          </p:txBody>
        </p:sp>
        <p:sp>
          <p:nvSpPr>
            <p:cNvPr id="405510" name="Rectangle 6"/>
            <p:cNvSpPr>
              <a:spLocks noChangeArrowheads="1"/>
            </p:cNvSpPr>
            <p:nvPr/>
          </p:nvSpPr>
          <p:spPr bwMode="auto">
            <a:xfrm>
              <a:off x="603" y="3457"/>
              <a:ext cx="47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20ms</a:t>
              </a:r>
            </a:p>
          </p:txBody>
        </p:sp>
        <p:sp>
          <p:nvSpPr>
            <p:cNvPr id="405511" name="Rectangle 7"/>
            <p:cNvSpPr>
              <a:spLocks noChangeArrowheads="1"/>
            </p:cNvSpPr>
            <p:nvPr/>
          </p:nvSpPr>
          <p:spPr bwMode="auto">
            <a:xfrm>
              <a:off x="576" y="3841"/>
              <a:ext cx="1344" cy="2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800"/>
                <a:t>Foreground: 60ms</a:t>
              </a:r>
            </a:p>
          </p:txBody>
        </p:sp>
        <p:sp>
          <p:nvSpPr>
            <p:cNvPr id="405512" name="Line 8"/>
            <p:cNvSpPr>
              <a:spLocks noChangeShapeType="1"/>
            </p:cNvSpPr>
            <p:nvPr/>
          </p:nvSpPr>
          <p:spPr bwMode="auto">
            <a:xfrm>
              <a:off x="288" y="3360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5513" name="Text Box 9"/>
            <p:cNvSpPr txBox="1">
              <a:spLocks noChangeArrowheads="1"/>
            </p:cNvSpPr>
            <p:nvPr/>
          </p:nvSpPr>
          <p:spPr bwMode="auto">
            <a:xfrm>
              <a:off x="1152" y="3504"/>
              <a:ext cx="8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Background</a:t>
              </a:r>
            </a:p>
          </p:txBody>
        </p:sp>
      </p:grpSp>
      <p:grpSp>
        <p:nvGrpSpPr>
          <p:cNvPr id="405514" name="Group 10"/>
          <p:cNvGrpSpPr>
            <a:grpSpLocks/>
          </p:cNvGrpSpPr>
          <p:nvPr/>
        </p:nvGrpSpPr>
        <p:grpSpPr bwMode="auto">
          <a:xfrm>
            <a:off x="4724400" y="1516698"/>
            <a:ext cx="4130675" cy="5133976"/>
            <a:chOff x="2938" y="772"/>
            <a:chExt cx="2602" cy="3234"/>
          </a:xfrm>
        </p:grpSpPr>
        <p:sp>
          <p:nvSpPr>
            <p:cNvPr id="405515" name="Rectangle 11"/>
            <p:cNvSpPr>
              <a:spLocks noChangeArrowheads="1"/>
            </p:cNvSpPr>
            <p:nvPr/>
          </p:nvSpPr>
          <p:spPr bwMode="auto">
            <a:xfrm>
              <a:off x="2960" y="772"/>
              <a:ext cx="2580" cy="30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57188" indent="-357188">
                <a:lnSpc>
                  <a:spcPct val="80000"/>
                </a:lnSpc>
                <a:spcBef>
                  <a:spcPct val="20000"/>
                </a:spcBef>
                <a:spcAft>
                  <a:spcPct val="20000"/>
                </a:spcAft>
                <a:buSzPct val="110000"/>
              </a:pPr>
              <a:r>
                <a:rPr lang="en-US" sz="2400" dirty="0" smtClean="0">
                  <a:solidFill>
                    <a:srgbClr val="FF9933"/>
                  </a:solidFill>
                </a:rPr>
                <a:t>Linux</a:t>
              </a:r>
              <a:endParaRPr lang="en-US" sz="2400" dirty="0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marL="357188" indent="-357188"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•"/>
              </a:pPr>
              <a:r>
                <a:rPr lang="en-US" sz="2400" dirty="0"/>
                <a:t>The thread quantum is 10ms-</a:t>
              </a:r>
              <a:r>
                <a:rPr lang="en-US" sz="2400" dirty="0" smtClean="0"/>
                <a:t>200ms</a:t>
              </a:r>
            </a:p>
            <a:p>
              <a:pPr marL="742950" lvl="1" indent="-285750"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–"/>
              </a:pPr>
              <a:r>
                <a:rPr lang="en-US" sz="2000" dirty="0"/>
                <a:t>Default is 100ms</a:t>
              </a:r>
            </a:p>
            <a:p>
              <a:pPr marL="742950" lvl="1" indent="-285750"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–"/>
              </a:pPr>
              <a:r>
                <a:rPr lang="en-US" sz="2000" dirty="0"/>
                <a:t>Varies across entire range based on priority, which is based on interactivity level</a:t>
              </a:r>
            </a:p>
            <a:p>
              <a:pPr marL="357188" indent="-357188">
                <a:lnSpc>
                  <a:spcPct val="80000"/>
                </a:lnSpc>
                <a:spcBef>
                  <a:spcPct val="20000"/>
                </a:spcBef>
                <a:spcAft>
                  <a:spcPct val="20000"/>
                </a:spcAft>
                <a:buSzPct val="110000"/>
                <a:buFont typeface="Arial"/>
                <a:buChar char="•"/>
              </a:pPr>
              <a:r>
                <a:rPr lang="en-US" sz="2400" dirty="0"/>
                <a:t>Reentrant and </a:t>
              </a:r>
              <a:r>
                <a:rPr lang="en-US" sz="2400" dirty="0" err="1"/>
                <a:t>preemptible</a:t>
              </a:r>
              <a:r>
                <a:rPr lang="en-US" sz="2400" dirty="0"/>
                <a:t> </a:t>
              </a:r>
            </a:p>
          </p:txBody>
        </p:sp>
        <p:grpSp>
          <p:nvGrpSpPr>
            <p:cNvPr id="405516" name="Group 12"/>
            <p:cNvGrpSpPr>
              <a:grpSpLocks/>
            </p:cNvGrpSpPr>
            <p:nvPr/>
          </p:nvGrpSpPr>
          <p:grpSpPr bwMode="auto">
            <a:xfrm>
              <a:off x="2938" y="3456"/>
              <a:ext cx="2602" cy="550"/>
              <a:chOff x="2938" y="3456"/>
              <a:chExt cx="2602" cy="550"/>
            </a:xfrm>
          </p:grpSpPr>
          <p:sp>
            <p:nvSpPr>
              <p:cNvPr id="405517" name="Rectangle 13"/>
              <p:cNvSpPr>
                <a:spLocks noChangeArrowheads="1"/>
              </p:cNvSpPr>
              <p:nvPr/>
            </p:nvSpPr>
            <p:spPr bwMode="auto">
              <a:xfrm>
                <a:off x="3130" y="3769"/>
                <a:ext cx="1200" cy="237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800" dirty="0"/>
                  <a:t>100ms</a:t>
                </a:r>
              </a:p>
            </p:txBody>
          </p:sp>
          <p:sp>
            <p:nvSpPr>
              <p:cNvPr id="405518" name="Line 14"/>
              <p:cNvSpPr>
                <a:spLocks noChangeShapeType="1"/>
              </p:cNvSpPr>
              <p:nvPr/>
            </p:nvSpPr>
            <p:spPr bwMode="auto">
              <a:xfrm flipH="1">
                <a:off x="3466" y="3625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19" name="Line 15"/>
              <p:cNvSpPr>
                <a:spLocks noChangeShapeType="1"/>
              </p:cNvSpPr>
              <p:nvPr/>
            </p:nvSpPr>
            <p:spPr bwMode="auto">
              <a:xfrm>
                <a:off x="3466" y="3529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0" name="Line 16"/>
              <p:cNvSpPr>
                <a:spLocks noChangeShapeType="1"/>
              </p:cNvSpPr>
              <p:nvPr/>
            </p:nvSpPr>
            <p:spPr bwMode="auto">
              <a:xfrm>
                <a:off x="4618" y="3625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1" name="Line 17"/>
              <p:cNvSpPr>
                <a:spLocks noChangeShapeType="1"/>
              </p:cNvSpPr>
              <p:nvPr/>
            </p:nvSpPr>
            <p:spPr bwMode="auto">
              <a:xfrm>
                <a:off x="4954" y="3481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5522" name="Text Box 18"/>
              <p:cNvSpPr txBox="1">
                <a:spLocks noChangeArrowheads="1"/>
              </p:cNvSpPr>
              <p:nvPr/>
            </p:nvSpPr>
            <p:spPr bwMode="auto">
              <a:xfrm>
                <a:off x="4992" y="3456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200ms</a:t>
                </a:r>
              </a:p>
            </p:txBody>
          </p:sp>
          <p:sp>
            <p:nvSpPr>
              <p:cNvPr id="405523" name="Text Box 19"/>
              <p:cNvSpPr txBox="1">
                <a:spLocks noChangeArrowheads="1"/>
              </p:cNvSpPr>
              <p:nvPr/>
            </p:nvSpPr>
            <p:spPr bwMode="auto">
              <a:xfrm>
                <a:off x="2938" y="3481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10ms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98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1051559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/>
                <a:cs typeface="Arial Black"/>
              </a:rPr>
              <a:t>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C40BD7-E18B-5C4E-B1EA-FA08CBF24F05}" type="slidenum">
              <a:rPr lang="en-GB"/>
              <a:pPr/>
              <a:t>19</a:t>
            </a:fld>
            <a:endParaRPr lang="en-GB"/>
          </a:p>
        </p:txBody>
      </p:sp>
      <p:sp>
        <p:nvSpPr>
          <p:cNvPr id="419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16698"/>
            <a:ext cx="4095750" cy="5459413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FF9933"/>
                </a:solidFill>
              </a:rPr>
              <a:t>Windows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Very flexible security model based on Access Control Lists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Users are defined with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Privileges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Member groups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Security can be applied to any Object Manager object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Files, processes, synchronization objects,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Supports auditing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43581" y="1516698"/>
            <a:ext cx="4565323" cy="5459413"/>
          </a:xfrm>
          <a:prstGeom prst="rect">
            <a:avLst/>
          </a:prstGeom>
          <a:noFill/>
          <a:ln/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solidFill>
                  <a:srgbClr val="FF9933"/>
                </a:solidFill>
              </a:rPr>
              <a:t>Linux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Two Modals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Standard UNIX model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Access Control Lists (</a:t>
            </a:r>
            <a:r>
              <a:rPr lang="en-US" sz="2100" dirty="0" err="1"/>
              <a:t>SELinuxto</a:t>
            </a:r>
            <a:r>
              <a:rPr lang="en-US" sz="2100" dirty="0"/>
              <a:t> </a:t>
            </a:r>
            <a:r>
              <a:rPr lang="en-US" sz="2100" dirty="0" smtClean="0"/>
              <a:t>any Object Manager object</a:t>
            </a:r>
          </a:p>
          <a:p>
            <a:pPr>
              <a:lnSpc>
                <a:spcPct val="80000"/>
              </a:lnSpc>
            </a:pPr>
            <a:r>
              <a:rPr lang="en-US" sz="2700" dirty="0"/>
              <a:t>Users are defined with: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Capabilities (privileges)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Member groups</a:t>
            </a:r>
          </a:p>
          <a:p>
            <a:pPr>
              <a:lnSpc>
                <a:spcPct val="80000"/>
              </a:lnSpc>
            </a:pPr>
            <a:r>
              <a:rPr lang="en-US" sz="2700" dirty="0"/>
              <a:t>Security is implemented on an object-by-object basis</a:t>
            </a:r>
          </a:p>
          <a:p>
            <a:pPr>
              <a:lnSpc>
                <a:spcPct val="80000"/>
              </a:lnSpc>
            </a:pPr>
            <a:r>
              <a:rPr lang="en-US" sz="2700" dirty="0"/>
              <a:t>Has no built-in auditing support</a:t>
            </a:r>
          </a:p>
        </p:txBody>
      </p:sp>
    </p:spTree>
    <p:extLst>
      <p:ext uri="{BB962C8B-B14F-4D97-AF65-F5344CB8AC3E}">
        <p14:creationId xmlns:p14="http://schemas.microsoft.com/office/powerpoint/2010/main" val="219014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			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7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File System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Everything is a file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NTFS</a:t>
            </a:r>
          </a:p>
          <a:p>
            <a:pPr lvl="1"/>
            <a:r>
              <a:rPr lang="en-US" dirty="0" smtClean="0"/>
              <a:t>Rename/delete file while its open</a:t>
            </a:r>
          </a:p>
          <a:p>
            <a:pPr lvl="2"/>
            <a:r>
              <a:rPr lang="en-US" dirty="0" smtClean="0"/>
              <a:t>Default in </a:t>
            </a:r>
            <a:r>
              <a:rPr lang="en-US" dirty="0" err="1" smtClean="0"/>
              <a:t>linux</a:t>
            </a:r>
            <a:endParaRPr lang="en-US" dirty="0" smtClean="0"/>
          </a:p>
          <a:p>
            <a:pPr lvl="2"/>
            <a:r>
              <a:rPr lang="en-US" dirty="0" smtClean="0"/>
              <a:t>NTFS Support : C library </a:t>
            </a:r>
            <a:r>
              <a:rPr lang="en-US" dirty="0" err="1" smtClean="0"/>
              <a:t>fopen</a:t>
            </a:r>
            <a:r>
              <a:rPr lang="en-US" dirty="0" smtClean="0"/>
              <a:t> FILE_SHARE_DELETE</a:t>
            </a:r>
          </a:p>
          <a:p>
            <a:r>
              <a:rPr lang="en-US" dirty="0" smtClean="0"/>
              <a:t>Boot Process directory sort </a:t>
            </a:r>
          </a:p>
          <a:p>
            <a:r>
              <a:rPr lang="en-US" dirty="0" smtClean="0"/>
              <a:t>Merged program / documentation directories </a:t>
            </a:r>
          </a:p>
          <a:p>
            <a:pPr lvl="1"/>
            <a:r>
              <a:rPr lang="en-US" dirty="0" smtClean="0"/>
              <a:t>No per application space for files</a:t>
            </a:r>
          </a:p>
          <a:p>
            <a:r>
              <a:rPr lang="en-US" dirty="0" smtClean="0"/>
              <a:t>Transparent network file system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2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Arial Black"/>
                <a:cs typeface="Arial Black"/>
              </a:rPr>
              <a:t> </a:t>
            </a:r>
            <a:r>
              <a:rPr lang="en-US" dirty="0" smtClean="0">
                <a:latin typeface="Arial Black"/>
                <a:cs typeface="Arial Black"/>
              </a:rPr>
              <a:t>Device Driver Architecture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85750" indent="-285750" algn="just"/>
            <a:r>
              <a:rPr lang="en-US" sz="2400" dirty="0">
                <a:latin typeface="Arial"/>
                <a:cs typeface="Arial"/>
              </a:rPr>
              <a:t>Both Windows and Linux support addition of device  driver modules in runtime</a:t>
            </a:r>
          </a:p>
          <a:p>
            <a:pPr marL="285750" indent="-285750" algn="just"/>
            <a:r>
              <a:rPr lang="en-US" sz="2400" dirty="0">
                <a:latin typeface="Arial"/>
                <a:cs typeface="Arial"/>
              </a:rPr>
              <a:t>Driver module expose callback routines</a:t>
            </a:r>
          </a:p>
          <a:p>
            <a:pPr lvl="1" algn="just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Driver Initialization</a:t>
            </a:r>
          </a:p>
          <a:p>
            <a:pPr lvl="1" algn="just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IO functionality</a:t>
            </a:r>
          </a:p>
          <a:p>
            <a:pPr lvl="1" algn="just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Device add/remove</a:t>
            </a:r>
          </a:p>
          <a:p>
            <a:pPr lvl="1" algn="just"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Driver unload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7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7" y="228600"/>
            <a:ext cx="8314249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Windows </a:t>
            </a:r>
            <a:r>
              <a:rPr lang="en-US" dirty="0" smtClean="0">
                <a:latin typeface="Arial Black"/>
                <a:cs typeface="Arial Black"/>
              </a:rPr>
              <a:t>Driver Architecture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 broad classes</a:t>
            </a:r>
          </a:p>
          <a:p>
            <a:pPr lvl="1"/>
            <a:r>
              <a:rPr lang="en-US" sz="2400" dirty="0" smtClean="0"/>
              <a:t>Legacy</a:t>
            </a:r>
          </a:p>
          <a:p>
            <a:pPr lvl="1"/>
            <a:r>
              <a:rPr lang="en-US" sz="2400" dirty="0" smtClean="0"/>
              <a:t>PnP(Plug and Play)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PnP Driver Characteristics</a:t>
            </a:r>
          </a:p>
          <a:p>
            <a:pPr lvl="1"/>
            <a:r>
              <a:rPr lang="en-US" sz="2400" dirty="0" smtClean="0"/>
              <a:t>Loaded On Demand</a:t>
            </a:r>
          </a:p>
          <a:p>
            <a:pPr lvl="1"/>
            <a:r>
              <a:rPr lang="en-US" sz="2400" dirty="0" smtClean="0"/>
              <a:t>Does not consume  extra resources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1515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Windows Driver Model(WDM)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model specified by </a:t>
            </a:r>
            <a:r>
              <a:rPr lang="en-US" dirty="0" smtClean="0"/>
              <a:t>Microsoft</a:t>
            </a:r>
          </a:p>
          <a:p>
            <a:r>
              <a:rPr lang="en-US" dirty="0" smtClean="0"/>
              <a:t>The </a:t>
            </a:r>
            <a:r>
              <a:rPr lang="en-US" dirty="0"/>
              <a:t>broad classes of WDM Drivers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Driver</a:t>
            </a:r>
          </a:p>
          <a:p>
            <a:pPr lvl="1"/>
            <a:r>
              <a:rPr lang="en-US" dirty="0"/>
              <a:t>Filter </a:t>
            </a:r>
            <a:r>
              <a:rPr lang="en-US" dirty="0" smtClean="0"/>
              <a:t>Driver</a:t>
            </a:r>
          </a:p>
          <a:p>
            <a:pPr lvl="1"/>
            <a:r>
              <a:rPr lang="en-US" dirty="0" smtClean="0"/>
              <a:t>Bus Driver</a:t>
            </a:r>
          </a:p>
          <a:p>
            <a:r>
              <a:rPr lang="en-US" dirty="0" smtClean="0"/>
              <a:t>IO </a:t>
            </a:r>
            <a:r>
              <a:rPr lang="en-US" dirty="0"/>
              <a:t>Request Packet(IRP), a standard data structure to enable communication between </a:t>
            </a:r>
            <a:r>
              <a:rPr lang="en-US" dirty="0" smtClean="0"/>
              <a:t>application</a:t>
            </a:r>
            <a:r>
              <a:rPr lang="en-US" dirty="0"/>
              <a:t>-driver and driver-driver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4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4-07 at 8.46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4" y="1624632"/>
            <a:ext cx="8789165" cy="506530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6159" y="228600"/>
            <a:ext cx="8807841" cy="99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 Black"/>
                <a:cs typeface="Arial Black"/>
              </a:rPr>
              <a:t>IRP Flow in Windows Driver Stack</a:t>
            </a:r>
            <a:endParaRPr lang="en-US" sz="36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56135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1022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Black"/>
                <a:cs typeface="Arial Black"/>
              </a:rPr>
              <a:t>WDM Driver Primary callbacks</a:t>
            </a:r>
            <a:endParaRPr lang="en-US" sz="36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DriverEntry</a:t>
            </a:r>
            <a:r>
              <a:rPr lang="en-US" dirty="0"/>
              <a:t>() </a:t>
            </a:r>
          </a:p>
          <a:p>
            <a:pPr lvl="1" algn="just"/>
            <a:r>
              <a:rPr lang="en-US" dirty="0"/>
              <a:t>Driver load and resource initialization</a:t>
            </a:r>
          </a:p>
          <a:p>
            <a:pPr algn="just"/>
            <a:r>
              <a:rPr lang="en-US" dirty="0" err="1"/>
              <a:t>AddDevice</a:t>
            </a:r>
            <a:r>
              <a:rPr lang="en-US" dirty="0"/>
              <a:t>() </a:t>
            </a:r>
          </a:p>
          <a:p>
            <a:pPr lvl="1" algn="just"/>
            <a:r>
              <a:rPr lang="en-US" dirty="0"/>
              <a:t>Device Object create and resource allocation</a:t>
            </a:r>
          </a:p>
          <a:p>
            <a:pPr lvl="1" algn="just"/>
            <a:r>
              <a:rPr lang="en-US" dirty="0"/>
              <a:t>128 GUIDs generated for Device Identifier</a:t>
            </a:r>
          </a:p>
          <a:p>
            <a:pPr lvl="1" algn="just"/>
            <a:r>
              <a:rPr lang="en-US" dirty="0"/>
              <a:t>Driver registers the GUID for a device</a:t>
            </a:r>
          </a:p>
          <a:p>
            <a:pPr algn="just"/>
            <a:r>
              <a:rPr lang="en-US" dirty="0"/>
              <a:t>Dispatch()</a:t>
            </a:r>
          </a:p>
          <a:p>
            <a:pPr lvl="1" algn="just"/>
            <a:r>
              <a:rPr lang="en-US" dirty="0"/>
              <a:t>Handles IO requests(sent as IRP)</a:t>
            </a:r>
          </a:p>
        </p:txBody>
      </p:sp>
    </p:spTree>
    <p:extLst>
      <p:ext uri="{BB962C8B-B14F-4D97-AF65-F5344CB8AC3E}">
        <p14:creationId xmlns:p14="http://schemas.microsoft.com/office/powerpoint/2010/main" val="157565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WDM IO User-Kernel Space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Three primary ways</a:t>
            </a:r>
          </a:p>
          <a:p>
            <a:r>
              <a:rPr lang="en-US" dirty="0"/>
              <a:t>Buffered IO</a:t>
            </a:r>
          </a:p>
          <a:p>
            <a:pPr lvl="1"/>
            <a:r>
              <a:rPr lang="en-US" dirty="0"/>
              <a:t>Kernel buffer allocated</a:t>
            </a:r>
          </a:p>
          <a:p>
            <a:pPr lvl="1"/>
            <a:r>
              <a:rPr lang="en-US" dirty="0"/>
              <a:t>OS validates buffer before copying contents</a:t>
            </a:r>
          </a:p>
          <a:p>
            <a:r>
              <a:rPr lang="en-US" dirty="0"/>
              <a:t>Direct IO</a:t>
            </a:r>
          </a:p>
          <a:p>
            <a:pPr lvl="1"/>
            <a:r>
              <a:rPr lang="en-US" dirty="0"/>
              <a:t>User space locked memory allocated</a:t>
            </a:r>
          </a:p>
          <a:p>
            <a:pPr lvl="1"/>
            <a:r>
              <a:rPr lang="en-US" dirty="0"/>
              <a:t>Memory Descriptor List(MDL) passed on to driver via IRP</a:t>
            </a:r>
          </a:p>
          <a:p>
            <a:pPr lvl="1"/>
            <a:r>
              <a:rPr lang="en-US" dirty="0"/>
              <a:t>Driver initiates DMA to/from buffer using MDL info</a:t>
            </a:r>
          </a:p>
          <a:p>
            <a:r>
              <a:rPr lang="en-US" dirty="0"/>
              <a:t>Method Neither IO </a:t>
            </a:r>
          </a:p>
          <a:p>
            <a:pPr lvl="1"/>
            <a:r>
              <a:rPr lang="en-US" dirty="0"/>
              <a:t>User space virtual pointer passed to driver</a:t>
            </a:r>
          </a:p>
        </p:txBody>
      </p:sp>
    </p:spTree>
    <p:extLst>
      <p:ext uri="{BB962C8B-B14F-4D97-AF65-F5344CB8AC3E}">
        <p14:creationId xmlns:p14="http://schemas.microsoft.com/office/powerpoint/2010/main" val="124309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/>
                <a:cs typeface="Arial Black"/>
              </a:rPr>
              <a:t>Linux Driver Architecture</a:t>
            </a:r>
            <a:endParaRPr lang="en-US" sz="40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Drivers in Linux represented as modules</a:t>
            </a:r>
          </a:p>
          <a:p>
            <a:r>
              <a:rPr lang="en-US" dirty="0"/>
              <a:t>Communication between modules done using  function call</a:t>
            </a:r>
          </a:p>
          <a:p>
            <a:r>
              <a:rPr lang="en-US" dirty="0"/>
              <a:t>Modules can export public function to a symbol table maintained by kernel</a:t>
            </a:r>
          </a:p>
          <a:p>
            <a:r>
              <a:rPr lang="en-US" dirty="0" err="1"/>
              <a:t>module_init</a:t>
            </a:r>
            <a:r>
              <a:rPr lang="en-US" dirty="0"/>
              <a:t> and </a:t>
            </a:r>
            <a:r>
              <a:rPr lang="en-US" dirty="0" err="1"/>
              <a:t>module_exit</a:t>
            </a:r>
            <a:r>
              <a:rPr lang="en-US" dirty="0"/>
              <a:t> macros to initialize/unload driver(analogous to </a:t>
            </a:r>
            <a:r>
              <a:rPr lang="en-US" dirty="0" err="1"/>
              <a:t>DriverEntry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7926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128</TotalTime>
  <Words>1173</Words>
  <Application>Microsoft Macintosh PowerPoint</Application>
  <PresentationFormat>On-screen Show (4:3)</PresentationFormat>
  <Paragraphs>210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PowerPoint Presentation</vt:lpstr>
      <vt:lpstr>   </vt:lpstr>
      <vt:lpstr> Device Driver Architecture</vt:lpstr>
      <vt:lpstr>Windows Driver Architecture</vt:lpstr>
      <vt:lpstr>Windows Driver Model(WDM)</vt:lpstr>
      <vt:lpstr>IRP Flow in Windows Driver Stack</vt:lpstr>
      <vt:lpstr>WDM Driver Primary callbacks</vt:lpstr>
      <vt:lpstr>WDM IO User-Kernel Space</vt:lpstr>
      <vt:lpstr>Linux Driver Architecture</vt:lpstr>
      <vt:lpstr>Key Features Linux Device Driver</vt:lpstr>
      <vt:lpstr>Linux Driver Stack</vt:lpstr>
      <vt:lpstr>Linux IO User-Kernel Space</vt:lpstr>
      <vt:lpstr>Process Management</vt:lpstr>
      <vt:lpstr>Process Management (Cont)</vt:lpstr>
      <vt:lpstr>PowerPoint Presentation</vt:lpstr>
      <vt:lpstr>Process Management (Cont)</vt:lpstr>
      <vt:lpstr>Linux Scheduling Details</vt:lpstr>
      <vt:lpstr>Scheduling Timeslices</vt:lpstr>
      <vt:lpstr>Security</vt:lpstr>
      <vt:lpstr>File System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Device Driver Architecture</dc:title>
  <dc:creator>Saikat Roychowdhury</dc:creator>
  <cp:lastModifiedBy>Saikat Roychowdhury</cp:lastModifiedBy>
  <cp:revision>21</cp:revision>
  <dcterms:created xsi:type="dcterms:W3CDTF">2015-04-09T22:23:50Z</dcterms:created>
  <dcterms:modified xsi:type="dcterms:W3CDTF">2015-04-10T00:39:45Z</dcterms:modified>
</cp:coreProperties>
</file>