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FBCB-AA64-A44D-AC9D-44F9DEF13758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80AD-52BE-7A4F-B91C-4C42B0A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Comparison of the Linux and Windows Device Driver Architectures“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Melekam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Tsegaye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g98t4414@campus.ru.ac.za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Foss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r.foss@ru.ac.za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F80AD-52BE-7A4F-B91C-4C42B0AA28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/en-us/library/bb496993.aspx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/questions/47845/why-is-creating-a-new-process-more-expensive-on-windows-than-linux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/en-us/library/windows/desktop/ms685100%28v=vs.85%29.aspx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FE8F-F3F8-344C-AE95-922A8D9DBAE6}" type="slidenum">
              <a:rPr lang="en-GB"/>
              <a:pPr/>
              <a:t>16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45FD-DEEF-1F46-B0C3-E55AB7241905}" type="slidenum">
              <a:rPr lang="en-GB"/>
              <a:pPr/>
              <a:t>17</a:t>
            </a:fld>
            <a:endParaRPr lang="en-GB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/en-us/library/dn319078.aspx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/questions/49299/what-is-linux-doing-differently-that-allows-me-to-remove-replace-files-where-win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blog.httrack.com</a:t>
            </a:r>
            <a:r>
              <a:rPr lang="en-US" dirty="0" smtClean="0"/>
              <a:t>/blog/2013/10/05/creating-</a:t>
            </a:r>
            <a:r>
              <a:rPr lang="en-US" dirty="0" err="1" smtClean="0"/>
              <a:t>deletable</a:t>
            </a:r>
            <a:r>
              <a:rPr lang="en-US" dirty="0" smtClean="0"/>
              <a:t>-and-movable-files-on-windows/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3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Linux Driver Stack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4-07 at 8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79467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Linux IO User-Kernel Space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RAM based </a:t>
            </a:r>
            <a:r>
              <a:rPr lang="en-US" dirty="0" err="1"/>
              <a:t>fs</a:t>
            </a:r>
            <a:r>
              <a:rPr lang="en-US" dirty="0"/>
              <a:t> like </a:t>
            </a:r>
            <a:r>
              <a:rPr lang="en-US" dirty="0" err="1"/>
              <a:t>procfs</a:t>
            </a:r>
            <a:r>
              <a:rPr lang="en-US" dirty="0"/>
              <a:t>, sequence files,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 err="1" smtClean="0"/>
              <a:t>Procfs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info </a:t>
            </a:r>
            <a:r>
              <a:rPr lang="en-US" dirty="0"/>
              <a:t>about system components like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CPU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interrupts</a:t>
            </a:r>
          </a:p>
          <a:p>
            <a:pPr lvl="2">
              <a:buFont typeface="Wingdings" charset="2"/>
              <a:buChar char="Ø"/>
            </a:pPr>
            <a:r>
              <a:rPr lang="en-US" dirty="0" err="1"/>
              <a:t>meminfo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networking resources</a:t>
            </a:r>
          </a:p>
          <a:p>
            <a:pPr lvl="1"/>
            <a:r>
              <a:rPr lang="en-US" dirty="0"/>
              <a:t>sequence files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Allow </a:t>
            </a:r>
            <a:r>
              <a:rPr lang="en-US" dirty="0"/>
              <a:t>data transfer of data which exceeds PAGE_SIZE</a:t>
            </a:r>
          </a:p>
          <a:p>
            <a:pPr lvl="1"/>
            <a:r>
              <a:rPr lang="en-US" dirty="0" err="1"/>
              <a:t>sysfs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info about devices, drivers, buses,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87773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DLL </a:t>
            </a:r>
            <a:r>
              <a:rPr lang="en-US" dirty="0" err="1" smtClean="0"/>
              <a:t>Vs</a:t>
            </a:r>
            <a:r>
              <a:rPr lang="en-US" dirty="0" smtClean="0"/>
              <a:t> Shared libraries</a:t>
            </a:r>
          </a:p>
          <a:p>
            <a:pPr lvl="1"/>
            <a:r>
              <a:rPr lang="en-US" dirty="0" smtClean="0"/>
              <a:t>linked to load at particular address in memory.</a:t>
            </a:r>
          </a:p>
          <a:p>
            <a:pPr lvl="1"/>
            <a:r>
              <a:rPr lang="en-US" dirty="0" smtClean="0"/>
              <a:t>Shared libraries are compiled to use position independent code. </a:t>
            </a:r>
          </a:p>
          <a:p>
            <a:pPr lvl="1"/>
            <a:r>
              <a:rPr lang="en-US" dirty="0" smtClean="0"/>
              <a:t>Faster startup speed. but slower runtime speed. </a:t>
            </a:r>
          </a:p>
          <a:p>
            <a:pPr lvl="1"/>
            <a:r>
              <a:rPr lang="en-US" dirty="0" smtClean="0"/>
              <a:t>Lazy binding of functions in shared library.</a:t>
            </a:r>
          </a:p>
          <a:p>
            <a:r>
              <a:rPr lang="en-US" dirty="0" smtClean="0"/>
              <a:t>Efficient process creation </a:t>
            </a:r>
            <a:r>
              <a:rPr lang="en-US" dirty="0" err="1" smtClean="0"/>
              <a:t>Vs</a:t>
            </a:r>
            <a:r>
              <a:rPr lang="en-US" dirty="0" smtClean="0"/>
              <a:t> Efficient thread creation</a:t>
            </a:r>
          </a:p>
          <a:p>
            <a:pPr lvl="1"/>
            <a:r>
              <a:rPr lang="en-US" dirty="0" smtClean="0"/>
              <a:t>fork()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createProcess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multiprocess</a:t>
            </a:r>
            <a:r>
              <a:rPr lang="en-US" dirty="0" smtClean="0"/>
              <a:t> applications translate to multithreaded in windows. </a:t>
            </a:r>
          </a:p>
          <a:p>
            <a:pPr lvl="1"/>
            <a:r>
              <a:rPr lang="en-US" dirty="0" smtClean="0"/>
              <a:t>No inherent parent/child relationship.</a:t>
            </a:r>
          </a:p>
          <a:p>
            <a:r>
              <a:rPr lang="en-US" dirty="0" smtClean="0"/>
              <a:t>OOM Killer! : Low memory situations.</a:t>
            </a:r>
          </a:p>
          <a:p>
            <a:pPr lvl="1"/>
            <a:r>
              <a:rPr lang="en-US" dirty="0" smtClean="0"/>
              <a:t>Windows has no Out of Memory Killer. </a:t>
            </a:r>
          </a:p>
          <a:p>
            <a:r>
              <a:rPr lang="en-US" dirty="0" smtClean="0"/>
              <a:t>Daemon </a:t>
            </a:r>
            <a:r>
              <a:rPr lang="en-US" dirty="0" err="1" smtClean="0"/>
              <a:t>Vs</a:t>
            </a:r>
            <a:r>
              <a:rPr lang="en-US" dirty="0" smtClean="0"/>
              <a:t> Services </a:t>
            </a:r>
          </a:p>
          <a:p>
            <a:pPr lvl="1"/>
            <a:r>
              <a:rPr lang="en-US" dirty="0" smtClean="0"/>
              <a:t>Unix : Daemons </a:t>
            </a:r>
          </a:p>
          <a:p>
            <a:pPr lvl="2"/>
            <a:r>
              <a:rPr lang="en-US" dirty="0" smtClean="0"/>
              <a:t>A daemon is a process that detaches itself from the terminal and runs disconnected in the background, waiting for requests and responding to them. </a:t>
            </a:r>
          </a:p>
          <a:p>
            <a:pPr lvl="1"/>
            <a:r>
              <a:rPr lang="en-US" dirty="0" smtClean="0"/>
              <a:t>Windows : Services : </a:t>
            </a:r>
          </a:p>
          <a:p>
            <a:pPr lvl="2"/>
            <a:r>
              <a:rPr lang="en-US" dirty="0" smtClean="0"/>
              <a:t>A service is a special type of application that is available on Windows and runs in the background with special privileges.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5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Windows</a:t>
            </a:r>
          </a:p>
          <a:p>
            <a:pPr lvl="1"/>
            <a:r>
              <a:rPr lang="en-US" sz="2500" dirty="0"/>
              <a:t>Two scheduling classes</a:t>
            </a:r>
          </a:p>
          <a:p>
            <a:pPr lvl="2"/>
            <a:r>
              <a:rPr lang="en-US" sz="2500" dirty="0"/>
              <a:t>“Real time” (fixed) - priority 16-31</a:t>
            </a:r>
          </a:p>
          <a:p>
            <a:pPr lvl="2"/>
            <a:r>
              <a:rPr lang="en-US" sz="2500" dirty="0"/>
              <a:t>Dynamic - priority 1-15</a:t>
            </a:r>
          </a:p>
          <a:p>
            <a:pPr lvl="1"/>
            <a:r>
              <a:rPr lang="en-US" sz="2500" dirty="0"/>
              <a:t>Higher priorities are favored</a:t>
            </a:r>
          </a:p>
          <a:p>
            <a:pPr lvl="2"/>
            <a:r>
              <a:rPr lang="en-US" sz="2500" dirty="0"/>
              <a:t>Priorities of dynamic threads get boosted on wakeups</a:t>
            </a:r>
          </a:p>
          <a:p>
            <a:pPr lvl="2"/>
            <a:r>
              <a:rPr lang="en-US" sz="2500" dirty="0"/>
              <a:t>Thread priorities are never lowered</a:t>
            </a:r>
          </a:p>
          <a:p>
            <a:r>
              <a:rPr lang="en-US" sz="2500" dirty="0" smtClean="0"/>
              <a:t>Linux</a:t>
            </a:r>
          </a:p>
          <a:p>
            <a:pPr lvl="1"/>
            <a:r>
              <a:rPr lang="en-US" dirty="0" smtClean="0"/>
              <a:t>Has 3 scheduling classes:</a:t>
            </a:r>
          </a:p>
          <a:p>
            <a:pPr lvl="2"/>
            <a:r>
              <a:rPr lang="en-US" dirty="0" smtClean="0"/>
              <a:t>Normal – priority 100-139</a:t>
            </a:r>
          </a:p>
          <a:p>
            <a:pPr lvl="2"/>
            <a:r>
              <a:rPr lang="en-US" dirty="0" smtClean="0"/>
              <a:t>Fixed Round Robin – priority 0-99</a:t>
            </a:r>
          </a:p>
          <a:p>
            <a:pPr lvl="2"/>
            <a:r>
              <a:rPr lang="en-US" dirty="0" smtClean="0"/>
              <a:t>Fixed FIFO – priority 0-99</a:t>
            </a:r>
          </a:p>
          <a:p>
            <a:pPr lvl="2"/>
            <a:r>
              <a:rPr lang="en-US" dirty="0" smtClean="0"/>
              <a:t>Lower priorities are favored </a:t>
            </a:r>
          </a:p>
          <a:p>
            <a:pPr lvl="1"/>
            <a:r>
              <a:rPr lang="en-US" dirty="0" smtClean="0"/>
              <a:t>Priorities of normal threads go up (decay) as they use CPU</a:t>
            </a:r>
          </a:p>
          <a:p>
            <a:pPr lvl="1"/>
            <a:r>
              <a:rPr lang="en-US" dirty="0" smtClean="0"/>
              <a:t>Priorities of interactive threads go down (boost)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331913"/>
            <a:ext cx="2454275" cy="5221287"/>
            <a:chOff x="240" y="839"/>
            <a:chExt cx="1546" cy="328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4" y="8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" y="20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16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8" y="35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2" y="1440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Fixed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0" y="2784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Dynamic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8" y="2663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I/O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20" y="3840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Windows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962400" y="1331913"/>
            <a:ext cx="4019550" cy="5221287"/>
            <a:chOff x="2496" y="839"/>
            <a:chExt cx="2532" cy="3289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96" y="839"/>
              <a:ext cx="2532" cy="2871"/>
              <a:chOff x="2496" y="839"/>
              <a:chExt cx="2532" cy="2871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384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84" cy="192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2" y="34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140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100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5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99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734" y="8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072" y="1536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FIFO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1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Round-Robin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Normal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38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45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CPU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I/O</a:t>
                </a:r>
              </a:p>
            </p:txBody>
          </p:sp>
        </p:grp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96" y="384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Linux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Management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3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25B7-D7BB-A947-B5D1-2F64D543B1B7}" type="slidenum">
              <a:rPr lang="en-GB"/>
              <a:pPr/>
              <a:t>15</a:t>
            </a:fld>
            <a:endParaRPr lang="en-GB"/>
          </a:p>
        </p:txBody>
      </p:sp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Scheduling Details</a:t>
            </a:r>
          </a:p>
        </p:txBody>
      </p:sp>
      <p:sp>
        <p:nvSpPr>
          <p:cNvPr id="4730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012854" cy="5008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</a:t>
            </a:r>
            <a:r>
              <a:rPr lang="en-US" sz="2400" dirty="0" smtClean="0"/>
              <a:t>ynamic </a:t>
            </a:r>
            <a:r>
              <a:rPr lang="en-US" sz="2400" dirty="0"/>
              <a:t>priority policy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</a:t>
            </a:r>
            <a:r>
              <a:rPr lang="en-US" sz="2000" dirty="0"/>
              <a:t>that block frequently (I/O bound) will have their priority gradually increased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always exhaust their time slice (CPU bound) will have their priority gradually decreased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Nice()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20 to +20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</a:t>
            </a:r>
            <a:r>
              <a:rPr lang="en-US" sz="2400" dirty="0"/>
              <a:t>priority policy threads have static priority zero 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885620" y="1371600"/>
            <a:ext cx="3801180" cy="485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Most threads run in variable priority levels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Priorities 1-15;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that complete I/O operations experience priority boosts (but never higher than 15)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thread’s priority will never be below base priority</a:t>
            </a:r>
          </a:p>
          <a:p>
            <a:r>
              <a:rPr lang="en-US" sz="2400" b="1" dirty="0" err="1" smtClean="0"/>
              <a:t>SetThreadPriority</a:t>
            </a:r>
            <a:r>
              <a:rPr lang="en-US" sz="2400" dirty="0" smtClean="0"/>
              <a:t>()</a:t>
            </a:r>
          </a:p>
          <a:p>
            <a:pPr lvl="1"/>
            <a:r>
              <a:rPr lang="en-US" sz="2000" dirty="0" smtClean="0"/>
              <a:t>Has MACROS to set priority level within each priority class</a:t>
            </a:r>
          </a:p>
          <a:p>
            <a:pPr lvl="1"/>
            <a:r>
              <a:rPr lang="en-US" sz="2000" dirty="0" smtClean="0"/>
              <a:t>Windows will dynamically adjust priorities for non-</a:t>
            </a:r>
            <a:r>
              <a:rPr lang="en-US" sz="2000" dirty="0" err="1" smtClean="0"/>
              <a:t>realtime</a:t>
            </a:r>
            <a:r>
              <a:rPr lang="en-US" sz="2000" dirty="0" smtClean="0"/>
              <a:t> threads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87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B1318-2050-E645-8AA4-FBE213CE0DC6}" type="slidenum">
              <a:rPr lang="en-GB"/>
              <a:pPr/>
              <a:t>16</a:t>
            </a:fld>
            <a:endParaRPr lang="en-GB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/>
              <a:t>Scheduling Timeslices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4095750" cy="54594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FF9933"/>
                </a:solidFill>
              </a:rPr>
              <a:t>Windows</a:t>
            </a:r>
          </a:p>
          <a:p>
            <a:r>
              <a:rPr lang="en-US" sz="2400" dirty="0"/>
              <a:t>The thread </a:t>
            </a:r>
            <a:r>
              <a:rPr lang="en-US" sz="2400" dirty="0" err="1"/>
              <a:t>timeslice</a:t>
            </a:r>
            <a:r>
              <a:rPr lang="en-US" sz="2400" dirty="0"/>
              <a:t> (quantum) is 10ms-120ms</a:t>
            </a:r>
          </a:p>
          <a:p>
            <a:pPr lvl="1"/>
            <a:r>
              <a:rPr lang="en-US" sz="2000" dirty="0"/>
              <a:t>When quanta can vary, has one of 2 values</a:t>
            </a:r>
          </a:p>
          <a:p>
            <a:r>
              <a:rPr lang="en-US" sz="2400" dirty="0"/>
              <a:t>Reentrant and </a:t>
            </a:r>
            <a:r>
              <a:rPr lang="en-US" sz="2400" dirty="0" err="1"/>
              <a:t>preemptible</a:t>
            </a:r>
            <a:r>
              <a:rPr lang="en-US" sz="2400" dirty="0"/>
              <a:t>  </a:t>
            </a: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457200" y="4800600"/>
            <a:ext cx="4267200" cy="1673225"/>
            <a:chOff x="288" y="3024"/>
            <a:chExt cx="2688" cy="1054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06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Fixed: 120ms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03" y="3457"/>
              <a:ext cx="47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20ms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576" y="3841"/>
              <a:ext cx="134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Foreground: 60ms</a:t>
              </a: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288" y="336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Background</a:t>
              </a:r>
            </a:p>
          </p:txBody>
        </p:sp>
      </p:grpSp>
      <p:grpSp>
        <p:nvGrpSpPr>
          <p:cNvPr id="405514" name="Group 10"/>
          <p:cNvGrpSpPr>
            <a:grpSpLocks/>
          </p:cNvGrpSpPr>
          <p:nvPr/>
        </p:nvGrpSpPr>
        <p:grpSpPr bwMode="auto">
          <a:xfrm>
            <a:off x="4664075" y="981075"/>
            <a:ext cx="4175125" cy="5518150"/>
            <a:chOff x="2938" y="618"/>
            <a:chExt cx="2630" cy="3476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988" y="618"/>
              <a:ext cx="2580" cy="3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</a:pPr>
              <a:r>
                <a:rPr lang="en-US" sz="2400" dirty="0" smtClean="0">
                  <a:solidFill>
                    <a:srgbClr val="FF9933"/>
                  </a:solidFill>
                </a:rPr>
                <a:t>Linux</a:t>
              </a:r>
              <a:endParaRPr lang="en-US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357188" indent="-357188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The thread quantum is 10ms-</a:t>
              </a:r>
              <a:r>
                <a:rPr lang="en-US" sz="2400" dirty="0" smtClean="0"/>
                <a:t>200ms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Default </a:t>
              </a:r>
              <a:r>
                <a:rPr lang="en-US" sz="2000" dirty="0"/>
                <a:t>is 100ms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Varies across entire range based on priority, which is based on interactivity level</a:t>
              </a:r>
            </a:p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Reentrant and </a:t>
              </a:r>
              <a:r>
                <a:rPr lang="en-US" sz="2400" dirty="0" err="1"/>
                <a:t>preemptible</a:t>
              </a:r>
              <a:r>
                <a:rPr lang="en-US" sz="2400" dirty="0"/>
                <a:t> </a:t>
              </a:r>
            </a:p>
          </p:txBody>
        </p: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2938" y="3456"/>
              <a:ext cx="2602" cy="550"/>
              <a:chOff x="2938" y="3456"/>
              <a:chExt cx="2602" cy="550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3130" y="3769"/>
                <a:ext cx="1200" cy="2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800"/>
                  <a:t>100ms</a:t>
                </a:r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 flipH="1">
                <a:off x="3466" y="362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>
                <a:off x="3466" y="35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0" name="Line 16"/>
              <p:cNvSpPr>
                <a:spLocks noChangeShapeType="1"/>
              </p:cNvSpPr>
              <p:nvPr/>
            </p:nvSpPr>
            <p:spPr bwMode="auto">
              <a:xfrm>
                <a:off x="4618" y="36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1" name="Line 17"/>
              <p:cNvSpPr>
                <a:spLocks noChangeShapeType="1"/>
              </p:cNvSpPr>
              <p:nvPr/>
            </p:nvSpPr>
            <p:spPr bwMode="auto">
              <a:xfrm>
                <a:off x="4954" y="34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2" name="Text Box 18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200ms</a:t>
                </a:r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2938" y="3481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9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40BD7-E18B-5C4E-B1EA-FA08CBF24F05}" type="slidenum">
              <a:rPr lang="en-GB"/>
              <a:pPr/>
              <a:t>17</a:t>
            </a:fld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/>
              <a:t>Security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4095750" cy="545941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9933"/>
                </a:solidFill>
              </a:rPr>
              <a:t>Windows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Very flexible security model based on Access Control Lists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Users are defined with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Privileges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Security can be applied to any Object Manager object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Files, processes, synchronization objects, …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Supports auditing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4743450" y="981075"/>
            <a:ext cx="4095750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7188" indent="-357188"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SzPct val="110000"/>
            </a:pPr>
            <a:r>
              <a:rPr lang="en-US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Linux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Two models: </a:t>
            </a:r>
            <a:endParaRPr lang="en-US" sz="1600" dirty="0" smtClean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Standard </a:t>
            </a:r>
            <a:r>
              <a:rPr lang="en-US" sz="1400" dirty="0"/>
              <a:t>UNIX </a:t>
            </a:r>
            <a:r>
              <a:rPr lang="en-US" sz="1400" dirty="0"/>
              <a:t>model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Access </a:t>
            </a:r>
            <a:r>
              <a:rPr lang="en-US" sz="1400" dirty="0"/>
              <a:t>Control Lists (</a:t>
            </a:r>
            <a:r>
              <a:rPr lang="en-US" sz="1400" dirty="0" err="1"/>
              <a:t>SELinux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Users are </a:t>
            </a:r>
            <a:r>
              <a:rPr lang="en-US" sz="1600" dirty="0" smtClean="0"/>
              <a:t>defined with: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Capabilities </a:t>
            </a:r>
            <a:r>
              <a:rPr lang="en-US" sz="1400" dirty="0"/>
              <a:t>(privileges</a:t>
            </a:r>
            <a:r>
              <a:rPr lang="en-US" sz="1400" dirty="0"/>
              <a:t>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–"/>
            </a:pPr>
            <a:r>
              <a:rPr lang="en-US" sz="1400" dirty="0"/>
              <a:t>Member </a:t>
            </a:r>
            <a:r>
              <a:rPr lang="en-US" sz="1400" dirty="0"/>
              <a:t>groups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Security is implemented on an object-by-object basis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SzPct val="110000"/>
              <a:buFont typeface="Arial"/>
              <a:buChar char="•"/>
            </a:pPr>
            <a:r>
              <a:rPr lang="en-US" sz="1600" dirty="0"/>
              <a:t>Has no built-in auditing </a:t>
            </a:r>
            <a:r>
              <a:rPr lang="en-US" sz="1600" dirty="0" smtClean="0"/>
              <a:t>support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01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NTFS</a:t>
            </a:r>
          </a:p>
          <a:p>
            <a:pPr lvl="1"/>
            <a:r>
              <a:rPr lang="en-US" dirty="0" smtClean="0"/>
              <a:t>Rename/delete file while its open</a:t>
            </a:r>
          </a:p>
          <a:p>
            <a:pPr lvl="2"/>
            <a:r>
              <a:rPr lang="en-US" dirty="0" smtClean="0"/>
              <a:t>Default 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smtClean="0"/>
              <a:t>NTFS Support : C library </a:t>
            </a:r>
            <a:r>
              <a:rPr lang="en-US" dirty="0" err="1" smtClean="0"/>
              <a:t>fopen</a:t>
            </a:r>
            <a:r>
              <a:rPr lang="en-US" dirty="0" smtClean="0"/>
              <a:t> FILE_SHARE_DELETE</a:t>
            </a:r>
          </a:p>
          <a:p>
            <a:r>
              <a:rPr lang="en-US" dirty="0" smtClean="0"/>
              <a:t>Boot Process directory sort </a:t>
            </a:r>
          </a:p>
          <a:p>
            <a:r>
              <a:rPr lang="en-US" dirty="0" smtClean="0"/>
              <a:t>Merged program / documentation directories </a:t>
            </a:r>
          </a:p>
          <a:p>
            <a:pPr lvl="1"/>
            <a:r>
              <a:rPr lang="en-US" dirty="0" smtClean="0"/>
              <a:t>No per application space for files</a:t>
            </a:r>
          </a:p>
          <a:p>
            <a:r>
              <a:rPr lang="en-US" dirty="0" smtClean="0"/>
              <a:t>Transparent network file system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 </a:t>
            </a:r>
            <a:r>
              <a:rPr lang="en-US" dirty="0" smtClean="0">
                <a:latin typeface="Arial Black"/>
                <a:cs typeface="Arial Black"/>
              </a:rPr>
              <a:t>Device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/>
            <a:r>
              <a:rPr lang="en-US" dirty="0"/>
              <a:t>Both Windows and Linux support addition of device  driver modules in runtime</a:t>
            </a:r>
          </a:p>
          <a:p>
            <a:pPr marL="285750" indent="-285750" algn="just"/>
            <a:r>
              <a:rPr lang="en-US" dirty="0"/>
              <a:t>Driver module expose callback routines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Driver Initialization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IO functionality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Device add/remove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Driver unload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broad classes</a:t>
            </a:r>
          </a:p>
          <a:p>
            <a:pPr lvl="1"/>
            <a:r>
              <a:rPr lang="en-US" dirty="0" smtClean="0"/>
              <a:t>Legacy</a:t>
            </a:r>
          </a:p>
          <a:p>
            <a:pPr lvl="1"/>
            <a:r>
              <a:rPr lang="en-US" dirty="0" smtClean="0"/>
              <a:t>PnP(Plug and Play)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PnP Driver Characteristics</a:t>
            </a:r>
          </a:p>
          <a:p>
            <a:pPr lvl="1"/>
            <a:r>
              <a:rPr lang="en-US" dirty="0" smtClean="0"/>
              <a:t>Loaded On Demand</a:t>
            </a:r>
          </a:p>
          <a:p>
            <a:pPr lvl="1"/>
            <a:r>
              <a:rPr lang="en-US" dirty="0" smtClean="0"/>
              <a:t>Does not consume  extra resources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15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Model(WDM)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model specified by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The </a:t>
            </a:r>
            <a:r>
              <a:rPr lang="en-US" dirty="0"/>
              <a:t>broad classes of WDM Drivers</a:t>
            </a:r>
          </a:p>
          <a:p>
            <a:pPr lvl="1"/>
            <a:r>
              <a:rPr lang="en-US" dirty="0" err="1"/>
              <a:t>Fucntional</a:t>
            </a:r>
            <a:r>
              <a:rPr lang="en-US" dirty="0"/>
              <a:t> Driver</a:t>
            </a:r>
          </a:p>
          <a:p>
            <a:pPr lvl="1"/>
            <a:r>
              <a:rPr lang="en-US" dirty="0"/>
              <a:t>Filter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Bus Driver</a:t>
            </a:r>
          </a:p>
          <a:p>
            <a:r>
              <a:rPr lang="en-US" dirty="0" smtClean="0"/>
              <a:t>IO </a:t>
            </a:r>
            <a:r>
              <a:rPr lang="en-US" dirty="0"/>
              <a:t>Request Packet(IRP), a standard data structure to enable communication between </a:t>
            </a:r>
            <a:r>
              <a:rPr lang="en-US" dirty="0" smtClean="0"/>
              <a:t>application</a:t>
            </a:r>
            <a:r>
              <a:rPr lang="en-US" dirty="0"/>
              <a:t>-driver and driver-driver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07 at 8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292"/>
            <a:ext cx="8789165" cy="5607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15" y="542406"/>
            <a:ext cx="90863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latin typeface="Arial Black"/>
                <a:cs typeface="Arial Black"/>
              </a:rPr>
              <a:t>IRP flow in </a:t>
            </a:r>
            <a:r>
              <a:rPr lang="en-US" sz="3600" dirty="0" smtClean="0">
                <a:latin typeface="Arial Black"/>
                <a:cs typeface="Arial Black"/>
              </a:rPr>
              <a:t>Windows</a:t>
            </a:r>
            <a:r>
              <a:rPr lang="en-US" sz="3900" dirty="0" smtClean="0">
                <a:latin typeface="Arial Black"/>
                <a:cs typeface="Arial Black"/>
              </a:rPr>
              <a:t> Driver Stack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5613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1022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WDM Driver Primary callbacks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DriverEntry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Driver load and resource initialization</a:t>
            </a:r>
          </a:p>
          <a:p>
            <a:pPr algn="just"/>
            <a:r>
              <a:rPr lang="en-US" dirty="0" err="1"/>
              <a:t>AddDevice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Device Object create and resource allocation</a:t>
            </a:r>
          </a:p>
          <a:p>
            <a:pPr lvl="1" algn="just"/>
            <a:r>
              <a:rPr lang="en-US" dirty="0"/>
              <a:t>128 GUIDs generated for Device Identifier</a:t>
            </a:r>
          </a:p>
          <a:p>
            <a:pPr lvl="1" algn="just"/>
            <a:r>
              <a:rPr lang="en-US" dirty="0"/>
              <a:t>Driver registers the GUID for a device</a:t>
            </a:r>
          </a:p>
          <a:p>
            <a:pPr algn="just"/>
            <a:r>
              <a:rPr lang="en-US" dirty="0"/>
              <a:t>Dispatch()</a:t>
            </a:r>
          </a:p>
          <a:p>
            <a:pPr lvl="1" algn="just"/>
            <a:r>
              <a:rPr lang="en-US" dirty="0"/>
              <a:t>Handles IO requests(sent as IRP)</a:t>
            </a:r>
          </a:p>
        </p:txBody>
      </p:sp>
    </p:spTree>
    <p:extLst>
      <p:ext uri="{BB962C8B-B14F-4D97-AF65-F5344CB8AC3E}">
        <p14:creationId xmlns:p14="http://schemas.microsoft.com/office/powerpoint/2010/main" val="157565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WDM IO User-Kernel Space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primary ways</a:t>
            </a:r>
          </a:p>
          <a:p>
            <a:r>
              <a:rPr lang="en-US" dirty="0"/>
              <a:t>Buffered IO</a:t>
            </a:r>
          </a:p>
          <a:p>
            <a:pPr lvl="1"/>
            <a:r>
              <a:rPr lang="en-US" dirty="0"/>
              <a:t>Kernel buffer allocated</a:t>
            </a:r>
          </a:p>
          <a:p>
            <a:pPr lvl="1"/>
            <a:r>
              <a:rPr lang="en-US" dirty="0"/>
              <a:t>OS validates buffer before copying contents</a:t>
            </a:r>
          </a:p>
          <a:p>
            <a:r>
              <a:rPr lang="en-US" dirty="0"/>
              <a:t>Direct IO</a:t>
            </a:r>
          </a:p>
          <a:p>
            <a:pPr lvl="1"/>
            <a:r>
              <a:rPr lang="en-US" dirty="0"/>
              <a:t>User space locked memory allocated</a:t>
            </a:r>
          </a:p>
          <a:p>
            <a:pPr lvl="1"/>
            <a:r>
              <a:rPr lang="en-US" dirty="0"/>
              <a:t>Memory Descriptor List(MDL) passed on to driver via IRP</a:t>
            </a:r>
          </a:p>
          <a:p>
            <a:pPr lvl="1"/>
            <a:r>
              <a:rPr lang="en-US" dirty="0"/>
              <a:t>Driver initiates DMA to/from buffer using MDL info</a:t>
            </a:r>
          </a:p>
          <a:p>
            <a:r>
              <a:rPr lang="en-US" dirty="0"/>
              <a:t>Method Neither IO </a:t>
            </a:r>
          </a:p>
          <a:p>
            <a:pPr lvl="1"/>
            <a:r>
              <a:rPr lang="en-US" dirty="0"/>
              <a:t>User space virtual pointer passed to driver</a:t>
            </a:r>
          </a:p>
        </p:txBody>
      </p:sp>
    </p:spTree>
    <p:extLst>
      <p:ext uri="{BB962C8B-B14F-4D97-AF65-F5344CB8AC3E}">
        <p14:creationId xmlns:p14="http://schemas.microsoft.com/office/powerpoint/2010/main" val="124309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Linux Driver Architecture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in Linux represented as modules</a:t>
            </a:r>
          </a:p>
          <a:p>
            <a:r>
              <a:rPr lang="en-US" dirty="0"/>
              <a:t>Communication between modules done using  function call</a:t>
            </a:r>
          </a:p>
          <a:p>
            <a:r>
              <a:rPr lang="en-US" dirty="0"/>
              <a:t>Modules can export public function to a symbol table maintained by kernel</a:t>
            </a:r>
          </a:p>
          <a:p>
            <a:r>
              <a:rPr lang="en-US" dirty="0" err="1"/>
              <a:t>module_init</a:t>
            </a:r>
            <a:r>
              <a:rPr lang="en-US" dirty="0"/>
              <a:t> and </a:t>
            </a:r>
            <a:r>
              <a:rPr lang="en-US" dirty="0" err="1"/>
              <a:t>module_exit</a:t>
            </a:r>
            <a:r>
              <a:rPr lang="en-US" dirty="0"/>
              <a:t> macros to initialize/unload driver(analogous to </a:t>
            </a:r>
            <a:r>
              <a:rPr lang="en-US" dirty="0" err="1"/>
              <a:t>DriverEntry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7926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Key Features Linux Device Driver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 clear distinction of layered modules(no notion of filter, functional and bus driver as in Windows)</a:t>
            </a:r>
          </a:p>
          <a:p>
            <a:r>
              <a:rPr lang="en-US" dirty="0"/>
              <a:t>Devices are named using major and minor numbers</a:t>
            </a:r>
          </a:p>
          <a:p>
            <a:pPr lvl="1"/>
            <a:r>
              <a:rPr lang="en-US" dirty="0"/>
              <a:t>major numbers in range 0 to 255</a:t>
            </a:r>
          </a:p>
          <a:p>
            <a:pPr lvl="1"/>
            <a:r>
              <a:rPr lang="en-US" dirty="0"/>
              <a:t>Each driver for a major device number can manage additional 256 minor numbers</a:t>
            </a:r>
          </a:p>
          <a:p>
            <a:pPr lvl="1"/>
            <a:r>
              <a:rPr lang="en-US" dirty="0"/>
              <a:t>At one time, maximum 256 usable devices handles</a:t>
            </a:r>
          </a:p>
          <a:p>
            <a:pPr lvl="1"/>
            <a:r>
              <a:rPr lang="en-US" dirty="0"/>
              <a:t>Possible to gain access to 65536(256 X 256) devices</a:t>
            </a:r>
          </a:p>
        </p:txBody>
      </p:sp>
    </p:spTree>
    <p:extLst>
      <p:ext uri="{BB962C8B-B14F-4D97-AF65-F5344CB8AC3E}">
        <p14:creationId xmlns:p14="http://schemas.microsoft.com/office/powerpoint/2010/main" val="192096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1158</Words>
  <Application>Microsoft Macintosh PowerPoint</Application>
  <PresentationFormat>On-screen Show (4:3)</PresentationFormat>
  <Paragraphs>204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 Device Driver Architecture</vt:lpstr>
      <vt:lpstr>Windows Driver Architecture</vt:lpstr>
      <vt:lpstr>Windows Driver Model(WDM)</vt:lpstr>
      <vt:lpstr>PowerPoint Presentation</vt:lpstr>
      <vt:lpstr>WDM Driver Primary callbacks</vt:lpstr>
      <vt:lpstr>WDM IO User-Kernel Space</vt:lpstr>
      <vt:lpstr>Linux Driver Architecture</vt:lpstr>
      <vt:lpstr>Key Features Linux Device Driver</vt:lpstr>
      <vt:lpstr>Linux Driver Stack</vt:lpstr>
      <vt:lpstr>Linux IO User-Kernel Space</vt:lpstr>
      <vt:lpstr>Process Management</vt:lpstr>
      <vt:lpstr>Process Management (Cont)</vt:lpstr>
      <vt:lpstr>Process Management (Cont)</vt:lpstr>
      <vt:lpstr>Linux Scheduling Details</vt:lpstr>
      <vt:lpstr>Scheduling Timeslices</vt:lpstr>
      <vt:lpstr>Security</vt:lpstr>
      <vt:lpstr>File System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Device Driver Architecture</dc:title>
  <dc:creator>Saikat Roychowdhury</dc:creator>
  <cp:lastModifiedBy>Saikat Roychowdhury</cp:lastModifiedBy>
  <cp:revision>9</cp:revision>
  <dcterms:created xsi:type="dcterms:W3CDTF">2015-04-09T22:23:50Z</dcterms:created>
  <dcterms:modified xsi:type="dcterms:W3CDTF">2015-04-10T00:06:22Z</dcterms:modified>
</cp:coreProperties>
</file>