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7" r:id="rId6"/>
    <p:sldId id="268" r:id="rId7"/>
    <p:sldId id="269" r:id="rId8"/>
    <p:sldId id="270" r:id="rId9"/>
    <p:sldId id="271" r:id="rId10"/>
    <p:sldId id="274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01" autoAdjust="0"/>
  </p:normalViewPr>
  <p:slideViewPr>
    <p:cSldViewPr snapToGrid="0" snapToObjects="1">
      <p:cViewPr varScale="1">
        <p:scale>
          <a:sx n="105" d="100"/>
          <a:sy n="105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54B75-9FC7-0949-A826-96AE55C5B1BE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6A506-95AD-6A4D-8EF1-31DC07EF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/en-us/library/bb496993.aspx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/questions/47845/why-is-creating-a-new-process-more-expensive-on-windows-than-linux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msdn.microsoft.com</a:t>
            </a:r>
            <a:r>
              <a:rPr lang="en-US" dirty="0" smtClean="0"/>
              <a:t>/en-us/library/windows/desktop/ms685100%28v=vs.85%29.aspx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8FE8F-F3F8-344C-AE95-922A8D9DBAE6}" type="slidenum">
              <a:rPr lang="en-GB"/>
              <a:pPr/>
              <a:t>9</a:t>
            </a:fld>
            <a:endParaRPr lang="en-GB"/>
          </a:p>
        </p:txBody>
      </p:sp>
      <p:sp>
        <p:nvSpPr>
          <p:cNvPr id="4065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45FD-DEEF-1F46-B0C3-E55AB7241905}" type="slidenum">
              <a:rPr lang="en-GB"/>
              <a:pPr/>
              <a:t>10</a:t>
            </a:fld>
            <a:endParaRPr lang="en-GB"/>
          </a:p>
        </p:txBody>
      </p:sp>
      <p:sp>
        <p:nvSpPr>
          <p:cNvPr id="4208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/questions/49299/what-is-linux-doing-differently-that-allows-me-to-remove-replace-files-where-win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blog.httrack.com</a:t>
            </a:r>
            <a:r>
              <a:rPr lang="en-US" dirty="0" smtClean="0"/>
              <a:t>/blog/2013/10/05/creating-</a:t>
            </a:r>
            <a:r>
              <a:rPr lang="en-US" dirty="0" err="1" smtClean="0"/>
              <a:t>deletable</a:t>
            </a:r>
            <a:r>
              <a:rPr lang="en-US" dirty="0" smtClean="0"/>
              <a:t>-and-movable-files-on-windows/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0A5E-BB4A-C049-93B5-F07537469333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2C576-FAF6-FF40-93B0-3B195D33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C40BD7-E18B-5C4E-B1EA-FA08CBF24F05}" type="slidenum">
              <a:rPr lang="en-GB"/>
              <a:pPr/>
              <a:t>10</a:t>
            </a:fld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rmAutofit fontScale="90000"/>
          </a:bodyPr>
          <a:lstStyle/>
          <a:p>
            <a:r>
              <a:rPr lang="en-US"/>
              <a:t>Security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4095750" cy="545941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9933"/>
                </a:solidFill>
              </a:rPr>
              <a:t>Windows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Very flexible security model based on Access Control Lists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Users are defined with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Privileges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Security can be applied to any Object Manager object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Files, processes, synchronization objects, …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Supports auditing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4743450" y="981075"/>
            <a:ext cx="4095750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7188" indent="-357188"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SzPct val="110000"/>
            </a:pPr>
            <a:r>
              <a:rPr lang="en-US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Linux</a:t>
            </a:r>
          </a:p>
          <a:p>
            <a:pPr marL="357188" indent="-35718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Blip>
                <a:blip r:embed="rId3"/>
              </a:buBlip>
            </a:pPr>
            <a:r>
              <a:rPr lang="en-US" sz="1600" dirty="0"/>
              <a:t>Two models: </a:t>
            </a:r>
          </a:p>
          <a:p>
            <a:pPr marL="987425" lvl="1" indent="-3619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Blip>
                <a:blip r:embed="rId3"/>
              </a:buBlip>
            </a:pPr>
            <a:r>
              <a:rPr lang="en-US" sz="1600" dirty="0"/>
              <a:t>Standard UNIX model</a:t>
            </a:r>
          </a:p>
          <a:p>
            <a:pPr marL="987425" lvl="1" indent="-3619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Blip>
                <a:blip r:embed="rId3"/>
              </a:buBlip>
            </a:pPr>
            <a:r>
              <a:rPr lang="en-US" sz="1600" dirty="0"/>
              <a:t>Access Control Lists (</a:t>
            </a:r>
            <a:r>
              <a:rPr lang="en-US" sz="1600" dirty="0" err="1"/>
              <a:t>SELinux</a:t>
            </a:r>
            <a:r>
              <a:rPr lang="en-US" sz="1600" dirty="0"/>
              <a:t>)</a:t>
            </a:r>
          </a:p>
          <a:p>
            <a:pPr marL="357188" indent="-35718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Blip>
                <a:blip r:embed="rId3"/>
              </a:buBlip>
            </a:pPr>
            <a:r>
              <a:rPr lang="en-US" sz="1600" dirty="0"/>
              <a:t>Users are defined with:</a:t>
            </a:r>
          </a:p>
          <a:p>
            <a:pPr marL="987425" lvl="1" indent="-3619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Blip>
                <a:blip r:embed="rId3"/>
              </a:buBlip>
            </a:pPr>
            <a:r>
              <a:rPr lang="en-US" sz="1600" dirty="0"/>
              <a:t>Capabilities (privileges)</a:t>
            </a:r>
          </a:p>
          <a:p>
            <a:pPr marL="987425" lvl="1" indent="-3619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Blip>
                <a:blip r:embed="rId3"/>
              </a:buBlip>
            </a:pPr>
            <a:r>
              <a:rPr lang="en-US" sz="1600" dirty="0"/>
              <a:t>Member groups</a:t>
            </a:r>
          </a:p>
          <a:p>
            <a:pPr marL="357188" indent="-35718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Blip>
                <a:blip r:embed="rId3"/>
              </a:buBlip>
            </a:pPr>
            <a:r>
              <a:rPr lang="en-US" sz="1600" dirty="0"/>
              <a:t>Security is implemented on an object-by-object basis</a:t>
            </a:r>
          </a:p>
          <a:p>
            <a:pPr marL="357188" indent="-35718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Blip>
                <a:blip r:embed="rId3"/>
              </a:buBlip>
            </a:pPr>
            <a:r>
              <a:rPr lang="en-US" sz="1600" dirty="0"/>
              <a:t>Has no built-in auditing support</a:t>
            </a:r>
          </a:p>
          <a:p>
            <a:pPr marL="357188" indent="-357188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Blip>
                <a:blip r:embed="rId3"/>
              </a:buBlip>
            </a:pPr>
            <a:r>
              <a:rPr lang="en-US" sz="1600" dirty="0"/>
              <a:t>Version 2.6 includes Linux Security Module framework for add-on security models</a:t>
            </a:r>
          </a:p>
        </p:txBody>
      </p:sp>
    </p:spTree>
    <p:extLst>
      <p:ext uri="{BB962C8B-B14F-4D97-AF65-F5344CB8AC3E}">
        <p14:creationId xmlns:p14="http://schemas.microsoft.com/office/powerpoint/2010/main" val="341728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NTFS</a:t>
            </a:r>
          </a:p>
          <a:p>
            <a:pPr lvl="1"/>
            <a:r>
              <a:rPr lang="en-US" dirty="0" smtClean="0"/>
              <a:t>Rename/delete file while its open</a:t>
            </a:r>
          </a:p>
          <a:p>
            <a:pPr lvl="2"/>
            <a:r>
              <a:rPr lang="en-US" dirty="0" smtClean="0"/>
              <a:t>Default 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2"/>
            <a:r>
              <a:rPr lang="en-US" dirty="0" smtClean="0"/>
              <a:t>NTFS Support : C library </a:t>
            </a:r>
            <a:r>
              <a:rPr lang="en-US" dirty="0" err="1" smtClean="0"/>
              <a:t>fopen</a:t>
            </a:r>
            <a:r>
              <a:rPr lang="en-US" dirty="0" smtClean="0"/>
              <a:t> FILE_SHARE_DELETE</a:t>
            </a:r>
          </a:p>
          <a:p>
            <a:r>
              <a:rPr lang="en-US" dirty="0" smtClean="0"/>
              <a:t>Boot Process directory sort </a:t>
            </a:r>
          </a:p>
          <a:p>
            <a:r>
              <a:rPr lang="en-US" dirty="0" smtClean="0"/>
              <a:t>Merged program / documentation directories </a:t>
            </a:r>
          </a:p>
          <a:p>
            <a:pPr lvl="1"/>
            <a:r>
              <a:rPr lang="en-US" dirty="0" smtClean="0"/>
              <a:t>No per application space for files</a:t>
            </a:r>
          </a:p>
          <a:p>
            <a:r>
              <a:rPr lang="en-US" dirty="0" smtClean="0"/>
              <a:t>Transparent network file system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DLL </a:t>
            </a:r>
            <a:r>
              <a:rPr lang="en-US" dirty="0" err="1" smtClean="0"/>
              <a:t>Vs</a:t>
            </a:r>
            <a:r>
              <a:rPr lang="en-US" dirty="0" smtClean="0"/>
              <a:t> Shared libraries</a:t>
            </a:r>
          </a:p>
          <a:p>
            <a:pPr lvl="1"/>
            <a:r>
              <a:rPr lang="en-US" dirty="0" smtClean="0"/>
              <a:t>linked to load at particular address in memory.</a:t>
            </a:r>
          </a:p>
          <a:p>
            <a:pPr lvl="1"/>
            <a:r>
              <a:rPr lang="en-US" dirty="0" smtClean="0"/>
              <a:t>Shared libraries are compiled to use position independent code. </a:t>
            </a:r>
          </a:p>
          <a:p>
            <a:pPr lvl="1"/>
            <a:r>
              <a:rPr lang="en-US" dirty="0" smtClean="0"/>
              <a:t>Faster startup speed. but slower runtime speed. </a:t>
            </a:r>
          </a:p>
          <a:p>
            <a:pPr lvl="1"/>
            <a:r>
              <a:rPr lang="en-US" dirty="0" smtClean="0"/>
              <a:t>Lazy binding of functions in shared library.</a:t>
            </a:r>
          </a:p>
          <a:p>
            <a:r>
              <a:rPr lang="en-US" dirty="0" smtClean="0"/>
              <a:t>Efficient process creation </a:t>
            </a:r>
            <a:r>
              <a:rPr lang="en-US" dirty="0" err="1" smtClean="0"/>
              <a:t>Vs</a:t>
            </a:r>
            <a:r>
              <a:rPr lang="en-US" dirty="0" smtClean="0"/>
              <a:t> Efficient thread creation</a:t>
            </a:r>
          </a:p>
          <a:p>
            <a:pPr lvl="1"/>
            <a:r>
              <a:rPr lang="en-US" dirty="0" smtClean="0"/>
              <a:t>fork()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createProcess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multiprocess</a:t>
            </a:r>
            <a:r>
              <a:rPr lang="en-US" dirty="0" smtClean="0"/>
              <a:t> applications translate to multithreaded in windows. </a:t>
            </a:r>
          </a:p>
          <a:p>
            <a:pPr lvl="1"/>
            <a:r>
              <a:rPr lang="en-US" dirty="0" smtClean="0"/>
              <a:t>No inherent parent/child relationship.</a:t>
            </a:r>
            <a:endParaRPr lang="en-US" dirty="0" smtClean="0"/>
          </a:p>
          <a:p>
            <a:r>
              <a:rPr lang="en-US" dirty="0" smtClean="0"/>
              <a:t>OOM Killer! : Low memory situations.</a:t>
            </a:r>
          </a:p>
          <a:p>
            <a:pPr lvl="1"/>
            <a:r>
              <a:rPr lang="en-US" dirty="0" smtClean="0"/>
              <a:t>Windows has no Out of Memory Killer. </a:t>
            </a:r>
          </a:p>
          <a:p>
            <a:r>
              <a:rPr lang="en-US" dirty="0" smtClean="0"/>
              <a:t>Daemon </a:t>
            </a:r>
            <a:r>
              <a:rPr lang="en-US" dirty="0" err="1" smtClean="0"/>
              <a:t>Vs</a:t>
            </a:r>
            <a:r>
              <a:rPr lang="en-US" dirty="0" smtClean="0"/>
              <a:t> Services </a:t>
            </a:r>
          </a:p>
          <a:p>
            <a:pPr lvl="1"/>
            <a:r>
              <a:rPr lang="en-US" dirty="0" smtClean="0"/>
              <a:t>Unix : Daemons </a:t>
            </a:r>
          </a:p>
          <a:p>
            <a:pPr lvl="2"/>
            <a:r>
              <a:rPr lang="en-US" dirty="0" smtClean="0"/>
              <a:t>A daemon is a process that detaches itself from the terminal and runs disconnected in the background, waiting for requests and responding to them. </a:t>
            </a:r>
          </a:p>
          <a:p>
            <a:pPr lvl="1"/>
            <a:r>
              <a:rPr lang="en-US" dirty="0" smtClean="0"/>
              <a:t>Windows : Services : </a:t>
            </a:r>
          </a:p>
          <a:p>
            <a:pPr lvl="2"/>
            <a:r>
              <a:rPr lang="en-US" dirty="0" smtClean="0"/>
              <a:t>A service is a special type of application that is available on Windows and runs in the background with special privileges.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4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Windows</a:t>
            </a:r>
          </a:p>
          <a:p>
            <a:pPr lvl="1"/>
            <a:r>
              <a:rPr lang="en-US" sz="2500" dirty="0"/>
              <a:t>Two scheduling classes</a:t>
            </a:r>
          </a:p>
          <a:p>
            <a:pPr lvl="2"/>
            <a:r>
              <a:rPr lang="en-US" sz="2500" dirty="0"/>
              <a:t>“Real time” (fixed) - priority 16-31</a:t>
            </a:r>
          </a:p>
          <a:p>
            <a:pPr lvl="2"/>
            <a:r>
              <a:rPr lang="en-US" sz="2500" dirty="0"/>
              <a:t>Dynamic - priority 1-15</a:t>
            </a:r>
          </a:p>
          <a:p>
            <a:pPr lvl="1"/>
            <a:r>
              <a:rPr lang="en-US" sz="2500" dirty="0"/>
              <a:t>Higher priorities are favored</a:t>
            </a:r>
          </a:p>
          <a:p>
            <a:pPr lvl="2"/>
            <a:r>
              <a:rPr lang="en-US" sz="2500" dirty="0"/>
              <a:t>Priorities of dynamic threads get boosted on wakeups</a:t>
            </a:r>
          </a:p>
          <a:p>
            <a:pPr lvl="2"/>
            <a:r>
              <a:rPr lang="en-US" sz="2500" dirty="0"/>
              <a:t>Thread priorities are never lowered</a:t>
            </a:r>
          </a:p>
          <a:p>
            <a:r>
              <a:rPr lang="en-US" sz="2500" dirty="0" smtClean="0"/>
              <a:t>Linux</a:t>
            </a:r>
          </a:p>
          <a:p>
            <a:pPr lvl="1"/>
            <a:r>
              <a:rPr lang="en-US" dirty="0" smtClean="0"/>
              <a:t>Has 3 scheduling classes:</a:t>
            </a:r>
          </a:p>
          <a:p>
            <a:pPr lvl="2"/>
            <a:r>
              <a:rPr lang="en-US" dirty="0" smtClean="0"/>
              <a:t>Normal – priority 100-139</a:t>
            </a:r>
          </a:p>
          <a:p>
            <a:pPr lvl="2"/>
            <a:r>
              <a:rPr lang="en-US" dirty="0" smtClean="0"/>
              <a:t>Fixed Round Robin – priority 0-99</a:t>
            </a:r>
          </a:p>
          <a:p>
            <a:pPr lvl="2"/>
            <a:r>
              <a:rPr lang="en-US" dirty="0" smtClean="0"/>
              <a:t>Fixed FIFO – priority 0-99</a:t>
            </a:r>
          </a:p>
          <a:p>
            <a:pPr lvl="2"/>
            <a:r>
              <a:rPr lang="en-US" dirty="0" smtClean="0"/>
              <a:t>Lower priorities are favored </a:t>
            </a:r>
          </a:p>
          <a:p>
            <a:pPr lvl="1"/>
            <a:r>
              <a:rPr lang="en-US" dirty="0" smtClean="0"/>
              <a:t>Priorities of normal threads go up (decay) as they use CPU</a:t>
            </a:r>
          </a:p>
          <a:p>
            <a:pPr lvl="1"/>
            <a:r>
              <a:rPr lang="en-US" dirty="0" smtClean="0"/>
              <a:t>Priorities of interactive threads go down (boost)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3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00" y="1331913"/>
            <a:ext cx="2454275" cy="5221287"/>
            <a:chOff x="240" y="839"/>
            <a:chExt cx="1546" cy="328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960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4" y="8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230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15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4" y="20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16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8" y="35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2" y="1440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Fixed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0" y="2784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Dynamic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60" y="2976"/>
              <a:ext cx="3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44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8" y="2663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I/O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20" y="3840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Windows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962400" y="1331913"/>
            <a:ext cx="4019550" cy="5221287"/>
            <a:chOff x="2496" y="839"/>
            <a:chExt cx="2532" cy="3289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496" y="839"/>
              <a:ext cx="2532" cy="2871"/>
              <a:chOff x="2496" y="839"/>
              <a:chExt cx="2532" cy="2871"/>
            </a:xfrm>
          </p:grpSpPr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384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84" cy="192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542" y="34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140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784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100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3638" y="256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99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734" y="8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072" y="1536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FIFO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96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776"/>
                <a:ext cx="13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Round-Robin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5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Normal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984" y="3216"/>
                <a:ext cx="38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V="1">
                <a:off x="451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608" y="3312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CPU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976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I/O</a:t>
                </a:r>
              </a:p>
            </p:txBody>
          </p:sp>
        </p:grp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3696" y="384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Linux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Process Management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8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25B7-D7BB-A947-B5D1-2F64D543B1B7}" type="slidenum">
              <a:rPr lang="en-GB"/>
              <a:pPr/>
              <a:t>5</a:t>
            </a:fld>
            <a:endParaRPr lang="en-GB"/>
          </a:p>
        </p:txBody>
      </p:sp>
      <p:sp>
        <p:nvSpPr>
          <p:cNvPr id="473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Scheduling Details</a:t>
            </a:r>
          </a:p>
        </p:txBody>
      </p:sp>
      <p:sp>
        <p:nvSpPr>
          <p:cNvPr id="4730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08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Most threads use a dynamic priority policy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 class - similar to the classic UNIX scheduler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newly created thread starts with a base priority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that block frequently (I/O bound) will have their priority gradually increased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that always exhaust their time slice (CPU bound) will have their priority gradually decreased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“Nice value” sets a thread’s base priority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Larger values = less priority, lower values = higher priority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Valid nice values are in the range of -20 to +20 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Nonprivileged</a:t>
            </a:r>
            <a:r>
              <a:rPr lang="en-US" sz="2000" dirty="0"/>
              <a:t> users can only specify positive nice value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Dynamic priority policy threads have static priority zero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Execute only when there are no runnable real-time threads</a:t>
            </a:r>
          </a:p>
        </p:txBody>
      </p:sp>
    </p:spTree>
    <p:extLst>
      <p:ext uri="{BB962C8B-B14F-4D97-AF65-F5344CB8AC3E}">
        <p14:creationId xmlns:p14="http://schemas.microsoft.com/office/powerpoint/2010/main" val="193856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76429-0C57-4D4C-A30C-4494F8F6D3F7}" type="slidenum">
              <a:rPr lang="en-GB"/>
              <a:pPr/>
              <a:t>6</a:t>
            </a:fld>
            <a:endParaRPr lang="en-GB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Real-Time Scheduling on Linux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3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Linux supports two static priority scheduling policies: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Round-robin and FIFO (first in, first out)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Selected with the sched-setscheduler( ) system call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Use static priority values in the range of 1 to 99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Executed strictly in order of decreasing static priority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FIFO policy lets a thread run to completion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Thread needs to indicate completion by calling the sched-yield( 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Round-robin lets threads run for up to one time slice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Then switches to the next thread with the same static priority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RT threads can easily starve lower-prio threads from executing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Root privileges or the CAP-SYS-NICE capability are required for the selection of a real-time scheduling policy</a:t>
            </a:r>
          </a:p>
          <a:p>
            <a:pPr>
              <a:lnSpc>
                <a:spcPct val="80000"/>
              </a:lnSpc>
            </a:pPr>
            <a:r>
              <a:rPr lang="en-US" sz="2400"/>
              <a:t>Long running system calls can cause priority-inversion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Same as in Windows; but cmp. rtLinux</a:t>
            </a:r>
          </a:p>
        </p:txBody>
      </p:sp>
    </p:spTree>
    <p:extLst>
      <p:ext uri="{BB962C8B-B14F-4D97-AF65-F5344CB8AC3E}">
        <p14:creationId xmlns:p14="http://schemas.microsoft.com/office/powerpoint/2010/main" val="194658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39BFA-2941-7847-BD32-AA7224D4D78F}" type="slidenum">
              <a:rPr lang="en-GB"/>
              <a:pPr/>
              <a:t>7</a:t>
            </a:fld>
            <a:endParaRPr lang="en-GB"/>
          </a:p>
        </p:txBody>
      </p:sp>
      <p:sp>
        <p:nvSpPr>
          <p:cNvPr id="486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Scheduling Details</a:t>
            </a:r>
          </a:p>
        </p:txBody>
      </p:sp>
      <p:sp>
        <p:nvSpPr>
          <p:cNvPr id="4864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56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Most threads run in variable priority levels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Priorities 1-15;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newly created thread starts with a base priority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that complete I/O operations experience priority boosts (but never higher than 15)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thread’s priority will never be below base priority</a:t>
            </a:r>
          </a:p>
          <a:p>
            <a:r>
              <a:rPr lang="en-US" sz="2400" dirty="0"/>
              <a:t>The  Windows API function </a:t>
            </a:r>
            <a:r>
              <a:rPr lang="en-US" sz="2400" dirty="0" err="1"/>
              <a:t>SetThreadPriority</a:t>
            </a:r>
            <a:r>
              <a:rPr lang="en-US" sz="2400" dirty="0"/>
              <a:t>() sets the priority value for a specified thread</a:t>
            </a:r>
          </a:p>
          <a:p>
            <a:pPr lvl="1"/>
            <a:r>
              <a:rPr lang="en-US" sz="2000" dirty="0"/>
              <a:t>This value, together with the priority class of the thread's process, determines the thread's base priority level</a:t>
            </a:r>
          </a:p>
          <a:p>
            <a:pPr lvl="1"/>
            <a:r>
              <a:rPr lang="en-US" sz="2000" dirty="0"/>
              <a:t>Windows will dynamically adjust priorities for non-</a:t>
            </a:r>
            <a:r>
              <a:rPr lang="en-US" sz="2000" dirty="0" err="1"/>
              <a:t>realtime</a:t>
            </a:r>
            <a:r>
              <a:rPr lang="en-US" sz="2000" dirty="0"/>
              <a:t> threads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621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7BFE5-2C6D-0B45-9D1C-34FE49055F9B}" type="slidenum">
              <a:rPr lang="en-GB"/>
              <a:pPr/>
              <a:t>8</a:t>
            </a:fld>
            <a:endParaRPr lang="en-GB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Real-Time Scheduling on Windows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56163"/>
          </a:xfrm>
        </p:spPr>
        <p:txBody>
          <a:bodyPr/>
          <a:lstStyle/>
          <a:p>
            <a:r>
              <a:rPr lang="en-US" sz="2400"/>
              <a:t>Windows supports static round-robin scheduling policy for threads with priorities in real-time range (16-31)</a:t>
            </a:r>
          </a:p>
          <a:p>
            <a:pPr lvl="1"/>
            <a:r>
              <a:rPr lang="en-US" sz="2000"/>
              <a:t>Threads run for up to one quantum</a:t>
            </a:r>
          </a:p>
          <a:p>
            <a:pPr lvl="1"/>
            <a:r>
              <a:rPr lang="en-US" sz="2000"/>
              <a:t>Quantum is reset to full turn on preemption</a:t>
            </a:r>
          </a:p>
          <a:p>
            <a:pPr lvl="1"/>
            <a:r>
              <a:rPr lang="en-US" sz="2000"/>
              <a:t>Priorities never get boosted</a:t>
            </a:r>
          </a:p>
          <a:p>
            <a:r>
              <a:rPr lang="en-US" sz="2400"/>
              <a:t>RT threads can starve important system services</a:t>
            </a:r>
          </a:p>
          <a:p>
            <a:pPr lvl="1"/>
            <a:r>
              <a:rPr lang="en-US" sz="2000"/>
              <a:t>Such as CSRSS.EXE</a:t>
            </a:r>
          </a:p>
          <a:p>
            <a:pPr lvl="1"/>
            <a:r>
              <a:rPr lang="en-US" sz="2000"/>
              <a:t>SeIncreaseBasePriorityPrivilege required to elevate a thread’s priority into real-time range (this privilege is assigned to members of Administrators group)</a:t>
            </a:r>
            <a:endParaRPr lang="en-US">
              <a:latin typeface="Verdana" charset="0"/>
            </a:endParaRPr>
          </a:p>
          <a:p>
            <a:r>
              <a:rPr lang="en-US" sz="2400"/>
              <a:t>System calls and DPC/APC handling can cause priority inversion</a:t>
            </a:r>
          </a:p>
        </p:txBody>
      </p:sp>
    </p:spTree>
    <p:extLst>
      <p:ext uri="{BB962C8B-B14F-4D97-AF65-F5344CB8AC3E}">
        <p14:creationId xmlns:p14="http://schemas.microsoft.com/office/powerpoint/2010/main" val="156665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B1318-2050-E645-8AA4-FBE213CE0DC6}" type="slidenum">
              <a:rPr lang="en-GB"/>
              <a:pPr/>
              <a:t>9</a:t>
            </a:fld>
            <a:endParaRPr lang="en-GB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rmAutofit fontScale="90000"/>
          </a:bodyPr>
          <a:lstStyle/>
          <a:p>
            <a:r>
              <a:rPr lang="en-US"/>
              <a:t>Scheduling Timeslices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4095750" cy="54594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FF9933"/>
                </a:solidFill>
              </a:rPr>
              <a:t>Windows</a:t>
            </a:r>
          </a:p>
          <a:p>
            <a:r>
              <a:rPr lang="en-US" sz="2400"/>
              <a:t>The thread timeslice (quantum) is 10ms-120ms</a:t>
            </a:r>
          </a:p>
          <a:p>
            <a:pPr lvl="1"/>
            <a:r>
              <a:rPr lang="en-US" sz="2000"/>
              <a:t>When quanta can vary, has one of 2 values</a:t>
            </a:r>
          </a:p>
          <a:p>
            <a:r>
              <a:rPr lang="en-US" sz="2400"/>
              <a:t>Reentrant and preemptible  </a:t>
            </a:r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457200" y="4800600"/>
            <a:ext cx="4267200" cy="1673225"/>
            <a:chOff x="288" y="3024"/>
            <a:chExt cx="2688" cy="1054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76" y="3024"/>
              <a:ext cx="206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Fixed: 120ms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03" y="3457"/>
              <a:ext cx="47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20ms</a:t>
              </a:r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576" y="3841"/>
              <a:ext cx="134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Foreground: 60ms</a:t>
              </a:r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288" y="336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1152" y="3504"/>
              <a:ext cx="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Background</a:t>
              </a:r>
            </a:p>
          </p:txBody>
        </p:sp>
      </p:grpSp>
      <p:grpSp>
        <p:nvGrpSpPr>
          <p:cNvPr id="405514" name="Group 10"/>
          <p:cNvGrpSpPr>
            <a:grpSpLocks/>
          </p:cNvGrpSpPr>
          <p:nvPr/>
        </p:nvGrpSpPr>
        <p:grpSpPr bwMode="auto">
          <a:xfrm>
            <a:off x="4664075" y="981075"/>
            <a:ext cx="4175125" cy="5518150"/>
            <a:chOff x="2938" y="618"/>
            <a:chExt cx="2630" cy="3476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988" y="618"/>
              <a:ext cx="2580" cy="3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</a:pPr>
              <a:r>
                <a:rPr lang="en-US" sz="240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Linux</a:t>
              </a:r>
            </a:p>
            <a:p>
              <a:pPr marL="357188" indent="-357188">
                <a:spcBef>
                  <a:spcPct val="20000"/>
                </a:spcBef>
                <a:spcAft>
                  <a:spcPct val="20000"/>
                </a:spcAft>
                <a:buSzPct val="110000"/>
                <a:buFontTx/>
                <a:buBlip>
                  <a:blip r:embed="rId3"/>
                </a:buBlip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The thread quantum is 10ms-200ms</a:t>
              </a:r>
            </a:p>
            <a:p>
              <a:pPr marL="987425" lvl="1" indent="-361950">
                <a:spcBef>
                  <a:spcPct val="20000"/>
                </a:spcBef>
                <a:spcAft>
                  <a:spcPct val="20000"/>
                </a:spcAft>
                <a:buSzPct val="110000"/>
                <a:buFontTx/>
                <a:buBlip>
                  <a:blip r:embed="rId3"/>
                </a:buBlip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Default is 100ms</a:t>
              </a:r>
            </a:p>
            <a:p>
              <a:pPr marL="987425" lvl="1" indent="-361950">
                <a:spcBef>
                  <a:spcPct val="20000"/>
                </a:spcBef>
                <a:spcAft>
                  <a:spcPct val="20000"/>
                </a:spcAft>
                <a:buSzPct val="110000"/>
                <a:buFontTx/>
                <a:buBlip>
                  <a:blip r:embed="rId3"/>
                </a:buBlip>
              </a:pPr>
              <a:r>
                <a:rPr lang="en-US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Varies across entire range based on priority, which is based on interactivity level</a:t>
              </a:r>
              <a:endParaRPr lang="en-US" sz="16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  <a:buFontTx/>
                <a:buBlip>
                  <a:blip r:embed="rId3"/>
                </a:buBlip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Reentrant and preemptible </a:t>
              </a:r>
            </a:p>
          </p:txBody>
        </p: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2938" y="3456"/>
              <a:ext cx="2602" cy="550"/>
              <a:chOff x="2938" y="3456"/>
              <a:chExt cx="2602" cy="550"/>
            </a:xfrm>
          </p:grpSpPr>
          <p:sp>
            <p:nvSpPr>
              <p:cNvPr id="405517" name="Rectangle 13"/>
              <p:cNvSpPr>
                <a:spLocks noChangeArrowheads="1"/>
              </p:cNvSpPr>
              <p:nvPr/>
            </p:nvSpPr>
            <p:spPr bwMode="auto">
              <a:xfrm>
                <a:off x="3130" y="3769"/>
                <a:ext cx="1200" cy="23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800"/>
                  <a:t>100ms</a:t>
                </a:r>
              </a:p>
            </p:txBody>
          </p:sp>
          <p:sp>
            <p:nvSpPr>
              <p:cNvPr id="405518" name="Line 14"/>
              <p:cNvSpPr>
                <a:spLocks noChangeShapeType="1"/>
              </p:cNvSpPr>
              <p:nvPr/>
            </p:nvSpPr>
            <p:spPr bwMode="auto">
              <a:xfrm flipH="1">
                <a:off x="3466" y="362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19" name="Line 15"/>
              <p:cNvSpPr>
                <a:spLocks noChangeShapeType="1"/>
              </p:cNvSpPr>
              <p:nvPr/>
            </p:nvSpPr>
            <p:spPr bwMode="auto">
              <a:xfrm>
                <a:off x="3466" y="35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0" name="Line 16"/>
              <p:cNvSpPr>
                <a:spLocks noChangeShapeType="1"/>
              </p:cNvSpPr>
              <p:nvPr/>
            </p:nvSpPr>
            <p:spPr bwMode="auto">
              <a:xfrm>
                <a:off x="4618" y="362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1" name="Line 17"/>
              <p:cNvSpPr>
                <a:spLocks noChangeShapeType="1"/>
              </p:cNvSpPr>
              <p:nvPr/>
            </p:nvSpPr>
            <p:spPr bwMode="auto">
              <a:xfrm>
                <a:off x="4954" y="348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2" name="Text Box 18"/>
              <p:cNvSpPr txBox="1">
                <a:spLocks noChangeArrowheads="1"/>
              </p:cNvSpPr>
              <p:nvPr/>
            </p:nvSpPr>
            <p:spPr bwMode="auto">
              <a:xfrm>
                <a:off x="4992" y="3456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200ms</a:t>
                </a:r>
              </a:p>
            </p:txBody>
          </p:sp>
          <p:sp>
            <p:nvSpPr>
              <p:cNvPr id="405523" name="Text Box 19"/>
              <p:cNvSpPr txBox="1">
                <a:spLocks noChangeArrowheads="1"/>
              </p:cNvSpPr>
              <p:nvPr/>
            </p:nvSpPr>
            <p:spPr bwMode="auto">
              <a:xfrm>
                <a:off x="2938" y="3481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52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1083</Words>
  <Application>Microsoft Macintosh PowerPoint</Application>
  <PresentationFormat>On-screen Show (4:3)</PresentationFormat>
  <Paragraphs>158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Process Management</vt:lpstr>
      <vt:lpstr>Process Management (Cont)</vt:lpstr>
      <vt:lpstr>Process Management (Cont)</vt:lpstr>
      <vt:lpstr>Linux Scheduling Details</vt:lpstr>
      <vt:lpstr>Real-Time Scheduling on Linux</vt:lpstr>
      <vt:lpstr>Windows Scheduling Details</vt:lpstr>
      <vt:lpstr>Real-Time Scheduling on Windows</vt:lpstr>
      <vt:lpstr>Scheduling Timeslices</vt:lpstr>
      <vt:lpstr>Security</vt:lpstr>
      <vt:lpstr>File System</vt:lpstr>
    </vt:vector>
  </TitlesOfParts>
  <Company>University of Illinois Urbana 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Rajendran</dc:creator>
  <cp:lastModifiedBy>Shyam Rajendran</cp:lastModifiedBy>
  <cp:revision>13</cp:revision>
  <dcterms:created xsi:type="dcterms:W3CDTF">2015-04-09T22:27:39Z</dcterms:created>
  <dcterms:modified xsi:type="dcterms:W3CDTF">2015-04-09T23:42:33Z</dcterms:modified>
</cp:coreProperties>
</file>