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56" r:id="rId2"/>
    <p:sldId id="268" r:id="rId3"/>
    <p:sldId id="329" r:id="rId4"/>
    <p:sldId id="361" r:id="rId5"/>
    <p:sldId id="370" r:id="rId6"/>
    <p:sldId id="269" r:id="rId7"/>
    <p:sldId id="272" r:id="rId8"/>
    <p:sldId id="369" r:id="rId9"/>
    <p:sldId id="325" r:id="rId10"/>
    <p:sldId id="324" r:id="rId11"/>
    <p:sldId id="346" r:id="rId12"/>
    <p:sldId id="336" r:id="rId13"/>
    <p:sldId id="337" r:id="rId14"/>
    <p:sldId id="334" r:id="rId15"/>
    <p:sldId id="355" r:id="rId16"/>
    <p:sldId id="350" r:id="rId17"/>
    <p:sldId id="354" r:id="rId18"/>
    <p:sldId id="335" r:id="rId19"/>
    <p:sldId id="338" r:id="rId20"/>
    <p:sldId id="333" r:id="rId21"/>
    <p:sldId id="347" r:id="rId22"/>
    <p:sldId id="344" r:id="rId23"/>
    <p:sldId id="345" r:id="rId24"/>
    <p:sldId id="332" r:id="rId25"/>
    <p:sldId id="327" r:id="rId26"/>
    <p:sldId id="282" r:id="rId27"/>
    <p:sldId id="286" r:id="rId28"/>
    <p:sldId id="348" r:id="rId29"/>
    <p:sldId id="360" r:id="rId30"/>
    <p:sldId id="339" r:id="rId31"/>
    <p:sldId id="342" r:id="rId32"/>
    <p:sldId id="359" r:id="rId33"/>
    <p:sldId id="340" r:id="rId34"/>
    <p:sldId id="341" r:id="rId35"/>
    <p:sldId id="349" r:id="rId36"/>
    <p:sldId id="289" r:id="rId37"/>
    <p:sldId id="292" r:id="rId38"/>
    <p:sldId id="352" r:id="rId39"/>
    <p:sldId id="358" r:id="rId40"/>
    <p:sldId id="357" r:id="rId41"/>
    <p:sldId id="351" r:id="rId42"/>
    <p:sldId id="356" r:id="rId43"/>
    <p:sldId id="363" r:id="rId44"/>
    <p:sldId id="364" r:id="rId45"/>
    <p:sldId id="365" r:id="rId46"/>
    <p:sldId id="330" r:id="rId47"/>
    <p:sldId id="353" r:id="rId48"/>
    <p:sldId id="317" r:id="rId49"/>
    <p:sldId id="367" r:id="rId50"/>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pitchFamily="34" charset="0"/>
        <a:ea typeface="+mn-ea"/>
        <a:cs typeface="+mn-cs"/>
      </a:defRPr>
    </a:lvl1pPr>
    <a:lvl2pPr marL="457200" algn="l" rtl="0" fontAlgn="base">
      <a:spcBef>
        <a:spcPct val="0"/>
      </a:spcBef>
      <a:spcAft>
        <a:spcPct val="0"/>
      </a:spcAft>
      <a:defRPr sz="2000" kern="1200">
        <a:solidFill>
          <a:schemeClr val="tx1"/>
        </a:solidFill>
        <a:latin typeface="Arial" pitchFamily="34" charset="0"/>
        <a:ea typeface="+mn-ea"/>
        <a:cs typeface="+mn-cs"/>
      </a:defRPr>
    </a:lvl2pPr>
    <a:lvl3pPr marL="914400" algn="l" rtl="0" fontAlgn="base">
      <a:spcBef>
        <a:spcPct val="0"/>
      </a:spcBef>
      <a:spcAft>
        <a:spcPct val="0"/>
      </a:spcAft>
      <a:defRPr sz="2000" kern="1200">
        <a:solidFill>
          <a:schemeClr val="tx1"/>
        </a:solidFill>
        <a:latin typeface="Arial" pitchFamily="34" charset="0"/>
        <a:ea typeface="+mn-ea"/>
        <a:cs typeface="+mn-cs"/>
      </a:defRPr>
    </a:lvl3pPr>
    <a:lvl4pPr marL="1371600" algn="l" rtl="0" fontAlgn="base">
      <a:spcBef>
        <a:spcPct val="0"/>
      </a:spcBef>
      <a:spcAft>
        <a:spcPct val="0"/>
      </a:spcAft>
      <a:defRPr sz="2000" kern="1200">
        <a:solidFill>
          <a:schemeClr val="tx1"/>
        </a:solidFill>
        <a:latin typeface="Arial" pitchFamily="34" charset="0"/>
        <a:ea typeface="+mn-ea"/>
        <a:cs typeface="+mn-cs"/>
      </a:defRPr>
    </a:lvl4pPr>
    <a:lvl5pPr marL="1828800" algn="l" rtl="0" fontAlgn="base">
      <a:spcBef>
        <a:spcPct val="0"/>
      </a:spcBef>
      <a:spcAft>
        <a:spcPct val="0"/>
      </a:spcAft>
      <a:defRPr sz="2000" kern="1200">
        <a:solidFill>
          <a:schemeClr val="tx1"/>
        </a:solidFill>
        <a:latin typeface="Arial" pitchFamily="34" charset="0"/>
        <a:ea typeface="+mn-ea"/>
        <a:cs typeface="+mn-cs"/>
      </a:defRPr>
    </a:lvl5pPr>
    <a:lvl6pPr marL="2286000" algn="l" defTabSz="914400" rtl="0" eaLnBrk="1" latinLnBrk="0" hangingPunct="1">
      <a:defRPr sz="2000" kern="1200">
        <a:solidFill>
          <a:schemeClr val="tx1"/>
        </a:solidFill>
        <a:latin typeface="Arial" pitchFamily="34" charset="0"/>
        <a:ea typeface="+mn-ea"/>
        <a:cs typeface="+mn-cs"/>
      </a:defRPr>
    </a:lvl6pPr>
    <a:lvl7pPr marL="2743200" algn="l" defTabSz="914400" rtl="0" eaLnBrk="1" latinLnBrk="0" hangingPunct="1">
      <a:defRPr sz="2000" kern="1200">
        <a:solidFill>
          <a:schemeClr val="tx1"/>
        </a:solidFill>
        <a:latin typeface="Arial" pitchFamily="34" charset="0"/>
        <a:ea typeface="+mn-ea"/>
        <a:cs typeface="+mn-cs"/>
      </a:defRPr>
    </a:lvl7pPr>
    <a:lvl8pPr marL="3200400" algn="l" defTabSz="914400" rtl="0" eaLnBrk="1" latinLnBrk="0" hangingPunct="1">
      <a:defRPr sz="2000" kern="1200">
        <a:solidFill>
          <a:schemeClr val="tx1"/>
        </a:solidFill>
        <a:latin typeface="Arial" pitchFamily="34" charset="0"/>
        <a:ea typeface="+mn-ea"/>
        <a:cs typeface="+mn-cs"/>
      </a:defRPr>
    </a:lvl8pPr>
    <a:lvl9pPr marL="3657600" algn="l" defTabSz="914400" rtl="0" eaLnBrk="1" latinLnBrk="0" hangingPunct="1">
      <a:defRPr sz="2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clrMru>
    <a:srgbClr val="003399"/>
    <a:srgbClr val="1276BA"/>
    <a:srgbClr val="093A5B"/>
    <a:srgbClr val="FFFF99"/>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457" autoAdjust="0"/>
    <p:restoredTop sz="70012" autoAdjust="0"/>
  </p:normalViewPr>
  <p:slideViewPr>
    <p:cSldViewPr>
      <p:cViewPr varScale="1">
        <p:scale>
          <a:sx n="53" d="100"/>
          <a:sy n="53" d="100"/>
        </p:scale>
        <p:origin x="-15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6" d="100"/>
          <a:sy n="76" d="100"/>
        </p:scale>
        <p:origin x="-1160"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63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63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63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83C50AF-A410-4322-9FB4-1FDF157D1520}"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768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768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68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768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768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7EBA02B-C15E-4256-8154-041CB6FF8D13}"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msdn.microsoft.com/library/en-us/dllproc/base/waitforsingleobject.asp?frame=true"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72B304-3D97-46ED-91F7-610F1AC89D38}" type="slidenum">
              <a:rPr lang="en-GB"/>
              <a:pPr/>
              <a:t>1</a:t>
            </a:fld>
            <a:endParaRPr lang="en-GB"/>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6573A-A3FC-4162-9ABB-5DD6132069A5}" type="slidenum">
              <a:rPr lang="en-GB"/>
              <a:pPr/>
              <a:t>11</a:t>
            </a:fld>
            <a:endParaRPr lang="en-GB"/>
          </a:p>
        </p:txBody>
      </p:sp>
      <p:sp>
        <p:nvSpPr>
          <p:cNvPr id="2652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5219" name="Rectangle 3"/>
          <p:cNvSpPr>
            <a:spLocks noGrp="1" noChangeArrowheads="1"/>
          </p:cNvSpPr>
          <p:nvPr>
            <p:ph type="body" idx="1"/>
          </p:nvPr>
        </p:nvSpPr>
        <p:spPr bwMode="auto">
          <a:xfrm>
            <a:off x="685800" y="4343400"/>
            <a:ext cx="5486400" cy="4114800"/>
          </a:xfrm>
          <a:prstGeom prst="rect">
            <a:avLst/>
          </a:prstGeom>
          <a:solidFill>
            <a:srgbClr val="FFFFFF"/>
          </a:solidFill>
          <a:ln>
            <a:miter lim="800000"/>
            <a:headEnd/>
            <a:tailEnd/>
          </a:ln>
        </p:spPr>
        <p:txBody>
          <a:bodyPr/>
          <a:lstStyle/>
          <a:p>
            <a:pPr>
              <a:spcAft>
                <a:spcPts val="600"/>
              </a:spcAft>
            </a:pPr>
            <a:r>
              <a:rPr lang="en-GB" dirty="0" smtClean="0"/>
              <a:t>IO Processing is about two key concepts: IRPs and IRQLs</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A12A99-7752-48CC-B7F0-501280705D20}" type="slidenum">
              <a:rPr lang="en-GB"/>
              <a:pPr/>
              <a:t>12</a:t>
            </a:fld>
            <a:endParaRPr lang="en-GB"/>
          </a:p>
        </p:txBody>
      </p:sp>
      <p:sp>
        <p:nvSpPr>
          <p:cNvPr id="343042" name="Rectangle 2"/>
          <p:cNvSpPr>
            <a:spLocks noGrp="1" noRot="1" noChangeAspect="1" noChangeArrowheads="1" noTextEdit="1"/>
          </p:cNvSpPr>
          <p:nvPr>
            <p:ph type="sldImg"/>
          </p:nvPr>
        </p:nvSpPr>
        <p:spPr bwMode="auto">
          <a:xfrm>
            <a:off x="820738" y="703263"/>
            <a:ext cx="5624512" cy="4217987"/>
          </a:xfrm>
          <a:prstGeom prst="rect">
            <a:avLst/>
          </a:prstGeom>
          <a:solidFill>
            <a:srgbClr val="FFFFFF"/>
          </a:solidFill>
          <a:ln>
            <a:solidFill>
              <a:srgbClr val="000000"/>
            </a:solidFill>
            <a:miter lim="800000"/>
            <a:headEnd/>
            <a:tailEnd/>
          </a:ln>
        </p:spPr>
      </p:sp>
      <p:sp>
        <p:nvSpPr>
          <p:cNvPr id="343043" name="Rectangle 3"/>
          <p:cNvSpPr>
            <a:spLocks noGrp="1" noChangeArrowheads="1"/>
          </p:cNvSpPr>
          <p:nvPr>
            <p:ph type="body" idx="1"/>
          </p:nvPr>
        </p:nvSpPr>
        <p:spPr bwMode="auto">
          <a:xfrm>
            <a:off x="696913" y="5341938"/>
            <a:ext cx="5888037" cy="3303587"/>
          </a:xfrm>
          <a:prstGeom prst="rect">
            <a:avLst/>
          </a:prstGeom>
          <a:solidFill>
            <a:srgbClr val="FFFFFF"/>
          </a:solidFill>
          <a:ln>
            <a:solidFill>
              <a:srgbClr val="000000"/>
            </a:solidFill>
            <a:miter lim="800000"/>
            <a:headEnd/>
            <a:tailEnd/>
          </a:ln>
        </p:spPr>
        <p:txBody>
          <a:bodyPr/>
          <a:lstStyle/>
          <a:p>
            <a:r>
              <a:rPr lang="en-US"/>
              <a:t>Handling a synchronous I/O to a single-layered driver consists of seven steps:</a:t>
            </a:r>
          </a:p>
          <a:p>
            <a:r>
              <a:rPr lang="en-US"/>
              <a:t>1. The I/O request passes through a subsystem DLL.</a:t>
            </a:r>
          </a:p>
          <a:p>
            <a:r>
              <a:rPr lang="en-US"/>
              <a:t>2. The subsystem DLL calls the I/O manager’s read or write service.</a:t>
            </a:r>
          </a:p>
          <a:p>
            <a:r>
              <a:rPr lang="en-US"/>
              <a:t>3. The I/O manager allocates an IRP describing the request and sends it to the driver (a</a:t>
            </a:r>
          </a:p>
          <a:p>
            <a:r>
              <a:rPr lang="en-US"/>
              <a:t>device driver in this case) by calling its own IoCallDriver function.</a:t>
            </a:r>
          </a:p>
          <a:p>
            <a:r>
              <a:rPr lang="en-US"/>
              <a:t>4. The driver transfers the data in the IRP to the device and starts the I/O operation.</a:t>
            </a:r>
          </a:p>
          <a:p>
            <a:r>
              <a:rPr lang="en-US"/>
              <a:t>5. The driver signals I/O completion by interrupting the CPU.</a:t>
            </a:r>
          </a:p>
          <a:p>
            <a:r>
              <a:rPr lang="en-US"/>
              <a:t>6. When the device completes the operation and interrupts the CPU, the device driver services</a:t>
            </a:r>
          </a:p>
          <a:p>
            <a:r>
              <a:rPr lang="en-US"/>
              <a:t>the interrupt.</a:t>
            </a:r>
          </a:p>
          <a:p>
            <a:r>
              <a:rPr lang="en-US"/>
              <a:t>7. The driver calls the I/O manager’s IoCompleteRequest function to inform it that it has finished</a:t>
            </a:r>
          </a:p>
          <a:p>
            <a:r>
              <a:rPr lang="en-US"/>
              <a:t>processing the IRP’s request, and the I/O manager completes the I/O request.</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39B1D2-E736-4ED6-8B51-FD1DEA342525}" type="slidenum">
              <a:rPr lang="en-GB"/>
              <a:pPr/>
              <a:t>15</a:t>
            </a:fld>
            <a:endParaRPr lang="en-GB"/>
          </a:p>
        </p:txBody>
      </p:sp>
      <p:sp>
        <p:nvSpPr>
          <p:cNvPr id="357378" name="Rectangle 2"/>
          <p:cNvSpPr>
            <a:spLocks noGrp="1" noRot="1" noChangeAspect="1" noChangeArrowheads="1"/>
          </p:cNvSpPr>
          <p:nvPr>
            <p:ph type="sldImg"/>
          </p:nvPr>
        </p:nvSpPr>
        <p:spPr bwMode="auto">
          <a:xfrm>
            <a:off x="1143000" y="457200"/>
            <a:ext cx="4572000" cy="3429000"/>
          </a:xfrm>
          <a:prstGeom prst="rect">
            <a:avLst/>
          </a:prstGeom>
          <a:solidFill>
            <a:srgbClr val="FFFFFF"/>
          </a:solidFill>
          <a:ln>
            <a:solidFill>
              <a:srgbClr val="000000"/>
            </a:solidFill>
            <a:miter lim="800000"/>
            <a:headEnd/>
            <a:tailEnd/>
          </a:ln>
        </p:spPr>
      </p:sp>
      <p:sp>
        <p:nvSpPr>
          <p:cNvPr id="357379" name="Rectangle 3"/>
          <p:cNvSpPr>
            <a:spLocks noGrp="1" noChangeArrowheads="1"/>
          </p:cNvSpPr>
          <p:nvPr>
            <p:ph type="body" idx="1"/>
          </p:nvPr>
        </p:nvSpPr>
        <p:spPr bwMode="auto">
          <a:xfrm>
            <a:off x="381000" y="4114800"/>
            <a:ext cx="6096000" cy="4648200"/>
          </a:xfrm>
          <a:prstGeom prst="rect">
            <a:avLst/>
          </a:prstGeom>
          <a:solidFill>
            <a:srgbClr val="FFFFFF"/>
          </a:solidFill>
          <a:ln>
            <a:solidFill>
              <a:srgbClr val="000000"/>
            </a:solidFill>
            <a:miter lim="800000"/>
            <a:headEnd/>
            <a:tailEnd/>
          </a:ln>
        </p:spPr>
        <p:txBody>
          <a:bodyPr/>
          <a:lstStyle/>
          <a:p>
            <a:r>
              <a:rPr lang="en-US"/>
              <a:t>After an I/O device completes a data transfer, it interrupts for service and the Windows kernel,</a:t>
            </a:r>
          </a:p>
          <a:p>
            <a:r>
              <a:rPr lang="en-US"/>
              <a:t>I/O manager, and device driver are called into action. When a device interrupt occurs, the processor transfers control to the kernel trap handler,</a:t>
            </a:r>
          </a:p>
          <a:p>
            <a:r>
              <a:rPr lang="en-US"/>
              <a:t>which indexes into its interrupt dispatch table to locate the ISR for the device. ISRs in Windows</a:t>
            </a:r>
          </a:p>
          <a:p>
            <a:r>
              <a:rPr lang="en-US"/>
              <a:t>typically handle device interrupts in two steps. When an ISR is first invoked, it usually</a:t>
            </a:r>
          </a:p>
          <a:p>
            <a:r>
              <a:rPr lang="en-US"/>
              <a:t>remains at device IRQL only long enough to capture the device status and then stop the</a:t>
            </a:r>
          </a:p>
          <a:p>
            <a:r>
              <a:rPr lang="en-US"/>
              <a:t>device’s interrupt. It then queues a DPC and exits, dismissing the interrupt. Later, when the</a:t>
            </a:r>
          </a:p>
          <a:p>
            <a:r>
              <a:rPr lang="en-US"/>
              <a:t>DPC routine is called, the device finishes processing the interrupt. When that’s done, the</a:t>
            </a:r>
          </a:p>
          <a:p>
            <a:r>
              <a:rPr lang="en-US"/>
              <a:t>device calls the I/O manager to complete the I/O and dispose of the IRP. It might also start the</a:t>
            </a:r>
          </a:p>
          <a:p>
            <a:r>
              <a:rPr lang="en-US"/>
              <a:t>next I/O request that is waiting in the device queue.</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89258A-D4C6-4419-BB4C-F0B3204DF3CD}" type="slidenum">
              <a:rPr lang="en-GB"/>
              <a:pPr/>
              <a:t>16</a:t>
            </a:fld>
            <a:endParaRPr lang="en-GB"/>
          </a:p>
        </p:txBody>
      </p:sp>
      <p:sp>
        <p:nvSpPr>
          <p:cNvPr id="295938" name="Rectangle 2"/>
          <p:cNvSpPr>
            <a:spLocks noGrp="1" noChangeArrowheads="1"/>
          </p:cNvSpPr>
          <p:nvPr>
            <p:ph type="body" idx="1"/>
          </p:nvPr>
        </p:nvSpPr>
        <p:spPr bwMode="auto">
          <a:xfrm>
            <a:off x="915988" y="4300538"/>
            <a:ext cx="5026025" cy="4154487"/>
          </a:xfrm>
          <a:prstGeom prst="rect">
            <a:avLst/>
          </a:prstGeom>
          <a:noFill/>
          <a:ln>
            <a:miter lim="800000"/>
            <a:headEnd/>
            <a:tailEnd/>
          </a:ln>
        </p:spPr>
        <p:txBody>
          <a:bodyPr lIns="85209" tIns="42603" rIns="85209" bIns="42603"/>
          <a:lstStyle/>
          <a:p>
            <a:endParaRPr lang="en-US"/>
          </a:p>
        </p:txBody>
      </p:sp>
      <p:sp>
        <p:nvSpPr>
          <p:cNvPr id="295939" name="Rectangle 3"/>
          <p:cNvSpPr>
            <a:spLocks noGrp="1" noRot="1" noChangeAspect="1" noChangeArrowheads="1" noTextEdit="1"/>
          </p:cNvSpPr>
          <p:nvPr>
            <p:ph type="sldImg"/>
          </p:nvPr>
        </p:nvSpPr>
        <p:spPr bwMode="auto">
          <a:xfrm>
            <a:off x="1303338" y="809625"/>
            <a:ext cx="4252912" cy="3189288"/>
          </a:xfrm>
          <a:prstGeom prst="rect">
            <a:avLst/>
          </a:prstGeom>
          <a:noFill/>
          <a:ln w="12700" cap="flat">
            <a:solidFill>
              <a:schemeClr val="tx1"/>
            </a:solidFill>
            <a:miter lim="800000"/>
            <a:headEnd/>
            <a:tailEn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89258A-D4C6-4419-BB4C-F0B3204DF3CD}" type="slidenum">
              <a:rPr lang="en-GB"/>
              <a:pPr/>
              <a:t>17</a:t>
            </a:fld>
            <a:endParaRPr lang="en-GB"/>
          </a:p>
        </p:txBody>
      </p:sp>
      <p:sp>
        <p:nvSpPr>
          <p:cNvPr id="295938" name="Rectangle 2"/>
          <p:cNvSpPr>
            <a:spLocks noGrp="1" noChangeArrowheads="1"/>
          </p:cNvSpPr>
          <p:nvPr>
            <p:ph type="body" idx="1"/>
          </p:nvPr>
        </p:nvSpPr>
        <p:spPr bwMode="auto">
          <a:xfrm>
            <a:off x="915988" y="4300538"/>
            <a:ext cx="5026025" cy="4154487"/>
          </a:xfrm>
          <a:prstGeom prst="rect">
            <a:avLst/>
          </a:prstGeom>
          <a:noFill/>
          <a:ln>
            <a:miter lim="800000"/>
            <a:headEnd/>
            <a:tailEnd/>
          </a:ln>
        </p:spPr>
        <p:txBody>
          <a:bodyPr lIns="85209" tIns="42603" rIns="85209" bIns="42603"/>
          <a:lstStyle/>
          <a:p>
            <a:endParaRPr lang="en-US"/>
          </a:p>
        </p:txBody>
      </p:sp>
      <p:sp>
        <p:nvSpPr>
          <p:cNvPr id="295939" name="Rectangle 3"/>
          <p:cNvSpPr>
            <a:spLocks noGrp="1" noRot="1" noChangeAspect="1" noChangeArrowheads="1" noTextEdit="1"/>
          </p:cNvSpPr>
          <p:nvPr>
            <p:ph type="sldImg"/>
          </p:nvPr>
        </p:nvSpPr>
        <p:spPr bwMode="auto">
          <a:xfrm>
            <a:off x="1303338" y="809625"/>
            <a:ext cx="4252912" cy="3189288"/>
          </a:xfrm>
          <a:prstGeom prst="rect">
            <a:avLst/>
          </a:prstGeom>
          <a:noFill/>
          <a:ln w="12700" cap="flat">
            <a:solidFill>
              <a:schemeClr val="tx1"/>
            </a:solidFill>
            <a:miter lim="800000"/>
            <a:headEnd/>
            <a:tailEn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39B1D2-E736-4ED6-8B51-FD1DEA342525}" type="slidenum">
              <a:rPr lang="en-GB"/>
              <a:pPr/>
              <a:t>18</a:t>
            </a:fld>
            <a:endParaRPr lang="en-GB"/>
          </a:p>
        </p:txBody>
      </p:sp>
      <p:sp>
        <p:nvSpPr>
          <p:cNvPr id="357378" name="Rectangle 2"/>
          <p:cNvSpPr>
            <a:spLocks noGrp="1" noRot="1" noChangeAspect="1" noChangeArrowheads="1"/>
          </p:cNvSpPr>
          <p:nvPr>
            <p:ph type="sldImg"/>
          </p:nvPr>
        </p:nvSpPr>
        <p:spPr bwMode="auto">
          <a:xfrm>
            <a:off x="1143000" y="457200"/>
            <a:ext cx="4572000" cy="3429000"/>
          </a:xfrm>
          <a:prstGeom prst="rect">
            <a:avLst/>
          </a:prstGeom>
          <a:solidFill>
            <a:srgbClr val="FFFFFF"/>
          </a:solidFill>
          <a:ln>
            <a:solidFill>
              <a:srgbClr val="000000"/>
            </a:solidFill>
            <a:miter lim="800000"/>
            <a:headEnd/>
            <a:tailEnd/>
          </a:ln>
        </p:spPr>
      </p:sp>
      <p:sp>
        <p:nvSpPr>
          <p:cNvPr id="357379" name="Rectangle 3"/>
          <p:cNvSpPr>
            <a:spLocks noGrp="1" noChangeArrowheads="1"/>
          </p:cNvSpPr>
          <p:nvPr>
            <p:ph type="body" idx="1"/>
          </p:nvPr>
        </p:nvSpPr>
        <p:spPr bwMode="auto">
          <a:xfrm>
            <a:off x="381000" y="4114800"/>
            <a:ext cx="6096000" cy="4648200"/>
          </a:xfrm>
          <a:prstGeom prst="rect">
            <a:avLst/>
          </a:prstGeom>
          <a:solidFill>
            <a:srgbClr val="FFFFFF"/>
          </a:solidFill>
          <a:ln>
            <a:solidFill>
              <a:srgbClr val="000000"/>
            </a:solidFill>
            <a:miter lim="800000"/>
            <a:headEnd/>
            <a:tailEnd/>
          </a:ln>
        </p:spPr>
        <p:txBody>
          <a:bodyPr/>
          <a:lstStyle/>
          <a:p>
            <a:r>
              <a:rPr lang="en-US"/>
              <a:t>After an I/O device completes a data transfer, it interrupts for service and the Windows kernel,</a:t>
            </a:r>
          </a:p>
          <a:p>
            <a:r>
              <a:rPr lang="en-US"/>
              <a:t>I/O manager, and device driver are called into action. When a device interrupt occurs, the processor transfers control to the kernel trap handler,</a:t>
            </a:r>
          </a:p>
          <a:p>
            <a:r>
              <a:rPr lang="en-US"/>
              <a:t>which indexes into its interrupt dispatch table to locate the ISR for the device. ISRs in Windows</a:t>
            </a:r>
          </a:p>
          <a:p>
            <a:r>
              <a:rPr lang="en-US"/>
              <a:t>typically handle device interrupts in two steps. When an ISR is first invoked, it usually</a:t>
            </a:r>
          </a:p>
          <a:p>
            <a:r>
              <a:rPr lang="en-US"/>
              <a:t>remains at device IRQL only long enough to capture the device status and then stop the</a:t>
            </a:r>
          </a:p>
          <a:p>
            <a:r>
              <a:rPr lang="en-US"/>
              <a:t>device’s interrupt. It then queues a DPC and exits, dismissing the interrupt. Later, when the</a:t>
            </a:r>
          </a:p>
          <a:p>
            <a:r>
              <a:rPr lang="en-US"/>
              <a:t>DPC routine is called, the device finishes processing the interrupt. When that’s done, the</a:t>
            </a:r>
          </a:p>
          <a:p>
            <a:r>
              <a:rPr lang="en-US"/>
              <a:t>device calls the I/O manager to complete the I/O and dispose of the IRP. It might also start the</a:t>
            </a:r>
          </a:p>
          <a:p>
            <a:r>
              <a:rPr lang="en-US"/>
              <a:t>next I/O request that is waiting in the device queue.</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E95823-FE77-41A4-A849-2A357E63E572}" type="slidenum">
              <a:rPr lang="en-GB"/>
              <a:pPr/>
              <a:t>19</a:t>
            </a:fld>
            <a:endParaRPr lang="en-GB"/>
          </a:p>
        </p:txBody>
      </p:sp>
      <p:sp>
        <p:nvSpPr>
          <p:cNvPr id="361474" name="Rectangle 2"/>
          <p:cNvSpPr>
            <a:spLocks noGrp="1" noRot="1" noChangeAspect="1" noChangeArrowheads="1" noTextEdit="1"/>
          </p:cNvSpPr>
          <p:nvPr>
            <p:ph type="sldImg"/>
          </p:nvPr>
        </p:nvSpPr>
        <p:spPr bwMode="auto">
          <a:xfrm>
            <a:off x="822325" y="703263"/>
            <a:ext cx="5621338" cy="4216400"/>
          </a:xfrm>
          <a:prstGeom prst="rect">
            <a:avLst/>
          </a:prstGeom>
          <a:solidFill>
            <a:srgbClr val="FFFFFF"/>
          </a:solidFill>
          <a:ln>
            <a:solidFill>
              <a:srgbClr val="000000"/>
            </a:solidFill>
            <a:miter lim="800000"/>
            <a:headEnd/>
            <a:tailEnd/>
          </a:ln>
        </p:spPr>
      </p:sp>
      <p:sp>
        <p:nvSpPr>
          <p:cNvPr id="361475" name="Rectangle 3"/>
          <p:cNvSpPr>
            <a:spLocks noGrp="1" noChangeArrowheads="1"/>
          </p:cNvSpPr>
          <p:nvPr>
            <p:ph type="body" idx="1"/>
          </p:nvPr>
        </p:nvSpPr>
        <p:spPr bwMode="auto">
          <a:xfrm>
            <a:off x="696913" y="5341938"/>
            <a:ext cx="5888037" cy="3302000"/>
          </a:xfrm>
          <a:prstGeom prst="rect">
            <a:avLst/>
          </a:prstGeom>
          <a:solidFill>
            <a:srgbClr val="FFFFFF"/>
          </a:solidFill>
          <a:ln>
            <a:miter lim="800000"/>
            <a:headEnd/>
            <a:tailEnd/>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BE725457-4FC2-4402-A674-58B9F37F9417}" type="slidenum">
              <a:rPr lang="en-GB"/>
              <a:pPr/>
              <a:t>20</a:t>
            </a:fld>
            <a:endParaRPr lang="en-GB"/>
          </a:p>
        </p:txBody>
      </p:sp>
      <p:sp>
        <p:nvSpPr>
          <p:cNvPr id="4249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6573A-A3FC-4162-9ABB-5DD6132069A5}" type="slidenum">
              <a:rPr lang="en-GB"/>
              <a:pPr/>
              <a:t>21</a:t>
            </a:fld>
            <a:endParaRPr lang="en-GB"/>
          </a:p>
        </p:txBody>
      </p:sp>
      <p:sp>
        <p:nvSpPr>
          <p:cNvPr id="2652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5219" name="Rectangle 3"/>
          <p:cNvSpPr>
            <a:spLocks noGrp="1" noChangeArrowheads="1"/>
          </p:cNvSpPr>
          <p:nvPr>
            <p:ph type="body" idx="1"/>
          </p:nvPr>
        </p:nvSpPr>
        <p:spPr bwMode="auto">
          <a:xfrm>
            <a:off x="685800" y="4343400"/>
            <a:ext cx="5486400" cy="4114800"/>
          </a:xfrm>
          <a:prstGeom prst="rect">
            <a:avLst/>
          </a:prstGeom>
          <a:solidFill>
            <a:srgbClr val="FFFFFF"/>
          </a:solidFill>
          <a:ln>
            <a:miter lim="800000"/>
            <a:headEnd/>
            <a:tailEnd/>
          </a:ln>
        </p:spPr>
        <p:txBody>
          <a:bodyPr/>
          <a:lstStyle/>
          <a:p>
            <a:pPr>
              <a:spcAft>
                <a:spcPts val="600"/>
              </a:spcAft>
            </a:pPr>
            <a:r>
              <a:rPr lang="en-GB" dirty="0" smtClean="0"/>
              <a:t>O(1)</a:t>
            </a:r>
            <a:r>
              <a:rPr lang="en-GB" baseline="0" dirty="0" smtClean="0"/>
              <a:t> scheduling in Windows.</a:t>
            </a:r>
          </a:p>
          <a:p>
            <a:pPr>
              <a:spcAft>
                <a:spcPts val="600"/>
              </a:spcAft>
            </a:pPr>
            <a:r>
              <a:rPr lang="en-GB" baseline="0" dirty="0" smtClean="0"/>
              <a:t>Different scheduling priority system, but same basic concept.</a:t>
            </a:r>
          </a:p>
          <a:p>
            <a:pPr>
              <a:spcAft>
                <a:spcPts val="600"/>
              </a:spcAft>
            </a:pPr>
            <a:r>
              <a:rPr lang="en-GB" baseline="0" dirty="0" smtClean="0"/>
              <a:t>Strong support for threads.</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Usually easier to fix applications that unbalance the scheduler than trying to fine tune the scheduler for that application.</a:t>
            </a:r>
            <a:endParaRPr lang="en-US" dirty="0"/>
          </a:p>
        </p:txBody>
      </p:sp>
      <p:sp>
        <p:nvSpPr>
          <p:cNvPr id="4" name="Slide Number Placeholder 3"/>
          <p:cNvSpPr>
            <a:spLocks noGrp="1"/>
          </p:cNvSpPr>
          <p:nvPr>
            <p:ph type="sldNum" sz="quarter" idx="10"/>
          </p:nvPr>
        </p:nvSpPr>
        <p:spPr/>
        <p:txBody>
          <a:bodyPr/>
          <a:lstStyle/>
          <a:p>
            <a:fld id="{67EBA02B-C15E-4256-8154-041CB6FF8D13}" type="slidenum">
              <a:rPr lang="en-GB" smtClean="0"/>
              <a:pPr/>
              <a:t>23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E80B05-782E-4C53-A1B3-301C73E2B845}" type="slidenum">
              <a:rPr lang="en-GB"/>
              <a:pPr/>
              <a:t>2</a:t>
            </a:fld>
            <a:endParaRPr lang="en-GB"/>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003E720-2FFA-40EE-830B-A9744D6CB7F5}" type="slidenum">
              <a:rPr lang="en-GB"/>
              <a:pPr/>
              <a:t>24</a:t>
            </a:fld>
            <a:endParaRPr lang="en-GB"/>
          </a:p>
        </p:txBody>
      </p:sp>
      <p:sp>
        <p:nvSpPr>
          <p:cNvPr id="4014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7085423-999B-437C-86FC-99C7D2603712}" type="slidenum">
              <a:rPr lang="en-GB"/>
              <a:pPr/>
              <a:t>26</a:t>
            </a:fld>
            <a:endParaRPr lang="en-GB"/>
          </a:p>
        </p:txBody>
      </p:sp>
      <p:sp>
        <p:nvSpPr>
          <p:cNvPr id="3993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 name="Notes Placeholder 3"/>
          <p:cNvSpPr>
            <a:spLocks noGrp="1"/>
          </p:cNvSpPr>
          <p:nvPr>
            <p:ph type="body" idx="1"/>
          </p:nvPr>
        </p:nvSpPr>
        <p:spPr/>
        <p:txBody>
          <a:bodyPr>
            <a:normAutofit/>
          </a:bodyPr>
          <a:lstStyle/>
          <a:p>
            <a:r>
              <a:rPr lang="en-US" dirty="0" smtClean="0"/>
              <a:t>This slide is from 2005, is</a:t>
            </a:r>
            <a:r>
              <a:rPr lang="en-US" baseline="0" dirty="0" smtClean="0"/>
              <a:t> this still the Linux support story?</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2657B40-1685-4085-AA1C-B217099FB6B3}" type="slidenum">
              <a:rPr lang="en-GB"/>
              <a:pPr/>
              <a:t>27</a:t>
            </a:fld>
            <a:endParaRPr lang="en-GB"/>
          </a:p>
        </p:txBody>
      </p:sp>
      <p:sp>
        <p:nvSpPr>
          <p:cNvPr id="40653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6573A-A3FC-4162-9ABB-5DD6132069A5}" type="slidenum">
              <a:rPr lang="en-GB"/>
              <a:pPr/>
              <a:t>28</a:t>
            </a:fld>
            <a:endParaRPr lang="en-GB"/>
          </a:p>
        </p:txBody>
      </p:sp>
      <p:sp>
        <p:nvSpPr>
          <p:cNvPr id="2652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5219" name="Rectangle 3"/>
          <p:cNvSpPr>
            <a:spLocks noGrp="1" noChangeArrowheads="1"/>
          </p:cNvSpPr>
          <p:nvPr>
            <p:ph type="body" idx="1"/>
          </p:nvPr>
        </p:nvSpPr>
        <p:spPr bwMode="auto">
          <a:xfrm>
            <a:off x="685800" y="4343400"/>
            <a:ext cx="5486400" cy="4114800"/>
          </a:xfrm>
          <a:prstGeom prst="rect">
            <a:avLst/>
          </a:prstGeom>
          <a:solidFill>
            <a:srgbClr val="FFFFFF"/>
          </a:solidFill>
          <a:ln>
            <a:miter lim="800000"/>
            <a:headEnd/>
            <a:tailEnd/>
          </a:ln>
        </p:spPr>
        <p:txBody>
          <a:bodyPr/>
          <a:lstStyle/>
          <a:p>
            <a:pPr>
              <a:spcAft>
                <a:spcPts val="600"/>
              </a:spcAft>
            </a:pPr>
            <a:r>
              <a:rPr lang="en-GB" dirty="0" err="1" smtClean="0"/>
              <a:t>Mutexes</a:t>
            </a:r>
            <a:r>
              <a:rPr lang="en-GB" dirty="0" smtClean="0"/>
              <a:t>, semaphores,</a:t>
            </a:r>
            <a:r>
              <a:rPr lang="en-GB" baseline="0" dirty="0" smtClean="0"/>
              <a:t> and so much more.</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Creates a chain of waiters so that each processor waits</a:t>
            </a:r>
            <a:r>
              <a:rPr lang="en-US" baseline="0" dirty="0" smtClean="0"/>
              <a:t> on its own data.  With basic spinlocks, there can be a storm of bus requests when the lock is released.</a:t>
            </a:r>
            <a:endParaRPr lang="en-US" dirty="0"/>
          </a:p>
        </p:txBody>
      </p:sp>
      <p:sp>
        <p:nvSpPr>
          <p:cNvPr id="4" name="Slide Number Placeholder 3"/>
          <p:cNvSpPr>
            <a:spLocks noGrp="1"/>
          </p:cNvSpPr>
          <p:nvPr>
            <p:ph type="sldNum" sz="quarter" idx="10"/>
          </p:nvPr>
        </p:nvSpPr>
        <p:spPr/>
        <p:txBody>
          <a:bodyPr/>
          <a:lstStyle/>
          <a:p>
            <a:fld id="{67EBA02B-C15E-4256-8154-041CB6FF8D13}" type="slidenum">
              <a:rPr lang="en-GB" smtClean="0"/>
              <a:pPr/>
              <a:t>31</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E75C72-EBAF-458A-A110-17A05BC18090}" type="slidenum">
              <a:rPr lang="en-GB"/>
              <a:pPr/>
              <a:t>33</a:t>
            </a:fld>
            <a:endParaRPr lang="en-GB"/>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a:ln/>
        </p:spPr>
        <p:txBody>
          <a:bodyPr/>
          <a:lstStyle/>
          <a:p>
            <a:r>
              <a:rPr lang="en-US">
                <a:latin typeface="Verdana" pitchFamily="34" charset="0"/>
              </a:rPr>
              <a:t>The  </a:t>
            </a:r>
            <a:r>
              <a:rPr lang="en-US" b="1">
                <a:latin typeface="Verdana-Bold" charset="0"/>
                <a:hlinkClick r:id="rId3"/>
              </a:rPr>
              <a:t>WaitForSingleObject</a:t>
            </a:r>
            <a:r>
              <a:rPr lang="en-US">
                <a:latin typeface="Verdana" pitchFamily="34" charset="0"/>
              </a:rPr>
              <a:t> function checks the current state of the specified object. If the object's state is nonsignaled, the calling thread enters the wait state. It uses no processor time while waiting for the object state to become signaled or the time-out interval to elapse.The function modifies the state of some types of synchronization objects. Modification occurs only for the object whose signaled state caused the function to return. For example, the count of a semaphore object is decreased by one.The  </a:t>
            </a:r>
            <a:r>
              <a:rPr lang="en-US" b="1">
                <a:latin typeface="Verdana-Bold" charset="0"/>
                <a:hlinkClick r:id="rId3"/>
              </a:rPr>
              <a:t>WaitForSingleObject</a:t>
            </a:r>
            <a:r>
              <a:rPr lang="en-US">
                <a:latin typeface="Verdana" pitchFamily="34" charset="0"/>
              </a:rPr>
              <a:t> function can wait for the following objects:</a:t>
            </a:r>
          </a:p>
          <a:p>
            <a:r>
              <a:rPr lang="en-US">
                <a:latin typeface="Verdana" pitchFamily="34" charset="0"/>
              </a:rPr>
              <a:t>• Change notification</a:t>
            </a:r>
          </a:p>
          <a:p>
            <a:r>
              <a:rPr lang="en-US">
                <a:latin typeface="Verdana" pitchFamily="34" charset="0"/>
              </a:rPr>
              <a:t>• Console input</a:t>
            </a:r>
          </a:p>
          <a:p>
            <a:r>
              <a:rPr lang="en-US">
                <a:latin typeface="Verdana" pitchFamily="34" charset="0"/>
              </a:rPr>
              <a:t>• Event</a:t>
            </a:r>
          </a:p>
          <a:p>
            <a:r>
              <a:rPr lang="en-US">
                <a:latin typeface="Verdana" pitchFamily="34" charset="0"/>
              </a:rPr>
              <a:t>• Job</a:t>
            </a:r>
          </a:p>
          <a:p>
            <a:r>
              <a:rPr lang="en-US">
                <a:latin typeface="Verdana" pitchFamily="34" charset="0"/>
              </a:rPr>
              <a:t>• Memory resource notification</a:t>
            </a:r>
          </a:p>
          <a:p>
            <a:r>
              <a:rPr lang="en-US">
                <a:latin typeface="Verdana" pitchFamily="34" charset="0"/>
              </a:rPr>
              <a:t>• Mutex</a:t>
            </a:r>
          </a:p>
          <a:p>
            <a:r>
              <a:rPr lang="en-US">
                <a:latin typeface="Verdana" pitchFamily="34" charset="0"/>
              </a:rPr>
              <a:t>• Process</a:t>
            </a:r>
          </a:p>
          <a:p>
            <a:r>
              <a:rPr lang="en-US">
                <a:latin typeface="Verdana" pitchFamily="34" charset="0"/>
              </a:rPr>
              <a:t>• Semaphore</a:t>
            </a:r>
          </a:p>
          <a:p>
            <a:r>
              <a:rPr lang="en-US">
                <a:latin typeface="Verdana" pitchFamily="34" charset="0"/>
              </a:rPr>
              <a:t>• Thread</a:t>
            </a:r>
          </a:p>
          <a:p>
            <a:r>
              <a:rPr lang="en-US">
                <a:latin typeface="Verdana" pitchFamily="34" charset="0"/>
              </a:rPr>
              <a:t>• Waitable timer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E99618-2014-48FB-9524-6EB0A596231F}" type="slidenum">
              <a:rPr lang="en-GB"/>
              <a:pPr/>
              <a:t>34</a:t>
            </a:fld>
            <a:endParaRPr lang="en-GB"/>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r>
              <a:rPr lang="en-US">
                <a:latin typeface="Verdana" pitchFamily="34" charset="0"/>
              </a:rPr>
              <a:t>Use caution when calling the wait functions and code that directly or indirectly creates windows. If a thread creates any windows, it must process messages. Message broadcasts are sent to all windows in the system. A thread that uses a wait function with no time-out interval may cause the system to become deadlocked.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6573A-A3FC-4162-9ABB-5DD6132069A5}" type="slidenum">
              <a:rPr lang="en-GB"/>
              <a:pPr/>
              <a:t>35</a:t>
            </a:fld>
            <a:endParaRPr lang="en-GB"/>
          </a:p>
        </p:txBody>
      </p:sp>
      <p:sp>
        <p:nvSpPr>
          <p:cNvPr id="2652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5219" name="Rectangle 3"/>
          <p:cNvSpPr>
            <a:spLocks noGrp="1" noChangeArrowheads="1"/>
          </p:cNvSpPr>
          <p:nvPr>
            <p:ph type="body" idx="1"/>
          </p:nvPr>
        </p:nvSpPr>
        <p:spPr bwMode="auto">
          <a:xfrm>
            <a:off x="685800" y="4343400"/>
            <a:ext cx="5486400" cy="4114800"/>
          </a:xfrm>
          <a:prstGeom prst="rect">
            <a:avLst/>
          </a:prstGeom>
          <a:solidFill>
            <a:srgbClr val="FFFFFF"/>
          </a:solidFill>
          <a:ln>
            <a:miter lim="800000"/>
            <a:headEnd/>
            <a:tailEnd/>
          </a:ln>
        </p:spPr>
        <p:txBody>
          <a:bodyPr/>
          <a:lstStyle/>
          <a:p>
            <a:pPr>
              <a:spcAft>
                <a:spcPts val="600"/>
              </a:spcAft>
            </a:pPr>
            <a:r>
              <a:rPr lang="en-GB" dirty="0" smtClean="0"/>
              <a:t>Pool Allocations and </a:t>
            </a:r>
            <a:r>
              <a:rPr lang="en-GB" dirty="0" err="1" smtClean="0"/>
              <a:t>Lookaside</a:t>
            </a:r>
            <a:r>
              <a:rPr lang="en-GB" baseline="0" dirty="0" smtClean="0"/>
              <a:t> lists</a:t>
            </a:r>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D3F768F-0E0C-42B0-899A-8079A1292216}" type="slidenum">
              <a:rPr lang="en-GB"/>
              <a:pPr/>
              <a:t>36</a:t>
            </a:fld>
            <a:endParaRPr lang="en-GB"/>
          </a:p>
        </p:txBody>
      </p:sp>
      <p:sp>
        <p:nvSpPr>
          <p:cNvPr id="4126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 name="Notes Placeholder 3"/>
          <p:cNvSpPr>
            <a:spLocks noGrp="1"/>
          </p:cNvSpPr>
          <p:nvPr>
            <p:ph type="body" idx="1"/>
          </p:nvPr>
        </p:nvSpPr>
        <p:spPr/>
        <p:txBody>
          <a:bodyPr>
            <a:normAutofit/>
          </a:bodyPr>
          <a:lstStyle/>
          <a:p>
            <a:r>
              <a:rPr lang="en-US" dirty="0" smtClean="0"/>
              <a:t>32bit</a:t>
            </a:r>
            <a:r>
              <a:rPr lang="en-US" baseline="0" dirty="0" smtClean="0"/>
              <a:t> addressing is either 2/2 split or 3GB to user in Windows.</a:t>
            </a:r>
          </a:p>
          <a:p>
            <a:r>
              <a:rPr lang="en-US" baseline="0" dirty="0" smtClean="0"/>
              <a:t>64bit has far more space and Windows uses it with greater flexibility.</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90E38F3-EC02-4B40-8ABD-8E1156360F33}" type="slidenum">
              <a:rPr lang="en-GB"/>
              <a:pPr/>
              <a:t>37</a:t>
            </a:fld>
            <a:endParaRPr lang="en-GB"/>
          </a:p>
        </p:txBody>
      </p:sp>
      <p:sp>
        <p:nvSpPr>
          <p:cNvPr id="4188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E80B05-782E-4C53-A1B3-301C73E2B845}" type="slidenum">
              <a:rPr lang="en-GB"/>
              <a:pPr/>
              <a:t>3</a:t>
            </a:fld>
            <a:endParaRPr lang="en-GB"/>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05158B9-249D-46F0-9F9A-1971796CBBDC}" type="slidenum">
              <a:rPr lang="en-GB"/>
              <a:pPr/>
              <a:t>38</a:t>
            </a:fld>
            <a:endParaRPr lang="en-GB"/>
          </a:p>
        </p:txBody>
      </p:sp>
      <p:sp>
        <p:nvSpPr>
          <p:cNvPr id="4311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 name="Notes Placeholder 3"/>
          <p:cNvSpPr>
            <a:spLocks noGrp="1"/>
          </p:cNvSpPr>
          <p:nvPr>
            <p:ph type="body" idx="1"/>
          </p:nvPr>
        </p:nvSpPr>
        <p:spPr/>
        <p:txBody>
          <a:bodyPr>
            <a:normAutofit/>
          </a:bodyPr>
          <a:lstStyle/>
          <a:p>
            <a:r>
              <a:rPr lang="en-US" dirty="0" smtClean="0"/>
              <a:t>But what happens when you want a lot of these objects?</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05158B9-249D-46F0-9F9A-1971796CBBDC}" type="slidenum">
              <a:rPr lang="en-GB"/>
              <a:pPr/>
              <a:t>39</a:t>
            </a:fld>
            <a:endParaRPr lang="en-GB"/>
          </a:p>
        </p:txBody>
      </p:sp>
      <p:sp>
        <p:nvSpPr>
          <p:cNvPr id="4311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 name="Notes Placeholder 3"/>
          <p:cNvSpPr>
            <a:spLocks noGrp="1"/>
          </p:cNvSpPr>
          <p:nvPr>
            <p:ph type="body" idx="1"/>
          </p:nvPr>
        </p:nvSpPr>
        <p:spPr/>
        <p:txBody>
          <a:bodyPr>
            <a:normAutofit/>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05158B9-249D-46F0-9F9A-1971796CBBDC}" type="slidenum">
              <a:rPr lang="en-GB"/>
              <a:pPr/>
              <a:t>40</a:t>
            </a:fld>
            <a:endParaRPr lang="en-GB"/>
          </a:p>
        </p:txBody>
      </p:sp>
      <p:sp>
        <p:nvSpPr>
          <p:cNvPr id="4311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 name="Notes Placeholder 3"/>
          <p:cNvSpPr>
            <a:spLocks noGrp="1"/>
          </p:cNvSpPr>
          <p:nvPr>
            <p:ph type="body" idx="1"/>
          </p:nvPr>
        </p:nvSpPr>
        <p:spPr/>
        <p:txBody>
          <a:bodyPr>
            <a:normAutofit/>
          </a:bodyPr>
          <a:lstStyle/>
          <a:p>
            <a:r>
              <a:rPr lang="en-US" dirty="0" smtClean="0"/>
              <a:t>Memory manager</a:t>
            </a:r>
            <a:r>
              <a:rPr lang="en-US" baseline="0" dirty="0" smtClean="0"/>
              <a:t> uses memory topology as part of managing allocations / frees</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6573A-A3FC-4162-9ABB-5DD6132069A5}" type="slidenum">
              <a:rPr lang="en-GB"/>
              <a:pPr/>
              <a:t>41</a:t>
            </a:fld>
            <a:endParaRPr lang="en-GB"/>
          </a:p>
        </p:txBody>
      </p:sp>
      <p:sp>
        <p:nvSpPr>
          <p:cNvPr id="2652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5219" name="Rectangle 3"/>
          <p:cNvSpPr>
            <a:spLocks noGrp="1" noChangeArrowheads="1"/>
          </p:cNvSpPr>
          <p:nvPr>
            <p:ph type="body" idx="1"/>
          </p:nvPr>
        </p:nvSpPr>
        <p:spPr bwMode="auto">
          <a:xfrm>
            <a:off x="685800" y="4343400"/>
            <a:ext cx="5486400" cy="4114800"/>
          </a:xfrm>
          <a:prstGeom prst="rect">
            <a:avLst/>
          </a:prstGeom>
          <a:solidFill>
            <a:srgbClr val="FFFFFF"/>
          </a:solidFill>
          <a:ln>
            <a:miter lim="800000"/>
            <a:headEnd/>
            <a:tailEnd/>
          </a:ln>
        </p:spPr>
        <p:txBody>
          <a:bodyPr/>
          <a:lstStyle/>
          <a:p>
            <a:pPr>
              <a:spcAft>
                <a:spcPts val="600"/>
              </a:spcAft>
            </a:pPr>
            <a:r>
              <a:rPr lang="en-GB" dirty="0" smtClean="0"/>
              <a:t>Built-in</a:t>
            </a:r>
            <a:r>
              <a:rPr lang="en-GB" baseline="0" dirty="0" smtClean="0"/>
              <a:t> support for performance testing and kernel debugging.</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XPerf is the major performance tool that Microsoft releases.</a:t>
            </a:r>
            <a:r>
              <a:rPr lang="en-US" baseline="0" dirty="0" smtClean="0"/>
              <a:t>  For most questions of why is Windows running slowly, this tool is good enough to understand the causes.</a:t>
            </a:r>
            <a:endParaRPr lang="en-US" dirty="0"/>
          </a:p>
        </p:txBody>
      </p:sp>
      <p:sp>
        <p:nvSpPr>
          <p:cNvPr id="4" name="Slide Number Placeholder 3"/>
          <p:cNvSpPr>
            <a:spLocks noGrp="1"/>
          </p:cNvSpPr>
          <p:nvPr>
            <p:ph type="sldNum" sz="quarter" idx="10"/>
          </p:nvPr>
        </p:nvSpPr>
        <p:spPr/>
        <p:txBody>
          <a:bodyPr/>
          <a:lstStyle/>
          <a:p>
            <a:fld id="{67EBA02B-C15E-4256-8154-041CB6FF8D13}" type="slidenum">
              <a:rPr lang="en-GB" smtClean="0"/>
              <a:pPr/>
              <a:t>42</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CPU</a:t>
            </a:r>
            <a:r>
              <a:rPr lang="en-US" baseline="0" dirty="0" smtClean="0"/>
              <a:t> Profile shows both overall CPU usage and breaks it down by process</a:t>
            </a:r>
            <a:endParaRPr lang="en-US" dirty="0"/>
          </a:p>
        </p:txBody>
      </p:sp>
      <p:sp>
        <p:nvSpPr>
          <p:cNvPr id="4" name="Slide Number Placeholder 3"/>
          <p:cNvSpPr>
            <a:spLocks noGrp="1"/>
          </p:cNvSpPr>
          <p:nvPr>
            <p:ph type="sldNum" sz="quarter" idx="10"/>
          </p:nvPr>
        </p:nvSpPr>
        <p:spPr/>
        <p:txBody>
          <a:bodyPr/>
          <a:lstStyle/>
          <a:p>
            <a:fld id="{6D6A2346-B42F-41D7-95CA-BF4739904214}" type="slidenum">
              <a:rPr lang="en-US" smtClean="0"/>
              <a:pPr/>
              <a:t>43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a:t>
            </a:r>
            <a:r>
              <a:rPr lang="en-US" baseline="0" dirty="0" smtClean="0"/>
              <a:t> of process or CPU or stack or …</a:t>
            </a:r>
          </a:p>
          <a:p>
            <a:r>
              <a:rPr lang="en-US" baseline="0" dirty="0" smtClean="0"/>
              <a:t>How much CPU usage is consumed</a:t>
            </a:r>
            <a:endParaRPr lang="en-US" dirty="0"/>
          </a:p>
        </p:txBody>
      </p:sp>
      <p:sp>
        <p:nvSpPr>
          <p:cNvPr id="4" name="Slide Number Placeholder 3"/>
          <p:cNvSpPr>
            <a:spLocks noGrp="1"/>
          </p:cNvSpPr>
          <p:nvPr>
            <p:ph type="sldNum" sz="quarter" idx="10"/>
          </p:nvPr>
        </p:nvSpPr>
        <p:spPr/>
        <p:txBody>
          <a:bodyPr/>
          <a:lstStyle/>
          <a:p>
            <a:fld id="{6D6A2346-B42F-41D7-95CA-BF4739904214}" type="slidenum">
              <a:rPr lang="en-US" smtClean="0"/>
              <a:pPr/>
              <a:t>44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Breakdown</a:t>
            </a:r>
            <a:r>
              <a:rPr lang="en-US" baseline="0" dirty="0" smtClean="0"/>
              <a:t> the </a:t>
            </a:r>
            <a:r>
              <a:rPr lang="en-US" baseline="0" dirty="0" err="1" smtClean="0"/>
              <a:t>stacktrace</a:t>
            </a:r>
            <a:r>
              <a:rPr lang="en-US" baseline="0" dirty="0" smtClean="0"/>
              <a:t> to find unexpected CPU consumption</a:t>
            </a:r>
            <a:endParaRPr lang="en-US" dirty="0"/>
          </a:p>
        </p:txBody>
      </p:sp>
      <p:sp>
        <p:nvSpPr>
          <p:cNvPr id="4" name="Slide Number Placeholder 3"/>
          <p:cNvSpPr>
            <a:spLocks noGrp="1"/>
          </p:cNvSpPr>
          <p:nvPr>
            <p:ph type="sldNum" sz="quarter" idx="10"/>
          </p:nvPr>
        </p:nvSpPr>
        <p:spPr/>
        <p:txBody>
          <a:bodyPr/>
          <a:lstStyle/>
          <a:p>
            <a:fld id="{358640C4-3360-49AE-98EE-C1CFB5AC3557}" type="slidenum">
              <a:rPr lang="en-US" smtClean="0"/>
              <a:pPr/>
              <a:t>45</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6573A-A3FC-4162-9ABB-5DD6132069A5}" type="slidenum">
              <a:rPr lang="en-GB"/>
              <a:pPr/>
              <a:t>47</a:t>
            </a:fld>
            <a:endParaRPr lang="en-GB"/>
          </a:p>
        </p:txBody>
      </p:sp>
      <p:sp>
        <p:nvSpPr>
          <p:cNvPr id="2652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5219" name="Rectangle 3"/>
          <p:cNvSpPr>
            <a:spLocks noGrp="1" noChangeArrowheads="1"/>
          </p:cNvSpPr>
          <p:nvPr>
            <p:ph type="body" idx="1"/>
          </p:nvPr>
        </p:nvSpPr>
        <p:spPr bwMode="auto">
          <a:xfrm>
            <a:off x="685800" y="4343400"/>
            <a:ext cx="5486400" cy="4114800"/>
          </a:xfrm>
          <a:prstGeom prst="rect">
            <a:avLst/>
          </a:prstGeom>
          <a:solidFill>
            <a:srgbClr val="FFFFFF"/>
          </a:solidFill>
          <a:ln>
            <a:miter lim="800000"/>
            <a:headEnd/>
            <a:tailEnd/>
          </a:ln>
        </p:spPr>
        <p:txBody>
          <a:bodyPr/>
          <a:lstStyle/>
          <a:p>
            <a:pPr>
              <a:spcAft>
                <a:spcPts val="600"/>
              </a:spcAft>
            </a:pP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E8BE6AB-65E6-4831-A996-58218048BB16}" type="slidenum">
              <a:rPr lang="en-GB"/>
              <a:pPr/>
              <a:t>48</a:t>
            </a:fld>
            <a:endParaRPr lang="en-GB"/>
          </a:p>
        </p:txBody>
      </p:sp>
      <p:sp>
        <p:nvSpPr>
          <p:cNvPr id="4679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E80B05-782E-4C53-A1B3-301C73E2B845}" type="slidenum">
              <a:rPr lang="en-GB"/>
              <a:pPr/>
              <a:t>4</a:t>
            </a:fld>
            <a:endParaRPr lang="en-GB"/>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a:t>
            </a:r>
            <a:r>
              <a:rPr lang="en-US" baseline="0" dirty="0" smtClean="0"/>
              <a:t> XPerf does its “magic”</a:t>
            </a:r>
            <a:endParaRPr lang="en-US" dirty="0"/>
          </a:p>
        </p:txBody>
      </p:sp>
      <p:sp>
        <p:nvSpPr>
          <p:cNvPr id="4" name="Slide Number Placeholder 3"/>
          <p:cNvSpPr>
            <a:spLocks noGrp="1"/>
          </p:cNvSpPr>
          <p:nvPr>
            <p:ph type="sldNum" sz="quarter" idx="10"/>
          </p:nvPr>
        </p:nvSpPr>
        <p:spPr/>
        <p:txBody>
          <a:bodyPr/>
          <a:lstStyle/>
          <a:p>
            <a:fld id="{6D6A2346-B42F-41D7-95CA-BF4739904214}"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E80B05-782E-4C53-A1B3-301C73E2B845}" type="slidenum">
              <a:rPr lang="en-GB"/>
              <a:pPr/>
              <a:t>5</a:t>
            </a:fld>
            <a:endParaRPr lang="en-GB"/>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6573A-A3FC-4162-9ABB-5DD6132069A5}" type="slidenum">
              <a:rPr lang="en-GB"/>
              <a:pPr/>
              <a:t>6</a:t>
            </a:fld>
            <a:endParaRPr lang="en-GB"/>
          </a:p>
        </p:txBody>
      </p:sp>
      <p:sp>
        <p:nvSpPr>
          <p:cNvPr id="2652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5219" name="Rectangle 3"/>
          <p:cNvSpPr>
            <a:spLocks noGrp="1" noChangeArrowheads="1"/>
          </p:cNvSpPr>
          <p:nvPr>
            <p:ph type="body" idx="1"/>
          </p:nvPr>
        </p:nvSpPr>
        <p:spPr bwMode="auto">
          <a:xfrm>
            <a:off x="685800" y="4343400"/>
            <a:ext cx="5486400" cy="4114800"/>
          </a:xfrm>
          <a:prstGeom prst="rect">
            <a:avLst/>
          </a:prstGeom>
          <a:solidFill>
            <a:srgbClr val="FFFFFF"/>
          </a:solidFill>
          <a:ln>
            <a:miter lim="800000"/>
            <a:headEnd/>
            <a:tailEnd/>
          </a:ln>
        </p:spPr>
        <p:txBody>
          <a:bodyPr/>
          <a:lstStyle/>
          <a:p>
            <a:pPr>
              <a:spcAft>
                <a:spcPts val="600"/>
              </a:spcAft>
            </a:pP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1E0EE92-FB3B-479B-91EE-53328AD8FA71}" type="slidenum">
              <a:rPr lang="en-GB"/>
              <a:pPr/>
              <a:t>7</a:t>
            </a:fld>
            <a:endParaRPr lang="en-GB"/>
          </a:p>
        </p:txBody>
      </p:sp>
      <p:sp>
        <p:nvSpPr>
          <p:cNvPr id="3788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 name="Notes Placeholder 3"/>
          <p:cNvSpPr>
            <a:spLocks noGrp="1"/>
          </p:cNvSpPr>
          <p:nvPr>
            <p:ph type="body" idx="1"/>
          </p:nvPr>
        </p:nvSpPr>
        <p:spPr/>
        <p:txBody>
          <a:bodyPr>
            <a:normAutofit/>
          </a:bodyPr>
          <a:lstStyle/>
          <a:p>
            <a:r>
              <a:rPr lang="en-US" dirty="0" smtClean="0"/>
              <a:t>Most of what is true for one Operating System is true for all.  The names of APIs,</a:t>
            </a:r>
            <a:r>
              <a:rPr lang="en-US" baseline="0" dirty="0" smtClean="0"/>
              <a:t> etc may change but the fundamentals of computer science hold for modern operating systems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3A6ADB-4F0F-4378-A924-4CCFE93CAE3F}" type="slidenum">
              <a:rPr lang="en-GB"/>
              <a:pPr/>
              <a:t>8</a:t>
            </a:fld>
            <a:endParaRPr lang="en-GB"/>
          </a:p>
        </p:txBody>
      </p:sp>
      <p:sp>
        <p:nvSpPr>
          <p:cNvPr id="313346" name="Rectangle 1026"/>
          <p:cNvSpPr>
            <a:spLocks noRot="1" noChangeArrowheads="1" noTextEdit="1"/>
          </p:cNvSpPr>
          <p:nvPr>
            <p:ph type="sldImg"/>
          </p:nvPr>
        </p:nvSpPr>
        <p:spPr>
          <a:ln/>
        </p:spPr>
      </p:sp>
      <p:sp>
        <p:nvSpPr>
          <p:cNvPr id="31334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Windows </a:t>
            </a:r>
            <a:r>
              <a:rPr lang="en-US" dirty="0" err="1" smtClean="0"/>
              <a:t>vs</a:t>
            </a:r>
            <a:r>
              <a:rPr lang="en-US" dirty="0" smtClean="0"/>
              <a:t> Windows</a:t>
            </a:r>
            <a:r>
              <a:rPr lang="en-US" baseline="0" dirty="0" smtClean="0"/>
              <a:t> kernel</a:t>
            </a:r>
            <a:endParaRPr lang="en-US" dirty="0"/>
          </a:p>
        </p:txBody>
      </p:sp>
      <p:sp>
        <p:nvSpPr>
          <p:cNvPr id="4" name="Slide Number Placeholder 3"/>
          <p:cNvSpPr>
            <a:spLocks noGrp="1"/>
          </p:cNvSpPr>
          <p:nvPr>
            <p:ph type="sldNum" sz="quarter" idx="10"/>
          </p:nvPr>
        </p:nvSpPr>
        <p:spPr/>
        <p:txBody>
          <a:bodyPr/>
          <a:lstStyle/>
          <a:p>
            <a:fld id="{67EBA02B-C15E-4256-8154-041CB6FF8D13}"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6067" name="Rectangle 3"/>
          <p:cNvSpPr>
            <a:spLocks noGrp="1" noChangeArrowheads="1"/>
          </p:cNvSpPr>
          <p:nvPr>
            <p:ph type="subTitle" idx="1"/>
          </p:nvPr>
        </p:nvSpPr>
        <p:spPr>
          <a:xfrm>
            <a:off x="1192213" y="4006850"/>
            <a:ext cx="7197725" cy="1262063"/>
          </a:xfrm>
        </p:spPr>
        <p:txBody>
          <a:bodyPr/>
          <a:lstStyle>
            <a:lvl1pPr marL="0" indent="0">
              <a:buFontTx/>
              <a:buNone/>
              <a:defRPr sz="2400"/>
            </a:lvl1pPr>
          </a:lstStyle>
          <a:p>
            <a:r>
              <a:rPr lang="en-GB"/>
              <a:t>Master-Untertitelformat bearbeiten</a:t>
            </a:r>
          </a:p>
        </p:txBody>
      </p:sp>
      <p:sp>
        <p:nvSpPr>
          <p:cNvPr id="216068" name="Rectangle 4"/>
          <p:cNvSpPr>
            <a:spLocks noGrp="1" noChangeArrowheads="1"/>
          </p:cNvSpPr>
          <p:nvPr>
            <p:ph type="ctrTitle"/>
          </p:nvPr>
        </p:nvSpPr>
        <p:spPr>
          <a:xfrm>
            <a:off x="1193800" y="2282825"/>
            <a:ext cx="7216775" cy="1470025"/>
          </a:xfrm>
        </p:spPr>
        <p:txBody>
          <a:bodyPr anchor="b"/>
          <a:lstStyle>
            <a:lvl1pPr>
              <a:defRPr sz="3600"/>
            </a:lvl1pPr>
          </a:lstStyle>
          <a:p>
            <a:r>
              <a:rPr lang="en-GB"/>
              <a:t>Mastertitelformat bearbeiten</a:t>
            </a:r>
          </a:p>
        </p:txBody>
      </p:sp>
      <p:sp>
        <p:nvSpPr>
          <p:cNvPr id="216071" name="Rectangle 7"/>
          <p:cNvSpPr>
            <a:spLocks noGrp="1" noChangeArrowheads="1"/>
          </p:cNvSpPr>
          <p:nvPr>
            <p:ph type="ftr" sz="quarter" idx="3"/>
          </p:nvPr>
        </p:nvSpPr>
        <p:spPr/>
        <p:txBody>
          <a:bodyPr/>
          <a:lstStyle>
            <a:lvl1pPr>
              <a:defRPr/>
            </a:lvl1pPr>
          </a:lstStyle>
          <a:p>
            <a:r>
              <a:rPr lang="de-DE"/>
              <a:t>Windows Operating System Internals - by David A. Solomon and Mark E. Russinovich with Andreas Polze</a:t>
            </a:r>
            <a:endParaRPr lang="en-GB"/>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de-DE"/>
              <a:t>Windows Operating System Internals - by David A. Solomon and Mark E. Russinovich with Andreas Polze</a:t>
            </a:r>
            <a:endParaRPr lang="en-GB"/>
          </a:p>
        </p:txBody>
      </p:sp>
      <p:sp>
        <p:nvSpPr>
          <p:cNvPr id="5" name="Slide Number Placeholder 4"/>
          <p:cNvSpPr>
            <a:spLocks noGrp="1"/>
          </p:cNvSpPr>
          <p:nvPr>
            <p:ph type="sldNum" sz="quarter" idx="11"/>
          </p:nvPr>
        </p:nvSpPr>
        <p:spPr/>
        <p:txBody>
          <a:bodyPr/>
          <a:lstStyle>
            <a:lvl1pPr>
              <a:defRPr/>
            </a:lvl1pPr>
          </a:lstStyle>
          <a:p>
            <a:fld id="{F447BF25-1A8F-4359-AED7-67940B3EDBBE}" type="slidenum">
              <a:rPr lang="en-GB"/>
              <a:pPr/>
              <a:t>‹#›</a:t>
            </a:fld>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0663"/>
            <a:ext cx="2057400" cy="6007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0663"/>
            <a:ext cx="6019800" cy="6007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de-DE"/>
              <a:t>Windows Operating System Internals - by David A. Solomon and Mark E. Russinovich with Andreas Polze</a:t>
            </a:r>
            <a:endParaRPr lang="en-GB"/>
          </a:p>
        </p:txBody>
      </p:sp>
      <p:sp>
        <p:nvSpPr>
          <p:cNvPr id="5" name="Slide Number Placeholder 4"/>
          <p:cNvSpPr>
            <a:spLocks noGrp="1"/>
          </p:cNvSpPr>
          <p:nvPr>
            <p:ph type="sldNum" sz="quarter" idx="11"/>
          </p:nvPr>
        </p:nvSpPr>
        <p:spPr/>
        <p:txBody>
          <a:bodyPr/>
          <a:lstStyle>
            <a:lvl1pPr>
              <a:defRPr/>
            </a:lvl1pPr>
          </a:lstStyle>
          <a:p>
            <a:fld id="{CC6109FE-B67E-4688-BCA0-68BEAF13EBC9}" type="slidenum">
              <a:rPr lang="en-GB"/>
              <a:pPr/>
              <a:t>‹#›</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de-DE"/>
              <a:t>Windows Operating System Internals - by David A. Solomon and Mark E. Russinovich with Andreas Polze</a:t>
            </a:r>
            <a:endParaRPr lang="en-GB"/>
          </a:p>
        </p:txBody>
      </p:sp>
      <p:sp>
        <p:nvSpPr>
          <p:cNvPr id="5" name="Slide Number Placeholder 4"/>
          <p:cNvSpPr>
            <a:spLocks noGrp="1"/>
          </p:cNvSpPr>
          <p:nvPr>
            <p:ph type="sldNum" sz="quarter" idx="11"/>
          </p:nvPr>
        </p:nvSpPr>
        <p:spPr/>
        <p:txBody>
          <a:bodyPr/>
          <a:lstStyle>
            <a:lvl1pPr>
              <a:defRPr/>
            </a:lvl1pPr>
          </a:lstStyle>
          <a:p>
            <a:fld id="{6820C8D2-C5C2-4BFD-9776-3CCD0D44ECCB}" type="slidenum">
              <a:rPr lang="en-GB"/>
              <a:pPr/>
              <a:t>‹#›</a:t>
            </a:fld>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de-DE"/>
              <a:t>Windows Operating System Internals - by David A. Solomon and Mark E. Russinovich with Andreas Polze</a:t>
            </a:r>
            <a:endParaRPr lang="en-GB"/>
          </a:p>
        </p:txBody>
      </p:sp>
      <p:sp>
        <p:nvSpPr>
          <p:cNvPr id="5" name="Slide Number Placeholder 4"/>
          <p:cNvSpPr>
            <a:spLocks noGrp="1"/>
          </p:cNvSpPr>
          <p:nvPr>
            <p:ph type="sldNum" sz="quarter" idx="11"/>
          </p:nvPr>
        </p:nvSpPr>
        <p:spPr/>
        <p:txBody>
          <a:bodyPr/>
          <a:lstStyle>
            <a:lvl1pPr>
              <a:defRPr/>
            </a:lvl1pPr>
          </a:lstStyle>
          <a:p>
            <a:fld id="{B28948EB-2141-4E8C-B19F-DDB9E1A9AD06}" type="slidenum">
              <a:rPr lang="en-GB"/>
              <a:pPr/>
              <a:t>‹#›</a:t>
            </a:fld>
            <a:endParaRPr lang="en-GB"/>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25600"/>
            <a:ext cx="4038600" cy="4602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25600"/>
            <a:ext cx="4038600" cy="4602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de-DE"/>
              <a:t>Windows Operating System Internals - by David A. Solomon and Mark E. Russinovich with Andreas Polze</a:t>
            </a:r>
            <a:endParaRPr lang="en-GB"/>
          </a:p>
        </p:txBody>
      </p:sp>
      <p:sp>
        <p:nvSpPr>
          <p:cNvPr id="6" name="Slide Number Placeholder 5"/>
          <p:cNvSpPr>
            <a:spLocks noGrp="1"/>
          </p:cNvSpPr>
          <p:nvPr>
            <p:ph type="sldNum" sz="quarter" idx="11"/>
          </p:nvPr>
        </p:nvSpPr>
        <p:spPr/>
        <p:txBody>
          <a:bodyPr/>
          <a:lstStyle>
            <a:lvl1pPr>
              <a:defRPr/>
            </a:lvl1pPr>
          </a:lstStyle>
          <a:p>
            <a:fld id="{5AF2DE67-8D7E-4BE2-B439-974B83800066}" type="slidenum">
              <a:rPr lang="en-GB"/>
              <a:pPr/>
              <a:t>‹#›</a:t>
            </a:fld>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de-DE"/>
              <a:t>Windows Operating System Internals - by David A. Solomon and Mark E. Russinovich with Andreas Polze</a:t>
            </a:r>
            <a:endParaRPr lang="en-GB"/>
          </a:p>
        </p:txBody>
      </p:sp>
      <p:sp>
        <p:nvSpPr>
          <p:cNvPr id="8" name="Slide Number Placeholder 7"/>
          <p:cNvSpPr>
            <a:spLocks noGrp="1"/>
          </p:cNvSpPr>
          <p:nvPr>
            <p:ph type="sldNum" sz="quarter" idx="11"/>
          </p:nvPr>
        </p:nvSpPr>
        <p:spPr/>
        <p:txBody>
          <a:bodyPr/>
          <a:lstStyle>
            <a:lvl1pPr>
              <a:defRPr/>
            </a:lvl1pPr>
          </a:lstStyle>
          <a:p>
            <a:fld id="{2A83DE30-31B4-4404-B480-7EE7980221CE}" type="slidenum">
              <a:rPr lang="en-GB"/>
              <a:pPr/>
              <a:t>‹#›</a:t>
            </a:fld>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de-DE"/>
              <a:t>Windows Operating System Internals - by David A. Solomon and Mark E. Russinovich with Andreas Polze</a:t>
            </a:r>
            <a:endParaRPr lang="en-GB"/>
          </a:p>
        </p:txBody>
      </p:sp>
      <p:sp>
        <p:nvSpPr>
          <p:cNvPr id="4" name="Slide Number Placeholder 3"/>
          <p:cNvSpPr>
            <a:spLocks noGrp="1"/>
          </p:cNvSpPr>
          <p:nvPr>
            <p:ph type="sldNum" sz="quarter" idx="11"/>
          </p:nvPr>
        </p:nvSpPr>
        <p:spPr/>
        <p:txBody>
          <a:bodyPr/>
          <a:lstStyle>
            <a:lvl1pPr>
              <a:defRPr/>
            </a:lvl1pPr>
          </a:lstStyle>
          <a:p>
            <a:fld id="{93C9EE53-3394-4E3A-810C-BB2A323EE4B8}" type="slidenum">
              <a:rPr lang="en-GB"/>
              <a:pPr/>
              <a:t>‹#›</a:t>
            </a:fld>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de-DE"/>
              <a:t>Windows Operating System Internals - by David A. Solomon and Mark E. Russinovich with Andreas Polze</a:t>
            </a:r>
            <a:endParaRPr lang="en-GB"/>
          </a:p>
        </p:txBody>
      </p:sp>
      <p:sp>
        <p:nvSpPr>
          <p:cNvPr id="3" name="Slide Number Placeholder 2"/>
          <p:cNvSpPr>
            <a:spLocks noGrp="1"/>
          </p:cNvSpPr>
          <p:nvPr>
            <p:ph type="sldNum" sz="quarter" idx="11"/>
          </p:nvPr>
        </p:nvSpPr>
        <p:spPr/>
        <p:txBody>
          <a:bodyPr/>
          <a:lstStyle>
            <a:lvl1pPr>
              <a:defRPr/>
            </a:lvl1pPr>
          </a:lstStyle>
          <a:p>
            <a:fld id="{C69B0B71-B62C-4616-B864-A05017F6FADF}" type="slidenum">
              <a:rPr lang="en-GB"/>
              <a:pPr/>
              <a:t>‹#›</a:t>
            </a:fld>
            <a:endParaRPr lang="en-GB"/>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de-DE"/>
              <a:t>Windows Operating System Internals - by David A. Solomon and Mark E. Russinovich with Andreas Polze</a:t>
            </a:r>
            <a:endParaRPr lang="en-GB"/>
          </a:p>
        </p:txBody>
      </p:sp>
      <p:sp>
        <p:nvSpPr>
          <p:cNvPr id="6" name="Slide Number Placeholder 5"/>
          <p:cNvSpPr>
            <a:spLocks noGrp="1"/>
          </p:cNvSpPr>
          <p:nvPr>
            <p:ph type="sldNum" sz="quarter" idx="11"/>
          </p:nvPr>
        </p:nvSpPr>
        <p:spPr/>
        <p:txBody>
          <a:bodyPr/>
          <a:lstStyle>
            <a:lvl1pPr>
              <a:defRPr/>
            </a:lvl1pPr>
          </a:lstStyle>
          <a:p>
            <a:fld id="{6230897A-325A-4331-8D2B-EA9AD291BC30}" type="slidenum">
              <a:rPr lang="en-GB"/>
              <a:pPr/>
              <a:t>‹#›</a:t>
            </a:fld>
            <a:endParaRPr lang="en-GB"/>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de-DE"/>
              <a:t>Windows Operating System Internals - by David A. Solomon and Mark E. Russinovich with Andreas Polze</a:t>
            </a:r>
            <a:endParaRPr lang="en-GB"/>
          </a:p>
        </p:txBody>
      </p:sp>
      <p:sp>
        <p:nvSpPr>
          <p:cNvPr id="6" name="Slide Number Placeholder 5"/>
          <p:cNvSpPr>
            <a:spLocks noGrp="1"/>
          </p:cNvSpPr>
          <p:nvPr>
            <p:ph type="sldNum" sz="quarter" idx="11"/>
          </p:nvPr>
        </p:nvSpPr>
        <p:spPr/>
        <p:txBody>
          <a:bodyPr/>
          <a:lstStyle>
            <a:lvl1pPr>
              <a:defRPr/>
            </a:lvl1pPr>
          </a:lstStyle>
          <a:p>
            <a:fld id="{A89FB9EE-F0BB-4AC0-AA03-89E0DBDE35CC}" type="slidenum">
              <a:rPr lang="en-GB"/>
              <a:pPr/>
              <a:t>‹#›</a:t>
            </a:fld>
            <a:endParaRPr lang="en-GB"/>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3399">
                <a:gamma/>
                <a:shade val="46275"/>
                <a:invGamma/>
              </a:srgbClr>
            </a:gs>
            <a:gs pos="100000">
              <a:srgbClr val="003399"/>
            </a:gs>
          </a:gsLst>
          <a:lin ang="5400000" scaled="1"/>
        </a:gradFill>
        <a:effectLst/>
      </p:bgPr>
    </p:bg>
    <p:spTree>
      <p:nvGrpSpPr>
        <p:cNvPr id="1" name=""/>
        <p:cNvGrpSpPr/>
        <p:nvPr/>
      </p:nvGrpSpPr>
      <p:grpSpPr>
        <a:xfrm>
          <a:off x="0" y="0"/>
          <a:ext cx="0" cy="0"/>
          <a:chOff x="0" y="0"/>
          <a:chExt cx="0" cy="0"/>
        </a:xfrm>
      </p:grpSpPr>
      <p:sp>
        <p:nvSpPr>
          <p:cNvPr id="215043" name="Rectangle 3"/>
          <p:cNvSpPr>
            <a:spLocks noGrp="1" noChangeArrowheads="1"/>
          </p:cNvSpPr>
          <p:nvPr>
            <p:ph type="title"/>
          </p:nvPr>
        </p:nvSpPr>
        <p:spPr bwMode="auto">
          <a:xfrm>
            <a:off x="457200" y="220663"/>
            <a:ext cx="8229600"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Mastertitelformat bearbeiten</a:t>
            </a:r>
          </a:p>
        </p:txBody>
      </p:sp>
      <p:sp>
        <p:nvSpPr>
          <p:cNvPr id="215044" name="Rectangle 4"/>
          <p:cNvSpPr>
            <a:spLocks noGrp="1" noChangeArrowheads="1"/>
          </p:cNvSpPr>
          <p:nvPr>
            <p:ph type="body" idx="1"/>
          </p:nvPr>
        </p:nvSpPr>
        <p:spPr bwMode="auto">
          <a:xfrm>
            <a:off x="457200" y="1625600"/>
            <a:ext cx="82296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Mastertextformat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215045" name="Rectangle 5"/>
          <p:cNvSpPr>
            <a:spLocks noGrp="1" noChangeArrowheads="1"/>
          </p:cNvSpPr>
          <p:nvPr>
            <p:ph type="ftr" sz="quarter" idx="3"/>
          </p:nvPr>
        </p:nvSpPr>
        <p:spPr bwMode="auto">
          <a:xfrm>
            <a:off x="609600" y="6629400"/>
            <a:ext cx="7543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2"/>
                </a:solidFill>
                <a:effectLst>
                  <a:outerShdw blurRad="38100" dist="38100" dir="2700000" algn="tl">
                    <a:srgbClr val="000000"/>
                  </a:outerShdw>
                </a:effectLst>
              </a:defRPr>
            </a:lvl1pPr>
          </a:lstStyle>
          <a:p>
            <a:r>
              <a:rPr lang="de-DE"/>
              <a:t>Windows Operating System Internals - by David A. Solomon and Mark E. Russinovich with Andreas Polze</a:t>
            </a:r>
            <a:endParaRPr lang="en-GB"/>
          </a:p>
        </p:txBody>
      </p:sp>
      <p:sp>
        <p:nvSpPr>
          <p:cNvPr id="215046" name="Rectangle 6"/>
          <p:cNvSpPr>
            <a:spLocks noGrp="1" noChangeArrowheads="1"/>
          </p:cNvSpPr>
          <p:nvPr>
            <p:ph type="sldNum" sz="quarter" idx="4"/>
          </p:nvPr>
        </p:nvSpPr>
        <p:spPr bwMode="auto">
          <a:xfrm>
            <a:off x="8763000" y="6629400"/>
            <a:ext cx="381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fld id="{33F13C55-CF92-489F-AD24-ECFD1255956A}" type="slidenum">
              <a:rPr lang="en-GB"/>
              <a:pPr/>
              <a:t>‹#›</a:t>
            </a:fld>
            <a:endParaRPr lang="en-GB"/>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hf hdr="0" ftr="0" dt="0"/>
  <p:txStyles>
    <p:titleStyle>
      <a:lvl1pPr algn="l" rtl="0" fontAlgn="base">
        <a:spcBef>
          <a:spcPct val="0"/>
        </a:spcBef>
        <a:spcAft>
          <a:spcPct val="0"/>
        </a:spcAft>
        <a:defRPr sz="40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000">
          <a:solidFill>
            <a:schemeClr val="tx2"/>
          </a:solidFill>
          <a:effectLst>
            <a:outerShdw blurRad="38100" dist="38100" dir="2700000" algn="tl">
              <a:srgbClr val="000000"/>
            </a:outerShdw>
          </a:effectLst>
          <a:latin typeface="Arial" pitchFamily="34" charset="0"/>
        </a:defRPr>
      </a:lvl2pPr>
      <a:lvl3pPr algn="l" rtl="0" fontAlgn="base">
        <a:spcBef>
          <a:spcPct val="0"/>
        </a:spcBef>
        <a:spcAft>
          <a:spcPct val="0"/>
        </a:spcAft>
        <a:defRPr sz="4000">
          <a:solidFill>
            <a:schemeClr val="tx2"/>
          </a:solidFill>
          <a:effectLst>
            <a:outerShdw blurRad="38100" dist="38100" dir="2700000" algn="tl">
              <a:srgbClr val="000000"/>
            </a:outerShdw>
          </a:effectLst>
          <a:latin typeface="Arial" pitchFamily="34" charset="0"/>
        </a:defRPr>
      </a:lvl3pPr>
      <a:lvl4pPr algn="l" rtl="0" fontAlgn="base">
        <a:spcBef>
          <a:spcPct val="0"/>
        </a:spcBef>
        <a:spcAft>
          <a:spcPct val="0"/>
        </a:spcAft>
        <a:defRPr sz="4000">
          <a:solidFill>
            <a:schemeClr val="tx2"/>
          </a:solidFill>
          <a:effectLst>
            <a:outerShdw blurRad="38100" dist="38100" dir="2700000" algn="tl">
              <a:srgbClr val="000000"/>
            </a:outerShdw>
          </a:effectLst>
          <a:latin typeface="Arial" pitchFamily="34" charset="0"/>
        </a:defRPr>
      </a:lvl4pPr>
      <a:lvl5pPr algn="l" rtl="0" fontAlgn="base">
        <a:spcBef>
          <a:spcPct val="0"/>
        </a:spcBef>
        <a:spcAft>
          <a:spcPct val="0"/>
        </a:spcAft>
        <a:defRPr sz="4000">
          <a:solidFill>
            <a:schemeClr val="tx2"/>
          </a:solidFill>
          <a:effectLst>
            <a:outerShdw blurRad="38100" dist="38100" dir="2700000" algn="tl">
              <a:srgbClr val="000000"/>
            </a:outerShdw>
          </a:effectLst>
          <a:latin typeface="Arial" pitchFamily="34" charset="0"/>
        </a:defRPr>
      </a:lvl5pPr>
      <a:lvl6pPr marL="457200" algn="l" rtl="0" fontAlgn="base">
        <a:spcBef>
          <a:spcPct val="0"/>
        </a:spcBef>
        <a:spcAft>
          <a:spcPct val="0"/>
        </a:spcAft>
        <a:defRPr sz="4000">
          <a:solidFill>
            <a:schemeClr val="tx2"/>
          </a:solidFill>
          <a:effectLst>
            <a:outerShdw blurRad="38100" dist="38100" dir="2700000" algn="tl">
              <a:srgbClr val="000000"/>
            </a:outerShdw>
          </a:effectLst>
          <a:latin typeface="Arial" pitchFamily="34" charset="0"/>
        </a:defRPr>
      </a:lvl6pPr>
      <a:lvl7pPr marL="914400" algn="l" rtl="0" fontAlgn="base">
        <a:spcBef>
          <a:spcPct val="0"/>
        </a:spcBef>
        <a:spcAft>
          <a:spcPct val="0"/>
        </a:spcAft>
        <a:defRPr sz="4000">
          <a:solidFill>
            <a:schemeClr val="tx2"/>
          </a:solidFill>
          <a:effectLst>
            <a:outerShdw blurRad="38100" dist="38100" dir="2700000" algn="tl">
              <a:srgbClr val="000000"/>
            </a:outerShdw>
          </a:effectLst>
          <a:latin typeface="Arial" pitchFamily="34" charset="0"/>
        </a:defRPr>
      </a:lvl7pPr>
      <a:lvl8pPr marL="1371600" algn="l" rtl="0" fontAlgn="base">
        <a:spcBef>
          <a:spcPct val="0"/>
        </a:spcBef>
        <a:spcAft>
          <a:spcPct val="0"/>
        </a:spcAft>
        <a:defRPr sz="4000">
          <a:solidFill>
            <a:schemeClr val="tx2"/>
          </a:solidFill>
          <a:effectLst>
            <a:outerShdw blurRad="38100" dist="38100" dir="2700000" algn="tl">
              <a:srgbClr val="000000"/>
            </a:outerShdw>
          </a:effectLst>
          <a:latin typeface="Arial" pitchFamily="34" charset="0"/>
        </a:defRPr>
      </a:lvl8pPr>
      <a:lvl9pPr marL="1828800" algn="l" rtl="0" fontAlgn="base">
        <a:spcBef>
          <a:spcPct val="0"/>
        </a:spcBef>
        <a:spcAft>
          <a:spcPct val="0"/>
        </a:spcAft>
        <a:defRPr sz="4000">
          <a:solidFill>
            <a:schemeClr val="tx2"/>
          </a:solidFill>
          <a:effectLst>
            <a:outerShdw blurRad="38100" dist="38100" dir="2700000" algn="tl">
              <a:srgbClr val="000000"/>
            </a:outerShdw>
          </a:effectLst>
          <a:latin typeface="Arial" pitchFamily="34" charset="0"/>
        </a:defRPr>
      </a:lvl9pPr>
    </p:titleStyle>
    <p:bodyStyle>
      <a:lvl1pPr marL="357188" indent="-357188" algn="l" rtl="0" fontAlgn="base">
        <a:spcBef>
          <a:spcPct val="20000"/>
        </a:spcBef>
        <a:spcAft>
          <a:spcPct val="20000"/>
        </a:spcAft>
        <a:buSzPct val="110000"/>
        <a:buBlip>
          <a:blip r:embed="rId13"/>
        </a:buBlip>
        <a:defRPr sz="2800">
          <a:solidFill>
            <a:schemeClr val="tx1"/>
          </a:solidFill>
          <a:effectLst>
            <a:outerShdw blurRad="38100" dist="38100" dir="2700000" algn="tl">
              <a:srgbClr val="000000"/>
            </a:outerShdw>
          </a:effectLst>
          <a:latin typeface="+mn-lt"/>
          <a:ea typeface="+mn-ea"/>
          <a:cs typeface="+mn-cs"/>
        </a:defRPr>
      </a:lvl1pPr>
      <a:lvl2pPr marL="987425" indent="-361950" algn="l" rtl="0" fontAlgn="base">
        <a:spcBef>
          <a:spcPct val="20000"/>
        </a:spcBef>
        <a:spcAft>
          <a:spcPct val="20000"/>
        </a:spcAft>
        <a:buSzPct val="110000"/>
        <a:buBlip>
          <a:blip r:embed="rId13"/>
        </a:buBlip>
        <a:defRPr sz="2400">
          <a:solidFill>
            <a:schemeClr val="tx1"/>
          </a:solidFill>
          <a:effectLst>
            <a:outerShdw blurRad="38100" dist="38100" dir="2700000" algn="tl">
              <a:srgbClr val="000000"/>
            </a:outerShdw>
          </a:effectLst>
          <a:latin typeface="+mn-lt"/>
        </a:defRPr>
      </a:lvl2pPr>
      <a:lvl3pPr marL="1527175" indent="-269875" algn="l" rtl="0" fontAlgn="base">
        <a:spcBef>
          <a:spcPct val="20000"/>
        </a:spcBef>
        <a:spcAft>
          <a:spcPct val="20000"/>
        </a:spcAft>
        <a:buSzPct val="110000"/>
        <a:buBlip>
          <a:blip r:embed="rId13"/>
        </a:buBlip>
        <a:defRPr sz="2000">
          <a:solidFill>
            <a:schemeClr val="tx1"/>
          </a:solidFill>
          <a:effectLst>
            <a:outerShdw blurRad="38100" dist="38100" dir="2700000" algn="tl">
              <a:srgbClr val="000000"/>
            </a:outerShdw>
          </a:effectLst>
          <a:latin typeface="+mn-lt"/>
        </a:defRPr>
      </a:lvl3pPr>
      <a:lvl4pPr marL="2074863" indent="-276225" algn="l" rtl="0" fontAlgn="base">
        <a:spcBef>
          <a:spcPct val="20000"/>
        </a:spcBef>
        <a:spcAft>
          <a:spcPct val="20000"/>
        </a:spcAft>
        <a:buSzPct val="110000"/>
        <a:buBlip>
          <a:blip r:embed="rId13"/>
        </a:buBlip>
        <a:defRPr>
          <a:solidFill>
            <a:schemeClr val="tx1"/>
          </a:solidFill>
          <a:effectLst>
            <a:outerShdw blurRad="38100" dist="38100" dir="2700000" algn="tl">
              <a:srgbClr val="000000"/>
            </a:outerShdw>
          </a:effectLst>
          <a:latin typeface="+mn-lt"/>
        </a:defRPr>
      </a:lvl4pPr>
      <a:lvl5pPr marL="2601913" indent="-266700" algn="l" rtl="0" fontAlgn="base">
        <a:spcBef>
          <a:spcPct val="20000"/>
        </a:spcBef>
        <a:spcAft>
          <a:spcPct val="20000"/>
        </a:spcAft>
        <a:buSzPct val="110000"/>
        <a:buBlip>
          <a:blip r:embed="rId13"/>
        </a:buBlip>
        <a:defRPr>
          <a:solidFill>
            <a:schemeClr val="tx1"/>
          </a:solidFill>
          <a:effectLst>
            <a:outerShdw blurRad="38100" dist="38100" dir="2700000" algn="tl">
              <a:srgbClr val="000000"/>
            </a:outerShdw>
          </a:effectLst>
          <a:latin typeface="+mn-lt"/>
        </a:defRPr>
      </a:lvl5pPr>
      <a:lvl6pPr marL="3059113" indent="-266700" algn="l" rtl="0" fontAlgn="base">
        <a:spcBef>
          <a:spcPct val="20000"/>
        </a:spcBef>
        <a:spcAft>
          <a:spcPct val="20000"/>
        </a:spcAft>
        <a:buSzPct val="110000"/>
        <a:buBlip>
          <a:blip r:embed="rId13"/>
        </a:buBlip>
        <a:defRPr>
          <a:solidFill>
            <a:schemeClr val="tx1"/>
          </a:solidFill>
          <a:effectLst>
            <a:outerShdw blurRad="38100" dist="38100" dir="2700000" algn="tl">
              <a:srgbClr val="000000"/>
            </a:outerShdw>
          </a:effectLst>
          <a:latin typeface="+mn-lt"/>
        </a:defRPr>
      </a:lvl6pPr>
      <a:lvl7pPr marL="3516313" indent="-266700" algn="l" rtl="0" fontAlgn="base">
        <a:spcBef>
          <a:spcPct val="20000"/>
        </a:spcBef>
        <a:spcAft>
          <a:spcPct val="20000"/>
        </a:spcAft>
        <a:buSzPct val="110000"/>
        <a:buBlip>
          <a:blip r:embed="rId13"/>
        </a:buBlip>
        <a:defRPr>
          <a:solidFill>
            <a:schemeClr val="tx1"/>
          </a:solidFill>
          <a:effectLst>
            <a:outerShdw blurRad="38100" dist="38100" dir="2700000" algn="tl">
              <a:srgbClr val="000000"/>
            </a:outerShdw>
          </a:effectLst>
          <a:latin typeface="+mn-lt"/>
        </a:defRPr>
      </a:lvl7pPr>
      <a:lvl8pPr marL="3973513" indent="-266700" algn="l" rtl="0" fontAlgn="base">
        <a:spcBef>
          <a:spcPct val="20000"/>
        </a:spcBef>
        <a:spcAft>
          <a:spcPct val="20000"/>
        </a:spcAft>
        <a:buSzPct val="110000"/>
        <a:buBlip>
          <a:blip r:embed="rId13"/>
        </a:buBlip>
        <a:defRPr>
          <a:solidFill>
            <a:schemeClr val="tx1"/>
          </a:solidFill>
          <a:effectLst>
            <a:outerShdw blurRad="38100" dist="38100" dir="2700000" algn="tl">
              <a:srgbClr val="000000"/>
            </a:outerShdw>
          </a:effectLst>
          <a:latin typeface="+mn-lt"/>
        </a:defRPr>
      </a:lvl8pPr>
      <a:lvl9pPr marL="4430713" indent="-266700" algn="l" rtl="0" fontAlgn="base">
        <a:spcBef>
          <a:spcPct val="20000"/>
        </a:spcBef>
        <a:spcAft>
          <a:spcPct val="20000"/>
        </a:spcAft>
        <a:buSzPct val="110000"/>
        <a:buBlip>
          <a:blip r:embed="rId13"/>
        </a:buBlip>
        <a:defRPr>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msdn.microsoft.com/en-us/library/ms802009.aspx"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msdn.microsoft.com/en-us/library/aa489507.aspx" TargetMode="External"/><Relationship Id="rId5" Type="http://schemas.openxmlformats.org/officeDocument/2006/relationships/hyperlink" Target="http://msdn.microsoft.com/en-us/library/ms806255.aspx" TargetMode="External"/><Relationship Id="rId4" Type="http://schemas.openxmlformats.org/officeDocument/2006/relationships/hyperlink" Target="http://msdn.microsoft.com/en-us/library/ms802003.aspx"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msdn.microsoft.com/en-us/performance/default.aspx"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3.jpeg"/><Relationship Id="rId4" Type="http://schemas.openxmlformats.org/officeDocument/2006/relationships/image" Target="../media/image2.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xml"/><Relationship Id="rId5" Type="http://schemas.openxmlformats.org/officeDocument/2006/relationships/image" Target="../media/image6.jpeg"/><Relationship Id="rId4" Type="http://schemas.openxmlformats.org/officeDocument/2006/relationships/image" Target="../media/image5.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microsoft.com/whdc/devtools/WDK/default.mspx"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Grp="1" noChangeArrowheads="1"/>
          </p:cNvSpPr>
          <p:nvPr>
            <p:ph type="ftr" sz="quarter" idx="3"/>
          </p:nvPr>
        </p:nvSpPr>
        <p:spPr/>
        <p:txBody>
          <a:bodyPr/>
          <a:lstStyle/>
          <a:p>
            <a:r>
              <a:rPr lang="de-DE"/>
              <a:t>Windows Operating System Internals - by David A. Solomon and Mark E. Russinovich with Andreas Polze</a:t>
            </a:r>
            <a:endParaRPr lang="en-GB"/>
          </a:p>
        </p:txBody>
      </p:sp>
      <p:sp>
        <p:nvSpPr>
          <p:cNvPr id="246788" name="Rectangle 4"/>
          <p:cNvSpPr>
            <a:spLocks noGrp="1" noChangeArrowheads="1"/>
          </p:cNvSpPr>
          <p:nvPr>
            <p:ph type="ctrTitle"/>
          </p:nvPr>
        </p:nvSpPr>
        <p:spPr>
          <a:xfrm>
            <a:off x="1193800" y="1600200"/>
            <a:ext cx="7216775" cy="1470025"/>
          </a:xfrm>
        </p:spPr>
        <p:txBody>
          <a:bodyPr/>
          <a:lstStyle/>
          <a:p>
            <a:r>
              <a:rPr lang="en-US" dirty="0" smtClean="0"/>
              <a:t>Windows and Some Differences from Linux</a:t>
            </a:r>
            <a:endParaRPr lang="en-US" dirty="0"/>
          </a:p>
        </p:txBody>
      </p:sp>
      <p:sp>
        <p:nvSpPr>
          <p:cNvPr id="4" name="Rectangle 4"/>
          <p:cNvSpPr txBox="1">
            <a:spLocks noChangeArrowheads="1"/>
          </p:cNvSpPr>
          <p:nvPr/>
        </p:nvSpPr>
        <p:spPr bwMode="auto">
          <a:xfrm>
            <a:off x="1295400" y="4800600"/>
            <a:ext cx="7216775" cy="1470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Brian Railing</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smtClean="0">
                <a:solidFill>
                  <a:schemeClr val="tx2"/>
                </a:solidFill>
                <a:effectLst>
                  <a:outerShdw blurRad="38100" dist="38100" dir="2700000" algn="tl">
                    <a:srgbClr val="000000"/>
                  </a:outerShdw>
                </a:effectLst>
                <a:latin typeface="+mj-lt"/>
                <a:ea typeface="+mj-ea"/>
                <a:cs typeface="+mj-cs"/>
              </a:rPr>
              <a:t>1</a:t>
            </a:r>
            <a:r>
              <a:rPr lang="en-US" sz="3200" kern="0" baseline="30000" dirty="0" smtClean="0">
                <a:solidFill>
                  <a:schemeClr val="tx2"/>
                </a:solidFill>
                <a:effectLst>
                  <a:outerShdw blurRad="38100" dist="38100" dir="2700000" algn="tl">
                    <a:srgbClr val="000000"/>
                  </a:outerShdw>
                </a:effectLst>
                <a:latin typeface="+mj-lt"/>
                <a:ea typeface="+mj-ea"/>
                <a:cs typeface="+mj-cs"/>
              </a:rPr>
              <a:t>st</a:t>
            </a:r>
            <a:r>
              <a:rPr lang="en-US" sz="3200" kern="0" dirty="0" smtClean="0">
                <a:solidFill>
                  <a:schemeClr val="tx2"/>
                </a:solidFill>
                <a:effectLst>
                  <a:outerShdw blurRad="38100" dist="38100" dir="2700000" algn="tl">
                    <a:srgbClr val="000000"/>
                  </a:outerShdw>
                </a:effectLst>
                <a:latin typeface="+mj-lt"/>
                <a:ea typeface="+mj-ea"/>
                <a:cs typeface="+mj-cs"/>
              </a:rPr>
              <a:t> Year PhD Student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Previously</a:t>
            </a:r>
            <a:r>
              <a:rPr kumimoji="0" lang="en-US" sz="3200" b="0" i="0" u="none" strike="noStrike" kern="0" cap="none" spc="0" normalizeH="0" noProof="0" dirty="0" smtClean="0">
                <a:ln>
                  <a:noFill/>
                </a:ln>
                <a:solidFill>
                  <a:schemeClr val="tx2"/>
                </a:solidFill>
                <a:effectLst>
                  <a:outerShdw blurRad="38100" dist="38100" dir="2700000" algn="tl">
                    <a:srgbClr val="000000"/>
                  </a:outerShdw>
                </a:effectLst>
                <a:uLnTx/>
                <a:uFillTx/>
                <a:latin typeface="+mj-lt"/>
                <a:ea typeface="+mj-ea"/>
                <a:cs typeface="+mj-cs"/>
              </a:rPr>
              <a:t>  of</a:t>
            </a:r>
            <a:endParaRPr kumimoji="0" lang="en-US" sz="32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Windows Server Performance Team</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FFBA523-20ED-4FC9-9B3E-6069D301ECC5}" type="slidenum">
              <a:rPr lang="en-GB"/>
              <a:pPr/>
              <a:t>10</a:t>
            </a:fld>
            <a:endParaRPr lang="en-GB"/>
          </a:p>
        </p:txBody>
      </p:sp>
      <p:sp>
        <p:nvSpPr>
          <p:cNvPr id="479234" name="Rectangle 2"/>
          <p:cNvSpPr>
            <a:spLocks noGrp="1" noChangeArrowheads="1"/>
          </p:cNvSpPr>
          <p:nvPr>
            <p:ph type="title"/>
          </p:nvPr>
        </p:nvSpPr>
        <p:spPr/>
        <p:txBody>
          <a:bodyPr/>
          <a:lstStyle/>
          <a:p>
            <a:r>
              <a:rPr lang="en-US" sz="3600"/>
              <a:t>Comparing Layering, APIs, Complexity</a:t>
            </a:r>
            <a:endParaRPr lang="en-US"/>
          </a:p>
        </p:txBody>
      </p:sp>
      <p:sp>
        <p:nvSpPr>
          <p:cNvPr id="479235" name="Rectangle 3"/>
          <p:cNvSpPr>
            <a:spLocks noGrp="1" noChangeArrowheads="1"/>
          </p:cNvSpPr>
          <p:nvPr>
            <p:ph type="body" idx="1"/>
          </p:nvPr>
        </p:nvSpPr>
        <p:spPr/>
        <p:txBody>
          <a:bodyPr/>
          <a:lstStyle/>
          <a:p>
            <a:r>
              <a:rPr lang="en-US" sz="2400"/>
              <a:t>Windows</a:t>
            </a:r>
          </a:p>
          <a:p>
            <a:pPr lvl="1"/>
            <a:r>
              <a:rPr lang="en-US" sz="2000"/>
              <a:t>Kernel exports about 250 system calls (accessed via ntdll.dll)</a:t>
            </a:r>
          </a:p>
          <a:p>
            <a:pPr lvl="1"/>
            <a:r>
              <a:rPr lang="en-US" sz="2000"/>
              <a:t>Layered Windows/POSIX subsystems </a:t>
            </a:r>
          </a:p>
          <a:p>
            <a:pPr lvl="1"/>
            <a:r>
              <a:rPr lang="en-US" sz="2000"/>
              <a:t>Rich Windows API (17 500 functions on top of native APIs)</a:t>
            </a:r>
          </a:p>
          <a:p>
            <a:r>
              <a:rPr lang="en-US" sz="2400"/>
              <a:t>Linux</a:t>
            </a:r>
          </a:p>
          <a:p>
            <a:pPr lvl="1"/>
            <a:r>
              <a:rPr lang="en-US" sz="2000"/>
              <a:t>Kernel supports about 200 different system calls</a:t>
            </a:r>
          </a:p>
          <a:p>
            <a:pPr lvl="1"/>
            <a:r>
              <a:rPr lang="en-US" sz="2000"/>
              <a:t>Layered BSD, Unix Sys V, POSIX shared system libraries</a:t>
            </a:r>
          </a:p>
          <a:p>
            <a:pPr lvl="1"/>
            <a:r>
              <a:rPr lang="en-US" sz="2000"/>
              <a:t>Compact APIs (1742 functions in Single Unix Specification Version 3; not including X Window APIs)</a:t>
            </a:r>
          </a:p>
          <a:p>
            <a:pPr lvl="1"/>
            <a:endParaRPr lang="en-US" sz="200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F9AAAA5-15A2-4691-BF8A-1CD1FB52815D}" type="slidenum">
              <a:rPr lang="en-GB"/>
              <a:pPr/>
              <a:t>11</a:t>
            </a:fld>
            <a:endParaRPr lang="en-GB"/>
          </a:p>
        </p:txBody>
      </p:sp>
      <p:sp>
        <p:nvSpPr>
          <p:cNvPr id="264194" name="Rectangle 2"/>
          <p:cNvSpPr>
            <a:spLocks noGrp="1" noChangeArrowheads="1"/>
          </p:cNvSpPr>
          <p:nvPr>
            <p:ph type="title"/>
          </p:nvPr>
        </p:nvSpPr>
        <p:spPr/>
        <p:txBody>
          <a:bodyPr/>
          <a:lstStyle/>
          <a:p>
            <a:r>
              <a:rPr lang="en-US" dirty="0" smtClean="0"/>
              <a:t>Outline</a:t>
            </a:r>
            <a:endParaRPr lang="en-US" dirty="0"/>
          </a:p>
        </p:txBody>
      </p:sp>
      <p:sp>
        <p:nvSpPr>
          <p:cNvPr id="264195" name="Rectangle 3"/>
          <p:cNvSpPr>
            <a:spLocks noGrp="1" noChangeArrowheads="1"/>
          </p:cNvSpPr>
          <p:nvPr>
            <p:ph type="body" idx="1"/>
          </p:nvPr>
        </p:nvSpPr>
        <p:spPr>
          <a:xfrm>
            <a:off x="457200" y="1066800"/>
            <a:ext cx="8229600" cy="4703763"/>
          </a:xfrm>
        </p:spPr>
        <p:txBody>
          <a:bodyPr/>
          <a:lstStyle/>
          <a:p>
            <a:pPr>
              <a:lnSpc>
                <a:spcPct val="90000"/>
              </a:lnSpc>
              <a:buFontTx/>
              <a:buNone/>
            </a:pPr>
            <a:endParaRPr lang="en-US" dirty="0"/>
          </a:p>
          <a:p>
            <a:pPr>
              <a:lnSpc>
                <a:spcPct val="90000"/>
              </a:lnSpc>
            </a:pPr>
            <a:r>
              <a:rPr lang="en-US" dirty="0" smtClean="0"/>
              <a:t>Overview of Windows</a:t>
            </a:r>
          </a:p>
          <a:p>
            <a:pPr>
              <a:lnSpc>
                <a:spcPct val="90000"/>
              </a:lnSpc>
            </a:pPr>
            <a:r>
              <a:rPr lang="en-US" sz="3200" b="1" dirty="0" smtClean="0"/>
              <a:t>IO Processing</a:t>
            </a:r>
          </a:p>
          <a:p>
            <a:pPr>
              <a:lnSpc>
                <a:spcPct val="90000"/>
              </a:lnSpc>
            </a:pPr>
            <a:r>
              <a:rPr lang="en-US" dirty="0" smtClean="0"/>
              <a:t>Thread Scheduling</a:t>
            </a:r>
          </a:p>
          <a:p>
            <a:pPr>
              <a:lnSpc>
                <a:spcPct val="90000"/>
              </a:lnSpc>
            </a:pPr>
            <a:r>
              <a:rPr lang="en-US" dirty="0" smtClean="0"/>
              <a:t>Synchronization</a:t>
            </a:r>
          </a:p>
          <a:p>
            <a:pPr>
              <a:lnSpc>
                <a:spcPct val="90000"/>
              </a:lnSpc>
            </a:pPr>
            <a:r>
              <a:rPr lang="en-US" dirty="0" smtClean="0"/>
              <a:t>Memory</a:t>
            </a:r>
            <a:endParaRPr lang="en-US" dirty="0" smtClean="0"/>
          </a:p>
          <a:p>
            <a:pPr>
              <a:lnSpc>
                <a:spcPct val="90000"/>
              </a:lnSpc>
            </a:pPr>
            <a:r>
              <a:rPr lang="en-US" dirty="0" smtClean="0"/>
              <a:t>Performance and Debugging</a:t>
            </a:r>
          </a:p>
          <a:p>
            <a:pPr>
              <a:lnSpc>
                <a:spcPct val="90000"/>
              </a:lnSpc>
            </a:pPr>
            <a:r>
              <a:rPr lang="en-US" dirty="0" smtClean="0"/>
              <a:t>Where to go from here</a:t>
            </a:r>
            <a:endParaRPr lang="en-US" dirty="0"/>
          </a:p>
          <a:p>
            <a:pPr>
              <a:lnSpc>
                <a:spcPct val="90000"/>
              </a:lnSpc>
            </a:pP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
          <p:cNvSpPr>
            <a:spLocks noGrp="1"/>
          </p:cNvSpPr>
          <p:nvPr>
            <p:ph type="sldNum" sz="quarter" idx="11"/>
          </p:nvPr>
        </p:nvSpPr>
        <p:spPr/>
        <p:txBody>
          <a:bodyPr/>
          <a:lstStyle/>
          <a:p>
            <a:fld id="{47CE5D67-59EA-4CA3-AD0A-6B6E32026AD2}" type="slidenum">
              <a:rPr lang="en-GB"/>
              <a:pPr/>
              <a:t>12</a:t>
            </a:fld>
            <a:endParaRPr lang="en-GB"/>
          </a:p>
        </p:txBody>
      </p:sp>
      <p:sp>
        <p:nvSpPr>
          <p:cNvPr id="342018" name="Rectangle 2"/>
          <p:cNvSpPr>
            <a:spLocks noGrp="1" noChangeArrowheads="1"/>
          </p:cNvSpPr>
          <p:nvPr>
            <p:ph type="title"/>
          </p:nvPr>
        </p:nvSpPr>
        <p:spPr/>
        <p:txBody>
          <a:bodyPr/>
          <a:lstStyle/>
          <a:p>
            <a:r>
              <a:rPr lang="en-US" dirty="0"/>
              <a:t>I/O </a:t>
            </a:r>
            <a:r>
              <a:rPr lang="en-US" dirty="0" smtClean="0"/>
              <a:t>Processing</a:t>
            </a:r>
            <a:endParaRPr lang="en-US" dirty="0"/>
          </a:p>
        </p:txBody>
      </p:sp>
      <p:sp>
        <p:nvSpPr>
          <p:cNvPr id="342019" name="Oval 3"/>
          <p:cNvSpPr>
            <a:spLocks noChangeArrowheads="1"/>
          </p:cNvSpPr>
          <p:nvPr/>
        </p:nvSpPr>
        <p:spPr bwMode="auto">
          <a:xfrm>
            <a:off x="2667000" y="1828800"/>
            <a:ext cx="1905000" cy="838200"/>
          </a:xfrm>
          <a:prstGeom prst="ellipse">
            <a:avLst/>
          </a:prstGeom>
          <a:solidFill>
            <a:schemeClr val="bg1">
              <a:lumMod val="60000"/>
              <a:lumOff val="40000"/>
            </a:schemeClr>
          </a:solidFill>
          <a:ln w="9525">
            <a:solidFill>
              <a:schemeClr val="tx1"/>
            </a:solidFill>
            <a:round/>
            <a:headEnd/>
            <a:tailEnd/>
          </a:ln>
          <a:effectLst/>
        </p:spPr>
        <p:txBody>
          <a:bodyPr wrap="none" anchor="ctr"/>
          <a:lstStyle/>
          <a:p>
            <a:pPr algn="ctr"/>
            <a:r>
              <a:rPr lang="en-US" sz="1600">
                <a:effectLst/>
              </a:rPr>
              <a:t>Environment</a:t>
            </a:r>
            <a:br>
              <a:rPr lang="en-US" sz="1600">
                <a:effectLst/>
              </a:rPr>
            </a:br>
            <a:r>
              <a:rPr lang="en-US" sz="1600">
                <a:effectLst/>
              </a:rPr>
              <a:t>subsystem or</a:t>
            </a:r>
            <a:br>
              <a:rPr lang="en-US" sz="1600">
                <a:effectLst/>
              </a:rPr>
            </a:br>
            <a:r>
              <a:rPr lang="en-US" sz="1600">
                <a:effectLst/>
              </a:rPr>
              <a:t>DLL</a:t>
            </a:r>
          </a:p>
        </p:txBody>
      </p:sp>
      <p:sp>
        <p:nvSpPr>
          <p:cNvPr id="342020" name="Text Box 4"/>
          <p:cNvSpPr txBox="1">
            <a:spLocks noChangeArrowheads="1"/>
          </p:cNvSpPr>
          <p:nvPr/>
        </p:nvSpPr>
        <p:spPr bwMode="auto">
          <a:xfrm>
            <a:off x="2803525" y="3114675"/>
            <a:ext cx="1539875" cy="346075"/>
          </a:xfrm>
          <a:prstGeom prst="rect">
            <a:avLst/>
          </a:prstGeom>
          <a:solidFill>
            <a:schemeClr val="tx2">
              <a:lumMod val="75000"/>
            </a:schemeClr>
          </a:solidFill>
          <a:ln w="9525">
            <a:solidFill>
              <a:schemeClr val="tx1"/>
            </a:solidFill>
            <a:miter lim="800000"/>
            <a:headEnd/>
            <a:tailEnd/>
          </a:ln>
          <a:effectLst/>
        </p:spPr>
        <p:txBody>
          <a:bodyPr>
            <a:spAutoFit/>
          </a:bodyPr>
          <a:lstStyle/>
          <a:p>
            <a:pPr algn="ctr"/>
            <a:r>
              <a:rPr lang="en-US" sz="1600">
                <a:effectLst/>
              </a:rPr>
              <a:t>Services</a:t>
            </a:r>
          </a:p>
        </p:txBody>
      </p:sp>
      <p:sp>
        <p:nvSpPr>
          <p:cNvPr id="342021" name="Text Box 5"/>
          <p:cNvSpPr txBox="1">
            <a:spLocks noChangeArrowheads="1"/>
          </p:cNvSpPr>
          <p:nvPr/>
        </p:nvSpPr>
        <p:spPr bwMode="auto">
          <a:xfrm>
            <a:off x="2800350" y="3463925"/>
            <a:ext cx="1539875" cy="346075"/>
          </a:xfrm>
          <a:prstGeom prst="rect">
            <a:avLst/>
          </a:prstGeom>
          <a:solidFill>
            <a:schemeClr val="tx2">
              <a:lumMod val="75000"/>
            </a:schemeClr>
          </a:solidFill>
          <a:ln w="9525">
            <a:solidFill>
              <a:schemeClr val="tx1"/>
            </a:solidFill>
            <a:miter lim="800000"/>
            <a:headEnd/>
            <a:tailEnd/>
          </a:ln>
          <a:effectLst/>
        </p:spPr>
        <p:txBody>
          <a:bodyPr>
            <a:spAutoFit/>
          </a:bodyPr>
          <a:lstStyle/>
          <a:p>
            <a:pPr algn="ctr"/>
            <a:r>
              <a:rPr lang="en-US" sz="1600">
                <a:effectLst/>
              </a:rPr>
              <a:t>I/O manager</a:t>
            </a:r>
          </a:p>
        </p:txBody>
      </p:sp>
      <p:sp>
        <p:nvSpPr>
          <p:cNvPr id="342022" name="AutoShape 6"/>
          <p:cNvSpPr>
            <a:spLocks noChangeArrowheads="1"/>
          </p:cNvSpPr>
          <p:nvPr/>
        </p:nvSpPr>
        <p:spPr bwMode="auto">
          <a:xfrm>
            <a:off x="2819400" y="4114800"/>
            <a:ext cx="1524000" cy="1143000"/>
          </a:xfrm>
          <a:prstGeom prst="roundRect">
            <a:avLst>
              <a:gd name="adj" fmla="val 16667"/>
            </a:avLst>
          </a:prstGeom>
          <a:solidFill>
            <a:srgbClr val="00B050"/>
          </a:solidFill>
          <a:ln w="9525">
            <a:solidFill>
              <a:schemeClr val="tx1"/>
            </a:solidFill>
            <a:round/>
            <a:headEnd/>
            <a:tailEnd/>
          </a:ln>
          <a:effectLst/>
        </p:spPr>
        <p:txBody>
          <a:bodyPr wrap="none" anchor="ctr"/>
          <a:lstStyle/>
          <a:p>
            <a:pPr algn="ctr"/>
            <a:r>
              <a:rPr lang="en-US" sz="1600" dirty="0">
                <a:effectLst/>
              </a:rPr>
              <a:t>IRP header</a:t>
            </a:r>
          </a:p>
          <a:p>
            <a:pPr algn="ctr"/>
            <a:endParaRPr lang="en-US" sz="1600" dirty="0">
              <a:effectLst/>
            </a:endParaRPr>
          </a:p>
          <a:p>
            <a:pPr algn="ctr"/>
            <a:r>
              <a:rPr lang="en-US" sz="1600" dirty="0">
                <a:effectLst/>
              </a:rPr>
              <a:t>WRITE</a:t>
            </a:r>
          </a:p>
          <a:p>
            <a:pPr algn="ctr"/>
            <a:r>
              <a:rPr lang="en-US" sz="1600" dirty="0">
                <a:effectLst/>
              </a:rPr>
              <a:t>parameters</a:t>
            </a:r>
          </a:p>
        </p:txBody>
      </p:sp>
      <p:sp>
        <p:nvSpPr>
          <p:cNvPr id="342023" name="Line 7"/>
          <p:cNvSpPr>
            <a:spLocks noChangeShapeType="1"/>
          </p:cNvSpPr>
          <p:nvPr/>
        </p:nvSpPr>
        <p:spPr bwMode="auto">
          <a:xfrm>
            <a:off x="2819400" y="4495800"/>
            <a:ext cx="1524000" cy="0"/>
          </a:xfrm>
          <a:prstGeom prst="line">
            <a:avLst/>
          </a:prstGeom>
          <a:noFill/>
          <a:ln w="9525">
            <a:solidFill>
              <a:schemeClr val="tx1"/>
            </a:solidFill>
            <a:round/>
            <a:headEnd/>
            <a:tailEnd/>
          </a:ln>
          <a:effectLst/>
        </p:spPr>
        <p:txBody>
          <a:bodyPr wrap="none"/>
          <a:lstStyle/>
          <a:p>
            <a:endParaRPr lang="en-US"/>
          </a:p>
        </p:txBody>
      </p:sp>
      <p:sp>
        <p:nvSpPr>
          <p:cNvPr id="342024" name="AutoShape 8"/>
          <p:cNvSpPr>
            <a:spLocks noChangeArrowheads="1"/>
          </p:cNvSpPr>
          <p:nvPr/>
        </p:nvSpPr>
        <p:spPr bwMode="auto">
          <a:xfrm>
            <a:off x="5029200" y="4648200"/>
            <a:ext cx="914400" cy="609600"/>
          </a:xfrm>
          <a:prstGeom prst="roundRect">
            <a:avLst>
              <a:gd name="adj" fmla="val 16667"/>
            </a:avLst>
          </a:prstGeom>
          <a:solidFill>
            <a:srgbClr val="FFC000"/>
          </a:solidFill>
          <a:ln w="9525">
            <a:solidFill>
              <a:schemeClr val="tx1"/>
            </a:solidFill>
            <a:round/>
            <a:headEnd/>
            <a:tailEnd/>
          </a:ln>
          <a:effectLst/>
        </p:spPr>
        <p:txBody>
          <a:bodyPr wrap="none" anchor="ctr"/>
          <a:lstStyle/>
          <a:p>
            <a:pPr algn="ctr"/>
            <a:r>
              <a:rPr lang="en-US" sz="1600">
                <a:effectLst/>
              </a:rPr>
              <a:t>File</a:t>
            </a:r>
            <a:r>
              <a:rPr lang="en-US" sz="1600">
                <a:solidFill>
                  <a:schemeClr val="tx1"/>
                </a:solidFill>
                <a:effectLst/>
              </a:rPr>
              <a:t/>
            </a:r>
            <a:br>
              <a:rPr lang="en-US" sz="1600">
                <a:solidFill>
                  <a:schemeClr val="tx1"/>
                </a:solidFill>
                <a:effectLst/>
              </a:rPr>
            </a:br>
            <a:r>
              <a:rPr lang="en-US" sz="1600">
                <a:effectLst/>
              </a:rPr>
              <a:t>object</a:t>
            </a:r>
          </a:p>
        </p:txBody>
      </p:sp>
      <p:sp>
        <p:nvSpPr>
          <p:cNvPr id="342025" name="AutoShape 9"/>
          <p:cNvSpPr>
            <a:spLocks noChangeArrowheads="1"/>
          </p:cNvSpPr>
          <p:nvPr/>
        </p:nvSpPr>
        <p:spPr bwMode="auto">
          <a:xfrm>
            <a:off x="6400800" y="4648200"/>
            <a:ext cx="914400" cy="609600"/>
          </a:xfrm>
          <a:prstGeom prst="roundRect">
            <a:avLst>
              <a:gd name="adj" fmla="val 16667"/>
            </a:avLst>
          </a:prstGeom>
          <a:solidFill>
            <a:srgbClr val="FFC000"/>
          </a:solidFill>
          <a:ln w="9525">
            <a:solidFill>
              <a:schemeClr val="tx1"/>
            </a:solidFill>
            <a:round/>
            <a:headEnd/>
            <a:tailEnd/>
          </a:ln>
          <a:effectLst/>
        </p:spPr>
        <p:txBody>
          <a:bodyPr wrap="none" anchor="ctr"/>
          <a:lstStyle/>
          <a:p>
            <a:r>
              <a:rPr lang="en-US" sz="1600">
                <a:effectLst/>
              </a:rPr>
              <a:t>Device</a:t>
            </a:r>
            <a:br>
              <a:rPr lang="en-US" sz="1600">
                <a:effectLst/>
              </a:rPr>
            </a:br>
            <a:r>
              <a:rPr lang="en-US" sz="1600">
                <a:effectLst/>
              </a:rPr>
              <a:t>object</a:t>
            </a:r>
          </a:p>
        </p:txBody>
      </p:sp>
      <p:sp>
        <p:nvSpPr>
          <p:cNvPr id="342026" name="AutoShape 10"/>
          <p:cNvSpPr>
            <a:spLocks noChangeArrowheads="1"/>
          </p:cNvSpPr>
          <p:nvPr/>
        </p:nvSpPr>
        <p:spPr bwMode="auto">
          <a:xfrm>
            <a:off x="7772400" y="4648200"/>
            <a:ext cx="914400" cy="609600"/>
          </a:xfrm>
          <a:prstGeom prst="roundRect">
            <a:avLst>
              <a:gd name="adj" fmla="val 16667"/>
            </a:avLst>
          </a:prstGeom>
          <a:solidFill>
            <a:srgbClr val="FFC000"/>
          </a:solidFill>
          <a:ln w="9525">
            <a:solidFill>
              <a:schemeClr val="tx1"/>
            </a:solidFill>
            <a:round/>
            <a:headEnd/>
            <a:tailEnd/>
          </a:ln>
          <a:effectLst/>
        </p:spPr>
        <p:txBody>
          <a:bodyPr wrap="none" anchor="ctr"/>
          <a:lstStyle/>
          <a:p>
            <a:r>
              <a:rPr lang="en-US" sz="1600">
                <a:effectLst/>
              </a:rPr>
              <a:t>Driver</a:t>
            </a:r>
            <a:br>
              <a:rPr lang="en-US" sz="1600">
                <a:effectLst/>
              </a:rPr>
            </a:br>
            <a:r>
              <a:rPr lang="en-US" sz="1600">
                <a:effectLst/>
              </a:rPr>
              <a:t>object</a:t>
            </a:r>
          </a:p>
        </p:txBody>
      </p:sp>
      <p:sp>
        <p:nvSpPr>
          <p:cNvPr id="342027" name="Line 11"/>
          <p:cNvSpPr>
            <a:spLocks noChangeShapeType="1"/>
          </p:cNvSpPr>
          <p:nvPr/>
        </p:nvSpPr>
        <p:spPr bwMode="auto">
          <a:xfrm>
            <a:off x="4343400" y="4953000"/>
            <a:ext cx="685800" cy="0"/>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42028" name="Line 12"/>
          <p:cNvSpPr>
            <a:spLocks noChangeShapeType="1"/>
          </p:cNvSpPr>
          <p:nvPr/>
        </p:nvSpPr>
        <p:spPr bwMode="auto">
          <a:xfrm>
            <a:off x="5943600" y="4953000"/>
            <a:ext cx="457200" cy="0"/>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42029" name="Line 13"/>
          <p:cNvSpPr>
            <a:spLocks noChangeShapeType="1"/>
          </p:cNvSpPr>
          <p:nvPr/>
        </p:nvSpPr>
        <p:spPr bwMode="auto">
          <a:xfrm>
            <a:off x="7315200" y="4953000"/>
            <a:ext cx="457200" cy="0"/>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42030" name="Line 14"/>
          <p:cNvSpPr>
            <a:spLocks noChangeShapeType="1"/>
          </p:cNvSpPr>
          <p:nvPr/>
        </p:nvSpPr>
        <p:spPr bwMode="auto">
          <a:xfrm>
            <a:off x="3581400" y="2667000"/>
            <a:ext cx="0" cy="457200"/>
          </a:xfrm>
          <a:prstGeom prst="line">
            <a:avLst/>
          </a:prstGeom>
          <a:noFill/>
          <a:ln w="9525">
            <a:solidFill>
              <a:schemeClr val="tx1"/>
            </a:solidFill>
            <a:round/>
            <a:headEnd/>
            <a:tailEnd type="triangle" w="med" len="med"/>
          </a:ln>
          <a:effectLst/>
        </p:spPr>
        <p:txBody>
          <a:bodyPr wrap="none"/>
          <a:lstStyle/>
          <a:p>
            <a:endParaRPr lang="en-US"/>
          </a:p>
        </p:txBody>
      </p:sp>
      <p:sp>
        <p:nvSpPr>
          <p:cNvPr id="342031" name="Line 15"/>
          <p:cNvSpPr>
            <a:spLocks noChangeShapeType="1"/>
          </p:cNvSpPr>
          <p:nvPr/>
        </p:nvSpPr>
        <p:spPr bwMode="auto">
          <a:xfrm>
            <a:off x="3581400" y="3810000"/>
            <a:ext cx="0" cy="304800"/>
          </a:xfrm>
          <a:prstGeom prst="line">
            <a:avLst/>
          </a:prstGeom>
          <a:noFill/>
          <a:ln w="9525">
            <a:solidFill>
              <a:schemeClr val="tx1"/>
            </a:solidFill>
            <a:round/>
            <a:headEnd/>
            <a:tailEnd type="triangle" w="med" len="med"/>
          </a:ln>
          <a:effectLst/>
        </p:spPr>
        <p:txBody>
          <a:bodyPr wrap="none"/>
          <a:lstStyle/>
          <a:p>
            <a:endParaRPr lang="en-US"/>
          </a:p>
        </p:txBody>
      </p:sp>
      <p:sp>
        <p:nvSpPr>
          <p:cNvPr id="342032" name="Text Box 16"/>
          <p:cNvSpPr txBox="1">
            <a:spLocks noChangeArrowheads="1"/>
          </p:cNvSpPr>
          <p:nvPr/>
        </p:nvSpPr>
        <p:spPr bwMode="auto">
          <a:xfrm>
            <a:off x="4953000" y="3733800"/>
            <a:ext cx="1054100" cy="581025"/>
          </a:xfrm>
          <a:prstGeom prst="rect">
            <a:avLst/>
          </a:prstGeom>
          <a:noFill/>
          <a:ln w="9525">
            <a:noFill/>
            <a:miter lim="800000"/>
            <a:headEnd/>
            <a:tailEnd/>
          </a:ln>
          <a:effectLst/>
        </p:spPr>
        <p:txBody>
          <a:bodyPr wrap="none">
            <a:spAutoFit/>
          </a:bodyPr>
          <a:lstStyle/>
          <a:p>
            <a:r>
              <a:rPr lang="en-US" sz="1600">
                <a:solidFill>
                  <a:schemeClr val="tx1"/>
                </a:solidFill>
                <a:effectLst/>
              </a:rPr>
              <a:t>IRP stack</a:t>
            </a:r>
            <a:br>
              <a:rPr lang="en-US" sz="1600">
                <a:solidFill>
                  <a:schemeClr val="tx1"/>
                </a:solidFill>
                <a:effectLst/>
              </a:rPr>
            </a:br>
            <a:r>
              <a:rPr lang="en-US" sz="1600">
                <a:solidFill>
                  <a:schemeClr val="tx1"/>
                </a:solidFill>
                <a:effectLst/>
              </a:rPr>
              <a:t>location</a:t>
            </a:r>
          </a:p>
        </p:txBody>
      </p:sp>
      <p:sp>
        <p:nvSpPr>
          <p:cNvPr id="342033" name="Line 17"/>
          <p:cNvSpPr>
            <a:spLocks noChangeShapeType="1"/>
          </p:cNvSpPr>
          <p:nvPr/>
        </p:nvSpPr>
        <p:spPr bwMode="auto">
          <a:xfrm>
            <a:off x="4419600" y="4495800"/>
            <a:ext cx="0" cy="685800"/>
          </a:xfrm>
          <a:prstGeom prst="line">
            <a:avLst/>
          </a:prstGeom>
          <a:noFill/>
          <a:ln w="9525">
            <a:solidFill>
              <a:schemeClr val="tx1"/>
            </a:solidFill>
            <a:round/>
            <a:headEnd/>
            <a:tailEnd/>
          </a:ln>
          <a:effectLst/>
        </p:spPr>
        <p:txBody>
          <a:bodyPr wrap="none"/>
          <a:lstStyle/>
          <a:p>
            <a:endParaRPr lang="en-US"/>
          </a:p>
        </p:txBody>
      </p:sp>
      <p:sp>
        <p:nvSpPr>
          <p:cNvPr id="342034" name="Line 18"/>
          <p:cNvSpPr>
            <a:spLocks noChangeShapeType="1"/>
          </p:cNvSpPr>
          <p:nvPr/>
        </p:nvSpPr>
        <p:spPr bwMode="auto">
          <a:xfrm flipH="1">
            <a:off x="4419600" y="4038600"/>
            <a:ext cx="609600" cy="762000"/>
          </a:xfrm>
          <a:prstGeom prst="line">
            <a:avLst/>
          </a:prstGeom>
          <a:noFill/>
          <a:ln w="9525">
            <a:solidFill>
              <a:schemeClr val="tx1"/>
            </a:solidFill>
            <a:round/>
            <a:headEnd/>
            <a:tailEnd/>
          </a:ln>
          <a:effectLst/>
        </p:spPr>
        <p:txBody>
          <a:bodyPr wrap="none"/>
          <a:lstStyle/>
          <a:p>
            <a:endParaRPr lang="en-US"/>
          </a:p>
        </p:txBody>
      </p:sp>
      <p:sp>
        <p:nvSpPr>
          <p:cNvPr id="342035" name="Text Box 19"/>
          <p:cNvSpPr txBox="1">
            <a:spLocks noChangeArrowheads="1"/>
          </p:cNvSpPr>
          <p:nvPr/>
        </p:nvSpPr>
        <p:spPr bwMode="auto">
          <a:xfrm>
            <a:off x="3108325" y="5562600"/>
            <a:ext cx="1082675" cy="609600"/>
          </a:xfrm>
          <a:prstGeom prst="rect">
            <a:avLst/>
          </a:prstGeom>
          <a:solidFill>
            <a:srgbClr val="FF0000"/>
          </a:solidFill>
          <a:ln w="9525">
            <a:solidFill>
              <a:schemeClr val="tx1"/>
            </a:solidFill>
            <a:miter lim="800000"/>
            <a:headEnd/>
            <a:tailEnd/>
          </a:ln>
          <a:effectLst/>
        </p:spPr>
        <p:txBody>
          <a:bodyPr/>
          <a:lstStyle/>
          <a:p>
            <a:pPr algn="ctr"/>
            <a:r>
              <a:rPr lang="en-US" sz="1600">
                <a:effectLst/>
              </a:rPr>
              <a:t>Dispa</a:t>
            </a:r>
            <a:r>
              <a:rPr lang="de-DE" sz="1600">
                <a:effectLst/>
              </a:rPr>
              <a:t>t</a:t>
            </a:r>
            <a:r>
              <a:rPr lang="en-US" sz="1600">
                <a:effectLst/>
              </a:rPr>
              <a:t>ch</a:t>
            </a:r>
            <a:r>
              <a:rPr lang="en-US" sz="1600">
                <a:solidFill>
                  <a:schemeClr val="tx1"/>
                </a:solidFill>
                <a:effectLst/>
              </a:rPr>
              <a:t/>
            </a:r>
            <a:br>
              <a:rPr lang="en-US" sz="1600">
                <a:solidFill>
                  <a:schemeClr val="tx1"/>
                </a:solidFill>
                <a:effectLst/>
              </a:rPr>
            </a:br>
            <a:r>
              <a:rPr lang="en-US" sz="1600">
                <a:effectLst/>
              </a:rPr>
              <a:t>routine(s)</a:t>
            </a:r>
          </a:p>
        </p:txBody>
      </p:sp>
      <p:sp>
        <p:nvSpPr>
          <p:cNvPr id="342036" name="Text Box 20"/>
          <p:cNvSpPr txBox="1">
            <a:spLocks noChangeArrowheads="1"/>
          </p:cNvSpPr>
          <p:nvPr/>
        </p:nvSpPr>
        <p:spPr bwMode="auto">
          <a:xfrm>
            <a:off x="4191000" y="5562600"/>
            <a:ext cx="1066800" cy="609600"/>
          </a:xfrm>
          <a:prstGeom prst="rect">
            <a:avLst/>
          </a:prstGeom>
          <a:solidFill>
            <a:srgbClr val="FF0000"/>
          </a:solidFill>
          <a:ln w="9525">
            <a:solidFill>
              <a:schemeClr val="tx1"/>
            </a:solidFill>
            <a:miter lim="800000"/>
            <a:headEnd/>
            <a:tailEnd/>
          </a:ln>
          <a:effectLst/>
        </p:spPr>
        <p:txBody>
          <a:bodyPr anchor="ctr" anchorCtr="1"/>
          <a:lstStyle/>
          <a:p>
            <a:pPr algn="ctr"/>
            <a:r>
              <a:rPr lang="en-US" sz="1600">
                <a:effectLst/>
              </a:rPr>
              <a:t>Start I/O</a:t>
            </a:r>
          </a:p>
        </p:txBody>
      </p:sp>
      <p:sp>
        <p:nvSpPr>
          <p:cNvPr id="342037" name="Text Box 21"/>
          <p:cNvSpPr txBox="1">
            <a:spLocks noChangeArrowheads="1"/>
          </p:cNvSpPr>
          <p:nvPr/>
        </p:nvSpPr>
        <p:spPr bwMode="auto">
          <a:xfrm>
            <a:off x="5257800" y="5562600"/>
            <a:ext cx="1066800" cy="609600"/>
          </a:xfrm>
          <a:prstGeom prst="rect">
            <a:avLst/>
          </a:prstGeom>
          <a:solidFill>
            <a:srgbClr val="FF0000"/>
          </a:solidFill>
          <a:ln w="9525">
            <a:solidFill>
              <a:schemeClr val="tx1"/>
            </a:solidFill>
            <a:miter lim="800000"/>
            <a:headEnd/>
            <a:tailEnd/>
          </a:ln>
          <a:effectLst/>
        </p:spPr>
        <p:txBody>
          <a:bodyPr anchor="ctr" anchorCtr="1"/>
          <a:lstStyle/>
          <a:p>
            <a:pPr algn="ctr"/>
            <a:r>
              <a:rPr lang="en-US" sz="1600">
                <a:effectLst/>
              </a:rPr>
              <a:t>ISR</a:t>
            </a:r>
          </a:p>
        </p:txBody>
      </p:sp>
      <p:sp>
        <p:nvSpPr>
          <p:cNvPr id="342038" name="Text Box 22"/>
          <p:cNvSpPr txBox="1">
            <a:spLocks noChangeArrowheads="1"/>
          </p:cNvSpPr>
          <p:nvPr/>
        </p:nvSpPr>
        <p:spPr bwMode="auto">
          <a:xfrm>
            <a:off x="6324600" y="5562600"/>
            <a:ext cx="1082675" cy="609600"/>
          </a:xfrm>
          <a:prstGeom prst="rect">
            <a:avLst/>
          </a:prstGeom>
          <a:solidFill>
            <a:srgbClr val="FF0000"/>
          </a:solidFill>
          <a:ln w="9525">
            <a:solidFill>
              <a:schemeClr val="tx1"/>
            </a:solidFill>
            <a:miter lim="800000"/>
            <a:headEnd/>
            <a:tailEnd/>
          </a:ln>
          <a:effectLst/>
        </p:spPr>
        <p:txBody>
          <a:bodyPr anchor="ctr" anchorCtr="1"/>
          <a:lstStyle/>
          <a:p>
            <a:pPr algn="ctr"/>
            <a:r>
              <a:rPr lang="en-US" sz="1600">
                <a:effectLst/>
              </a:rPr>
              <a:t>DPC</a:t>
            </a:r>
            <a:r>
              <a:rPr lang="en-US" sz="1600">
                <a:solidFill>
                  <a:schemeClr val="tx1"/>
                </a:solidFill>
                <a:effectLst/>
              </a:rPr>
              <a:t> </a:t>
            </a:r>
            <a:r>
              <a:rPr lang="en-US" sz="1600">
                <a:effectLst/>
              </a:rPr>
              <a:t>routine</a:t>
            </a:r>
          </a:p>
        </p:txBody>
      </p:sp>
      <p:sp>
        <p:nvSpPr>
          <p:cNvPr id="342039" name="Text Box 23"/>
          <p:cNvSpPr txBox="1">
            <a:spLocks noChangeArrowheads="1"/>
          </p:cNvSpPr>
          <p:nvPr/>
        </p:nvSpPr>
        <p:spPr bwMode="auto">
          <a:xfrm>
            <a:off x="4479925" y="6156325"/>
            <a:ext cx="1401763" cy="336550"/>
          </a:xfrm>
          <a:prstGeom prst="rect">
            <a:avLst/>
          </a:prstGeom>
          <a:noFill/>
          <a:ln w="9525">
            <a:noFill/>
            <a:miter lim="800000"/>
            <a:headEnd/>
            <a:tailEnd/>
          </a:ln>
          <a:effectLst/>
        </p:spPr>
        <p:txBody>
          <a:bodyPr wrap="none">
            <a:spAutoFit/>
          </a:bodyPr>
          <a:lstStyle/>
          <a:p>
            <a:r>
              <a:rPr lang="en-US" sz="1600">
                <a:solidFill>
                  <a:schemeClr val="tx1"/>
                </a:solidFill>
                <a:effectLst/>
              </a:rPr>
              <a:t>Device Driver</a:t>
            </a:r>
          </a:p>
        </p:txBody>
      </p:sp>
      <p:sp>
        <p:nvSpPr>
          <p:cNvPr id="342040" name="Line 24"/>
          <p:cNvSpPr>
            <a:spLocks noChangeShapeType="1"/>
          </p:cNvSpPr>
          <p:nvPr/>
        </p:nvSpPr>
        <p:spPr bwMode="auto">
          <a:xfrm>
            <a:off x="3581400" y="5257800"/>
            <a:ext cx="0" cy="304800"/>
          </a:xfrm>
          <a:prstGeom prst="line">
            <a:avLst/>
          </a:prstGeom>
          <a:noFill/>
          <a:ln w="9525">
            <a:solidFill>
              <a:schemeClr val="tx1"/>
            </a:solidFill>
            <a:round/>
            <a:headEnd/>
            <a:tailEnd type="triangle" w="med" len="med"/>
          </a:ln>
          <a:effectLst/>
        </p:spPr>
        <p:txBody>
          <a:bodyPr wrap="none"/>
          <a:lstStyle/>
          <a:p>
            <a:endParaRPr lang="en-US"/>
          </a:p>
        </p:txBody>
      </p:sp>
      <p:sp>
        <p:nvSpPr>
          <p:cNvPr id="342041" name="Freeform 25"/>
          <p:cNvSpPr>
            <a:spLocks/>
          </p:cNvSpPr>
          <p:nvPr/>
        </p:nvSpPr>
        <p:spPr bwMode="auto">
          <a:xfrm>
            <a:off x="3695700" y="5257800"/>
            <a:ext cx="4533900" cy="330200"/>
          </a:xfrm>
          <a:custGeom>
            <a:avLst/>
            <a:gdLst/>
            <a:ahLst/>
            <a:cxnLst>
              <a:cxn ang="0">
                <a:pos x="2856" y="0"/>
              </a:cxn>
              <a:cxn ang="0">
                <a:pos x="2328" y="96"/>
              </a:cxn>
              <a:cxn ang="0">
                <a:pos x="552" y="96"/>
              </a:cxn>
              <a:cxn ang="0">
                <a:pos x="72" y="192"/>
              </a:cxn>
              <a:cxn ang="0">
                <a:pos x="120" y="192"/>
              </a:cxn>
            </a:cxnLst>
            <a:rect l="0" t="0" r="r" b="b"/>
            <a:pathLst>
              <a:path w="2856" h="208">
                <a:moveTo>
                  <a:pt x="2856" y="0"/>
                </a:moveTo>
                <a:cubicBezTo>
                  <a:pt x="2784" y="40"/>
                  <a:pt x="2712" y="80"/>
                  <a:pt x="2328" y="96"/>
                </a:cubicBezTo>
                <a:cubicBezTo>
                  <a:pt x="1944" y="112"/>
                  <a:pt x="928" y="80"/>
                  <a:pt x="552" y="96"/>
                </a:cubicBezTo>
                <a:cubicBezTo>
                  <a:pt x="176" y="112"/>
                  <a:pt x="144" y="176"/>
                  <a:pt x="72" y="192"/>
                </a:cubicBezTo>
                <a:cubicBezTo>
                  <a:pt x="0" y="208"/>
                  <a:pt x="60" y="200"/>
                  <a:pt x="120" y="192"/>
                </a:cubicBezTo>
              </a:path>
            </a:pathLst>
          </a:custGeom>
          <a:noFill/>
          <a:ln w="9525" cap="flat">
            <a:solidFill>
              <a:schemeClr val="tx1"/>
            </a:solidFill>
            <a:prstDash val="dash"/>
            <a:round/>
            <a:headEnd type="none" w="med" len="med"/>
            <a:tailEnd type="triangle" w="med" len="med"/>
          </a:ln>
          <a:effectLst/>
        </p:spPr>
        <p:txBody>
          <a:bodyPr wrap="none"/>
          <a:lstStyle/>
          <a:p>
            <a:endParaRPr lang="en-US"/>
          </a:p>
        </p:txBody>
      </p:sp>
      <p:sp>
        <p:nvSpPr>
          <p:cNvPr id="342042" name="Text Box 26"/>
          <p:cNvSpPr txBox="1">
            <a:spLocks noChangeArrowheads="1"/>
          </p:cNvSpPr>
          <p:nvPr/>
        </p:nvSpPr>
        <p:spPr bwMode="auto">
          <a:xfrm>
            <a:off x="457200" y="1905000"/>
            <a:ext cx="2238375" cy="1069975"/>
          </a:xfrm>
          <a:prstGeom prst="rect">
            <a:avLst/>
          </a:prstGeom>
          <a:noFill/>
          <a:ln w="9525">
            <a:noFill/>
            <a:miter lim="800000"/>
            <a:headEnd/>
            <a:tailEnd/>
          </a:ln>
          <a:effectLst/>
        </p:spPr>
        <p:txBody>
          <a:bodyPr wrap="none">
            <a:spAutoFit/>
          </a:bodyPr>
          <a:lstStyle/>
          <a:p>
            <a:pPr marL="193675" indent="-193675">
              <a:buFontTx/>
              <a:buAutoNum type="arabicParenR"/>
            </a:pPr>
            <a:r>
              <a:rPr lang="en-US" sz="1600">
                <a:solidFill>
                  <a:schemeClr val="tx1"/>
                </a:solidFill>
                <a:effectLst/>
              </a:rPr>
              <a:t>An application writes</a:t>
            </a:r>
            <a:br>
              <a:rPr lang="en-US" sz="1600">
                <a:solidFill>
                  <a:schemeClr val="tx1"/>
                </a:solidFill>
                <a:effectLst/>
              </a:rPr>
            </a:br>
            <a:r>
              <a:rPr lang="en-US" sz="1600">
                <a:solidFill>
                  <a:schemeClr val="tx1"/>
                </a:solidFill>
                <a:effectLst/>
              </a:rPr>
              <a:t>a file to the printer,</a:t>
            </a:r>
            <a:br>
              <a:rPr lang="en-US" sz="1600">
                <a:solidFill>
                  <a:schemeClr val="tx1"/>
                </a:solidFill>
                <a:effectLst/>
              </a:rPr>
            </a:br>
            <a:r>
              <a:rPr lang="en-US" sz="1600">
                <a:solidFill>
                  <a:schemeClr val="tx1"/>
                </a:solidFill>
                <a:effectLst/>
              </a:rPr>
              <a:t>passing a handle to</a:t>
            </a:r>
            <a:br>
              <a:rPr lang="en-US" sz="1600">
                <a:solidFill>
                  <a:schemeClr val="tx1"/>
                </a:solidFill>
                <a:effectLst/>
              </a:rPr>
            </a:br>
            <a:r>
              <a:rPr lang="en-US" sz="1600">
                <a:solidFill>
                  <a:schemeClr val="tx1"/>
                </a:solidFill>
                <a:effectLst/>
              </a:rPr>
              <a:t>the file object</a:t>
            </a:r>
          </a:p>
        </p:txBody>
      </p:sp>
      <p:sp>
        <p:nvSpPr>
          <p:cNvPr id="342043" name="Text Box 27"/>
          <p:cNvSpPr txBox="1">
            <a:spLocks noChangeArrowheads="1"/>
          </p:cNvSpPr>
          <p:nvPr/>
        </p:nvSpPr>
        <p:spPr bwMode="auto">
          <a:xfrm>
            <a:off x="457200" y="3505200"/>
            <a:ext cx="2174875" cy="1069975"/>
          </a:xfrm>
          <a:prstGeom prst="rect">
            <a:avLst/>
          </a:prstGeom>
          <a:noFill/>
          <a:ln w="9525">
            <a:noFill/>
            <a:miter lim="800000"/>
            <a:headEnd/>
            <a:tailEnd/>
          </a:ln>
          <a:effectLst/>
        </p:spPr>
        <p:txBody>
          <a:bodyPr wrap="none">
            <a:spAutoFit/>
          </a:bodyPr>
          <a:lstStyle/>
          <a:p>
            <a:pPr marL="193675" indent="-193675"/>
            <a:r>
              <a:rPr lang="en-US" sz="1600">
                <a:solidFill>
                  <a:schemeClr val="tx1"/>
                </a:solidFill>
                <a:effectLst/>
              </a:rPr>
              <a:t>2)The I/O manager </a:t>
            </a:r>
            <a:br>
              <a:rPr lang="en-US" sz="1600">
                <a:solidFill>
                  <a:schemeClr val="tx1"/>
                </a:solidFill>
                <a:effectLst/>
              </a:rPr>
            </a:br>
            <a:r>
              <a:rPr lang="en-US" sz="1600">
                <a:solidFill>
                  <a:schemeClr val="tx1"/>
                </a:solidFill>
                <a:effectLst/>
              </a:rPr>
              <a:t>creates an IRP and </a:t>
            </a:r>
            <a:br>
              <a:rPr lang="en-US" sz="1600">
                <a:solidFill>
                  <a:schemeClr val="tx1"/>
                </a:solidFill>
                <a:effectLst/>
              </a:rPr>
            </a:br>
            <a:r>
              <a:rPr lang="en-US" sz="1600">
                <a:solidFill>
                  <a:schemeClr val="tx1"/>
                </a:solidFill>
                <a:effectLst/>
              </a:rPr>
              <a:t>initializes first stack </a:t>
            </a:r>
            <a:br>
              <a:rPr lang="en-US" sz="1600">
                <a:solidFill>
                  <a:schemeClr val="tx1"/>
                </a:solidFill>
                <a:effectLst/>
              </a:rPr>
            </a:br>
            <a:r>
              <a:rPr lang="en-US" sz="1600">
                <a:solidFill>
                  <a:schemeClr val="tx1"/>
                </a:solidFill>
                <a:effectLst/>
              </a:rPr>
              <a:t>location</a:t>
            </a:r>
          </a:p>
        </p:txBody>
      </p:sp>
      <p:sp>
        <p:nvSpPr>
          <p:cNvPr id="342044" name="Text Box 28"/>
          <p:cNvSpPr txBox="1">
            <a:spLocks noChangeArrowheads="1"/>
          </p:cNvSpPr>
          <p:nvPr/>
        </p:nvSpPr>
        <p:spPr bwMode="auto">
          <a:xfrm>
            <a:off x="457200" y="5105400"/>
            <a:ext cx="2649538" cy="1314450"/>
          </a:xfrm>
          <a:prstGeom prst="rect">
            <a:avLst/>
          </a:prstGeom>
          <a:noFill/>
          <a:ln w="9525">
            <a:noFill/>
            <a:miter lim="800000"/>
            <a:headEnd/>
            <a:tailEnd/>
          </a:ln>
          <a:effectLst/>
        </p:spPr>
        <p:txBody>
          <a:bodyPr wrap="none">
            <a:spAutoFit/>
          </a:bodyPr>
          <a:lstStyle/>
          <a:p>
            <a:pPr marL="193675" indent="-193675"/>
            <a:r>
              <a:rPr lang="en-US" sz="1600">
                <a:solidFill>
                  <a:schemeClr val="tx1"/>
                </a:solidFill>
                <a:effectLst/>
              </a:rPr>
              <a:t>3)The I/O manager uses</a:t>
            </a:r>
            <a:br>
              <a:rPr lang="en-US" sz="1600">
                <a:solidFill>
                  <a:schemeClr val="tx1"/>
                </a:solidFill>
                <a:effectLst/>
              </a:rPr>
            </a:br>
            <a:r>
              <a:rPr lang="en-US" sz="1600">
                <a:solidFill>
                  <a:schemeClr val="tx1"/>
                </a:solidFill>
                <a:effectLst/>
              </a:rPr>
              <a:t>the driver object to locate</a:t>
            </a:r>
            <a:br>
              <a:rPr lang="en-US" sz="1600">
                <a:solidFill>
                  <a:schemeClr val="tx1"/>
                </a:solidFill>
                <a:effectLst/>
              </a:rPr>
            </a:br>
            <a:r>
              <a:rPr lang="en-US" sz="1600">
                <a:solidFill>
                  <a:schemeClr val="tx1"/>
                </a:solidFill>
                <a:effectLst/>
              </a:rPr>
              <a:t>the WRITE dispatch </a:t>
            </a:r>
            <a:br>
              <a:rPr lang="en-US" sz="1600">
                <a:solidFill>
                  <a:schemeClr val="tx1"/>
                </a:solidFill>
                <a:effectLst/>
              </a:rPr>
            </a:br>
            <a:r>
              <a:rPr lang="en-US" sz="1600">
                <a:solidFill>
                  <a:schemeClr val="tx1"/>
                </a:solidFill>
                <a:effectLst/>
              </a:rPr>
              <a:t>routine and calls it, </a:t>
            </a:r>
            <a:br>
              <a:rPr lang="en-US" sz="1600">
                <a:solidFill>
                  <a:schemeClr val="tx1"/>
                </a:solidFill>
                <a:effectLst/>
              </a:rPr>
            </a:br>
            <a:r>
              <a:rPr lang="en-US" sz="1600">
                <a:solidFill>
                  <a:schemeClr val="tx1"/>
                </a:solidFill>
                <a:effectLst/>
              </a:rPr>
              <a:t>passing the IRP</a:t>
            </a:r>
          </a:p>
        </p:txBody>
      </p:sp>
      <p:sp>
        <p:nvSpPr>
          <p:cNvPr id="342045" name="Line 29"/>
          <p:cNvSpPr>
            <a:spLocks noChangeShapeType="1"/>
          </p:cNvSpPr>
          <p:nvPr/>
        </p:nvSpPr>
        <p:spPr bwMode="auto">
          <a:xfrm>
            <a:off x="2743200" y="2819400"/>
            <a:ext cx="5943600" cy="0"/>
          </a:xfrm>
          <a:prstGeom prst="line">
            <a:avLst/>
          </a:prstGeom>
          <a:noFill/>
          <a:ln w="38100">
            <a:solidFill>
              <a:schemeClr val="tx1"/>
            </a:solidFill>
            <a:round/>
            <a:headEnd/>
            <a:tailEnd/>
          </a:ln>
          <a:effectLst/>
        </p:spPr>
        <p:txBody>
          <a:bodyPr wrap="none"/>
          <a:lstStyle/>
          <a:p>
            <a:endParaRPr lang="en-US"/>
          </a:p>
        </p:txBody>
      </p:sp>
      <p:sp>
        <p:nvSpPr>
          <p:cNvPr id="342046" name="Text Box 30"/>
          <p:cNvSpPr txBox="1">
            <a:spLocks noChangeArrowheads="1"/>
          </p:cNvSpPr>
          <p:nvPr/>
        </p:nvSpPr>
        <p:spPr bwMode="auto">
          <a:xfrm>
            <a:off x="7391400" y="2514600"/>
            <a:ext cx="1335088" cy="581025"/>
          </a:xfrm>
          <a:prstGeom prst="rect">
            <a:avLst/>
          </a:prstGeom>
          <a:noFill/>
          <a:ln w="9525">
            <a:noFill/>
            <a:miter lim="800000"/>
            <a:headEnd/>
            <a:tailEnd/>
          </a:ln>
          <a:effectLst/>
        </p:spPr>
        <p:txBody>
          <a:bodyPr wrap="none">
            <a:spAutoFit/>
          </a:bodyPr>
          <a:lstStyle/>
          <a:p>
            <a:pPr algn="r"/>
            <a:r>
              <a:rPr lang="en-US" sz="1600">
                <a:solidFill>
                  <a:schemeClr val="tx1"/>
                </a:solidFill>
                <a:effectLst/>
              </a:rPr>
              <a:t>User mode</a:t>
            </a:r>
          </a:p>
          <a:p>
            <a:pPr algn="r"/>
            <a:r>
              <a:rPr lang="en-US" sz="1600">
                <a:solidFill>
                  <a:schemeClr val="tx1"/>
                </a:solidFill>
                <a:effectLst/>
              </a:rPr>
              <a:t>Kernel mode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7540ABC-4EC3-46A8-A523-09B9C9C3D95D}" type="slidenum">
              <a:rPr lang="en-GB"/>
              <a:pPr/>
              <a:t>13</a:t>
            </a:fld>
            <a:endParaRPr lang="en-GB"/>
          </a:p>
        </p:txBody>
      </p:sp>
      <p:sp>
        <p:nvSpPr>
          <p:cNvPr id="344066" name="Rectangle 2"/>
          <p:cNvSpPr>
            <a:spLocks noGrp="1" noChangeArrowheads="1"/>
          </p:cNvSpPr>
          <p:nvPr>
            <p:ph type="title"/>
          </p:nvPr>
        </p:nvSpPr>
        <p:spPr/>
        <p:txBody>
          <a:bodyPr/>
          <a:lstStyle/>
          <a:p>
            <a:r>
              <a:rPr lang="en-US"/>
              <a:t>IRP data</a:t>
            </a:r>
          </a:p>
        </p:txBody>
      </p:sp>
      <p:sp>
        <p:nvSpPr>
          <p:cNvPr id="344067" name="Rectangle 3"/>
          <p:cNvSpPr>
            <a:spLocks noGrp="1" noChangeArrowheads="1"/>
          </p:cNvSpPr>
          <p:nvPr>
            <p:ph type="body" idx="1"/>
          </p:nvPr>
        </p:nvSpPr>
        <p:spPr>
          <a:xfrm>
            <a:off x="533400" y="1219200"/>
            <a:ext cx="8077200" cy="4495800"/>
          </a:xfrm>
        </p:spPr>
        <p:txBody>
          <a:bodyPr/>
          <a:lstStyle/>
          <a:p>
            <a:pPr>
              <a:lnSpc>
                <a:spcPct val="90000"/>
              </a:lnSpc>
              <a:buFontTx/>
              <a:buNone/>
            </a:pPr>
            <a:r>
              <a:rPr lang="en-US" sz="2000"/>
              <a:t>IRP consists of two parts:</a:t>
            </a:r>
          </a:p>
          <a:p>
            <a:pPr>
              <a:lnSpc>
                <a:spcPct val="90000"/>
              </a:lnSpc>
            </a:pPr>
            <a:r>
              <a:rPr lang="en-US" sz="2000"/>
              <a:t>Fixed portion (header):</a:t>
            </a:r>
          </a:p>
          <a:p>
            <a:pPr lvl="1">
              <a:lnSpc>
                <a:spcPct val="90000"/>
              </a:lnSpc>
            </a:pPr>
            <a:r>
              <a:rPr lang="en-US" sz="1800"/>
              <a:t>Type and size of the request</a:t>
            </a:r>
          </a:p>
          <a:p>
            <a:pPr lvl="1">
              <a:lnSpc>
                <a:spcPct val="90000"/>
              </a:lnSpc>
            </a:pPr>
            <a:r>
              <a:rPr lang="en-US" sz="1800"/>
              <a:t>Whether request is synchronous or asynchronous</a:t>
            </a:r>
          </a:p>
          <a:p>
            <a:pPr lvl="1">
              <a:lnSpc>
                <a:spcPct val="90000"/>
              </a:lnSpc>
            </a:pPr>
            <a:r>
              <a:rPr lang="en-US" sz="1800"/>
              <a:t>Pointer to buffer for buffered I/O</a:t>
            </a:r>
          </a:p>
          <a:p>
            <a:pPr lvl="1">
              <a:lnSpc>
                <a:spcPct val="90000"/>
              </a:lnSpc>
            </a:pPr>
            <a:r>
              <a:rPr lang="en-US" sz="1800"/>
              <a:t>State information (changes with progress of the request)</a:t>
            </a:r>
          </a:p>
          <a:p>
            <a:pPr>
              <a:lnSpc>
                <a:spcPct val="90000"/>
              </a:lnSpc>
            </a:pPr>
            <a:r>
              <a:rPr lang="en-US" sz="2000"/>
              <a:t>One or more stack locations:</a:t>
            </a:r>
          </a:p>
          <a:p>
            <a:pPr lvl="1">
              <a:lnSpc>
                <a:spcPct val="90000"/>
              </a:lnSpc>
            </a:pPr>
            <a:r>
              <a:rPr lang="en-US" sz="1800"/>
              <a:t>Function code</a:t>
            </a:r>
          </a:p>
          <a:p>
            <a:pPr lvl="1">
              <a:lnSpc>
                <a:spcPct val="90000"/>
              </a:lnSpc>
            </a:pPr>
            <a:r>
              <a:rPr lang="en-US" sz="1800"/>
              <a:t>Function-specific parameters</a:t>
            </a:r>
          </a:p>
          <a:p>
            <a:pPr lvl="1">
              <a:lnSpc>
                <a:spcPct val="90000"/>
              </a:lnSpc>
            </a:pPr>
            <a:r>
              <a:rPr lang="en-US" sz="1800"/>
              <a:t>Pointer to caller‘s file object</a:t>
            </a:r>
          </a:p>
          <a:p>
            <a:pPr>
              <a:lnSpc>
                <a:spcPct val="90000"/>
              </a:lnSpc>
            </a:pPr>
            <a:r>
              <a:rPr lang="en-US" sz="2000"/>
              <a:t>While active, IRPs are stored in a thread-specific queue</a:t>
            </a:r>
          </a:p>
          <a:p>
            <a:pPr lvl="1">
              <a:lnSpc>
                <a:spcPct val="90000"/>
              </a:lnSpc>
            </a:pPr>
            <a:r>
              <a:rPr lang="en-US" sz="1800"/>
              <a:t>I/O system may free any outstanding IRPs if thread terminates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688235B-8B89-40A5-9497-B1926BC47ED2}" type="slidenum">
              <a:rPr lang="en-GB"/>
              <a:pPr/>
              <a:t>14</a:t>
            </a:fld>
            <a:endParaRPr lang="en-GB"/>
          </a:p>
        </p:txBody>
      </p:sp>
      <p:sp>
        <p:nvSpPr>
          <p:cNvPr id="346114" name="Rectangle 2"/>
          <p:cNvSpPr>
            <a:spLocks noGrp="1" noChangeArrowheads="1"/>
          </p:cNvSpPr>
          <p:nvPr>
            <p:ph type="title"/>
          </p:nvPr>
        </p:nvSpPr>
        <p:spPr/>
        <p:txBody>
          <a:bodyPr/>
          <a:lstStyle/>
          <a:p>
            <a:r>
              <a:rPr lang="en-US"/>
              <a:t>Completing an I/O request</a:t>
            </a:r>
          </a:p>
        </p:txBody>
      </p:sp>
      <p:sp>
        <p:nvSpPr>
          <p:cNvPr id="346115" name="Rectangle 3"/>
          <p:cNvSpPr>
            <a:spLocks noGrp="1" noChangeArrowheads="1"/>
          </p:cNvSpPr>
          <p:nvPr>
            <p:ph type="body" idx="1"/>
          </p:nvPr>
        </p:nvSpPr>
        <p:spPr/>
        <p:txBody>
          <a:bodyPr/>
          <a:lstStyle/>
          <a:p>
            <a:pPr>
              <a:lnSpc>
                <a:spcPct val="90000"/>
              </a:lnSpc>
              <a:buFontTx/>
              <a:buNone/>
            </a:pPr>
            <a:r>
              <a:rPr lang="en-US" sz="2000"/>
              <a:t>Servicing an interrupt:</a:t>
            </a:r>
          </a:p>
          <a:p>
            <a:pPr lvl="1">
              <a:lnSpc>
                <a:spcPct val="90000"/>
              </a:lnSpc>
            </a:pPr>
            <a:r>
              <a:rPr lang="en-US" sz="1800"/>
              <a:t>ISR schedules Deferred Procedure Call (</a:t>
            </a:r>
            <a:r>
              <a:rPr lang="en-US" sz="1800" b="1"/>
              <a:t>DPC</a:t>
            </a:r>
            <a:r>
              <a:rPr lang="en-US" sz="1800"/>
              <a:t>); dismisses int.</a:t>
            </a:r>
          </a:p>
          <a:p>
            <a:pPr lvl="1">
              <a:lnSpc>
                <a:spcPct val="90000"/>
              </a:lnSpc>
            </a:pPr>
            <a:r>
              <a:rPr lang="en-US" sz="1800" b="1"/>
              <a:t>DPC</a:t>
            </a:r>
            <a:r>
              <a:rPr lang="en-US" sz="1800"/>
              <a:t> routine starts next I/O request and completes interrupt servicing</a:t>
            </a:r>
          </a:p>
          <a:p>
            <a:pPr lvl="1">
              <a:lnSpc>
                <a:spcPct val="90000"/>
              </a:lnSpc>
            </a:pPr>
            <a:r>
              <a:rPr lang="en-US" sz="1800"/>
              <a:t>May call completion routine of higher-level driver</a:t>
            </a:r>
          </a:p>
          <a:p>
            <a:pPr>
              <a:lnSpc>
                <a:spcPct val="90000"/>
              </a:lnSpc>
              <a:buFontTx/>
              <a:buNone/>
            </a:pPr>
            <a:r>
              <a:rPr lang="en-US" sz="2000"/>
              <a:t>I/O completion:</a:t>
            </a:r>
          </a:p>
          <a:p>
            <a:pPr lvl="1">
              <a:lnSpc>
                <a:spcPct val="90000"/>
              </a:lnSpc>
            </a:pPr>
            <a:r>
              <a:rPr lang="en-US" sz="1800"/>
              <a:t>Record the outcome of the operation in an I/O status block</a:t>
            </a:r>
          </a:p>
          <a:p>
            <a:pPr lvl="1">
              <a:lnSpc>
                <a:spcPct val="90000"/>
              </a:lnSpc>
            </a:pPr>
            <a:r>
              <a:rPr lang="en-US" sz="1800"/>
              <a:t>Return data to the calling thread – by queuing a kernel-mode Asynchronous Procedure Call (</a:t>
            </a:r>
            <a:r>
              <a:rPr lang="en-US" sz="1800" b="1"/>
              <a:t>APC</a:t>
            </a:r>
            <a:r>
              <a:rPr lang="en-US" sz="1800"/>
              <a:t>)</a:t>
            </a:r>
          </a:p>
          <a:p>
            <a:pPr lvl="1">
              <a:lnSpc>
                <a:spcPct val="90000"/>
              </a:lnSpc>
            </a:pPr>
            <a:r>
              <a:rPr lang="en-US" sz="1800" b="1"/>
              <a:t>APC</a:t>
            </a:r>
            <a:r>
              <a:rPr lang="en-US" sz="1800"/>
              <a:t> executes in context of calling thread; copies data; frees IRP;</a:t>
            </a:r>
            <a:br>
              <a:rPr lang="en-US" sz="1800"/>
            </a:br>
            <a:r>
              <a:rPr lang="en-US" sz="1800"/>
              <a:t>sets calling thread to signaled state</a:t>
            </a:r>
          </a:p>
          <a:p>
            <a:pPr lvl="1">
              <a:lnSpc>
                <a:spcPct val="90000"/>
              </a:lnSpc>
            </a:pPr>
            <a:r>
              <a:rPr lang="en-US" sz="1800"/>
              <a:t>I/O is now considered complete; waiting threads are released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4"/>
          <p:cNvSpPr>
            <a:spLocks noGrp="1"/>
          </p:cNvSpPr>
          <p:nvPr>
            <p:ph type="sldNum" sz="quarter" idx="11"/>
          </p:nvPr>
        </p:nvSpPr>
        <p:spPr/>
        <p:txBody>
          <a:bodyPr/>
          <a:lstStyle/>
          <a:p>
            <a:fld id="{61F70F00-C85B-498B-B69A-CBD853CD0423}" type="slidenum">
              <a:rPr lang="en-GB"/>
              <a:pPr/>
              <a:t>15</a:t>
            </a:fld>
            <a:endParaRPr lang="en-GB"/>
          </a:p>
        </p:txBody>
      </p:sp>
      <p:sp>
        <p:nvSpPr>
          <p:cNvPr id="356354" name="Rectangle 2"/>
          <p:cNvSpPr>
            <a:spLocks noGrp="1" noChangeArrowheads="1"/>
          </p:cNvSpPr>
          <p:nvPr>
            <p:ph type="title"/>
          </p:nvPr>
        </p:nvSpPr>
        <p:spPr/>
        <p:txBody>
          <a:bodyPr/>
          <a:lstStyle/>
          <a:p>
            <a:r>
              <a:rPr lang="en-US"/>
              <a:t>Flow of Interrupts</a:t>
            </a:r>
          </a:p>
        </p:txBody>
      </p:sp>
      <p:grpSp>
        <p:nvGrpSpPr>
          <p:cNvPr id="2" name="Group 3"/>
          <p:cNvGrpSpPr>
            <a:grpSpLocks/>
          </p:cNvGrpSpPr>
          <p:nvPr/>
        </p:nvGrpSpPr>
        <p:grpSpPr bwMode="auto">
          <a:xfrm>
            <a:off x="2062163" y="1700213"/>
            <a:ext cx="2020887" cy="1258887"/>
            <a:chOff x="1299" y="1071"/>
            <a:chExt cx="1273" cy="793"/>
          </a:xfrm>
        </p:grpSpPr>
        <p:sp>
          <p:nvSpPr>
            <p:cNvPr id="356356" name="Rectangle 4"/>
            <p:cNvSpPr>
              <a:spLocks noChangeArrowheads="1"/>
            </p:cNvSpPr>
            <p:nvPr/>
          </p:nvSpPr>
          <p:spPr bwMode="auto">
            <a:xfrm>
              <a:off x="1357" y="1115"/>
              <a:ext cx="1200" cy="527"/>
            </a:xfrm>
            <a:prstGeom prst="rect">
              <a:avLst/>
            </a:prstGeom>
            <a:solidFill>
              <a:srgbClr val="969696"/>
            </a:solidFill>
            <a:ln w="15875">
              <a:solidFill>
                <a:srgbClr val="969696"/>
              </a:solidFill>
              <a:miter lim="800000"/>
              <a:headEnd/>
              <a:tailEnd/>
            </a:ln>
            <a:effectLst/>
          </p:spPr>
          <p:txBody>
            <a:bodyPr wrap="none" anchor="ctr"/>
            <a:lstStyle/>
            <a:p>
              <a:endParaRPr lang="en-US"/>
            </a:p>
          </p:txBody>
        </p:sp>
        <p:sp>
          <p:nvSpPr>
            <p:cNvPr id="356357" name="Rectangle 5"/>
            <p:cNvSpPr>
              <a:spLocks noChangeArrowheads="1"/>
            </p:cNvSpPr>
            <p:nvPr/>
          </p:nvSpPr>
          <p:spPr bwMode="auto">
            <a:xfrm>
              <a:off x="1344" y="1504"/>
              <a:ext cx="528" cy="197"/>
            </a:xfrm>
            <a:prstGeom prst="rect">
              <a:avLst/>
            </a:prstGeom>
            <a:solidFill>
              <a:srgbClr val="969696"/>
            </a:solidFill>
            <a:ln w="15875">
              <a:solidFill>
                <a:srgbClr val="969696"/>
              </a:solidFill>
              <a:miter lim="800000"/>
              <a:headEnd/>
              <a:tailEnd/>
            </a:ln>
            <a:effectLst/>
          </p:spPr>
          <p:txBody>
            <a:bodyPr wrap="none" anchor="ctr"/>
            <a:lstStyle/>
            <a:p>
              <a:endParaRPr lang="en-US"/>
            </a:p>
          </p:txBody>
        </p:sp>
        <p:sp>
          <p:nvSpPr>
            <p:cNvPr id="356358" name="Rectangle 6"/>
            <p:cNvSpPr>
              <a:spLocks noChangeAspect="1" noChangeArrowheads="1"/>
            </p:cNvSpPr>
            <p:nvPr/>
          </p:nvSpPr>
          <p:spPr bwMode="auto">
            <a:xfrm>
              <a:off x="1299" y="1071"/>
              <a:ext cx="1209" cy="509"/>
            </a:xfrm>
            <a:prstGeom prst="rect">
              <a:avLst/>
            </a:prstGeom>
            <a:solidFill>
              <a:srgbClr val="6699FF"/>
            </a:solidFill>
            <a:ln w="15875">
              <a:solidFill>
                <a:srgbClr val="000000"/>
              </a:solidFill>
              <a:miter lim="800000"/>
              <a:headEnd/>
              <a:tailEnd/>
            </a:ln>
            <a:effectLst/>
          </p:spPr>
          <p:txBody>
            <a:bodyPr/>
            <a:lstStyle/>
            <a:p>
              <a:endParaRPr lang="en-US"/>
            </a:p>
          </p:txBody>
        </p:sp>
        <p:sp>
          <p:nvSpPr>
            <p:cNvPr id="356359" name="Rectangle 7"/>
            <p:cNvSpPr>
              <a:spLocks noChangeAspect="1" noChangeArrowheads="1"/>
            </p:cNvSpPr>
            <p:nvPr/>
          </p:nvSpPr>
          <p:spPr bwMode="auto">
            <a:xfrm>
              <a:off x="1299" y="1580"/>
              <a:ext cx="509" cy="64"/>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0" name="Rectangle 8"/>
            <p:cNvSpPr>
              <a:spLocks noChangeAspect="1" noChangeArrowheads="1"/>
            </p:cNvSpPr>
            <p:nvPr/>
          </p:nvSpPr>
          <p:spPr bwMode="auto">
            <a:xfrm>
              <a:off x="1363" y="1135"/>
              <a:ext cx="64" cy="127"/>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1" name="Rectangle 9"/>
            <p:cNvSpPr>
              <a:spLocks noChangeAspect="1" noChangeArrowheads="1"/>
            </p:cNvSpPr>
            <p:nvPr/>
          </p:nvSpPr>
          <p:spPr bwMode="auto">
            <a:xfrm>
              <a:off x="1363" y="1325"/>
              <a:ext cx="191" cy="65"/>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2" name="Rectangle 10"/>
            <p:cNvSpPr>
              <a:spLocks noChangeAspect="1" noChangeArrowheads="1"/>
            </p:cNvSpPr>
            <p:nvPr/>
          </p:nvSpPr>
          <p:spPr bwMode="auto">
            <a:xfrm>
              <a:off x="1871" y="1135"/>
              <a:ext cx="65" cy="127"/>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3" name="Rectangle 11"/>
            <p:cNvSpPr>
              <a:spLocks noChangeAspect="1" noChangeArrowheads="1"/>
            </p:cNvSpPr>
            <p:nvPr/>
          </p:nvSpPr>
          <p:spPr bwMode="auto">
            <a:xfrm>
              <a:off x="1871" y="1325"/>
              <a:ext cx="255" cy="128"/>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4" name="Rectangle 12"/>
            <p:cNvSpPr>
              <a:spLocks noChangeAspect="1" noChangeArrowheads="1"/>
            </p:cNvSpPr>
            <p:nvPr/>
          </p:nvSpPr>
          <p:spPr bwMode="auto">
            <a:xfrm>
              <a:off x="1999" y="1135"/>
              <a:ext cx="64" cy="127"/>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5" name="Rectangle 13"/>
            <p:cNvSpPr>
              <a:spLocks noChangeAspect="1" noChangeArrowheads="1"/>
            </p:cNvSpPr>
            <p:nvPr/>
          </p:nvSpPr>
          <p:spPr bwMode="auto">
            <a:xfrm>
              <a:off x="2126" y="1135"/>
              <a:ext cx="64" cy="127"/>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6" name="Rectangle 14"/>
            <p:cNvSpPr>
              <a:spLocks noChangeAspect="1" noChangeArrowheads="1"/>
            </p:cNvSpPr>
            <p:nvPr/>
          </p:nvSpPr>
          <p:spPr bwMode="auto">
            <a:xfrm>
              <a:off x="1490" y="1135"/>
              <a:ext cx="64" cy="127"/>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7" name="Rectangle 15"/>
            <p:cNvSpPr>
              <a:spLocks noChangeAspect="1" noChangeArrowheads="1"/>
            </p:cNvSpPr>
            <p:nvPr/>
          </p:nvSpPr>
          <p:spPr bwMode="auto">
            <a:xfrm>
              <a:off x="2253" y="1135"/>
              <a:ext cx="64" cy="127"/>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8" name="Rectangle 16"/>
            <p:cNvSpPr>
              <a:spLocks noChangeAspect="1" noChangeArrowheads="1"/>
            </p:cNvSpPr>
            <p:nvPr/>
          </p:nvSpPr>
          <p:spPr bwMode="auto">
            <a:xfrm>
              <a:off x="1363" y="1737"/>
              <a:ext cx="1209" cy="127"/>
            </a:xfrm>
            <a:prstGeom prst="rect">
              <a:avLst/>
            </a:prstGeom>
            <a:noFill/>
            <a:ln w="15875">
              <a:noFill/>
              <a:miter lim="800000"/>
              <a:headEnd/>
              <a:tailEnd/>
            </a:ln>
            <a:effectLst/>
          </p:spPr>
          <p:txBody>
            <a:bodyPr lIns="12700" tIns="12700" rIns="12700" bIns="12700"/>
            <a:lstStyle/>
            <a:p>
              <a:pPr algn="ctr" eaLnBrk="0" hangingPunct="0"/>
              <a:r>
                <a:rPr lang="en-US" sz="1200" b="1">
                  <a:solidFill>
                    <a:schemeClr val="tx1"/>
                  </a:solidFill>
                  <a:effectLst/>
                </a:rPr>
                <a:t>Peripheral Device Controller</a:t>
              </a:r>
            </a:p>
          </p:txBody>
        </p:sp>
      </p:grpSp>
      <p:grpSp>
        <p:nvGrpSpPr>
          <p:cNvPr id="3" name="Group 17"/>
          <p:cNvGrpSpPr>
            <a:grpSpLocks/>
          </p:cNvGrpSpPr>
          <p:nvPr/>
        </p:nvGrpSpPr>
        <p:grpSpPr bwMode="auto">
          <a:xfrm>
            <a:off x="3962400" y="2017713"/>
            <a:ext cx="1712913" cy="1149350"/>
            <a:chOff x="2496" y="1271"/>
            <a:chExt cx="1079" cy="724"/>
          </a:xfrm>
        </p:grpSpPr>
        <p:sp>
          <p:nvSpPr>
            <p:cNvPr id="356370" name="Rectangle 18"/>
            <p:cNvSpPr>
              <a:spLocks noChangeArrowheads="1"/>
            </p:cNvSpPr>
            <p:nvPr/>
          </p:nvSpPr>
          <p:spPr bwMode="auto">
            <a:xfrm>
              <a:off x="2999" y="1319"/>
              <a:ext cx="481" cy="316"/>
            </a:xfrm>
            <a:prstGeom prst="rect">
              <a:avLst/>
            </a:prstGeom>
            <a:solidFill>
              <a:srgbClr val="969696"/>
            </a:solidFill>
            <a:ln w="15875">
              <a:solidFill>
                <a:srgbClr val="969696"/>
              </a:solidFill>
              <a:miter lim="800000"/>
              <a:headEnd/>
              <a:tailEnd/>
            </a:ln>
            <a:effectLst/>
          </p:spPr>
          <p:txBody>
            <a:bodyPr wrap="none" anchor="ctr"/>
            <a:lstStyle/>
            <a:p>
              <a:endParaRPr lang="en-US"/>
            </a:p>
          </p:txBody>
        </p:sp>
        <p:sp>
          <p:nvSpPr>
            <p:cNvPr id="356371" name="Rectangle 19"/>
            <p:cNvSpPr>
              <a:spLocks noChangeAspect="1" noChangeArrowheads="1"/>
            </p:cNvSpPr>
            <p:nvPr/>
          </p:nvSpPr>
          <p:spPr bwMode="auto">
            <a:xfrm>
              <a:off x="2953" y="1271"/>
              <a:ext cx="484" cy="318"/>
            </a:xfrm>
            <a:prstGeom prst="rect">
              <a:avLst/>
            </a:prstGeom>
            <a:solidFill>
              <a:srgbClr val="FF99CC"/>
            </a:solidFill>
            <a:ln w="15875">
              <a:solidFill>
                <a:srgbClr val="000000"/>
              </a:solidFill>
              <a:miter lim="800000"/>
              <a:headEnd/>
              <a:tailEnd/>
            </a:ln>
            <a:effectLst/>
          </p:spPr>
          <p:txBody>
            <a:bodyPr/>
            <a:lstStyle/>
            <a:p>
              <a:endParaRPr lang="en-US"/>
            </a:p>
          </p:txBody>
        </p:sp>
        <p:sp>
          <p:nvSpPr>
            <p:cNvPr id="356372" name="Rectangle 20"/>
            <p:cNvSpPr>
              <a:spLocks noChangeAspect="1" noChangeArrowheads="1"/>
            </p:cNvSpPr>
            <p:nvPr/>
          </p:nvSpPr>
          <p:spPr bwMode="auto">
            <a:xfrm>
              <a:off x="2993" y="1338"/>
              <a:ext cx="166" cy="60"/>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73" name="Rectangle 21"/>
            <p:cNvSpPr>
              <a:spLocks noChangeAspect="1" noChangeArrowheads="1"/>
            </p:cNvSpPr>
            <p:nvPr/>
          </p:nvSpPr>
          <p:spPr bwMode="auto">
            <a:xfrm>
              <a:off x="2999" y="1456"/>
              <a:ext cx="160" cy="54"/>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74" name="Rectangle 22"/>
            <p:cNvSpPr>
              <a:spLocks noChangeAspect="1" noChangeArrowheads="1"/>
            </p:cNvSpPr>
            <p:nvPr/>
          </p:nvSpPr>
          <p:spPr bwMode="auto">
            <a:xfrm>
              <a:off x="3225" y="1338"/>
              <a:ext cx="27" cy="185"/>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75" name="Rectangle 23"/>
            <p:cNvSpPr>
              <a:spLocks noChangeAspect="1" noChangeArrowheads="1"/>
            </p:cNvSpPr>
            <p:nvPr/>
          </p:nvSpPr>
          <p:spPr bwMode="auto">
            <a:xfrm>
              <a:off x="3297" y="1338"/>
              <a:ext cx="27" cy="185"/>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76" name="Rectangle 24"/>
            <p:cNvSpPr>
              <a:spLocks noChangeAspect="1" noChangeArrowheads="1"/>
            </p:cNvSpPr>
            <p:nvPr/>
          </p:nvSpPr>
          <p:spPr bwMode="auto">
            <a:xfrm>
              <a:off x="3370" y="1337"/>
              <a:ext cx="27" cy="186"/>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77" name="Rectangle 25"/>
            <p:cNvSpPr>
              <a:spLocks noChangeAspect="1" noChangeArrowheads="1"/>
            </p:cNvSpPr>
            <p:nvPr/>
          </p:nvSpPr>
          <p:spPr bwMode="auto">
            <a:xfrm>
              <a:off x="2826" y="1737"/>
              <a:ext cx="749" cy="258"/>
            </a:xfrm>
            <a:prstGeom prst="rect">
              <a:avLst/>
            </a:prstGeom>
            <a:noFill/>
            <a:ln w="15875">
              <a:noFill/>
              <a:miter lim="800000"/>
              <a:headEnd/>
              <a:tailEnd/>
            </a:ln>
            <a:effectLst/>
          </p:spPr>
          <p:txBody>
            <a:bodyPr lIns="12700" tIns="12700" rIns="12700" bIns="12700"/>
            <a:lstStyle/>
            <a:p>
              <a:pPr algn="ctr" eaLnBrk="0" hangingPunct="0"/>
              <a:r>
                <a:rPr lang="en-US" sz="1200" b="1">
                  <a:solidFill>
                    <a:schemeClr val="tx1"/>
                  </a:solidFill>
                  <a:effectLst/>
                </a:rPr>
                <a:t>CPU Interrupt Controller</a:t>
              </a:r>
            </a:p>
          </p:txBody>
        </p:sp>
        <p:sp>
          <p:nvSpPr>
            <p:cNvPr id="356378" name="Line 26"/>
            <p:cNvSpPr>
              <a:spLocks noChangeAspect="1" noChangeShapeType="1"/>
            </p:cNvSpPr>
            <p:nvPr/>
          </p:nvSpPr>
          <p:spPr bwMode="auto">
            <a:xfrm>
              <a:off x="2496" y="1536"/>
              <a:ext cx="445" cy="0"/>
            </a:xfrm>
            <a:prstGeom prst="line">
              <a:avLst/>
            </a:prstGeom>
            <a:noFill/>
            <a:ln w="15875">
              <a:solidFill>
                <a:schemeClr val="tx1"/>
              </a:solidFill>
              <a:round/>
              <a:headEnd type="none" w="sm" len="sm"/>
              <a:tailEnd type="triangle" w="sm" len="sm"/>
            </a:ln>
            <a:effectLst/>
          </p:spPr>
          <p:txBody>
            <a:bodyPr/>
            <a:lstStyle/>
            <a:p>
              <a:endParaRPr lang="en-US"/>
            </a:p>
          </p:txBody>
        </p:sp>
      </p:grpSp>
      <p:grpSp>
        <p:nvGrpSpPr>
          <p:cNvPr id="4" name="Group 27"/>
          <p:cNvGrpSpPr>
            <a:grpSpLocks/>
          </p:cNvGrpSpPr>
          <p:nvPr/>
        </p:nvGrpSpPr>
        <p:grpSpPr bwMode="auto">
          <a:xfrm>
            <a:off x="5486400" y="1182688"/>
            <a:ext cx="1827213" cy="2509837"/>
            <a:chOff x="3456" y="745"/>
            <a:chExt cx="1151" cy="1581"/>
          </a:xfrm>
        </p:grpSpPr>
        <p:sp>
          <p:nvSpPr>
            <p:cNvPr id="356380" name="Rectangle 28"/>
            <p:cNvSpPr>
              <a:spLocks noChangeArrowheads="1"/>
            </p:cNvSpPr>
            <p:nvPr/>
          </p:nvSpPr>
          <p:spPr bwMode="auto">
            <a:xfrm>
              <a:off x="4153" y="791"/>
              <a:ext cx="250" cy="1326"/>
            </a:xfrm>
            <a:prstGeom prst="rect">
              <a:avLst/>
            </a:prstGeom>
            <a:solidFill>
              <a:srgbClr val="969696"/>
            </a:solidFill>
            <a:ln w="15875">
              <a:solidFill>
                <a:srgbClr val="969696"/>
              </a:solidFill>
              <a:miter lim="800000"/>
              <a:headEnd/>
              <a:tailEnd/>
            </a:ln>
            <a:effectLst/>
          </p:spPr>
          <p:txBody>
            <a:bodyPr wrap="none" anchor="ctr"/>
            <a:lstStyle/>
            <a:p>
              <a:endParaRPr lang="en-US"/>
            </a:p>
          </p:txBody>
        </p:sp>
        <p:sp>
          <p:nvSpPr>
            <p:cNvPr id="356381" name="Rectangle 29"/>
            <p:cNvSpPr>
              <a:spLocks noChangeAspect="1" noChangeArrowheads="1"/>
            </p:cNvSpPr>
            <p:nvPr/>
          </p:nvSpPr>
          <p:spPr bwMode="auto">
            <a:xfrm>
              <a:off x="4098" y="745"/>
              <a:ext cx="254" cy="1272"/>
            </a:xfrm>
            <a:prstGeom prst="rect">
              <a:avLst/>
            </a:prstGeom>
            <a:solidFill>
              <a:srgbClr val="CCECFF"/>
            </a:solidFill>
            <a:ln w="15875">
              <a:solidFill>
                <a:srgbClr val="000000"/>
              </a:solidFill>
              <a:miter lim="800000"/>
              <a:headEnd/>
              <a:tailEnd/>
            </a:ln>
            <a:effectLst/>
          </p:spPr>
          <p:txBody>
            <a:bodyPr/>
            <a:lstStyle/>
            <a:p>
              <a:endParaRPr lang="en-US"/>
            </a:p>
          </p:txBody>
        </p:sp>
        <p:sp>
          <p:nvSpPr>
            <p:cNvPr id="356382" name="Rectangle 30"/>
            <p:cNvSpPr>
              <a:spLocks noChangeAspect="1" noChangeArrowheads="1"/>
            </p:cNvSpPr>
            <p:nvPr/>
          </p:nvSpPr>
          <p:spPr bwMode="auto">
            <a:xfrm>
              <a:off x="4098" y="745"/>
              <a:ext cx="254" cy="127"/>
            </a:xfrm>
            <a:prstGeom prst="rect">
              <a:avLst/>
            </a:prstGeom>
            <a:solidFill>
              <a:srgbClr val="CCECFF"/>
            </a:solidFill>
            <a:ln w="15875">
              <a:solidFill>
                <a:srgbClr val="000000"/>
              </a:solidFill>
              <a:miter lim="800000"/>
              <a:headEnd/>
              <a:tailEnd/>
            </a:ln>
            <a:effectLst/>
          </p:spPr>
          <p:txBody>
            <a:bodyPr/>
            <a:lstStyle/>
            <a:p>
              <a:endParaRPr lang="en-US"/>
            </a:p>
          </p:txBody>
        </p:sp>
        <p:sp>
          <p:nvSpPr>
            <p:cNvPr id="356383" name="Rectangle 31"/>
            <p:cNvSpPr>
              <a:spLocks noChangeAspect="1" noChangeArrowheads="1"/>
            </p:cNvSpPr>
            <p:nvPr/>
          </p:nvSpPr>
          <p:spPr bwMode="auto">
            <a:xfrm>
              <a:off x="4098" y="876"/>
              <a:ext cx="254" cy="128"/>
            </a:xfrm>
            <a:prstGeom prst="rect">
              <a:avLst/>
            </a:prstGeom>
            <a:solidFill>
              <a:srgbClr val="CCECFF"/>
            </a:solidFill>
            <a:ln w="15875">
              <a:solidFill>
                <a:srgbClr val="000000"/>
              </a:solidFill>
              <a:miter lim="800000"/>
              <a:headEnd/>
              <a:tailEnd/>
            </a:ln>
            <a:effectLst/>
          </p:spPr>
          <p:txBody>
            <a:bodyPr/>
            <a:lstStyle/>
            <a:p>
              <a:endParaRPr lang="en-US"/>
            </a:p>
          </p:txBody>
        </p:sp>
        <p:sp>
          <p:nvSpPr>
            <p:cNvPr id="356384" name="Rectangle 32"/>
            <p:cNvSpPr>
              <a:spLocks noChangeAspect="1" noChangeArrowheads="1"/>
            </p:cNvSpPr>
            <p:nvPr/>
          </p:nvSpPr>
          <p:spPr bwMode="auto">
            <a:xfrm>
              <a:off x="4098" y="1008"/>
              <a:ext cx="254" cy="127"/>
            </a:xfrm>
            <a:prstGeom prst="rect">
              <a:avLst/>
            </a:prstGeom>
            <a:solidFill>
              <a:srgbClr val="CCECFF"/>
            </a:solidFill>
            <a:ln w="15875">
              <a:solidFill>
                <a:srgbClr val="000000"/>
              </a:solidFill>
              <a:miter lim="800000"/>
              <a:headEnd/>
              <a:tailEnd/>
            </a:ln>
            <a:effectLst/>
          </p:spPr>
          <p:txBody>
            <a:bodyPr/>
            <a:lstStyle/>
            <a:p>
              <a:endParaRPr lang="en-US"/>
            </a:p>
          </p:txBody>
        </p:sp>
        <p:sp>
          <p:nvSpPr>
            <p:cNvPr id="356385" name="Rectangle 33"/>
            <p:cNvSpPr>
              <a:spLocks noChangeAspect="1" noChangeArrowheads="1"/>
            </p:cNvSpPr>
            <p:nvPr/>
          </p:nvSpPr>
          <p:spPr bwMode="auto">
            <a:xfrm>
              <a:off x="4098" y="1932"/>
              <a:ext cx="254" cy="127"/>
            </a:xfrm>
            <a:prstGeom prst="rect">
              <a:avLst/>
            </a:prstGeom>
            <a:solidFill>
              <a:srgbClr val="CCECFF"/>
            </a:solidFill>
            <a:ln w="15875">
              <a:solidFill>
                <a:srgbClr val="000000"/>
              </a:solidFill>
              <a:miter lim="800000"/>
              <a:headEnd/>
              <a:tailEnd/>
            </a:ln>
            <a:effectLst/>
          </p:spPr>
          <p:txBody>
            <a:bodyPr/>
            <a:lstStyle/>
            <a:p>
              <a:endParaRPr lang="en-US"/>
            </a:p>
          </p:txBody>
        </p:sp>
        <p:sp>
          <p:nvSpPr>
            <p:cNvPr id="356386" name="Rectangle 34"/>
            <p:cNvSpPr>
              <a:spLocks noChangeAspect="1" noChangeArrowheads="1"/>
            </p:cNvSpPr>
            <p:nvPr/>
          </p:nvSpPr>
          <p:spPr bwMode="auto">
            <a:xfrm>
              <a:off x="3907" y="2071"/>
              <a:ext cx="700" cy="255"/>
            </a:xfrm>
            <a:prstGeom prst="rect">
              <a:avLst/>
            </a:prstGeom>
            <a:noFill/>
            <a:ln w="15875">
              <a:noFill/>
              <a:miter lim="800000"/>
              <a:headEnd/>
              <a:tailEnd/>
            </a:ln>
            <a:effectLst/>
          </p:spPr>
          <p:txBody>
            <a:bodyPr lIns="12700" tIns="12700" rIns="12700" bIns="12700"/>
            <a:lstStyle/>
            <a:p>
              <a:pPr algn="ctr" eaLnBrk="0" hangingPunct="0"/>
              <a:r>
                <a:rPr lang="en-US" sz="1000" b="1">
                  <a:solidFill>
                    <a:schemeClr val="tx1"/>
                  </a:solidFill>
                  <a:effectLst/>
                </a:rPr>
                <a:t>CPU </a:t>
              </a:r>
              <a:r>
                <a:rPr lang="en-US" sz="1200" b="1">
                  <a:solidFill>
                    <a:schemeClr val="tx1"/>
                  </a:solidFill>
                  <a:effectLst/>
                </a:rPr>
                <a:t>Interrupt</a:t>
              </a:r>
              <a:r>
                <a:rPr lang="en-US" sz="1000" b="1">
                  <a:solidFill>
                    <a:schemeClr val="tx1"/>
                  </a:solidFill>
                  <a:effectLst/>
                </a:rPr>
                <a:t> Service Table</a:t>
              </a:r>
            </a:p>
          </p:txBody>
        </p:sp>
        <p:sp>
          <p:nvSpPr>
            <p:cNvPr id="356387" name="Line 35"/>
            <p:cNvSpPr>
              <a:spLocks noChangeAspect="1" noChangeShapeType="1"/>
            </p:cNvSpPr>
            <p:nvPr/>
          </p:nvSpPr>
          <p:spPr bwMode="auto">
            <a:xfrm flipV="1">
              <a:off x="3456" y="1104"/>
              <a:ext cx="636" cy="446"/>
            </a:xfrm>
            <a:prstGeom prst="line">
              <a:avLst/>
            </a:prstGeom>
            <a:noFill/>
            <a:ln w="15875">
              <a:solidFill>
                <a:schemeClr val="tx1"/>
              </a:solidFill>
              <a:round/>
              <a:headEnd type="none" w="sm" len="sm"/>
              <a:tailEnd type="triangle" w="sm" len="sm"/>
            </a:ln>
            <a:effectLst/>
          </p:spPr>
          <p:txBody>
            <a:bodyPr/>
            <a:lstStyle/>
            <a:p>
              <a:endParaRPr lang="en-US"/>
            </a:p>
          </p:txBody>
        </p:sp>
        <p:sp>
          <p:nvSpPr>
            <p:cNvPr id="356388" name="Rectangle 36"/>
            <p:cNvSpPr>
              <a:spLocks noChangeAspect="1" noChangeArrowheads="1"/>
            </p:cNvSpPr>
            <p:nvPr/>
          </p:nvSpPr>
          <p:spPr bwMode="auto">
            <a:xfrm>
              <a:off x="4416" y="745"/>
              <a:ext cx="64" cy="127"/>
            </a:xfrm>
            <a:prstGeom prst="rect">
              <a:avLst/>
            </a:prstGeom>
            <a:noFill/>
            <a:ln w="15875">
              <a:noFill/>
              <a:miter lim="800000"/>
              <a:headEnd/>
              <a:tailEnd/>
            </a:ln>
            <a:effectLst/>
          </p:spPr>
          <p:txBody>
            <a:bodyPr lIns="12700" tIns="12700" rIns="12700" bIns="12700"/>
            <a:lstStyle/>
            <a:p>
              <a:pPr eaLnBrk="0" hangingPunct="0"/>
              <a:r>
                <a:rPr lang="en-US" sz="1000" b="1">
                  <a:solidFill>
                    <a:schemeClr val="tx1"/>
                  </a:solidFill>
                  <a:effectLst/>
                </a:rPr>
                <a:t>0</a:t>
              </a:r>
            </a:p>
          </p:txBody>
        </p:sp>
        <p:sp>
          <p:nvSpPr>
            <p:cNvPr id="356389" name="Rectangle 37"/>
            <p:cNvSpPr>
              <a:spLocks noChangeAspect="1" noChangeArrowheads="1"/>
            </p:cNvSpPr>
            <p:nvPr/>
          </p:nvSpPr>
          <p:spPr bwMode="auto">
            <a:xfrm>
              <a:off x="4416" y="876"/>
              <a:ext cx="64" cy="115"/>
            </a:xfrm>
            <a:prstGeom prst="rect">
              <a:avLst/>
            </a:prstGeom>
            <a:noFill/>
            <a:ln w="15875">
              <a:noFill/>
              <a:miter lim="800000"/>
              <a:headEnd/>
              <a:tailEnd/>
            </a:ln>
            <a:effectLst/>
          </p:spPr>
          <p:txBody>
            <a:bodyPr lIns="12700" tIns="12700" rIns="12700" bIns="12700"/>
            <a:lstStyle/>
            <a:p>
              <a:pPr eaLnBrk="0" hangingPunct="0"/>
              <a:r>
                <a:rPr lang="en-US" sz="1000" b="1">
                  <a:solidFill>
                    <a:schemeClr val="tx1"/>
                  </a:solidFill>
                  <a:effectLst/>
                </a:rPr>
                <a:t>2</a:t>
              </a:r>
            </a:p>
          </p:txBody>
        </p:sp>
        <p:sp>
          <p:nvSpPr>
            <p:cNvPr id="356390" name="Rectangle 38"/>
            <p:cNvSpPr>
              <a:spLocks noChangeAspect="1" noChangeArrowheads="1"/>
            </p:cNvSpPr>
            <p:nvPr/>
          </p:nvSpPr>
          <p:spPr bwMode="auto">
            <a:xfrm>
              <a:off x="4416" y="1008"/>
              <a:ext cx="64" cy="127"/>
            </a:xfrm>
            <a:prstGeom prst="rect">
              <a:avLst/>
            </a:prstGeom>
            <a:noFill/>
            <a:ln w="15875">
              <a:noFill/>
              <a:miter lim="800000"/>
              <a:headEnd/>
              <a:tailEnd/>
            </a:ln>
            <a:effectLst/>
          </p:spPr>
          <p:txBody>
            <a:bodyPr lIns="12700" tIns="12700" rIns="12700" bIns="12700"/>
            <a:lstStyle/>
            <a:p>
              <a:pPr eaLnBrk="0" hangingPunct="0"/>
              <a:r>
                <a:rPr lang="en-US" sz="1000" b="1">
                  <a:solidFill>
                    <a:schemeClr val="tx1"/>
                  </a:solidFill>
                  <a:effectLst/>
                </a:rPr>
                <a:t>3</a:t>
              </a:r>
            </a:p>
          </p:txBody>
        </p:sp>
        <p:sp>
          <p:nvSpPr>
            <p:cNvPr id="356391" name="Rectangle 39"/>
            <p:cNvSpPr>
              <a:spLocks noChangeAspect="1" noChangeArrowheads="1"/>
            </p:cNvSpPr>
            <p:nvPr/>
          </p:nvSpPr>
          <p:spPr bwMode="auto">
            <a:xfrm>
              <a:off x="4416" y="1932"/>
              <a:ext cx="64" cy="127"/>
            </a:xfrm>
            <a:prstGeom prst="rect">
              <a:avLst/>
            </a:prstGeom>
            <a:noFill/>
            <a:ln w="15875">
              <a:noFill/>
              <a:miter lim="800000"/>
              <a:headEnd/>
              <a:tailEnd/>
            </a:ln>
            <a:effectLst/>
          </p:spPr>
          <p:txBody>
            <a:bodyPr lIns="12700" tIns="12700" rIns="12700" bIns="12700"/>
            <a:lstStyle/>
            <a:p>
              <a:pPr eaLnBrk="0" hangingPunct="0"/>
              <a:r>
                <a:rPr lang="en-US" sz="1000" b="1">
                  <a:solidFill>
                    <a:schemeClr val="tx1"/>
                  </a:solidFill>
                  <a:effectLst/>
                </a:rPr>
                <a:t>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97168" presetClass="entr" presetSubtype="218968496"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218969912"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1"/>
          </p:nvPr>
        </p:nvSpPr>
        <p:spPr/>
        <p:txBody>
          <a:bodyPr/>
          <a:lstStyle/>
          <a:p>
            <a:fld id="{842EF074-9ECD-497F-B4DD-B004A33F8C99}" type="slidenum">
              <a:rPr lang="en-GB"/>
              <a:pPr/>
              <a:t>16</a:t>
            </a:fld>
            <a:endParaRPr lang="en-GB"/>
          </a:p>
        </p:txBody>
      </p:sp>
      <p:sp>
        <p:nvSpPr>
          <p:cNvPr id="294914" name="Rectangle 2"/>
          <p:cNvSpPr>
            <a:spLocks noGrp="1" noChangeArrowheads="1"/>
          </p:cNvSpPr>
          <p:nvPr>
            <p:ph type="title"/>
          </p:nvPr>
        </p:nvSpPr>
        <p:spPr>
          <a:noFill/>
          <a:ln/>
        </p:spPr>
        <p:txBody>
          <a:bodyPr lIns="92075" tIns="46038" rIns="92075" bIns="46038" anchor="ctr"/>
          <a:lstStyle/>
          <a:p>
            <a:r>
              <a:rPr lang="en-US"/>
              <a:t>IRQLs on 64-bit Systems</a:t>
            </a:r>
          </a:p>
        </p:txBody>
      </p:sp>
      <p:sp>
        <p:nvSpPr>
          <p:cNvPr id="294915" name="Rectangle 3"/>
          <p:cNvSpPr>
            <a:spLocks noChangeArrowheads="1"/>
          </p:cNvSpPr>
          <p:nvPr/>
        </p:nvSpPr>
        <p:spPr bwMode="auto">
          <a:xfrm>
            <a:off x="704850" y="4940300"/>
            <a:ext cx="3865563" cy="276225"/>
          </a:xfrm>
          <a:prstGeom prst="rect">
            <a:avLst/>
          </a:prstGeom>
          <a:solidFill>
            <a:schemeClr val="accent1"/>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Passive/Low</a:t>
            </a:r>
          </a:p>
        </p:txBody>
      </p:sp>
      <p:sp>
        <p:nvSpPr>
          <p:cNvPr id="294916" name="Rectangle 4"/>
          <p:cNvSpPr>
            <a:spLocks noChangeArrowheads="1"/>
          </p:cNvSpPr>
          <p:nvPr/>
        </p:nvSpPr>
        <p:spPr bwMode="auto">
          <a:xfrm>
            <a:off x="704850" y="4654550"/>
            <a:ext cx="3865563" cy="273050"/>
          </a:xfrm>
          <a:prstGeom prst="rect">
            <a:avLst/>
          </a:prstGeom>
          <a:solidFill>
            <a:schemeClr val="accent1"/>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APC</a:t>
            </a:r>
          </a:p>
        </p:txBody>
      </p:sp>
      <p:sp>
        <p:nvSpPr>
          <p:cNvPr id="294917" name="Rectangle 5"/>
          <p:cNvSpPr>
            <a:spLocks noChangeArrowheads="1"/>
          </p:cNvSpPr>
          <p:nvPr/>
        </p:nvSpPr>
        <p:spPr bwMode="auto">
          <a:xfrm>
            <a:off x="704850" y="4365625"/>
            <a:ext cx="3865563" cy="276225"/>
          </a:xfrm>
          <a:prstGeom prst="rect">
            <a:avLst/>
          </a:prstGeom>
          <a:solidFill>
            <a:schemeClr val="accent1"/>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Dispatch/DPC</a:t>
            </a:r>
          </a:p>
        </p:txBody>
      </p:sp>
      <p:sp>
        <p:nvSpPr>
          <p:cNvPr id="294918" name="Rectangle 6"/>
          <p:cNvSpPr>
            <a:spLocks noChangeArrowheads="1"/>
          </p:cNvSpPr>
          <p:nvPr/>
        </p:nvSpPr>
        <p:spPr bwMode="auto">
          <a:xfrm>
            <a:off x="704850" y="4076700"/>
            <a:ext cx="3865563" cy="276225"/>
          </a:xfrm>
          <a:prstGeom prst="rect">
            <a:avLst/>
          </a:prstGeom>
          <a:solidFill>
            <a:srgbClr val="CC99FF"/>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Device 1</a:t>
            </a:r>
          </a:p>
        </p:txBody>
      </p:sp>
      <p:sp>
        <p:nvSpPr>
          <p:cNvPr id="294919" name="Rectangle 7"/>
          <p:cNvSpPr>
            <a:spLocks noChangeArrowheads="1"/>
          </p:cNvSpPr>
          <p:nvPr/>
        </p:nvSpPr>
        <p:spPr bwMode="auto">
          <a:xfrm>
            <a:off x="704850" y="3790950"/>
            <a:ext cx="3865563" cy="273050"/>
          </a:xfrm>
          <a:prstGeom prst="rect">
            <a:avLst/>
          </a:prstGeom>
          <a:solidFill>
            <a:srgbClr val="CC99FF"/>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a:t>
            </a:r>
          </a:p>
        </p:txBody>
      </p:sp>
      <p:sp>
        <p:nvSpPr>
          <p:cNvPr id="294920" name="Rectangle 8"/>
          <p:cNvSpPr>
            <a:spLocks noChangeArrowheads="1"/>
          </p:cNvSpPr>
          <p:nvPr/>
        </p:nvSpPr>
        <p:spPr bwMode="auto">
          <a:xfrm>
            <a:off x="704850" y="3502025"/>
            <a:ext cx="3865563" cy="276225"/>
          </a:xfrm>
          <a:prstGeom prst="rect">
            <a:avLst/>
          </a:prstGeom>
          <a:solidFill>
            <a:srgbClr val="CC99FF"/>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a:t>
            </a:r>
          </a:p>
        </p:txBody>
      </p:sp>
      <p:sp>
        <p:nvSpPr>
          <p:cNvPr id="294921" name="Rectangle 9"/>
          <p:cNvSpPr>
            <a:spLocks noChangeArrowheads="1"/>
          </p:cNvSpPr>
          <p:nvPr/>
        </p:nvSpPr>
        <p:spPr bwMode="auto">
          <a:xfrm>
            <a:off x="704850" y="3213100"/>
            <a:ext cx="3865563" cy="276225"/>
          </a:xfrm>
          <a:prstGeom prst="rect">
            <a:avLst/>
          </a:prstGeom>
          <a:solidFill>
            <a:srgbClr val="CC99FF"/>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Device n</a:t>
            </a:r>
          </a:p>
        </p:txBody>
      </p:sp>
      <p:sp>
        <p:nvSpPr>
          <p:cNvPr id="294922" name="Rectangle 10"/>
          <p:cNvSpPr>
            <a:spLocks noChangeArrowheads="1"/>
          </p:cNvSpPr>
          <p:nvPr/>
        </p:nvSpPr>
        <p:spPr bwMode="auto">
          <a:xfrm>
            <a:off x="704850" y="2927350"/>
            <a:ext cx="3865563" cy="273050"/>
          </a:xfrm>
          <a:prstGeom prst="rect">
            <a:avLst/>
          </a:prstGeom>
          <a:solidFill>
            <a:srgbClr val="CC99FF"/>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Synch (Srv 2003)</a:t>
            </a:r>
          </a:p>
        </p:txBody>
      </p:sp>
      <p:sp>
        <p:nvSpPr>
          <p:cNvPr id="294923" name="Rectangle 11"/>
          <p:cNvSpPr>
            <a:spLocks noChangeArrowheads="1"/>
          </p:cNvSpPr>
          <p:nvPr/>
        </p:nvSpPr>
        <p:spPr bwMode="auto">
          <a:xfrm>
            <a:off x="704850" y="2636838"/>
            <a:ext cx="3865563" cy="276225"/>
          </a:xfrm>
          <a:prstGeom prst="rect">
            <a:avLst/>
          </a:prstGeom>
          <a:solidFill>
            <a:srgbClr val="CC99FF"/>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Clock</a:t>
            </a:r>
          </a:p>
        </p:txBody>
      </p:sp>
      <p:sp>
        <p:nvSpPr>
          <p:cNvPr id="294924" name="Rectangle 12"/>
          <p:cNvSpPr>
            <a:spLocks noChangeArrowheads="1"/>
          </p:cNvSpPr>
          <p:nvPr/>
        </p:nvSpPr>
        <p:spPr bwMode="auto">
          <a:xfrm>
            <a:off x="704850" y="2332038"/>
            <a:ext cx="3865563" cy="276225"/>
          </a:xfrm>
          <a:prstGeom prst="rect">
            <a:avLst/>
          </a:prstGeom>
          <a:solidFill>
            <a:srgbClr val="CC99FF"/>
          </a:solidFill>
          <a:ln w="12700">
            <a:solidFill>
              <a:schemeClr val="tx1"/>
            </a:solidFill>
            <a:miter lim="800000"/>
            <a:headEnd/>
            <a:tailEnd/>
          </a:ln>
          <a:effectLst/>
        </p:spPr>
        <p:txBody>
          <a:bodyPr wrap="none" lIns="92075" tIns="46038" rIns="92075" bIns="46038" anchor="ctr"/>
          <a:lstStyle/>
          <a:p>
            <a:pPr algn="ctr" eaLnBrk="0" hangingPunct="0"/>
            <a:r>
              <a:rPr lang="en-US" sz="1600" b="1">
                <a:solidFill>
                  <a:schemeClr val="bg2"/>
                </a:solidFill>
              </a:rPr>
              <a:t>Interprocessor Interrupt/Power</a:t>
            </a:r>
            <a:endParaRPr lang="en-US" sz="1800" b="1">
              <a:solidFill>
                <a:schemeClr val="bg2"/>
              </a:solidFill>
            </a:endParaRPr>
          </a:p>
        </p:txBody>
      </p:sp>
      <p:sp>
        <p:nvSpPr>
          <p:cNvPr id="294925" name="Rectangle 13"/>
          <p:cNvSpPr>
            <a:spLocks noChangeArrowheads="1"/>
          </p:cNvSpPr>
          <p:nvPr/>
        </p:nvSpPr>
        <p:spPr bwMode="auto">
          <a:xfrm>
            <a:off x="704850" y="2027238"/>
            <a:ext cx="3865563" cy="276225"/>
          </a:xfrm>
          <a:prstGeom prst="rect">
            <a:avLst/>
          </a:prstGeom>
          <a:solidFill>
            <a:srgbClr val="CC99FF"/>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High/Profile</a:t>
            </a:r>
          </a:p>
        </p:txBody>
      </p:sp>
      <p:sp>
        <p:nvSpPr>
          <p:cNvPr id="294926" name="Rectangle 14"/>
          <p:cNvSpPr>
            <a:spLocks noChangeArrowheads="1"/>
          </p:cNvSpPr>
          <p:nvPr/>
        </p:nvSpPr>
        <p:spPr bwMode="auto">
          <a:xfrm>
            <a:off x="277813" y="4970463"/>
            <a:ext cx="311150" cy="366712"/>
          </a:xfrm>
          <a:prstGeom prst="rect">
            <a:avLst/>
          </a:prstGeom>
          <a:noFill/>
          <a:ln w="9525">
            <a:noFill/>
            <a:miter lim="800000"/>
            <a:headEnd/>
            <a:tailEnd/>
          </a:ln>
          <a:effectLst/>
        </p:spPr>
        <p:txBody>
          <a:bodyPr wrap="none" lIns="92075" tIns="46038" rIns="92075" bIns="46038">
            <a:spAutoFit/>
          </a:bodyPr>
          <a:lstStyle/>
          <a:p>
            <a:pPr eaLnBrk="0" hangingPunct="0"/>
            <a:r>
              <a:rPr lang="en-US" sz="1800" b="1"/>
              <a:t>0</a:t>
            </a:r>
          </a:p>
        </p:txBody>
      </p:sp>
      <p:sp>
        <p:nvSpPr>
          <p:cNvPr id="294927" name="Rectangle 15"/>
          <p:cNvSpPr>
            <a:spLocks noChangeArrowheads="1"/>
          </p:cNvSpPr>
          <p:nvPr/>
        </p:nvSpPr>
        <p:spPr bwMode="auto">
          <a:xfrm>
            <a:off x="277813" y="4665663"/>
            <a:ext cx="406400" cy="366712"/>
          </a:xfrm>
          <a:prstGeom prst="rect">
            <a:avLst/>
          </a:prstGeom>
          <a:noFill/>
          <a:ln w="9525">
            <a:noFill/>
            <a:miter lim="800000"/>
            <a:headEnd/>
            <a:tailEnd/>
          </a:ln>
          <a:effectLst/>
        </p:spPr>
        <p:txBody>
          <a:bodyPr lIns="92075" tIns="46038" rIns="92075" bIns="46038">
            <a:spAutoFit/>
          </a:bodyPr>
          <a:lstStyle/>
          <a:p>
            <a:pPr eaLnBrk="0" hangingPunct="0"/>
            <a:r>
              <a:rPr lang="en-US" sz="1800" b="1"/>
              <a:t>1</a:t>
            </a:r>
          </a:p>
        </p:txBody>
      </p:sp>
      <p:sp>
        <p:nvSpPr>
          <p:cNvPr id="294928" name="Rectangle 16"/>
          <p:cNvSpPr>
            <a:spLocks noChangeArrowheads="1"/>
          </p:cNvSpPr>
          <p:nvPr/>
        </p:nvSpPr>
        <p:spPr bwMode="auto">
          <a:xfrm>
            <a:off x="277813" y="4360863"/>
            <a:ext cx="311150" cy="366712"/>
          </a:xfrm>
          <a:prstGeom prst="rect">
            <a:avLst/>
          </a:prstGeom>
          <a:noFill/>
          <a:ln w="9525">
            <a:noFill/>
            <a:miter lim="800000"/>
            <a:headEnd/>
            <a:tailEnd/>
          </a:ln>
          <a:effectLst/>
        </p:spPr>
        <p:txBody>
          <a:bodyPr wrap="none" lIns="92075" tIns="46038" rIns="92075" bIns="46038">
            <a:spAutoFit/>
          </a:bodyPr>
          <a:lstStyle/>
          <a:p>
            <a:pPr eaLnBrk="0" hangingPunct="0"/>
            <a:r>
              <a:rPr lang="en-US" sz="1800" b="1"/>
              <a:t>2</a:t>
            </a:r>
          </a:p>
        </p:txBody>
      </p:sp>
      <p:sp>
        <p:nvSpPr>
          <p:cNvPr id="294929" name="Rectangle 17"/>
          <p:cNvSpPr>
            <a:spLocks noChangeArrowheads="1"/>
          </p:cNvSpPr>
          <p:nvPr/>
        </p:nvSpPr>
        <p:spPr bwMode="auto">
          <a:xfrm>
            <a:off x="177800" y="2301875"/>
            <a:ext cx="438150"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b="1"/>
              <a:t>14</a:t>
            </a:r>
          </a:p>
        </p:txBody>
      </p:sp>
      <p:sp>
        <p:nvSpPr>
          <p:cNvPr id="294930" name="Rectangle 18"/>
          <p:cNvSpPr>
            <a:spLocks noChangeArrowheads="1"/>
          </p:cNvSpPr>
          <p:nvPr/>
        </p:nvSpPr>
        <p:spPr bwMode="auto">
          <a:xfrm>
            <a:off x="177800" y="2606675"/>
            <a:ext cx="438150"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b="1"/>
              <a:t>13</a:t>
            </a:r>
          </a:p>
        </p:txBody>
      </p:sp>
      <p:sp>
        <p:nvSpPr>
          <p:cNvPr id="294931" name="Rectangle 19"/>
          <p:cNvSpPr>
            <a:spLocks noChangeArrowheads="1"/>
          </p:cNvSpPr>
          <p:nvPr/>
        </p:nvSpPr>
        <p:spPr bwMode="auto">
          <a:xfrm>
            <a:off x="177800" y="1997075"/>
            <a:ext cx="438150"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b="1"/>
              <a:t>15</a:t>
            </a:r>
          </a:p>
        </p:txBody>
      </p:sp>
      <p:sp>
        <p:nvSpPr>
          <p:cNvPr id="294932" name="Rectangle 20"/>
          <p:cNvSpPr>
            <a:spLocks noChangeArrowheads="1"/>
          </p:cNvSpPr>
          <p:nvPr/>
        </p:nvSpPr>
        <p:spPr bwMode="auto">
          <a:xfrm>
            <a:off x="285750" y="4006850"/>
            <a:ext cx="311150"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b="1"/>
              <a:t>3</a:t>
            </a:r>
          </a:p>
        </p:txBody>
      </p:sp>
      <p:sp>
        <p:nvSpPr>
          <p:cNvPr id="294933" name="Rectangle 21"/>
          <p:cNvSpPr>
            <a:spLocks noChangeArrowheads="1"/>
          </p:cNvSpPr>
          <p:nvPr/>
        </p:nvSpPr>
        <p:spPr bwMode="auto">
          <a:xfrm>
            <a:off x="285750" y="3719513"/>
            <a:ext cx="311150" cy="366712"/>
          </a:xfrm>
          <a:prstGeom prst="rect">
            <a:avLst/>
          </a:prstGeom>
          <a:noFill/>
          <a:ln w="9525">
            <a:noFill/>
            <a:miter lim="800000"/>
            <a:headEnd/>
            <a:tailEnd/>
          </a:ln>
          <a:effectLst/>
        </p:spPr>
        <p:txBody>
          <a:bodyPr wrap="none" lIns="92075" tIns="46038" rIns="92075" bIns="46038">
            <a:spAutoFit/>
          </a:bodyPr>
          <a:lstStyle/>
          <a:p>
            <a:pPr eaLnBrk="0" hangingPunct="0"/>
            <a:r>
              <a:rPr lang="en-US" sz="1800" b="1"/>
              <a:t>4</a:t>
            </a:r>
          </a:p>
        </p:txBody>
      </p:sp>
      <p:sp>
        <p:nvSpPr>
          <p:cNvPr id="294934" name="Rectangle 22"/>
          <p:cNvSpPr>
            <a:spLocks noChangeArrowheads="1"/>
          </p:cNvSpPr>
          <p:nvPr/>
        </p:nvSpPr>
        <p:spPr bwMode="auto">
          <a:xfrm>
            <a:off x="4954588" y="4938713"/>
            <a:ext cx="3865562" cy="276225"/>
          </a:xfrm>
          <a:prstGeom prst="rect">
            <a:avLst/>
          </a:prstGeom>
          <a:solidFill>
            <a:schemeClr val="accent1"/>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Passive/Low</a:t>
            </a:r>
          </a:p>
        </p:txBody>
      </p:sp>
      <p:sp>
        <p:nvSpPr>
          <p:cNvPr id="294935" name="Rectangle 23"/>
          <p:cNvSpPr>
            <a:spLocks noChangeArrowheads="1"/>
          </p:cNvSpPr>
          <p:nvPr/>
        </p:nvSpPr>
        <p:spPr bwMode="auto">
          <a:xfrm>
            <a:off x="4954588" y="4652963"/>
            <a:ext cx="3865562" cy="273050"/>
          </a:xfrm>
          <a:prstGeom prst="rect">
            <a:avLst/>
          </a:prstGeom>
          <a:solidFill>
            <a:schemeClr val="accent1"/>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APC</a:t>
            </a:r>
          </a:p>
        </p:txBody>
      </p:sp>
      <p:sp>
        <p:nvSpPr>
          <p:cNvPr id="294936" name="Rectangle 24"/>
          <p:cNvSpPr>
            <a:spLocks noChangeArrowheads="1"/>
          </p:cNvSpPr>
          <p:nvPr/>
        </p:nvSpPr>
        <p:spPr bwMode="auto">
          <a:xfrm>
            <a:off x="4954588" y="4364038"/>
            <a:ext cx="3865562" cy="276225"/>
          </a:xfrm>
          <a:prstGeom prst="rect">
            <a:avLst/>
          </a:prstGeom>
          <a:solidFill>
            <a:schemeClr val="accent1"/>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Dispatch/DPC &amp; Synch (UP only)</a:t>
            </a:r>
          </a:p>
        </p:txBody>
      </p:sp>
      <p:sp>
        <p:nvSpPr>
          <p:cNvPr id="294937" name="Rectangle 25"/>
          <p:cNvSpPr>
            <a:spLocks noChangeArrowheads="1"/>
          </p:cNvSpPr>
          <p:nvPr/>
        </p:nvSpPr>
        <p:spPr bwMode="auto">
          <a:xfrm>
            <a:off x="4954588" y="4075113"/>
            <a:ext cx="3865562" cy="276225"/>
          </a:xfrm>
          <a:prstGeom prst="rect">
            <a:avLst/>
          </a:prstGeom>
          <a:solidFill>
            <a:srgbClr val="CC99FF"/>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Correctable Machine Check</a:t>
            </a:r>
          </a:p>
        </p:txBody>
      </p:sp>
      <p:sp>
        <p:nvSpPr>
          <p:cNvPr id="294938" name="Rectangle 26"/>
          <p:cNvSpPr>
            <a:spLocks noChangeArrowheads="1"/>
          </p:cNvSpPr>
          <p:nvPr/>
        </p:nvSpPr>
        <p:spPr bwMode="auto">
          <a:xfrm>
            <a:off x="4954588" y="3789363"/>
            <a:ext cx="3865562" cy="273050"/>
          </a:xfrm>
          <a:prstGeom prst="rect">
            <a:avLst/>
          </a:prstGeom>
          <a:solidFill>
            <a:srgbClr val="CC99FF"/>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Device 1</a:t>
            </a:r>
          </a:p>
        </p:txBody>
      </p:sp>
      <p:sp>
        <p:nvSpPr>
          <p:cNvPr id="294939" name="Rectangle 27"/>
          <p:cNvSpPr>
            <a:spLocks noChangeArrowheads="1"/>
          </p:cNvSpPr>
          <p:nvPr/>
        </p:nvSpPr>
        <p:spPr bwMode="auto">
          <a:xfrm>
            <a:off x="4954588" y="3500438"/>
            <a:ext cx="3865562" cy="276225"/>
          </a:xfrm>
          <a:prstGeom prst="rect">
            <a:avLst/>
          </a:prstGeom>
          <a:solidFill>
            <a:srgbClr val="CC99FF"/>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a:t>
            </a:r>
          </a:p>
        </p:txBody>
      </p:sp>
      <p:sp>
        <p:nvSpPr>
          <p:cNvPr id="294940" name="Rectangle 28"/>
          <p:cNvSpPr>
            <a:spLocks noChangeArrowheads="1"/>
          </p:cNvSpPr>
          <p:nvPr/>
        </p:nvSpPr>
        <p:spPr bwMode="auto">
          <a:xfrm>
            <a:off x="4954588" y="3211513"/>
            <a:ext cx="3865562" cy="276225"/>
          </a:xfrm>
          <a:prstGeom prst="rect">
            <a:avLst/>
          </a:prstGeom>
          <a:solidFill>
            <a:srgbClr val="CC99FF"/>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Device n</a:t>
            </a:r>
          </a:p>
        </p:txBody>
      </p:sp>
      <p:sp>
        <p:nvSpPr>
          <p:cNvPr id="294941" name="Rectangle 29"/>
          <p:cNvSpPr>
            <a:spLocks noChangeArrowheads="1"/>
          </p:cNvSpPr>
          <p:nvPr/>
        </p:nvSpPr>
        <p:spPr bwMode="auto">
          <a:xfrm>
            <a:off x="4954588" y="2925763"/>
            <a:ext cx="3865562" cy="273050"/>
          </a:xfrm>
          <a:prstGeom prst="rect">
            <a:avLst/>
          </a:prstGeom>
          <a:solidFill>
            <a:srgbClr val="CC99FF"/>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Synch (MP only)</a:t>
            </a:r>
          </a:p>
        </p:txBody>
      </p:sp>
      <p:sp>
        <p:nvSpPr>
          <p:cNvPr id="294942" name="Rectangle 30"/>
          <p:cNvSpPr>
            <a:spLocks noChangeArrowheads="1"/>
          </p:cNvSpPr>
          <p:nvPr/>
        </p:nvSpPr>
        <p:spPr bwMode="auto">
          <a:xfrm>
            <a:off x="4954588" y="2635250"/>
            <a:ext cx="3865562" cy="276225"/>
          </a:xfrm>
          <a:prstGeom prst="rect">
            <a:avLst/>
          </a:prstGeom>
          <a:solidFill>
            <a:srgbClr val="CC99FF"/>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Clock</a:t>
            </a:r>
          </a:p>
        </p:txBody>
      </p:sp>
      <p:sp>
        <p:nvSpPr>
          <p:cNvPr id="294943" name="Rectangle 31"/>
          <p:cNvSpPr>
            <a:spLocks noChangeArrowheads="1"/>
          </p:cNvSpPr>
          <p:nvPr/>
        </p:nvSpPr>
        <p:spPr bwMode="auto">
          <a:xfrm>
            <a:off x="4954588" y="2330450"/>
            <a:ext cx="3865562" cy="276225"/>
          </a:xfrm>
          <a:prstGeom prst="rect">
            <a:avLst/>
          </a:prstGeom>
          <a:solidFill>
            <a:srgbClr val="CC99FF"/>
          </a:solidFill>
          <a:ln w="12700">
            <a:solidFill>
              <a:schemeClr val="tx1"/>
            </a:solidFill>
            <a:miter lim="800000"/>
            <a:headEnd/>
            <a:tailEnd/>
          </a:ln>
          <a:effectLst/>
        </p:spPr>
        <p:txBody>
          <a:bodyPr wrap="none" lIns="92075" tIns="46038" rIns="92075" bIns="46038" anchor="ctr"/>
          <a:lstStyle/>
          <a:p>
            <a:pPr algn="ctr" eaLnBrk="0" hangingPunct="0"/>
            <a:r>
              <a:rPr lang="en-US" sz="1600" b="1">
                <a:solidFill>
                  <a:schemeClr val="bg2"/>
                </a:solidFill>
              </a:rPr>
              <a:t>Interprocessor Interrupt</a:t>
            </a:r>
            <a:endParaRPr lang="en-US" sz="1800" b="1">
              <a:solidFill>
                <a:schemeClr val="bg2"/>
              </a:solidFill>
            </a:endParaRPr>
          </a:p>
        </p:txBody>
      </p:sp>
      <p:sp>
        <p:nvSpPr>
          <p:cNvPr id="294944" name="Rectangle 32"/>
          <p:cNvSpPr>
            <a:spLocks noChangeArrowheads="1"/>
          </p:cNvSpPr>
          <p:nvPr/>
        </p:nvSpPr>
        <p:spPr bwMode="auto">
          <a:xfrm>
            <a:off x="4954588" y="2025650"/>
            <a:ext cx="3865562" cy="276225"/>
          </a:xfrm>
          <a:prstGeom prst="rect">
            <a:avLst/>
          </a:prstGeom>
          <a:solidFill>
            <a:srgbClr val="CC99FF"/>
          </a:solidFill>
          <a:ln w="12700">
            <a:solidFill>
              <a:schemeClr val="tx1"/>
            </a:solidFill>
            <a:miter lim="800000"/>
            <a:headEnd/>
            <a:tailEnd/>
          </a:ln>
          <a:effectLst/>
        </p:spPr>
        <p:txBody>
          <a:bodyPr wrap="none" lIns="92075" tIns="46038" rIns="92075" bIns="46038" anchor="ctr"/>
          <a:lstStyle/>
          <a:p>
            <a:pPr algn="ctr" eaLnBrk="0" hangingPunct="0"/>
            <a:r>
              <a:rPr lang="en-US" sz="1800" b="1">
                <a:solidFill>
                  <a:schemeClr val="bg2"/>
                </a:solidFill>
              </a:rPr>
              <a:t>High/Profile/Power</a:t>
            </a:r>
          </a:p>
        </p:txBody>
      </p:sp>
      <p:sp>
        <p:nvSpPr>
          <p:cNvPr id="294945" name="Rectangle 33"/>
          <p:cNvSpPr>
            <a:spLocks noChangeArrowheads="1"/>
          </p:cNvSpPr>
          <p:nvPr/>
        </p:nvSpPr>
        <p:spPr bwMode="auto">
          <a:xfrm>
            <a:off x="2266950" y="1404938"/>
            <a:ext cx="860425" cy="533400"/>
          </a:xfrm>
          <a:prstGeom prst="rect">
            <a:avLst/>
          </a:prstGeom>
          <a:noFill/>
          <a:ln w="12700">
            <a:noFill/>
            <a:miter lim="800000"/>
            <a:headEnd/>
            <a:tailEnd/>
          </a:ln>
          <a:effectLst/>
        </p:spPr>
        <p:txBody>
          <a:bodyPr wrap="none" tIns="0">
            <a:spAutoFit/>
          </a:bodyPr>
          <a:lstStyle/>
          <a:p>
            <a:pPr eaLnBrk="0" hangingPunct="0">
              <a:spcBef>
                <a:spcPct val="50000"/>
              </a:spcBef>
            </a:pPr>
            <a:r>
              <a:rPr lang="en-US" sz="3200" b="1">
                <a:solidFill>
                  <a:schemeClr val="tx2"/>
                </a:solidFill>
              </a:rPr>
              <a:t>x64</a:t>
            </a:r>
          </a:p>
        </p:txBody>
      </p:sp>
      <p:sp>
        <p:nvSpPr>
          <p:cNvPr id="294946" name="Rectangle 34"/>
          <p:cNvSpPr>
            <a:spLocks noChangeArrowheads="1"/>
          </p:cNvSpPr>
          <p:nvPr/>
        </p:nvSpPr>
        <p:spPr bwMode="auto">
          <a:xfrm>
            <a:off x="6262688" y="1412875"/>
            <a:ext cx="1041400" cy="533400"/>
          </a:xfrm>
          <a:prstGeom prst="rect">
            <a:avLst/>
          </a:prstGeom>
          <a:noFill/>
          <a:ln w="12700">
            <a:noFill/>
            <a:miter lim="800000"/>
            <a:headEnd/>
            <a:tailEnd/>
          </a:ln>
          <a:effectLst/>
        </p:spPr>
        <p:txBody>
          <a:bodyPr wrap="none" tIns="0">
            <a:spAutoFit/>
          </a:bodyPr>
          <a:lstStyle/>
          <a:p>
            <a:pPr eaLnBrk="0" hangingPunct="0">
              <a:spcBef>
                <a:spcPct val="50000"/>
              </a:spcBef>
            </a:pPr>
            <a:r>
              <a:rPr lang="en-US" sz="3200" b="1">
                <a:solidFill>
                  <a:schemeClr val="tx2"/>
                </a:solidFill>
              </a:rPr>
              <a:t>IA64</a:t>
            </a:r>
          </a:p>
        </p:txBody>
      </p:sp>
      <p:sp>
        <p:nvSpPr>
          <p:cNvPr id="294947" name="Rectangle 35"/>
          <p:cNvSpPr>
            <a:spLocks noChangeArrowheads="1"/>
          </p:cNvSpPr>
          <p:nvPr/>
        </p:nvSpPr>
        <p:spPr bwMode="auto">
          <a:xfrm>
            <a:off x="179388" y="2882900"/>
            <a:ext cx="438150"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b="1"/>
              <a:t>12</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1"/>
          </p:nvPr>
        </p:nvSpPr>
        <p:spPr/>
        <p:txBody>
          <a:bodyPr/>
          <a:lstStyle/>
          <a:p>
            <a:fld id="{842EF074-9ECD-497F-B4DD-B004A33F8C99}" type="slidenum">
              <a:rPr lang="en-GB"/>
              <a:pPr/>
              <a:t>17</a:t>
            </a:fld>
            <a:endParaRPr lang="en-GB"/>
          </a:p>
        </p:txBody>
      </p:sp>
      <p:sp>
        <p:nvSpPr>
          <p:cNvPr id="294914" name="Rectangle 2"/>
          <p:cNvSpPr>
            <a:spLocks noGrp="1" noChangeArrowheads="1"/>
          </p:cNvSpPr>
          <p:nvPr>
            <p:ph type="title"/>
          </p:nvPr>
        </p:nvSpPr>
        <p:spPr>
          <a:noFill/>
          <a:ln/>
        </p:spPr>
        <p:txBody>
          <a:bodyPr lIns="92075" tIns="46038" rIns="92075" bIns="46038" anchor="ctr"/>
          <a:lstStyle/>
          <a:p>
            <a:r>
              <a:rPr lang="en-US"/>
              <a:t>IRQLs on 64-bit Systems</a:t>
            </a:r>
          </a:p>
        </p:txBody>
      </p:sp>
      <p:sp>
        <p:nvSpPr>
          <p:cNvPr id="37" name="Rectangle 3"/>
          <p:cNvSpPr txBox="1">
            <a:spLocks noChangeArrowheads="1"/>
          </p:cNvSpPr>
          <p:nvPr/>
        </p:nvSpPr>
        <p:spPr bwMode="auto">
          <a:xfrm>
            <a:off x="381000" y="1371600"/>
            <a:ext cx="8388350" cy="4243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20000"/>
              </a:spcAft>
              <a:buClrTx/>
              <a:buSzPct val="110000"/>
              <a:buFontTx/>
              <a:buBlip>
                <a:blip r:embed="rId3"/>
              </a:buBlip>
              <a:tabLst/>
              <a:defRPr/>
            </a:pPr>
            <a:r>
              <a:rPr kumimoji="0" 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When writing kernel code, five </a:t>
            </a:r>
            <a:r>
              <a:rPr kumimoji="0" lang="en-US" sz="2400" b="0" i="0" u="none" strike="noStrike" kern="0" cap="none" spc="0" normalizeH="0" noProof="0" dirty="0" smtClean="0">
                <a:ln>
                  <a:noFill/>
                </a:ln>
                <a:solidFill>
                  <a:schemeClr val="tx1"/>
                </a:solidFill>
                <a:effectLst>
                  <a:outerShdw blurRad="38100" dist="38100" dir="2700000" algn="tl">
                    <a:srgbClr val="000000"/>
                  </a:outerShdw>
                </a:effectLst>
                <a:uLnTx/>
                <a:uFillTx/>
                <a:latin typeface="+mn-lt"/>
                <a:ea typeface="+mn-ea"/>
                <a:cs typeface="+mn-cs"/>
              </a:rPr>
              <a:t>IRQLs matter:</a:t>
            </a:r>
          </a:p>
          <a:p>
            <a:pPr marL="800100" lvl="1" indent="-342900">
              <a:spcBef>
                <a:spcPct val="20000"/>
              </a:spcBef>
              <a:spcAft>
                <a:spcPct val="20000"/>
              </a:spcAft>
              <a:buSzPct val="110000"/>
              <a:buFontTx/>
              <a:buBlip>
                <a:blip r:embed="rId3"/>
              </a:buBlip>
            </a:pPr>
            <a:r>
              <a:rPr lang="en-US" sz="2400" kern="0" baseline="0" dirty="0" smtClean="0">
                <a:effectLst>
                  <a:outerShdw blurRad="38100" dist="38100" dir="2700000" algn="tl">
                    <a:srgbClr val="000000"/>
                  </a:outerShdw>
                </a:effectLst>
                <a:latin typeface="+mn-lt"/>
              </a:rPr>
              <a:t>HIGH</a:t>
            </a:r>
            <a:r>
              <a:rPr lang="en-US" sz="2400" kern="0" dirty="0" smtClean="0">
                <a:effectLst>
                  <a:outerShdw blurRad="38100" dist="38100" dir="2700000" algn="tl">
                    <a:srgbClr val="000000"/>
                  </a:outerShdw>
                </a:effectLst>
                <a:latin typeface="+mn-lt"/>
              </a:rPr>
              <a:t> – Mask all interrupts</a:t>
            </a:r>
          </a:p>
          <a:p>
            <a:pPr marL="800100" lvl="1" indent="-342900">
              <a:spcBef>
                <a:spcPct val="20000"/>
              </a:spcBef>
              <a:spcAft>
                <a:spcPct val="20000"/>
              </a:spcAft>
              <a:buSzPct val="110000"/>
              <a:buFontTx/>
              <a:buBlip>
                <a:blip r:embed="rId3"/>
              </a:buBlip>
            </a:pPr>
            <a:r>
              <a:rPr kumimoji="0" 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DIRQL</a:t>
            </a:r>
            <a:r>
              <a:rPr kumimoji="0" lang="en-US" sz="2400" b="0" i="0" u="none" strike="noStrike" kern="0" cap="none" spc="0" normalizeH="0" noProof="0" dirty="0" smtClean="0">
                <a:ln>
                  <a:noFill/>
                </a:ln>
                <a:solidFill>
                  <a:schemeClr val="tx1"/>
                </a:solidFill>
                <a:effectLst>
                  <a:outerShdw blurRad="38100" dist="38100" dir="2700000" algn="tl">
                    <a:srgbClr val="000000"/>
                  </a:outerShdw>
                </a:effectLst>
                <a:uLnTx/>
                <a:uFillTx/>
                <a:latin typeface="+mn-lt"/>
                <a:ea typeface="+mn-ea"/>
                <a:cs typeface="+mn-cs"/>
              </a:rPr>
              <a:t> – IRQL for a particular device</a:t>
            </a:r>
          </a:p>
          <a:p>
            <a:pPr marL="800100" lvl="1" indent="-342900">
              <a:spcBef>
                <a:spcPct val="20000"/>
              </a:spcBef>
              <a:spcAft>
                <a:spcPct val="20000"/>
              </a:spcAft>
              <a:buSzPct val="110000"/>
              <a:buFontTx/>
              <a:buBlip>
                <a:blip r:embed="rId3"/>
              </a:buBlip>
            </a:pPr>
            <a:r>
              <a:rPr lang="en-US" sz="2400" kern="0" baseline="0" dirty="0" smtClean="0">
                <a:effectLst>
                  <a:outerShdw blurRad="38100" dist="38100" dir="2700000" algn="tl">
                    <a:srgbClr val="000000"/>
                  </a:outerShdw>
                </a:effectLst>
                <a:latin typeface="+mn-lt"/>
              </a:rPr>
              <a:t>DISPATCH / DPC – </a:t>
            </a:r>
          </a:p>
          <a:p>
            <a:pPr marL="1257300" lvl="2" indent="-342900">
              <a:spcBef>
                <a:spcPct val="20000"/>
              </a:spcBef>
              <a:spcAft>
                <a:spcPct val="20000"/>
              </a:spcAft>
              <a:buSzPct val="110000"/>
              <a:buFontTx/>
              <a:buBlip>
                <a:blip r:embed="rId3"/>
              </a:buBlip>
            </a:pPr>
            <a:r>
              <a:rPr kumimoji="0" lang="en-US" sz="2400" b="0" i="0" u="none" strike="noStrike" kern="0" cap="none" spc="0" normalizeH="0" noProof="0" dirty="0" smtClean="0">
                <a:ln>
                  <a:noFill/>
                </a:ln>
                <a:solidFill>
                  <a:schemeClr val="tx1"/>
                </a:solidFill>
                <a:effectLst>
                  <a:outerShdw blurRad="38100" dist="38100" dir="2700000" algn="tl">
                    <a:srgbClr val="000000"/>
                  </a:outerShdw>
                </a:effectLst>
                <a:uLnTx/>
                <a:uFillTx/>
                <a:latin typeface="+mn-lt"/>
                <a:ea typeface="+mn-ea"/>
                <a:cs typeface="+mn-cs"/>
              </a:rPr>
              <a:t>No thread scheduling</a:t>
            </a:r>
          </a:p>
          <a:p>
            <a:pPr marL="1257300" lvl="2" indent="-342900">
              <a:spcBef>
                <a:spcPct val="20000"/>
              </a:spcBef>
              <a:spcAft>
                <a:spcPct val="20000"/>
              </a:spcAft>
              <a:buSzPct val="110000"/>
              <a:buFontTx/>
              <a:buBlip>
                <a:blip r:embed="rId3"/>
              </a:buBlip>
            </a:pPr>
            <a:r>
              <a:rPr lang="en-US" sz="2400" kern="0" baseline="0" dirty="0" smtClean="0">
                <a:effectLst>
                  <a:outerShdw blurRad="38100" dist="38100" dir="2700000" algn="tl">
                    <a:srgbClr val="000000"/>
                  </a:outerShdw>
                </a:effectLst>
                <a:latin typeface="+mn-lt"/>
              </a:rPr>
              <a:t>No</a:t>
            </a:r>
            <a:r>
              <a:rPr lang="en-US" sz="2400" kern="0" dirty="0" smtClean="0">
                <a:effectLst>
                  <a:outerShdw blurRad="38100" dist="38100" dir="2700000" algn="tl">
                    <a:srgbClr val="000000"/>
                  </a:outerShdw>
                </a:effectLst>
                <a:latin typeface="+mn-lt"/>
              </a:rPr>
              <a:t> page faults</a:t>
            </a:r>
          </a:p>
          <a:p>
            <a:pPr marL="800100" lvl="1" indent="-342900">
              <a:spcBef>
                <a:spcPct val="20000"/>
              </a:spcBef>
              <a:spcAft>
                <a:spcPct val="20000"/>
              </a:spcAft>
              <a:buSzPct val="110000"/>
              <a:buFontTx/>
              <a:buBlip>
                <a:blip r:embed="rId3"/>
              </a:buBlip>
            </a:pPr>
            <a:r>
              <a:rPr kumimoji="0" 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APC – Run code in a specific thread’s context</a:t>
            </a:r>
          </a:p>
          <a:p>
            <a:pPr marL="800100" lvl="1" indent="-342900">
              <a:spcBef>
                <a:spcPct val="20000"/>
              </a:spcBef>
              <a:spcAft>
                <a:spcPct val="20000"/>
              </a:spcAft>
              <a:buSzPct val="110000"/>
              <a:buFontTx/>
              <a:buBlip>
                <a:blip r:embed="rId3"/>
              </a:buBlip>
            </a:pPr>
            <a:r>
              <a:rPr lang="en-US" sz="2400" kern="0" dirty="0" smtClean="0">
                <a:effectLst>
                  <a:outerShdw blurRad="38100" dist="38100" dir="2700000" algn="tl">
                    <a:srgbClr val="000000"/>
                  </a:outerShdw>
                </a:effectLst>
                <a:latin typeface="+mn-lt"/>
              </a:rPr>
              <a:t>PASSIVE – Default</a:t>
            </a:r>
            <a:endParaRPr kumimoji="0" 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4"/>
          <p:cNvSpPr>
            <a:spLocks noGrp="1"/>
          </p:cNvSpPr>
          <p:nvPr>
            <p:ph type="sldNum" sz="quarter" idx="11"/>
          </p:nvPr>
        </p:nvSpPr>
        <p:spPr/>
        <p:txBody>
          <a:bodyPr/>
          <a:lstStyle/>
          <a:p>
            <a:fld id="{61F70F00-C85B-498B-B69A-CBD853CD0423}" type="slidenum">
              <a:rPr lang="en-GB"/>
              <a:pPr/>
              <a:t>18</a:t>
            </a:fld>
            <a:endParaRPr lang="en-GB"/>
          </a:p>
        </p:txBody>
      </p:sp>
      <p:sp>
        <p:nvSpPr>
          <p:cNvPr id="356354" name="Rectangle 2"/>
          <p:cNvSpPr>
            <a:spLocks noGrp="1" noChangeArrowheads="1"/>
          </p:cNvSpPr>
          <p:nvPr>
            <p:ph type="title"/>
          </p:nvPr>
        </p:nvSpPr>
        <p:spPr/>
        <p:txBody>
          <a:bodyPr/>
          <a:lstStyle/>
          <a:p>
            <a:r>
              <a:rPr lang="en-US"/>
              <a:t>Flow of Interrupts</a:t>
            </a:r>
          </a:p>
        </p:txBody>
      </p:sp>
      <p:grpSp>
        <p:nvGrpSpPr>
          <p:cNvPr id="2" name="Group 3"/>
          <p:cNvGrpSpPr>
            <a:grpSpLocks/>
          </p:cNvGrpSpPr>
          <p:nvPr/>
        </p:nvGrpSpPr>
        <p:grpSpPr bwMode="auto">
          <a:xfrm>
            <a:off x="2062163" y="1700213"/>
            <a:ext cx="2020887" cy="1258887"/>
            <a:chOff x="1299" y="1071"/>
            <a:chExt cx="1273" cy="793"/>
          </a:xfrm>
        </p:grpSpPr>
        <p:sp>
          <p:nvSpPr>
            <p:cNvPr id="356356" name="Rectangle 4"/>
            <p:cNvSpPr>
              <a:spLocks noChangeArrowheads="1"/>
            </p:cNvSpPr>
            <p:nvPr/>
          </p:nvSpPr>
          <p:spPr bwMode="auto">
            <a:xfrm>
              <a:off x="1357" y="1115"/>
              <a:ext cx="1200" cy="527"/>
            </a:xfrm>
            <a:prstGeom prst="rect">
              <a:avLst/>
            </a:prstGeom>
            <a:solidFill>
              <a:srgbClr val="969696"/>
            </a:solidFill>
            <a:ln w="15875">
              <a:solidFill>
                <a:srgbClr val="969696"/>
              </a:solidFill>
              <a:miter lim="800000"/>
              <a:headEnd/>
              <a:tailEnd/>
            </a:ln>
            <a:effectLst/>
          </p:spPr>
          <p:txBody>
            <a:bodyPr wrap="none" anchor="ctr"/>
            <a:lstStyle/>
            <a:p>
              <a:endParaRPr lang="en-US"/>
            </a:p>
          </p:txBody>
        </p:sp>
        <p:sp>
          <p:nvSpPr>
            <p:cNvPr id="356357" name="Rectangle 5"/>
            <p:cNvSpPr>
              <a:spLocks noChangeArrowheads="1"/>
            </p:cNvSpPr>
            <p:nvPr/>
          </p:nvSpPr>
          <p:spPr bwMode="auto">
            <a:xfrm>
              <a:off x="1344" y="1504"/>
              <a:ext cx="528" cy="197"/>
            </a:xfrm>
            <a:prstGeom prst="rect">
              <a:avLst/>
            </a:prstGeom>
            <a:solidFill>
              <a:srgbClr val="969696"/>
            </a:solidFill>
            <a:ln w="15875">
              <a:solidFill>
                <a:srgbClr val="969696"/>
              </a:solidFill>
              <a:miter lim="800000"/>
              <a:headEnd/>
              <a:tailEnd/>
            </a:ln>
            <a:effectLst/>
          </p:spPr>
          <p:txBody>
            <a:bodyPr wrap="none" anchor="ctr"/>
            <a:lstStyle/>
            <a:p>
              <a:endParaRPr lang="en-US"/>
            </a:p>
          </p:txBody>
        </p:sp>
        <p:sp>
          <p:nvSpPr>
            <p:cNvPr id="356358" name="Rectangle 6"/>
            <p:cNvSpPr>
              <a:spLocks noChangeAspect="1" noChangeArrowheads="1"/>
            </p:cNvSpPr>
            <p:nvPr/>
          </p:nvSpPr>
          <p:spPr bwMode="auto">
            <a:xfrm>
              <a:off x="1299" y="1071"/>
              <a:ext cx="1209" cy="509"/>
            </a:xfrm>
            <a:prstGeom prst="rect">
              <a:avLst/>
            </a:prstGeom>
            <a:solidFill>
              <a:srgbClr val="6699FF"/>
            </a:solidFill>
            <a:ln w="15875">
              <a:solidFill>
                <a:srgbClr val="000000"/>
              </a:solidFill>
              <a:miter lim="800000"/>
              <a:headEnd/>
              <a:tailEnd/>
            </a:ln>
            <a:effectLst/>
          </p:spPr>
          <p:txBody>
            <a:bodyPr/>
            <a:lstStyle/>
            <a:p>
              <a:endParaRPr lang="en-US"/>
            </a:p>
          </p:txBody>
        </p:sp>
        <p:sp>
          <p:nvSpPr>
            <p:cNvPr id="356359" name="Rectangle 7"/>
            <p:cNvSpPr>
              <a:spLocks noChangeAspect="1" noChangeArrowheads="1"/>
            </p:cNvSpPr>
            <p:nvPr/>
          </p:nvSpPr>
          <p:spPr bwMode="auto">
            <a:xfrm>
              <a:off x="1299" y="1580"/>
              <a:ext cx="509" cy="64"/>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0" name="Rectangle 8"/>
            <p:cNvSpPr>
              <a:spLocks noChangeAspect="1" noChangeArrowheads="1"/>
            </p:cNvSpPr>
            <p:nvPr/>
          </p:nvSpPr>
          <p:spPr bwMode="auto">
            <a:xfrm>
              <a:off x="1363" y="1135"/>
              <a:ext cx="64" cy="127"/>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1" name="Rectangle 9"/>
            <p:cNvSpPr>
              <a:spLocks noChangeAspect="1" noChangeArrowheads="1"/>
            </p:cNvSpPr>
            <p:nvPr/>
          </p:nvSpPr>
          <p:spPr bwMode="auto">
            <a:xfrm>
              <a:off x="1363" y="1325"/>
              <a:ext cx="191" cy="65"/>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2" name="Rectangle 10"/>
            <p:cNvSpPr>
              <a:spLocks noChangeAspect="1" noChangeArrowheads="1"/>
            </p:cNvSpPr>
            <p:nvPr/>
          </p:nvSpPr>
          <p:spPr bwMode="auto">
            <a:xfrm>
              <a:off x="1871" y="1135"/>
              <a:ext cx="65" cy="127"/>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3" name="Rectangle 11"/>
            <p:cNvSpPr>
              <a:spLocks noChangeAspect="1" noChangeArrowheads="1"/>
            </p:cNvSpPr>
            <p:nvPr/>
          </p:nvSpPr>
          <p:spPr bwMode="auto">
            <a:xfrm>
              <a:off x="1871" y="1325"/>
              <a:ext cx="255" cy="128"/>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4" name="Rectangle 12"/>
            <p:cNvSpPr>
              <a:spLocks noChangeAspect="1" noChangeArrowheads="1"/>
            </p:cNvSpPr>
            <p:nvPr/>
          </p:nvSpPr>
          <p:spPr bwMode="auto">
            <a:xfrm>
              <a:off x="1999" y="1135"/>
              <a:ext cx="64" cy="127"/>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5" name="Rectangle 13"/>
            <p:cNvSpPr>
              <a:spLocks noChangeAspect="1" noChangeArrowheads="1"/>
            </p:cNvSpPr>
            <p:nvPr/>
          </p:nvSpPr>
          <p:spPr bwMode="auto">
            <a:xfrm>
              <a:off x="2126" y="1135"/>
              <a:ext cx="64" cy="127"/>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6" name="Rectangle 14"/>
            <p:cNvSpPr>
              <a:spLocks noChangeAspect="1" noChangeArrowheads="1"/>
            </p:cNvSpPr>
            <p:nvPr/>
          </p:nvSpPr>
          <p:spPr bwMode="auto">
            <a:xfrm>
              <a:off x="1490" y="1135"/>
              <a:ext cx="64" cy="127"/>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7" name="Rectangle 15"/>
            <p:cNvSpPr>
              <a:spLocks noChangeAspect="1" noChangeArrowheads="1"/>
            </p:cNvSpPr>
            <p:nvPr/>
          </p:nvSpPr>
          <p:spPr bwMode="auto">
            <a:xfrm>
              <a:off x="2253" y="1135"/>
              <a:ext cx="64" cy="127"/>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68" name="Rectangle 16"/>
            <p:cNvSpPr>
              <a:spLocks noChangeAspect="1" noChangeArrowheads="1"/>
            </p:cNvSpPr>
            <p:nvPr/>
          </p:nvSpPr>
          <p:spPr bwMode="auto">
            <a:xfrm>
              <a:off x="1363" y="1737"/>
              <a:ext cx="1209" cy="127"/>
            </a:xfrm>
            <a:prstGeom prst="rect">
              <a:avLst/>
            </a:prstGeom>
            <a:noFill/>
            <a:ln w="15875">
              <a:noFill/>
              <a:miter lim="800000"/>
              <a:headEnd/>
              <a:tailEnd/>
            </a:ln>
            <a:effectLst/>
          </p:spPr>
          <p:txBody>
            <a:bodyPr lIns="12700" tIns="12700" rIns="12700" bIns="12700"/>
            <a:lstStyle/>
            <a:p>
              <a:pPr algn="ctr" eaLnBrk="0" hangingPunct="0"/>
              <a:r>
                <a:rPr lang="en-US" sz="1200" b="1">
                  <a:solidFill>
                    <a:schemeClr val="tx1"/>
                  </a:solidFill>
                  <a:effectLst/>
                </a:rPr>
                <a:t>Peripheral Device Controller</a:t>
              </a:r>
            </a:p>
          </p:txBody>
        </p:sp>
      </p:grpSp>
      <p:grpSp>
        <p:nvGrpSpPr>
          <p:cNvPr id="3" name="Group 17"/>
          <p:cNvGrpSpPr>
            <a:grpSpLocks/>
          </p:cNvGrpSpPr>
          <p:nvPr/>
        </p:nvGrpSpPr>
        <p:grpSpPr bwMode="auto">
          <a:xfrm>
            <a:off x="3962400" y="2017713"/>
            <a:ext cx="1712913" cy="1149350"/>
            <a:chOff x="2496" y="1271"/>
            <a:chExt cx="1079" cy="724"/>
          </a:xfrm>
        </p:grpSpPr>
        <p:sp>
          <p:nvSpPr>
            <p:cNvPr id="356370" name="Rectangle 18"/>
            <p:cNvSpPr>
              <a:spLocks noChangeArrowheads="1"/>
            </p:cNvSpPr>
            <p:nvPr/>
          </p:nvSpPr>
          <p:spPr bwMode="auto">
            <a:xfrm>
              <a:off x="2999" y="1319"/>
              <a:ext cx="481" cy="316"/>
            </a:xfrm>
            <a:prstGeom prst="rect">
              <a:avLst/>
            </a:prstGeom>
            <a:solidFill>
              <a:srgbClr val="969696"/>
            </a:solidFill>
            <a:ln w="15875">
              <a:solidFill>
                <a:srgbClr val="969696"/>
              </a:solidFill>
              <a:miter lim="800000"/>
              <a:headEnd/>
              <a:tailEnd/>
            </a:ln>
            <a:effectLst/>
          </p:spPr>
          <p:txBody>
            <a:bodyPr wrap="none" anchor="ctr"/>
            <a:lstStyle/>
            <a:p>
              <a:endParaRPr lang="en-US"/>
            </a:p>
          </p:txBody>
        </p:sp>
        <p:sp>
          <p:nvSpPr>
            <p:cNvPr id="356371" name="Rectangle 19"/>
            <p:cNvSpPr>
              <a:spLocks noChangeAspect="1" noChangeArrowheads="1"/>
            </p:cNvSpPr>
            <p:nvPr/>
          </p:nvSpPr>
          <p:spPr bwMode="auto">
            <a:xfrm>
              <a:off x="2953" y="1271"/>
              <a:ext cx="484" cy="318"/>
            </a:xfrm>
            <a:prstGeom prst="rect">
              <a:avLst/>
            </a:prstGeom>
            <a:solidFill>
              <a:srgbClr val="FF99CC"/>
            </a:solidFill>
            <a:ln w="15875">
              <a:solidFill>
                <a:srgbClr val="000000"/>
              </a:solidFill>
              <a:miter lim="800000"/>
              <a:headEnd/>
              <a:tailEnd/>
            </a:ln>
            <a:effectLst/>
          </p:spPr>
          <p:txBody>
            <a:bodyPr/>
            <a:lstStyle/>
            <a:p>
              <a:endParaRPr lang="en-US"/>
            </a:p>
          </p:txBody>
        </p:sp>
        <p:sp>
          <p:nvSpPr>
            <p:cNvPr id="356372" name="Rectangle 20"/>
            <p:cNvSpPr>
              <a:spLocks noChangeAspect="1" noChangeArrowheads="1"/>
            </p:cNvSpPr>
            <p:nvPr/>
          </p:nvSpPr>
          <p:spPr bwMode="auto">
            <a:xfrm>
              <a:off x="2993" y="1338"/>
              <a:ext cx="166" cy="60"/>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73" name="Rectangle 21"/>
            <p:cNvSpPr>
              <a:spLocks noChangeAspect="1" noChangeArrowheads="1"/>
            </p:cNvSpPr>
            <p:nvPr/>
          </p:nvSpPr>
          <p:spPr bwMode="auto">
            <a:xfrm>
              <a:off x="2999" y="1456"/>
              <a:ext cx="160" cy="54"/>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74" name="Rectangle 22"/>
            <p:cNvSpPr>
              <a:spLocks noChangeAspect="1" noChangeArrowheads="1"/>
            </p:cNvSpPr>
            <p:nvPr/>
          </p:nvSpPr>
          <p:spPr bwMode="auto">
            <a:xfrm>
              <a:off x="3225" y="1338"/>
              <a:ext cx="27" cy="185"/>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75" name="Rectangle 23"/>
            <p:cNvSpPr>
              <a:spLocks noChangeAspect="1" noChangeArrowheads="1"/>
            </p:cNvSpPr>
            <p:nvPr/>
          </p:nvSpPr>
          <p:spPr bwMode="auto">
            <a:xfrm>
              <a:off x="3297" y="1338"/>
              <a:ext cx="27" cy="185"/>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76" name="Rectangle 24"/>
            <p:cNvSpPr>
              <a:spLocks noChangeAspect="1" noChangeArrowheads="1"/>
            </p:cNvSpPr>
            <p:nvPr/>
          </p:nvSpPr>
          <p:spPr bwMode="auto">
            <a:xfrm>
              <a:off x="3370" y="1337"/>
              <a:ext cx="27" cy="186"/>
            </a:xfrm>
            <a:prstGeom prst="rect">
              <a:avLst/>
            </a:prstGeom>
            <a:solidFill>
              <a:schemeClr val="tx1"/>
            </a:solidFill>
            <a:ln w="15875">
              <a:solidFill>
                <a:srgbClr val="000000"/>
              </a:solidFill>
              <a:miter lim="800000"/>
              <a:headEnd/>
              <a:tailEnd/>
            </a:ln>
            <a:effectLst/>
          </p:spPr>
          <p:txBody>
            <a:bodyPr/>
            <a:lstStyle/>
            <a:p>
              <a:endParaRPr lang="en-US"/>
            </a:p>
          </p:txBody>
        </p:sp>
        <p:sp>
          <p:nvSpPr>
            <p:cNvPr id="356377" name="Rectangle 25"/>
            <p:cNvSpPr>
              <a:spLocks noChangeAspect="1" noChangeArrowheads="1"/>
            </p:cNvSpPr>
            <p:nvPr/>
          </p:nvSpPr>
          <p:spPr bwMode="auto">
            <a:xfrm>
              <a:off x="2826" y="1737"/>
              <a:ext cx="749" cy="258"/>
            </a:xfrm>
            <a:prstGeom prst="rect">
              <a:avLst/>
            </a:prstGeom>
            <a:noFill/>
            <a:ln w="15875">
              <a:noFill/>
              <a:miter lim="800000"/>
              <a:headEnd/>
              <a:tailEnd/>
            </a:ln>
            <a:effectLst/>
          </p:spPr>
          <p:txBody>
            <a:bodyPr lIns="12700" tIns="12700" rIns="12700" bIns="12700"/>
            <a:lstStyle/>
            <a:p>
              <a:pPr algn="ctr" eaLnBrk="0" hangingPunct="0"/>
              <a:r>
                <a:rPr lang="en-US" sz="1200" b="1">
                  <a:solidFill>
                    <a:schemeClr val="tx1"/>
                  </a:solidFill>
                  <a:effectLst/>
                </a:rPr>
                <a:t>CPU Interrupt Controller</a:t>
              </a:r>
            </a:p>
          </p:txBody>
        </p:sp>
        <p:sp>
          <p:nvSpPr>
            <p:cNvPr id="356378" name="Line 26"/>
            <p:cNvSpPr>
              <a:spLocks noChangeAspect="1" noChangeShapeType="1"/>
            </p:cNvSpPr>
            <p:nvPr/>
          </p:nvSpPr>
          <p:spPr bwMode="auto">
            <a:xfrm>
              <a:off x="2496" y="1536"/>
              <a:ext cx="445" cy="0"/>
            </a:xfrm>
            <a:prstGeom prst="line">
              <a:avLst/>
            </a:prstGeom>
            <a:noFill/>
            <a:ln w="15875">
              <a:solidFill>
                <a:schemeClr val="tx1"/>
              </a:solidFill>
              <a:round/>
              <a:headEnd type="none" w="sm" len="sm"/>
              <a:tailEnd type="triangle" w="sm" len="sm"/>
            </a:ln>
            <a:effectLst/>
          </p:spPr>
          <p:txBody>
            <a:bodyPr/>
            <a:lstStyle/>
            <a:p>
              <a:endParaRPr lang="en-US"/>
            </a:p>
          </p:txBody>
        </p:sp>
      </p:grpSp>
      <p:grpSp>
        <p:nvGrpSpPr>
          <p:cNvPr id="4" name="Group 27"/>
          <p:cNvGrpSpPr>
            <a:grpSpLocks/>
          </p:cNvGrpSpPr>
          <p:nvPr/>
        </p:nvGrpSpPr>
        <p:grpSpPr bwMode="auto">
          <a:xfrm>
            <a:off x="5486400" y="1182688"/>
            <a:ext cx="1827213" cy="2509837"/>
            <a:chOff x="3456" y="745"/>
            <a:chExt cx="1151" cy="1581"/>
          </a:xfrm>
        </p:grpSpPr>
        <p:sp>
          <p:nvSpPr>
            <p:cNvPr id="356380" name="Rectangle 28"/>
            <p:cNvSpPr>
              <a:spLocks noChangeArrowheads="1"/>
            </p:cNvSpPr>
            <p:nvPr/>
          </p:nvSpPr>
          <p:spPr bwMode="auto">
            <a:xfrm>
              <a:off x="4153" y="791"/>
              <a:ext cx="250" cy="1326"/>
            </a:xfrm>
            <a:prstGeom prst="rect">
              <a:avLst/>
            </a:prstGeom>
            <a:solidFill>
              <a:srgbClr val="969696"/>
            </a:solidFill>
            <a:ln w="15875">
              <a:solidFill>
                <a:srgbClr val="969696"/>
              </a:solidFill>
              <a:miter lim="800000"/>
              <a:headEnd/>
              <a:tailEnd/>
            </a:ln>
            <a:effectLst/>
          </p:spPr>
          <p:txBody>
            <a:bodyPr wrap="none" anchor="ctr"/>
            <a:lstStyle/>
            <a:p>
              <a:endParaRPr lang="en-US"/>
            </a:p>
          </p:txBody>
        </p:sp>
        <p:sp>
          <p:nvSpPr>
            <p:cNvPr id="356381" name="Rectangle 29"/>
            <p:cNvSpPr>
              <a:spLocks noChangeAspect="1" noChangeArrowheads="1"/>
            </p:cNvSpPr>
            <p:nvPr/>
          </p:nvSpPr>
          <p:spPr bwMode="auto">
            <a:xfrm>
              <a:off x="4098" y="745"/>
              <a:ext cx="254" cy="1272"/>
            </a:xfrm>
            <a:prstGeom prst="rect">
              <a:avLst/>
            </a:prstGeom>
            <a:solidFill>
              <a:srgbClr val="CCECFF"/>
            </a:solidFill>
            <a:ln w="15875">
              <a:solidFill>
                <a:srgbClr val="000000"/>
              </a:solidFill>
              <a:miter lim="800000"/>
              <a:headEnd/>
              <a:tailEnd/>
            </a:ln>
            <a:effectLst/>
          </p:spPr>
          <p:txBody>
            <a:bodyPr/>
            <a:lstStyle/>
            <a:p>
              <a:endParaRPr lang="en-US"/>
            </a:p>
          </p:txBody>
        </p:sp>
        <p:sp>
          <p:nvSpPr>
            <p:cNvPr id="356382" name="Rectangle 30"/>
            <p:cNvSpPr>
              <a:spLocks noChangeAspect="1" noChangeArrowheads="1"/>
            </p:cNvSpPr>
            <p:nvPr/>
          </p:nvSpPr>
          <p:spPr bwMode="auto">
            <a:xfrm>
              <a:off x="4098" y="745"/>
              <a:ext cx="254" cy="127"/>
            </a:xfrm>
            <a:prstGeom prst="rect">
              <a:avLst/>
            </a:prstGeom>
            <a:solidFill>
              <a:srgbClr val="CCECFF"/>
            </a:solidFill>
            <a:ln w="15875">
              <a:solidFill>
                <a:srgbClr val="000000"/>
              </a:solidFill>
              <a:miter lim="800000"/>
              <a:headEnd/>
              <a:tailEnd/>
            </a:ln>
            <a:effectLst/>
          </p:spPr>
          <p:txBody>
            <a:bodyPr/>
            <a:lstStyle/>
            <a:p>
              <a:endParaRPr lang="en-US"/>
            </a:p>
          </p:txBody>
        </p:sp>
        <p:sp>
          <p:nvSpPr>
            <p:cNvPr id="356383" name="Rectangle 31"/>
            <p:cNvSpPr>
              <a:spLocks noChangeAspect="1" noChangeArrowheads="1"/>
            </p:cNvSpPr>
            <p:nvPr/>
          </p:nvSpPr>
          <p:spPr bwMode="auto">
            <a:xfrm>
              <a:off x="4098" y="876"/>
              <a:ext cx="254" cy="128"/>
            </a:xfrm>
            <a:prstGeom prst="rect">
              <a:avLst/>
            </a:prstGeom>
            <a:solidFill>
              <a:srgbClr val="CCECFF"/>
            </a:solidFill>
            <a:ln w="15875">
              <a:solidFill>
                <a:srgbClr val="000000"/>
              </a:solidFill>
              <a:miter lim="800000"/>
              <a:headEnd/>
              <a:tailEnd/>
            </a:ln>
            <a:effectLst/>
          </p:spPr>
          <p:txBody>
            <a:bodyPr/>
            <a:lstStyle/>
            <a:p>
              <a:endParaRPr lang="en-US"/>
            </a:p>
          </p:txBody>
        </p:sp>
        <p:sp>
          <p:nvSpPr>
            <p:cNvPr id="356384" name="Rectangle 32"/>
            <p:cNvSpPr>
              <a:spLocks noChangeAspect="1" noChangeArrowheads="1"/>
            </p:cNvSpPr>
            <p:nvPr/>
          </p:nvSpPr>
          <p:spPr bwMode="auto">
            <a:xfrm>
              <a:off x="4098" y="1008"/>
              <a:ext cx="254" cy="127"/>
            </a:xfrm>
            <a:prstGeom prst="rect">
              <a:avLst/>
            </a:prstGeom>
            <a:solidFill>
              <a:srgbClr val="CCECFF"/>
            </a:solidFill>
            <a:ln w="15875">
              <a:solidFill>
                <a:srgbClr val="000000"/>
              </a:solidFill>
              <a:miter lim="800000"/>
              <a:headEnd/>
              <a:tailEnd/>
            </a:ln>
            <a:effectLst/>
          </p:spPr>
          <p:txBody>
            <a:bodyPr/>
            <a:lstStyle/>
            <a:p>
              <a:endParaRPr lang="en-US"/>
            </a:p>
          </p:txBody>
        </p:sp>
        <p:sp>
          <p:nvSpPr>
            <p:cNvPr id="356385" name="Rectangle 33"/>
            <p:cNvSpPr>
              <a:spLocks noChangeAspect="1" noChangeArrowheads="1"/>
            </p:cNvSpPr>
            <p:nvPr/>
          </p:nvSpPr>
          <p:spPr bwMode="auto">
            <a:xfrm>
              <a:off x="4098" y="1932"/>
              <a:ext cx="254" cy="127"/>
            </a:xfrm>
            <a:prstGeom prst="rect">
              <a:avLst/>
            </a:prstGeom>
            <a:solidFill>
              <a:srgbClr val="CCECFF"/>
            </a:solidFill>
            <a:ln w="15875">
              <a:solidFill>
                <a:srgbClr val="000000"/>
              </a:solidFill>
              <a:miter lim="800000"/>
              <a:headEnd/>
              <a:tailEnd/>
            </a:ln>
            <a:effectLst/>
          </p:spPr>
          <p:txBody>
            <a:bodyPr/>
            <a:lstStyle/>
            <a:p>
              <a:endParaRPr lang="en-US"/>
            </a:p>
          </p:txBody>
        </p:sp>
        <p:sp>
          <p:nvSpPr>
            <p:cNvPr id="356386" name="Rectangle 34"/>
            <p:cNvSpPr>
              <a:spLocks noChangeAspect="1" noChangeArrowheads="1"/>
            </p:cNvSpPr>
            <p:nvPr/>
          </p:nvSpPr>
          <p:spPr bwMode="auto">
            <a:xfrm>
              <a:off x="3907" y="2071"/>
              <a:ext cx="700" cy="255"/>
            </a:xfrm>
            <a:prstGeom prst="rect">
              <a:avLst/>
            </a:prstGeom>
            <a:noFill/>
            <a:ln w="15875">
              <a:noFill/>
              <a:miter lim="800000"/>
              <a:headEnd/>
              <a:tailEnd/>
            </a:ln>
            <a:effectLst/>
          </p:spPr>
          <p:txBody>
            <a:bodyPr lIns="12700" tIns="12700" rIns="12700" bIns="12700"/>
            <a:lstStyle/>
            <a:p>
              <a:pPr algn="ctr" eaLnBrk="0" hangingPunct="0"/>
              <a:r>
                <a:rPr lang="en-US" sz="1000" b="1">
                  <a:solidFill>
                    <a:schemeClr val="tx1"/>
                  </a:solidFill>
                  <a:effectLst/>
                </a:rPr>
                <a:t>CPU </a:t>
              </a:r>
              <a:r>
                <a:rPr lang="en-US" sz="1200" b="1">
                  <a:solidFill>
                    <a:schemeClr val="tx1"/>
                  </a:solidFill>
                  <a:effectLst/>
                </a:rPr>
                <a:t>Interrupt</a:t>
              </a:r>
              <a:r>
                <a:rPr lang="en-US" sz="1000" b="1">
                  <a:solidFill>
                    <a:schemeClr val="tx1"/>
                  </a:solidFill>
                  <a:effectLst/>
                </a:rPr>
                <a:t> Service Table</a:t>
              </a:r>
            </a:p>
          </p:txBody>
        </p:sp>
        <p:sp>
          <p:nvSpPr>
            <p:cNvPr id="356387" name="Line 35"/>
            <p:cNvSpPr>
              <a:spLocks noChangeAspect="1" noChangeShapeType="1"/>
            </p:cNvSpPr>
            <p:nvPr/>
          </p:nvSpPr>
          <p:spPr bwMode="auto">
            <a:xfrm flipV="1">
              <a:off x="3456" y="1104"/>
              <a:ext cx="636" cy="446"/>
            </a:xfrm>
            <a:prstGeom prst="line">
              <a:avLst/>
            </a:prstGeom>
            <a:noFill/>
            <a:ln w="15875">
              <a:solidFill>
                <a:schemeClr val="tx1"/>
              </a:solidFill>
              <a:round/>
              <a:headEnd type="none" w="sm" len="sm"/>
              <a:tailEnd type="triangle" w="sm" len="sm"/>
            </a:ln>
            <a:effectLst/>
          </p:spPr>
          <p:txBody>
            <a:bodyPr/>
            <a:lstStyle/>
            <a:p>
              <a:endParaRPr lang="en-US"/>
            </a:p>
          </p:txBody>
        </p:sp>
        <p:sp>
          <p:nvSpPr>
            <p:cNvPr id="356388" name="Rectangle 36"/>
            <p:cNvSpPr>
              <a:spLocks noChangeAspect="1" noChangeArrowheads="1"/>
            </p:cNvSpPr>
            <p:nvPr/>
          </p:nvSpPr>
          <p:spPr bwMode="auto">
            <a:xfrm>
              <a:off x="4416" y="745"/>
              <a:ext cx="64" cy="127"/>
            </a:xfrm>
            <a:prstGeom prst="rect">
              <a:avLst/>
            </a:prstGeom>
            <a:noFill/>
            <a:ln w="15875">
              <a:noFill/>
              <a:miter lim="800000"/>
              <a:headEnd/>
              <a:tailEnd/>
            </a:ln>
            <a:effectLst/>
          </p:spPr>
          <p:txBody>
            <a:bodyPr lIns="12700" tIns="12700" rIns="12700" bIns="12700"/>
            <a:lstStyle/>
            <a:p>
              <a:pPr eaLnBrk="0" hangingPunct="0"/>
              <a:r>
                <a:rPr lang="en-US" sz="1000" b="1">
                  <a:solidFill>
                    <a:schemeClr val="tx1"/>
                  </a:solidFill>
                  <a:effectLst/>
                </a:rPr>
                <a:t>0</a:t>
              </a:r>
            </a:p>
          </p:txBody>
        </p:sp>
        <p:sp>
          <p:nvSpPr>
            <p:cNvPr id="356389" name="Rectangle 37"/>
            <p:cNvSpPr>
              <a:spLocks noChangeAspect="1" noChangeArrowheads="1"/>
            </p:cNvSpPr>
            <p:nvPr/>
          </p:nvSpPr>
          <p:spPr bwMode="auto">
            <a:xfrm>
              <a:off x="4416" y="876"/>
              <a:ext cx="64" cy="115"/>
            </a:xfrm>
            <a:prstGeom prst="rect">
              <a:avLst/>
            </a:prstGeom>
            <a:noFill/>
            <a:ln w="15875">
              <a:noFill/>
              <a:miter lim="800000"/>
              <a:headEnd/>
              <a:tailEnd/>
            </a:ln>
            <a:effectLst/>
          </p:spPr>
          <p:txBody>
            <a:bodyPr lIns="12700" tIns="12700" rIns="12700" bIns="12700"/>
            <a:lstStyle/>
            <a:p>
              <a:pPr eaLnBrk="0" hangingPunct="0"/>
              <a:r>
                <a:rPr lang="en-US" sz="1000" b="1">
                  <a:solidFill>
                    <a:schemeClr val="tx1"/>
                  </a:solidFill>
                  <a:effectLst/>
                </a:rPr>
                <a:t>2</a:t>
              </a:r>
            </a:p>
          </p:txBody>
        </p:sp>
        <p:sp>
          <p:nvSpPr>
            <p:cNvPr id="356390" name="Rectangle 38"/>
            <p:cNvSpPr>
              <a:spLocks noChangeAspect="1" noChangeArrowheads="1"/>
            </p:cNvSpPr>
            <p:nvPr/>
          </p:nvSpPr>
          <p:spPr bwMode="auto">
            <a:xfrm>
              <a:off x="4416" y="1008"/>
              <a:ext cx="64" cy="127"/>
            </a:xfrm>
            <a:prstGeom prst="rect">
              <a:avLst/>
            </a:prstGeom>
            <a:noFill/>
            <a:ln w="15875">
              <a:noFill/>
              <a:miter lim="800000"/>
              <a:headEnd/>
              <a:tailEnd/>
            </a:ln>
            <a:effectLst/>
          </p:spPr>
          <p:txBody>
            <a:bodyPr lIns="12700" tIns="12700" rIns="12700" bIns="12700"/>
            <a:lstStyle/>
            <a:p>
              <a:pPr eaLnBrk="0" hangingPunct="0"/>
              <a:r>
                <a:rPr lang="en-US" sz="1000" b="1">
                  <a:solidFill>
                    <a:schemeClr val="tx1"/>
                  </a:solidFill>
                  <a:effectLst/>
                </a:rPr>
                <a:t>3</a:t>
              </a:r>
            </a:p>
          </p:txBody>
        </p:sp>
        <p:sp>
          <p:nvSpPr>
            <p:cNvPr id="356391" name="Rectangle 39"/>
            <p:cNvSpPr>
              <a:spLocks noChangeAspect="1" noChangeArrowheads="1"/>
            </p:cNvSpPr>
            <p:nvPr/>
          </p:nvSpPr>
          <p:spPr bwMode="auto">
            <a:xfrm>
              <a:off x="4416" y="1932"/>
              <a:ext cx="64" cy="127"/>
            </a:xfrm>
            <a:prstGeom prst="rect">
              <a:avLst/>
            </a:prstGeom>
            <a:noFill/>
            <a:ln w="15875">
              <a:noFill/>
              <a:miter lim="800000"/>
              <a:headEnd/>
              <a:tailEnd/>
            </a:ln>
            <a:effectLst/>
          </p:spPr>
          <p:txBody>
            <a:bodyPr lIns="12700" tIns="12700" rIns="12700" bIns="12700"/>
            <a:lstStyle/>
            <a:p>
              <a:pPr eaLnBrk="0" hangingPunct="0"/>
              <a:r>
                <a:rPr lang="en-US" sz="1000" b="1">
                  <a:solidFill>
                    <a:schemeClr val="tx1"/>
                  </a:solidFill>
                  <a:effectLst/>
                </a:rPr>
                <a:t>n</a:t>
              </a:r>
            </a:p>
          </p:txBody>
        </p:sp>
      </p:grpSp>
      <p:grpSp>
        <p:nvGrpSpPr>
          <p:cNvPr id="5" name="Group 40"/>
          <p:cNvGrpSpPr>
            <a:grpSpLocks/>
          </p:cNvGrpSpPr>
          <p:nvPr/>
        </p:nvGrpSpPr>
        <p:grpSpPr bwMode="auto">
          <a:xfrm>
            <a:off x="2057400" y="1676400"/>
            <a:ext cx="5530850" cy="4332288"/>
            <a:chOff x="1296" y="1056"/>
            <a:chExt cx="3484" cy="2729"/>
          </a:xfrm>
        </p:grpSpPr>
        <p:sp>
          <p:nvSpPr>
            <p:cNvPr id="356393" name="Rectangle 41"/>
            <p:cNvSpPr>
              <a:spLocks noChangeArrowheads="1"/>
            </p:cNvSpPr>
            <p:nvPr/>
          </p:nvSpPr>
          <p:spPr bwMode="auto">
            <a:xfrm>
              <a:off x="1601" y="2710"/>
              <a:ext cx="521" cy="726"/>
            </a:xfrm>
            <a:prstGeom prst="rect">
              <a:avLst/>
            </a:prstGeom>
            <a:solidFill>
              <a:srgbClr val="969696"/>
            </a:solidFill>
            <a:ln w="15875">
              <a:solidFill>
                <a:srgbClr val="969696"/>
              </a:solidFill>
              <a:miter lim="800000"/>
              <a:headEnd/>
              <a:tailEnd/>
            </a:ln>
            <a:effectLst/>
          </p:spPr>
          <p:txBody>
            <a:bodyPr wrap="none" anchor="ctr"/>
            <a:lstStyle/>
            <a:p>
              <a:endParaRPr lang="en-US"/>
            </a:p>
          </p:txBody>
        </p:sp>
        <p:sp>
          <p:nvSpPr>
            <p:cNvPr id="356394" name="Rectangle 42"/>
            <p:cNvSpPr>
              <a:spLocks noChangeAspect="1" noChangeArrowheads="1"/>
            </p:cNvSpPr>
            <p:nvPr/>
          </p:nvSpPr>
          <p:spPr bwMode="auto">
            <a:xfrm>
              <a:off x="1554" y="2665"/>
              <a:ext cx="509" cy="206"/>
            </a:xfrm>
            <a:prstGeom prst="rect">
              <a:avLst/>
            </a:prstGeom>
            <a:solidFill>
              <a:srgbClr val="FFCC99"/>
            </a:solidFill>
            <a:ln w="15875">
              <a:solidFill>
                <a:srgbClr val="000000"/>
              </a:solidFill>
              <a:miter lim="800000"/>
              <a:headEnd/>
              <a:tailEnd/>
            </a:ln>
            <a:effectLst/>
          </p:spPr>
          <p:txBody>
            <a:bodyPr lIns="12700" tIns="12700" rIns="12700" bIns="12700"/>
            <a:lstStyle/>
            <a:p>
              <a:pPr algn="ctr" eaLnBrk="0" hangingPunct="0"/>
              <a:r>
                <a:rPr lang="en-US" sz="1000" b="1">
                  <a:solidFill>
                    <a:schemeClr val="tx1"/>
                  </a:solidFill>
                  <a:effectLst/>
                </a:rPr>
                <a:t>ISR Address</a:t>
              </a:r>
            </a:p>
          </p:txBody>
        </p:sp>
        <p:sp>
          <p:nvSpPr>
            <p:cNvPr id="356395" name="Rectangle 43"/>
            <p:cNvSpPr>
              <a:spLocks noChangeAspect="1" noChangeArrowheads="1"/>
            </p:cNvSpPr>
            <p:nvPr/>
          </p:nvSpPr>
          <p:spPr bwMode="auto">
            <a:xfrm>
              <a:off x="1554" y="2869"/>
              <a:ext cx="509" cy="137"/>
            </a:xfrm>
            <a:prstGeom prst="rect">
              <a:avLst/>
            </a:prstGeom>
            <a:solidFill>
              <a:srgbClr val="FFCC99"/>
            </a:solidFill>
            <a:ln w="15875">
              <a:solidFill>
                <a:srgbClr val="000000"/>
              </a:solidFill>
              <a:miter lim="800000"/>
              <a:headEnd/>
              <a:tailEnd/>
            </a:ln>
            <a:effectLst/>
          </p:spPr>
          <p:txBody>
            <a:bodyPr lIns="12700" tIns="12700" rIns="12700" bIns="12700"/>
            <a:lstStyle/>
            <a:p>
              <a:pPr algn="ctr" eaLnBrk="0" hangingPunct="0"/>
              <a:r>
                <a:rPr lang="en-US" sz="1000" b="1">
                  <a:solidFill>
                    <a:schemeClr val="tx1"/>
                  </a:solidFill>
                  <a:effectLst/>
                </a:rPr>
                <a:t>Spin Lock</a:t>
              </a:r>
            </a:p>
          </p:txBody>
        </p:sp>
        <p:sp>
          <p:nvSpPr>
            <p:cNvPr id="356396" name="Rectangle 44"/>
            <p:cNvSpPr>
              <a:spLocks noChangeAspect="1" noChangeArrowheads="1"/>
            </p:cNvSpPr>
            <p:nvPr/>
          </p:nvSpPr>
          <p:spPr bwMode="auto">
            <a:xfrm>
              <a:off x="1554" y="3009"/>
              <a:ext cx="509" cy="369"/>
            </a:xfrm>
            <a:prstGeom prst="rect">
              <a:avLst/>
            </a:prstGeom>
            <a:solidFill>
              <a:srgbClr val="FFCC99"/>
            </a:solidFill>
            <a:ln w="15875">
              <a:solidFill>
                <a:srgbClr val="000000"/>
              </a:solidFill>
              <a:miter lim="800000"/>
              <a:headEnd/>
              <a:tailEnd/>
            </a:ln>
            <a:effectLst/>
          </p:spPr>
          <p:txBody>
            <a:bodyPr lIns="12700" tIns="12700" rIns="12700" bIns="12700"/>
            <a:lstStyle/>
            <a:p>
              <a:pPr eaLnBrk="0" hangingPunct="0"/>
              <a:endParaRPr lang="en-US" sz="1000" b="1" dirty="0">
                <a:solidFill>
                  <a:schemeClr val="tx1"/>
                </a:solidFill>
                <a:effectLst/>
              </a:endParaRPr>
            </a:p>
            <a:p>
              <a:pPr algn="ctr" eaLnBrk="0" hangingPunct="0"/>
              <a:r>
                <a:rPr lang="en-US" sz="1000" b="1" dirty="0">
                  <a:solidFill>
                    <a:schemeClr val="tx1"/>
                  </a:solidFill>
                  <a:effectLst/>
                </a:rPr>
                <a:t>Dispatch Code</a:t>
              </a:r>
            </a:p>
          </p:txBody>
        </p:sp>
        <p:sp>
          <p:nvSpPr>
            <p:cNvPr id="356397" name="Freeform 45"/>
            <p:cNvSpPr>
              <a:spLocks noChangeAspect="1"/>
            </p:cNvSpPr>
            <p:nvPr/>
          </p:nvSpPr>
          <p:spPr bwMode="auto">
            <a:xfrm>
              <a:off x="1296" y="1056"/>
              <a:ext cx="3484" cy="1855"/>
            </a:xfrm>
            <a:custGeom>
              <a:avLst/>
              <a:gdLst/>
              <a:ahLst/>
              <a:cxnLst>
                <a:cxn ang="0">
                  <a:pos x="18819" y="0"/>
                </a:cxn>
                <a:cxn ang="0">
                  <a:pos x="19047" y="76"/>
                </a:cxn>
                <a:cxn ang="0">
                  <a:pos x="19199" y="300"/>
                </a:cxn>
                <a:cxn ang="0">
                  <a:pos x="19427" y="681"/>
                </a:cxn>
                <a:cxn ang="0">
                  <a:pos x="19579" y="1281"/>
                </a:cxn>
                <a:cxn ang="0">
                  <a:pos x="19731" y="2039"/>
                </a:cxn>
                <a:cxn ang="0">
                  <a:pos x="19883" y="3396"/>
                </a:cxn>
                <a:cxn ang="0">
                  <a:pos x="19959" y="4453"/>
                </a:cxn>
                <a:cxn ang="0">
                  <a:pos x="19997" y="6563"/>
                </a:cxn>
                <a:cxn ang="0">
                  <a:pos x="19921" y="9278"/>
                </a:cxn>
                <a:cxn ang="0">
                  <a:pos x="19845" y="10788"/>
                </a:cxn>
                <a:cxn ang="0">
                  <a:pos x="19693" y="11693"/>
                </a:cxn>
                <a:cxn ang="0">
                  <a:pos x="19617" y="11922"/>
                </a:cxn>
                <a:cxn ang="0">
                  <a:pos x="19465" y="12374"/>
                </a:cxn>
                <a:cxn ang="0">
                  <a:pos x="19389" y="12527"/>
                </a:cxn>
                <a:cxn ang="0">
                  <a:pos x="19237" y="12751"/>
                </a:cxn>
                <a:cxn ang="0">
                  <a:pos x="18971" y="12979"/>
                </a:cxn>
                <a:cxn ang="0">
                  <a:pos x="18819" y="13203"/>
                </a:cxn>
                <a:cxn ang="0">
                  <a:pos x="18553" y="13356"/>
                </a:cxn>
                <a:cxn ang="0">
                  <a:pos x="18363" y="13579"/>
                </a:cxn>
                <a:cxn ang="0">
                  <a:pos x="17678" y="13732"/>
                </a:cxn>
                <a:cxn ang="0">
                  <a:pos x="15397" y="13656"/>
                </a:cxn>
                <a:cxn ang="0">
                  <a:pos x="14485" y="13579"/>
                </a:cxn>
                <a:cxn ang="0">
                  <a:pos x="13724" y="13356"/>
                </a:cxn>
                <a:cxn ang="0">
                  <a:pos x="13040" y="13279"/>
                </a:cxn>
                <a:cxn ang="0">
                  <a:pos x="12432" y="13127"/>
                </a:cxn>
                <a:cxn ang="0">
                  <a:pos x="12052" y="13055"/>
                </a:cxn>
                <a:cxn ang="0">
                  <a:pos x="11139" y="12979"/>
                </a:cxn>
                <a:cxn ang="0">
                  <a:pos x="9923" y="12827"/>
                </a:cxn>
                <a:cxn ang="0">
                  <a:pos x="8858" y="12527"/>
                </a:cxn>
                <a:cxn ang="0">
                  <a:pos x="7794" y="12374"/>
                </a:cxn>
                <a:cxn ang="0">
                  <a:pos x="6197" y="12222"/>
                </a:cxn>
                <a:cxn ang="0">
                  <a:pos x="5437" y="12146"/>
                </a:cxn>
                <a:cxn ang="0">
                  <a:pos x="1559" y="12074"/>
                </a:cxn>
                <a:cxn ang="0">
                  <a:pos x="1255" y="12222"/>
                </a:cxn>
                <a:cxn ang="0">
                  <a:pos x="1141" y="12298"/>
                </a:cxn>
                <a:cxn ang="0">
                  <a:pos x="1026" y="12374"/>
                </a:cxn>
                <a:cxn ang="0">
                  <a:pos x="912" y="12527"/>
                </a:cxn>
                <a:cxn ang="0">
                  <a:pos x="608" y="12674"/>
                </a:cxn>
                <a:cxn ang="0">
                  <a:pos x="532" y="12903"/>
                </a:cxn>
                <a:cxn ang="0">
                  <a:pos x="380" y="13508"/>
                </a:cxn>
                <a:cxn ang="0">
                  <a:pos x="304" y="14032"/>
                </a:cxn>
                <a:cxn ang="0">
                  <a:pos x="190" y="14337"/>
                </a:cxn>
                <a:cxn ang="0">
                  <a:pos x="38" y="15089"/>
                </a:cxn>
                <a:cxn ang="0">
                  <a:pos x="0" y="15394"/>
                </a:cxn>
                <a:cxn ang="0">
                  <a:pos x="38" y="15994"/>
                </a:cxn>
                <a:cxn ang="0">
                  <a:pos x="76" y="16223"/>
                </a:cxn>
                <a:cxn ang="0">
                  <a:pos x="152" y="16675"/>
                </a:cxn>
                <a:cxn ang="0">
                  <a:pos x="266" y="16975"/>
                </a:cxn>
                <a:cxn ang="0">
                  <a:pos x="342" y="18033"/>
                </a:cxn>
                <a:cxn ang="0">
                  <a:pos x="608" y="18938"/>
                </a:cxn>
                <a:cxn ang="0">
                  <a:pos x="760" y="19166"/>
                </a:cxn>
                <a:cxn ang="0">
                  <a:pos x="912" y="19390"/>
                </a:cxn>
                <a:cxn ang="0">
                  <a:pos x="950" y="19543"/>
                </a:cxn>
                <a:cxn ang="0">
                  <a:pos x="988" y="19619"/>
                </a:cxn>
                <a:cxn ang="0">
                  <a:pos x="1065" y="19695"/>
                </a:cxn>
                <a:cxn ang="0">
                  <a:pos x="1217" y="19843"/>
                </a:cxn>
                <a:cxn ang="0">
                  <a:pos x="1293" y="19919"/>
                </a:cxn>
                <a:cxn ang="0">
                  <a:pos x="1483" y="19995"/>
                </a:cxn>
              </a:cxnLst>
              <a:rect l="0" t="0" r="r" b="b"/>
              <a:pathLst>
                <a:path w="20000" h="20000">
                  <a:moveTo>
                    <a:pt x="18697" y="62"/>
                  </a:moveTo>
                  <a:lnTo>
                    <a:pt x="18819" y="0"/>
                  </a:lnTo>
                  <a:lnTo>
                    <a:pt x="19009" y="0"/>
                  </a:lnTo>
                  <a:lnTo>
                    <a:pt x="19047" y="76"/>
                  </a:lnTo>
                  <a:lnTo>
                    <a:pt x="19085" y="76"/>
                  </a:lnTo>
                  <a:lnTo>
                    <a:pt x="19199" y="300"/>
                  </a:lnTo>
                  <a:lnTo>
                    <a:pt x="19275" y="376"/>
                  </a:lnTo>
                  <a:lnTo>
                    <a:pt x="19427" y="681"/>
                  </a:lnTo>
                  <a:lnTo>
                    <a:pt x="19503" y="1134"/>
                  </a:lnTo>
                  <a:lnTo>
                    <a:pt x="19579" y="1281"/>
                  </a:lnTo>
                  <a:lnTo>
                    <a:pt x="19655" y="1734"/>
                  </a:lnTo>
                  <a:lnTo>
                    <a:pt x="19731" y="2039"/>
                  </a:lnTo>
                  <a:lnTo>
                    <a:pt x="19807" y="2944"/>
                  </a:lnTo>
                  <a:lnTo>
                    <a:pt x="19883" y="3396"/>
                  </a:lnTo>
                  <a:lnTo>
                    <a:pt x="19921" y="3849"/>
                  </a:lnTo>
                  <a:lnTo>
                    <a:pt x="19959" y="4453"/>
                  </a:lnTo>
                  <a:lnTo>
                    <a:pt x="19959" y="5959"/>
                  </a:lnTo>
                  <a:lnTo>
                    <a:pt x="19997" y="6563"/>
                  </a:lnTo>
                  <a:lnTo>
                    <a:pt x="19997" y="8073"/>
                  </a:lnTo>
                  <a:lnTo>
                    <a:pt x="19921" y="9278"/>
                  </a:lnTo>
                  <a:lnTo>
                    <a:pt x="19845" y="10188"/>
                  </a:lnTo>
                  <a:lnTo>
                    <a:pt x="19845" y="10788"/>
                  </a:lnTo>
                  <a:lnTo>
                    <a:pt x="19731" y="11241"/>
                  </a:lnTo>
                  <a:lnTo>
                    <a:pt x="19693" y="11693"/>
                  </a:lnTo>
                  <a:lnTo>
                    <a:pt x="19655" y="11769"/>
                  </a:lnTo>
                  <a:lnTo>
                    <a:pt x="19617" y="11922"/>
                  </a:lnTo>
                  <a:lnTo>
                    <a:pt x="19541" y="12074"/>
                  </a:lnTo>
                  <a:lnTo>
                    <a:pt x="19465" y="12374"/>
                  </a:lnTo>
                  <a:lnTo>
                    <a:pt x="19427" y="12374"/>
                  </a:lnTo>
                  <a:lnTo>
                    <a:pt x="19389" y="12527"/>
                  </a:lnTo>
                  <a:lnTo>
                    <a:pt x="19313" y="12674"/>
                  </a:lnTo>
                  <a:lnTo>
                    <a:pt x="19237" y="12751"/>
                  </a:lnTo>
                  <a:lnTo>
                    <a:pt x="19199" y="12903"/>
                  </a:lnTo>
                  <a:lnTo>
                    <a:pt x="18971" y="12979"/>
                  </a:lnTo>
                  <a:lnTo>
                    <a:pt x="18895" y="13127"/>
                  </a:lnTo>
                  <a:lnTo>
                    <a:pt x="18819" y="13203"/>
                  </a:lnTo>
                  <a:lnTo>
                    <a:pt x="18781" y="13279"/>
                  </a:lnTo>
                  <a:lnTo>
                    <a:pt x="18553" y="13356"/>
                  </a:lnTo>
                  <a:lnTo>
                    <a:pt x="18515" y="13432"/>
                  </a:lnTo>
                  <a:lnTo>
                    <a:pt x="18363" y="13579"/>
                  </a:lnTo>
                  <a:lnTo>
                    <a:pt x="18135" y="13579"/>
                  </a:lnTo>
                  <a:lnTo>
                    <a:pt x="17678" y="13732"/>
                  </a:lnTo>
                  <a:lnTo>
                    <a:pt x="16006" y="13732"/>
                  </a:lnTo>
                  <a:lnTo>
                    <a:pt x="15397" y="13656"/>
                  </a:lnTo>
                  <a:lnTo>
                    <a:pt x="15093" y="13579"/>
                  </a:lnTo>
                  <a:lnTo>
                    <a:pt x="14485" y="13579"/>
                  </a:lnTo>
                  <a:lnTo>
                    <a:pt x="14181" y="13508"/>
                  </a:lnTo>
                  <a:lnTo>
                    <a:pt x="13724" y="13356"/>
                  </a:lnTo>
                  <a:lnTo>
                    <a:pt x="13344" y="13279"/>
                  </a:lnTo>
                  <a:lnTo>
                    <a:pt x="13040" y="13279"/>
                  </a:lnTo>
                  <a:lnTo>
                    <a:pt x="12660" y="13203"/>
                  </a:lnTo>
                  <a:lnTo>
                    <a:pt x="12432" y="13127"/>
                  </a:lnTo>
                  <a:lnTo>
                    <a:pt x="12356" y="13127"/>
                  </a:lnTo>
                  <a:lnTo>
                    <a:pt x="12052" y="13055"/>
                  </a:lnTo>
                  <a:lnTo>
                    <a:pt x="11367" y="13055"/>
                  </a:lnTo>
                  <a:lnTo>
                    <a:pt x="11139" y="12979"/>
                  </a:lnTo>
                  <a:lnTo>
                    <a:pt x="10835" y="12979"/>
                  </a:lnTo>
                  <a:lnTo>
                    <a:pt x="9923" y="12827"/>
                  </a:lnTo>
                  <a:lnTo>
                    <a:pt x="9466" y="12674"/>
                  </a:lnTo>
                  <a:lnTo>
                    <a:pt x="8858" y="12527"/>
                  </a:lnTo>
                  <a:lnTo>
                    <a:pt x="8326" y="12374"/>
                  </a:lnTo>
                  <a:lnTo>
                    <a:pt x="7794" y="12374"/>
                  </a:lnTo>
                  <a:lnTo>
                    <a:pt x="6881" y="12222"/>
                  </a:lnTo>
                  <a:lnTo>
                    <a:pt x="6197" y="12222"/>
                  </a:lnTo>
                  <a:lnTo>
                    <a:pt x="5741" y="12146"/>
                  </a:lnTo>
                  <a:lnTo>
                    <a:pt x="5437" y="12146"/>
                  </a:lnTo>
                  <a:lnTo>
                    <a:pt x="5132" y="12074"/>
                  </a:lnTo>
                  <a:lnTo>
                    <a:pt x="1559" y="12074"/>
                  </a:lnTo>
                  <a:lnTo>
                    <a:pt x="1331" y="12146"/>
                  </a:lnTo>
                  <a:lnTo>
                    <a:pt x="1255" y="12222"/>
                  </a:lnTo>
                  <a:lnTo>
                    <a:pt x="1179" y="12222"/>
                  </a:lnTo>
                  <a:lnTo>
                    <a:pt x="1141" y="12298"/>
                  </a:lnTo>
                  <a:lnTo>
                    <a:pt x="1065" y="12374"/>
                  </a:lnTo>
                  <a:lnTo>
                    <a:pt x="1026" y="12374"/>
                  </a:lnTo>
                  <a:lnTo>
                    <a:pt x="988" y="12451"/>
                  </a:lnTo>
                  <a:lnTo>
                    <a:pt x="912" y="12527"/>
                  </a:lnTo>
                  <a:lnTo>
                    <a:pt x="836" y="12674"/>
                  </a:lnTo>
                  <a:lnTo>
                    <a:pt x="608" y="12674"/>
                  </a:lnTo>
                  <a:lnTo>
                    <a:pt x="608" y="12827"/>
                  </a:lnTo>
                  <a:lnTo>
                    <a:pt x="532" y="12903"/>
                  </a:lnTo>
                  <a:lnTo>
                    <a:pt x="456" y="13055"/>
                  </a:lnTo>
                  <a:lnTo>
                    <a:pt x="380" y="13508"/>
                  </a:lnTo>
                  <a:lnTo>
                    <a:pt x="342" y="13579"/>
                  </a:lnTo>
                  <a:lnTo>
                    <a:pt x="304" y="14032"/>
                  </a:lnTo>
                  <a:lnTo>
                    <a:pt x="266" y="14184"/>
                  </a:lnTo>
                  <a:lnTo>
                    <a:pt x="190" y="14337"/>
                  </a:lnTo>
                  <a:lnTo>
                    <a:pt x="38" y="14942"/>
                  </a:lnTo>
                  <a:lnTo>
                    <a:pt x="38" y="15089"/>
                  </a:lnTo>
                  <a:lnTo>
                    <a:pt x="0" y="15242"/>
                  </a:lnTo>
                  <a:lnTo>
                    <a:pt x="0" y="15394"/>
                  </a:lnTo>
                  <a:lnTo>
                    <a:pt x="38" y="15542"/>
                  </a:lnTo>
                  <a:lnTo>
                    <a:pt x="38" y="15994"/>
                  </a:lnTo>
                  <a:lnTo>
                    <a:pt x="76" y="16147"/>
                  </a:lnTo>
                  <a:lnTo>
                    <a:pt x="76" y="16223"/>
                  </a:lnTo>
                  <a:lnTo>
                    <a:pt x="152" y="16523"/>
                  </a:lnTo>
                  <a:lnTo>
                    <a:pt x="152" y="16675"/>
                  </a:lnTo>
                  <a:lnTo>
                    <a:pt x="228" y="16975"/>
                  </a:lnTo>
                  <a:lnTo>
                    <a:pt x="266" y="16975"/>
                  </a:lnTo>
                  <a:lnTo>
                    <a:pt x="266" y="17128"/>
                  </a:lnTo>
                  <a:lnTo>
                    <a:pt x="342" y="18033"/>
                  </a:lnTo>
                  <a:lnTo>
                    <a:pt x="418" y="18185"/>
                  </a:lnTo>
                  <a:lnTo>
                    <a:pt x="608" y="18938"/>
                  </a:lnTo>
                  <a:lnTo>
                    <a:pt x="722" y="19166"/>
                  </a:lnTo>
                  <a:lnTo>
                    <a:pt x="760" y="19166"/>
                  </a:lnTo>
                  <a:lnTo>
                    <a:pt x="760" y="19243"/>
                  </a:lnTo>
                  <a:lnTo>
                    <a:pt x="912" y="19390"/>
                  </a:lnTo>
                  <a:lnTo>
                    <a:pt x="912" y="19467"/>
                  </a:lnTo>
                  <a:lnTo>
                    <a:pt x="950" y="19543"/>
                  </a:lnTo>
                  <a:lnTo>
                    <a:pt x="988" y="19543"/>
                  </a:lnTo>
                  <a:lnTo>
                    <a:pt x="988" y="19619"/>
                  </a:lnTo>
                  <a:lnTo>
                    <a:pt x="1026" y="19695"/>
                  </a:lnTo>
                  <a:lnTo>
                    <a:pt x="1065" y="19695"/>
                  </a:lnTo>
                  <a:lnTo>
                    <a:pt x="1141" y="19843"/>
                  </a:lnTo>
                  <a:lnTo>
                    <a:pt x="1217" y="19843"/>
                  </a:lnTo>
                  <a:lnTo>
                    <a:pt x="1217" y="19919"/>
                  </a:lnTo>
                  <a:lnTo>
                    <a:pt x="1293" y="19919"/>
                  </a:lnTo>
                  <a:lnTo>
                    <a:pt x="1331" y="19995"/>
                  </a:lnTo>
                  <a:lnTo>
                    <a:pt x="1483" y="19995"/>
                  </a:lnTo>
                </a:path>
              </a:pathLst>
            </a:custGeom>
            <a:noFill/>
            <a:ln w="15875" cap="flat">
              <a:solidFill>
                <a:schemeClr val="tx1"/>
              </a:solidFill>
              <a:prstDash val="solid"/>
              <a:round/>
              <a:headEnd type="none" w="sm" len="sm"/>
              <a:tailEnd type="triangle" w="sm" len="sm"/>
            </a:ln>
            <a:effectLst/>
          </p:spPr>
          <p:txBody>
            <a:bodyPr/>
            <a:lstStyle/>
            <a:p>
              <a:endParaRPr lang="en-US"/>
            </a:p>
          </p:txBody>
        </p:sp>
        <p:sp>
          <p:nvSpPr>
            <p:cNvPr id="356398" name="Rectangle 46"/>
            <p:cNvSpPr>
              <a:spLocks noChangeAspect="1" noChangeArrowheads="1"/>
            </p:cNvSpPr>
            <p:nvPr/>
          </p:nvSpPr>
          <p:spPr bwMode="auto">
            <a:xfrm>
              <a:off x="1426" y="3658"/>
              <a:ext cx="700" cy="127"/>
            </a:xfrm>
            <a:prstGeom prst="rect">
              <a:avLst/>
            </a:prstGeom>
            <a:noFill/>
            <a:ln w="15875">
              <a:noFill/>
              <a:miter lim="800000"/>
              <a:headEnd/>
              <a:tailEnd/>
            </a:ln>
            <a:effectLst/>
          </p:spPr>
          <p:txBody>
            <a:bodyPr lIns="12700" tIns="12700" rIns="12700" bIns="12700"/>
            <a:lstStyle/>
            <a:p>
              <a:pPr algn="ctr" eaLnBrk="0" hangingPunct="0"/>
              <a:r>
                <a:rPr lang="en-US" sz="1200" b="1">
                  <a:solidFill>
                    <a:schemeClr val="tx1"/>
                  </a:solidFill>
                  <a:effectLst/>
                </a:rPr>
                <a:t>Interrupt Object</a:t>
              </a:r>
            </a:p>
          </p:txBody>
        </p:sp>
      </p:grpSp>
      <p:grpSp>
        <p:nvGrpSpPr>
          <p:cNvPr id="6" name="Group 47"/>
          <p:cNvGrpSpPr>
            <a:grpSpLocks/>
          </p:cNvGrpSpPr>
          <p:nvPr/>
        </p:nvGrpSpPr>
        <p:grpSpPr bwMode="auto">
          <a:xfrm>
            <a:off x="4778375" y="4022725"/>
            <a:ext cx="2306638" cy="1985963"/>
            <a:chOff x="3010" y="2534"/>
            <a:chExt cx="1453" cy="1251"/>
          </a:xfrm>
        </p:grpSpPr>
        <p:sp>
          <p:nvSpPr>
            <p:cNvPr id="356400" name="Rectangle 48"/>
            <p:cNvSpPr>
              <a:spLocks noChangeArrowheads="1"/>
            </p:cNvSpPr>
            <p:nvPr/>
          </p:nvSpPr>
          <p:spPr bwMode="auto">
            <a:xfrm>
              <a:off x="3632" y="2578"/>
              <a:ext cx="831" cy="1029"/>
            </a:xfrm>
            <a:prstGeom prst="rect">
              <a:avLst/>
            </a:prstGeom>
            <a:solidFill>
              <a:srgbClr val="969696"/>
            </a:solidFill>
            <a:ln w="15875">
              <a:solidFill>
                <a:srgbClr val="969696"/>
              </a:solidFill>
              <a:miter lim="800000"/>
              <a:headEnd/>
              <a:tailEnd/>
            </a:ln>
            <a:effectLst/>
          </p:spPr>
          <p:txBody>
            <a:bodyPr wrap="none" anchor="ctr"/>
            <a:lstStyle/>
            <a:p>
              <a:endParaRPr lang="en-US"/>
            </a:p>
          </p:txBody>
        </p:sp>
        <p:sp>
          <p:nvSpPr>
            <p:cNvPr id="356401" name="Rectangle 49"/>
            <p:cNvSpPr>
              <a:spLocks noChangeAspect="1" noChangeArrowheads="1"/>
            </p:cNvSpPr>
            <p:nvPr/>
          </p:nvSpPr>
          <p:spPr bwMode="auto">
            <a:xfrm>
              <a:off x="3589" y="2534"/>
              <a:ext cx="826" cy="1018"/>
            </a:xfrm>
            <a:prstGeom prst="rect">
              <a:avLst/>
            </a:prstGeom>
            <a:solidFill>
              <a:schemeClr val="bg1"/>
            </a:solidFill>
            <a:ln w="15875">
              <a:solidFill>
                <a:srgbClr val="000000"/>
              </a:solidFill>
              <a:miter lim="800000"/>
              <a:headEnd/>
              <a:tailEnd/>
            </a:ln>
            <a:effectLst/>
          </p:spPr>
          <p:txBody>
            <a:bodyPr lIns="12700" tIns="12700" rIns="12700" bIns="12700"/>
            <a:lstStyle/>
            <a:p>
              <a:pPr eaLnBrk="0" hangingPunct="0"/>
              <a:endParaRPr lang="en-US" sz="1000" b="1">
                <a:solidFill>
                  <a:schemeClr val="tx1"/>
                </a:solidFill>
                <a:effectLst/>
              </a:endParaRPr>
            </a:p>
          </p:txBody>
        </p:sp>
        <p:sp>
          <p:nvSpPr>
            <p:cNvPr id="356402" name="Line 50"/>
            <p:cNvSpPr>
              <a:spLocks noChangeAspect="1" noChangeShapeType="1"/>
            </p:cNvSpPr>
            <p:nvPr/>
          </p:nvSpPr>
          <p:spPr bwMode="auto">
            <a:xfrm flipV="1">
              <a:off x="3010" y="2534"/>
              <a:ext cx="579" cy="579"/>
            </a:xfrm>
            <a:prstGeom prst="line">
              <a:avLst/>
            </a:prstGeom>
            <a:noFill/>
            <a:ln w="15875">
              <a:solidFill>
                <a:schemeClr val="tx1"/>
              </a:solidFill>
              <a:round/>
              <a:headEnd type="none" w="sm" len="sm"/>
              <a:tailEnd type="triangle" w="sm" len="sm"/>
            </a:ln>
            <a:effectLst/>
          </p:spPr>
          <p:txBody>
            <a:bodyPr/>
            <a:lstStyle/>
            <a:p>
              <a:endParaRPr lang="en-US"/>
            </a:p>
          </p:txBody>
        </p:sp>
        <p:sp>
          <p:nvSpPr>
            <p:cNvPr id="356403" name="Rectangle 51"/>
            <p:cNvSpPr>
              <a:spLocks noChangeAspect="1" noChangeArrowheads="1"/>
            </p:cNvSpPr>
            <p:nvPr/>
          </p:nvSpPr>
          <p:spPr bwMode="auto">
            <a:xfrm>
              <a:off x="3652" y="2666"/>
              <a:ext cx="764" cy="127"/>
            </a:xfrm>
            <a:prstGeom prst="rect">
              <a:avLst/>
            </a:prstGeom>
            <a:noFill/>
            <a:ln w="15875">
              <a:noFill/>
              <a:miter lim="800000"/>
              <a:headEnd/>
              <a:tailEnd/>
            </a:ln>
            <a:effectLst/>
          </p:spPr>
          <p:txBody>
            <a:bodyPr lIns="12700" tIns="12700" rIns="12700" bIns="12700"/>
            <a:lstStyle/>
            <a:p>
              <a:pPr eaLnBrk="0" hangingPunct="0"/>
              <a:r>
                <a:rPr lang="en-US" sz="1000" b="1">
                  <a:solidFill>
                    <a:schemeClr val="tx1"/>
                  </a:solidFill>
                  <a:effectLst/>
                </a:rPr>
                <a:t>Read from device</a:t>
              </a:r>
            </a:p>
          </p:txBody>
        </p:sp>
        <p:sp>
          <p:nvSpPr>
            <p:cNvPr id="356404" name="Rectangle 52"/>
            <p:cNvSpPr>
              <a:spLocks noChangeAspect="1" noChangeArrowheads="1"/>
            </p:cNvSpPr>
            <p:nvPr/>
          </p:nvSpPr>
          <p:spPr bwMode="auto">
            <a:xfrm>
              <a:off x="3652" y="2933"/>
              <a:ext cx="637" cy="255"/>
            </a:xfrm>
            <a:prstGeom prst="rect">
              <a:avLst/>
            </a:prstGeom>
            <a:noFill/>
            <a:ln w="15875">
              <a:noFill/>
              <a:miter lim="800000"/>
              <a:headEnd/>
              <a:tailEnd/>
            </a:ln>
            <a:effectLst/>
          </p:spPr>
          <p:txBody>
            <a:bodyPr lIns="12700" tIns="12700" rIns="12700" bIns="12700"/>
            <a:lstStyle/>
            <a:p>
              <a:pPr eaLnBrk="0" hangingPunct="0"/>
              <a:r>
                <a:rPr lang="en-US" sz="1000" b="1">
                  <a:solidFill>
                    <a:schemeClr val="tx1"/>
                  </a:solidFill>
                  <a:effectLst/>
                </a:rPr>
                <a:t>Acknowledge-Interrupt</a:t>
              </a:r>
            </a:p>
          </p:txBody>
        </p:sp>
        <p:sp>
          <p:nvSpPr>
            <p:cNvPr id="356405" name="Rectangle 53"/>
            <p:cNvSpPr>
              <a:spLocks noChangeAspect="1" noChangeArrowheads="1"/>
            </p:cNvSpPr>
            <p:nvPr/>
          </p:nvSpPr>
          <p:spPr bwMode="auto">
            <a:xfrm>
              <a:off x="3652" y="3264"/>
              <a:ext cx="637" cy="127"/>
            </a:xfrm>
            <a:prstGeom prst="rect">
              <a:avLst/>
            </a:prstGeom>
            <a:noFill/>
            <a:ln w="15875">
              <a:noFill/>
              <a:miter lim="800000"/>
              <a:headEnd/>
              <a:tailEnd/>
            </a:ln>
            <a:effectLst/>
          </p:spPr>
          <p:txBody>
            <a:bodyPr lIns="12700" tIns="12700" rIns="12700" bIns="12700"/>
            <a:lstStyle/>
            <a:p>
              <a:pPr eaLnBrk="0" hangingPunct="0"/>
              <a:r>
                <a:rPr lang="en-US" sz="1000" b="1">
                  <a:solidFill>
                    <a:schemeClr val="tx1"/>
                  </a:solidFill>
                  <a:effectLst/>
                </a:rPr>
                <a:t>Request DPC</a:t>
              </a:r>
            </a:p>
          </p:txBody>
        </p:sp>
        <p:sp>
          <p:nvSpPr>
            <p:cNvPr id="356406" name="Line 54"/>
            <p:cNvSpPr>
              <a:spLocks noChangeAspect="1" noChangeShapeType="1"/>
            </p:cNvSpPr>
            <p:nvPr/>
          </p:nvSpPr>
          <p:spPr bwMode="auto">
            <a:xfrm>
              <a:off x="3652" y="2602"/>
              <a:ext cx="446" cy="0"/>
            </a:xfrm>
            <a:prstGeom prst="line">
              <a:avLst/>
            </a:prstGeom>
            <a:noFill/>
            <a:ln w="15875">
              <a:solidFill>
                <a:srgbClr val="000000"/>
              </a:solidFill>
              <a:round/>
              <a:headEnd type="none" w="sm" len="sm"/>
              <a:tailEnd type="none" w="sm" len="sm"/>
            </a:ln>
            <a:effectLst/>
          </p:spPr>
          <p:txBody>
            <a:bodyPr/>
            <a:lstStyle/>
            <a:p>
              <a:endParaRPr lang="en-US"/>
            </a:p>
          </p:txBody>
        </p:sp>
        <p:sp>
          <p:nvSpPr>
            <p:cNvPr id="356407" name="Line 55"/>
            <p:cNvSpPr>
              <a:spLocks noChangeAspect="1" noChangeShapeType="1"/>
            </p:cNvSpPr>
            <p:nvPr/>
          </p:nvSpPr>
          <p:spPr bwMode="auto">
            <a:xfrm>
              <a:off x="3652" y="2797"/>
              <a:ext cx="446" cy="0"/>
            </a:xfrm>
            <a:prstGeom prst="line">
              <a:avLst/>
            </a:prstGeom>
            <a:noFill/>
            <a:ln w="15875">
              <a:solidFill>
                <a:srgbClr val="000000"/>
              </a:solidFill>
              <a:round/>
              <a:headEnd type="none" w="sm" len="sm"/>
              <a:tailEnd type="none" w="sm" len="sm"/>
            </a:ln>
            <a:effectLst/>
          </p:spPr>
          <p:txBody>
            <a:bodyPr/>
            <a:lstStyle/>
            <a:p>
              <a:endParaRPr lang="en-US"/>
            </a:p>
          </p:txBody>
        </p:sp>
        <p:sp>
          <p:nvSpPr>
            <p:cNvPr id="356408" name="Line 56"/>
            <p:cNvSpPr>
              <a:spLocks noChangeAspect="1" noChangeShapeType="1"/>
            </p:cNvSpPr>
            <p:nvPr/>
          </p:nvSpPr>
          <p:spPr bwMode="auto">
            <a:xfrm>
              <a:off x="3652" y="2864"/>
              <a:ext cx="510" cy="1"/>
            </a:xfrm>
            <a:prstGeom prst="line">
              <a:avLst/>
            </a:prstGeom>
            <a:noFill/>
            <a:ln w="15875">
              <a:solidFill>
                <a:srgbClr val="000000"/>
              </a:solidFill>
              <a:round/>
              <a:headEnd type="none" w="sm" len="sm"/>
              <a:tailEnd type="none" w="sm" len="sm"/>
            </a:ln>
            <a:effectLst/>
          </p:spPr>
          <p:txBody>
            <a:bodyPr/>
            <a:lstStyle/>
            <a:p>
              <a:endParaRPr lang="en-US"/>
            </a:p>
          </p:txBody>
        </p:sp>
        <p:sp>
          <p:nvSpPr>
            <p:cNvPr id="356409" name="Line 57"/>
            <p:cNvSpPr>
              <a:spLocks noChangeAspect="1" noChangeShapeType="1"/>
            </p:cNvSpPr>
            <p:nvPr/>
          </p:nvSpPr>
          <p:spPr bwMode="auto">
            <a:xfrm>
              <a:off x="3652" y="3195"/>
              <a:ext cx="573" cy="1"/>
            </a:xfrm>
            <a:prstGeom prst="line">
              <a:avLst/>
            </a:prstGeom>
            <a:noFill/>
            <a:ln w="15875">
              <a:solidFill>
                <a:srgbClr val="000000"/>
              </a:solidFill>
              <a:round/>
              <a:headEnd type="none" w="sm" len="sm"/>
              <a:tailEnd type="none" w="sm" len="sm"/>
            </a:ln>
            <a:effectLst/>
          </p:spPr>
          <p:txBody>
            <a:bodyPr/>
            <a:lstStyle/>
            <a:p>
              <a:endParaRPr lang="en-US"/>
            </a:p>
          </p:txBody>
        </p:sp>
        <p:sp>
          <p:nvSpPr>
            <p:cNvPr id="356410" name="Line 58"/>
            <p:cNvSpPr>
              <a:spLocks noChangeAspect="1" noChangeShapeType="1"/>
            </p:cNvSpPr>
            <p:nvPr/>
          </p:nvSpPr>
          <p:spPr bwMode="auto">
            <a:xfrm>
              <a:off x="3652" y="3394"/>
              <a:ext cx="510" cy="1"/>
            </a:xfrm>
            <a:prstGeom prst="line">
              <a:avLst/>
            </a:prstGeom>
            <a:noFill/>
            <a:ln w="15875">
              <a:solidFill>
                <a:srgbClr val="000000"/>
              </a:solidFill>
              <a:round/>
              <a:headEnd type="none" w="sm" len="sm"/>
              <a:tailEnd type="none" w="sm" len="sm"/>
            </a:ln>
            <a:effectLst/>
          </p:spPr>
          <p:txBody>
            <a:bodyPr/>
            <a:lstStyle/>
            <a:p>
              <a:endParaRPr lang="en-US"/>
            </a:p>
          </p:txBody>
        </p:sp>
        <p:sp>
          <p:nvSpPr>
            <p:cNvPr id="356411" name="Line 59"/>
            <p:cNvSpPr>
              <a:spLocks noChangeAspect="1" noChangeShapeType="1"/>
            </p:cNvSpPr>
            <p:nvPr/>
          </p:nvSpPr>
          <p:spPr bwMode="auto">
            <a:xfrm>
              <a:off x="3652" y="3463"/>
              <a:ext cx="446" cy="0"/>
            </a:xfrm>
            <a:prstGeom prst="line">
              <a:avLst/>
            </a:prstGeom>
            <a:noFill/>
            <a:ln w="15875">
              <a:solidFill>
                <a:srgbClr val="000000"/>
              </a:solidFill>
              <a:round/>
              <a:headEnd type="none" w="sm" len="sm"/>
              <a:tailEnd type="none" w="sm" len="sm"/>
            </a:ln>
            <a:effectLst/>
          </p:spPr>
          <p:txBody>
            <a:bodyPr/>
            <a:lstStyle/>
            <a:p>
              <a:endParaRPr lang="en-US"/>
            </a:p>
          </p:txBody>
        </p:sp>
        <p:sp>
          <p:nvSpPr>
            <p:cNvPr id="356412" name="Line 60"/>
            <p:cNvSpPr>
              <a:spLocks noChangeAspect="1" noChangeShapeType="1"/>
            </p:cNvSpPr>
            <p:nvPr/>
          </p:nvSpPr>
          <p:spPr bwMode="auto">
            <a:xfrm>
              <a:off x="3652" y="3526"/>
              <a:ext cx="573" cy="1"/>
            </a:xfrm>
            <a:prstGeom prst="line">
              <a:avLst/>
            </a:prstGeom>
            <a:noFill/>
            <a:ln w="15875">
              <a:solidFill>
                <a:srgbClr val="000000"/>
              </a:solidFill>
              <a:round/>
              <a:headEnd type="none" w="sm" len="sm"/>
              <a:tailEnd type="none" w="sm" len="sm"/>
            </a:ln>
            <a:effectLst/>
          </p:spPr>
          <p:txBody>
            <a:bodyPr/>
            <a:lstStyle/>
            <a:p>
              <a:endParaRPr lang="en-US"/>
            </a:p>
          </p:txBody>
        </p:sp>
        <p:sp>
          <p:nvSpPr>
            <p:cNvPr id="356413" name="Line 61"/>
            <p:cNvSpPr>
              <a:spLocks noChangeAspect="1" noChangeShapeType="1"/>
            </p:cNvSpPr>
            <p:nvPr/>
          </p:nvSpPr>
          <p:spPr bwMode="auto">
            <a:xfrm>
              <a:off x="3652" y="3263"/>
              <a:ext cx="446" cy="1"/>
            </a:xfrm>
            <a:prstGeom prst="line">
              <a:avLst/>
            </a:prstGeom>
            <a:noFill/>
            <a:ln w="15875">
              <a:solidFill>
                <a:srgbClr val="000000"/>
              </a:solidFill>
              <a:round/>
              <a:headEnd type="none" w="sm" len="sm"/>
              <a:tailEnd type="none" w="sm" len="sm"/>
            </a:ln>
            <a:effectLst/>
          </p:spPr>
          <p:txBody>
            <a:bodyPr/>
            <a:lstStyle/>
            <a:p>
              <a:endParaRPr lang="en-US"/>
            </a:p>
          </p:txBody>
        </p:sp>
        <p:sp>
          <p:nvSpPr>
            <p:cNvPr id="356414" name="Line 62"/>
            <p:cNvSpPr>
              <a:spLocks noChangeAspect="1" noChangeShapeType="1"/>
            </p:cNvSpPr>
            <p:nvPr/>
          </p:nvSpPr>
          <p:spPr bwMode="auto">
            <a:xfrm>
              <a:off x="3652" y="2665"/>
              <a:ext cx="510" cy="1"/>
            </a:xfrm>
            <a:prstGeom prst="line">
              <a:avLst/>
            </a:prstGeom>
            <a:noFill/>
            <a:ln w="15875">
              <a:solidFill>
                <a:srgbClr val="000000"/>
              </a:solidFill>
              <a:round/>
              <a:headEnd type="none" w="sm" len="sm"/>
              <a:tailEnd type="none" w="sm" len="sm"/>
            </a:ln>
            <a:effectLst/>
          </p:spPr>
          <p:txBody>
            <a:bodyPr/>
            <a:lstStyle/>
            <a:p>
              <a:endParaRPr lang="en-US"/>
            </a:p>
          </p:txBody>
        </p:sp>
        <p:sp>
          <p:nvSpPr>
            <p:cNvPr id="356415" name="Rectangle 63"/>
            <p:cNvSpPr>
              <a:spLocks noChangeAspect="1" noChangeArrowheads="1"/>
            </p:cNvSpPr>
            <p:nvPr/>
          </p:nvSpPr>
          <p:spPr bwMode="auto">
            <a:xfrm>
              <a:off x="3589" y="3658"/>
              <a:ext cx="700" cy="127"/>
            </a:xfrm>
            <a:prstGeom prst="rect">
              <a:avLst/>
            </a:prstGeom>
            <a:noFill/>
            <a:ln w="15875">
              <a:noFill/>
              <a:miter lim="800000"/>
              <a:headEnd/>
              <a:tailEnd/>
            </a:ln>
            <a:effectLst/>
          </p:spPr>
          <p:txBody>
            <a:bodyPr lIns="12700" tIns="12700" rIns="12700" bIns="12700"/>
            <a:lstStyle/>
            <a:p>
              <a:pPr algn="ctr" eaLnBrk="0" hangingPunct="0"/>
              <a:r>
                <a:rPr lang="en-US" sz="1200" b="1">
                  <a:solidFill>
                    <a:schemeClr val="tx1"/>
                  </a:solidFill>
                  <a:effectLst/>
                </a:rPr>
                <a:t>Driver ISR</a:t>
              </a:r>
            </a:p>
          </p:txBody>
        </p:sp>
      </p:grpSp>
      <p:grpSp>
        <p:nvGrpSpPr>
          <p:cNvPr id="7" name="Group 64"/>
          <p:cNvGrpSpPr>
            <a:grpSpLocks/>
          </p:cNvGrpSpPr>
          <p:nvPr/>
        </p:nvGrpSpPr>
        <p:grpSpPr bwMode="auto">
          <a:xfrm>
            <a:off x="3273425" y="4022725"/>
            <a:ext cx="2201863" cy="2028825"/>
            <a:chOff x="2062" y="2534"/>
            <a:chExt cx="1387" cy="1278"/>
          </a:xfrm>
        </p:grpSpPr>
        <p:sp>
          <p:nvSpPr>
            <p:cNvPr id="356417" name="Rectangle 65"/>
            <p:cNvSpPr>
              <a:spLocks noChangeArrowheads="1"/>
            </p:cNvSpPr>
            <p:nvPr/>
          </p:nvSpPr>
          <p:spPr bwMode="auto">
            <a:xfrm>
              <a:off x="2544" y="2578"/>
              <a:ext cx="765" cy="1029"/>
            </a:xfrm>
            <a:prstGeom prst="rect">
              <a:avLst/>
            </a:prstGeom>
            <a:solidFill>
              <a:srgbClr val="969696"/>
            </a:solidFill>
            <a:ln w="15875">
              <a:solidFill>
                <a:srgbClr val="969696"/>
              </a:solidFill>
              <a:miter lim="800000"/>
              <a:headEnd/>
              <a:tailEnd/>
            </a:ln>
            <a:effectLst/>
          </p:spPr>
          <p:txBody>
            <a:bodyPr wrap="none" anchor="ctr"/>
            <a:lstStyle/>
            <a:p>
              <a:endParaRPr lang="en-US"/>
            </a:p>
          </p:txBody>
        </p:sp>
        <p:sp>
          <p:nvSpPr>
            <p:cNvPr id="356418" name="Rectangle 66"/>
            <p:cNvSpPr>
              <a:spLocks noChangeAspect="1" noChangeArrowheads="1"/>
            </p:cNvSpPr>
            <p:nvPr/>
          </p:nvSpPr>
          <p:spPr bwMode="auto">
            <a:xfrm>
              <a:off x="2508" y="2534"/>
              <a:ext cx="745" cy="1018"/>
            </a:xfrm>
            <a:prstGeom prst="rect">
              <a:avLst/>
            </a:prstGeom>
            <a:solidFill>
              <a:schemeClr val="bg1"/>
            </a:solidFill>
            <a:ln w="15875">
              <a:solidFill>
                <a:srgbClr val="000000"/>
              </a:solidFill>
              <a:miter lim="800000"/>
              <a:headEnd/>
              <a:tailEnd/>
            </a:ln>
            <a:effectLst/>
          </p:spPr>
          <p:txBody>
            <a:bodyPr lIns="12700" tIns="12700" rIns="12700" bIns="12700"/>
            <a:lstStyle/>
            <a:p>
              <a:pPr eaLnBrk="0" hangingPunct="0"/>
              <a:endParaRPr lang="en-US" sz="1000" b="1">
                <a:solidFill>
                  <a:schemeClr val="tx1"/>
                </a:solidFill>
                <a:effectLst/>
              </a:endParaRPr>
            </a:p>
          </p:txBody>
        </p:sp>
        <p:sp>
          <p:nvSpPr>
            <p:cNvPr id="356419" name="Line 67"/>
            <p:cNvSpPr>
              <a:spLocks noChangeAspect="1" noChangeShapeType="1"/>
            </p:cNvSpPr>
            <p:nvPr/>
          </p:nvSpPr>
          <p:spPr bwMode="auto">
            <a:xfrm>
              <a:off x="2571" y="2602"/>
              <a:ext cx="446" cy="0"/>
            </a:xfrm>
            <a:prstGeom prst="line">
              <a:avLst/>
            </a:prstGeom>
            <a:noFill/>
            <a:ln w="15875">
              <a:solidFill>
                <a:srgbClr val="000000"/>
              </a:solidFill>
              <a:round/>
              <a:headEnd type="none" w="sm" len="sm"/>
              <a:tailEnd type="none" w="sm" len="sm"/>
            </a:ln>
            <a:effectLst/>
          </p:spPr>
          <p:txBody>
            <a:bodyPr/>
            <a:lstStyle/>
            <a:p>
              <a:endParaRPr lang="en-US"/>
            </a:p>
          </p:txBody>
        </p:sp>
        <p:sp>
          <p:nvSpPr>
            <p:cNvPr id="356420" name="Line 68"/>
            <p:cNvSpPr>
              <a:spLocks noChangeAspect="1" noChangeShapeType="1"/>
            </p:cNvSpPr>
            <p:nvPr/>
          </p:nvSpPr>
          <p:spPr bwMode="auto">
            <a:xfrm>
              <a:off x="2571" y="2733"/>
              <a:ext cx="446" cy="1"/>
            </a:xfrm>
            <a:prstGeom prst="line">
              <a:avLst/>
            </a:prstGeom>
            <a:noFill/>
            <a:ln w="15875">
              <a:solidFill>
                <a:srgbClr val="000000"/>
              </a:solidFill>
              <a:round/>
              <a:headEnd type="none" w="sm" len="sm"/>
              <a:tailEnd type="none" w="sm" len="sm"/>
            </a:ln>
            <a:effectLst/>
          </p:spPr>
          <p:txBody>
            <a:bodyPr/>
            <a:lstStyle/>
            <a:p>
              <a:endParaRPr lang="en-US"/>
            </a:p>
          </p:txBody>
        </p:sp>
        <p:sp>
          <p:nvSpPr>
            <p:cNvPr id="356421" name="Line 69"/>
            <p:cNvSpPr>
              <a:spLocks noChangeAspect="1" noChangeShapeType="1"/>
            </p:cNvSpPr>
            <p:nvPr/>
          </p:nvSpPr>
          <p:spPr bwMode="auto">
            <a:xfrm>
              <a:off x="2571" y="2797"/>
              <a:ext cx="446" cy="0"/>
            </a:xfrm>
            <a:prstGeom prst="line">
              <a:avLst/>
            </a:prstGeom>
            <a:noFill/>
            <a:ln w="15875">
              <a:solidFill>
                <a:srgbClr val="000000"/>
              </a:solidFill>
              <a:round/>
              <a:headEnd type="none" w="sm" len="sm"/>
              <a:tailEnd type="none" w="sm" len="sm"/>
            </a:ln>
            <a:effectLst/>
          </p:spPr>
          <p:txBody>
            <a:bodyPr/>
            <a:lstStyle/>
            <a:p>
              <a:endParaRPr lang="en-US"/>
            </a:p>
          </p:txBody>
        </p:sp>
        <p:sp>
          <p:nvSpPr>
            <p:cNvPr id="356422" name="Line 70"/>
            <p:cNvSpPr>
              <a:spLocks noChangeAspect="1" noChangeShapeType="1"/>
            </p:cNvSpPr>
            <p:nvPr/>
          </p:nvSpPr>
          <p:spPr bwMode="auto">
            <a:xfrm>
              <a:off x="2571" y="2665"/>
              <a:ext cx="382" cy="1"/>
            </a:xfrm>
            <a:prstGeom prst="line">
              <a:avLst/>
            </a:prstGeom>
            <a:noFill/>
            <a:ln w="15875">
              <a:solidFill>
                <a:srgbClr val="000000"/>
              </a:solidFill>
              <a:round/>
              <a:headEnd type="none" w="sm" len="sm"/>
              <a:tailEnd type="none" w="sm" len="sm"/>
            </a:ln>
            <a:effectLst/>
          </p:spPr>
          <p:txBody>
            <a:bodyPr/>
            <a:lstStyle/>
            <a:p>
              <a:endParaRPr lang="en-US"/>
            </a:p>
          </p:txBody>
        </p:sp>
        <p:sp>
          <p:nvSpPr>
            <p:cNvPr id="356423" name="Line 71"/>
            <p:cNvSpPr>
              <a:spLocks noChangeAspect="1" noChangeShapeType="1"/>
            </p:cNvSpPr>
            <p:nvPr/>
          </p:nvSpPr>
          <p:spPr bwMode="auto">
            <a:xfrm>
              <a:off x="2571" y="3064"/>
              <a:ext cx="446" cy="1"/>
            </a:xfrm>
            <a:prstGeom prst="line">
              <a:avLst/>
            </a:prstGeom>
            <a:noFill/>
            <a:ln w="15875">
              <a:solidFill>
                <a:srgbClr val="000000"/>
              </a:solidFill>
              <a:round/>
              <a:headEnd type="none" w="sm" len="sm"/>
              <a:tailEnd type="none" w="sm" len="sm"/>
            </a:ln>
            <a:effectLst/>
          </p:spPr>
          <p:txBody>
            <a:bodyPr/>
            <a:lstStyle/>
            <a:p>
              <a:endParaRPr lang="en-US"/>
            </a:p>
          </p:txBody>
        </p:sp>
        <p:sp>
          <p:nvSpPr>
            <p:cNvPr id="356424" name="Line 72"/>
            <p:cNvSpPr>
              <a:spLocks noChangeAspect="1" noChangeShapeType="1"/>
            </p:cNvSpPr>
            <p:nvPr/>
          </p:nvSpPr>
          <p:spPr bwMode="auto">
            <a:xfrm>
              <a:off x="2571" y="3132"/>
              <a:ext cx="446" cy="0"/>
            </a:xfrm>
            <a:prstGeom prst="line">
              <a:avLst/>
            </a:prstGeom>
            <a:noFill/>
            <a:ln w="15875">
              <a:solidFill>
                <a:srgbClr val="000000"/>
              </a:solidFill>
              <a:round/>
              <a:headEnd type="none" w="sm" len="sm"/>
              <a:tailEnd type="none" w="sm" len="sm"/>
            </a:ln>
            <a:effectLst/>
          </p:spPr>
          <p:txBody>
            <a:bodyPr/>
            <a:lstStyle/>
            <a:p>
              <a:endParaRPr lang="en-US"/>
            </a:p>
          </p:txBody>
        </p:sp>
        <p:sp>
          <p:nvSpPr>
            <p:cNvPr id="356425" name="Line 73"/>
            <p:cNvSpPr>
              <a:spLocks noChangeAspect="1" noChangeShapeType="1"/>
            </p:cNvSpPr>
            <p:nvPr/>
          </p:nvSpPr>
          <p:spPr bwMode="auto">
            <a:xfrm>
              <a:off x="2571" y="3195"/>
              <a:ext cx="509" cy="1"/>
            </a:xfrm>
            <a:prstGeom prst="line">
              <a:avLst/>
            </a:prstGeom>
            <a:noFill/>
            <a:ln w="15875">
              <a:solidFill>
                <a:srgbClr val="000000"/>
              </a:solidFill>
              <a:round/>
              <a:headEnd type="none" w="sm" len="sm"/>
              <a:tailEnd type="none" w="sm" len="sm"/>
            </a:ln>
            <a:effectLst/>
          </p:spPr>
          <p:txBody>
            <a:bodyPr/>
            <a:lstStyle/>
            <a:p>
              <a:endParaRPr lang="en-US"/>
            </a:p>
          </p:txBody>
        </p:sp>
        <p:sp>
          <p:nvSpPr>
            <p:cNvPr id="356426" name="Line 74"/>
            <p:cNvSpPr>
              <a:spLocks noChangeAspect="1" noChangeShapeType="1"/>
            </p:cNvSpPr>
            <p:nvPr/>
          </p:nvSpPr>
          <p:spPr bwMode="auto">
            <a:xfrm flipV="1">
              <a:off x="2571" y="3526"/>
              <a:ext cx="382" cy="1"/>
            </a:xfrm>
            <a:prstGeom prst="line">
              <a:avLst/>
            </a:prstGeom>
            <a:noFill/>
            <a:ln w="15875">
              <a:solidFill>
                <a:srgbClr val="000000"/>
              </a:solidFill>
              <a:round/>
              <a:headEnd type="none" w="sm" len="sm"/>
              <a:tailEnd type="none" w="sm" len="sm"/>
            </a:ln>
            <a:effectLst/>
          </p:spPr>
          <p:txBody>
            <a:bodyPr/>
            <a:lstStyle/>
            <a:p>
              <a:endParaRPr lang="en-US"/>
            </a:p>
          </p:txBody>
        </p:sp>
        <p:sp>
          <p:nvSpPr>
            <p:cNvPr id="356427" name="Line 75"/>
            <p:cNvSpPr>
              <a:spLocks noChangeAspect="1" noChangeShapeType="1"/>
            </p:cNvSpPr>
            <p:nvPr/>
          </p:nvSpPr>
          <p:spPr bwMode="auto">
            <a:xfrm flipV="1">
              <a:off x="2062" y="2602"/>
              <a:ext cx="446" cy="509"/>
            </a:xfrm>
            <a:prstGeom prst="line">
              <a:avLst/>
            </a:prstGeom>
            <a:noFill/>
            <a:ln w="15875">
              <a:solidFill>
                <a:schemeClr val="tx1"/>
              </a:solidFill>
              <a:round/>
              <a:headEnd type="none" w="sm" len="sm"/>
              <a:tailEnd type="triangle" w="sm" len="sm"/>
            </a:ln>
            <a:effectLst/>
          </p:spPr>
          <p:txBody>
            <a:bodyPr/>
            <a:lstStyle/>
            <a:p>
              <a:endParaRPr lang="en-US"/>
            </a:p>
          </p:txBody>
        </p:sp>
        <p:sp>
          <p:nvSpPr>
            <p:cNvPr id="356428" name="Rectangle 76"/>
            <p:cNvSpPr>
              <a:spLocks noChangeAspect="1" noChangeArrowheads="1"/>
            </p:cNvSpPr>
            <p:nvPr/>
          </p:nvSpPr>
          <p:spPr bwMode="auto">
            <a:xfrm>
              <a:off x="2571" y="2797"/>
              <a:ext cx="573" cy="127"/>
            </a:xfrm>
            <a:prstGeom prst="rect">
              <a:avLst/>
            </a:prstGeom>
            <a:noFill/>
            <a:ln w="15875">
              <a:noFill/>
              <a:miter lim="800000"/>
              <a:headEnd/>
              <a:tailEnd/>
            </a:ln>
            <a:effectLst/>
          </p:spPr>
          <p:txBody>
            <a:bodyPr lIns="12700" tIns="12700" rIns="12700" bIns="12700"/>
            <a:lstStyle/>
            <a:p>
              <a:pPr eaLnBrk="0" hangingPunct="0"/>
              <a:r>
                <a:rPr lang="en-US" sz="1000" b="1">
                  <a:solidFill>
                    <a:schemeClr val="tx1"/>
                  </a:solidFill>
                  <a:effectLst/>
                </a:rPr>
                <a:t>Raise IRQL</a:t>
              </a:r>
            </a:p>
          </p:txBody>
        </p:sp>
        <p:sp>
          <p:nvSpPr>
            <p:cNvPr id="356429" name="Rectangle 77"/>
            <p:cNvSpPr>
              <a:spLocks noChangeAspect="1" noChangeArrowheads="1"/>
            </p:cNvSpPr>
            <p:nvPr/>
          </p:nvSpPr>
          <p:spPr bwMode="auto">
            <a:xfrm>
              <a:off x="2581" y="3385"/>
              <a:ext cx="573" cy="128"/>
            </a:xfrm>
            <a:prstGeom prst="rect">
              <a:avLst/>
            </a:prstGeom>
            <a:noFill/>
            <a:ln w="15875">
              <a:noFill/>
              <a:miter lim="800000"/>
              <a:headEnd/>
              <a:tailEnd/>
            </a:ln>
            <a:effectLst/>
          </p:spPr>
          <p:txBody>
            <a:bodyPr lIns="12700" tIns="12700" rIns="12700" bIns="12700"/>
            <a:lstStyle/>
            <a:p>
              <a:pPr eaLnBrk="0" hangingPunct="0"/>
              <a:r>
                <a:rPr lang="en-US" sz="1000" b="1">
                  <a:solidFill>
                    <a:schemeClr val="tx1"/>
                  </a:solidFill>
                  <a:effectLst/>
                </a:rPr>
                <a:t>Lower IRQL</a:t>
              </a:r>
            </a:p>
          </p:txBody>
        </p:sp>
        <p:sp>
          <p:nvSpPr>
            <p:cNvPr id="356430" name="Rectangle 78"/>
            <p:cNvSpPr>
              <a:spLocks noChangeAspect="1" noChangeArrowheads="1"/>
            </p:cNvSpPr>
            <p:nvPr/>
          </p:nvSpPr>
          <p:spPr bwMode="auto">
            <a:xfrm>
              <a:off x="2444" y="3658"/>
              <a:ext cx="1005" cy="154"/>
            </a:xfrm>
            <a:prstGeom prst="rect">
              <a:avLst/>
            </a:prstGeom>
            <a:noFill/>
            <a:ln w="15875">
              <a:noFill/>
              <a:miter lim="800000"/>
              <a:headEnd/>
              <a:tailEnd/>
            </a:ln>
            <a:effectLst/>
          </p:spPr>
          <p:txBody>
            <a:bodyPr lIns="12700" tIns="12700" rIns="12700" bIns="12700"/>
            <a:lstStyle/>
            <a:p>
              <a:pPr algn="ctr" eaLnBrk="0" hangingPunct="0"/>
              <a:r>
                <a:rPr lang="en-US" sz="1200" b="1">
                  <a:solidFill>
                    <a:schemeClr val="tx1"/>
                  </a:solidFill>
                  <a:effectLst/>
                </a:rPr>
                <a:t>KiInterruptDispatch</a:t>
              </a:r>
            </a:p>
          </p:txBody>
        </p:sp>
        <p:sp>
          <p:nvSpPr>
            <p:cNvPr id="356431" name="Rectangle 79"/>
            <p:cNvSpPr>
              <a:spLocks noChangeAspect="1" noChangeArrowheads="1"/>
            </p:cNvSpPr>
            <p:nvPr/>
          </p:nvSpPr>
          <p:spPr bwMode="auto">
            <a:xfrm>
              <a:off x="2553" y="2933"/>
              <a:ext cx="637" cy="127"/>
            </a:xfrm>
            <a:prstGeom prst="rect">
              <a:avLst/>
            </a:prstGeom>
            <a:noFill/>
            <a:ln w="15875">
              <a:noFill/>
              <a:miter lim="800000"/>
              <a:headEnd/>
              <a:tailEnd/>
            </a:ln>
            <a:effectLst/>
          </p:spPr>
          <p:txBody>
            <a:bodyPr lIns="12700" tIns="12700" rIns="12700" bIns="12700"/>
            <a:lstStyle/>
            <a:p>
              <a:pPr eaLnBrk="0" hangingPunct="0"/>
              <a:r>
                <a:rPr lang="en-US" sz="1000" b="1">
                  <a:solidFill>
                    <a:schemeClr val="tx1"/>
                  </a:solidFill>
                  <a:effectLst/>
                </a:rPr>
                <a:t>Grab Spinlock</a:t>
              </a:r>
            </a:p>
          </p:txBody>
        </p:sp>
        <p:sp>
          <p:nvSpPr>
            <p:cNvPr id="356432" name="Rectangle 80"/>
            <p:cNvSpPr>
              <a:spLocks noChangeAspect="1" noChangeArrowheads="1"/>
            </p:cNvSpPr>
            <p:nvPr/>
          </p:nvSpPr>
          <p:spPr bwMode="auto">
            <a:xfrm>
              <a:off x="2571" y="3195"/>
              <a:ext cx="573" cy="128"/>
            </a:xfrm>
            <a:prstGeom prst="rect">
              <a:avLst/>
            </a:prstGeom>
            <a:noFill/>
            <a:ln w="15875">
              <a:noFill/>
              <a:miter lim="800000"/>
              <a:headEnd/>
              <a:tailEnd/>
            </a:ln>
            <a:effectLst/>
          </p:spPr>
          <p:txBody>
            <a:bodyPr lIns="12700" tIns="12700" rIns="12700" bIns="12700"/>
            <a:lstStyle/>
            <a:p>
              <a:pPr eaLnBrk="0" hangingPunct="0"/>
              <a:r>
                <a:rPr lang="en-US" sz="1000" b="1">
                  <a:solidFill>
                    <a:schemeClr val="tx1"/>
                  </a:solidFill>
                  <a:effectLst/>
                </a:rPr>
                <a:t>Drop Spinlock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218975688"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218985868"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218980548"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1"/>
          </p:nvPr>
        </p:nvSpPr>
        <p:spPr/>
        <p:txBody>
          <a:bodyPr/>
          <a:lstStyle/>
          <a:p>
            <a:fld id="{1ECF99AB-D91E-4D47-B759-6561346ACEEA}" type="slidenum">
              <a:rPr lang="en-GB"/>
              <a:pPr/>
              <a:t>19</a:t>
            </a:fld>
            <a:endParaRPr lang="en-GB"/>
          </a:p>
        </p:txBody>
      </p:sp>
      <p:grpSp>
        <p:nvGrpSpPr>
          <p:cNvPr id="2" name="Group 2"/>
          <p:cNvGrpSpPr>
            <a:grpSpLocks/>
          </p:cNvGrpSpPr>
          <p:nvPr/>
        </p:nvGrpSpPr>
        <p:grpSpPr bwMode="auto">
          <a:xfrm>
            <a:off x="2971800" y="3962400"/>
            <a:ext cx="609600" cy="307975"/>
            <a:chOff x="2496" y="1296"/>
            <a:chExt cx="384" cy="194"/>
          </a:xfrm>
        </p:grpSpPr>
        <p:sp>
          <p:nvSpPr>
            <p:cNvPr id="360451" name="AutoShape 3"/>
            <p:cNvSpPr>
              <a:spLocks noChangeArrowheads="1"/>
            </p:cNvSpPr>
            <p:nvPr/>
          </p:nvSpPr>
          <p:spPr bwMode="auto">
            <a:xfrm>
              <a:off x="2496" y="1296"/>
              <a:ext cx="384" cy="192"/>
            </a:xfrm>
            <a:prstGeom prst="roundRect">
              <a:avLst>
                <a:gd name="adj" fmla="val 16667"/>
              </a:avLst>
            </a:prstGeom>
            <a:solidFill>
              <a:schemeClr val="bg1"/>
            </a:solidFill>
            <a:ln w="9525">
              <a:solidFill>
                <a:schemeClr val="tx1"/>
              </a:solidFill>
              <a:round/>
              <a:headEnd/>
              <a:tailEnd/>
            </a:ln>
            <a:effectLst/>
          </p:spPr>
          <p:txBody>
            <a:bodyPr wrap="none" anchor="ctr"/>
            <a:lstStyle/>
            <a:p>
              <a:endParaRPr lang="en-US"/>
            </a:p>
          </p:txBody>
        </p:sp>
        <p:sp>
          <p:nvSpPr>
            <p:cNvPr id="360452" name="Text Box 4"/>
            <p:cNvSpPr txBox="1">
              <a:spLocks noChangeArrowheads="1"/>
            </p:cNvSpPr>
            <p:nvPr/>
          </p:nvSpPr>
          <p:spPr bwMode="auto">
            <a:xfrm>
              <a:off x="2534" y="1317"/>
              <a:ext cx="318" cy="173"/>
            </a:xfrm>
            <a:prstGeom prst="rect">
              <a:avLst/>
            </a:prstGeom>
            <a:solidFill>
              <a:schemeClr val="bg1"/>
            </a:solidFill>
            <a:ln w="9525">
              <a:noFill/>
              <a:miter lim="800000"/>
              <a:headEnd/>
              <a:tailEnd/>
            </a:ln>
            <a:effectLst/>
          </p:spPr>
          <p:txBody>
            <a:bodyPr wrap="none">
              <a:spAutoFit/>
            </a:bodyPr>
            <a:lstStyle/>
            <a:p>
              <a:r>
                <a:rPr lang="de-DE" sz="1200">
                  <a:solidFill>
                    <a:schemeClr val="tx1"/>
                  </a:solidFill>
                  <a:effectLst/>
                </a:rPr>
                <a:t>DPC</a:t>
              </a:r>
              <a:endParaRPr lang="en-US" sz="1200">
                <a:solidFill>
                  <a:schemeClr val="tx1"/>
                </a:solidFill>
                <a:effectLst/>
              </a:endParaRPr>
            </a:p>
          </p:txBody>
        </p:sp>
      </p:grpSp>
      <p:sp>
        <p:nvSpPr>
          <p:cNvPr id="360453" name="Rectangle 5"/>
          <p:cNvSpPr>
            <a:spLocks noGrp="1" noChangeArrowheads="1"/>
          </p:cNvSpPr>
          <p:nvPr>
            <p:ph type="title"/>
          </p:nvPr>
        </p:nvSpPr>
        <p:spPr/>
        <p:txBody>
          <a:bodyPr/>
          <a:lstStyle/>
          <a:p>
            <a:r>
              <a:rPr lang="en-US"/>
              <a:t>Delivering a DPC</a:t>
            </a:r>
          </a:p>
        </p:txBody>
      </p:sp>
      <p:sp>
        <p:nvSpPr>
          <p:cNvPr id="360454" name="Text Box 6"/>
          <p:cNvSpPr txBox="1">
            <a:spLocks noChangeArrowheads="1"/>
          </p:cNvSpPr>
          <p:nvPr/>
        </p:nvSpPr>
        <p:spPr bwMode="auto">
          <a:xfrm>
            <a:off x="685800" y="5486400"/>
            <a:ext cx="3733800" cy="825500"/>
          </a:xfrm>
          <a:prstGeom prst="rect">
            <a:avLst/>
          </a:prstGeom>
          <a:noFill/>
          <a:ln w="9525">
            <a:noFill/>
            <a:miter lim="800000"/>
            <a:headEnd/>
            <a:tailEnd/>
          </a:ln>
          <a:effectLst/>
        </p:spPr>
        <p:txBody>
          <a:bodyPr wrap="none">
            <a:spAutoFit/>
          </a:bodyPr>
          <a:lstStyle/>
          <a:p>
            <a:r>
              <a:rPr lang="de-DE" sz="1600">
                <a:solidFill>
                  <a:schemeClr val="tx1"/>
                </a:solidFill>
                <a:effectLst/>
              </a:rPr>
              <a:t>DPC routines can call kernel functions</a:t>
            </a:r>
            <a:br>
              <a:rPr lang="de-DE" sz="1600">
                <a:solidFill>
                  <a:schemeClr val="tx1"/>
                </a:solidFill>
                <a:effectLst/>
              </a:rPr>
            </a:br>
            <a:r>
              <a:rPr lang="de-DE" sz="1600">
                <a:solidFill>
                  <a:schemeClr val="tx1"/>
                </a:solidFill>
                <a:effectLst/>
              </a:rPr>
              <a:t>but can‘t call system services, generate</a:t>
            </a:r>
            <a:br>
              <a:rPr lang="de-DE" sz="1600">
                <a:solidFill>
                  <a:schemeClr val="tx1"/>
                </a:solidFill>
                <a:effectLst/>
              </a:rPr>
            </a:br>
            <a:r>
              <a:rPr lang="de-DE" sz="1600">
                <a:solidFill>
                  <a:schemeClr val="tx1"/>
                </a:solidFill>
                <a:effectLst/>
              </a:rPr>
              <a:t>page faults, or create or wait on objects</a:t>
            </a:r>
            <a:endParaRPr lang="en-GB" sz="1600">
              <a:solidFill>
                <a:schemeClr val="tx1"/>
              </a:solidFill>
              <a:effectLst/>
            </a:endParaRPr>
          </a:p>
        </p:txBody>
      </p:sp>
      <p:sp>
        <p:nvSpPr>
          <p:cNvPr id="360455" name="Text Box 7"/>
          <p:cNvSpPr txBox="1">
            <a:spLocks noChangeArrowheads="1"/>
          </p:cNvSpPr>
          <p:nvPr/>
        </p:nvSpPr>
        <p:spPr bwMode="auto">
          <a:xfrm>
            <a:off x="685800" y="1981200"/>
            <a:ext cx="1876425" cy="1314450"/>
          </a:xfrm>
          <a:prstGeom prst="rect">
            <a:avLst/>
          </a:prstGeom>
          <a:noFill/>
          <a:ln w="9525">
            <a:noFill/>
            <a:miter lim="800000"/>
            <a:headEnd/>
            <a:tailEnd/>
          </a:ln>
          <a:effectLst/>
        </p:spPr>
        <p:txBody>
          <a:bodyPr wrap="none">
            <a:spAutoFit/>
          </a:bodyPr>
          <a:lstStyle/>
          <a:p>
            <a:r>
              <a:rPr lang="de-DE" sz="1600">
                <a:solidFill>
                  <a:schemeClr val="tx1"/>
                </a:solidFill>
                <a:effectLst/>
              </a:rPr>
              <a:t>DPC routines can‘t</a:t>
            </a:r>
            <a:br>
              <a:rPr lang="de-DE" sz="1600">
                <a:solidFill>
                  <a:schemeClr val="tx1"/>
                </a:solidFill>
                <a:effectLst/>
              </a:rPr>
            </a:br>
            <a:r>
              <a:rPr lang="de-DE" sz="1600">
                <a:solidFill>
                  <a:schemeClr val="tx1"/>
                </a:solidFill>
                <a:effectLst/>
              </a:rPr>
              <a:t>assume what</a:t>
            </a:r>
            <a:br>
              <a:rPr lang="de-DE" sz="1600">
                <a:solidFill>
                  <a:schemeClr val="tx1"/>
                </a:solidFill>
                <a:effectLst/>
              </a:rPr>
            </a:br>
            <a:r>
              <a:rPr lang="de-DE" sz="1600">
                <a:solidFill>
                  <a:schemeClr val="tx1"/>
                </a:solidFill>
                <a:effectLst/>
              </a:rPr>
              <a:t>process address</a:t>
            </a:r>
            <a:br>
              <a:rPr lang="de-DE" sz="1600">
                <a:solidFill>
                  <a:schemeClr val="tx1"/>
                </a:solidFill>
                <a:effectLst/>
              </a:rPr>
            </a:br>
            <a:r>
              <a:rPr lang="de-DE" sz="1600">
                <a:solidFill>
                  <a:schemeClr val="tx1"/>
                </a:solidFill>
                <a:effectLst/>
              </a:rPr>
              <a:t>space is currently</a:t>
            </a:r>
            <a:br>
              <a:rPr lang="de-DE" sz="1600">
                <a:solidFill>
                  <a:schemeClr val="tx1"/>
                </a:solidFill>
                <a:effectLst/>
              </a:rPr>
            </a:br>
            <a:r>
              <a:rPr lang="de-DE" sz="1600">
                <a:solidFill>
                  <a:schemeClr val="tx1"/>
                </a:solidFill>
                <a:effectLst/>
              </a:rPr>
              <a:t>mapped</a:t>
            </a:r>
            <a:endParaRPr lang="en-GB" sz="1600">
              <a:solidFill>
                <a:schemeClr val="tx1"/>
              </a:solidFill>
              <a:effectLst/>
            </a:endParaRPr>
          </a:p>
        </p:txBody>
      </p:sp>
      <p:sp>
        <p:nvSpPr>
          <p:cNvPr id="360456" name="Text Box 8"/>
          <p:cNvSpPr txBox="1">
            <a:spLocks noChangeArrowheads="1"/>
          </p:cNvSpPr>
          <p:nvPr/>
        </p:nvSpPr>
        <p:spPr bwMode="auto">
          <a:xfrm>
            <a:off x="5638800" y="1981200"/>
            <a:ext cx="1120775" cy="457200"/>
          </a:xfrm>
          <a:prstGeom prst="rect">
            <a:avLst/>
          </a:prstGeom>
          <a:noFill/>
          <a:ln w="9525">
            <a:noFill/>
            <a:miter lim="800000"/>
            <a:headEnd/>
            <a:tailEnd/>
          </a:ln>
          <a:effectLst/>
        </p:spPr>
        <p:txBody>
          <a:bodyPr wrap="none">
            <a:spAutoFit/>
          </a:bodyPr>
          <a:lstStyle/>
          <a:p>
            <a:pPr algn="ctr"/>
            <a:r>
              <a:rPr lang="de-DE" sz="1200">
                <a:solidFill>
                  <a:schemeClr val="tx1"/>
                </a:solidFill>
                <a:effectLst/>
              </a:rPr>
              <a:t>Interrupt</a:t>
            </a:r>
            <a:br>
              <a:rPr lang="de-DE" sz="1200">
                <a:solidFill>
                  <a:schemeClr val="tx1"/>
                </a:solidFill>
                <a:effectLst/>
              </a:rPr>
            </a:br>
            <a:r>
              <a:rPr lang="de-DE" sz="1200">
                <a:solidFill>
                  <a:schemeClr val="tx1"/>
                </a:solidFill>
                <a:effectLst/>
              </a:rPr>
              <a:t>dispatch table</a:t>
            </a:r>
            <a:endParaRPr lang="en-US" sz="1200">
              <a:solidFill>
                <a:schemeClr val="tx1"/>
              </a:solidFill>
              <a:effectLst/>
            </a:endParaRPr>
          </a:p>
        </p:txBody>
      </p:sp>
      <p:sp>
        <p:nvSpPr>
          <p:cNvPr id="360457" name="Rectangle 9"/>
          <p:cNvSpPr>
            <a:spLocks noChangeArrowheads="1"/>
          </p:cNvSpPr>
          <p:nvPr/>
        </p:nvSpPr>
        <p:spPr bwMode="auto">
          <a:xfrm>
            <a:off x="5715000" y="2514600"/>
            <a:ext cx="990600" cy="228600"/>
          </a:xfrm>
          <a:prstGeom prst="rect">
            <a:avLst/>
          </a:prstGeom>
          <a:noFill/>
          <a:ln w="9525">
            <a:solidFill>
              <a:schemeClr val="tx1"/>
            </a:solidFill>
            <a:miter lim="800000"/>
            <a:headEnd/>
            <a:tailEnd/>
          </a:ln>
          <a:effectLst/>
        </p:spPr>
        <p:txBody>
          <a:bodyPr wrap="none" anchor="ctr"/>
          <a:lstStyle/>
          <a:p>
            <a:endParaRPr lang="en-US"/>
          </a:p>
        </p:txBody>
      </p:sp>
      <p:sp>
        <p:nvSpPr>
          <p:cNvPr id="360458" name="Rectangle 10"/>
          <p:cNvSpPr>
            <a:spLocks noChangeArrowheads="1"/>
          </p:cNvSpPr>
          <p:nvPr/>
        </p:nvSpPr>
        <p:spPr bwMode="auto">
          <a:xfrm>
            <a:off x="5715000" y="2743200"/>
            <a:ext cx="990600" cy="228600"/>
          </a:xfrm>
          <a:prstGeom prst="rect">
            <a:avLst/>
          </a:prstGeom>
          <a:noFill/>
          <a:ln w="9525">
            <a:solidFill>
              <a:schemeClr val="tx1"/>
            </a:solidFill>
            <a:miter lim="800000"/>
            <a:headEnd/>
            <a:tailEnd/>
          </a:ln>
          <a:effectLst/>
        </p:spPr>
        <p:txBody>
          <a:bodyPr wrap="none" anchor="ctr"/>
          <a:lstStyle/>
          <a:p>
            <a:endParaRPr lang="en-US"/>
          </a:p>
        </p:txBody>
      </p:sp>
      <p:sp>
        <p:nvSpPr>
          <p:cNvPr id="360459" name="Rectangle 11"/>
          <p:cNvSpPr>
            <a:spLocks noChangeArrowheads="1"/>
          </p:cNvSpPr>
          <p:nvPr/>
        </p:nvSpPr>
        <p:spPr bwMode="auto">
          <a:xfrm>
            <a:off x="5715000" y="4038600"/>
            <a:ext cx="990600" cy="228600"/>
          </a:xfrm>
          <a:prstGeom prst="rect">
            <a:avLst/>
          </a:prstGeom>
          <a:noFill/>
          <a:ln w="9525">
            <a:solidFill>
              <a:schemeClr val="tx1"/>
            </a:solidFill>
            <a:miter lim="800000"/>
            <a:headEnd/>
            <a:tailEnd/>
          </a:ln>
          <a:effectLst/>
        </p:spPr>
        <p:txBody>
          <a:bodyPr wrap="none" anchor="ctr"/>
          <a:lstStyle/>
          <a:p>
            <a:endParaRPr lang="en-US"/>
          </a:p>
        </p:txBody>
      </p:sp>
      <p:sp>
        <p:nvSpPr>
          <p:cNvPr id="360460" name="Rectangle 12"/>
          <p:cNvSpPr>
            <a:spLocks noChangeArrowheads="1"/>
          </p:cNvSpPr>
          <p:nvPr/>
        </p:nvSpPr>
        <p:spPr bwMode="auto">
          <a:xfrm>
            <a:off x="5715000" y="4267200"/>
            <a:ext cx="990600" cy="228600"/>
          </a:xfrm>
          <a:prstGeom prst="rect">
            <a:avLst/>
          </a:prstGeom>
          <a:noFill/>
          <a:ln w="9525">
            <a:solidFill>
              <a:schemeClr val="tx1"/>
            </a:solidFill>
            <a:miter lim="800000"/>
            <a:headEnd/>
            <a:tailEnd/>
          </a:ln>
          <a:effectLst/>
        </p:spPr>
        <p:txBody>
          <a:bodyPr wrap="none" anchor="ctr"/>
          <a:lstStyle/>
          <a:p>
            <a:endParaRPr lang="en-US"/>
          </a:p>
        </p:txBody>
      </p:sp>
      <p:sp>
        <p:nvSpPr>
          <p:cNvPr id="360461" name="Rectangle 13"/>
          <p:cNvSpPr>
            <a:spLocks noChangeArrowheads="1"/>
          </p:cNvSpPr>
          <p:nvPr/>
        </p:nvSpPr>
        <p:spPr bwMode="auto">
          <a:xfrm>
            <a:off x="5715000" y="2971800"/>
            <a:ext cx="990600" cy="1066800"/>
          </a:xfrm>
          <a:prstGeom prst="rect">
            <a:avLst/>
          </a:prstGeom>
          <a:noFill/>
          <a:ln w="9525">
            <a:solidFill>
              <a:schemeClr val="tx1"/>
            </a:solidFill>
            <a:miter lim="800000"/>
            <a:headEnd/>
            <a:tailEnd/>
          </a:ln>
          <a:effectLst/>
        </p:spPr>
        <p:txBody>
          <a:bodyPr wrap="none" anchor="ctr"/>
          <a:lstStyle/>
          <a:p>
            <a:endParaRPr lang="en-US"/>
          </a:p>
        </p:txBody>
      </p:sp>
      <p:sp>
        <p:nvSpPr>
          <p:cNvPr id="360462" name="Rectangle 14"/>
          <p:cNvSpPr>
            <a:spLocks noChangeArrowheads="1"/>
          </p:cNvSpPr>
          <p:nvPr/>
        </p:nvSpPr>
        <p:spPr bwMode="auto">
          <a:xfrm>
            <a:off x="5715000" y="4495800"/>
            <a:ext cx="990600" cy="228600"/>
          </a:xfrm>
          <a:prstGeom prst="rect">
            <a:avLst/>
          </a:prstGeom>
          <a:noFill/>
          <a:ln w="9525">
            <a:solidFill>
              <a:schemeClr val="tx1"/>
            </a:solidFill>
            <a:miter lim="800000"/>
            <a:headEnd/>
            <a:tailEnd/>
          </a:ln>
          <a:effectLst/>
        </p:spPr>
        <p:txBody>
          <a:bodyPr wrap="none" anchor="ctr"/>
          <a:lstStyle/>
          <a:p>
            <a:endParaRPr lang="en-US"/>
          </a:p>
        </p:txBody>
      </p:sp>
      <p:sp>
        <p:nvSpPr>
          <p:cNvPr id="360463" name="Text Box 15"/>
          <p:cNvSpPr txBox="1">
            <a:spLocks noChangeArrowheads="1"/>
          </p:cNvSpPr>
          <p:nvPr/>
        </p:nvSpPr>
        <p:spPr bwMode="auto">
          <a:xfrm>
            <a:off x="5257800" y="2514600"/>
            <a:ext cx="469900" cy="274638"/>
          </a:xfrm>
          <a:prstGeom prst="rect">
            <a:avLst/>
          </a:prstGeom>
          <a:noFill/>
          <a:ln w="9525">
            <a:noFill/>
            <a:miter lim="800000"/>
            <a:headEnd/>
            <a:tailEnd/>
          </a:ln>
          <a:effectLst/>
        </p:spPr>
        <p:txBody>
          <a:bodyPr wrap="none">
            <a:spAutoFit/>
          </a:bodyPr>
          <a:lstStyle/>
          <a:p>
            <a:r>
              <a:rPr lang="de-DE" sz="1200">
                <a:solidFill>
                  <a:schemeClr val="tx1"/>
                </a:solidFill>
                <a:effectLst/>
              </a:rPr>
              <a:t>high</a:t>
            </a:r>
            <a:endParaRPr lang="en-US" sz="1200">
              <a:solidFill>
                <a:schemeClr val="tx1"/>
              </a:solidFill>
              <a:effectLst/>
            </a:endParaRPr>
          </a:p>
        </p:txBody>
      </p:sp>
      <p:sp>
        <p:nvSpPr>
          <p:cNvPr id="360464" name="Text Box 16"/>
          <p:cNvSpPr txBox="1">
            <a:spLocks noChangeArrowheads="1"/>
          </p:cNvSpPr>
          <p:nvPr/>
        </p:nvSpPr>
        <p:spPr bwMode="auto">
          <a:xfrm>
            <a:off x="4648200" y="2743200"/>
            <a:ext cx="1069975" cy="274638"/>
          </a:xfrm>
          <a:prstGeom prst="rect">
            <a:avLst/>
          </a:prstGeom>
          <a:noFill/>
          <a:ln w="9525">
            <a:noFill/>
            <a:miter lim="800000"/>
            <a:headEnd/>
            <a:tailEnd/>
          </a:ln>
          <a:effectLst/>
        </p:spPr>
        <p:txBody>
          <a:bodyPr wrap="none">
            <a:spAutoFit/>
          </a:bodyPr>
          <a:lstStyle/>
          <a:p>
            <a:r>
              <a:rPr lang="de-DE" sz="1200">
                <a:solidFill>
                  <a:schemeClr val="tx1"/>
                </a:solidFill>
                <a:effectLst/>
              </a:rPr>
              <a:t>Power failure</a:t>
            </a:r>
            <a:endParaRPr lang="en-US" sz="1200">
              <a:solidFill>
                <a:schemeClr val="tx1"/>
              </a:solidFill>
              <a:effectLst/>
            </a:endParaRPr>
          </a:p>
        </p:txBody>
      </p:sp>
      <p:sp>
        <p:nvSpPr>
          <p:cNvPr id="360465" name="Text Box 17"/>
          <p:cNvSpPr txBox="1">
            <a:spLocks noChangeArrowheads="1"/>
          </p:cNvSpPr>
          <p:nvPr/>
        </p:nvSpPr>
        <p:spPr bwMode="auto">
          <a:xfrm>
            <a:off x="4572000" y="4038600"/>
            <a:ext cx="1138238" cy="274638"/>
          </a:xfrm>
          <a:prstGeom prst="rect">
            <a:avLst/>
          </a:prstGeom>
          <a:noFill/>
          <a:ln w="9525">
            <a:noFill/>
            <a:miter lim="800000"/>
            <a:headEnd/>
            <a:tailEnd/>
          </a:ln>
          <a:effectLst/>
        </p:spPr>
        <p:txBody>
          <a:bodyPr wrap="none">
            <a:spAutoFit/>
          </a:bodyPr>
          <a:lstStyle/>
          <a:p>
            <a:r>
              <a:rPr lang="de-DE" sz="1200">
                <a:solidFill>
                  <a:schemeClr val="tx1"/>
                </a:solidFill>
                <a:effectLst/>
              </a:rPr>
              <a:t>Dispatch/DPC</a:t>
            </a:r>
            <a:endParaRPr lang="en-US" sz="1200">
              <a:solidFill>
                <a:schemeClr val="tx1"/>
              </a:solidFill>
              <a:effectLst/>
            </a:endParaRPr>
          </a:p>
        </p:txBody>
      </p:sp>
      <p:sp>
        <p:nvSpPr>
          <p:cNvPr id="360466" name="Text Box 18"/>
          <p:cNvSpPr txBox="1">
            <a:spLocks noChangeArrowheads="1"/>
          </p:cNvSpPr>
          <p:nvPr/>
        </p:nvSpPr>
        <p:spPr bwMode="auto">
          <a:xfrm>
            <a:off x="5181600" y="4267200"/>
            <a:ext cx="496888" cy="274638"/>
          </a:xfrm>
          <a:prstGeom prst="rect">
            <a:avLst/>
          </a:prstGeom>
          <a:noFill/>
          <a:ln w="9525">
            <a:noFill/>
            <a:miter lim="800000"/>
            <a:headEnd/>
            <a:tailEnd/>
          </a:ln>
          <a:effectLst/>
        </p:spPr>
        <p:txBody>
          <a:bodyPr wrap="none">
            <a:spAutoFit/>
          </a:bodyPr>
          <a:lstStyle/>
          <a:p>
            <a:r>
              <a:rPr lang="de-DE" sz="1200">
                <a:solidFill>
                  <a:schemeClr val="tx1"/>
                </a:solidFill>
                <a:effectLst/>
              </a:rPr>
              <a:t>APC</a:t>
            </a:r>
            <a:endParaRPr lang="en-US" sz="1200">
              <a:solidFill>
                <a:schemeClr val="tx1"/>
              </a:solidFill>
              <a:effectLst/>
            </a:endParaRPr>
          </a:p>
        </p:txBody>
      </p:sp>
      <p:sp>
        <p:nvSpPr>
          <p:cNvPr id="360467" name="Text Box 19"/>
          <p:cNvSpPr txBox="1">
            <a:spLocks noChangeArrowheads="1"/>
          </p:cNvSpPr>
          <p:nvPr/>
        </p:nvSpPr>
        <p:spPr bwMode="auto">
          <a:xfrm>
            <a:off x="5253038" y="4495800"/>
            <a:ext cx="461962" cy="274638"/>
          </a:xfrm>
          <a:prstGeom prst="rect">
            <a:avLst/>
          </a:prstGeom>
          <a:noFill/>
          <a:ln w="9525">
            <a:noFill/>
            <a:miter lim="800000"/>
            <a:headEnd/>
            <a:tailEnd/>
          </a:ln>
          <a:effectLst/>
        </p:spPr>
        <p:txBody>
          <a:bodyPr wrap="none">
            <a:spAutoFit/>
          </a:bodyPr>
          <a:lstStyle/>
          <a:p>
            <a:r>
              <a:rPr lang="de-DE" sz="1200">
                <a:solidFill>
                  <a:schemeClr val="tx1"/>
                </a:solidFill>
                <a:effectLst/>
              </a:rPr>
              <a:t>Low</a:t>
            </a:r>
            <a:endParaRPr lang="en-US" sz="1200">
              <a:solidFill>
                <a:schemeClr val="tx1"/>
              </a:solidFill>
              <a:effectLst/>
            </a:endParaRPr>
          </a:p>
        </p:txBody>
      </p:sp>
      <p:grpSp>
        <p:nvGrpSpPr>
          <p:cNvPr id="3" name="Group 20"/>
          <p:cNvGrpSpPr>
            <a:grpSpLocks/>
          </p:cNvGrpSpPr>
          <p:nvPr/>
        </p:nvGrpSpPr>
        <p:grpSpPr bwMode="auto">
          <a:xfrm>
            <a:off x="2743200" y="1981200"/>
            <a:ext cx="609600" cy="307975"/>
            <a:chOff x="2496" y="1296"/>
            <a:chExt cx="384" cy="194"/>
          </a:xfrm>
        </p:grpSpPr>
        <p:sp>
          <p:nvSpPr>
            <p:cNvPr id="360469" name="AutoShape 21"/>
            <p:cNvSpPr>
              <a:spLocks noChangeArrowheads="1"/>
            </p:cNvSpPr>
            <p:nvPr/>
          </p:nvSpPr>
          <p:spPr bwMode="auto">
            <a:xfrm>
              <a:off x="2496" y="1296"/>
              <a:ext cx="384" cy="192"/>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360470" name="Text Box 22"/>
            <p:cNvSpPr txBox="1">
              <a:spLocks noChangeArrowheads="1"/>
            </p:cNvSpPr>
            <p:nvPr/>
          </p:nvSpPr>
          <p:spPr bwMode="auto">
            <a:xfrm>
              <a:off x="2534" y="1317"/>
              <a:ext cx="318" cy="173"/>
            </a:xfrm>
            <a:prstGeom prst="rect">
              <a:avLst/>
            </a:prstGeom>
            <a:noFill/>
            <a:ln w="9525">
              <a:noFill/>
              <a:miter lim="800000"/>
              <a:headEnd/>
              <a:tailEnd/>
            </a:ln>
            <a:effectLst/>
          </p:spPr>
          <p:txBody>
            <a:bodyPr wrap="none">
              <a:spAutoFit/>
            </a:bodyPr>
            <a:lstStyle/>
            <a:p>
              <a:r>
                <a:rPr lang="de-DE" sz="1200">
                  <a:solidFill>
                    <a:schemeClr val="tx1"/>
                  </a:solidFill>
                  <a:effectLst/>
                </a:rPr>
                <a:t>DPC</a:t>
              </a:r>
              <a:endParaRPr lang="en-US" sz="1200">
                <a:solidFill>
                  <a:schemeClr val="tx1"/>
                </a:solidFill>
                <a:effectLst/>
              </a:endParaRPr>
            </a:p>
          </p:txBody>
        </p:sp>
      </p:grpSp>
      <p:sp>
        <p:nvSpPr>
          <p:cNvPr id="360471" name="Text Box 23"/>
          <p:cNvSpPr txBox="1">
            <a:spLocks noChangeArrowheads="1"/>
          </p:cNvSpPr>
          <p:nvPr/>
        </p:nvSpPr>
        <p:spPr bwMode="auto">
          <a:xfrm>
            <a:off x="3413125" y="1785938"/>
            <a:ext cx="1938338" cy="822325"/>
          </a:xfrm>
          <a:prstGeom prst="rect">
            <a:avLst/>
          </a:prstGeom>
          <a:noFill/>
          <a:ln w="9525">
            <a:noFill/>
            <a:miter lim="800000"/>
            <a:headEnd/>
            <a:tailEnd/>
          </a:ln>
          <a:effectLst/>
        </p:spPr>
        <p:txBody>
          <a:bodyPr wrap="none">
            <a:spAutoFit/>
          </a:bodyPr>
          <a:lstStyle/>
          <a:p>
            <a:r>
              <a:rPr lang="de-DE" sz="1200">
                <a:solidFill>
                  <a:schemeClr val="tx1"/>
                </a:solidFill>
                <a:effectLst/>
              </a:rPr>
              <a:t>1. Timer expires, kernel</a:t>
            </a:r>
            <a:br>
              <a:rPr lang="de-DE" sz="1200">
                <a:solidFill>
                  <a:schemeClr val="tx1"/>
                </a:solidFill>
                <a:effectLst/>
              </a:rPr>
            </a:br>
            <a:r>
              <a:rPr lang="de-DE" sz="1200">
                <a:solidFill>
                  <a:schemeClr val="tx1"/>
                </a:solidFill>
                <a:effectLst/>
              </a:rPr>
              <a:t>queues DPC that will</a:t>
            </a:r>
            <a:br>
              <a:rPr lang="de-DE" sz="1200">
                <a:solidFill>
                  <a:schemeClr val="tx1"/>
                </a:solidFill>
                <a:effectLst/>
              </a:rPr>
            </a:br>
            <a:r>
              <a:rPr lang="de-DE" sz="1200">
                <a:solidFill>
                  <a:schemeClr val="tx1"/>
                </a:solidFill>
                <a:effectLst/>
              </a:rPr>
              <a:t>release all waiting threads</a:t>
            </a:r>
            <a:br>
              <a:rPr lang="de-DE" sz="1200">
                <a:solidFill>
                  <a:schemeClr val="tx1"/>
                </a:solidFill>
                <a:effectLst/>
              </a:rPr>
            </a:br>
            <a:r>
              <a:rPr lang="de-DE" sz="1200">
                <a:solidFill>
                  <a:schemeClr val="tx1"/>
                </a:solidFill>
                <a:effectLst/>
              </a:rPr>
              <a:t>Kernel requests SW int.</a:t>
            </a:r>
            <a:endParaRPr lang="en-US" sz="1200">
              <a:solidFill>
                <a:schemeClr val="tx1"/>
              </a:solidFill>
              <a:effectLst/>
            </a:endParaRPr>
          </a:p>
        </p:txBody>
      </p:sp>
      <p:grpSp>
        <p:nvGrpSpPr>
          <p:cNvPr id="4" name="Group 24"/>
          <p:cNvGrpSpPr>
            <a:grpSpLocks/>
          </p:cNvGrpSpPr>
          <p:nvPr/>
        </p:nvGrpSpPr>
        <p:grpSpPr bwMode="auto">
          <a:xfrm>
            <a:off x="2590800" y="3962400"/>
            <a:ext cx="609600" cy="307975"/>
            <a:chOff x="2496" y="1296"/>
            <a:chExt cx="384" cy="194"/>
          </a:xfrm>
        </p:grpSpPr>
        <p:sp>
          <p:nvSpPr>
            <p:cNvPr id="360473" name="AutoShape 25"/>
            <p:cNvSpPr>
              <a:spLocks noChangeArrowheads="1"/>
            </p:cNvSpPr>
            <p:nvPr/>
          </p:nvSpPr>
          <p:spPr bwMode="auto">
            <a:xfrm>
              <a:off x="2496" y="1296"/>
              <a:ext cx="384" cy="192"/>
            </a:xfrm>
            <a:prstGeom prst="roundRect">
              <a:avLst>
                <a:gd name="adj" fmla="val 16667"/>
              </a:avLst>
            </a:prstGeom>
            <a:solidFill>
              <a:schemeClr val="bg1"/>
            </a:solidFill>
            <a:ln w="9525">
              <a:solidFill>
                <a:schemeClr val="tx1"/>
              </a:solidFill>
              <a:round/>
              <a:headEnd/>
              <a:tailEnd/>
            </a:ln>
            <a:effectLst/>
          </p:spPr>
          <p:txBody>
            <a:bodyPr wrap="none" anchor="ctr"/>
            <a:lstStyle/>
            <a:p>
              <a:endParaRPr lang="en-US"/>
            </a:p>
          </p:txBody>
        </p:sp>
        <p:sp>
          <p:nvSpPr>
            <p:cNvPr id="360474" name="Text Box 26"/>
            <p:cNvSpPr txBox="1">
              <a:spLocks noChangeArrowheads="1"/>
            </p:cNvSpPr>
            <p:nvPr/>
          </p:nvSpPr>
          <p:spPr bwMode="auto">
            <a:xfrm>
              <a:off x="2534" y="1317"/>
              <a:ext cx="318" cy="173"/>
            </a:xfrm>
            <a:prstGeom prst="rect">
              <a:avLst/>
            </a:prstGeom>
            <a:solidFill>
              <a:schemeClr val="bg1"/>
            </a:solidFill>
            <a:ln w="9525">
              <a:noFill/>
              <a:miter lim="800000"/>
              <a:headEnd/>
              <a:tailEnd/>
            </a:ln>
            <a:effectLst/>
          </p:spPr>
          <p:txBody>
            <a:bodyPr wrap="none">
              <a:spAutoFit/>
            </a:bodyPr>
            <a:lstStyle/>
            <a:p>
              <a:r>
                <a:rPr lang="de-DE" sz="1200">
                  <a:solidFill>
                    <a:schemeClr val="tx1"/>
                  </a:solidFill>
                  <a:effectLst/>
                </a:rPr>
                <a:t>DPC</a:t>
              </a:r>
              <a:endParaRPr lang="en-US" sz="1200">
                <a:solidFill>
                  <a:schemeClr val="tx1"/>
                </a:solidFill>
                <a:effectLst/>
              </a:endParaRPr>
            </a:p>
          </p:txBody>
        </p:sp>
      </p:grpSp>
      <p:grpSp>
        <p:nvGrpSpPr>
          <p:cNvPr id="5" name="Group 27"/>
          <p:cNvGrpSpPr>
            <a:grpSpLocks/>
          </p:cNvGrpSpPr>
          <p:nvPr/>
        </p:nvGrpSpPr>
        <p:grpSpPr bwMode="auto">
          <a:xfrm>
            <a:off x="2286000" y="3962400"/>
            <a:ext cx="609600" cy="307975"/>
            <a:chOff x="2496" y="1296"/>
            <a:chExt cx="384" cy="194"/>
          </a:xfrm>
        </p:grpSpPr>
        <p:sp>
          <p:nvSpPr>
            <p:cNvPr id="360476" name="AutoShape 28"/>
            <p:cNvSpPr>
              <a:spLocks noChangeArrowheads="1"/>
            </p:cNvSpPr>
            <p:nvPr/>
          </p:nvSpPr>
          <p:spPr bwMode="auto">
            <a:xfrm>
              <a:off x="2496" y="1296"/>
              <a:ext cx="384" cy="192"/>
            </a:xfrm>
            <a:prstGeom prst="roundRect">
              <a:avLst>
                <a:gd name="adj" fmla="val 16667"/>
              </a:avLst>
            </a:prstGeom>
            <a:solidFill>
              <a:schemeClr val="bg1"/>
            </a:solidFill>
            <a:ln w="9525">
              <a:solidFill>
                <a:schemeClr val="tx1"/>
              </a:solidFill>
              <a:round/>
              <a:headEnd/>
              <a:tailEnd/>
            </a:ln>
            <a:effectLst/>
          </p:spPr>
          <p:txBody>
            <a:bodyPr wrap="none" anchor="ctr"/>
            <a:lstStyle/>
            <a:p>
              <a:endParaRPr lang="en-US"/>
            </a:p>
          </p:txBody>
        </p:sp>
        <p:sp>
          <p:nvSpPr>
            <p:cNvPr id="360477" name="Text Box 29"/>
            <p:cNvSpPr txBox="1">
              <a:spLocks noChangeArrowheads="1"/>
            </p:cNvSpPr>
            <p:nvPr/>
          </p:nvSpPr>
          <p:spPr bwMode="auto">
            <a:xfrm>
              <a:off x="2534" y="1317"/>
              <a:ext cx="318" cy="173"/>
            </a:xfrm>
            <a:prstGeom prst="rect">
              <a:avLst/>
            </a:prstGeom>
            <a:solidFill>
              <a:schemeClr val="bg1"/>
            </a:solidFill>
            <a:ln w="9525">
              <a:noFill/>
              <a:miter lim="800000"/>
              <a:headEnd/>
              <a:tailEnd/>
            </a:ln>
            <a:effectLst/>
          </p:spPr>
          <p:txBody>
            <a:bodyPr wrap="none">
              <a:spAutoFit/>
            </a:bodyPr>
            <a:lstStyle/>
            <a:p>
              <a:r>
                <a:rPr lang="de-DE" sz="1200">
                  <a:solidFill>
                    <a:schemeClr val="tx1"/>
                  </a:solidFill>
                  <a:effectLst/>
                </a:rPr>
                <a:t>DPC</a:t>
              </a:r>
              <a:endParaRPr lang="en-US" sz="1200">
                <a:solidFill>
                  <a:schemeClr val="tx1"/>
                </a:solidFill>
                <a:effectLst/>
              </a:endParaRPr>
            </a:p>
          </p:txBody>
        </p:sp>
      </p:grpSp>
      <p:sp>
        <p:nvSpPr>
          <p:cNvPr id="360478" name="Line 30"/>
          <p:cNvSpPr>
            <a:spLocks noChangeShapeType="1"/>
          </p:cNvSpPr>
          <p:nvPr/>
        </p:nvSpPr>
        <p:spPr bwMode="auto">
          <a:xfrm flipH="1">
            <a:off x="2514600" y="2362200"/>
            <a:ext cx="381000" cy="1524000"/>
          </a:xfrm>
          <a:prstGeom prst="line">
            <a:avLst/>
          </a:prstGeom>
          <a:noFill/>
          <a:ln w="9525">
            <a:solidFill>
              <a:schemeClr val="tx1"/>
            </a:solidFill>
            <a:round/>
            <a:headEnd/>
            <a:tailEnd type="triangle" w="med" len="med"/>
          </a:ln>
          <a:effectLst/>
        </p:spPr>
        <p:txBody>
          <a:bodyPr wrap="none"/>
          <a:lstStyle/>
          <a:p>
            <a:endParaRPr lang="en-US"/>
          </a:p>
        </p:txBody>
      </p:sp>
      <p:sp>
        <p:nvSpPr>
          <p:cNvPr id="360479" name="Text Box 31"/>
          <p:cNvSpPr txBox="1">
            <a:spLocks noChangeArrowheads="1"/>
          </p:cNvSpPr>
          <p:nvPr/>
        </p:nvSpPr>
        <p:spPr bwMode="auto">
          <a:xfrm>
            <a:off x="2270125" y="4300538"/>
            <a:ext cx="968375" cy="274637"/>
          </a:xfrm>
          <a:prstGeom prst="rect">
            <a:avLst/>
          </a:prstGeom>
          <a:noFill/>
          <a:ln w="9525">
            <a:noFill/>
            <a:miter lim="800000"/>
            <a:headEnd/>
            <a:tailEnd/>
          </a:ln>
          <a:effectLst/>
        </p:spPr>
        <p:txBody>
          <a:bodyPr wrap="none">
            <a:spAutoFit/>
          </a:bodyPr>
          <a:lstStyle/>
          <a:p>
            <a:r>
              <a:rPr lang="de-DE" sz="1200">
                <a:solidFill>
                  <a:schemeClr val="tx1"/>
                </a:solidFill>
                <a:effectLst/>
              </a:rPr>
              <a:t>DPC queue</a:t>
            </a:r>
            <a:endParaRPr lang="en-US" sz="1200">
              <a:solidFill>
                <a:schemeClr val="tx1"/>
              </a:solidFill>
              <a:effectLst/>
            </a:endParaRPr>
          </a:p>
        </p:txBody>
      </p:sp>
      <p:sp>
        <p:nvSpPr>
          <p:cNvPr id="360480" name="Text Box 32"/>
          <p:cNvSpPr txBox="1">
            <a:spLocks noChangeArrowheads="1"/>
          </p:cNvSpPr>
          <p:nvPr/>
        </p:nvSpPr>
        <p:spPr bwMode="auto">
          <a:xfrm>
            <a:off x="2727325" y="3233738"/>
            <a:ext cx="1804988" cy="639762"/>
          </a:xfrm>
          <a:prstGeom prst="rect">
            <a:avLst/>
          </a:prstGeom>
          <a:noFill/>
          <a:ln w="9525">
            <a:noFill/>
            <a:miter lim="800000"/>
            <a:headEnd/>
            <a:tailEnd/>
          </a:ln>
          <a:effectLst/>
        </p:spPr>
        <p:txBody>
          <a:bodyPr wrap="none">
            <a:spAutoFit/>
          </a:bodyPr>
          <a:lstStyle/>
          <a:p>
            <a:r>
              <a:rPr lang="de-DE" sz="1200">
                <a:solidFill>
                  <a:schemeClr val="tx1"/>
                </a:solidFill>
                <a:effectLst/>
              </a:rPr>
              <a:t>2. DPC interrupt occurs</a:t>
            </a:r>
            <a:br>
              <a:rPr lang="de-DE" sz="1200">
                <a:solidFill>
                  <a:schemeClr val="tx1"/>
                </a:solidFill>
                <a:effectLst/>
              </a:rPr>
            </a:br>
            <a:r>
              <a:rPr lang="de-DE" sz="1200">
                <a:solidFill>
                  <a:schemeClr val="tx1"/>
                </a:solidFill>
                <a:effectLst/>
              </a:rPr>
              <a:t>when IRQL drops below</a:t>
            </a:r>
            <a:br>
              <a:rPr lang="de-DE" sz="1200">
                <a:solidFill>
                  <a:schemeClr val="tx1"/>
                </a:solidFill>
                <a:effectLst/>
              </a:rPr>
            </a:br>
            <a:r>
              <a:rPr lang="de-DE" sz="1200">
                <a:solidFill>
                  <a:schemeClr val="tx1"/>
                </a:solidFill>
                <a:effectLst/>
              </a:rPr>
              <a:t>dispatch/DPC level</a:t>
            </a:r>
            <a:endParaRPr lang="en-US" sz="1200">
              <a:solidFill>
                <a:schemeClr val="tx1"/>
              </a:solidFill>
              <a:effectLst/>
            </a:endParaRPr>
          </a:p>
        </p:txBody>
      </p:sp>
      <p:sp>
        <p:nvSpPr>
          <p:cNvPr id="360481" name="Line 33"/>
          <p:cNvSpPr>
            <a:spLocks noChangeShapeType="1"/>
          </p:cNvSpPr>
          <p:nvPr/>
        </p:nvSpPr>
        <p:spPr bwMode="auto">
          <a:xfrm flipV="1">
            <a:off x="3657600" y="3962400"/>
            <a:ext cx="304800" cy="152400"/>
          </a:xfrm>
          <a:prstGeom prst="line">
            <a:avLst/>
          </a:prstGeom>
          <a:noFill/>
          <a:ln w="9525">
            <a:solidFill>
              <a:schemeClr val="tx1"/>
            </a:solidFill>
            <a:round/>
            <a:headEnd/>
            <a:tailEnd/>
          </a:ln>
          <a:effectLst/>
        </p:spPr>
        <p:txBody>
          <a:bodyPr wrap="none"/>
          <a:lstStyle/>
          <a:p>
            <a:endParaRPr lang="en-US"/>
          </a:p>
        </p:txBody>
      </p:sp>
      <p:sp>
        <p:nvSpPr>
          <p:cNvPr id="360482" name="Line 34"/>
          <p:cNvSpPr>
            <a:spLocks noChangeShapeType="1"/>
          </p:cNvSpPr>
          <p:nvPr/>
        </p:nvSpPr>
        <p:spPr bwMode="auto">
          <a:xfrm flipH="1">
            <a:off x="3886200" y="3962400"/>
            <a:ext cx="76200" cy="381000"/>
          </a:xfrm>
          <a:prstGeom prst="line">
            <a:avLst/>
          </a:prstGeom>
          <a:noFill/>
          <a:ln w="9525">
            <a:solidFill>
              <a:schemeClr val="tx1"/>
            </a:solidFill>
            <a:round/>
            <a:headEnd/>
            <a:tailEnd/>
          </a:ln>
          <a:effectLst/>
        </p:spPr>
        <p:txBody>
          <a:bodyPr wrap="none"/>
          <a:lstStyle/>
          <a:p>
            <a:endParaRPr lang="en-US"/>
          </a:p>
        </p:txBody>
      </p:sp>
      <p:sp>
        <p:nvSpPr>
          <p:cNvPr id="360483" name="Line 35"/>
          <p:cNvSpPr>
            <a:spLocks noChangeShapeType="1"/>
          </p:cNvSpPr>
          <p:nvPr/>
        </p:nvSpPr>
        <p:spPr bwMode="auto">
          <a:xfrm flipV="1">
            <a:off x="3886200" y="4191000"/>
            <a:ext cx="685800" cy="152400"/>
          </a:xfrm>
          <a:prstGeom prst="line">
            <a:avLst/>
          </a:prstGeom>
          <a:noFill/>
          <a:ln w="9525">
            <a:solidFill>
              <a:schemeClr val="tx1"/>
            </a:solidFill>
            <a:round/>
            <a:headEnd/>
            <a:tailEnd type="triangle" w="med" len="med"/>
          </a:ln>
          <a:effectLst/>
        </p:spPr>
        <p:txBody>
          <a:bodyPr wrap="none"/>
          <a:lstStyle/>
          <a:p>
            <a:endParaRPr lang="en-US"/>
          </a:p>
        </p:txBody>
      </p:sp>
      <p:sp>
        <p:nvSpPr>
          <p:cNvPr id="360484" name="Line 36"/>
          <p:cNvSpPr>
            <a:spLocks noChangeShapeType="1"/>
          </p:cNvSpPr>
          <p:nvPr/>
        </p:nvSpPr>
        <p:spPr bwMode="auto">
          <a:xfrm>
            <a:off x="6324600" y="4114800"/>
            <a:ext cx="914400" cy="0"/>
          </a:xfrm>
          <a:prstGeom prst="line">
            <a:avLst/>
          </a:prstGeom>
          <a:noFill/>
          <a:ln w="9525">
            <a:solidFill>
              <a:schemeClr val="tx1"/>
            </a:solidFill>
            <a:round/>
            <a:headEnd/>
            <a:tailEnd type="triangle" w="med" len="med"/>
          </a:ln>
          <a:effectLst/>
        </p:spPr>
        <p:txBody>
          <a:bodyPr wrap="none"/>
          <a:lstStyle/>
          <a:p>
            <a:endParaRPr lang="en-US"/>
          </a:p>
        </p:txBody>
      </p:sp>
      <p:sp>
        <p:nvSpPr>
          <p:cNvPr id="360485" name="Text Box 37"/>
          <p:cNvSpPr txBox="1">
            <a:spLocks noChangeArrowheads="1"/>
          </p:cNvSpPr>
          <p:nvPr/>
        </p:nvSpPr>
        <p:spPr bwMode="auto">
          <a:xfrm>
            <a:off x="7299325" y="3995738"/>
            <a:ext cx="893763" cy="284162"/>
          </a:xfrm>
          <a:prstGeom prst="rect">
            <a:avLst/>
          </a:prstGeom>
          <a:noFill/>
          <a:ln w="9525">
            <a:solidFill>
              <a:schemeClr val="tx1"/>
            </a:solidFill>
            <a:miter lim="800000"/>
            <a:headEnd/>
            <a:tailEnd/>
          </a:ln>
          <a:effectLst/>
        </p:spPr>
        <p:txBody>
          <a:bodyPr wrap="none">
            <a:spAutoFit/>
          </a:bodyPr>
          <a:lstStyle/>
          <a:p>
            <a:r>
              <a:rPr lang="de-DE" sz="1200">
                <a:solidFill>
                  <a:schemeClr val="tx1"/>
                </a:solidFill>
                <a:effectLst/>
              </a:rPr>
              <a:t>dispatcher</a:t>
            </a:r>
            <a:endParaRPr lang="en-US" sz="1200">
              <a:solidFill>
                <a:schemeClr val="tx1"/>
              </a:solidFill>
              <a:effectLst/>
            </a:endParaRPr>
          </a:p>
        </p:txBody>
      </p:sp>
      <p:sp>
        <p:nvSpPr>
          <p:cNvPr id="360486" name="Text Box 38"/>
          <p:cNvSpPr txBox="1">
            <a:spLocks noChangeArrowheads="1"/>
          </p:cNvSpPr>
          <p:nvPr/>
        </p:nvSpPr>
        <p:spPr bwMode="auto">
          <a:xfrm>
            <a:off x="6918325" y="3233738"/>
            <a:ext cx="1682750" cy="639762"/>
          </a:xfrm>
          <a:prstGeom prst="rect">
            <a:avLst/>
          </a:prstGeom>
          <a:noFill/>
          <a:ln w="9525">
            <a:noFill/>
            <a:miter lim="800000"/>
            <a:headEnd/>
            <a:tailEnd/>
          </a:ln>
          <a:effectLst/>
        </p:spPr>
        <p:txBody>
          <a:bodyPr wrap="none">
            <a:spAutoFit/>
          </a:bodyPr>
          <a:lstStyle/>
          <a:p>
            <a:r>
              <a:rPr lang="de-DE" sz="1200">
                <a:solidFill>
                  <a:schemeClr val="tx1"/>
                </a:solidFill>
                <a:effectLst/>
              </a:rPr>
              <a:t>3. After DPC interrupt,</a:t>
            </a:r>
            <a:br>
              <a:rPr lang="de-DE" sz="1200">
                <a:solidFill>
                  <a:schemeClr val="tx1"/>
                </a:solidFill>
                <a:effectLst/>
              </a:rPr>
            </a:br>
            <a:r>
              <a:rPr lang="de-DE" sz="1200">
                <a:solidFill>
                  <a:schemeClr val="tx1"/>
                </a:solidFill>
                <a:effectLst/>
              </a:rPr>
              <a:t>control transfers to</a:t>
            </a:r>
            <a:br>
              <a:rPr lang="de-DE" sz="1200">
                <a:solidFill>
                  <a:schemeClr val="tx1"/>
                </a:solidFill>
                <a:effectLst/>
              </a:rPr>
            </a:br>
            <a:r>
              <a:rPr lang="de-DE" sz="1200">
                <a:solidFill>
                  <a:schemeClr val="tx1"/>
                </a:solidFill>
                <a:effectLst/>
              </a:rPr>
              <a:t>thread dispatcher</a:t>
            </a:r>
            <a:endParaRPr lang="en-US" sz="1200">
              <a:solidFill>
                <a:schemeClr val="tx1"/>
              </a:solidFill>
              <a:effectLst/>
            </a:endParaRPr>
          </a:p>
        </p:txBody>
      </p:sp>
      <p:sp>
        <p:nvSpPr>
          <p:cNvPr id="360487" name="Freeform 39"/>
          <p:cNvSpPr>
            <a:spLocks/>
          </p:cNvSpPr>
          <p:nvPr/>
        </p:nvSpPr>
        <p:spPr bwMode="auto">
          <a:xfrm>
            <a:off x="3505200" y="4267200"/>
            <a:ext cx="4203700" cy="1295400"/>
          </a:xfrm>
          <a:custGeom>
            <a:avLst/>
            <a:gdLst/>
            <a:ahLst/>
            <a:cxnLst>
              <a:cxn ang="0">
                <a:pos x="2640" y="0"/>
              </a:cxn>
              <a:cxn ang="0">
                <a:pos x="2448" y="576"/>
              </a:cxn>
              <a:cxn ang="0">
                <a:pos x="1440" y="816"/>
              </a:cxn>
              <a:cxn ang="0">
                <a:pos x="384" y="576"/>
              </a:cxn>
              <a:cxn ang="0">
                <a:pos x="0" y="0"/>
              </a:cxn>
            </a:cxnLst>
            <a:rect l="0" t="0" r="r" b="b"/>
            <a:pathLst>
              <a:path w="2648" h="816">
                <a:moveTo>
                  <a:pt x="2640" y="0"/>
                </a:moveTo>
                <a:cubicBezTo>
                  <a:pt x="2644" y="220"/>
                  <a:pt x="2648" y="440"/>
                  <a:pt x="2448" y="576"/>
                </a:cubicBezTo>
                <a:cubicBezTo>
                  <a:pt x="2248" y="712"/>
                  <a:pt x="1784" y="816"/>
                  <a:pt x="1440" y="816"/>
                </a:cubicBezTo>
                <a:cubicBezTo>
                  <a:pt x="1096" y="816"/>
                  <a:pt x="624" y="712"/>
                  <a:pt x="384" y="576"/>
                </a:cubicBezTo>
                <a:cubicBezTo>
                  <a:pt x="144" y="440"/>
                  <a:pt x="64" y="96"/>
                  <a:pt x="0" y="0"/>
                </a:cubicBezTo>
              </a:path>
            </a:pathLst>
          </a:custGeom>
          <a:noFill/>
          <a:ln w="9525">
            <a:solidFill>
              <a:schemeClr val="tx1"/>
            </a:solidFill>
            <a:round/>
            <a:headEnd type="none" w="med" len="med"/>
            <a:tailEnd type="triangle" w="med" len="med"/>
          </a:ln>
          <a:effectLst/>
        </p:spPr>
        <p:txBody>
          <a:bodyPr wrap="none"/>
          <a:lstStyle/>
          <a:p>
            <a:endParaRPr lang="en-US"/>
          </a:p>
        </p:txBody>
      </p:sp>
      <p:sp>
        <p:nvSpPr>
          <p:cNvPr id="360488" name="Text Box 40"/>
          <p:cNvSpPr txBox="1">
            <a:spLocks noChangeArrowheads="1"/>
          </p:cNvSpPr>
          <p:nvPr/>
        </p:nvSpPr>
        <p:spPr bwMode="auto">
          <a:xfrm>
            <a:off x="6003925" y="5595938"/>
            <a:ext cx="2465388" cy="457200"/>
          </a:xfrm>
          <a:prstGeom prst="rect">
            <a:avLst/>
          </a:prstGeom>
          <a:noFill/>
          <a:ln w="9525">
            <a:noFill/>
            <a:miter lim="800000"/>
            <a:headEnd/>
            <a:tailEnd/>
          </a:ln>
          <a:effectLst/>
        </p:spPr>
        <p:txBody>
          <a:bodyPr wrap="none">
            <a:spAutoFit/>
          </a:bodyPr>
          <a:lstStyle/>
          <a:p>
            <a:r>
              <a:rPr lang="de-DE" sz="1200">
                <a:solidFill>
                  <a:schemeClr val="tx1"/>
                </a:solidFill>
                <a:effectLst/>
              </a:rPr>
              <a:t>4. Dispatcher executes each DPC</a:t>
            </a:r>
            <a:br>
              <a:rPr lang="de-DE" sz="1200">
                <a:solidFill>
                  <a:schemeClr val="tx1"/>
                </a:solidFill>
                <a:effectLst/>
              </a:rPr>
            </a:br>
            <a:r>
              <a:rPr lang="de-DE" sz="1200">
                <a:solidFill>
                  <a:schemeClr val="tx1"/>
                </a:solidFill>
                <a:effectLst/>
              </a:rPr>
              <a:t>routine in DPC queue</a:t>
            </a:r>
            <a:endParaRPr lang="en-US" sz="1200">
              <a:solidFill>
                <a:schemeClr val="tx1"/>
              </a:solidFill>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6A6B1D5-54F4-4FCF-BACE-6ABA3688BB42}" type="slidenum">
              <a:rPr lang="en-GB"/>
              <a:pPr/>
              <a:t>2</a:t>
            </a:fld>
            <a:endParaRPr lang="en-GB"/>
          </a:p>
        </p:txBody>
      </p:sp>
      <p:sp>
        <p:nvSpPr>
          <p:cNvPr id="263170" name="Rectangle 2"/>
          <p:cNvSpPr>
            <a:spLocks noGrp="1" noChangeArrowheads="1"/>
          </p:cNvSpPr>
          <p:nvPr>
            <p:ph type="title"/>
          </p:nvPr>
        </p:nvSpPr>
        <p:spPr/>
        <p:txBody>
          <a:bodyPr/>
          <a:lstStyle/>
          <a:p>
            <a:r>
              <a:rPr lang="en-US"/>
              <a:t>Copyright Notice</a:t>
            </a:r>
            <a:br>
              <a:rPr lang="en-US"/>
            </a:br>
            <a:r>
              <a:rPr lang="en-US" sz="1800"/>
              <a:t>© 2000-2005 David A. Solomon and Mark Russinovich</a:t>
            </a:r>
          </a:p>
        </p:txBody>
      </p:sp>
      <p:sp>
        <p:nvSpPr>
          <p:cNvPr id="263171" name="Rectangle 3"/>
          <p:cNvSpPr>
            <a:spLocks noGrp="1" noChangeArrowheads="1"/>
          </p:cNvSpPr>
          <p:nvPr>
            <p:ph type="body" idx="1"/>
          </p:nvPr>
        </p:nvSpPr>
        <p:spPr/>
        <p:txBody>
          <a:bodyPr/>
          <a:lstStyle/>
          <a:p>
            <a:r>
              <a:rPr lang="en-US" sz="2400" dirty="0"/>
              <a:t>These materials are part of the </a:t>
            </a:r>
            <a:r>
              <a:rPr lang="en-US" sz="2400" i="1" dirty="0"/>
              <a:t>Windows Operating System Internals Curriculum Development Kit,</a:t>
            </a:r>
            <a:r>
              <a:rPr lang="en-US" sz="2400" dirty="0"/>
              <a:t> developed by David A. Solomon and Mark E. </a:t>
            </a:r>
            <a:r>
              <a:rPr lang="en-US" sz="2400" dirty="0" err="1"/>
              <a:t>Russinovich</a:t>
            </a:r>
            <a:r>
              <a:rPr lang="en-US" sz="2400" dirty="0"/>
              <a:t> with Andreas </a:t>
            </a:r>
            <a:r>
              <a:rPr lang="en-US" sz="2400" dirty="0" err="1"/>
              <a:t>Polze</a:t>
            </a:r>
            <a:endParaRPr lang="en-US" sz="2400" dirty="0"/>
          </a:p>
          <a:p>
            <a:r>
              <a:rPr lang="en-US" sz="2400" dirty="0"/>
              <a:t>Microsoft has licensed these materials from David Solomon Expert Seminars, Inc. for distribution to academic organizations solely for use in academic environments (</a:t>
            </a:r>
            <a:r>
              <a:rPr lang="en-US" sz="2400" dirty="0" smtClean="0"/>
              <a:t>and </a:t>
            </a:r>
            <a:r>
              <a:rPr lang="en-US" sz="2400" dirty="0"/>
              <a:t>not for commercial use</a:t>
            </a:r>
            <a:r>
              <a:rPr lang="en-US" sz="2400" dirty="0" smtClean="0"/>
              <a:t>)</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F5F12E9-94F1-432A-8455-DCF6BD070D34}" type="slidenum">
              <a:rPr lang="en-GB"/>
              <a:pPr/>
              <a:t>20</a:t>
            </a:fld>
            <a:endParaRPr lang="en-GB"/>
          </a:p>
        </p:txBody>
      </p:sp>
      <p:sp>
        <p:nvSpPr>
          <p:cNvPr id="423938" name="Rectangle 2"/>
          <p:cNvSpPr>
            <a:spLocks noGrp="1" noChangeArrowheads="1"/>
          </p:cNvSpPr>
          <p:nvPr>
            <p:ph type="title"/>
          </p:nvPr>
        </p:nvSpPr>
        <p:spPr/>
        <p:txBody>
          <a:bodyPr/>
          <a:lstStyle/>
          <a:p>
            <a:r>
              <a:rPr lang="en-US"/>
              <a:t>I/O Processing</a:t>
            </a:r>
          </a:p>
        </p:txBody>
      </p:sp>
      <p:sp>
        <p:nvSpPr>
          <p:cNvPr id="423939" name="Rectangle 3"/>
          <p:cNvSpPr>
            <a:spLocks noGrp="1" noChangeArrowheads="1"/>
          </p:cNvSpPr>
          <p:nvPr>
            <p:ph type="body" idx="1"/>
          </p:nvPr>
        </p:nvSpPr>
        <p:spPr>
          <a:xfrm>
            <a:off x="381000" y="1371600"/>
            <a:ext cx="8388350" cy="4243388"/>
          </a:xfrm>
        </p:spPr>
        <p:txBody>
          <a:bodyPr/>
          <a:lstStyle/>
          <a:p>
            <a:pPr marL="342900" indent="-342900"/>
            <a:r>
              <a:rPr lang="en-US" sz="2400" dirty="0"/>
              <a:t>Linux 2.2 had the notion of bottom halves (BH) for low-priority interrupt processing</a:t>
            </a:r>
          </a:p>
          <a:p>
            <a:pPr marL="742950" lvl="1" indent="-285750"/>
            <a:r>
              <a:rPr lang="en-US" sz="2000" dirty="0"/>
              <a:t>Fixed number of BHs</a:t>
            </a:r>
          </a:p>
          <a:p>
            <a:pPr marL="742950" lvl="1" indent="-285750"/>
            <a:r>
              <a:rPr lang="en-US" sz="2000" dirty="0"/>
              <a:t>Only one BH of a given type could be active on a SMP</a:t>
            </a:r>
          </a:p>
          <a:p>
            <a:pPr marL="342900" indent="-342900"/>
            <a:r>
              <a:rPr lang="en-US" sz="2400" dirty="0"/>
              <a:t>Linux 2.4 introduced </a:t>
            </a:r>
            <a:r>
              <a:rPr lang="en-US" sz="2400" i="1" dirty="0" err="1"/>
              <a:t>tasklets</a:t>
            </a:r>
            <a:r>
              <a:rPr lang="en-US" sz="2400" dirty="0"/>
              <a:t>, which are non-</a:t>
            </a:r>
            <a:r>
              <a:rPr lang="en-US" sz="2400" dirty="0" err="1"/>
              <a:t>preemptible</a:t>
            </a:r>
            <a:r>
              <a:rPr lang="en-US" sz="2400" dirty="0"/>
              <a:t> procedures called with interrupts enabled</a:t>
            </a:r>
          </a:p>
          <a:p>
            <a:pPr marL="342900" indent="-342900"/>
            <a:r>
              <a:rPr lang="en-US" sz="2400" dirty="0" err="1"/>
              <a:t>Tasklets</a:t>
            </a:r>
            <a:r>
              <a:rPr lang="en-US" sz="2400" dirty="0"/>
              <a:t> are the equivalent of Windows Deferred Procedure Calls (DPCs)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F9AAAA5-15A2-4691-BF8A-1CD1FB52815D}" type="slidenum">
              <a:rPr lang="en-GB"/>
              <a:pPr/>
              <a:t>21</a:t>
            </a:fld>
            <a:endParaRPr lang="en-GB"/>
          </a:p>
        </p:txBody>
      </p:sp>
      <p:sp>
        <p:nvSpPr>
          <p:cNvPr id="264194" name="Rectangle 2"/>
          <p:cNvSpPr>
            <a:spLocks noGrp="1" noChangeArrowheads="1"/>
          </p:cNvSpPr>
          <p:nvPr>
            <p:ph type="title"/>
          </p:nvPr>
        </p:nvSpPr>
        <p:spPr/>
        <p:txBody>
          <a:bodyPr/>
          <a:lstStyle/>
          <a:p>
            <a:r>
              <a:rPr lang="en-US" dirty="0" smtClean="0"/>
              <a:t>Outline</a:t>
            </a:r>
            <a:endParaRPr lang="en-US" dirty="0"/>
          </a:p>
        </p:txBody>
      </p:sp>
      <p:sp>
        <p:nvSpPr>
          <p:cNvPr id="264195" name="Rectangle 3"/>
          <p:cNvSpPr>
            <a:spLocks noGrp="1" noChangeArrowheads="1"/>
          </p:cNvSpPr>
          <p:nvPr>
            <p:ph type="body" idx="1"/>
          </p:nvPr>
        </p:nvSpPr>
        <p:spPr>
          <a:xfrm>
            <a:off x="457200" y="1066800"/>
            <a:ext cx="8229600" cy="4703763"/>
          </a:xfrm>
        </p:spPr>
        <p:txBody>
          <a:bodyPr/>
          <a:lstStyle/>
          <a:p>
            <a:pPr>
              <a:lnSpc>
                <a:spcPct val="90000"/>
              </a:lnSpc>
              <a:buFontTx/>
              <a:buNone/>
            </a:pPr>
            <a:endParaRPr lang="en-US" dirty="0"/>
          </a:p>
          <a:p>
            <a:pPr>
              <a:lnSpc>
                <a:spcPct val="90000"/>
              </a:lnSpc>
            </a:pPr>
            <a:r>
              <a:rPr lang="en-US" dirty="0" smtClean="0"/>
              <a:t>Overview of Windows</a:t>
            </a:r>
          </a:p>
          <a:p>
            <a:pPr>
              <a:lnSpc>
                <a:spcPct val="90000"/>
              </a:lnSpc>
            </a:pPr>
            <a:r>
              <a:rPr lang="en-US" dirty="0" smtClean="0"/>
              <a:t>IO Processing</a:t>
            </a:r>
          </a:p>
          <a:p>
            <a:pPr>
              <a:lnSpc>
                <a:spcPct val="90000"/>
              </a:lnSpc>
            </a:pPr>
            <a:r>
              <a:rPr lang="en-US" sz="3200" b="1" dirty="0" smtClean="0"/>
              <a:t>Thread Scheduling</a:t>
            </a:r>
          </a:p>
          <a:p>
            <a:pPr>
              <a:lnSpc>
                <a:spcPct val="90000"/>
              </a:lnSpc>
            </a:pPr>
            <a:r>
              <a:rPr lang="en-US" dirty="0" smtClean="0"/>
              <a:t>Synchronization</a:t>
            </a:r>
          </a:p>
          <a:p>
            <a:pPr>
              <a:lnSpc>
                <a:spcPct val="90000"/>
              </a:lnSpc>
            </a:pPr>
            <a:r>
              <a:rPr lang="en-US" dirty="0" smtClean="0"/>
              <a:t>Memory</a:t>
            </a:r>
            <a:endParaRPr lang="en-US" dirty="0" smtClean="0"/>
          </a:p>
          <a:p>
            <a:pPr>
              <a:lnSpc>
                <a:spcPct val="90000"/>
              </a:lnSpc>
            </a:pPr>
            <a:r>
              <a:rPr lang="en-US" dirty="0" smtClean="0"/>
              <a:t>Performance and Debugging</a:t>
            </a:r>
          </a:p>
          <a:p>
            <a:pPr>
              <a:lnSpc>
                <a:spcPct val="90000"/>
              </a:lnSpc>
            </a:pPr>
            <a:r>
              <a:rPr lang="en-US" dirty="0" smtClean="0"/>
              <a:t>Where to go from here</a:t>
            </a:r>
            <a:endParaRPr lang="en-US" dirty="0"/>
          </a:p>
          <a:p>
            <a:pPr>
              <a:lnSpc>
                <a:spcPct val="90000"/>
              </a:lnSpc>
            </a:pP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1"/>
          </p:nvPr>
        </p:nvSpPr>
        <p:spPr/>
        <p:txBody>
          <a:bodyPr/>
          <a:lstStyle/>
          <a:p>
            <a:fld id="{09ACFF5E-56C9-4EB0-A828-24127D648475}" type="slidenum">
              <a:rPr lang="en-GB"/>
              <a:pPr/>
              <a:t>22</a:t>
            </a:fld>
            <a:endParaRPr lang="en-GB"/>
          </a:p>
        </p:txBody>
      </p:sp>
      <p:sp>
        <p:nvSpPr>
          <p:cNvPr id="434178" name="Rectangle 2"/>
          <p:cNvSpPr>
            <a:spLocks noGrp="1" noChangeArrowheads="1"/>
          </p:cNvSpPr>
          <p:nvPr>
            <p:ph type="title"/>
          </p:nvPr>
        </p:nvSpPr>
        <p:spPr/>
        <p:txBody>
          <a:bodyPr/>
          <a:lstStyle/>
          <a:p>
            <a:r>
              <a:rPr lang="en-US" dirty="0" smtClean="0"/>
              <a:t>Linux Scheduling</a:t>
            </a:r>
            <a:endParaRPr lang="en-US" dirty="0"/>
          </a:p>
        </p:txBody>
      </p:sp>
      <p:sp>
        <p:nvSpPr>
          <p:cNvPr id="434179" name="Rectangle 3"/>
          <p:cNvSpPr>
            <a:spLocks noGrp="1" noChangeArrowheads="1"/>
          </p:cNvSpPr>
          <p:nvPr>
            <p:ph type="body" idx="1"/>
          </p:nvPr>
        </p:nvSpPr>
        <p:spPr>
          <a:xfrm>
            <a:off x="533400" y="1600200"/>
            <a:ext cx="8229600" cy="2246313"/>
          </a:xfrm>
        </p:spPr>
        <p:txBody>
          <a:bodyPr/>
          <a:lstStyle/>
          <a:p>
            <a:pPr marL="342900" indent="-342900"/>
            <a:r>
              <a:rPr lang="en-US" sz="2000"/>
              <a:t>Linux 2.6 has a revamped scheduler that’s O(1) from Ingo Molnar that:</a:t>
            </a:r>
          </a:p>
          <a:p>
            <a:pPr marL="819150" lvl="1" indent="-285750"/>
            <a:r>
              <a:rPr lang="en-US" sz="1800"/>
              <a:t>Calculates a task’s priority at the time it makes scheduling decision</a:t>
            </a:r>
          </a:p>
          <a:p>
            <a:pPr marL="819150" lvl="1" indent="-285750"/>
            <a:r>
              <a:rPr lang="en-US" sz="1800"/>
              <a:t>Has per-CPU ready queues where the tasks are pre-sorted by priority</a:t>
            </a:r>
          </a:p>
        </p:txBody>
      </p:sp>
      <p:sp>
        <p:nvSpPr>
          <p:cNvPr id="434180" name="Rectangle 4"/>
          <p:cNvSpPr>
            <a:spLocks noChangeArrowheads="1"/>
          </p:cNvSpPr>
          <p:nvPr/>
        </p:nvSpPr>
        <p:spPr bwMode="auto">
          <a:xfrm>
            <a:off x="4191000" y="4876800"/>
            <a:ext cx="533400" cy="381000"/>
          </a:xfrm>
          <a:prstGeom prst="rect">
            <a:avLst/>
          </a:prstGeom>
          <a:gradFill rotWithShape="1">
            <a:gsLst>
              <a:gs pos="0">
                <a:schemeClr val="bg1"/>
              </a:gs>
              <a:gs pos="100000">
                <a:schemeClr val="accent1"/>
              </a:gs>
            </a:gsLst>
            <a:lin ang="5400000" scaled="1"/>
          </a:gradFill>
          <a:ln w="9525" algn="ctr">
            <a:solidFill>
              <a:schemeClr val="tx1"/>
            </a:solidFill>
            <a:miter lim="800000"/>
            <a:headEnd/>
            <a:tailEnd type="none" w="lg" len="med"/>
          </a:ln>
          <a:effectLst/>
        </p:spPr>
        <p:txBody>
          <a:bodyPr anchor="ctr">
            <a:spAutoFit/>
          </a:bodyPr>
          <a:lstStyle/>
          <a:p>
            <a:endParaRPr lang="en-US"/>
          </a:p>
        </p:txBody>
      </p:sp>
      <p:sp>
        <p:nvSpPr>
          <p:cNvPr id="434181" name="Oval 5"/>
          <p:cNvSpPr>
            <a:spLocks noChangeArrowheads="1"/>
          </p:cNvSpPr>
          <p:nvPr/>
        </p:nvSpPr>
        <p:spPr bwMode="auto">
          <a:xfrm>
            <a:off x="5181600" y="5715000"/>
            <a:ext cx="533400" cy="533400"/>
          </a:xfrm>
          <a:prstGeom prst="ellipse">
            <a:avLst/>
          </a:prstGeom>
          <a:gradFill rotWithShape="1">
            <a:gsLst>
              <a:gs pos="0">
                <a:schemeClr val="bg1"/>
              </a:gs>
              <a:gs pos="100000">
                <a:schemeClr val="accent1"/>
              </a:gs>
            </a:gsLst>
            <a:lin ang="5400000" scaled="1"/>
          </a:gradFill>
          <a:ln w="9525" algn="ctr">
            <a:solidFill>
              <a:schemeClr val="tx1"/>
            </a:solidFill>
            <a:round/>
            <a:headEnd/>
            <a:tailEnd type="none" w="lg" len="med"/>
          </a:ln>
          <a:effectLst/>
        </p:spPr>
        <p:txBody>
          <a:bodyPr wrap="none" anchor="ctr"/>
          <a:lstStyle/>
          <a:p>
            <a:pPr algn="ctr"/>
            <a:r>
              <a:rPr lang="en-US" sz="1800">
                <a:solidFill>
                  <a:schemeClr val="bg2"/>
                </a:solidFill>
              </a:rPr>
              <a:t>112</a:t>
            </a:r>
          </a:p>
        </p:txBody>
      </p:sp>
      <p:sp>
        <p:nvSpPr>
          <p:cNvPr id="434182" name="Oval 6"/>
          <p:cNvSpPr>
            <a:spLocks noChangeArrowheads="1"/>
          </p:cNvSpPr>
          <p:nvPr/>
        </p:nvSpPr>
        <p:spPr bwMode="auto">
          <a:xfrm>
            <a:off x="6172200" y="5715000"/>
            <a:ext cx="533400" cy="533400"/>
          </a:xfrm>
          <a:prstGeom prst="ellipse">
            <a:avLst/>
          </a:prstGeom>
          <a:gradFill rotWithShape="1">
            <a:gsLst>
              <a:gs pos="0">
                <a:schemeClr val="bg1"/>
              </a:gs>
              <a:gs pos="100000">
                <a:schemeClr val="accent1"/>
              </a:gs>
            </a:gsLst>
            <a:lin ang="5400000" scaled="1"/>
          </a:gradFill>
          <a:ln w="9525" algn="ctr">
            <a:solidFill>
              <a:schemeClr val="tx1"/>
            </a:solidFill>
            <a:round/>
            <a:headEnd/>
            <a:tailEnd type="none" w="lg" len="med"/>
          </a:ln>
          <a:effectLst/>
        </p:spPr>
        <p:txBody>
          <a:bodyPr wrap="none" anchor="ctr"/>
          <a:lstStyle/>
          <a:p>
            <a:pPr algn="ctr"/>
            <a:r>
              <a:rPr lang="en-US" sz="1800">
                <a:solidFill>
                  <a:schemeClr val="bg2"/>
                </a:solidFill>
              </a:rPr>
              <a:t>112</a:t>
            </a:r>
          </a:p>
        </p:txBody>
      </p:sp>
      <p:sp>
        <p:nvSpPr>
          <p:cNvPr id="434183" name="Oval 7"/>
          <p:cNvSpPr>
            <a:spLocks noChangeArrowheads="1"/>
          </p:cNvSpPr>
          <p:nvPr/>
        </p:nvSpPr>
        <p:spPr bwMode="auto">
          <a:xfrm>
            <a:off x="5181600" y="4038600"/>
            <a:ext cx="533400" cy="533400"/>
          </a:xfrm>
          <a:prstGeom prst="ellipse">
            <a:avLst/>
          </a:prstGeom>
          <a:solidFill>
            <a:schemeClr val="accent2"/>
          </a:solidFill>
          <a:ln w="9525" algn="ctr">
            <a:solidFill>
              <a:schemeClr val="tx1"/>
            </a:solidFill>
            <a:round/>
            <a:headEnd/>
            <a:tailEnd type="none" w="lg" len="med"/>
          </a:ln>
          <a:effectLst/>
        </p:spPr>
        <p:txBody>
          <a:bodyPr wrap="none" anchor="ctr"/>
          <a:lstStyle/>
          <a:p>
            <a:pPr algn="ctr"/>
            <a:r>
              <a:rPr lang="en-US" sz="1800">
                <a:solidFill>
                  <a:schemeClr val="bg2"/>
                </a:solidFill>
              </a:rPr>
              <a:t>101</a:t>
            </a:r>
          </a:p>
        </p:txBody>
      </p:sp>
      <p:sp>
        <p:nvSpPr>
          <p:cNvPr id="434184" name="Oval 8"/>
          <p:cNvSpPr>
            <a:spLocks noChangeArrowheads="1"/>
          </p:cNvSpPr>
          <p:nvPr/>
        </p:nvSpPr>
        <p:spPr bwMode="auto">
          <a:xfrm>
            <a:off x="5181600" y="4800600"/>
            <a:ext cx="533400" cy="533400"/>
          </a:xfrm>
          <a:prstGeom prst="ellipse">
            <a:avLst/>
          </a:prstGeom>
          <a:gradFill rotWithShape="1">
            <a:gsLst>
              <a:gs pos="0">
                <a:schemeClr val="bg1"/>
              </a:gs>
              <a:gs pos="100000">
                <a:schemeClr val="accent1"/>
              </a:gs>
            </a:gsLst>
            <a:lin ang="5400000" scaled="1"/>
          </a:gradFill>
          <a:ln w="9525" algn="ctr">
            <a:solidFill>
              <a:schemeClr val="tx1"/>
            </a:solidFill>
            <a:round/>
            <a:headEnd/>
            <a:tailEnd type="none" w="lg" len="med"/>
          </a:ln>
          <a:effectLst/>
        </p:spPr>
        <p:txBody>
          <a:bodyPr wrap="none" anchor="ctr"/>
          <a:lstStyle/>
          <a:p>
            <a:pPr algn="ctr"/>
            <a:r>
              <a:rPr lang="en-US" sz="1800">
                <a:solidFill>
                  <a:schemeClr val="bg2"/>
                </a:solidFill>
              </a:rPr>
              <a:t>103</a:t>
            </a:r>
          </a:p>
        </p:txBody>
      </p:sp>
      <p:sp>
        <p:nvSpPr>
          <p:cNvPr id="434185" name="Line 9"/>
          <p:cNvSpPr>
            <a:spLocks noChangeShapeType="1"/>
          </p:cNvSpPr>
          <p:nvPr/>
        </p:nvSpPr>
        <p:spPr bwMode="auto">
          <a:xfrm>
            <a:off x="4724400" y="5105400"/>
            <a:ext cx="457200" cy="0"/>
          </a:xfrm>
          <a:prstGeom prst="line">
            <a:avLst/>
          </a:prstGeom>
          <a:noFill/>
          <a:ln w="9525">
            <a:solidFill>
              <a:schemeClr val="tx1"/>
            </a:solidFill>
            <a:round/>
            <a:headEnd/>
            <a:tailEnd type="triangle" w="lg" len="med"/>
          </a:ln>
          <a:effectLst/>
        </p:spPr>
        <p:txBody>
          <a:bodyPr wrap="none">
            <a:spAutoFit/>
          </a:bodyPr>
          <a:lstStyle/>
          <a:p>
            <a:endParaRPr lang="en-US"/>
          </a:p>
        </p:txBody>
      </p:sp>
      <p:sp>
        <p:nvSpPr>
          <p:cNvPr id="434186" name="Line 10"/>
          <p:cNvSpPr>
            <a:spLocks noChangeShapeType="1"/>
          </p:cNvSpPr>
          <p:nvPr/>
        </p:nvSpPr>
        <p:spPr bwMode="auto">
          <a:xfrm>
            <a:off x="4724400" y="4343400"/>
            <a:ext cx="457200" cy="0"/>
          </a:xfrm>
          <a:prstGeom prst="line">
            <a:avLst/>
          </a:prstGeom>
          <a:noFill/>
          <a:ln w="9525">
            <a:solidFill>
              <a:schemeClr val="tx1"/>
            </a:solidFill>
            <a:round/>
            <a:headEnd/>
            <a:tailEnd type="triangle" w="lg" len="med"/>
          </a:ln>
          <a:effectLst/>
        </p:spPr>
        <p:txBody>
          <a:bodyPr wrap="none">
            <a:spAutoFit/>
          </a:bodyPr>
          <a:lstStyle/>
          <a:p>
            <a:endParaRPr lang="en-US"/>
          </a:p>
        </p:txBody>
      </p:sp>
      <p:sp>
        <p:nvSpPr>
          <p:cNvPr id="434187" name="Rectangle 11"/>
          <p:cNvSpPr>
            <a:spLocks noChangeArrowheads="1"/>
          </p:cNvSpPr>
          <p:nvPr/>
        </p:nvSpPr>
        <p:spPr bwMode="auto">
          <a:xfrm>
            <a:off x="4191000" y="4495800"/>
            <a:ext cx="533400" cy="381000"/>
          </a:xfrm>
          <a:prstGeom prst="rect">
            <a:avLst/>
          </a:prstGeom>
          <a:gradFill rotWithShape="1">
            <a:gsLst>
              <a:gs pos="0">
                <a:schemeClr val="bg1"/>
              </a:gs>
              <a:gs pos="100000">
                <a:schemeClr val="accent1"/>
              </a:gs>
            </a:gsLst>
            <a:lin ang="5400000" scaled="1"/>
          </a:gradFill>
          <a:ln w="9525" algn="ctr">
            <a:solidFill>
              <a:schemeClr val="tx1"/>
            </a:solidFill>
            <a:miter lim="800000"/>
            <a:headEnd/>
            <a:tailEnd type="none" w="lg" len="med"/>
          </a:ln>
          <a:effectLst/>
        </p:spPr>
        <p:txBody>
          <a:bodyPr anchor="ctr">
            <a:spAutoFit/>
          </a:bodyPr>
          <a:lstStyle/>
          <a:p>
            <a:endParaRPr lang="en-US"/>
          </a:p>
        </p:txBody>
      </p:sp>
      <p:sp>
        <p:nvSpPr>
          <p:cNvPr id="434188" name="Rectangle 12"/>
          <p:cNvSpPr>
            <a:spLocks noChangeArrowheads="1"/>
          </p:cNvSpPr>
          <p:nvPr/>
        </p:nvSpPr>
        <p:spPr bwMode="auto">
          <a:xfrm>
            <a:off x="4191000" y="4114800"/>
            <a:ext cx="533400" cy="381000"/>
          </a:xfrm>
          <a:prstGeom prst="rect">
            <a:avLst/>
          </a:prstGeom>
          <a:solidFill>
            <a:schemeClr val="accent2"/>
          </a:solidFill>
          <a:ln w="9525" algn="ctr">
            <a:solidFill>
              <a:schemeClr val="tx1"/>
            </a:solidFill>
            <a:miter lim="800000"/>
            <a:headEnd/>
            <a:tailEnd type="none" w="lg" len="med"/>
          </a:ln>
          <a:effectLst/>
        </p:spPr>
        <p:txBody>
          <a:bodyPr anchor="ctr">
            <a:spAutoFit/>
          </a:bodyPr>
          <a:lstStyle/>
          <a:p>
            <a:endParaRPr lang="en-US"/>
          </a:p>
        </p:txBody>
      </p:sp>
      <p:sp>
        <p:nvSpPr>
          <p:cNvPr id="434189" name="Rectangle 13"/>
          <p:cNvSpPr>
            <a:spLocks noChangeArrowheads="1"/>
          </p:cNvSpPr>
          <p:nvPr/>
        </p:nvSpPr>
        <p:spPr bwMode="auto">
          <a:xfrm>
            <a:off x="4191000" y="5791200"/>
            <a:ext cx="533400" cy="381000"/>
          </a:xfrm>
          <a:prstGeom prst="rect">
            <a:avLst/>
          </a:prstGeom>
          <a:gradFill rotWithShape="1">
            <a:gsLst>
              <a:gs pos="0">
                <a:schemeClr val="bg1"/>
              </a:gs>
              <a:gs pos="100000">
                <a:schemeClr val="accent1"/>
              </a:gs>
            </a:gsLst>
            <a:lin ang="5400000" scaled="1"/>
          </a:gradFill>
          <a:ln w="9525" algn="ctr">
            <a:solidFill>
              <a:schemeClr val="tx1"/>
            </a:solidFill>
            <a:miter lim="800000"/>
            <a:headEnd/>
            <a:tailEnd type="none" w="lg" len="med"/>
          </a:ln>
          <a:effectLst/>
        </p:spPr>
        <p:txBody>
          <a:bodyPr anchor="ctr">
            <a:spAutoFit/>
          </a:bodyPr>
          <a:lstStyle/>
          <a:p>
            <a:endParaRPr lang="en-US"/>
          </a:p>
        </p:txBody>
      </p:sp>
      <p:sp>
        <p:nvSpPr>
          <p:cNvPr id="434190" name="Line 14"/>
          <p:cNvSpPr>
            <a:spLocks noChangeShapeType="1"/>
          </p:cNvSpPr>
          <p:nvPr/>
        </p:nvSpPr>
        <p:spPr bwMode="auto">
          <a:xfrm>
            <a:off x="4724400" y="5943600"/>
            <a:ext cx="457200" cy="0"/>
          </a:xfrm>
          <a:prstGeom prst="line">
            <a:avLst/>
          </a:prstGeom>
          <a:noFill/>
          <a:ln w="9525">
            <a:solidFill>
              <a:schemeClr val="tx1"/>
            </a:solidFill>
            <a:round/>
            <a:headEnd/>
            <a:tailEnd type="triangle" w="lg" len="med"/>
          </a:ln>
          <a:effectLst/>
        </p:spPr>
        <p:txBody>
          <a:bodyPr wrap="none">
            <a:spAutoFit/>
          </a:bodyPr>
          <a:lstStyle/>
          <a:p>
            <a:endParaRPr lang="en-US"/>
          </a:p>
        </p:txBody>
      </p:sp>
      <p:sp>
        <p:nvSpPr>
          <p:cNvPr id="434191" name="Line 15"/>
          <p:cNvSpPr>
            <a:spLocks noChangeShapeType="1"/>
          </p:cNvSpPr>
          <p:nvPr/>
        </p:nvSpPr>
        <p:spPr bwMode="auto">
          <a:xfrm>
            <a:off x="5715000" y="5943600"/>
            <a:ext cx="457200" cy="0"/>
          </a:xfrm>
          <a:prstGeom prst="line">
            <a:avLst/>
          </a:prstGeom>
          <a:noFill/>
          <a:ln w="9525">
            <a:solidFill>
              <a:schemeClr val="tx1"/>
            </a:solidFill>
            <a:round/>
            <a:headEnd/>
            <a:tailEnd type="triangle" w="lg" len="med"/>
          </a:ln>
          <a:effectLst/>
        </p:spPr>
        <p:txBody>
          <a:bodyPr wrap="none">
            <a:spAutoFit/>
          </a:bodyPr>
          <a:lstStyle/>
          <a:p>
            <a:endParaRPr lang="en-US"/>
          </a:p>
        </p:txBody>
      </p:sp>
      <p:sp>
        <p:nvSpPr>
          <p:cNvPr id="434192" name="Oval 16"/>
          <p:cNvSpPr>
            <a:spLocks noChangeArrowheads="1"/>
          </p:cNvSpPr>
          <p:nvPr/>
        </p:nvSpPr>
        <p:spPr bwMode="auto">
          <a:xfrm>
            <a:off x="4419600" y="5638800"/>
            <a:ext cx="76200" cy="76200"/>
          </a:xfrm>
          <a:prstGeom prst="ellipse">
            <a:avLst/>
          </a:prstGeom>
          <a:gradFill rotWithShape="1">
            <a:gsLst>
              <a:gs pos="0">
                <a:schemeClr val="bg1"/>
              </a:gs>
              <a:gs pos="100000">
                <a:schemeClr val="accent1"/>
              </a:gs>
            </a:gsLst>
            <a:lin ang="5400000" scaled="1"/>
          </a:gradFill>
          <a:ln w="9525" algn="ctr">
            <a:solidFill>
              <a:schemeClr val="tx1"/>
            </a:solidFill>
            <a:round/>
            <a:headEnd/>
            <a:tailEnd type="none" w="lg" len="med"/>
          </a:ln>
          <a:effectLst/>
        </p:spPr>
        <p:txBody>
          <a:bodyPr wrap="none" anchor="ctr">
            <a:spAutoFit/>
          </a:bodyPr>
          <a:lstStyle/>
          <a:p>
            <a:endParaRPr lang="en-US"/>
          </a:p>
        </p:txBody>
      </p:sp>
      <p:sp>
        <p:nvSpPr>
          <p:cNvPr id="434193" name="Oval 17"/>
          <p:cNvSpPr>
            <a:spLocks noChangeArrowheads="1"/>
          </p:cNvSpPr>
          <p:nvPr/>
        </p:nvSpPr>
        <p:spPr bwMode="auto">
          <a:xfrm>
            <a:off x="4419600" y="5410200"/>
            <a:ext cx="76200" cy="76200"/>
          </a:xfrm>
          <a:prstGeom prst="ellipse">
            <a:avLst/>
          </a:prstGeom>
          <a:gradFill rotWithShape="1">
            <a:gsLst>
              <a:gs pos="0">
                <a:schemeClr val="bg1"/>
              </a:gs>
              <a:gs pos="100000">
                <a:schemeClr val="accent1"/>
              </a:gs>
            </a:gsLst>
            <a:lin ang="5400000" scaled="1"/>
          </a:gradFill>
          <a:ln w="9525" algn="ctr">
            <a:solidFill>
              <a:schemeClr val="tx1"/>
            </a:solidFill>
            <a:round/>
            <a:headEnd/>
            <a:tailEnd type="none" w="lg" len="med"/>
          </a:ln>
          <a:effectLst/>
        </p:spPr>
        <p:txBody>
          <a:bodyPr wrap="none" anchor="ctr">
            <a:spAutoFit/>
          </a:bodyPr>
          <a:lstStyle/>
          <a:p>
            <a:endParaRPr lang="en-US"/>
          </a:p>
        </p:txBody>
      </p:sp>
      <p:sp>
        <p:nvSpPr>
          <p:cNvPr id="434194" name="Oval 18"/>
          <p:cNvSpPr>
            <a:spLocks noChangeArrowheads="1"/>
          </p:cNvSpPr>
          <p:nvPr/>
        </p:nvSpPr>
        <p:spPr bwMode="auto">
          <a:xfrm>
            <a:off x="4419600" y="6248400"/>
            <a:ext cx="76200" cy="76200"/>
          </a:xfrm>
          <a:prstGeom prst="ellipse">
            <a:avLst/>
          </a:prstGeom>
          <a:gradFill rotWithShape="1">
            <a:gsLst>
              <a:gs pos="0">
                <a:schemeClr val="bg1"/>
              </a:gs>
              <a:gs pos="100000">
                <a:schemeClr val="accent1"/>
              </a:gs>
            </a:gsLst>
            <a:lin ang="5400000" scaled="1"/>
          </a:gradFill>
          <a:ln w="9525" algn="ctr">
            <a:solidFill>
              <a:schemeClr val="tx1"/>
            </a:solidFill>
            <a:round/>
            <a:headEnd/>
            <a:tailEnd type="none" w="lg" len="med"/>
          </a:ln>
          <a:effectLst/>
        </p:spPr>
        <p:txBody>
          <a:bodyPr wrap="none" anchor="ctr">
            <a:spAutoFit/>
          </a:bodyPr>
          <a:lstStyle/>
          <a:p>
            <a:endParaRPr lang="en-US"/>
          </a:p>
        </p:txBody>
      </p:sp>
      <p:sp>
        <p:nvSpPr>
          <p:cNvPr id="434195" name="Oval 19"/>
          <p:cNvSpPr>
            <a:spLocks noChangeArrowheads="1"/>
          </p:cNvSpPr>
          <p:nvPr/>
        </p:nvSpPr>
        <p:spPr bwMode="auto">
          <a:xfrm>
            <a:off x="4419600" y="6400800"/>
            <a:ext cx="76200" cy="76200"/>
          </a:xfrm>
          <a:prstGeom prst="ellipse">
            <a:avLst/>
          </a:prstGeom>
          <a:gradFill rotWithShape="1">
            <a:gsLst>
              <a:gs pos="0">
                <a:schemeClr val="bg1"/>
              </a:gs>
              <a:gs pos="100000">
                <a:schemeClr val="accent1"/>
              </a:gs>
            </a:gsLst>
            <a:lin ang="5400000" scaled="1"/>
          </a:gradFill>
          <a:ln w="9525" algn="ctr">
            <a:solidFill>
              <a:schemeClr val="tx1"/>
            </a:solidFill>
            <a:round/>
            <a:headEnd/>
            <a:tailEnd type="none" w="lg" len="med"/>
          </a:ln>
          <a:effectLst/>
        </p:spPr>
        <p:txBody>
          <a:bodyPr wrap="none" anchor="ctr">
            <a:spAutoFit/>
          </a:bodyPr>
          <a:lstStyle/>
          <a:p>
            <a:endParaRPr lang="en-US"/>
          </a:p>
        </p:txBody>
      </p:sp>
      <p:sp>
        <p:nvSpPr>
          <p:cNvPr id="434196" name="Line 20"/>
          <p:cNvSpPr>
            <a:spLocks noChangeShapeType="1"/>
          </p:cNvSpPr>
          <p:nvPr/>
        </p:nvSpPr>
        <p:spPr bwMode="auto">
          <a:xfrm>
            <a:off x="3581400" y="4343400"/>
            <a:ext cx="533400" cy="0"/>
          </a:xfrm>
          <a:prstGeom prst="line">
            <a:avLst/>
          </a:prstGeom>
          <a:noFill/>
          <a:ln w="9525">
            <a:solidFill>
              <a:schemeClr val="tx1"/>
            </a:solidFill>
            <a:round/>
            <a:headEnd/>
            <a:tailEnd type="triangle" w="lg" len="med"/>
          </a:ln>
          <a:effectLst/>
        </p:spPr>
        <p:txBody>
          <a:bodyPr>
            <a:spAutoFit/>
          </a:bodyPr>
          <a:lstStyle/>
          <a:p>
            <a:endParaRPr lang="en-US"/>
          </a:p>
        </p:txBody>
      </p:sp>
      <p:sp>
        <p:nvSpPr>
          <p:cNvPr id="434197" name="Text Box 21"/>
          <p:cNvSpPr txBox="1">
            <a:spLocks noChangeArrowheads="1"/>
          </p:cNvSpPr>
          <p:nvPr/>
        </p:nvSpPr>
        <p:spPr bwMode="auto">
          <a:xfrm>
            <a:off x="1524000" y="4038600"/>
            <a:ext cx="2052638" cy="641350"/>
          </a:xfrm>
          <a:prstGeom prst="rect">
            <a:avLst/>
          </a:prstGeom>
          <a:noFill/>
          <a:ln w="9525" algn="ctr">
            <a:noFill/>
            <a:miter lim="800000"/>
            <a:headEnd/>
            <a:tailEnd type="none" w="lg" len="med"/>
          </a:ln>
          <a:effectLst/>
        </p:spPr>
        <p:txBody>
          <a:bodyPr wrap="none">
            <a:spAutoFit/>
          </a:bodyPr>
          <a:lstStyle/>
          <a:p>
            <a:pPr algn="ctr"/>
            <a:r>
              <a:rPr lang="en-US" sz="1800"/>
              <a:t>Highest-priority</a:t>
            </a:r>
          </a:p>
          <a:p>
            <a:pPr algn="ctr"/>
            <a:r>
              <a:rPr lang="en-US" sz="1800"/>
              <a:t>Non-empty Queue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3C3ADFF-10C7-4C86-8DF4-248CDE9EACBA}" type="slidenum">
              <a:rPr lang="en-GB"/>
              <a:pPr/>
              <a:t>23</a:t>
            </a:fld>
            <a:endParaRPr lang="en-GB"/>
          </a:p>
        </p:txBody>
      </p:sp>
      <p:sp>
        <p:nvSpPr>
          <p:cNvPr id="435202" name="Rectangle 2"/>
          <p:cNvSpPr>
            <a:spLocks noGrp="1" noChangeArrowheads="1"/>
          </p:cNvSpPr>
          <p:nvPr>
            <p:ph type="title"/>
          </p:nvPr>
        </p:nvSpPr>
        <p:spPr/>
        <p:txBody>
          <a:bodyPr/>
          <a:lstStyle/>
          <a:p>
            <a:r>
              <a:rPr lang="en-US"/>
              <a:t>Scheduling</a:t>
            </a:r>
          </a:p>
        </p:txBody>
      </p:sp>
      <p:sp>
        <p:nvSpPr>
          <p:cNvPr id="435203" name="Rectangle 3"/>
          <p:cNvSpPr>
            <a:spLocks noGrp="1" noChangeArrowheads="1"/>
          </p:cNvSpPr>
          <p:nvPr>
            <p:ph type="body" idx="1"/>
          </p:nvPr>
        </p:nvSpPr>
        <p:spPr/>
        <p:txBody>
          <a:bodyPr/>
          <a:lstStyle/>
          <a:p>
            <a:pPr marL="342900" indent="-342900"/>
            <a:r>
              <a:rPr lang="en-US" sz="2400"/>
              <a:t>Windows NT has always had an O(1) scheduler based on pre-sorted thread priority queues</a:t>
            </a:r>
          </a:p>
          <a:p>
            <a:pPr marL="342900" indent="-342900"/>
            <a:r>
              <a:rPr lang="en-US" sz="2400"/>
              <a:t>Server 2003 introduced per-CPU ready queues</a:t>
            </a:r>
          </a:p>
          <a:p>
            <a:pPr marL="742950" lvl="1" indent="-285750"/>
            <a:r>
              <a:rPr lang="en-US" sz="2000">
                <a:solidFill>
                  <a:schemeClr val="tx2"/>
                </a:solidFill>
              </a:rPr>
              <a:t>Linux load balances queues </a:t>
            </a:r>
          </a:p>
          <a:p>
            <a:pPr marL="742950" lvl="1" indent="-285750"/>
            <a:r>
              <a:rPr lang="en-US" sz="2000">
                <a:solidFill>
                  <a:schemeClr val="tx2"/>
                </a:solidFill>
              </a:rPr>
              <a:t>Windows does not</a:t>
            </a:r>
          </a:p>
          <a:p>
            <a:pPr marL="1143000" lvl="2" indent="-228600"/>
            <a:r>
              <a:rPr lang="en-US" sz="1800">
                <a:solidFill>
                  <a:schemeClr val="tx2"/>
                </a:solidFill>
              </a:rPr>
              <a:t>Not seen as an issue in performance testing by Microsoft</a:t>
            </a:r>
          </a:p>
          <a:p>
            <a:pPr marL="1143000" lvl="2" indent="-228600"/>
            <a:r>
              <a:rPr lang="en-US" sz="1800">
                <a:solidFill>
                  <a:schemeClr val="tx2"/>
                </a:solidFill>
              </a:rPr>
              <a:t>Applications where it might be an issue are expected to use affinity</a:t>
            </a:r>
            <a:endParaRPr lang="en-US" sz="180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AEF579DB-1940-4C51-831A-4F9EE116C0E6}" type="slidenum">
              <a:rPr lang="en-GB"/>
              <a:pPr/>
              <a:t>24</a:t>
            </a:fld>
            <a:endParaRPr lang="en-GB"/>
          </a:p>
        </p:txBody>
      </p:sp>
      <p:sp>
        <p:nvSpPr>
          <p:cNvPr id="400386" name="Rectangle 2"/>
          <p:cNvSpPr>
            <a:spLocks noGrp="1" noChangeArrowheads="1"/>
          </p:cNvSpPr>
          <p:nvPr>
            <p:ph type="title"/>
          </p:nvPr>
        </p:nvSpPr>
        <p:spPr>
          <a:xfrm>
            <a:off x="457200" y="220663"/>
            <a:ext cx="8229600" cy="714375"/>
          </a:xfrm>
        </p:spPr>
        <p:txBody>
          <a:bodyPr/>
          <a:lstStyle/>
          <a:p>
            <a:r>
              <a:rPr lang="en-US"/>
              <a:t>Scheduling Priorities</a:t>
            </a:r>
          </a:p>
        </p:txBody>
      </p:sp>
      <p:sp>
        <p:nvSpPr>
          <p:cNvPr id="400387" name="Rectangle 3"/>
          <p:cNvSpPr>
            <a:spLocks noGrp="1" noChangeArrowheads="1"/>
          </p:cNvSpPr>
          <p:nvPr>
            <p:ph type="body" idx="1"/>
          </p:nvPr>
        </p:nvSpPr>
        <p:spPr>
          <a:xfrm>
            <a:off x="457200" y="981075"/>
            <a:ext cx="4095750" cy="5459413"/>
          </a:xfrm>
          <a:noFill/>
          <a:ln/>
        </p:spPr>
        <p:txBody>
          <a:bodyPr/>
          <a:lstStyle/>
          <a:p>
            <a:pPr>
              <a:lnSpc>
                <a:spcPct val="80000"/>
              </a:lnSpc>
              <a:buFontTx/>
              <a:buNone/>
            </a:pPr>
            <a:r>
              <a:rPr lang="en-US" sz="2400">
                <a:solidFill>
                  <a:srgbClr val="FF9933"/>
                </a:solidFill>
              </a:rPr>
              <a:t>Windows</a:t>
            </a:r>
          </a:p>
          <a:p>
            <a:pPr>
              <a:lnSpc>
                <a:spcPct val="80000"/>
              </a:lnSpc>
            </a:pPr>
            <a:r>
              <a:rPr lang="en-US" sz="2400"/>
              <a:t>Two scheduling classes</a:t>
            </a:r>
          </a:p>
          <a:p>
            <a:pPr lvl="1">
              <a:lnSpc>
                <a:spcPct val="80000"/>
              </a:lnSpc>
            </a:pPr>
            <a:r>
              <a:rPr lang="en-US" sz="2000"/>
              <a:t>“Real time” (fixed) - priority 16-31</a:t>
            </a:r>
          </a:p>
          <a:p>
            <a:pPr lvl="1">
              <a:lnSpc>
                <a:spcPct val="80000"/>
              </a:lnSpc>
            </a:pPr>
            <a:r>
              <a:rPr lang="en-US" sz="2000"/>
              <a:t>Dynamic - priority 1-15</a:t>
            </a:r>
          </a:p>
          <a:p>
            <a:pPr>
              <a:lnSpc>
                <a:spcPct val="80000"/>
              </a:lnSpc>
            </a:pPr>
            <a:r>
              <a:rPr lang="en-US" sz="2400"/>
              <a:t>Higher priorities are favored</a:t>
            </a:r>
          </a:p>
          <a:p>
            <a:pPr lvl="1">
              <a:lnSpc>
                <a:spcPct val="80000"/>
              </a:lnSpc>
            </a:pPr>
            <a:r>
              <a:rPr lang="en-US" sz="2000"/>
              <a:t>Priorities of dynamic threads get boosted on wakeups</a:t>
            </a:r>
          </a:p>
          <a:p>
            <a:pPr lvl="1">
              <a:lnSpc>
                <a:spcPct val="80000"/>
              </a:lnSpc>
            </a:pPr>
            <a:r>
              <a:rPr lang="en-US" sz="2000"/>
              <a:t>Thread priorities are never lowered</a:t>
            </a:r>
          </a:p>
        </p:txBody>
      </p:sp>
      <p:grpSp>
        <p:nvGrpSpPr>
          <p:cNvPr id="2" name="Group 4"/>
          <p:cNvGrpSpPr>
            <a:grpSpLocks/>
          </p:cNvGrpSpPr>
          <p:nvPr/>
        </p:nvGrpSpPr>
        <p:grpSpPr bwMode="auto">
          <a:xfrm>
            <a:off x="5105400" y="1143000"/>
            <a:ext cx="2454275" cy="5221288"/>
            <a:chOff x="240" y="839"/>
            <a:chExt cx="1546" cy="3289"/>
          </a:xfrm>
        </p:grpSpPr>
        <p:sp>
          <p:nvSpPr>
            <p:cNvPr id="400389" name="Rectangle 5"/>
            <p:cNvSpPr>
              <a:spLocks noChangeArrowheads="1"/>
            </p:cNvSpPr>
            <p:nvPr/>
          </p:nvSpPr>
          <p:spPr bwMode="auto">
            <a:xfrm>
              <a:off x="960" y="2304"/>
              <a:ext cx="384" cy="1344"/>
            </a:xfrm>
            <a:prstGeom prst="rect">
              <a:avLst/>
            </a:prstGeom>
            <a:gradFill rotWithShape="1">
              <a:gsLst>
                <a:gs pos="0">
                  <a:schemeClr val="bg1"/>
                </a:gs>
                <a:gs pos="100000">
                  <a:schemeClr val="accent1"/>
                </a:gs>
              </a:gsLst>
              <a:lin ang="5400000" scaled="1"/>
            </a:gradFill>
            <a:ln w="9525" algn="ctr">
              <a:solidFill>
                <a:schemeClr val="tx1"/>
              </a:solidFill>
              <a:miter lim="800000"/>
              <a:headEnd/>
              <a:tailEnd type="none" w="lg" len="med"/>
            </a:ln>
            <a:effectLst/>
          </p:spPr>
          <p:txBody>
            <a:bodyPr wrap="none" anchor="ctr">
              <a:spAutoFit/>
            </a:bodyPr>
            <a:lstStyle/>
            <a:p>
              <a:endParaRPr lang="en-US"/>
            </a:p>
          </p:txBody>
        </p:sp>
        <p:sp>
          <p:nvSpPr>
            <p:cNvPr id="400390" name="Rectangle 6"/>
            <p:cNvSpPr>
              <a:spLocks noChangeArrowheads="1"/>
            </p:cNvSpPr>
            <p:nvPr/>
          </p:nvSpPr>
          <p:spPr bwMode="auto">
            <a:xfrm>
              <a:off x="960" y="960"/>
              <a:ext cx="384" cy="1344"/>
            </a:xfrm>
            <a:prstGeom prst="rect">
              <a:avLst/>
            </a:prstGeom>
            <a:gradFill rotWithShape="1">
              <a:gsLst>
                <a:gs pos="0">
                  <a:schemeClr val="tx2"/>
                </a:gs>
                <a:gs pos="100000">
                  <a:schemeClr val="accent2"/>
                </a:gs>
              </a:gsLst>
              <a:lin ang="5400000" scaled="1"/>
            </a:gradFill>
            <a:ln w="9525" algn="ctr">
              <a:solidFill>
                <a:schemeClr val="tx1"/>
              </a:solidFill>
              <a:miter lim="800000"/>
              <a:headEnd/>
              <a:tailEnd type="none" w="lg" len="med"/>
            </a:ln>
            <a:effectLst/>
          </p:spPr>
          <p:txBody>
            <a:bodyPr wrap="none" anchor="ctr">
              <a:spAutoFit/>
            </a:bodyPr>
            <a:lstStyle/>
            <a:p>
              <a:endParaRPr lang="en-US"/>
            </a:p>
          </p:txBody>
        </p:sp>
        <p:sp>
          <p:nvSpPr>
            <p:cNvPr id="400391" name="Text Box 7"/>
            <p:cNvSpPr txBox="1">
              <a:spLocks noChangeArrowheads="1"/>
            </p:cNvSpPr>
            <p:nvPr/>
          </p:nvSpPr>
          <p:spPr bwMode="auto">
            <a:xfrm>
              <a:off x="614" y="839"/>
              <a:ext cx="276" cy="231"/>
            </a:xfrm>
            <a:prstGeom prst="rect">
              <a:avLst/>
            </a:prstGeom>
            <a:noFill/>
            <a:ln w="9525" algn="ctr">
              <a:noFill/>
              <a:miter lim="800000"/>
              <a:headEnd/>
              <a:tailEnd type="none" w="lg" len="med"/>
            </a:ln>
            <a:effectLst/>
          </p:spPr>
          <p:txBody>
            <a:bodyPr wrap="none">
              <a:spAutoFit/>
            </a:bodyPr>
            <a:lstStyle/>
            <a:p>
              <a:r>
                <a:rPr lang="en-US" sz="1800"/>
                <a:t>31</a:t>
              </a:r>
            </a:p>
          </p:txBody>
        </p:sp>
        <p:sp>
          <p:nvSpPr>
            <p:cNvPr id="400392" name="Text Box 8"/>
            <p:cNvSpPr txBox="1">
              <a:spLocks noChangeArrowheads="1"/>
            </p:cNvSpPr>
            <p:nvPr/>
          </p:nvSpPr>
          <p:spPr bwMode="auto">
            <a:xfrm>
              <a:off x="624" y="2304"/>
              <a:ext cx="276" cy="231"/>
            </a:xfrm>
            <a:prstGeom prst="rect">
              <a:avLst/>
            </a:prstGeom>
            <a:noFill/>
            <a:ln w="9525" algn="ctr">
              <a:noFill/>
              <a:miter lim="800000"/>
              <a:headEnd/>
              <a:tailEnd type="none" w="lg" len="med"/>
            </a:ln>
            <a:effectLst/>
          </p:spPr>
          <p:txBody>
            <a:bodyPr wrap="none">
              <a:spAutoFit/>
            </a:bodyPr>
            <a:lstStyle/>
            <a:p>
              <a:r>
                <a:rPr lang="en-US" sz="1800"/>
                <a:t>15</a:t>
              </a:r>
            </a:p>
          </p:txBody>
        </p:sp>
        <p:sp>
          <p:nvSpPr>
            <p:cNvPr id="400393" name="Text Box 9"/>
            <p:cNvSpPr txBox="1">
              <a:spLocks noChangeArrowheads="1"/>
            </p:cNvSpPr>
            <p:nvPr/>
          </p:nvSpPr>
          <p:spPr bwMode="auto">
            <a:xfrm>
              <a:off x="614" y="2039"/>
              <a:ext cx="276" cy="231"/>
            </a:xfrm>
            <a:prstGeom prst="rect">
              <a:avLst/>
            </a:prstGeom>
            <a:noFill/>
            <a:ln w="9525" algn="ctr">
              <a:noFill/>
              <a:miter lim="800000"/>
              <a:headEnd/>
              <a:tailEnd type="none" w="lg" len="med"/>
            </a:ln>
            <a:effectLst/>
          </p:spPr>
          <p:txBody>
            <a:bodyPr wrap="none">
              <a:spAutoFit/>
            </a:bodyPr>
            <a:lstStyle/>
            <a:p>
              <a:r>
                <a:rPr lang="en-US" sz="1800"/>
                <a:t>16</a:t>
              </a:r>
            </a:p>
          </p:txBody>
        </p:sp>
        <p:sp>
          <p:nvSpPr>
            <p:cNvPr id="400394" name="Text Box 10"/>
            <p:cNvSpPr txBox="1">
              <a:spLocks noChangeArrowheads="1"/>
            </p:cNvSpPr>
            <p:nvPr/>
          </p:nvSpPr>
          <p:spPr bwMode="auto">
            <a:xfrm>
              <a:off x="758" y="3575"/>
              <a:ext cx="196" cy="231"/>
            </a:xfrm>
            <a:prstGeom prst="rect">
              <a:avLst/>
            </a:prstGeom>
            <a:noFill/>
            <a:ln w="9525" algn="ctr">
              <a:noFill/>
              <a:miter lim="800000"/>
              <a:headEnd/>
              <a:tailEnd type="none" w="lg" len="med"/>
            </a:ln>
            <a:effectLst/>
          </p:spPr>
          <p:txBody>
            <a:bodyPr wrap="none">
              <a:spAutoFit/>
            </a:bodyPr>
            <a:lstStyle/>
            <a:p>
              <a:r>
                <a:rPr lang="en-US" sz="1800"/>
                <a:t>0</a:t>
              </a:r>
            </a:p>
          </p:txBody>
        </p:sp>
        <p:sp>
          <p:nvSpPr>
            <p:cNvPr id="400395" name="Text Box 11"/>
            <p:cNvSpPr txBox="1">
              <a:spLocks noChangeArrowheads="1"/>
            </p:cNvSpPr>
            <p:nvPr/>
          </p:nvSpPr>
          <p:spPr bwMode="auto">
            <a:xfrm>
              <a:off x="432" y="1440"/>
              <a:ext cx="468" cy="231"/>
            </a:xfrm>
            <a:prstGeom prst="rect">
              <a:avLst/>
            </a:prstGeom>
            <a:noFill/>
            <a:ln w="9525" algn="ctr">
              <a:noFill/>
              <a:miter lim="800000"/>
              <a:headEnd/>
              <a:tailEnd type="none" w="lg" len="med"/>
            </a:ln>
            <a:effectLst/>
          </p:spPr>
          <p:txBody>
            <a:bodyPr wrap="none">
              <a:spAutoFit/>
            </a:bodyPr>
            <a:lstStyle/>
            <a:p>
              <a:r>
                <a:rPr lang="en-US" sz="1800"/>
                <a:t>Fixed</a:t>
              </a:r>
            </a:p>
          </p:txBody>
        </p:sp>
        <p:sp>
          <p:nvSpPr>
            <p:cNvPr id="400396" name="Text Box 12"/>
            <p:cNvSpPr txBox="1">
              <a:spLocks noChangeArrowheads="1"/>
            </p:cNvSpPr>
            <p:nvPr/>
          </p:nvSpPr>
          <p:spPr bwMode="auto">
            <a:xfrm>
              <a:off x="240" y="2784"/>
              <a:ext cx="676" cy="231"/>
            </a:xfrm>
            <a:prstGeom prst="rect">
              <a:avLst/>
            </a:prstGeom>
            <a:noFill/>
            <a:ln w="9525" algn="ctr">
              <a:noFill/>
              <a:miter lim="800000"/>
              <a:headEnd/>
              <a:tailEnd type="none" w="lg" len="med"/>
            </a:ln>
            <a:effectLst/>
          </p:spPr>
          <p:txBody>
            <a:bodyPr wrap="none">
              <a:spAutoFit/>
            </a:bodyPr>
            <a:lstStyle/>
            <a:p>
              <a:r>
                <a:rPr lang="en-US" sz="1800"/>
                <a:t>Dynamic</a:t>
              </a:r>
            </a:p>
          </p:txBody>
        </p:sp>
        <p:sp>
          <p:nvSpPr>
            <p:cNvPr id="400397" name="Rectangle 13"/>
            <p:cNvSpPr>
              <a:spLocks noChangeArrowheads="1"/>
            </p:cNvSpPr>
            <p:nvPr/>
          </p:nvSpPr>
          <p:spPr bwMode="auto">
            <a:xfrm>
              <a:off x="960" y="2976"/>
              <a:ext cx="384" cy="48"/>
            </a:xfrm>
            <a:prstGeom prst="rect">
              <a:avLst/>
            </a:prstGeom>
            <a:solidFill>
              <a:schemeClr val="folHlink"/>
            </a:solidFill>
            <a:ln w="9525" algn="ctr">
              <a:solidFill>
                <a:schemeClr val="tx1"/>
              </a:solidFill>
              <a:miter lim="800000"/>
              <a:headEnd/>
              <a:tailEnd type="none" w="lg" len="med"/>
            </a:ln>
            <a:effectLst/>
          </p:spPr>
          <p:txBody>
            <a:bodyPr wrap="none" anchor="ctr">
              <a:spAutoFit/>
            </a:bodyPr>
            <a:lstStyle/>
            <a:p>
              <a:endParaRPr lang="en-US"/>
            </a:p>
          </p:txBody>
        </p:sp>
        <p:sp>
          <p:nvSpPr>
            <p:cNvPr id="400398" name="Line 14"/>
            <p:cNvSpPr>
              <a:spLocks noChangeShapeType="1"/>
            </p:cNvSpPr>
            <p:nvPr/>
          </p:nvSpPr>
          <p:spPr bwMode="auto">
            <a:xfrm flipV="1">
              <a:off x="1440" y="2592"/>
              <a:ext cx="0" cy="384"/>
            </a:xfrm>
            <a:prstGeom prst="line">
              <a:avLst/>
            </a:prstGeom>
            <a:noFill/>
            <a:ln w="9525">
              <a:solidFill>
                <a:schemeClr val="tx1"/>
              </a:solidFill>
              <a:round/>
              <a:headEnd/>
              <a:tailEnd type="triangle" w="lg" len="med"/>
            </a:ln>
            <a:effectLst/>
          </p:spPr>
          <p:txBody>
            <a:bodyPr wrap="none">
              <a:spAutoFit/>
            </a:bodyPr>
            <a:lstStyle/>
            <a:p>
              <a:endParaRPr lang="en-US"/>
            </a:p>
          </p:txBody>
        </p:sp>
        <p:sp>
          <p:nvSpPr>
            <p:cNvPr id="400399" name="Text Box 15"/>
            <p:cNvSpPr txBox="1">
              <a:spLocks noChangeArrowheads="1"/>
            </p:cNvSpPr>
            <p:nvPr/>
          </p:nvSpPr>
          <p:spPr bwMode="auto">
            <a:xfrm>
              <a:off x="1478" y="2663"/>
              <a:ext cx="308" cy="231"/>
            </a:xfrm>
            <a:prstGeom prst="rect">
              <a:avLst/>
            </a:prstGeom>
            <a:noFill/>
            <a:ln w="9525" algn="ctr">
              <a:noFill/>
              <a:miter lim="800000"/>
              <a:headEnd/>
              <a:tailEnd type="none" w="lg" len="med"/>
            </a:ln>
            <a:effectLst/>
          </p:spPr>
          <p:txBody>
            <a:bodyPr wrap="none">
              <a:spAutoFit/>
            </a:bodyPr>
            <a:lstStyle/>
            <a:p>
              <a:r>
                <a:rPr lang="en-US" sz="1800"/>
                <a:t>I/O</a:t>
              </a:r>
            </a:p>
          </p:txBody>
        </p:sp>
        <p:sp>
          <p:nvSpPr>
            <p:cNvPr id="400400" name="Text Box 16"/>
            <p:cNvSpPr txBox="1">
              <a:spLocks noChangeArrowheads="1"/>
            </p:cNvSpPr>
            <p:nvPr/>
          </p:nvSpPr>
          <p:spPr bwMode="auto">
            <a:xfrm>
              <a:off x="720" y="3840"/>
              <a:ext cx="895" cy="288"/>
            </a:xfrm>
            <a:prstGeom prst="rect">
              <a:avLst/>
            </a:prstGeom>
            <a:noFill/>
            <a:ln w="9525" algn="ctr">
              <a:noFill/>
              <a:miter lim="800000"/>
              <a:headEnd/>
              <a:tailEnd type="none" w="lg" len="med"/>
            </a:ln>
            <a:effectLst/>
          </p:spPr>
          <p:txBody>
            <a:bodyPr wrap="none">
              <a:spAutoFit/>
            </a:bodyPr>
            <a:lstStyle/>
            <a:p>
              <a:r>
                <a:rPr lang="en-US" sz="2400">
                  <a:solidFill>
                    <a:schemeClr val="accent2"/>
                  </a:solidFill>
                </a:rPr>
                <a:t>Windows</a:t>
              </a:r>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4E4E2E2-E618-4690-AAB6-25786F30E020}" type="slidenum">
              <a:rPr lang="en-GB"/>
              <a:pPr/>
              <a:t>25</a:t>
            </a:fld>
            <a:endParaRPr lang="en-GB"/>
          </a:p>
        </p:txBody>
      </p:sp>
      <p:sp>
        <p:nvSpPr>
          <p:cNvPr id="486402" name="Rectangle 1026"/>
          <p:cNvSpPr>
            <a:spLocks noGrp="1" noChangeArrowheads="1"/>
          </p:cNvSpPr>
          <p:nvPr>
            <p:ph type="title"/>
          </p:nvPr>
        </p:nvSpPr>
        <p:spPr/>
        <p:txBody>
          <a:bodyPr/>
          <a:lstStyle/>
          <a:p>
            <a:r>
              <a:rPr lang="en-US"/>
              <a:t>Windows Scheduling Details</a:t>
            </a:r>
          </a:p>
        </p:txBody>
      </p:sp>
      <p:sp>
        <p:nvSpPr>
          <p:cNvPr id="486403" name="Rectangle 1027"/>
          <p:cNvSpPr>
            <a:spLocks noGrp="1" noChangeArrowheads="1"/>
          </p:cNvSpPr>
          <p:nvPr>
            <p:ph type="body" idx="1"/>
          </p:nvPr>
        </p:nvSpPr>
        <p:spPr>
          <a:xfrm>
            <a:off x="457200" y="1371600"/>
            <a:ext cx="8229600" cy="4856163"/>
          </a:xfrm>
        </p:spPr>
        <p:txBody>
          <a:bodyPr/>
          <a:lstStyle/>
          <a:p>
            <a:pPr>
              <a:lnSpc>
                <a:spcPct val="90000"/>
              </a:lnSpc>
            </a:pPr>
            <a:r>
              <a:rPr lang="en-US" sz="2400"/>
              <a:t>Most threads run in variable priority levels</a:t>
            </a:r>
          </a:p>
          <a:p>
            <a:pPr lvl="1">
              <a:lnSpc>
                <a:spcPct val="90000"/>
              </a:lnSpc>
            </a:pPr>
            <a:r>
              <a:rPr lang="en-US" sz="2000"/>
              <a:t>Priorities 1-15; </a:t>
            </a:r>
          </a:p>
          <a:p>
            <a:pPr lvl="1">
              <a:lnSpc>
                <a:spcPct val="90000"/>
              </a:lnSpc>
            </a:pPr>
            <a:r>
              <a:rPr lang="en-US" sz="2000"/>
              <a:t>A newly created thread starts with a base priority </a:t>
            </a:r>
          </a:p>
          <a:p>
            <a:pPr lvl="1">
              <a:lnSpc>
                <a:spcPct val="90000"/>
              </a:lnSpc>
            </a:pPr>
            <a:r>
              <a:rPr lang="en-US" sz="2000"/>
              <a:t>Threads that complete I/O operations experience priority boosts (but never higher than 15)</a:t>
            </a:r>
          </a:p>
          <a:p>
            <a:pPr lvl="1">
              <a:lnSpc>
                <a:spcPct val="90000"/>
              </a:lnSpc>
            </a:pPr>
            <a:r>
              <a:rPr lang="en-US" sz="2000"/>
              <a:t>A thread’s priority will never be below base priority</a:t>
            </a:r>
          </a:p>
          <a:p>
            <a:r>
              <a:rPr lang="en-US" sz="2400"/>
              <a:t>The  Windows API function SetThreadPriority() sets the priority value for a specified thread</a:t>
            </a:r>
          </a:p>
          <a:p>
            <a:pPr lvl="1"/>
            <a:r>
              <a:rPr lang="en-US" sz="2000"/>
              <a:t>This value, together with the priority class of the thread's process, determines the thread's base priority level</a:t>
            </a:r>
          </a:p>
          <a:p>
            <a:pPr lvl="1"/>
            <a:r>
              <a:rPr lang="en-US" sz="2000"/>
              <a:t>Windows will dynamically adjust priorities for non-realtime threads</a:t>
            </a:r>
            <a:endParaRPr lang="en-US" sz="180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5D5686E-72FE-4BBC-9633-79C03F211B46}" type="slidenum">
              <a:rPr lang="en-GB"/>
              <a:pPr/>
              <a:t>26</a:t>
            </a:fld>
            <a:endParaRPr lang="en-GB"/>
          </a:p>
        </p:txBody>
      </p:sp>
      <p:sp>
        <p:nvSpPr>
          <p:cNvPr id="398338" name="Rectangle 2"/>
          <p:cNvSpPr>
            <a:spLocks noGrp="1" noChangeArrowheads="1"/>
          </p:cNvSpPr>
          <p:nvPr>
            <p:ph type="title"/>
          </p:nvPr>
        </p:nvSpPr>
        <p:spPr>
          <a:xfrm>
            <a:off x="457200" y="220663"/>
            <a:ext cx="8229600" cy="1055687"/>
          </a:xfrm>
        </p:spPr>
        <p:txBody>
          <a:bodyPr/>
          <a:lstStyle/>
          <a:p>
            <a:r>
              <a:rPr lang="en-US"/>
              <a:t>Process Management</a:t>
            </a:r>
          </a:p>
        </p:txBody>
      </p:sp>
      <p:sp>
        <p:nvSpPr>
          <p:cNvPr id="398339" name="Rectangle 3"/>
          <p:cNvSpPr>
            <a:spLocks noGrp="1" noChangeArrowheads="1"/>
          </p:cNvSpPr>
          <p:nvPr>
            <p:ph type="body" idx="1"/>
          </p:nvPr>
        </p:nvSpPr>
        <p:spPr>
          <a:xfrm>
            <a:off x="457200" y="1081088"/>
            <a:ext cx="4095750" cy="5459412"/>
          </a:xfrm>
        </p:spPr>
        <p:txBody>
          <a:bodyPr/>
          <a:lstStyle/>
          <a:p>
            <a:pPr>
              <a:lnSpc>
                <a:spcPct val="80000"/>
              </a:lnSpc>
              <a:buFontTx/>
              <a:buNone/>
            </a:pPr>
            <a:r>
              <a:rPr lang="en-US" sz="2000" dirty="0">
                <a:solidFill>
                  <a:srgbClr val="FF9933"/>
                </a:solidFill>
              </a:rPr>
              <a:t>Windows</a:t>
            </a:r>
          </a:p>
          <a:p>
            <a:pPr>
              <a:lnSpc>
                <a:spcPct val="80000"/>
              </a:lnSpc>
            </a:pPr>
            <a:r>
              <a:rPr lang="en-US" sz="2000" dirty="0"/>
              <a:t>Process</a:t>
            </a:r>
          </a:p>
          <a:p>
            <a:pPr lvl="1">
              <a:lnSpc>
                <a:spcPct val="80000"/>
              </a:lnSpc>
            </a:pPr>
            <a:r>
              <a:rPr lang="en-US" sz="1800" dirty="0"/>
              <a:t>Address space, handle table, statistics and at least one thread</a:t>
            </a:r>
          </a:p>
          <a:p>
            <a:pPr lvl="1">
              <a:lnSpc>
                <a:spcPct val="80000"/>
              </a:lnSpc>
            </a:pPr>
            <a:r>
              <a:rPr lang="en-US" sz="1800" dirty="0"/>
              <a:t>No inherent parent/child relationship</a:t>
            </a:r>
          </a:p>
          <a:p>
            <a:pPr>
              <a:lnSpc>
                <a:spcPct val="80000"/>
              </a:lnSpc>
            </a:pPr>
            <a:r>
              <a:rPr lang="en-US" sz="2000" dirty="0"/>
              <a:t>Threads</a:t>
            </a:r>
          </a:p>
          <a:p>
            <a:pPr lvl="1">
              <a:lnSpc>
                <a:spcPct val="80000"/>
              </a:lnSpc>
            </a:pPr>
            <a:r>
              <a:rPr lang="en-US" sz="1800" dirty="0"/>
              <a:t>Basic scheduling unit</a:t>
            </a:r>
          </a:p>
          <a:p>
            <a:pPr lvl="1">
              <a:lnSpc>
                <a:spcPct val="80000"/>
              </a:lnSpc>
            </a:pPr>
            <a:r>
              <a:rPr lang="en-US" sz="1800" dirty="0"/>
              <a:t>Fibers - cooperative user-mode threads</a:t>
            </a:r>
          </a:p>
          <a:p>
            <a:pPr>
              <a:lnSpc>
                <a:spcPct val="80000"/>
              </a:lnSpc>
            </a:pPr>
            <a:r>
              <a:rPr lang="en-US" sz="2000" dirty="0" smtClean="0"/>
              <a:t>Win7: User-Mode Scheduling(UMS)</a:t>
            </a:r>
          </a:p>
          <a:p>
            <a:pPr lvl="1">
              <a:lnSpc>
                <a:spcPct val="80000"/>
              </a:lnSpc>
            </a:pPr>
            <a:r>
              <a:rPr lang="en-US" sz="1800" dirty="0" smtClean="0"/>
              <a:t>User scheduled</a:t>
            </a:r>
          </a:p>
          <a:p>
            <a:pPr lvl="1">
              <a:lnSpc>
                <a:spcPct val="80000"/>
              </a:lnSpc>
            </a:pPr>
            <a:r>
              <a:rPr lang="en-US" sz="1800" dirty="0" smtClean="0"/>
              <a:t>Kernel supported</a:t>
            </a:r>
            <a:endParaRPr lang="en-US" sz="1800" dirty="0"/>
          </a:p>
        </p:txBody>
      </p:sp>
      <p:sp>
        <p:nvSpPr>
          <p:cNvPr id="398340" name="Rectangle 4"/>
          <p:cNvSpPr>
            <a:spLocks noChangeArrowheads="1"/>
          </p:cNvSpPr>
          <p:nvPr/>
        </p:nvSpPr>
        <p:spPr bwMode="auto">
          <a:xfrm>
            <a:off x="4743450" y="1081088"/>
            <a:ext cx="4095750" cy="5518150"/>
          </a:xfrm>
          <a:prstGeom prst="rect">
            <a:avLst/>
          </a:prstGeom>
          <a:noFill/>
          <a:ln w="9525">
            <a:noFill/>
            <a:miter lim="800000"/>
            <a:headEnd/>
            <a:tailEnd/>
          </a:ln>
          <a:effectLst/>
        </p:spPr>
        <p:txBody>
          <a:bodyPr/>
          <a:lstStyle/>
          <a:p>
            <a:pPr marL="357188" indent="-357188">
              <a:spcBef>
                <a:spcPct val="20000"/>
              </a:spcBef>
              <a:spcAft>
                <a:spcPct val="20000"/>
              </a:spcAft>
              <a:buSzPct val="110000"/>
            </a:pPr>
            <a:r>
              <a:rPr lang="en-US">
                <a:solidFill>
                  <a:srgbClr val="FF9933"/>
                </a:solidFill>
                <a:effectLst>
                  <a:outerShdw blurRad="38100" dist="38100" dir="2700000" algn="tl">
                    <a:srgbClr val="000000"/>
                  </a:outerShdw>
                </a:effectLst>
              </a:rPr>
              <a:t>Linux</a:t>
            </a:r>
          </a:p>
          <a:p>
            <a:pPr marL="357188" indent="-357188">
              <a:spcBef>
                <a:spcPct val="20000"/>
              </a:spcBef>
              <a:spcAft>
                <a:spcPct val="20000"/>
              </a:spcAft>
              <a:buSzPct val="110000"/>
              <a:buFontTx/>
              <a:buBlip>
                <a:blip r:embed="rId3"/>
              </a:buBlip>
            </a:pPr>
            <a:r>
              <a:rPr lang="en-US">
                <a:effectLst>
                  <a:outerShdw blurRad="38100" dist="38100" dir="2700000" algn="tl">
                    <a:srgbClr val="000000"/>
                  </a:outerShdw>
                </a:effectLst>
              </a:rPr>
              <a:t>Process is called a Task</a:t>
            </a:r>
          </a:p>
          <a:p>
            <a:pPr marL="987425" lvl="1" indent="-361950">
              <a:spcBef>
                <a:spcPct val="20000"/>
              </a:spcBef>
              <a:spcAft>
                <a:spcPct val="20000"/>
              </a:spcAft>
              <a:buSzPct val="110000"/>
              <a:buFontTx/>
              <a:buBlip>
                <a:blip r:embed="rId3"/>
              </a:buBlip>
            </a:pPr>
            <a:r>
              <a:rPr lang="en-US" sz="1800">
                <a:effectLst>
                  <a:outerShdw blurRad="38100" dist="38100" dir="2700000" algn="tl">
                    <a:srgbClr val="000000"/>
                  </a:outerShdw>
                </a:effectLst>
              </a:rPr>
              <a:t>Basic Address space, handle table, statistics</a:t>
            </a:r>
          </a:p>
          <a:p>
            <a:pPr marL="987425" lvl="1" indent="-361950">
              <a:spcBef>
                <a:spcPct val="20000"/>
              </a:spcBef>
              <a:spcAft>
                <a:spcPct val="20000"/>
              </a:spcAft>
              <a:buSzPct val="110000"/>
              <a:buFontTx/>
              <a:buBlip>
                <a:blip r:embed="rId3"/>
              </a:buBlip>
            </a:pPr>
            <a:r>
              <a:rPr lang="en-US" sz="1800">
                <a:solidFill>
                  <a:srgbClr val="FF9933"/>
                </a:solidFill>
                <a:effectLst>
                  <a:outerShdw blurRad="38100" dist="38100" dir="2700000" algn="tl">
                    <a:srgbClr val="000000"/>
                  </a:outerShdw>
                </a:effectLst>
              </a:rPr>
              <a:t>Parent/child relationship</a:t>
            </a:r>
          </a:p>
          <a:p>
            <a:pPr marL="987425" lvl="1" indent="-361950">
              <a:spcBef>
                <a:spcPct val="20000"/>
              </a:spcBef>
              <a:spcAft>
                <a:spcPct val="20000"/>
              </a:spcAft>
              <a:buSzPct val="110000"/>
              <a:buFontTx/>
              <a:buBlip>
                <a:blip r:embed="rId3"/>
              </a:buBlip>
            </a:pPr>
            <a:r>
              <a:rPr lang="en-US" sz="1800">
                <a:solidFill>
                  <a:srgbClr val="FF9933"/>
                </a:solidFill>
                <a:effectLst>
                  <a:outerShdw blurRad="38100" dist="38100" dir="2700000" algn="tl">
                    <a:srgbClr val="000000"/>
                  </a:outerShdw>
                </a:effectLst>
              </a:rPr>
              <a:t>Basic scheduling unit</a:t>
            </a:r>
          </a:p>
          <a:p>
            <a:pPr marL="357188" indent="-357188">
              <a:spcBef>
                <a:spcPct val="20000"/>
              </a:spcBef>
              <a:spcAft>
                <a:spcPct val="20000"/>
              </a:spcAft>
              <a:buSzPct val="110000"/>
              <a:buFontTx/>
              <a:buBlip>
                <a:blip r:embed="rId3"/>
              </a:buBlip>
            </a:pPr>
            <a:r>
              <a:rPr lang="en-US">
                <a:effectLst>
                  <a:outerShdw blurRad="38100" dist="38100" dir="2700000" algn="tl">
                    <a:srgbClr val="000000"/>
                  </a:outerShdw>
                </a:effectLst>
              </a:rPr>
              <a:t>Threads	</a:t>
            </a:r>
          </a:p>
          <a:p>
            <a:pPr marL="987425" lvl="1" indent="-361950">
              <a:spcBef>
                <a:spcPct val="20000"/>
              </a:spcBef>
              <a:spcAft>
                <a:spcPct val="20000"/>
              </a:spcAft>
              <a:buSzPct val="110000"/>
              <a:buFontTx/>
              <a:buBlip>
                <a:blip r:embed="rId3"/>
              </a:buBlip>
            </a:pPr>
            <a:r>
              <a:rPr lang="en-US" sz="1800">
                <a:effectLst>
                  <a:outerShdw blurRad="38100" dist="38100" dir="2700000" algn="tl">
                    <a:srgbClr val="000000"/>
                  </a:outerShdw>
                </a:effectLst>
              </a:rPr>
              <a:t>No threads per-se</a:t>
            </a:r>
          </a:p>
          <a:p>
            <a:pPr marL="987425" lvl="1" indent="-361950">
              <a:spcBef>
                <a:spcPct val="20000"/>
              </a:spcBef>
              <a:spcAft>
                <a:spcPct val="20000"/>
              </a:spcAft>
              <a:buSzPct val="110000"/>
              <a:buFontTx/>
              <a:buBlip>
                <a:blip r:embed="rId3"/>
              </a:buBlip>
            </a:pPr>
            <a:r>
              <a:rPr lang="en-US" sz="1800">
                <a:effectLst>
                  <a:outerShdw blurRad="38100" dist="38100" dir="2700000" algn="tl">
                    <a:srgbClr val="000000"/>
                  </a:outerShdw>
                </a:effectLst>
              </a:rPr>
              <a:t>Tasks can act like Windows threads by sharing handle table, PID and address space</a:t>
            </a:r>
          </a:p>
          <a:p>
            <a:pPr marL="987425" lvl="1" indent="-361950">
              <a:spcBef>
                <a:spcPct val="20000"/>
              </a:spcBef>
              <a:spcAft>
                <a:spcPct val="20000"/>
              </a:spcAft>
              <a:buSzPct val="110000"/>
              <a:buFontTx/>
              <a:buBlip>
                <a:blip r:embed="rId3"/>
              </a:buBlip>
            </a:pPr>
            <a:r>
              <a:rPr lang="en-US" sz="1800">
                <a:effectLst>
                  <a:outerShdw blurRad="38100" dist="38100" dir="2700000" algn="tl">
                    <a:srgbClr val="000000"/>
                  </a:outerShdw>
                </a:effectLst>
              </a:rPr>
              <a:t>PThreads – cooperative user-mode threads</a:t>
            </a:r>
            <a:endParaRPr lang="en-US" sz="1400">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98340"/>
                                        </p:tgtEl>
                                        <p:attrNameLst>
                                          <p:attrName>style.visibility</p:attrName>
                                        </p:attrNameLst>
                                      </p:cBhvr>
                                      <p:to>
                                        <p:strVal val="visible"/>
                                      </p:to>
                                    </p:set>
                                    <p:anim calcmode="lin" valueType="num">
                                      <p:cBhvr additive="base">
                                        <p:cTn id="7" dur="500" fill="hold"/>
                                        <p:tgtEl>
                                          <p:spTgt spid="398340"/>
                                        </p:tgtEl>
                                        <p:attrNameLst>
                                          <p:attrName>ppt_x</p:attrName>
                                        </p:attrNameLst>
                                      </p:cBhvr>
                                      <p:tavLst>
                                        <p:tav tm="0">
                                          <p:val>
                                            <p:strVal val="1+#ppt_w/2"/>
                                          </p:val>
                                        </p:tav>
                                        <p:tav tm="100000">
                                          <p:val>
                                            <p:strVal val="#ppt_x"/>
                                          </p:val>
                                        </p:tav>
                                      </p:tavLst>
                                    </p:anim>
                                    <p:anim calcmode="lin" valueType="num">
                                      <p:cBhvr additive="base">
                                        <p:cTn id="8" dur="500" fill="hold"/>
                                        <p:tgtEl>
                                          <p:spTgt spid="398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1"/>
          </p:nvPr>
        </p:nvSpPr>
        <p:spPr/>
        <p:txBody>
          <a:bodyPr/>
          <a:lstStyle/>
          <a:p>
            <a:fld id="{330CA27F-E8CE-4F0C-B9F9-43BFD2117A4C}" type="slidenum">
              <a:rPr lang="en-GB"/>
              <a:pPr/>
              <a:t>27</a:t>
            </a:fld>
            <a:endParaRPr lang="en-GB"/>
          </a:p>
        </p:txBody>
      </p:sp>
      <p:sp>
        <p:nvSpPr>
          <p:cNvPr id="405506" name="Rectangle 2"/>
          <p:cNvSpPr>
            <a:spLocks noGrp="1" noChangeArrowheads="1"/>
          </p:cNvSpPr>
          <p:nvPr>
            <p:ph type="title"/>
          </p:nvPr>
        </p:nvSpPr>
        <p:spPr>
          <a:xfrm>
            <a:off x="457200" y="220663"/>
            <a:ext cx="8229600" cy="714375"/>
          </a:xfrm>
        </p:spPr>
        <p:txBody>
          <a:bodyPr/>
          <a:lstStyle/>
          <a:p>
            <a:r>
              <a:rPr lang="en-US"/>
              <a:t>Scheduling Timeslices</a:t>
            </a:r>
          </a:p>
        </p:txBody>
      </p:sp>
      <p:sp>
        <p:nvSpPr>
          <p:cNvPr id="405507" name="Rectangle 3"/>
          <p:cNvSpPr>
            <a:spLocks noGrp="1" noChangeArrowheads="1"/>
          </p:cNvSpPr>
          <p:nvPr>
            <p:ph type="body" idx="1"/>
          </p:nvPr>
        </p:nvSpPr>
        <p:spPr>
          <a:xfrm>
            <a:off x="457200" y="981075"/>
            <a:ext cx="4095750" cy="5459413"/>
          </a:xfrm>
          <a:noFill/>
          <a:ln/>
        </p:spPr>
        <p:txBody>
          <a:bodyPr/>
          <a:lstStyle/>
          <a:p>
            <a:pPr>
              <a:buFontTx/>
              <a:buNone/>
            </a:pPr>
            <a:r>
              <a:rPr lang="en-US" sz="2400">
                <a:solidFill>
                  <a:srgbClr val="FF9933"/>
                </a:solidFill>
              </a:rPr>
              <a:t>Windows</a:t>
            </a:r>
          </a:p>
          <a:p>
            <a:r>
              <a:rPr lang="en-US" sz="2400"/>
              <a:t>The thread timeslice (quantum) is 10ms-120ms</a:t>
            </a:r>
          </a:p>
          <a:p>
            <a:pPr lvl="1"/>
            <a:r>
              <a:rPr lang="en-US" sz="2000"/>
              <a:t>When quanta can vary, has one of 2 values</a:t>
            </a:r>
          </a:p>
          <a:p>
            <a:r>
              <a:rPr lang="en-US" sz="2400"/>
              <a:t>Reentrant and preemptible  </a:t>
            </a:r>
          </a:p>
        </p:txBody>
      </p:sp>
      <p:grpSp>
        <p:nvGrpSpPr>
          <p:cNvPr id="405508" name="Group 4"/>
          <p:cNvGrpSpPr>
            <a:grpSpLocks/>
          </p:cNvGrpSpPr>
          <p:nvPr/>
        </p:nvGrpSpPr>
        <p:grpSpPr bwMode="auto">
          <a:xfrm>
            <a:off x="457200" y="4800600"/>
            <a:ext cx="4267200" cy="1673225"/>
            <a:chOff x="288" y="3024"/>
            <a:chExt cx="2688" cy="1054"/>
          </a:xfrm>
        </p:grpSpPr>
        <p:sp>
          <p:nvSpPr>
            <p:cNvPr id="405509" name="Rectangle 5"/>
            <p:cNvSpPr>
              <a:spLocks noChangeArrowheads="1"/>
            </p:cNvSpPr>
            <p:nvPr/>
          </p:nvSpPr>
          <p:spPr bwMode="auto">
            <a:xfrm>
              <a:off x="576" y="3024"/>
              <a:ext cx="2064" cy="237"/>
            </a:xfrm>
            <a:prstGeom prst="rect">
              <a:avLst/>
            </a:prstGeom>
            <a:gradFill rotWithShape="1">
              <a:gsLst>
                <a:gs pos="0">
                  <a:schemeClr val="bg1"/>
                </a:gs>
                <a:gs pos="100000">
                  <a:schemeClr val="accent1"/>
                </a:gs>
              </a:gsLst>
              <a:lin ang="5400000" scaled="1"/>
            </a:gradFill>
            <a:ln w="9525" algn="ctr">
              <a:solidFill>
                <a:schemeClr val="tx1"/>
              </a:solidFill>
              <a:miter lim="800000"/>
              <a:headEnd/>
              <a:tailEnd type="none" w="lg" len="med"/>
            </a:ln>
            <a:effectLst/>
          </p:spPr>
          <p:txBody>
            <a:bodyPr anchor="ctr">
              <a:spAutoFit/>
            </a:bodyPr>
            <a:lstStyle/>
            <a:p>
              <a:pPr algn="ctr"/>
              <a:r>
                <a:rPr lang="en-US" sz="1800"/>
                <a:t>Fixed: 120ms</a:t>
              </a:r>
            </a:p>
          </p:txBody>
        </p:sp>
        <p:sp>
          <p:nvSpPr>
            <p:cNvPr id="405510" name="Rectangle 6"/>
            <p:cNvSpPr>
              <a:spLocks noChangeArrowheads="1"/>
            </p:cNvSpPr>
            <p:nvPr/>
          </p:nvSpPr>
          <p:spPr bwMode="auto">
            <a:xfrm>
              <a:off x="603" y="3457"/>
              <a:ext cx="474" cy="237"/>
            </a:xfrm>
            <a:prstGeom prst="rect">
              <a:avLst/>
            </a:prstGeom>
            <a:gradFill rotWithShape="1">
              <a:gsLst>
                <a:gs pos="0">
                  <a:schemeClr val="bg1"/>
                </a:gs>
                <a:gs pos="100000">
                  <a:schemeClr val="accent1"/>
                </a:gs>
              </a:gsLst>
              <a:lin ang="5400000" scaled="1"/>
            </a:gradFill>
            <a:ln w="9525" algn="ctr">
              <a:solidFill>
                <a:schemeClr val="tx1"/>
              </a:solidFill>
              <a:miter lim="800000"/>
              <a:headEnd/>
              <a:tailEnd type="none" w="lg" len="med"/>
            </a:ln>
            <a:effectLst/>
          </p:spPr>
          <p:txBody>
            <a:bodyPr wrap="none" anchor="ctr">
              <a:spAutoFit/>
            </a:bodyPr>
            <a:lstStyle/>
            <a:p>
              <a:pPr algn="ctr"/>
              <a:r>
                <a:rPr lang="en-US" sz="1800"/>
                <a:t>20ms</a:t>
              </a:r>
            </a:p>
          </p:txBody>
        </p:sp>
        <p:sp>
          <p:nvSpPr>
            <p:cNvPr id="405511" name="Rectangle 7"/>
            <p:cNvSpPr>
              <a:spLocks noChangeArrowheads="1"/>
            </p:cNvSpPr>
            <p:nvPr/>
          </p:nvSpPr>
          <p:spPr bwMode="auto">
            <a:xfrm>
              <a:off x="576" y="3841"/>
              <a:ext cx="1344" cy="237"/>
            </a:xfrm>
            <a:prstGeom prst="rect">
              <a:avLst/>
            </a:prstGeom>
            <a:gradFill rotWithShape="1">
              <a:gsLst>
                <a:gs pos="0">
                  <a:schemeClr val="bg1"/>
                </a:gs>
                <a:gs pos="100000">
                  <a:schemeClr val="accent1"/>
                </a:gs>
              </a:gsLst>
              <a:lin ang="5400000" scaled="1"/>
            </a:gradFill>
            <a:ln w="9525" algn="ctr">
              <a:solidFill>
                <a:schemeClr val="tx1"/>
              </a:solidFill>
              <a:miter lim="800000"/>
              <a:headEnd/>
              <a:tailEnd type="none" w="lg" len="med"/>
            </a:ln>
            <a:effectLst/>
          </p:spPr>
          <p:txBody>
            <a:bodyPr anchor="ctr">
              <a:spAutoFit/>
            </a:bodyPr>
            <a:lstStyle/>
            <a:p>
              <a:pPr algn="ctr"/>
              <a:r>
                <a:rPr lang="en-US" sz="1800"/>
                <a:t>Foreground: 60ms</a:t>
              </a:r>
            </a:p>
          </p:txBody>
        </p:sp>
        <p:sp>
          <p:nvSpPr>
            <p:cNvPr id="405512" name="Line 8"/>
            <p:cNvSpPr>
              <a:spLocks noChangeShapeType="1"/>
            </p:cNvSpPr>
            <p:nvPr/>
          </p:nvSpPr>
          <p:spPr bwMode="auto">
            <a:xfrm>
              <a:off x="288" y="3360"/>
              <a:ext cx="2688" cy="0"/>
            </a:xfrm>
            <a:prstGeom prst="line">
              <a:avLst/>
            </a:prstGeom>
            <a:noFill/>
            <a:ln w="9525">
              <a:solidFill>
                <a:schemeClr val="tx1"/>
              </a:solidFill>
              <a:round/>
              <a:headEnd/>
              <a:tailEnd type="none" w="lg" len="med"/>
            </a:ln>
            <a:effectLst/>
          </p:spPr>
          <p:txBody>
            <a:bodyPr>
              <a:spAutoFit/>
            </a:bodyPr>
            <a:lstStyle/>
            <a:p>
              <a:endParaRPr lang="en-US"/>
            </a:p>
          </p:txBody>
        </p:sp>
        <p:sp>
          <p:nvSpPr>
            <p:cNvPr id="405513" name="Text Box 9"/>
            <p:cNvSpPr txBox="1">
              <a:spLocks noChangeArrowheads="1"/>
            </p:cNvSpPr>
            <p:nvPr/>
          </p:nvSpPr>
          <p:spPr bwMode="auto">
            <a:xfrm>
              <a:off x="1152" y="3504"/>
              <a:ext cx="885" cy="231"/>
            </a:xfrm>
            <a:prstGeom prst="rect">
              <a:avLst/>
            </a:prstGeom>
            <a:noFill/>
            <a:ln w="9525" algn="ctr">
              <a:noFill/>
              <a:miter lim="800000"/>
              <a:headEnd/>
              <a:tailEnd type="none" w="lg" len="med"/>
            </a:ln>
            <a:effectLst/>
          </p:spPr>
          <p:txBody>
            <a:bodyPr wrap="none">
              <a:spAutoFit/>
            </a:bodyPr>
            <a:lstStyle/>
            <a:p>
              <a:r>
                <a:rPr lang="en-US" sz="1800"/>
                <a:t>Background</a:t>
              </a:r>
            </a:p>
          </p:txBody>
        </p:sp>
      </p:grpSp>
      <p:grpSp>
        <p:nvGrpSpPr>
          <p:cNvPr id="405514" name="Group 10"/>
          <p:cNvGrpSpPr>
            <a:grpSpLocks/>
          </p:cNvGrpSpPr>
          <p:nvPr/>
        </p:nvGrpSpPr>
        <p:grpSpPr bwMode="auto">
          <a:xfrm>
            <a:off x="4664075" y="981075"/>
            <a:ext cx="4175125" cy="5518150"/>
            <a:chOff x="2938" y="618"/>
            <a:chExt cx="2630" cy="3476"/>
          </a:xfrm>
        </p:grpSpPr>
        <p:sp>
          <p:nvSpPr>
            <p:cNvPr id="405515" name="Rectangle 11"/>
            <p:cNvSpPr>
              <a:spLocks noChangeArrowheads="1"/>
            </p:cNvSpPr>
            <p:nvPr/>
          </p:nvSpPr>
          <p:spPr bwMode="auto">
            <a:xfrm>
              <a:off x="2988" y="618"/>
              <a:ext cx="2580" cy="3476"/>
            </a:xfrm>
            <a:prstGeom prst="rect">
              <a:avLst/>
            </a:prstGeom>
            <a:noFill/>
            <a:ln w="9525">
              <a:noFill/>
              <a:miter lim="800000"/>
              <a:headEnd/>
              <a:tailEnd/>
            </a:ln>
            <a:effectLst/>
          </p:spPr>
          <p:txBody>
            <a:bodyPr/>
            <a:lstStyle/>
            <a:p>
              <a:pPr marL="357188" indent="-357188">
                <a:lnSpc>
                  <a:spcPct val="80000"/>
                </a:lnSpc>
                <a:spcBef>
                  <a:spcPct val="20000"/>
                </a:spcBef>
                <a:spcAft>
                  <a:spcPct val="20000"/>
                </a:spcAft>
                <a:buSzPct val="110000"/>
              </a:pPr>
              <a:r>
                <a:rPr lang="en-US" sz="2400">
                  <a:solidFill>
                    <a:srgbClr val="FF9933"/>
                  </a:solidFill>
                  <a:effectLst>
                    <a:outerShdw blurRad="38100" dist="38100" dir="2700000" algn="tl">
                      <a:srgbClr val="000000"/>
                    </a:outerShdw>
                  </a:effectLst>
                </a:rPr>
                <a:t>Linux</a:t>
              </a:r>
            </a:p>
            <a:p>
              <a:pPr marL="357188" indent="-357188">
                <a:spcBef>
                  <a:spcPct val="20000"/>
                </a:spcBef>
                <a:spcAft>
                  <a:spcPct val="20000"/>
                </a:spcAft>
                <a:buSzPct val="110000"/>
                <a:buFontTx/>
                <a:buBlip>
                  <a:blip r:embed="rId3"/>
                </a:buBlip>
              </a:pPr>
              <a:r>
                <a:rPr lang="en-US" sz="2400">
                  <a:effectLst>
                    <a:outerShdw blurRad="38100" dist="38100" dir="2700000" algn="tl">
                      <a:srgbClr val="000000"/>
                    </a:outerShdw>
                  </a:effectLst>
                </a:rPr>
                <a:t>The thread quantum is 10ms-200ms</a:t>
              </a:r>
            </a:p>
            <a:p>
              <a:pPr marL="987425" lvl="1" indent="-361950">
                <a:spcBef>
                  <a:spcPct val="20000"/>
                </a:spcBef>
                <a:spcAft>
                  <a:spcPct val="20000"/>
                </a:spcAft>
                <a:buSzPct val="110000"/>
                <a:buFontTx/>
                <a:buBlip>
                  <a:blip r:embed="rId3"/>
                </a:buBlip>
              </a:pPr>
              <a:r>
                <a:rPr lang="en-US">
                  <a:effectLst>
                    <a:outerShdw blurRad="38100" dist="38100" dir="2700000" algn="tl">
                      <a:srgbClr val="000000"/>
                    </a:outerShdw>
                  </a:effectLst>
                </a:rPr>
                <a:t>Default is 100ms</a:t>
              </a:r>
            </a:p>
            <a:p>
              <a:pPr marL="987425" lvl="1" indent="-361950">
                <a:spcBef>
                  <a:spcPct val="20000"/>
                </a:spcBef>
                <a:spcAft>
                  <a:spcPct val="20000"/>
                </a:spcAft>
                <a:buSzPct val="110000"/>
                <a:buFontTx/>
                <a:buBlip>
                  <a:blip r:embed="rId3"/>
                </a:buBlip>
              </a:pPr>
              <a:r>
                <a:rPr lang="en-US">
                  <a:solidFill>
                    <a:srgbClr val="FF9933"/>
                  </a:solidFill>
                  <a:effectLst>
                    <a:outerShdw blurRad="38100" dist="38100" dir="2700000" algn="tl">
                      <a:srgbClr val="000000"/>
                    </a:outerShdw>
                  </a:effectLst>
                </a:rPr>
                <a:t>Varies across entire range based on priority, which is based on interactivity level</a:t>
              </a:r>
              <a:endParaRPr lang="en-US" sz="1600">
                <a:solidFill>
                  <a:srgbClr val="FF9933"/>
                </a:solidFill>
                <a:effectLst>
                  <a:outerShdw blurRad="38100" dist="38100" dir="2700000" algn="tl">
                    <a:srgbClr val="000000"/>
                  </a:outerShdw>
                </a:effectLst>
              </a:endParaRPr>
            </a:p>
            <a:p>
              <a:pPr marL="357188" indent="-357188">
                <a:lnSpc>
                  <a:spcPct val="80000"/>
                </a:lnSpc>
                <a:spcBef>
                  <a:spcPct val="20000"/>
                </a:spcBef>
                <a:spcAft>
                  <a:spcPct val="20000"/>
                </a:spcAft>
                <a:buSzPct val="110000"/>
                <a:buFontTx/>
                <a:buBlip>
                  <a:blip r:embed="rId3"/>
                </a:buBlip>
              </a:pPr>
              <a:r>
                <a:rPr lang="en-US" sz="2400">
                  <a:effectLst>
                    <a:outerShdw blurRad="38100" dist="38100" dir="2700000" algn="tl">
                      <a:srgbClr val="000000"/>
                    </a:outerShdw>
                  </a:effectLst>
                </a:rPr>
                <a:t>Reentrant and preemptible </a:t>
              </a:r>
            </a:p>
          </p:txBody>
        </p:sp>
        <p:grpSp>
          <p:nvGrpSpPr>
            <p:cNvPr id="405516" name="Group 12"/>
            <p:cNvGrpSpPr>
              <a:grpSpLocks/>
            </p:cNvGrpSpPr>
            <p:nvPr/>
          </p:nvGrpSpPr>
          <p:grpSpPr bwMode="auto">
            <a:xfrm>
              <a:off x="2938" y="3456"/>
              <a:ext cx="2602" cy="550"/>
              <a:chOff x="2938" y="3456"/>
              <a:chExt cx="2602" cy="550"/>
            </a:xfrm>
          </p:grpSpPr>
          <p:sp>
            <p:nvSpPr>
              <p:cNvPr id="405517" name="Rectangle 13"/>
              <p:cNvSpPr>
                <a:spLocks noChangeArrowheads="1"/>
              </p:cNvSpPr>
              <p:nvPr/>
            </p:nvSpPr>
            <p:spPr bwMode="auto">
              <a:xfrm>
                <a:off x="3130" y="3769"/>
                <a:ext cx="1200" cy="237"/>
              </a:xfrm>
              <a:prstGeom prst="rect">
                <a:avLst/>
              </a:prstGeom>
              <a:gradFill rotWithShape="1">
                <a:gsLst>
                  <a:gs pos="0">
                    <a:schemeClr val="bg1"/>
                  </a:gs>
                  <a:gs pos="100000">
                    <a:schemeClr val="accent1"/>
                  </a:gs>
                </a:gsLst>
                <a:lin ang="5400000" scaled="1"/>
              </a:gradFill>
              <a:ln w="9525" algn="ctr">
                <a:solidFill>
                  <a:schemeClr val="tx1"/>
                </a:solidFill>
                <a:miter lim="800000"/>
                <a:headEnd/>
                <a:tailEnd type="none" w="lg" len="med"/>
              </a:ln>
              <a:effectLst/>
            </p:spPr>
            <p:txBody>
              <a:bodyPr anchor="ctr">
                <a:spAutoFit/>
              </a:bodyPr>
              <a:lstStyle/>
              <a:p>
                <a:pPr algn="ctr"/>
                <a:r>
                  <a:rPr lang="en-US" sz="1800"/>
                  <a:t>100ms</a:t>
                </a:r>
              </a:p>
            </p:txBody>
          </p:sp>
          <p:sp>
            <p:nvSpPr>
              <p:cNvPr id="405518" name="Line 14"/>
              <p:cNvSpPr>
                <a:spLocks noChangeShapeType="1"/>
              </p:cNvSpPr>
              <p:nvPr/>
            </p:nvSpPr>
            <p:spPr bwMode="auto">
              <a:xfrm flipH="1">
                <a:off x="3466" y="3625"/>
                <a:ext cx="1152" cy="0"/>
              </a:xfrm>
              <a:prstGeom prst="line">
                <a:avLst/>
              </a:prstGeom>
              <a:noFill/>
              <a:ln w="9525">
                <a:solidFill>
                  <a:schemeClr val="tx1"/>
                </a:solidFill>
                <a:round/>
                <a:headEnd/>
                <a:tailEnd type="triangle" w="lg" len="med"/>
              </a:ln>
              <a:effectLst/>
            </p:spPr>
            <p:txBody>
              <a:bodyPr wrap="none">
                <a:spAutoFit/>
              </a:bodyPr>
              <a:lstStyle/>
              <a:p>
                <a:endParaRPr lang="en-US"/>
              </a:p>
            </p:txBody>
          </p:sp>
          <p:sp>
            <p:nvSpPr>
              <p:cNvPr id="405519" name="Line 15"/>
              <p:cNvSpPr>
                <a:spLocks noChangeShapeType="1"/>
              </p:cNvSpPr>
              <p:nvPr/>
            </p:nvSpPr>
            <p:spPr bwMode="auto">
              <a:xfrm>
                <a:off x="3466" y="3529"/>
                <a:ext cx="0" cy="192"/>
              </a:xfrm>
              <a:prstGeom prst="line">
                <a:avLst/>
              </a:prstGeom>
              <a:noFill/>
              <a:ln w="9525">
                <a:solidFill>
                  <a:schemeClr val="tx1"/>
                </a:solidFill>
                <a:round/>
                <a:headEnd/>
                <a:tailEnd type="none" w="lg" len="med"/>
              </a:ln>
              <a:effectLst/>
            </p:spPr>
            <p:txBody>
              <a:bodyPr wrap="none">
                <a:spAutoFit/>
              </a:bodyPr>
              <a:lstStyle/>
              <a:p>
                <a:endParaRPr lang="en-US"/>
              </a:p>
            </p:txBody>
          </p:sp>
          <p:sp>
            <p:nvSpPr>
              <p:cNvPr id="405520" name="Line 16"/>
              <p:cNvSpPr>
                <a:spLocks noChangeShapeType="1"/>
              </p:cNvSpPr>
              <p:nvPr/>
            </p:nvSpPr>
            <p:spPr bwMode="auto">
              <a:xfrm>
                <a:off x="4618" y="3625"/>
                <a:ext cx="336" cy="0"/>
              </a:xfrm>
              <a:prstGeom prst="line">
                <a:avLst/>
              </a:prstGeom>
              <a:noFill/>
              <a:ln w="9525">
                <a:solidFill>
                  <a:schemeClr val="tx1"/>
                </a:solidFill>
                <a:round/>
                <a:headEnd/>
                <a:tailEnd type="triangle" w="lg" len="med"/>
              </a:ln>
              <a:effectLst/>
            </p:spPr>
            <p:txBody>
              <a:bodyPr wrap="none">
                <a:spAutoFit/>
              </a:bodyPr>
              <a:lstStyle/>
              <a:p>
                <a:endParaRPr lang="en-US"/>
              </a:p>
            </p:txBody>
          </p:sp>
          <p:sp>
            <p:nvSpPr>
              <p:cNvPr id="405521" name="Line 17"/>
              <p:cNvSpPr>
                <a:spLocks noChangeShapeType="1"/>
              </p:cNvSpPr>
              <p:nvPr/>
            </p:nvSpPr>
            <p:spPr bwMode="auto">
              <a:xfrm>
                <a:off x="4954" y="3481"/>
                <a:ext cx="0" cy="240"/>
              </a:xfrm>
              <a:prstGeom prst="line">
                <a:avLst/>
              </a:prstGeom>
              <a:noFill/>
              <a:ln w="9525">
                <a:solidFill>
                  <a:schemeClr val="tx1"/>
                </a:solidFill>
                <a:round/>
                <a:headEnd/>
                <a:tailEnd type="none" w="lg" len="med"/>
              </a:ln>
              <a:effectLst/>
            </p:spPr>
            <p:txBody>
              <a:bodyPr>
                <a:spAutoFit/>
              </a:bodyPr>
              <a:lstStyle/>
              <a:p>
                <a:endParaRPr lang="en-US"/>
              </a:p>
            </p:txBody>
          </p:sp>
          <p:sp>
            <p:nvSpPr>
              <p:cNvPr id="405522" name="Text Box 18"/>
              <p:cNvSpPr txBox="1">
                <a:spLocks noChangeArrowheads="1"/>
              </p:cNvSpPr>
              <p:nvPr/>
            </p:nvSpPr>
            <p:spPr bwMode="auto">
              <a:xfrm>
                <a:off x="4992" y="3456"/>
                <a:ext cx="548" cy="231"/>
              </a:xfrm>
              <a:prstGeom prst="rect">
                <a:avLst/>
              </a:prstGeom>
              <a:noFill/>
              <a:ln w="9525" algn="ctr">
                <a:noFill/>
                <a:miter lim="800000"/>
                <a:headEnd/>
                <a:tailEnd type="none" w="lg" len="med"/>
              </a:ln>
              <a:effectLst/>
            </p:spPr>
            <p:txBody>
              <a:bodyPr wrap="none">
                <a:spAutoFit/>
              </a:bodyPr>
              <a:lstStyle/>
              <a:p>
                <a:r>
                  <a:rPr lang="en-US" sz="1800"/>
                  <a:t>200ms</a:t>
                </a:r>
              </a:p>
            </p:txBody>
          </p:sp>
          <p:sp>
            <p:nvSpPr>
              <p:cNvPr id="405523" name="Text Box 19"/>
              <p:cNvSpPr txBox="1">
                <a:spLocks noChangeArrowheads="1"/>
              </p:cNvSpPr>
              <p:nvPr/>
            </p:nvSpPr>
            <p:spPr bwMode="auto">
              <a:xfrm>
                <a:off x="2938" y="3481"/>
                <a:ext cx="468" cy="231"/>
              </a:xfrm>
              <a:prstGeom prst="rect">
                <a:avLst/>
              </a:prstGeom>
              <a:noFill/>
              <a:ln w="9525" algn="ctr">
                <a:noFill/>
                <a:miter lim="800000"/>
                <a:headEnd/>
                <a:tailEnd type="none" w="lg" len="med"/>
              </a:ln>
              <a:effectLst/>
            </p:spPr>
            <p:txBody>
              <a:bodyPr wrap="none">
                <a:spAutoFit/>
              </a:bodyPr>
              <a:lstStyle/>
              <a:p>
                <a:r>
                  <a:rPr lang="en-US" sz="1800"/>
                  <a:t>10ms</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05514"/>
                                        </p:tgtEl>
                                        <p:attrNameLst>
                                          <p:attrName>style.visibility</p:attrName>
                                        </p:attrNameLst>
                                      </p:cBhvr>
                                      <p:to>
                                        <p:strVal val="visible"/>
                                      </p:to>
                                    </p:set>
                                    <p:anim calcmode="lin" valueType="num">
                                      <p:cBhvr additive="base">
                                        <p:cTn id="7" dur="500" fill="hold"/>
                                        <p:tgtEl>
                                          <p:spTgt spid="405514"/>
                                        </p:tgtEl>
                                        <p:attrNameLst>
                                          <p:attrName>ppt_x</p:attrName>
                                        </p:attrNameLst>
                                      </p:cBhvr>
                                      <p:tavLst>
                                        <p:tav tm="0">
                                          <p:val>
                                            <p:strVal val="1+#ppt_w/2"/>
                                          </p:val>
                                        </p:tav>
                                        <p:tav tm="100000">
                                          <p:val>
                                            <p:strVal val="#ppt_x"/>
                                          </p:val>
                                        </p:tav>
                                      </p:tavLst>
                                    </p:anim>
                                    <p:anim calcmode="lin" valueType="num">
                                      <p:cBhvr additive="base">
                                        <p:cTn id="8" dur="500" fill="hold"/>
                                        <p:tgtEl>
                                          <p:spTgt spid="405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F9AAAA5-15A2-4691-BF8A-1CD1FB52815D}" type="slidenum">
              <a:rPr lang="en-GB"/>
              <a:pPr/>
              <a:t>28</a:t>
            </a:fld>
            <a:endParaRPr lang="en-GB"/>
          </a:p>
        </p:txBody>
      </p:sp>
      <p:sp>
        <p:nvSpPr>
          <p:cNvPr id="264194" name="Rectangle 2"/>
          <p:cNvSpPr>
            <a:spLocks noGrp="1" noChangeArrowheads="1"/>
          </p:cNvSpPr>
          <p:nvPr>
            <p:ph type="title"/>
          </p:nvPr>
        </p:nvSpPr>
        <p:spPr/>
        <p:txBody>
          <a:bodyPr/>
          <a:lstStyle/>
          <a:p>
            <a:r>
              <a:rPr lang="en-US" dirty="0" smtClean="0"/>
              <a:t>Outline</a:t>
            </a:r>
            <a:endParaRPr lang="en-US" dirty="0"/>
          </a:p>
        </p:txBody>
      </p:sp>
      <p:sp>
        <p:nvSpPr>
          <p:cNvPr id="264195" name="Rectangle 3"/>
          <p:cNvSpPr>
            <a:spLocks noGrp="1" noChangeArrowheads="1"/>
          </p:cNvSpPr>
          <p:nvPr>
            <p:ph type="body" idx="1"/>
          </p:nvPr>
        </p:nvSpPr>
        <p:spPr>
          <a:xfrm>
            <a:off x="457200" y="1066800"/>
            <a:ext cx="8229600" cy="4703763"/>
          </a:xfrm>
        </p:spPr>
        <p:txBody>
          <a:bodyPr/>
          <a:lstStyle/>
          <a:p>
            <a:pPr>
              <a:lnSpc>
                <a:spcPct val="90000"/>
              </a:lnSpc>
              <a:buFontTx/>
              <a:buNone/>
            </a:pPr>
            <a:endParaRPr lang="en-US" dirty="0"/>
          </a:p>
          <a:p>
            <a:pPr>
              <a:lnSpc>
                <a:spcPct val="90000"/>
              </a:lnSpc>
            </a:pPr>
            <a:r>
              <a:rPr lang="en-US" dirty="0" smtClean="0"/>
              <a:t>Overview of Windows</a:t>
            </a:r>
          </a:p>
          <a:p>
            <a:pPr>
              <a:lnSpc>
                <a:spcPct val="90000"/>
              </a:lnSpc>
            </a:pPr>
            <a:r>
              <a:rPr lang="en-US" dirty="0" smtClean="0"/>
              <a:t>IO Processing</a:t>
            </a:r>
          </a:p>
          <a:p>
            <a:pPr>
              <a:lnSpc>
                <a:spcPct val="90000"/>
              </a:lnSpc>
            </a:pPr>
            <a:r>
              <a:rPr lang="en-US" dirty="0" smtClean="0"/>
              <a:t>Thread Scheduling</a:t>
            </a:r>
          </a:p>
          <a:p>
            <a:pPr>
              <a:lnSpc>
                <a:spcPct val="90000"/>
              </a:lnSpc>
            </a:pPr>
            <a:r>
              <a:rPr lang="en-US" sz="3200" b="1" dirty="0" smtClean="0"/>
              <a:t>Synchronization</a:t>
            </a:r>
          </a:p>
          <a:p>
            <a:pPr>
              <a:lnSpc>
                <a:spcPct val="90000"/>
              </a:lnSpc>
            </a:pPr>
            <a:r>
              <a:rPr lang="en-US" dirty="0" smtClean="0"/>
              <a:t>Memory</a:t>
            </a:r>
            <a:endParaRPr lang="en-US" dirty="0" smtClean="0"/>
          </a:p>
          <a:p>
            <a:pPr>
              <a:lnSpc>
                <a:spcPct val="90000"/>
              </a:lnSpc>
            </a:pPr>
            <a:r>
              <a:rPr lang="en-US" dirty="0" smtClean="0"/>
              <a:t>Performance and Debugging</a:t>
            </a:r>
          </a:p>
          <a:p>
            <a:pPr>
              <a:lnSpc>
                <a:spcPct val="90000"/>
              </a:lnSpc>
            </a:pPr>
            <a:r>
              <a:rPr lang="en-US" dirty="0" smtClean="0"/>
              <a:t>Where to go from here</a:t>
            </a:r>
            <a:endParaRPr lang="en-US" dirty="0"/>
          </a:p>
          <a:p>
            <a:pPr>
              <a:lnSpc>
                <a:spcPct val="90000"/>
              </a:lnSpc>
            </a:pP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66FCB24-C2ED-4E08-8F37-3E86966929CB}" type="slidenum">
              <a:rPr lang="en-GB"/>
              <a:pPr/>
              <a:t>29</a:t>
            </a:fld>
            <a:endParaRPr lang="en-GB"/>
          </a:p>
        </p:txBody>
      </p:sp>
      <p:sp>
        <p:nvSpPr>
          <p:cNvPr id="270338" name="Rectangle 2"/>
          <p:cNvSpPr>
            <a:spLocks noGrp="1" noChangeArrowheads="1"/>
          </p:cNvSpPr>
          <p:nvPr>
            <p:ph type="title"/>
          </p:nvPr>
        </p:nvSpPr>
        <p:spPr/>
        <p:txBody>
          <a:bodyPr/>
          <a:lstStyle/>
          <a:p>
            <a:r>
              <a:rPr lang="en-US"/>
              <a:t>Windows Synchronization</a:t>
            </a:r>
          </a:p>
        </p:txBody>
      </p:sp>
      <p:sp>
        <p:nvSpPr>
          <p:cNvPr id="270339" name="Rectangle 3"/>
          <p:cNvSpPr>
            <a:spLocks noGrp="1" noChangeArrowheads="1"/>
          </p:cNvSpPr>
          <p:nvPr>
            <p:ph type="body" idx="1"/>
          </p:nvPr>
        </p:nvSpPr>
        <p:spPr/>
        <p:txBody>
          <a:bodyPr/>
          <a:lstStyle/>
          <a:p>
            <a:r>
              <a:rPr lang="en-US" sz="3200" dirty="0" smtClean="0"/>
              <a:t>Two types of Synchronization:</a:t>
            </a:r>
          </a:p>
          <a:p>
            <a:pPr lvl="1"/>
            <a:r>
              <a:rPr lang="en-US" sz="2800" dirty="0" smtClean="0"/>
              <a:t>“Fast”</a:t>
            </a:r>
          </a:p>
          <a:p>
            <a:pPr lvl="2"/>
            <a:r>
              <a:rPr lang="en-US" dirty="0" smtClean="0"/>
              <a:t>Protect small amounts of data</a:t>
            </a:r>
          </a:p>
          <a:p>
            <a:pPr lvl="2"/>
            <a:r>
              <a:rPr lang="en-US" dirty="0" smtClean="0"/>
              <a:t>Busy waits</a:t>
            </a:r>
          </a:p>
          <a:p>
            <a:pPr lvl="1"/>
            <a:r>
              <a:rPr lang="en-US" sz="2800" dirty="0" smtClean="0"/>
              <a:t>“Slow”</a:t>
            </a:r>
          </a:p>
          <a:p>
            <a:pPr lvl="2"/>
            <a:r>
              <a:rPr lang="en-US" dirty="0" smtClean="0"/>
              <a:t>Producer / consumer, etc</a:t>
            </a:r>
          </a:p>
          <a:p>
            <a:pPr lvl="2"/>
            <a:r>
              <a:rPr lang="en-US" dirty="0" smtClean="0"/>
              <a:t>Scheduler event</a:t>
            </a:r>
          </a:p>
          <a:p>
            <a:pPr lvl="2"/>
            <a:r>
              <a:rPr lang="en-US" dirty="0" smtClean="0"/>
              <a:t>Notification of system events</a:t>
            </a:r>
          </a:p>
          <a:p>
            <a:pPr lvl="3"/>
            <a:r>
              <a:rPr lang="en-US" dirty="0" smtClean="0"/>
              <a:t>E.G. wait for thread to exit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6A6B1D5-54F4-4FCF-BACE-6ABA3688BB42}" type="slidenum">
              <a:rPr lang="en-GB"/>
              <a:pPr/>
              <a:t>3</a:t>
            </a:fld>
            <a:endParaRPr lang="en-GB"/>
          </a:p>
        </p:txBody>
      </p:sp>
      <p:sp>
        <p:nvSpPr>
          <p:cNvPr id="263170" name="Rectangle 2"/>
          <p:cNvSpPr>
            <a:spLocks noGrp="1" noChangeArrowheads="1"/>
          </p:cNvSpPr>
          <p:nvPr>
            <p:ph type="title"/>
          </p:nvPr>
        </p:nvSpPr>
        <p:spPr/>
        <p:txBody>
          <a:bodyPr/>
          <a:lstStyle/>
          <a:p>
            <a:r>
              <a:rPr lang="en-US" dirty="0" smtClean="0"/>
              <a:t>Further Notices</a:t>
            </a:r>
            <a:endParaRPr lang="en-US" sz="1800" dirty="0"/>
          </a:p>
        </p:txBody>
      </p:sp>
      <p:sp>
        <p:nvSpPr>
          <p:cNvPr id="263171" name="Rectangle 3"/>
          <p:cNvSpPr>
            <a:spLocks noGrp="1" noChangeArrowheads="1"/>
          </p:cNvSpPr>
          <p:nvPr>
            <p:ph type="body" idx="1"/>
          </p:nvPr>
        </p:nvSpPr>
        <p:spPr/>
        <p:txBody>
          <a:bodyPr/>
          <a:lstStyle/>
          <a:p>
            <a:r>
              <a:rPr lang="en-US" sz="2400" dirty="0" smtClean="0"/>
              <a:t>Original slide deck has modified to reflect updates to Windows since 2005</a:t>
            </a:r>
          </a:p>
          <a:p>
            <a:pPr lvl="1"/>
            <a:r>
              <a:rPr lang="en-US" sz="2000" dirty="0" smtClean="0"/>
              <a:t>Mark </a:t>
            </a:r>
            <a:r>
              <a:rPr lang="en-US" sz="2000" dirty="0" err="1" smtClean="0"/>
              <a:t>Russinovich’s</a:t>
            </a:r>
            <a:r>
              <a:rPr lang="en-US" sz="2000" dirty="0" smtClean="0"/>
              <a:t> 2009 </a:t>
            </a:r>
            <a:r>
              <a:rPr lang="en-US" sz="2000" dirty="0" err="1" smtClean="0"/>
              <a:t>TechEd</a:t>
            </a:r>
            <a:r>
              <a:rPr lang="en-US" sz="2000" dirty="0" smtClean="0"/>
              <a:t> Talk WCL402: “Windows 7 and Windows Server 2008 R2 Kernel Changes</a:t>
            </a:r>
            <a:r>
              <a:rPr lang="en-US" sz="2000" dirty="0" smtClean="0"/>
              <a:t>”</a:t>
            </a:r>
          </a:p>
          <a:p>
            <a:r>
              <a:rPr lang="en-US" sz="2400" dirty="0" smtClean="0"/>
              <a:t>Further updates to reflect particular APIs of interest</a:t>
            </a:r>
            <a:endParaRPr lang="en-US" sz="2400" dirty="0" smtClean="0"/>
          </a:p>
          <a:p>
            <a:r>
              <a:rPr lang="en-US" sz="2400" dirty="0" smtClean="0"/>
              <a:t>Being a performance engineer, I only know certain components in great detail</a:t>
            </a:r>
          </a:p>
          <a:p>
            <a:pPr lvl="1"/>
            <a:r>
              <a:rPr lang="en-US" sz="2000" dirty="0" smtClean="0"/>
              <a:t>Storage / Networking Stack</a:t>
            </a:r>
          </a:p>
          <a:p>
            <a:pPr lvl="1"/>
            <a:r>
              <a:rPr lang="en-US" sz="2000" dirty="0" smtClean="0"/>
              <a:t>Kernel Debugging / Performance </a:t>
            </a:r>
            <a:r>
              <a:rPr lang="en-US" sz="2000" dirty="0" smtClean="0"/>
              <a:t>Tools</a:t>
            </a:r>
          </a:p>
          <a:p>
            <a:pPr lvl="1"/>
            <a:r>
              <a:rPr lang="en-US" sz="2000" dirty="0" smtClean="0"/>
              <a:t>“Fast” Synchronization</a:t>
            </a:r>
            <a:endParaRPr lang="en-US" sz="20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66FCB24-C2ED-4E08-8F37-3E86966929CB}" type="slidenum">
              <a:rPr lang="en-GB"/>
              <a:pPr/>
              <a:t>30</a:t>
            </a:fld>
            <a:endParaRPr lang="en-GB"/>
          </a:p>
        </p:txBody>
      </p:sp>
      <p:sp>
        <p:nvSpPr>
          <p:cNvPr id="270338" name="Rectangle 2"/>
          <p:cNvSpPr>
            <a:spLocks noGrp="1" noChangeArrowheads="1"/>
          </p:cNvSpPr>
          <p:nvPr>
            <p:ph type="title"/>
          </p:nvPr>
        </p:nvSpPr>
        <p:spPr/>
        <p:txBody>
          <a:bodyPr/>
          <a:lstStyle/>
          <a:p>
            <a:r>
              <a:rPr lang="en-US"/>
              <a:t>Windows Synchronization</a:t>
            </a:r>
          </a:p>
        </p:txBody>
      </p:sp>
      <p:sp>
        <p:nvSpPr>
          <p:cNvPr id="270339" name="Rectangle 3"/>
          <p:cNvSpPr>
            <a:spLocks noGrp="1" noChangeArrowheads="1"/>
          </p:cNvSpPr>
          <p:nvPr>
            <p:ph type="body" idx="1"/>
          </p:nvPr>
        </p:nvSpPr>
        <p:spPr/>
        <p:txBody>
          <a:bodyPr/>
          <a:lstStyle/>
          <a:p>
            <a:r>
              <a:rPr lang="en-US" sz="2400"/>
              <a:t>Uses interrupt masks to protect access to global resources on uniprocessor systems.</a:t>
            </a:r>
            <a:br>
              <a:rPr lang="en-US" sz="2400"/>
            </a:br>
            <a:endParaRPr lang="en-US" sz="2400"/>
          </a:p>
          <a:p>
            <a:r>
              <a:rPr lang="en-US" sz="2400"/>
              <a:t>Uses </a:t>
            </a:r>
            <a:r>
              <a:rPr lang="en-US" sz="2400" i="1"/>
              <a:t>spinlocks</a:t>
            </a:r>
            <a:r>
              <a:rPr lang="en-US" sz="2400"/>
              <a:t> on multiprocessor systems.</a:t>
            </a:r>
            <a:br>
              <a:rPr lang="en-US" sz="2400"/>
            </a:br>
            <a:endParaRPr lang="en-US" sz="2400"/>
          </a:p>
          <a:p>
            <a:r>
              <a:rPr lang="en-US" sz="2400"/>
              <a:t>Provides </a:t>
            </a:r>
            <a:r>
              <a:rPr lang="en-US" sz="2400" i="1"/>
              <a:t>dispatcher objects</a:t>
            </a:r>
            <a:r>
              <a:rPr lang="en-US" sz="2400"/>
              <a:t> which may act as mutexes and semaphores.</a:t>
            </a:r>
            <a:br>
              <a:rPr lang="en-US" sz="2400"/>
            </a:br>
            <a:endParaRPr lang="en-US" sz="2400"/>
          </a:p>
          <a:p>
            <a:r>
              <a:rPr lang="en-US" sz="2400"/>
              <a:t>Dispatcher objects may also provide </a:t>
            </a:r>
            <a:r>
              <a:rPr lang="en-US" sz="2400" i="1"/>
              <a:t>events</a:t>
            </a:r>
            <a:r>
              <a:rPr lang="en-US" sz="2400"/>
              <a:t>. An event acts much like a condition variable.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E733713-9343-48BB-BD88-963B9BFA283A}" type="slidenum">
              <a:rPr lang="en-GB"/>
              <a:pPr/>
              <a:t>31</a:t>
            </a:fld>
            <a:endParaRPr lang="en-GB"/>
          </a:p>
        </p:txBody>
      </p:sp>
      <p:sp>
        <p:nvSpPr>
          <p:cNvPr id="365570" name="Rectangle 1026"/>
          <p:cNvSpPr>
            <a:spLocks noGrp="1" noChangeArrowheads="1"/>
          </p:cNvSpPr>
          <p:nvPr>
            <p:ph type="title"/>
          </p:nvPr>
        </p:nvSpPr>
        <p:spPr/>
        <p:txBody>
          <a:bodyPr/>
          <a:lstStyle/>
          <a:p>
            <a:r>
              <a:rPr lang="en-US"/>
              <a:t>Queued Spinlocks</a:t>
            </a:r>
          </a:p>
        </p:txBody>
      </p:sp>
      <p:sp>
        <p:nvSpPr>
          <p:cNvPr id="365571" name="Rectangle 1027"/>
          <p:cNvSpPr>
            <a:spLocks noGrp="1" noChangeArrowheads="1"/>
          </p:cNvSpPr>
          <p:nvPr>
            <p:ph type="body" idx="1"/>
          </p:nvPr>
        </p:nvSpPr>
        <p:spPr/>
        <p:txBody>
          <a:bodyPr/>
          <a:lstStyle/>
          <a:p>
            <a:r>
              <a:rPr lang="en-US" sz="2400" b="1"/>
              <a:t>Problem</a:t>
            </a:r>
            <a:r>
              <a:rPr lang="en-US" sz="2400"/>
              <a:t>: Checking status of spinlock via test-and-set operation creates bus contention</a:t>
            </a:r>
          </a:p>
          <a:p>
            <a:r>
              <a:rPr lang="en-US" sz="2400"/>
              <a:t>Queued spinlocks maintain queue of waiting processors</a:t>
            </a:r>
          </a:p>
          <a:p>
            <a:r>
              <a:rPr lang="en-US" sz="2400"/>
              <a:t>First processor acquires lock; other processors wait on processor-local flag</a:t>
            </a:r>
          </a:p>
          <a:p>
            <a:pPr lvl="1"/>
            <a:r>
              <a:rPr lang="en-US" sz="2000"/>
              <a:t>Thus, busy-wait loop requires no access to the memory bus</a:t>
            </a:r>
          </a:p>
          <a:p>
            <a:r>
              <a:rPr lang="en-US" sz="2400"/>
              <a:t>When releasing lock, the first processor’s flag is modified</a:t>
            </a:r>
          </a:p>
          <a:p>
            <a:pPr lvl="1"/>
            <a:r>
              <a:rPr lang="en-US" sz="2000"/>
              <a:t>Exactly one processor is being signaled</a:t>
            </a:r>
          </a:p>
          <a:p>
            <a:pPr lvl="1"/>
            <a:r>
              <a:rPr lang="en-US" sz="2000"/>
              <a:t>Pre-determined wait order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E733713-9343-48BB-BD88-963B9BFA283A}" type="slidenum">
              <a:rPr lang="en-GB"/>
              <a:pPr/>
              <a:t>32</a:t>
            </a:fld>
            <a:endParaRPr lang="en-GB"/>
          </a:p>
        </p:txBody>
      </p:sp>
      <p:sp>
        <p:nvSpPr>
          <p:cNvPr id="365570" name="Rectangle 1026"/>
          <p:cNvSpPr>
            <a:spLocks noGrp="1" noChangeArrowheads="1"/>
          </p:cNvSpPr>
          <p:nvPr>
            <p:ph type="title"/>
          </p:nvPr>
        </p:nvSpPr>
        <p:spPr/>
        <p:txBody>
          <a:bodyPr/>
          <a:lstStyle/>
          <a:p>
            <a:r>
              <a:rPr lang="en-US" dirty="0" smtClean="0"/>
              <a:t>Other High-</a:t>
            </a:r>
            <a:r>
              <a:rPr lang="en-US" dirty="0" err="1" smtClean="0"/>
              <a:t>Perf</a:t>
            </a:r>
            <a:r>
              <a:rPr lang="en-US" dirty="0" smtClean="0"/>
              <a:t> Synchronization</a:t>
            </a:r>
            <a:endParaRPr lang="en-US" dirty="0"/>
          </a:p>
        </p:txBody>
      </p:sp>
      <p:sp>
        <p:nvSpPr>
          <p:cNvPr id="365571" name="Rectangle 1027"/>
          <p:cNvSpPr>
            <a:spLocks noGrp="1" noChangeArrowheads="1"/>
          </p:cNvSpPr>
          <p:nvPr>
            <p:ph type="body" idx="1"/>
          </p:nvPr>
        </p:nvSpPr>
        <p:spPr>
          <a:xfrm>
            <a:off x="457200" y="1625601"/>
            <a:ext cx="8229600" cy="965200"/>
          </a:xfrm>
        </p:spPr>
        <p:txBody>
          <a:bodyPr/>
          <a:lstStyle/>
          <a:p>
            <a:r>
              <a:rPr lang="en-US" sz="2400" b="1" dirty="0"/>
              <a:t>Problem</a:t>
            </a:r>
            <a:r>
              <a:rPr lang="en-US" sz="2400" dirty="0" smtClean="0"/>
              <a:t>: If the data under synchronization is small, is an interlocked operation sufficient or is a “lock” required</a:t>
            </a:r>
            <a:endParaRPr lang="en-US" sz="2000" dirty="0"/>
          </a:p>
        </p:txBody>
      </p:sp>
      <p:sp>
        <p:nvSpPr>
          <p:cNvPr id="5" name="Rectangle 1027"/>
          <p:cNvSpPr txBox="1">
            <a:spLocks noChangeArrowheads="1"/>
          </p:cNvSpPr>
          <p:nvPr/>
        </p:nvSpPr>
        <p:spPr bwMode="auto">
          <a:xfrm>
            <a:off x="457200" y="2540000"/>
            <a:ext cx="8229600" cy="66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57188" marR="0" lvl="0" indent="-357188" algn="l" defTabSz="914400" rtl="0" eaLnBrk="1" fontAlgn="base" latinLnBrk="0" hangingPunct="1">
              <a:lnSpc>
                <a:spcPct val="100000"/>
              </a:lnSpc>
              <a:spcBef>
                <a:spcPct val="20000"/>
              </a:spcBef>
              <a:spcAft>
                <a:spcPct val="20000"/>
              </a:spcAft>
              <a:buClrTx/>
              <a:buSzPct val="110000"/>
              <a:buFontTx/>
              <a:buBlip>
                <a:blip r:embed="rId2"/>
              </a:buBlip>
              <a:tabLst/>
              <a:defRPr/>
            </a:pPr>
            <a:r>
              <a:rPr kumimoji="0" 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Semaphores:</a:t>
            </a:r>
            <a:r>
              <a:rPr kumimoji="0" lang="en-US" sz="2400" i="0" u="none" strike="noStrike" kern="0" cap="none" spc="0" normalizeH="0" noProof="0" dirty="0" smtClean="0">
                <a:ln>
                  <a:noFill/>
                </a:ln>
                <a:solidFill>
                  <a:schemeClr val="tx1"/>
                </a:solidFill>
                <a:effectLst>
                  <a:outerShdw blurRad="38100" dist="38100" dir="2700000" algn="tl">
                    <a:srgbClr val="000000"/>
                  </a:outerShdw>
                </a:effectLst>
                <a:uLnTx/>
                <a:uFillTx/>
                <a:latin typeface="+mn-lt"/>
                <a:ea typeface="+mn-ea"/>
                <a:cs typeface="+mn-cs"/>
              </a:rPr>
              <a:t> The count can be the data</a:t>
            </a:r>
            <a:endParaRPr kumimoji="0" 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6" name="Rectangle 1027"/>
          <p:cNvSpPr txBox="1">
            <a:spLocks noChangeArrowheads="1"/>
          </p:cNvSpPr>
          <p:nvPr/>
        </p:nvSpPr>
        <p:spPr bwMode="auto">
          <a:xfrm>
            <a:off x="457200" y="3149600"/>
            <a:ext cx="8229600" cy="965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57188" marR="0" lvl="0" indent="-357188" algn="l" defTabSz="914400" rtl="0" eaLnBrk="1" fontAlgn="base" latinLnBrk="0" hangingPunct="1">
              <a:lnSpc>
                <a:spcPct val="100000"/>
              </a:lnSpc>
              <a:spcBef>
                <a:spcPct val="20000"/>
              </a:spcBef>
              <a:spcAft>
                <a:spcPct val="20000"/>
              </a:spcAft>
              <a:buClrTx/>
              <a:buSzPct val="110000"/>
              <a:buFontTx/>
              <a:buBlip>
                <a:blip r:embed="rId2"/>
              </a:buBlip>
              <a:tabLst/>
              <a:defRPr/>
            </a:pPr>
            <a:r>
              <a:rPr lang="en-US" sz="2400" b="1" kern="0" noProof="0" dirty="0" smtClean="0">
                <a:effectLst>
                  <a:outerShdw blurRad="38100" dist="38100" dir="2700000" algn="tl">
                    <a:srgbClr val="000000"/>
                  </a:outerShdw>
                </a:effectLst>
                <a:latin typeface="+mn-lt"/>
              </a:rPr>
              <a:t>Test and Set, Swap, etc – </a:t>
            </a:r>
            <a:r>
              <a:rPr lang="en-US" sz="2400" kern="0" noProof="0" dirty="0" smtClean="0">
                <a:effectLst>
                  <a:outerShdw blurRad="38100" dist="38100" dir="2700000" algn="tl">
                    <a:srgbClr val="000000"/>
                  </a:outerShdw>
                </a:effectLst>
                <a:latin typeface="+mn-lt"/>
              </a:rPr>
              <a:t>Exchange small sets of flags or other simple data</a:t>
            </a:r>
            <a:endParaRPr kumimoji="0" lang="en-US" sz="200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7" name="Rectangle 1027"/>
          <p:cNvSpPr txBox="1">
            <a:spLocks noChangeArrowheads="1"/>
          </p:cNvSpPr>
          <p:nvPr/>
        </p:nvSpPr>
        <p:spPr bwMode="auto">
          <a:xfrm>
            <a:off x="457200" y="3987800"/>
            <a:ext cx="8229600" cy="66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57188" marR="0" lvl="0" indent="-357188" algn="l" defTabSz="914400" rtl="0" eaLnBrk="1" fontAlgn="base" latinLnBrk="0" hangingPunct="1">
              <a:lnSpc>
                <a:spcPct val="100000"/>
              </a:lnSpc>
              <a:spcBef>
                <a:spcPct val="20000"/>
              </a:spcBef>
              <a:spcAft>
                <a:spcPct val="20000"/>
              </a:spcAft>
              <a:buClrTx/>
              <a:buSzPct val="110000"/>
              <a:buFontTx/>
              <a:buBlip>
                <a:blip r:embed="rId2"/>
              </a:buBlip>
              <a:tabLst/>
              <a:defRPr/>
            </a:pPr>
            <a:r>
              <a:rPr kumimoji="0" 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How about a linked list?</a:t>
            </a:r>
            <a:endParaRPr kumimoji="0" 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8" name="Rectangle 1027"/>
          <p:cNvSpPr txBox="1">
            <a:spLocks noChangeArrowheads="1"/>
          </p:cNvSpPr>
          <p:nvPr/>
        </p:nvSpPr>
        <p:spPr bwMode="auto">
          <a:xfrm>
            <a:off x="457200" y="4521200"/>
            <a:ext cx="8229600" cy="180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57188" lvl="0" indent="-357188">
              <a:spcBef>
                <a:spcPct val="20000"/>
              </a:spcBef>
              <a:spcAft>
                <a:spcPct val="20000"/>
              </a:spcAft>
              <a:buSzPct val="110000"/>
              <a:buBlip>
                <a:blip r:embed="rId2"/>
              </a:buBlip>
            </a:pPr>
            <a:r>
              <a:rPr kumimoji="0" lang="en-US" sz="2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Windows</a:t>
            </a:r>
            <a:r>
              <a:rPr kumimoji="0" lang="en-US" sz="2400" b="1" i="0" u="none" strike="noStrike" kern="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a:t>
            </a:r>
            <a:r>
              <a:rPr kumimoji="0" lang="en-US" sz="2400" b="1" i="0" u="none" strike="noStrike" kern="0" cap="none" spc="0" normalizeH="0" noProof="0" dirty="0" err="1" smtClean="0">
                <a:ln>
                  <a:noFill/>
                </a:ln>
                <a:solidFill>
                  <a:schemeClr val="tx1"/>
                </a:solidFill>
                <a:effectLst>
                  <a:outerShdw blurRad="38100" dist="38100" dir="2700000" algn="tl">
                    <a:srgbClr val="000000">
                      <a:alpha val="43137"/>
                    </a:srgbClr>
                  </a:outerShdw>
                </a:effectLst>
                <a:uLnTx/>
                <a:uFillTx/>
                <a:latin typeface="+mn-lt"/>
                <a:ea typeface="+mn-ea"/>
                <a:cs typeface="+mn-cs"/>
              </a:rPr>
              <a:t>SLists</a:t>
            </a:r>
            <a:r>
              <a:rPr kumimoji="0" lang="en-US" sz="2400" b="1" i="0" u="none" strike="noStrike" kern="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or </a:t>
            </a:r>
            <a:r>
              <a:rPr lang="en-US" sz="2400" b="1" dirty="0" smtClean="0">
                <a:effectLst>
                  <a:outerShdw blurRad="38100" dist="38100" dir="2700000" algn="tl">
                    <a:srgbClr val="000000">
                      <a:alpha val="43137"/>
                    </a:srgbClr>
                  </a:outerShdw>
                </a:effectLst>
              </a:rPr>
              <a:t>Interlocked Singly Linked Lists</a:t>
            </a:r>
          </a:p>
          <a:p>
            <a:pPr marL="814388" lvl="1" indent="-357188">
              <a:spcBef>
                <a:spcPct val="20000"/>
              </a:spcBef>
              <a:spcAft>
                <a:spcPct val="20000"/>
              </a:spcAft>
              <a:buSzPct val="110000"/>
              <a:buBlip>
                <a:blip r:embed="rId2"/>
              </a:buBlip>
            </a:pPr>
            <a:r>
              <a:rPr kumimoji="0" lang="en-US"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Push Entry</a:t>
            </a:r>
          </a:p>
          <a:p>
            <a:pPr marL="814388" lvl="1" indent="-357188">
              <a:spcBef>
                <a:spcPct val="20000"/>
              </a:spcBef>
              <a:spcAft>
                <a:spcPct val="20000"/>
              </a:spcAft>
              <a:buSzPct val="110000"/>
              <a:buBlip>
                <a:blip r:embed="rId2"/>
              </a:buBlip>
            </a:pPr>
            <a:r>
              <a:rPr lang="en-US" b="1" kern="0" dirty="0" smtClean="0">
                <a:effectLst>
                  <a:outerShdw blurRad="38100" dist="38100" dir="2700000" algn="tl">
                    <a:srgbClr val="000000">
                      <a:alpha val="43137"/>
                    </a:srgbClr>
                  </a:outerShdw>
                </a:effectLst>
                <a:latin typeface="+mn-lt"/>
              </a:rPr>
              <a:t>Pop Entry</a:t>
            </a:r>
          </a:p>
          <a:p>
            <a:pPr marL="814388" lvl="1" indent="-357188">
              <a:spcBef>
                <a:spcPct val="20000"/>
              </a:spcBef>
              <a:spcAft>
                <a:spcPct val="20000"/>
              </a:spcAft>
              <a:buSzPct val="110000"/>
              <a:buBlip>
                <a:blip r:embed="rId2"/>
              </a:buBlip>
            </a:pPr>
            <a:r>
              <a:rPr kumimoji="0" lang="en-US"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Flush</a:t>
            </a:r>
            <a:r>
              <a:rPr kumimoji="0" lang="en-US" b="1" i="0" u="none" strike="noStrike" kern="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List</a:t>
            </a:r>
            <a:endParaRPr kumimoji="0" lang="en-US"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7961FB9-FCF9-4259-B8C4-E77FE65FBF1E}" type="slidenum">
              <a:rPr lang="en-GB"/>
              <a:pPr/>
              <a:t>33</a:t>
            </a:fld>
            <a:endParaRPr lang="en-GB"/>
          </a:p>
        </p:txBody>
      </p:sp>
      <p:sp>
        <p:nvSpPr>
          <p:cNvPr id="279554" name="Rectangle 2"/>
          <p:cNvSpPr>
            <a:spLocks noGrp="1" noChangeArrowheads="1"/>
          </p:cNvSpPr>
          <p:nvPr>
            <p:ph type="title"/>
          </p:nvPr>
        </p:nvSpPr>
        <p:spPr/>
        <p:txBody>
          <a:bodyPr/>
          <a:lstStyle/>
          <a:p>
            <a:r>
              <a:rPr lang="en-US"/>
              <a:t>Synchronizing Threads with </a:t>
            </a:r>
            <a:br>
              <a:rPr lang="en-US"/>
            </a:br>
            <a:r>
              <a:rPr lang="en-US"/>
              <a:t>Kernel Objects</a:t>
            </a:r>
          </a:p>
        </p:txBody>
      </p:sp>
      <p:sp>
        <p:nvSpPr>
          <p:cNvPr id="279555" name="Rectangle 3"/>
          <p:cNvSpPr>
            <a:spLocks noGrp="1" noChangeArrowheads="1"/>
          </p:cNvSpPr>
          <p:nvPr>
            <p:ph type="body" idx="1"/>
          </p:nvPr>
        </p:nvSpPr>
        <p:spPr>
          <a:xfrm>
            <a:off x="457200" y="3352800"/>
            <a:ext cx="8229600" cy="2874963"/>
          </a:xfrm>
        </p:spPr>
        <p:txBody>
          <a:bodyPr/>
          <a:lstStyle/>
          <a:p>
            <a:pPr>
              <a:buFontTx/>
              <a:buNone/>
            </a:pPr>
            <a:r>
              <a:rPr lang="en-US"/>
              <a:t>	</a:t>
            </a:r>
            <a:r>
              <a:rPr lang="en-US" sz="2400"/>
              <a:t>The following kernel objects can be used </a:t>
            </a:r>
            <a:br>
              <a:rPr lang="en-US" sz="2400"/>
            </a:br>
            <a:r>
              <a:rPr lang="en-US" sz="2400"/>
              <a:t>to synchronize threads:</a:t>
            </a:r>
            <a:endParaRPr lang="en-US"/>
          </a:p>
          <a:p>
            <a:pPr lvl="1"/>
            <a:r>
              <a:rPr lang="en-US" sz="2000"/>
              <a:t>Processes</a:t>
            </a:r>
          </a:p>
          <a:p>
            <a:pPr lvl="1"/>
            <a:r>
              <a:rPr lang="en-US" sz="2000"/>
              <a:t>Threads</a:t>
            </a:r>
          </a:p>
          <a:p>
            <a:pPr lvl="1"/>
            <a:r>
              <a:rPr lang="en-US" sz="2000"/>
              <a:t>Files</a:t>
            </a:r>
          </a:p>
          <a:p>
            <a:pPr lvl="1"/>
            <a:r>
              <a:rPr lang="en-US" sz="2000"/>
              <a:t>Console input</a:t>
            </a:r>
          </a:p>
        </p:txBody>
      </p:sp>
      <p:sp>
        <p:nvSpPr>
          <p:cNvPr id="279556" name="Rectangle 4"/>
          <p:cNvSpPr>
            <a:spLocks noChangeArrowheads="1"/>
          </p:cNvSpPr>
          <p:nvPr/>
        </p:nvSpPr>
        <p:spPr bwMode="auto">
          <a:xfrm>
            <a:off x="3733800" y="4343400"/>
            <a:ext cx="4865688" cy="1612900"/>
          </a:xfrm>
          <a:prstGeom prst="rect">
            <a:avLst/>
          </a:prstGeom>
          <a:noFill/>
          <a:ln w="9525">
            <a:noFill/>
            <a:miter lim="800000"/>
            <a:headEnd/>
            <a:tailEnd/>
          </a:ln>
          <a:effectLst/>
        </p:spPr>
        <p:txBody>
          <a:bodyPr wrap="none">
            <a:spAutoFit/>
          </a:bodyPr>
          <a:lstStyle/>
          <a:p>
            <a:pPr marL="282575" lvl="1" indent="474663">
              <a:lnSpc>
                <a:spcPct val="90000"/>
              </a:lnSpc>
              <a:spcBef>
                <a:spcPct val="20000"/>
              </a:spcBef>
              <a:spcAft>
                <a:spcPct val="20000"/>
              </a:spcAft>
              <a:buSzPct val="110000"/>
              <a:buFontTx/>
              <a:buBlip>
                <a:blip r:embed="rId3"/>
              </a:buBlip>
              <a:tabLst>
                <a:tab pos="384175" algn="l"/>
              </a:tabLst>
            </a:pPr>
            <a:r>
              <a:rPr lang="en-US">
                <a:effectLst>
                  <a:outerShdw blurRad="38100" dist="38100" dir="2700000" algn="tl">
                    <a:srgbClr val="000000"/>
                  </a:outerShdw>
                </a:effectLst>
              </a:rPr>
              <a:t>File change notifications</a:t>
            </a:r>
          </a:p>
          <a:p>
            <a:pPr marL="282575" lvl="1" indent="474663">
              <a:lnSpc>
                <a:spcPct val="90000"/>
              </a:lnSpc>
              <a:spcBef>
                <a:spcPct val="20000"/>
              </a:spcBef>
              <a:spcAft>
                <a:spcPct val="20000"/>
              </a:spcAft>
              <a:buSzPct val="110000"/>
              <a:buFontTx/>
              <a:buBlip>
                <a:blip r:embed="rId3"/>
              </a:buBlip>
              <a:tabLst>
                <a:tab pos="384175" algn="l"/>
              </a:tabLst>
            </a:pPr>
            <a:r>
              <a:rPr lang="en-US">
                <a:effectLst>
                  <a:outerShdw blurRad="38100" dist="38100" dir="2700000" algn="tl">
                    <a:srgbClr val="000000"/>
                  </a:outerShdw>
                </a:effectLst>
              </a:rPr>
              <a:t>Mutexes</a:t>
            </a:r>
          </a:p>
          <a:p>
            <a:pPr marL="282575" lvl="1" indent="474663">
              <a:lnSpc>
                <a:spcPct val="90000"/>
              </a:lnSpc>
              <a:spcBef>
                <a:spcPct val="20000"/>
              </a:spcBef>
              <a:spcAft>
                <a:spcPct val="20000"/>
              </a:spcAft>
              <a:buSzPct val="110000"/>
              <a:buFontTx/>
              <a:buBlip>
                <a:blip r:embed="rId3"/>
              </a:buBlip>
              <a:tabLst>
                <a:tab pos="384175" algn="l"/>
              </a:tabLst>
            </a:pPr>
            <a:r>
              <a:rPr lang="en-US">
                <a:effectLst>
                  <a:outerShdw blurRad="38100" dist="38100" dir="2700000" algn="tl">
                    <a:srgbClr val="000000"/>
                  </a:outerShdw>
                </a:effectLst>
              </a:rPr>
              <a:t>Events (auto-reset + manual-reset)</a:t>
            </a:r>
          </a:p>
          <a:p>
            <a:pPr marL="282575" lvl="1" indent="474663">
              <a:lnSpc>
                <a:spcPct val="90000"/>
              </a:lnSpc>
              <a:spcBef>
                <a:spcPct val="20000"/>
              </a:spcBef>
              <a:spcAft>
                <a:spcPct val="20000"/>
              </a:spcAft>
              <a:buSzPct val="110000"/>
              <a:buFontTx/>
              <a:buBlip>
                <a:blip r:embed="rId3"/>
              </a:buBlip>
              <a:tabLst>
                <a:tab pos="384175" algn="l"/>
              </a:tabLst>
            </a:pPr>
            <a:r>
              <a:rPr lang="en-US">
                <a:effectLst>
                  <a:outerShdw blurRad="38100" dist="38100" dir="2700000" algn="tl">
                    <a:srgbClr val="000000"/>
                  </a:outerShdw>
                </a:effectLst>
              </a:rPr>
              <a:t>Waitable timers</a:t>
            </a:r>
          </a:p>
        </p:txBody>
      </p:sp>
      <p:sp>
        <p:nvSpPr>
          <p:cNvPr id="279557" name="Text Box 5"/>
          <p:cNvSpPr txBox="1">
            <a:spLocks noChangeArrowheads="1"/>
          </p:cNvSpPr>
          <p:nvPr/>
        </p:nvSpPr>
        <p:spPr bwMode="auto">
          <a:xfrm>
            <a:off x="838200" y="1752600"/>
            <a:ext cx="7620000" cy="1474788"/>
          </a:xfrm>
          <a:prstGeom prst="rect">
            <a:avLst/>
          </a:prstGeom>
          <a:solidFill>
            <a:srgbClr val="66FF33"/>
          </a:solidFill>
          <a:ln w="9525">
            <a:solidFill>
              <a:schemeClr val="tx1"/>
            </a:solidFill>
            <a:miter lim="800000"/>
            <a:headEnd/>
            <a:tailEnd/>
          </a:ln>
          <a:effectLst/>
        </p:spPr>
        <p:txBody>
          <a:bodyPr>
            <a:spAutoFit/>
          </a:bodyPr>
          <a:lstStyle/>
          <a:p>
            <a:r>
              <a:rPr lang="de-DE" sz="1800">
                <a:solidFill>
                  <a:srgbClr val="003399"/>
                </a:solidFill>
              </a:rPr>
              <a:t>DWORD WaitForSingleObject( HANDLE hObject, DWORD dwTimeout );</a:t>
            </a:r>
          </a:p>
          <a:p>
            <a:endParaRPr lang="de-DE" sz="1800">
              <a:solidFill>
                <a:srgbClr val="003399"/>
              </a:solidFill>
            </a:endParaRPr>
          </a:p>
          <a:p>
            <a:r>
              <a:rPr lang="de-DE" sz="1800">
                <a:solidFill>
                  <a:srgbClr val="003399"/>
                </a:solidFill>
              </a:rPr>
              <a:t>DWORD WaitForMultipleObjects( DWORD cObjects, </a:t>
            </a:r>
            <a:br>
              <a:rPr lang="de-DE" sz="1800">
                <a:solidFill>
                  <a:srgbClr val="003399"/>
                </a:solidFill>
              </a:rPr>
            </a:br>
            <a:r>
              <a:rPr lang="de-DE" sz="1800">
                <a:solidFill>
                  <a:srgbClr val="003399"/>
                </a:solidFill>
              </a:rPr>
              <a:t>		LPHANDLE lpHandles, BOOL bWaitAll, </a:t>
            </a:r>
            <a:br>
              <a:rPr lang="de-DE" sz="1800">
                <a:solidFill>
                  <a:srgbClr val="003399"/>
                </a:solidFill>
              </a:rPr>
            </a:br>
            <a:r>
              <a:rPr lang="de-DE" sz="1800">
                <a:solidFill>
                  <a:srgbClr val="003399"/>
                </a:solidFill>
              </a:rPr>
              <a:t>		DWORD dwTimeout );</a:t>
            </a:r>
            <a:endParaRPr lang="en-GB" sz="1800">
              <a:solidFill>
                <a:srgbClr val="003399"/>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9FDE4EC-11E0-49DF-8DD9-F301FC4E4C0A}" type="slidenum">
              <a:rPr lang="en-GB"/>
              <a:pPr/>
              <a:t>34</a:t>
            </a:fld>
            <a:endParaRPr lang="en-GB"/>
          </a:p>
        </p:txBody>
      </p:sp>
      <p:sp>
        <p:nvSpPr>
          <p:cNvPr id="281602" name="Rectangle 2"/>
          <p:cNvSpPr>
            <a:spLocks noGrp="1" noChangeArrowheads="1"/>
          </p:cNvSpPr>
          <p:nvPr>
            <p:ph type="title"/>
          </p:nvPr>
        </p:nvSpPr>
        <p:spPr/>
        <p:txBody>
          <a:bodyPr/>
          <a:lstStyle/>
          <a:p>
            <a:r>
              <a:rPr lang="en-US"/>
              <a:t>Wait Functions - Details</a:t>
            </a:r>
          </a:p>
        </p:txBody>
      </p:sp>
      <p:sp>
        <p:nvSpPr>
          <p:cNvPr id="281603" name="Rectangle 3"/>
          <p:cNvSpPr>
            <a:spLocks noGrp="1" noChangeArrowheads="1"/>
          </p:cNvSpPr>
          <p:nvPr>
            <p:ph type="body" idx="1"/>
          </p:nvPr>
        </p:nvSpPr>
        <p:spPr>
          <a:xfrm>
            <a:off x="457200" y="1447800"/>
            <a:ext cx="8229600" cy="5105400"/>
          </a:xfrm>
        </p:spPr>
        <p:txBody>
          <a:bodyPr/>
          <a:lstStyle/>
          <a:p>
            <a:pPr>
              <a:lnSpc>
                <a:spcPct val="90000"/>
              </a:lnSpc>
            </a:pPr>
            <a:r>
              <a:rPr lang="en-US" sz="2400"/>
              <a:t>WaitForSingleObject():</a:t>
            </a:r>
          </a:p>
          <a:p>
            <a:pPr lvl="1">
              <a:lnSpc>
                <a:spcPct val="90000"/>
              </a:lnSpc>
            </a:pPr>
            <a:r>
              <a:rPr lang="en-US" sz="2000"/>
              <a:t>hObject specifies kernel object</a:t>
            </a:r>
          </a:p>
          <a:p>
            <a:pPr lvl="1">
              <a:lnSpc>
                <a:spcPct val="90000"/>
              </a:lnSpc>
            </a:pPr>
            <a:r>
              <a:rPr lang="en-US" sz="2000"/>
              <a:t>dwTimeout specifies wait time in msec</a:t>
            </a:r>
          </a:p>
          <a:p>
            <a:pPr lvl="2">
              <a:lnSpc>
                <a:spcPct val="90000"/>
              </a:lnSpc>
            </a:pPr>
            <a:r>
              <a:rPr lang="en-US" sz="1800"/>
              <a:t>dwTimeout == 0 - no wait, check whether object is signaled</a:t>
            </a:r>
          </a:p>
          <a:p>
            <a:pPr lvl="2">
              <a:lnSpc>
                <a:spcPct val="90000"/>
              </a:lnSpc>
            </a:pPr>
            <a:r>
              <a:rPr lang="en-US" sz="1800"/>
              <a:t>dwTimeout == INFINITE - wait forever</a:t>
            </a:r>
          </a:p>
          <a:p>
            <a:pPr>
              <a:lnSpc>
                <a:spcPct val="90000"/>
              </a:lnSpc>
            </a:pPr>
            <a:r>
              <a:rPr lang="en-US" sz="2400"/>
              <a:t>WaitForMultipleObjects():</a:t>
            </a:r>
          </a:p>
          <a:p>
            <a:pPr lvl="1">
              <a:lnSpc>
                <a:spcPct val="90000"/>
              </a:lnSpc>
            </a:pPr>
            <a:r>
              <a:rPr lang="en-US" sz="2000"/>
              <a:t>cObjects &lt;= MAXIMUM_WAIT_OBJECTS (64)</a:t>
            </a:r>
          </a:p>
          <a:p>
            <a:pPr lvl="1">
              <a:lnSpc>
                <a:spcPct val="90000"/>
              </a:lnSpc>
            </a:pPr>
            <a:r>
              <a:rPr lang="en-US" sz="2000"/>
              <a:t>lpHandles - pointer to array identifying these objects</a:t>
            </a:r>
          </a:p>
          <a:p>
            <a:pPr lvl="1">
              <a:lnSpc>
                <a:spcPct val="90000"/>
              </a:lnSpc>
            </a:pPr>
            <a:r>
              <a:rPr lang="en-US" sz="2000"/>
              <a:t>bWaitAll - whether to wait for first signaled object or all objects</a:t>
            </a:r>
          </a:p>
          <a:p>
            <a:pPr lvl="2">
              <a:lnSpc>
                <a:spcPct val="90000"/>
              </a:lnSpc>
            </a:pPr>
            <a:r>
              <a:rPr lang="en-US" sz="1800"/>
              <a:t>Function returns index of first signaled object</a:t>
            </a:r>
          </a:p>
          <a:p>
            <a:pPr>
              <a:lnSpc>
                <a:spcPct val="90000"/>
              </a:lnSpc>
            </a:pPr>
            <a:r>
              <a:rPr lang="en-US" sz="2400"/>
              <a:t>Side effects:</a:t>
            </a:r>
          </a:p>
          <a:p>
            <a:pPr lvl="1">
              <a:lnSpc>
                <a:spcPct val="90000"/>
              </a:lnSpc>
            </a:pPr>
            <a:r>
              <a:rPr lang="en-US" sz="2000"/>
              <a:t>Mutexes, auto-reset events and waitable timers will be reset to non-signaled state after completing wait functions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F9AAAA5-15A2-4691-BF8A-1CD1FB52815D}" type="slidenum">
              <a:rPr lang="en-GB"/>
              <a:pPr/>
              <a:t>35</a:t>
            </a:fld>
            <a:endParaRPr lang="en-GB"/>
          </a:p>
        </p:txBody>
      </p:sp>
      <p:sp>
        <p:nvSpPr>
          <p:cNvPr id="264194" name="Rectangle 2"/>
          <p:cNvSpPr>
            <a:spLocks noGrp="1" noChangeArrowheads="1"/>
          </p:cNvSpPr>
          <p:nvPr>
            <p:ph type="title"/>
          </p:nvPr>
        </p:nvSpPr>
        <p:spPr/>
        <p:txBody>
          <a:bodyPr/>
          <a:lstStyle/>
          <a:p>
            <a:r>
              <a:rPr lang="en-US" dirty="0" smtClean="0"/>
              <a:t>Outline</a:t>
            </a:r>
            <a:endParaRPr lang="en-US" dirty="0"/>
          </a:p>
        </p:txBody>
      </p:sp>
      <p:sp>
        <p:nvSpPr>
          <p:cNvPr id="264195" name="Rectangle 3"/>
          <p:cNvSpPr>
            <a:spLocks noGrp="1" noChangeArrowheads="1"/>
          </p:cNvSpPr>
          <p:nvPr>
            <p:ph type="body" idx="1"/>
          </p:nvPr>
        </p:nvSpPr>
        <p:spPr>
          <a:xfrm>
            <a:off x="457200" y="1066800"/>
            <a:ext cx="8229600" cy="4703763"/>
          </a:xfrm>
        </p:spPr>
        <p:txBody>
          <a:bodyPr/>
          <a:lstStyle/>
          <a:p>
            <a:pPr>
              <a:lnSpc>
                <a:spcPct val="90000"/>
              </a:lnSpc>
              <a:buFontTx/>
              <a:buNone/>
            </a:pPr>
            <a:endParaRPr lang="en-US" dirty="0"/>
          </a:p>
          <a:p>
            <a:pPr>
              <a:lnSpc>
                <a:spcPct val="90000"/>
              </a:lnSpc>
            </a:pPr>
            <a:r>
              <a:rPr lang="en-US" dirty="0" smtClean="0"/>
              <a:t>Overview of Windows</a:t>
            </a:r>
          </a:p>
          <a:p>
            <a:pPr>
              <a:lnSpc>
                <a:spcPct val="90000"/>
              </a:lnSpc>
            </a:pPr>
            <a:r>
              <a:rPr lang="en-US" dirty="0" smtClean="0"/>
              <a:t>IO Processing</a:t>
            </a:r>
          </a:p>
          <a:p>
            <a:pPr>
              <a:lnSpc>
                <a:spcPct val="90000"/>
              </a:lnSpc>
            </a:pPr>
            <a:r>
              <a:rPr lang="en-US" dirty="0" smtClean="0"/>
              <a:t>Thread Scheduling</a:t>
            </a:r>
          </a:p>
          <a:p>
            <a:pPr>
              <a:lnSpc>
                <a:spcPct val="90000"/>
              </a:lnSpc>
            </a:pPr>
            <a:r>
              <a:rPr lang="en-US" dirty="0" smtClean="0"/>
              <a:t>Synchronization</a:t>
            </a:r>
          </a:p>
          <a:p>
            <a:pPr>
              <a:lnSpc>
                <a:spcPct val="90000"/>
              </a:lnSpc>
            </a:pPr>
            <a:r>
              <a:rPr lang="en-US" sz="3200" b="1" dirty="0" smtClean="0"/>
              <a:t>Memory</a:t>
            </a:r>
            <a:endParaRPr lang="en-US" sz="3200" b="1" dirty="0" smtClean="0"/>
          </a:p>
          <a:p>
            <a:pPr>
              <a:lnSpc>
                <a:spcPct val="90000"/>
              </a:lnSpc>
            </a:pPr>
            <a:r>
              <a:rPr lang="en-US" dirty="0" smtClean="0"/>
              <a:t>Performance and Debugging</a:t>
            </a:r>
          </a:p>
          <a:p>
            <a:pPr>
              <a:lnSpc>
                <a:spcPct val="90000"/>
              </a:lnSpc>
            </a:pPr>
            <a:r>
              <a:rPr lang="en-US" dirty="0" smtClean="0"/>
              <a:t>Where to go from here</a:t>
            </a:r>
            <a:endParaRPr lang="en-US" dirty="0"/>
          </a:p>
          <a:p>
            <a:pPr>
              <a:lnSpc>
                <a:spcPct val="90000"/>
              </a:lnSpc>
            </a:pP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1"/>
          </p:nvPr>
        </p:nvSpPr>
        <p:spPr/>
        <p:txBody>
          <a:bodyPr/>
          <a:lstStyle/>
          <a:p>
            <a:fld id="{AF96EE1C-4E67-4D5C-8F77-7EB27D266A7B}" type="slidenum">
              <a:rPr lang="en-GB"/>
              <a:pPr/>
              <a:t>36</a:t>
            </a:fld>
            <a:endParaRPr lang="en-GB"/>
          </a:p>
        </p:txBody>
      </p:sp>
      <p:sp>
        <p:nvSpPr>
          <p:cNvPr id="411650" name="Rectangle 2"/>
          <p:cNvSpPr>
            <a:spLocks noGrp="1" noChangeArrowheads="1"/>
          </p:cNvSpPr>
          <p:nvPr>
            <p:ph type="title"/>
          </p:nvPr>
        </p:nvSpPr>
        <p:spPr>
          <a:xfrm>
            <a:off x="457200" y="220663"/>
            <a:ext cx="8229600" cy="714375"/>
          </a:xfrm>
        </p:spPr>
        <p:txBody>
          <a:bodyPr/>
          <a:lstStyle/>
          <a:p>
            <a:r>
              <a:rPr lang="en-US"/>
              <a:t>Virtual Memory Management</a:t>
            </a:r>
          </a:p>
        </p:txBody>
      </p:sp>
      <p:sp>
        <p:nvSpPr>
          <p:cNvPr id="411651" name="Rectangle 3"/>
          <p:cNvSpPr>
            <a:spLocks noGrp="1" noChangeArrowheads="1"/>
          </p:cNvSpPr>
          <p:nvPr>
            <p:ph type="body" idx="1"/>
          </p:nvPr>
        </p:nvSpPr>
        <p:spPr>
          <a:xfrm>
            <a:off x="457200" y="981075"/>
            <a:ext cx="4095750" cy="5459413"/>
          </a:xfrm>
          <a:noFill/>
          <a:ln/>
        </p:spPr>
        <p:txBody>
          <a:bodyPr/>
          <a:lstStyle/>
          <a:p>
            <a:pPr>
              <a:lnSpc>
                <a:spcPct val="80000"/>
              </a:lnSpc>
              <a:buFontTx/>
              <a:buNone/>
            </a:pPr>
            <a:r>
              <a:rPr lang="en-US" sz="1800">
                <a:solidFill>
                  <a:srgbClr val="FF9933"/>
                </a:solidFill>
              </a:rPr>
              <a:t>Windows</a:t>
            </a:r>
          </a:p>
          <a:p>
            <a:pPr>
              <a:lnSpc>
                <a:spcPct val="80000"/>
              </a:lnSpc>
            </a:pPr>
            <a:r>
              <a:rPr lang="en-US" sz="1800"/>
              <a:t>32-bit versions split user-mode/kernel-mode from 2GB/2GB to 3GB/1GB</a:t>
            </a:r>
          </a:p>
          <a:p>
            <a:pPr>
              <a:lnSpc>
                <a:spcPct val="80000"/>
              </a:lnSpc>
            </a:pPr>
            <a:r>
              <a:rPr lang="en-US" sz="1800"/>
              <a:t>Demand-paged virtual memory</a:t>
            </a:r>
          </a:p>
          <a:p>
            <a:pPr lvl="1">
              <a:lnSpc>
                <a:spcPct val="80000"/>
              </a:lnSpc>
            </a:pPr>
            <a:r>
              <a:rPr lang="en-US" sz="1600"/>
              <a:t>32 or 64-bits</a:t>
            </a:r>
          </a:p>
          <a:p>
            <a:pPr lvl="1">
              <a:lnSpc>
                <a:spcPct val="80000"/>
              </a:lnSpc>
            </a:pPr>
            <a:r>
              <a:rPr lang="en-US" sz="1600"/>
              <a:t>Copy-on-write</a:t>
            </a:r>
          </a:p>
          <a:p>
            <a:pPr lvl="1">
              <a:lnSpc>
                <a:spcPct val="80000"/>
              </a:lnSpc>
            </a:pPr>
            <a:r>
              <a:rPr lang="en-US" sz="1600"/>
              <a:t>Shared memory</a:t>
            </a:r>
          </a:p>
          <a:p>
            <a:pPr lvl="1">
              <a:lnSpc>
                <a:spcPct val="80000"/>
              </a:lnSpc>
            </a:pPr>
            <a:r>
              <a:rPr lang="en-US" sz="1600"/>
              <a:t>Memory mapped files</a:t>
            </a:r>
          </a:p>
        </p:txBody>
      </p:sp>
      <p:sp>
        <p:nvSpPr>
          <p:cNvPr id="411652" name="Rectangle 4"/>
          <p:cNvSpPr>
            <a:spLocks noChangeArrowheads="1"/>
          </p:cNvSpPr>
          <p:nvPr/>
        </p:nvSpPr>
        <p:spPr bwMode="auto">
          <a:xfrm>
            <a:off x="2281238" y="3608388"/>
            <a:ext cx="685800" cy="914400"/>
          </a:xfrm>
          <a:prstGeom prst="rect">
            <a:avLst/>
          </a:prstGeom>
          <a:solidFill>
            <a:schemeClr val="accent1"/>
          </a:solidFill>
          <a:ln w="25400">
            <a:solidFill>
              <a:schemeClr val="bg1"/>
            </a:solidFill>
            <a:miter lim="800000"/>
            <a:headEnd/>
            <a:tailEnd/>
          </a:ln>
          <a:effectLst/>
        </p:spPr>
        <p:txBody>
          <a:bodyPr wrap="none" anchor="ctr"/>
          <a:lstStyle/>
          <a:p>
            <a:endParaRPr lang="en-US"/>
          </a:p>
        </p:txBody>
      </p:sp>
      <p:sp>
        <p:nvSpPr>
          <p:cNvPr id="411653" name="Rectangle 5"/>
          <p:cNvSpPr>
            <a:spLocks noChangeArrowheads="1"/>
          </p:cNvSpPr>
          <p:nvPr/>
        </p:nvSpPr>
        <p:spPr bwMode="auto">
          <a:xfrm>
            <a:off x="2205038" y="3684588"/>
            <a:ext cx="685800" cy="914400"/>
          </a:xfrm>
          <a:prstGeom prst="rect">
            <a:avLst/>
          </a:prstGeom>
          <a:solidFill>
            <a:schemeClr val="accent1"/>
          </a:solidFill>
          <a:ln w="25400">
            <a:solidFill>
              <a:schemeClr val="bg1"/>
            </a:solidFill>
            <a:miter lim="800000"/>
            <a:headEnd/>
            <a:tailEnd/>
          </a:ln>
          <a:effectLst/>
        </p:spPr>
        <p:txBody>
          <a:bodyPr wrap="none" anchor="ctr"/>
          <a:lstStyle/>
          <a:p>
            <a:endParaRPr lang="en-US"/>
          </a:p>
        </p:txBody>
      </p:sp>
      <p:sp>
        <p:nvSpPr>
          <p:cNvPr id="411654" name="Rectangle 6"/>
          <p:cNvSpPr>
            <a:spLocks noChangeArrowheads="1"/>
          </p:cNvSpPr>
          <p:nvPr/>
        </p:nvSpPr>
        <p:spPr bwMode="auto">
          <a:xfrm>
            <a:off x="2128838" y="3760788"/>
            <a:ext cx="685800" cy="1905000"/>
          </a:xfrm>
          <a:prstGeom prst="rect">
            <a:avLst/>
          </a:prstGeom>
          <a:solidFill>
            <a:schemeClr val="accent1"/>
          </a:solidFill>
          <a:ln w="25400">
            <a:solidFill>
              <a:schemeClr val="bg1"/>
            </a:solidFill>
            <a:miter lim="800000"/>
            <a:headEnd/>
            <a:tailEnd/>
          </a:ln>
          <a:effectLst/>
        </p:spPr>
        <p:txBody>
          <a:bodyPr wrap="none" anchor="ctr"/>
          <a:lstStyle/>
          <a:p>
            <a:endParaRPr lang="en-US"/>
          </a:p>
        </p:txBody>
      </p:sp>
      <p:sp>
        <p:nvSpPr>
          <p:cNvPr id="411655" name="Rectangle 7"/>
          <p:cNvSpPr>
            <a:spLocks noChangeArrowheads="1"/>
          </p:cNvSpPr>
          <p:nvPr/>
        </p:nvSpPr>
        <p:spPr bwMode="auto">
          <a:xfrm>
            <a:off x="2128838" y="4675188"/>
            <a:ext cx="685800" cy="990600"/>
          </a:xfrm>
          <a:prstGeom prst="rect">
            <a:avLst/>
          </a:prstGeom>
          <a:solidFill>
            <a:schemeClr val="hlink"/>
          </a:solidFill>
          <a:ln w="25400">
            <a:solidFill>
              <a:schemeClr val="bg1"/>
            </a:solidFill>
            <a:miter lim="800000"/>
            <a:headEnd/>
            <a:tailEnd/>
          </a:ln>
          <a:effectLst/>
        </p:spPr>
        <p:txBody>
          <a:bodyPr wrap="none" anchor="ctr"/>
          <a:lstStyle/>
          <a:p>
            <a:endParaRPr lang="en-US"/>
          </a:p>
        </p:txBody>
      </p:sp>
      <p:sp>
        <p:nvSpPr>
          <p:cNvPr id="411656" name="Text Box 8"/>
          <p:cNvSpPr txBox="1">
            <a:spLocks noChangeArrowheads="1"/>
          </p:cNvSpPr>
          <p:nvPr/>
        </p:nvSpPr>
        <p:spPr bwMode="auto">
          <a:xfrm>
            <a:off x="2951163" y="4030663"/>
            <a:ext cx="558800" cy="304800"/>
          </a:xfrm>
          <a:prstGeom prst="rect">
            <a:avLst/>
          </a:prstGeom>
          <a:noFill/>
          <a:ln w="25400">
            <a:noFill/>
            <a:miter lim="800000"/>
            <a:headEnd/>
            <a:tailEnd/>
          </a:ln>
          <a:effectLst/>
        </p:spPr>
        <p:txBody>
          <a:bodyPr wrap="none">
            <a:spAutoFit/>
          </a:bodyPr>
          <a:lstStyle/>
          <a:p>
            <a:pPr eaLnBrk="0" hangingPunct="0"/>
            <a:r>
              <a:rPr lang="en-US" sz="1400"/>
              <a:t>User</a:t>
            </a:r>
          </a:p>
        </p:txBody>
      </p:sp>
      <p:sp>
        <p:nvSpPr>
          <p:cNvPr id="411657" name="Text Box 9"/>
          <p:cNvSpPr txBox="1">
            <a:spLocks noChangeArrowheads="1"/>
          </p:cNvSpPr>
          <p:nvPr/>
        </p:nvSpPr>
        <p:spPr bwMode="auto">
          <a:xfrm>
            <a:off x="2890838" y="5132388"/>
            <a:ext cx="776287" cy="304800"/>
          </a:xfrm>
          <a:prstGeom prst="rect">
            <a:avLst/>
          </a:prstGeom>
          <a:noFill/>
          <a:ln w="25400">
            <a:noFill/>
            <a:miter lim="800000"/>
            <a:headEnd/>
            <a:tailEnd/>
          </a:ln>
          <a:effectLst/>
        </p:spPr>
        <p:txBody>
          <a:bodyPr wrap="none">
            <a:spAutoFit/>
          </a:bodyPr>
          <a:lstStyle/>
          <a:p>
            <a:pPr eaLnBrk="0" hangingPunct="0"/>
            <a:r>
              <a:rPr lang="en-US" sz="1400"/>
              <a:t>System</a:t>
            </a:r>
          </a:p>
        </p:txBody>
      </p:sp>
      <p:sp>
        <p:nvSpPr>
          <p:cNvPr id="411658" name="Text Box 10"/>
          <p:cNvSpPr txBox="1">
            <a:spLocks noChangeArrowheads="1"/>
          </p:cNvSpPr>
          <p:nvPr/>
        </p:nvSpPr>
        <p:spPr bwMode="auto">
          <a:xfrm>
            <a:off x="1655763" y="3695700"/>
            <a:ext cx="539750" cy="2006600"/>
          </a:xfrm>
          <a:prstGeom prst="rect">
            <a:avLst/>
          </a:prstGeom>
          <a:noFill/>
          <a:ln w="25400">
            <a:noFill/>
            <a:miter lim="800000"/>
            <a:headEnd/>
            <a:tailEnd/>
          </a:ln>
          <a:effectLst/>
        </p:spPr>
        <p:txBody>
          <a:bodyPr wrap="none">
            <a:spAutoFit/>
          </a:bodyPr>
          <a:lstStyle/>
          <a:p>
            <a:pPr eaLnBrk="0" hangingPunct="0"/>
            <a:r>
              <a:rPr lang="en-US" sz="1400"/>
              <a:t>0</a:t>
            </a:r>
          </a:p>
          <a:p>
            <a:pPr eaLnBrk="0" hangingPunct="0"/>
            <a:endParaRPr lang="en-US" sz="1400"/>
          </a:p>
          <a:p>
            <a:pPr eaLnBrk="0" hangingPunct="0"/>
            <a:endParaRPr lang="en-US" sz="1400"/>
          </a:p>
          <a:p>
            <a:pPr eaLnBrk="0" hangingPunct="0"/>
            <a:endParaRPr lang="en-US" sz="1400"/>
          </a:p>
          <a:p>
            <a:pPr eaLnBrk="0" hangingPunct="0"/>
            <a:r>
              <a:rPr lang="en-US" sz="1400"/>
              <a:t>2GB</a:t>
            </a:r>
          </a:p>
          <a:p>
            <a:pPr eaLnBrk="0" hangingPunct="0"/>
            <a:endParaRPr lang="en-US" sz="1400"/>
          </a:p>
          <a:p>
            <a:pPr eaLnBrk="0" hangingPunct="0"/>
            <a:endParaRPr lang="en-US" sz="1400"/>
          </a:p>
          <a:p>
            <a:pPr eaLnBrk="0" hangingPunct="0"/>
            <a:endParaRPr lang="en-US" sz="1400"/>
          </a:p>
          <a:p>
            <a:pPr eaLnBrk="0" hangingPunct="0"/>
            <a:r>
              <a:rPr lang="en-US" sz="1400"/>
              <a:t>4GB</a:t>
            </a:r>
            <a:endParaRPr lang="en-US" sz="2400"/>
          </a:p>
        </p:txBody>
      </p:sp>
      <p:sp>
        <p:nvSpPr>
          <p:cNvPr id="411659" name="Rectangle 11"/>
          <p:cNvSpPr>
            <a:spLocks noChangeArrowheads="1"/>
          </p:cNvSpPr>
          <p:nvPr/>
        </p:nvSpPr>
        <p:spPr bwMode="auto">
          <a:xfrm>
            <a:off x="4743450" y="981075"/>
            <a:ext cx="4095750" cy="5518150"/>
          </a:xfrm>
          <a:prstGeom prst="rect">
            <a:avLst/>
          </a:prstGeom>
          <a:noFill/>
          <a:ln w="9525">
            <a:noFill/>
            <a:miter lim="800000"/>
            <a:headEnd/>
            <a:tailEnd/>
          </a:ln>
          <a:effectLst/>
        </p:spPr>
        <p:txBody>
          <a:bodyPr/>
          <a:lstStyle/>
          <a:p>
            <a:pPr marL="357188" indent="-357188">
              <a:lnSpc>
                <a:spcPct val="80000"/>
              </a:lnSpc>
              <a:spcBef>
                <a:spcPct val="20000"/>
              </a:spcBef>
              <a:spcAft>
                <a:spcPct val="20000"/>
              </a:spcAft>
              <a:buSzPct val="110000"/>
            </a:pPr>
            <a:r>
              <a:rPr lang="en-US" sz="1800">
                <a:solidFill>
                  <a:srgbClr val="FF9933"/>
                </a:solidFill>
                <a:effectLst>
                  <a:outerShdw blurRad="38100" dist="38100" dir="2700000" algn="tl">
                    <a:srgbClr val="000000"/>
                  </a:outerShdw>
                </a:effectLst>
              </a:rPr>
              <a:t>Linux</a:t>
            </a:r>
          </a:p>
          <a:p>
            <a:pPr marL="357188" indent="-357188">
              <a:lnSpc>
                <a:spcPct val="80000"/>
              </a:lnSpc>
              <a:spcBef>
                <a:spcPct val="20000"/>
              </a:spcBef>
              <a:spcAft>
                <a:spcPct val="20000"/>
              </a:spcAft>
              <a:buSzPct val="110000"/>
              <a:buFontTx/>
              <a:buBlip>
                <a:blip r:embed="rId3"/>
              </a:buBlip>
            </a:pPr>
            <a:r>
              <a:rPr lang="en-US" sz="1800">
                <a:effectLst>
                  <a:outerShdw blurRad="38100" dist="38100" dir="2700000" algn="tl">
                    <a:srgbClr val="000000"/>
                  </a:outerShdw>
                </a:effectLst>
              </a:rPr>
              <a:t>Splits user-mode/kernel-mode from 1GB/3GB to 3GB/1GB</a:t>
            </a:r>
          </a:p>
          <a:p>
            <a:pPr marL="987425" lvl="1" indent="-361950">
              <a:lnSpc>
                <a:spcPct val="80000"/>
              </a:lnSpc>
              <a:spcBef>
                <a:spcPct val="20000"/>
              </a:spcBef>
              <a:spcAft>
                <a:spcPct val="20000"/>
              </a:spcAft>
              <a:buSzPct val="110000"/>
              <a:buFontTx/>
              <a:buBlip>
                <a:blip r:embed="rId3"/>
              </a:buBlip>
            </a:pPr>
            <a:r>
              <a:rPr lang="en-US" sz="1600">
                <a:solidFill>
                  <a:srgbClr val="FF9933"/>
                </a:solidFill>
                <a:effectLst>
                  <a:outerShdw blurRad="38100" dist="38100" dir="2700000" algn="tl">
                    <a:srgbClr val="000000"/>
                  </a:outerShdw>
                </a:effectLst>
              </a:rPr>
              <a:t>2.6 has “4/4 split” option where kernel has its own address space</a:t>
            </a:r>
          </a:p>
          <a:p>
            <a:pPr marL="357188" indent="-357188">
              <a:lnSpc>
                <a:spcPct val="80000"/>
              </a:lnSpc>
              <a:spcBef>
                <a:spcPct val="20000"/>
              </a:spcBef>
              <a:spcAft>
                <a:spcPct val="20000"/>
              </a:spcAft>
              <a:buSzPct val="110000"/>
              <a:buFontTx/>
              <a:buBlip>
                <a:blip r:embed="rId3"/>
              </a:buBlip>
            </a:pPr>
            <a:r>
              <a:rPr lang="en-US" sz="1800">
                <a:effectLst>
                  <a:outerShdw blurRad="38100" dist="38100" dir="2700000" algn="tl">
                    <a:srgbClr val="000000"/>
                  </a:outerShdw>
                </a:effectLst>
              </a:rPr>
              <a:t>Demand-paged virtual memory</a:t>
            </a:r>
          </a:p>
          <a:p>
            <a:pPr marL="987425" lvl="1" indent="-361950">
              <a:lnSpc>
                <a:spcPct val="80000"/>
              </a:lnSpc>
              <a:spcBef>
                <a:spcPct val="20000"/>
              </a:spcBef>
              <a:spcAft>
                <a:spcPct val="20000"/>
              </a:spcAft>
              <a:buSzPct val="110000"/>
              <a:buFontTx/>
              <a:buBlip>
                <a:blip r:embed="rId3"/>
              </a:buBlip>
            </a:pPr>
            <a:r>
              <a:rPr lang="en-US" sz="1600">
                <a:effectLst>
                  <a:outerShdw blurRad="38100" dist="38100" dir="2700000" algn="tl">
                    <a:srgbClr val="000000"/>
                  </a:outerShdw>
                </a:effectLst>
              </a:rPr>
              <a:t>32-bits and/or 64-bits</a:t>
            </a:r>
          </a:p>
          <a:p>
            <a:pPr marL="987425" lvl="1" indent="-361950">
              <a:lnSpc>
                <a:spcPct val="80000"/>
              </a:lnSpc>
              <a:spcBef>
                <a:spcPct val="20000"/>
              </a:spcBef>
              <a:spcAft>
                <a:spcPct val="20000"/>
              </a:spcAft>
              <a:buSzPct val="110000"/>
              <a:buFontTx/>
              <a:buBlip>
                <a:blip r:embed="rId3"/>
              </a:buBlip>
            </a:pPr>
            <a:r>
              <a:rPr lang="en-US" sz="1600">
                <a:effectLst>
                  <a:outerShdw blurRad="38100" dist="38100" dir="2700000" algn="tl">
                    <a:srgbClr val="000000"/>
                  </a:outerShdw>
                </a:effectLst>
              </a:rPr>
              <a:t>Copy-on-write</a:t>
            </a:r>
          </a:p>
          <a:p>
            <a:pPr marL="987425" lvl="1" indent="-361950">
              <a:lnSpc>
                <a:spcPct val="80000"/>
              </a:lnSpc>
              <a:spcBef>
                <a:spcPct val="20000"/>
              </a:spcBef>
              <a:spcAft>
                <a:spcPct val="20000"/>
              </a:spcAft>
              <a:buSzPct val="110000"/>
              <a:buFontTx/>
              <a:buBlip>
                <a:blip r:embed="rId3"/>
              </a:buBlip>
            </a:pPr>
            <a:r>
              <a:rPr lang="en-US" sz="1600">
                <a:effectLst>
                  <a:outerShdw blurRad="38100" dist="38100" dir="2700000" algn="tl">
                    <a:srgbClr val="000000"/>
                  </a:outerShdw>
                </a:effectLst>
              </a:rPr>
              <a:t>Shared memory</a:t>
            </a:r>
          </a:p>
          <a:p>
            <a:pPr marL="987425" lvl="1" indent="-361950">
              <a:lnSpc>
                <a:spcPct val="80000"/>
              </a:lnSpc>
              <a:spcBef>
                <a:spcPct val="20000"/>
              </a:spcBef>
              <a:spcAft>
                <a:spcPct val="20000"/>
              </a:spcAft>
              <a:buSzPct val="110000"/>
              <a:buFontTx/>
              <a:buBlip>
                <a:blip r:embed="rId3"/>
              </a:buBlip>
            </a:pPr>
            <a:r>
              <a:rPr lang="en-US" sz="1600">
                <a:effectLst>
                  <a:outerShdw blurRad="38100" dist="38100" dir="2700000" algn="tl">
                    <a:srgbClr val="000000"/>
                  </a:outerShdw>
                </a:effectLst>
              </a:rPr>
              <a:t>Memory mapped files</a:t>
            </a:r>
          </a:p>
        </p:txBody>
      </p:sp>
      <p:grpSp>
        <p:nvGrpSpPr>
          <p:cNvPr id="411660" name="Group 12"/>
          <p:cNvGrpSpPr>
            <a:grpSpLocks/>
          </p:cNvGrpSpPr>
          <p:nvPr/>
        </p:nvGrpSpPr>
        <p:grpSpPr bwMode="auto">
          <a:xfrm>
            <a:off x="6289675" y="4260850"/>
            <a:ext cx="1943100" cy="2093913"/>
            <a:chOff x="4154" y="2910"/>
            <a:chExt cx="1224" cy="1319"/>
          </a:xfrm>
        </p:grpSpPr>
        <p:sp>
          <p:nvSpPr>
            <p:cNvPr id="411661" name="Rectangle 13"/>
            <p:cNvSpPr>
              <a:spLocks noChangeArrowheads="1"/>
            </p:cNvSpPr>
            <p:nvPr/>
          </p:nvSpPr>
          <p:spPr bwMode="auto">
            <a:xfrm>
              <a:off x="4548" y="2910"/>
              <a:ext cx="432" cy="712"/>
            </a:xfrm>
            <a:prstGeom prst="rect">
              <a:avLst/>
            </a:prstGeom>
            <a:solidFill>
              <a:schemeClr val="accent1"/>
            </a:solidFill>
            <a:ln w="25400">
              <a:solidFill>
                <a:schemeClr val="bg1"/>
              </a:solidFill>
              <a:miter lim="800000"/>
              <a:headEnd/>
              <a:tailEnd/>
            </a:ln>
            <a:effectLst/>
          </p:spPr>
          <p:txBody>
            <a:bodyPr wrap="none" anchor="ctr"/>
            <a:lstStyle/>
            <a:p>
              <a:endParaRPr lang="en-US"/>
            </a:p>
          </p:txBody>
        </p:sp>
        <p:sp>
          <p:nvSpPr>
            <p:cNvPr id="411662" name="Rectangle 14"/>
            <p:cNvSpPr>
              <a:spLocks noChangeArrowheads="1"/>
            </p:cNvSpPr>
            <p:nvPr/>
          </p:nvSpPr>
          <p:spPr bwMode="auto">
            <a:xfrm>
              <a:off x="4500" y="2958"/>
              <a:ext cx="432" cy="738"/>
            </a:xfrm>
            <a:prstGeom prst="rect">
              <a:avLst/>
            </a:prstGeom>
            <a:solidFill>
              <a:schemeClr val="accent1"/>
            </a:solidFill>
            <a:ln w="25400">
              <a:solidFill>
                <a:schemeClr val="bg1"/>
              </a:solidFill>
              <a:miter lim="800000"/>
              <a:headEnd/>
              <a:tailEnd/>
            </a:ln>
            <a:effectLst/>
          </p:spPr>
          <p:txBody>
            <a:bodyPr wrap="none" anchor="ctr"/>
            <a:lstStyle/>
            <a:p>
              <a:endParaRPr lang="en-US"/>
            </a:p>
          </p:txBody>
        </p:sp>
        <p:sp>
          <p:nvSpPr>
            <p:cNvPr id="411663" name="Rectangle 15"/>
            <p:cNvSpPr>
              <a:spLocks noChangeArrowheads="1"/>
            </p:cNvSpPr>
            <p:nvPr/>
          </p:nvSpPr>
          <p:spPr bwMode="auto">
            <a:xfrm>
              <a:off x="4452" y="3006"/>
              <a:ext cx="432" cy="1200"/>
            </a:xfrm>
            <a:prstGeom prst="rect">
              <a:avLst/>
            </a:prstGeom>
            <a:solidFill>
              <a:schemeClr val="accent1"/>
            </a:solidFill>
            <a:ln w="25400">
              <a:solidFill>
                <a:schemeClr val="bg1"/>
              </a:solidFill>
              <a:miter lim="800000"/>
              <a:headEnd/>
              <a:tailEnd/>
            </a:ln>
            <a:effectLst/>
          </p:spPr>
          <p:txBody>
            <a:bodyPr wrap="none" anchor="ctr"/>
            <a:lstStyle/>
            <a:p>
              <a:endParaRPr lang="en-US"/>
            </a:p>
          </p:txBody>
        </p:sp>
        <p:sp>
          <p:nvSpPr>
            <p:cNvPr id="411664" name="Rectangle 16"/>
            <p:cNvSpPr>
              <a:spLocks noChangeArrowheads="1"/>
            </p:cNvSpPr>
            <p:nvPr/>
          </p:nvSpPr>
          <p:spPr bwMode="auto">
            <a:xfrm>
              <a:off x="4452" y="3786"/>
              <a:ext cx="432" cy="420"/>
            </a:xfrm>
            <a:prstGeom prst="rect">
              <a:avLst/>
            </a:prstGeom>
            <a:solidFill>
              <a:schemeClr val="hlink"/>
            </a:solidFill>
            <a:ln w="25400">
              <a:solidFill>
                <a:schemeClr val="bg1"/>
              </a:solidFill>
              <a:miter lim="800000"/>
              <a:headEnd/>
              <a:tailEnd/>
            </a:ln>
            <a:effectLst/>
          </p:spPr>
          <p:txBody>
            <a:bodyPr wrap="none" anchor="ctr"/>
            <a:lstStyle/>
            <a:p>
              <a:endParaRPr lang="en-US"/>
            </a:p>
          </p:txBody>
        </p:sp>
        <p:sp>
          <p:nvSpPr>
            <p:cNvPr id="411665" name="Text Box 17"/>
            <p:cNvSpPr txBox="1">
              <a:spLocks noChangeArrowheads="1"/>
            </p:cNvSpPr>
            <p:nvPr/>
          </p:nvSpPr>
          <p:spPr bwMode="auto">
            <a:xfrm>
              <a:off x="4970" y="3176"/>
              <a:ext cx="327" cy="192"/>
            </a:xfrm>
            <a:prstGeom prst="rect">
              <a:avLst/>
            </a:prstGeom>
            <a:noFill/>
            <a:ln w="25400">
              <a:noFill/>
              <a:miter lim="800000"/>
              <a:headEnd/>
              <a:tailEnd/>
            </a:ln>
            <a:effectLst/>
          </p:spPr>
          <p:txBody>
            <a:bodyPr wrap="none">
              <a:spAutoFit/>
            </a:bodyPr>
            <a:lstStyle/>
            <a:p>
              <a:pPr eaLnBrk="0" hangingPunct="0"/>
              <a:r>
                <a:rPr lang="en-US" sz="1400">
                  <a:latin typeface="Times New Roman" pitchFamily="18" charset="0"/>
                </a:rPr>
                <a:t>User</a:t>
              </a:r>
            </a:p>
          </p:txBody>
        </p:sp>
        <p:sp>
          <p:nvSpPr>
            <p:cNvPr id="411666" name="Text Box 18"/>
            <p:cNvSpPr txBox="1">
              <a:spLocks noChangeArrowheads="1"/>
            </p:cNvSpPr>
            <p:nvPr/>
          </p:nvSpPr>
          <p:spPr bwMode="auto">
            <a:xfrm>
              <a:off x="4932" y="3870"/>
              <a:ext cx="446" cy="192"/>
            </a:xfrm>
            <a:prstGeom prst="rect">
              <a:avLst/>
            </a:prstGeom>
            <a:noFill/>
            <a:ln w="25400">
              <a:noFill/>
              <a:miter lim="800000"/>
              <a:headEnd/>
              <a:tailEnd/>
            </a:ln>
            <a:effectLst/>
          </p:spPr>
          <p:txBody>
            <a:bodyPr wrap="none">
              <a:spAutoFit/>
            </a:bodyPr>
            <a:lstStyle/>
            <a:p>
              <a:pPr eaLnBrk="0" hangingPunct="0"/>
              <a:r>
                <a:rPr lang="en-US" sz="1400">
                  <a:latin typeface="Times New Roman" pitchFamily="18" charset="0"/>
                </a:rPr>
                <a:t>System</a:t>
              </a:r>
            </a:p>
          </p:txBody>
        </p:sp>
        <p:sp>
          <p:nvSpPr>
            <p:cNvPr id="411667" name="Text Box 19"/>
            <p:cNvSpPr txBox="1">
              <a:spLocks noChangeArrowheads="1"/>
            </p:cNvSpPr>
            <p:nvPr/>
          </p:nvSpPr>
          <p:spPr bwMode="auto">
            <a:xfrm>
              <a:off x="4154" y="2965"/>
              <a:ext cx="328" cy="1264"/>
            </a:xfrm>
            <a:prstGeom prst="rect">
              <a:avLst/>
            </a:prstGeom>
            <a:noFill/>
            <a:ln w="25400">
              <a:noFill/>
              <a:miter lim="800000"/>
              <a:headEnd/>
              <a:tailEnd/>
            </a:ln>
            <a:effectLst/>
          </p:spPr>
          <p:txBody>
            <a:bodyPr wrap="none">
              <a:spAutoFit/>
            </a:bodyPr>
            <a:lstStyle/>
            <a:p>
              <a:pPr eaLnBrk="0" hangingPunct="0"/>
              <a:r>
                <a:rPr lang="en-US" sz="1400">
                  <a:latin typeface="Times New Roman" pitchFamily="18" charset="0"/>
                </a:rPr>
                <a:t>0</a:t>
              </a:r>
            </a:p>
            <a:p>
              <a:pPr eaLnBrk="0" hangingPunct="0"/>
              <a:endParaRPr lang="en-US" sz="1400">
                <a:latin typeface="Times New Roman" pitchFamily="18" charset="0"/>
              </a:endParaRPr>
            </a:p>
            <a:p>
              <a:pPr eaLnBrk="0" hangingPunct="0"/>
              <a:endParaRPr lang="en-US" sz="1400">
                <a:latin typeface="Times New Roman" pitchFamily="18" charset="0"/>
              </a:endParaRPr>
            </a:p>
            <a:p>
              <a:pPr eaLnBrk="0" hangingPunct="0"/>
              <a:endParaRPr lang="en-US" sz="1400">
                <a:latin typeface="Times New Roman" pitchFamily="18" charset="0"/>
              </a:endParaRPr>
            </a:p>
            <a:p>
              <a:pPr eaLnBrk="0" hangingPunct="0"/>
              <a:endParaRPr lang="en-US" sz="1400">
                <a:latin typeface="Times New Roman" pitchFamily="18" charset="0"/>
              </a:endParaRPr>
            </a:p>
            <a:p>
              <a:pPr eaLnBrk="0" hangingPunct="0"/>
              <a:r>
                <a:rPr lang="en-US" sz="1400">
                  <a:latin typeface="Times New Roman" pitchFamily="18" charset="0"/>
                </a:rPr>
                <a:t>3GB</a:t>
              </a:r>
            </a:p>
            <a:p>
              <a:pPr eaLnBrk="0" hangingPunct="0"/>
              <a:endParaRPr lang="en-US" sz="1400">
                <a:latin typeface="Times New Roman" pitchFamily="18" charset="0"/>
              </a:endParaRPr>
            </a:p>
            <a:p>
              <a:pPr eaLnBrk="0" hangingPunct="0"/>
              <a:endParaRPr lang="en-US" sz="1400">
                <a:latin typeface="Times New Roman" pitchFamily="18" charset="0"/>
              </a:endParaRPr>
            </a:p>
            <a:p>
              <a:pPr eaLnBrk="0" hangingPunct="0"/>
              <a:r>
                <a:rPr lang="en-US" sz="1400">
                  <a:latin typeface="Times New Roman" pitchFamily="18" charset="0"/>
                </a:rPr>
                <a:t>4GB</a:t>
              </a:r>
              <a:endParaRPr lang="en-US" sz="2400">
                <a:latin typeface="Times New Roman" pitchFamily="18" charset="0"/>
              </a:endParaRPr>
            </a:p>
          </p:txBody>
        </p: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p:txBody>
          <a:bodyPr/>
          <a:lstStyle/>
          <a:p>
            <a:fld id="{5D5C4BEA-5D91-4EA3-9F7A-115BE2098952}" type="slidenum">
              <a:rPr lang="en-GB"/>
              <a:pPr/>
              <a:t>37</a:t>
            </a:fld>
            <a:endParaRPr lang="en-GB"/>
          </a:p>
        </p:txBody>
      </p:sp>
      <p:sp>
        <p:nvSpPr>
          <p:cNvPr id="417794" name="Rectangle 2"/>
          <p:cNvSpPr>
            <a:spLocks noGrp="1" noChangeArrowheads="1"/>
          </p:cNvSpPr>
          <p:nvPr>
            <p:ph type="title"/>
          </p:nvPr>
        </p:nvSpPr>
        <p:spPr>
          <a:xfrm>
            <a:off x="457200" y="220663"/>
            <a:ext cx="8229600" cy="714375"/>
          </a:xfrm>
        </p:spPr>
        <p:txBody>
          <a:bodyPr/>
          <a:lstStyle/>
          <a:p>
            <a:r>
              <a:rPr lang="en-US"/>
              <a:t>File Caching</a:t>
            </a:r>
          </a:p>
        </p:txBody>
      </p:sp>
      <p:sp>
        <p:nvSpPr>
          <p:cNvPr id="417795" name="Rectangle 3"/>
          <p:cNvSpPr>
            <a:spLocks noGrp="1" noChangeArrowheads="1"/>
          </p:cNvSpPr>
          <p:nvPr>
            <p:ph type="body" idx="1"/>
          </p:nvPr>
        </p:nvSpPr>
        <p:spPr>
          <a:xfrm>
            <a:off x="457200" y="981075"/>
            <a:ext cx="4095750" cy="5459413"/>
          </a:xfrm>
          <a:noFill/>
          <a:ln/>
        </p:spPr>
        <p:txBody>
          <a:bodyPr/>
          <a:lstStyle/>
          <a:p>
            <a:pPr>
              <a:lnSpc>
                <a:spcPct val="80000"/>
              </a:lnSpc>
              <a:buFontTx/>
              <a:buNone/>
            </a:pPr>
            <a:r>
              <a:rPr lang="en-US" sz="2000">
                <a:solidFill>
                  <a:srgbClr val="FF9933"/>
                </a:solidFill>
              </a:rPr>
              <a:t>Windows</a:t>
            </a:r>
          </a:p>
          <a:p>
            <a:pPr>
              <a:lnSpc>
                <a:spcPct val="90000"/>
              </a:lnSpc>
            </a:pPr>
            <a:r>
              <a:rPr lang="en-US" sz="1800"/>
              <a:t>Single global common cache</a:t>
            </a:r>
          </a:p>
          <a:p>
            <a:pPr>
              <a:lnSpc>
                <a:spcPct val="90000"/>
              </a:lnSpc>
            </a:pPr>
            <a:r>
              <a:rPr lang="en-US" sz="1800"/>
              <a:t>Virtual file cache</a:t>
            </a:r>
          </a:p>
          <a:p>
            <a:pPr lvl="1">
              <a:lnSpc>
                <a:spcPct val="90000"/>
              </a:lnSpc>
            </a:pPr>
            <a:r>
              <a:rPr lang="en-US" sz="1600"/>
              <a:t>Caching is at file vs. disk block level</a:t>
            </a:r>
          </a:p>
          <a:p>
            <a:pPr lvl="1">
              <a:lnSpc>
                <a:spcPct val="90000"/>
              </a:lnSpc>
            </a:pPr>
            <a:r>
              <a:rPr lang="en-US" sz="1600"/>
              <a:t>Files are memory mapped into kernel memory </a:t>
            </a:r>
          </a:p>
          <a:p>
            <a:pPr>
              <a:lnSpc>
                <a:spcPct val="90000"/>
              </a:lnSpc>
            </a:pPr>
            <a:r>
              <a:rPr lang="en-US" sz="1800"/>
              <a:t>Cache allows for zero-copy file serving</a:t>
            </a:r>
          </a:p>
        </p:txBody>
      </p:sp>
      <p:sp>
        <p:nvSpPr>
          <p:cNvPr id="417796" name="Rectangle 4"/>
          <p:cNvSpPr>
            <a:spLocks noChangeArrowheads="1"/>
          </p:cNvSpPr>
          <p:nvPr/>
        </p:nvSpPr>
        <p:spPr bwMode="auto">
          <a:xfrm>
            <a:off x="1143000" y="4133850"/>
            <a:ext cx="2286000" cy="609600"/>
          </a:xfrm>
          <a:prstGeom prst="rect">
            <a:avLst/>
          </a:prstGeom>
          <a:solidFill>
            <a:srgbClr val="FFCC99"/>
          </a:solidFill>
          <a:ln w="25400">
            <a:solidFill>
              <a:schemeClr val="bg1"/>
            </a:solidFill>
            <a:miter lim="800000"/>
            <a:headEnd/>
            <a:tailEnd/>
          </a:ln>
          <a:effectLst/>
        </p:spPr>
        <p:txBody>
          <a:bodyPr wrap="none" anchor="ctr"/>
          <a:lstStyle/>
          <a:p>
            <a:pPr algn="ctr" eaLnBrk="0" hangingPunct="0"/>
            <a:r>
              <a:rPr lang="en-US" sz="1800" b="1">
                <a:solidFill>
                  <a:schemeClr val="bg2"/>
                </a:solidFill>
              </a:rPr>
              <a:t>File Cache</a:t>
            </a:r>
          </a:p>
        </p:txBody>
      </p:sp>
      <p:sp>
        <p:nvSpPr>
          <p:cNvPr id="417797" name="Rectangle 5"/>
          <p:cNvSpPr>
            <a:spLocks noChangeArrowheads="1"/>
          </p:cNvSpPr>
          <p:nvPr/>
        </p:nvSpPr>
        <p:spPr bwMode="auto">
          <a:xfrm>
            <a:off x="1143000" y="4972050"/>
            <a:ext cx="2286000" cy="609600"/>
          </a:xfrm>
          <a:prstGeom prst="rect">
            <a:avLst/>
          </a:prstGeom>
          <a:solidFill>
            <a:srgbClr val="00CCFF"/>
          </a:solidFill>
          <a:ln w="25400">
            <a:solidFill>
              <a:schemeClr val="bg1"/>
            </a:solidFill>
            <a:miter lim="800000"/>
            <a:headEnd/>
            <a:tailEnd/>
          </a:ln>
          <a:effectLst/>
        </p:spPr>
        <p:txBody>
          <a:bodyPr wrap="none" anchor="ctr"/>
          <a:lstStyle/>
          <a:p>
            <a:pPr algn="ctr" eaLnBrk="0" hangingPunct="0"/>
            <a:r>
              <a:rPr lang="en-US" sz="1800" b="1">
                <a:solidFill>
                  <a:schemeClr val="bg2"/>
                </a:solidFill>
              </a:rPr>
              <a:t>File System Driver </a:t>
            </a:r>
          </a:p>
        </p:txBody>
      </p:sp>
      <p:sp>
        <p:nvSpPr>
          <p:cNvPr id="417798" name="Rectangle 6"/>
          <p:cNvSpPr>
            <a:spLocks noChangeArrowheads="1"/>
          </p:cNvSpPr>
          <p:nvPr/>
        </p:nvSpPr>
        <p:spPr bwMode="auto">
          <a:xfrm>
            <a:off x="1143000" y="5810250"/>
            <a:ext cx="2286000" cy="609600"/>
          </a:xfrm>
          <a:prstGeom prst="rect">
            <a:avLst/>
          </a:prstGeom>
          <a:solidFill>
            <a:srgbClr val="00CCFF"/>
          </a:solidFill>
          <a:ln w="25400">
            <a:solidFill>
              <a:schemeClr val="bg1"/>
            </a:solidFill>
            <a:miter lim="800000"/>
            <a:headEnd/>
            <a:tailEnd/>
          </a:ln>
          <a:effectLst/>
        </p:spPr>
        <p:txBody>
          <a:bodyPr wrap="none" anchor="ctr"/>
          <a:lstStyle/>
          <a:p>
            <a:pPr algn="ctr" eaLnBrk="0" hangingPunct="0"/>
            <a:r>
              <a:rPr lang="en-US" sz="1800" b="1">
                <a:solidFill>
                  <a:schemeClr val="bg2"/>
                </a:solidFill>
              </a:rPr>
              <a:t>Disk Driver</a:t>
            </a:r>
          </a:p>
        </p:txBody>
      </p:sp>
      <p:sp>
        <p:nvSpPr>
          <p:cNvPr id="417799" name="Line 7"/>
          <p:cNvSpPr>
            <a:spLocks noChangeShapeType="1"/>
          </p:cNvSpPr>
          <p:nvPr/>
        </p:nvSpPr>
        <p:spPr bwMode="auto">
          <a:xfrm>
            <a:off x="2286000" y="4743450"/>
            <a:ext cx="1588" cy="22860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417800" name="Line 8"/>
          <p:cNvSpPr>
            <a:spLocks noChangeShapeType="1"/>
          </p:cNvSpPr>
          <p:nvPr/>
        </p:nvSpPr>
        <p:spPr bwMode="auto">
          <a:xfrm>
            <a:off x="2286000" y="5581650"/>
            <a:ext cx="1588" cy="22860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grpSp>
        <p:nvGrpSpPr>
          <p:cNvPr id="417801" name="Group 9"/>
          <p:cNvGrpSpPr>
            <a:grpSpLocks/>
          </p:cNvGrpSpPr>
          <p:nvPr/>
        </p:nvGrpSpPr>
        <p:grpSpPr bwMode="auto">
          <a:xfrm>
            <a:off x="4743450" y="981075"/>
            <a:ext cx="4095750" cy="5518150"/>
            <a:chOff x="2988" y="618"/>
            <a:chExt cx="2580" cy="3476"/>
          </a:xfrm>
        </p:grpSpPr>
        <p:sp>
          <p:nvSpPr>
            <p:cNvPr id="417802" name="Rectangle 10"/>
            <p:cNvSpPr>
              <a:spLocks noChangeArrowheads="1"/>
            </p:cNvSpPr>
            <p:nvPr/>
          </p:nvSpPr>
          <p:spPr bwMode="auto">
            <a:xfrm>
              <a:off x="2988" y="618"/>
              <a:ext cx="2580" cy="3476"/>
            </a:xfrm>
            <a:prstGeom prst="rect">
              <a:avLst/>
            </a:prstGeom>
            <a:noFill/>
            <a:ln w="9525">
              <a:noFill/>
              <a:miter lim="800000"/>
              <a:headEnd/>
              <a:tailEnd/>
            </a:ln>
            <a:effectLst/>
          </p:spPr>
          <p:txBody>
            <a:bodyPr/>
            <a:lstStyle/>
            <a:p>
              <a:pPr marL="357188" indent="-357188">
                <a:lnSpc>
                  <a:spcPct val="70000"/>
                </a:lnSpc>
                <a:spcBef>
                  <a:spcPct val="20000"/>
                </a:spcBef>
                <a:spcAft>
                  <a:spcPct val="20000"/>
                </a:spcAft>
                <a:buSzPct val="110000"/>
              </a:pPr>
              <a:r>
                <a:rPr lang="en-US">
                  <a:solidFill>
                    <a:srgbClr val="FF9933"/>
                  </a:solidFill>
                  <a:effectLst>
                    <a:outerShdw blurRad="38100" dist="38100" dir="2700000" algn="tl">
                      <a:srgbClr val="000000"/>
                    </a:outerShdw>
                  </a:effectLst>
                </a:rPr>
                <a:t>Linux</a:t>
              </a:r>
            </a:p>
            <a:p>
              <a:pPr marL="357188" indent="-357188">
                <a:lnSpc>
                  <a:spcPct val="90000"/>
                </a:lnSpc>
                <a:spcBef>
                  <a:spcPct val="20000"/>
                </a:spcBef>
                <a:spcAft>
                  <a:spcPct val="20000"/>
                </a:spcAft>
                <a:buSzPct val="110000"/>
                <a:buFontTx/>
                <a:buBlip>
                  <a:blip r:embed="rId3"/>
                </a:buBlip>
              </a:pPr>
              <a:r>
                <a:rPr lang="en-US" sz="1800">
                  <a:effectLst>
                    <a:outerShdw blurRad="38100" dist="38100" dir="2700000" algn="tl">
                      <a:srgbClr val="000000"/>
                    </a:outerShdw>
                  </a:effectLst>
                </a:rPr>
                <a:t>Single global common cache</a:t>
              </a:r>
            </a:p>
            <a:p>
              <a:pPr marL="357188" indent="-357188">
                <a:lnSpc>
                  <a:spcPct val="90000"/>
                </a:lnSpc>
                <a:spcBef>
                  <a:spcPct val="20000"/>
                </a:spcBef>
                <a:spcAft>
                  <a:spcPct val="20000"/>
                </a:spcAft>
                <a:buSzPct val="110000"/>
                <a:buFontTx/>
                <a:buBlip>
                  <a:blip r:embed="rId3"/>
                </a:buBlip>
              </a:pPr>
              <a:r>
                <a:rPr lang="en-US" sz="1800">
                  <a:effectLst>
                    <a:outerShdw blurRad="38100" dist="38100" dir="2700000" algn="tl">
                      <a:srgbClr val="000000"/>
                    </a:outerShdw>
                  </a:effectLst>
                </a:rPr>
                <a:t>Virtual file cache</a:t>
              </a:r>
            </a:p>
            <a:p>
              <a:pPr marL="987425" lvl="1" indent="-361950">
                <a:lnSpc>
                  <a:spcPct val="90000"/>
                </a:lnSpc>
                <a:spcBef>
                  <a:spcPct val="20000"/>
                </a:spcBef>
                <a:spcAft>
                  <a:spcPct val="20000"/>
                </a:spcAft>
                <a:buSzPct val="110000"/>
                <a:buFontTx/>
                <a:buBlip>
                  <a:blip r:embed="rId3"/>
                </a:buBlip>
              </a:pPr>
              <a:r>
                <a:rPr lang="en-US" sz="1600">
                  <a:effectLst>
                    <a:outerShdw blurRad="38100" dist="38100" dir="2700000" algn="tl">
                      <a:srgbClr val="000000"/>
                    </a:outerShdw>
                  </a:effectLst>
                </a:rPr>
                <a:t>Caching is at file vs. disk block level</a:t>
              </a:r>
            </a:p>
            <a:p>
              <a:pPr marL="987425" lvl="1" indent="-361950">
                <a:lnSpc>
                  <a:spcPct val="90000"/>
                </a:lnSpc>
                <a:spcBef>
                  <a:spcPct val="20000"/>
                </a:spcBef>
                <a:spcAft>
                  <a:spcPct val="20000"/>
                </a:spcAft>
                <a:buSzPct val="110000"/>
                <a:buFontTx/>
                <a:buBlip>
                  <a:blip r:embed="rId3"/>
                </a:buBlip>
              </a:pPr>
              <a:r>
                <a:rPr lang="en-US" sz="1600">
                  <a:effectLst>
                    <a:outerShdw blurRad="38100" dist="38100" dir="2700000" algn="tl">
                      <a:srgbClr val="000000"/>
                    </a:outerShdw>
                  </a:effectLst>
                </a:rPr>
                <a:t>Files are memory mapped into kernel memory </a:t>
              </a:r>
            </a:p>
            <a:p>
              <a:pPr marL="357188" indent="-357188">
                <a:lnSpc>
                  <a:spcPct val="90000"/>
                </a:lnSpc>
                <a:spcBef>
                  <a:spcPct val="20000"/>
                </a:spcBef>
                <a:spcAft>
                  <a:spcPct val="20000"/>
                </a:spcAft>
                <a:buSzPct val="110000"/>
                <a:buFontTx/>
                <a:buBlip>
                  <a:blip r:embed="rId3"/>
                </a:buBlip>
              </a:pPr>
              <a:r>
                <a:rPr lang="en-US" sz="1800">
                  <a:effectLst>
                    <a:outerShdw blurRad="38100" dist="38100" dir="2700000" algn="tl">
                      <a:srgbClr val="000000"/>
                    </a:outerShdw>
                  </a:effectLst>
                </a:rPr>
                <a:t>Cache allows for zero-copy file serving</a:t>
              </a:r>
            </a:p>
          </p:txBody>
        </p:sp>
        <p:sp>
          <p:nvSpPr>
            <p:cNvPr id="417803" name="Rectangle 11"/>
            <p:cNvSpPr>
              <a:spLocks noChangeArrowheads="1"/>
            </p:cNvSpPr>
            <p:nvPr/>
          </p:nvSpPr>
          <p:spPr bwMode="auto">
            <a:xfrm>
              <a:off x="3780" y="2622"/>
              <a:ext cx="1440" cy="384"/>
            </a:xfrm>
            <a:prstGeom prst="rect">
              <a:avLst/>
            </a:prstGeom>
            <a:solidFill>
              <a:srgbClr val="FFCC99"/>
            </a:solidFill>
            <a:ln w="25400">
              <a:solidFill>
                <a:schemeClr val="bg1"/>
              </a:solidFill>
              <a:miter lim="800000"/>
              <a:headEnd/>
              <a:tailEnd/>
            </a:ln>
            <a:effectLst/>
          </p:spPr>
          <p:txBody>
            <a:bodyPr wrap="none" anchor="ctr"/>
            <a:lstStyle/>
            <a:p>
              <a:pPr algn="ctr" eaLnBrk="0" hangingPunct="0"/>
              <a:r>
                <a:rPr lang="en-US" sz="1800" b="1">
                  <a:solidFill>
                    <a:schemeClr val="bg2"/>
                  </a:solidFill>
                </a:rPr>
                <a:t>File Cache</a:t>
              </a:r>
            </a:p>
          </p:txBody>
        </p:sp>
        <p:sp>
          <p:nvSpPr>
            <p:cNvPr id="417804" name="Rectangle 12"/>
            <p:cNvSpPr>
              <a:spLocks noChangeArrowheads="1"/>
            </p:cNvSpPr>
            <p:nvPr/>
          </p:nvSpPr>
          <p:spPr bwMode="auto">
            <a:xfrm>
              <a:off x="3780" y="3150"/>
              <a:ext cx="1440" cy="384"/>
            </a:xfrm>
            <a:prstGeom prst="rect">
              <a:avLst/>
            </a:prstGeom>
            <a:solidFill>
              <a:srgbClr val="00CCFF"/>
            </a:solidFill>
            <a:ln w="25400">
              <a:solidFill>
                <a:schemeClr val="bg1"/>
              </a:solidFill>
              <a:miter lim="800000"/>
              <a:headEnd/>
              <a:tailEnd/>
            </a:ln>
            <a:effectLst/>
          </p:spPr>
          <p:txBody>
            <a:bodyPr wrap="none" anchor="ctr"/>
            <a:lstStyle/>
            <a:p>
              <a:pPr algn="ctr" eaLnBrk="0" hangingPunct="0"/>
              <a:r>
                <a:rPr lang="en-US" sz="1800" b="1">
                  <a:solidFill>
                    <a:schemeClr val="bg2"/>
                  </a:solidFill>
                </a:rPr>
                <a:t>File System Driver </a:t>
              </a:r>
            </a:p>
          </p:txBody>
        </p:sp>
        <p:sp>
          <p:nvSpPr>
            <p:cNvPr id="417805" name="Rectangle 13"/>
            <p:cNvSpPr>
              <a:spLocks noChangeArrowheads="1"/>
            </p:cNvSpPr>
            <p:nvPr/>
          </p:nvSpPr>
          <p:spPr bwMode="auto">
            <a:xfrm>
              <a:off x="3780" y="3678"/>
              <a:ext cx="1440" cy="384"/>
            </a:xfrm>
            <a:prstGeom prst="rect">
              <a:avLst/>
            </a:prstGeom>
            <a:solidFill>
              <a:srgbClr val="00CCFF"/>
            </a:solidFill>
            <a:ln w="25400">
              <a:solidFill>
                <a:schemeClr val="bg1"/>
              </a:solidFill>
              <a:miter lim="800000"/>
              <a:headEnd/>
              <a:tailEnd/>
            </a:ln>
            <a:effectLst/>
          </p:spPr>
          <p:txBody>
            <a:bodyPr wrap="none" anchor="ctr"/>
            <a:lstStyle/>
            <a:p>
              <a:pPr algn="ctr" eaLnBrk="0" hangingPunct="0"/>
              <a:r>
                <a:rPr lang="en-US" sz="1800" b="1">
                  <a:solidFill>
                    <a:schemeClr val="bg2"/>
                  </a:solidFill>
                </a:rPr>
                <a:t>Disk Driver</a:t>
              </a:r>
            </a:p>
          </p:txBody>
        </p:sp>
        <p:sp>
          <p:nvSpPr>
            <p:cNvPr id="417806" name="Line 14"/>
            <p:cNvSpPr>
              <a:spLocks noChangeShapeType="1"/>
            </p:cNvSpPr>
            <p:nvPr/>
          </p:nvSpPr>
          <p:spPr bwMode="auto">
            <a:xfrm>
              <a:off x="4500" y="3006"/>
              <a:ext cx="1" cy="144"/>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417807" name="Line 15"/>
            <p:cNvSpPr>
              <a:spLocks noChangeShapeType="1"/>
            </p:cNvSpPr>
            <p:nvPr/>
          </p:nvSpPr>
          <p:spPr bwMode="auto">
            <a:xfrm>
              <a:off x="4500" y="3534"/>
              <a:ext cx="1" cy="144"/>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17801"/>
                                        </p:tgtEl>
                                        <p:attrNameLst>
                                          <p:attrName>style.visibility</p:attrName>
                                        </p:attrNameLst>
                                      </p:cBhvr>
                                      <p:to>
                                        <p:strVal val="visible"/>
                                      </p:to>
                                    </p:set>
                                    <p:anim calcmode="lin" valueType="num">
                                      <p:cBhvr additive="base">
                                        <p:cTn id="7" dur="500" fill="hold"/>
                                        <p:tgtEl>
                                          <p:spTgt spid="417801"/>
                                        </p:tgtEl>
                                        <p:attrNameLst>
                                          <p:attrName>ppt_x</p:attrName>
                                        </p:attrNameLst>
                                      </p:cBhvr>
                                      <p:tavLst>
                                        <p:tav tm="0">
                                          <p:val>
                                            <p:strVal val="1+#ppt_w/2"/>
                                          </p:val>
                                        </p:tav>
                                        <p:tav tm="100000">
                                          <p:val>
                                            <p:strVal val="#ppt_x"/>
                                          </p:val>
                                        </p:tav>
                                      </p:tavLst>
                                    </p:anim>
                                    <p:anim calcmode="lin" valueType="num">
                                      <p:cBhvr additive="base">
                                        <p:cTn id="8" dur="500" fill="hold"/>
                                        <p:tgtEl>
                                          <p:spTgt spid="4178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426157C5-F147-4F0A-B83D-3770D0CE9ECA}" type="slidenum">
              <a:rPr lang="en-GB"/>
              <a:pPr/>
              <a:t>38</a:t>
            </a:fld>
            <a:endParaRPr lang="en-GB"/>
          </a:p>
        </p:txBody>
      </p:sp>
      <p:sp>
        <p:nvSpPr>
          <p:cNvPr id="430082" name="Rectangle 2"/>
          <p:cNvSpPr>
            <a:spLocks noGrp="1" noChangeArrowheads="1"/>
          </p:cNvSpPr>
          <p:nvPr>
            <p:ph type="title"/>
          </p:nvPr>
        </p:nvSpPr>
        <p:spPr/>
        <p:txBody>
          <a:bodyPr/>
          <a:lstStyle/>
          <a:p>
            <a:r>
              <a:rPr lang="en-US" dirty="0" smtClean="0"/>
              <a:t>Kernel </a:t>
            </a:r>
            <a:r>
              <a:rPr lang="en-US" dirty="0"/>
              <a:t>Memory Allocation</a:t>
            </a:r>
          </a:p>
        </p:txBody>
      </p:sp>
      <p:sp>
        <p:nvSpPr>
          <p:cNvPr id="430083" name="Rectangle 3"/>
          <p:cNvSpPr>
            <a:spLocks noGrp="1" noChangeArrowheads="1"/>
          </p:cNvSpPr>
          <p:nvPr>
            <p:ph type="body" idx="1"/>
          </p:nvPr>
        </p:nvSpPr>
        <p:spPr>
          <a:xfrm>
            <a:off x="377825" y="1414463"/>
            <a:ext cx="8388350" cy="4833937"/>
          </a:xfrm>
        </p:spPr>
        <p:txBody>
          <a:bodyPr/>
          <a:lstStyle/>
          <a:p>
            <a:pPr marL="342900" indent="-342900"/>
            <a:r>
              <a:rPr lang="en-US" dirty="0" smtClean="0"/>
              <a:t>Pool </a:t>
            </a:r>
            <a:r>
              <a:rPr lang="en-US" dirty="0" smtClean="0"/>
              <a:t>Allocations</a:t>
            </a:r>
          </a:p>
          <a:p>
            <a:pPr marL="973137" lvl="1" indent="-342900"/>
            <a:r>
              <a:rPr lang="en-US" dirty="0" err="1" smtClean="0"/>
              <a:t>ExAllocatePoolWithTag</a:t>
            </a:r>
            <a:r>
              <a:rPr lang="en-US" dirty="0" smtClean="0"/>
              <a:t>(type, size, tag)</a:t>
            </a:r>
          </a:p>
          <a:p>
            <a:pPr marL="1512887" lvl="2" indent="-342900"/>
            <a:r>
              <a:rPr lang="en-US" sz="1800" dirty="0" smtClean="0"/>
              <a:t>Paged </a:t>
            </a:r>
            <a:r>
              <a:rPr lang="en-US" sz="1800" dirty="0" err="1" smtClean="0"/>
              <a:t>vs</a:t>
            </a:r>
            <a:r>
              <a:rPr lang="en-US" sz="1800" dirty="0" smtClean="0"/>
              <a:t> </a:t>
            </a:r>
            <a:r>
              <a:rPr lang="en-US" sz="1800" dirty="0" err="1" smtClean="0"/>
              <a:t>NonPaged</a:t>
            </a:r>
            <a:endParaRPr lang="en-US" sz="1800" dirty="0" smtClean="0"/>
          </a:p>
          <a:p>
            <a:pPr marL="1512887" lvl="2" indent="-342900"/>
            <a:r>
              <a:rPr lang="en-US" sz="1800" dirty="0" smtClean="0"/>
              <a:t>Size in bytes</a:t>
            </a:r>
          </a:p>
          <a:p>
            <a:pPr marL="1512887" lvl="2" indent="-342900"/>
            <a:r>
              <a:rPr lang="en-US" sz="1800" dirty="0" smtClean="0"/>
              <a:t>Tag identifies allocations for debugging purposes</a:t>
            </a:r>
          </a:p>
          <a:p>
            <a:pPr marL="342900" indent="-342900"/>
            <a:r>
              <a:rPr lang="en-US" sz="2600" dirty="0" smtClean="0"/>
              <a:t>Allocations for device operations</a:t>
            </a:r>
          </a:p>
          <a:p>
            <a:pPr marL="973137" lvl="1" indent="-342900"/>
            <a:r>
              <a:rPr lang="en-US" sz="2000" b="1" dirty="0" err="1" smtClean="0">
                <a:hlinkClick r:id="rId3"/>
              </a:rPr>
              <a:t>MmAllocateNonCachedMemory</a:t>
            </a:r>
            <a:r>
              <a:rPr lang="en-US" sz="2000" dirty="0" smtClean="0"/>
              <a:t>, </a:t>
            </a:r>
            <a:r>
              <a:rPr lang="en-US" sz="2000" b="1" dirty="0" err="1" smtClean="0">
                <a:hlinkClick r:id="rId4"/>
              </a:rPr>
              <a:t>MmAllocateContiguousMemorySpecifyCache</a:t>
            </a:r>
            <a:r>
              <a:rPr lang="en-US" sz="2000" dirty="0" smtClean="0"/>
              <a:t>, </a:t>
            </a:r>
            <a:r>
              <a:rPr lang="en-US" sz="2000" b="1" dirty="0" err="1" smtClean="0">
                <a:hlinkClick r:id="rId5"/>
              </a:rPr>
              <a:t>AllocateCommonBuffer</a:t>
            </a:r>
            <a:endParaRPr lang="en-US" sz="2200" dirty="0"/>
          </a:p>
          <a:p>
            <a:pPr marL="342900" indent="-342900"/>
            <a:endParaRPr lang="en-US" sz="2400" dirty="0" smtClean="0">
              <a:hlinkClick r:id="rId6"/>
            </a:endParaRPr>
          </a:p>
          <a:p>
            <a:pPr marL="342900" indent="-342900"/>
            <a:r>
              <a:rPr lang="en-US" sz="2400" dirty="0" smtClean="0">
                <a:hlinkClick r:id="rId6"/>
              </a:rPr>
              <a:t>http</a:t>
            </a:r>
            <a:r>
              <a:rPr lang="en-US" sz="2400" dirty="0" smtClean="0">
                <a:hlinkClick r:id="rId6"/>
              </a:rPr>
              <a:t>://msdn.microsoft.com/en-us/library/aa489507.aspx</a:t>
            </a:r>
            <a:endParaRPr lang="en-US" sz="2400" dirty="0" smtClean="0"/>
          </a:p>
          <a:p>
            <a:pPr marL="342900" indent="-342900"/>
            <a:endParaRPr lang="en-US" b="1"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426157C5-F147-4F0A-B83D-3770D0CE9ECA}" type="slidenum">
              <a:rPr lang="en-GB"/>
              <a:pPr/>
              <a:t>39</a:t>
            </a:fld>
            <a:endParaRPr lang="en-GB"/>
          </a:p>
        </p:txBody>
      </p:sp>
      <p:sp>
        <p:nvSpPr>
          <p:cNvPr id="430082" name="Rectangle 2"/>
          <p:cNvSpPr>
            <a:spLocks noGrp="1" noChangeArrowheads="1"/>
          </p:cNvSpPr>
          <p:nvPr>
            <p:ph type="title"/>
          </p:nvPr>
        </p:nvSpPr>
        <p:spPr/>
        <p:txBody>
          <a:bodyPr/>
          <a:lstStyle/>
          <a:p>
            <a:r>
              <a:rPr lang="en-US" dirty="0" smtClean="0"/>
              <a:t>Kernel </a:t>
            </a:r>
            <a:r>
              <a:rPr lang="en-US" dirty="0"/>
              <a:t>Memory </a:t>
            </a:r>
            <a:r>
              <a:rPr lang="en-US" dirty="0" smtClean="0"/>
              <a:t>Allocation cont.</a:t>
            </a:r>
            <a:endParaRPr lang="en-US" dirty="0"/>
          </a:p>
        </p:txBody>
      </p:sp>
      <p:sp>
        <p:nvSpPr>
          <p:cNvPr id="430083" name="Rectangle 3"/>
          <p:cNvSpPr>
            <a:spLocks noGrp="1" noChangeArrowheads="1"/>
          </p:cNvSpPr>
          <p:nvPr>
            <p:ph type="body" idx="1"/>
          </p:nvPr>
        </p:nvSpPr>
        <p:spPr>
          <a:xfrm>
            <a:off x="377825" y="1414463"/>
            <a:ext cx="8388350" cy="4833937"/>
          </a:xfrm>
        </p:spPr>
        <p:txBody>
          <a:bodyPr/>
          <a:lstStyle/>
          <a:p>
            <a:pPr marL="342900" indent="-342900"/>
            <a:r>
              <a:rPr lang="en-US" dirty="0" smtClean="0"/>
              <a:t>When drivers need to work with many kernel allocations</a:t>
            </a:r>
          </a:p>
          <a:p>
            <a:pPr marL="973137" lvl="1" indent="-342900"/>
            <a:r>
              <a:rPr lang="en-US" b="1" dirty="0" err="1" smtClean="0"/>
              <a:t>Ex</a:t>
            </a:r>
            <a:r>
              <a:rPr lang="en-US" b="1" i="1" dirty="0" err="1" smtClean="0"/>
              <a:t>Xxx</a:t>
            </a:r>
            <a:r>
              <a:rPr lang="en-US" b="1" dirty="0" err="1" smtClean="0"/>
              <a:t>LookasideList</a:t>
            </a:r>
            <a:endParaRPr lang="en-US" dirty="0" smtClean="0"/>
          </a:p>
          <a:p>
            <a:pPr marL="1512887" lvl="2" indent="-342900"/>
            <a:r>
              <a:rPr lang="en-US" dirty="0" smtClean="0"/>
              <a:t>Initialize / Allocate / Free</a:t>
            </a:r>
          </a:p>
          <a:p>
            <a:pPr marL="1512887" lvl="2" indent="-342900"/>
            <a:r>
              <a:rPr lang="en-US" dirty="0" smtClean="0"/>
              <a:t>Paged </a:t>
            </a:r>
            <a:r>
              <a:rPr lang="en-US" dirty="0" err="1" smtClean="0"/>
              <a:t>vs</a:t>
            </a:r>
            <a:r>
              <a:rPr lang="en-US" dirty="0" smtClean="0"/>
              <a:t> </a:t>
            </a:r>
            <a:r>
              <a:rPr lang="en-US" dirty="0" err="1" smtClean="0"/>
              <a:t>NonPaged</a:t>
            </a:r>
            <a:endParaRPr lang="en-US" dirty="0" smtClean="0"/>
          </a:p>
          <a:p>
            <a:pPr marL="973137" lvl="1" indent="-342900"/>
            <a:r>
              <a:rPr lang="en-US" dirty="0" smtClean="0"/>
              <a:t>System managed list of allocations of specified size</a:t>
            </a:r>
          </a:p>
          <a:p>
            <a:pPr marL="1512887" lvl="2" indent="-342900"/>
            <a:r>
              <a:rPr lang="en-US" dirty="0" smtClean="0"/>
              <a:t>Heuristics for availability of system memory</a:t>
            </a:r>
          </a:p>
          <a:p>
            <a:pPr marL="1512887" lvl="2" indent="-342900"/>
            <a:r>
              <a:rPr lang="en-US" dirty="0" smtClean="0"/>
              <a:t>Frequency of allocation</a:t>
            </a:r>
          </a:p>
          <a:p>
            <a:pPr marL="973137" lvl="1" indent="-342900"/>
            <a:r>
              <a:rPr lang="en-US" dirty="0" smtClean="0"/>
              <a:t>Faster allocation / free times</a:t>
            </a:r>
          </a:p>
          <a:p>
            <a:pPr marL="1512887" lvl="2" indent="-342900"/>
            <a:r>
              <a:rPr lang="en-US" dirty="0" smtClean="0"/>
              <a:t>Can be per-processor / per-Node</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6A6B1D5-54F4-4FCF-BACE-6ABA3688BB42}" type="slidenum">
              <a:rPr lang="en-GB"/>
              <a:pPr/>
              <a:t>4</a:t>
            </a:fld>
            <a:endParaRPr lang="en-GB"/>
          </a:p>
        </p:txBody>
      </p:sp>
      <p:sp>
        <p:nvSpPr>
          <p:cNvPr id="263170" name="Rectangle 2"/>
          <p:cNvSpPr>
            <a:spLocks noGrp="1" noChangeArrowheads="1"/>
          </p:cNvSpPr>
          <p:nvPr>
            <p:ph type="title"/>
          </p:nvPr>
        </p:nvSpPr>
        <p:spPr/>
        <p:txBody>
          <a:bodyPr/>
          <a:lstStyle/>
          <a:p>
            <a:r>
              <a:rPr lang="en-US" dirty="0" smtClean="0"/>
              <a:t>Final Notices</a:t>
            </a:r>
            <a:endParaRPr lang="en-US" sz="1800" dirty="0"/>
          </a:p>
        </p:txBody>
      </p:sp>
      <p:sp>
        <p:nvSpPr>
          <p:cNvPr id="263171" name="Rectangle 3"/>
          <p:cNvSpPr>
            <a:spLocks noGrp="1" noChangeArrowheads="1"/>
          </p:cNvSpPr>
          <p:nvPr>
            <p:ph type="body" idx="1"/>
          </p:nvPr>
        </p:nvSpPr>
        <p:spPr/>
        <p:txBody>
          <a:bodyPr/>
          <a:lstStyle/>
          <a:p>
            <a:r>
              <a:rPr lang="en-US" sz="2400" dirty="0" smtClean="0"/>
              <a:t>This slide deck is </a:t>
            </a:r>
          </a:p>
          <a:p>
            <a:pPr lvl="1"/>
            <a:r>
              <a:rPr lang="en-US" sz="2000" dirty="0" smtClean="0"/>
              <a:t>To provide some specific details for developing applications and drivers with Windows</a:t>
            </a:r>
          </a:p>
          <a:p>
            <a:pPr lvl="1"/>
            <a:r>
              <a:rPr lang="en-US" sz="2000" dirty="0" smtClean="0"/>
              <a:t>To see some of the implementation decisions and consider trade-offs</a:t>
            </a:r>
          </a:p>
          <a:p>
            <a:pPr lvl="1"/>
            <a:r>
              <a:rPr lang="en-US" sz="2000" dirty="0" smtClean="0"/>
              <a:t>To show that Windows, Linux, etc make many similar design choices</a:t>
            </a:r>
          </a:p>
          <a:p>
            <a:r>
              <a:rPr lang="en-US" sz="2400" dirty="0" smtClean="0"/>
              <a:t>This slide deck is not </a:t>
            </a:r>
          </a:p>
          <a:p>
            <a:pPr lvl="1"/>
            <a:r>
              <a:rPr lang="en-US" sz="2000" dirty="0" smtClean="0"/>
              <a:t>Meant to judge one between </a:t>
            </a:r>
            <a:r>
              <a:rPr lang="en-US" sz="2000" dirty="0" err="1" smtClean="0"/>
              <a:t>OSes</a:t>
            </a:r>
            <a:endParaRPr lang="en-US" sz="2000"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426157C5-F147-4F0A-B83D-3770D0CE9ECA}" type="slidenum">
              <a:rPr lang="en-GB"/>
              <a:pPr/>
              <a:t>40</a:t>
            </a:fld>
            <a:endParaRPr lang="en-GB"/>
          </a:p>
        </p:txBody>
      </p:sp>
      <p:sp>
        <p:nvSpPr>
          <p:cNvPr id="430082" name="Rectangle 2"/>
          <p:cNvSpPr>
            <a:spLocks noGrp="1" noChangeArrowheads="1"/>
          </p:cNvSpPr>
          <p:nvPr>
            <p:ph type="title"/>
          </p:nvPr>
        </p:nvSpPr>
        <p:spPr/>
        <p:txBody>
          <a:bodyPr/>
          <a:lstStyle/>
          <a:p>
            <a:r>
              <a:rPr lang="en-US"/>
              <a:t>Per-CPU Memory Allocation</a:t>
            </a:r>
          </a:p>
        </p:txBody>
      </p:sp>
      <p:sp>
        <p:nvSpPr>
          <p:cNvPr id="430083" name="Rectangle 3"/>
          <p:cNvSpPr>
            <a:spLocks noGrp="1" noChangeArrowheads="1"/>
          </p:cNvSpPr>
          <p:nvPr>
            <p:ph type="body" idx="1"/>
          </p:nvPr>
        </p:nvSpPr>
        <p:spPr>
          <a:xfrm>
            <a:off x="377825" y="1414463"/>
            <a:ext cx="8388350" cy="3309937"/>
          </a:xfrm>
        </p:spPr>
        <p:txBody>
          <a:bodyPr/>
          <a:lstStyle/>
          <a:p>
            <a:pPr marL="342900" indent="-342900"/>
            <a:r>
              <a:rPr lang="en-US" sz="2400"/>
              <a:t>Keeping accesses to memory localized to a CPU minimizes CPU cache thrashing</a:t>
            </a:r>
          </a:p>
          <a:p>
            <a:pPr marL="742950" lvl="1" indent="-285750"/>
            <a:r>
              <a:rPr lang="en-US" sz="2000"/>
              <a:t>Hurts performance on enterprise SMP workloads</a:t>
            </a:r>
          </a:p>
          <a:p>
            <a:pPr marL="342900" indent="-342900"/>
            <a:r>
              <a:rPr lang="en-US" sz="2400"/>
              <a:t>Linux 2.4 introduced per-CPU kernel memory buffers</a:t>
            </a:r>
          </a:p>
          <a:p>
            <a:pPr marL="342900" indent="-342900"/>
            <a:r>
              <a:rPr lang="en-US" sz="2400"/>
              <a:t>Windows introduced per-CPU buffers in an NT 4 Service Pack in 1997</a:t>
            </a:r>
          </a:p>
        </p:txBody>
      </p:sp>
      <p:sp>
        <p:nvSpPr>
          <p:cNvPr id="430084" name="Oval 4"/>
          <p:cNvSpPr>
            <a:spLocks noChangeArrowheads="1"/>
          </p:cNvSpPr>
          <p:nvPr/>
        </p:nvSpPr>
        <p:spPr bwMode="auto">
          <a:xfrm>
            <a:off x="2819400" y="5757863"/>
            <a:ext cx="609600" cy="490537"/>
          </a:xfrm>
          <a:prstGeom prst="ellipse">
            <a:avLst/>
          </a:prstGeom>
          <a:gradFill rotWithShape="1">
            <a:gsLst>
              <a:gs pos="0">
                <a:schemeClr val="bg1"/>
              </a:gs>
              <a:gs pos="100000">
                <a:schemeClr val="accent1"/>
              </a:gs>
            </a:gsLst>
            <a:lin ang="5400000" scaled="1"/>
          </a:gradFill>
          <a:ln w="9525" algn="ctr">
            <a:solidFill>
              <a:schemeClr val="tx1"/>
            </a:solidFill>
            <a:round/>
            <a:headEnd/>
            <a:tailEnd type="none" w="lg" len="med"/>
          </a:ln>
          <a:effectLst/>
        </p:spPr>
        <p:txBody>
          <a:bodyPr anchor="ctr">
            <a:spAutoFit/>
          </a:bodyPr>
          <a:lstStyle/>
          <a:p>
            <a:pPr algn="ctr"/>
            <a:r>
              <a:rPr lang="en-US" sz="1800">
                <a:solidFill>
                  <a:schemeClr val="bg2"/>
                </a:solidFill>
              </a:rPr>
              <a:t>0</a:t>
            </a:r>
          </a:p>
        </p:txBody>
      </p:sp>
      <p:sp>
        <p:nvSpPr>
          <p:cNvPr id="430085" name="Oval 5"/>
          <p:cNvSpPr>
            <a:spLocks noChangeArrowheads="1"/>
          </p:cNvSpPr>
          <p:nvPr/>
        </p:nvSpPr>
        <p:spPr bwMode="auto">
          <a:xfrm>
            <a:off x="5029200" y="5715000"/>
            <a:ext cx="609600" cy="490538"/>
          </a:xfrm>
          <a:prstGeom prst="ellipse">
            <a:avLst/>
          </a:prstGeom>
          <a:gradFill rotWithShape="1">
            <a:gsLst>
              <a:gs pos="0">
                <a:schemeClr val="bg1"/>
              </a:gs>
              <a:gs pos="100000">
                <a:schemeClr val="accent1"/>
              </a:gs>
            </a:gsLst>
            <a:lin ang="5400000" scaled="1"/>
          </a:gradFill>
          <a:ln w="9525" algn="ctr">
            <a:solidFill>
              <a:schemeClr val="tx1"/>
            </a:solidFill>
            <a:round/>
            <a:headEnd/>
            <a:tailEnd type="none" w="lg" len="med"/>
          </a:ln>
          <a:effectLst/>
        </p:spPr>
        <p:txBody>
          <a:bodyPr anchor="ctr">
            <a:spAutoFit/>
          </a:bodyPr>
          <a:lstStyle/>
          <a:p>
            <a:pPr algn="ctr"/>
            <a:r>
              <a:rPr lang="en-US" sz="1800">
                <a:solidFill>
                  <a:schemeClr val="bg2"/>
                </a:solidFill>
              </a:rPr>
              <a:t>1</a:t>
            </a:r>
          </a:p>
        </p:txBody>
      </p:sp>
      <p:sp>
        <p:nvSpPr>
          <p:cNvPr id="430086" name="Rectangle 6"/>
          <p:cNvSpPr>
            <a:spLocks noChangeArrowheads="1"/>
          </p:cNvSpPr>
          <p:nvPr/>
        </p:nvSpPr>
        <p:spPr bwMode="auto">
          <a:xfrm>
            <a:off x="2139950" y="4953000"/>
            <a:ext cx="1719263" cy="376238"/>
          </a:xfrm>
          <a:prstGeom prst="rect">
            <a:avLst/>
          </a:prstGeom>
          <a:solidFill>
            <a:schemeClr val="tx2"/>
          </a:solidFill>
          <a:ln w="9525" algn="ctr">
            <a:solidFill>
              <a:schemeClr val="tx1"/>
            </a:solidFill>
            <a:miter lim="800000"/>
            <a:headEnd/>
            <a:tailEnd type="none" w="lg" len="med"/>
          </a:ln>
          <a:effectLst/>
        </p:spPr>
        <p:txBody>
          <a:bodyPr wrap="none" anchor="ctr">
            <a:spAutoFit/>
          </a:bodyPr>
          <a:lstStyle/>
          <a:p>
            <a:pPr algn="ctr"/>
            <a:r>
              <a:rPr lang="en-US" sz="1800">
                <a:solidFill>
                  <a:srgbClr val="080808"/>
                </a:solidFill>
              </a:rPr>
              <a:t>Buffer Cache 0</a:t>
            </a:r>
          </a:p>
        </p:txBody>
      </p:sp>
      <p:sp>
        <p:nvSpPr>
          <p:cNvPr id="430087" name="Rectangle 7"/>
          <p:cNvSpPr>
            <a:spLocks noChangeArrowheads="1"/>
          </p:cNvSpPr>
          <p:nvPr/>
        </p:nvSpPr>
        <p:spPr bwMode="auto">
          <a:xfrm>
            <a:off x="4349750" y="4953000"/>
            <a:ext cx="1719263" cy="376238"/>
          </a:xfrm>
          <a:prstGeom prst="rect">
            <a:avLst/>
          </a:prstGeom>
          <a:solidFill>
            <a:schemeClr val="tx2"/>
          </a:solidFill>
          <a:ln w="9525" algn="ctr">
            <a:solidFill>
              <a:schemeClr val="tx1"/>
            </a:solidFill>
            <a:miter lim="800000"/>
            <a:headEnd/>
            <a:tailEnd type="none" w="lg" len="med"/>
          </a:ln>
          <a:effectLst/>
        </p:spPr>
        <p:txBody>
          <a:bodyPr wrap="none" anchor="ctr">
            <a:spAutoFit/>
          </a:bodyPr>
          <a:lstStyle/>
          <a:p>
            <a:pPr algn="ctr"/>
            <a:r>
              <a:rPr lang="en-US" sz="1800">
                <a:solidFill>
                  <a:srgbClr val="080808"/>
                </a:solidFill>
              </a:rPr>
              <a:t>Buffer Cache 1</a:t>
            </a:r>
          </a:p>
        </p:txBody>
      </p:sp>
      <p:sp>
        <p:nvSpPr>
          <p:cNvPr id="430088" name="Line 8"/>
          <p:cNvSpPr>
            <a:spLocks noChangeShapeType="1"/>
          </p:cNvSpPr>
          <p:nvPr/>
        </p:nvSpPr>
        <p:spPr bwMode="auto">
          <a:xfrm>
            <a:off x="3124200" y="5334000"/>
            <a:ext cx="0" cy="381000"/>
          </a:xfrm>
          <a:prstGeom prst="line">
            <a:avLst/>
          </a:prstGeom>
          <a:noFill/>
          <a:ln w="9525">
            <a:solidFill>
              <a:schemeClr val="tx1"/>
            </a:solidFill>
            <a:round/>
            <a:headEnd type="triangle" w="med" len="med"/>
            <a:tailEnd type="triangle" w="lg" len="med"/>
          </a:ln>
          <a:effectLst/>
        </p:spPr>
        <p:txBody>
          <a:bodyPr wrap="none">
            <a:spAutoFit/>
          </a:bodyPr>
          <a:lstStyle/>
          <a:p>
            <a:endParaRPr lang="en-US"/>
          </a:p>
        </p:txBody>
      </p:sp>
      <p:sp>
        <p:nvSpPr>
          <p:cNvPr id="430089" name="Line 9"/>
          <p:cNvSpPr>
            <a:spLocks noChangeShapeType="1"/>
          </p:cNvSpPr>
          <p:nvPr/>
        </p:nvSpPr>
        <p:spPr bwMode="auto">
          <a:xfrm>
            <a:off x="5334000" y="5334000"/>
            <a:ext cx="0" cy="381000"/>
          </a:xfrm>
          <a:prstGeom prst="line">
            <a:avLst/>
          </a:prstGeom>
          <a:noFill/>
          <a:ln w="9525">
            <a:solidFill>
              <a:schemeClr val="tx1"/>
            </a:solidFill>
            <a:round/>
            <a:headEnd type="triangle" w="med" len="med"/>
            <a:tailEnd type="triangle" w="lg" len="med"/>
          </a:ln>
          <a:effectLst/>
        </p:spPr>
        <p:txBody>
          <a:bodyPr wrap="none">
            <a:spAutoFit/>
          </a:bodyPr>
          <a:lstStyle/>
          <a:p>
            <a:endParaRPr lang="en-US"/>
          </a:p>
        </p:txBody>
      </p:sp>
      <p:sp>
        <p:nvSpPr>
          <p:cNvPr id="430090" name="Text Box 10"/>
          <p:cNvSpPr txBox="1">
            <a:spLocks noChangeArrowheads="1"/>
          </p:cNvSpPr>
          <p:nvPr/>
        </p:nvSpPr>
        <p:spPr bwMode="auto">
          <a:xfrm>
            <a:off x="1219200" y="5791200"/>
            <a:ext cx="781050" cy="366713"/>
          </a:xfrm>
          <a:prstGeom prst="rect">
            <a:avLst/>
          </a:prstGeom>
          <a:noFill/>
          <a:ln w="9525" algn="ctr">
            <a:noFill/>
            <a:miter lim="800000"/>
            <a:headEnd/>
            <a:tailEnd type="none" w="lg" len="med"/>
          </a:ln>
          <a:effectLst/>
        </p:spPr>
        <p:txBody>
          <a:bodyPr wrap="none">
            <a:spAutoFit/>
          </a:bodyPr>
          <a:lstStyle/>
          <a:p>
            <a:r>
              <a:rPr lang="en-US" sz="1800"/>
              <a:t>CPUs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F9AAAA5-15A2-4691-BF8A-1CD1FB52815D}" type="slidenum">
              <a:rPr lang="en-GB"/>
              <a:pPr/>
              <a:t>41</a:t>
            </a:fld>
            <a:endParaRPr lang="en-GB"/>
          </a:p>
        </p:txBody>
      </p:sp>
      <p:sp>
        <p:nvSpPr>
          <p:cNvPr id="264194" name="Rectangle 2"/>
          <p:cNvSpPr>
            <a:spLocks noGrp="1" noChangeArrowheads="1"/>
          </p:cNvSpPr>
          <p:nvPr>
            <p:ph type="title"/>
          </p:nvPr>
        </p:nvSpPr>
        <p:spPr/>
        <p:txBody>
          <a:bodyPr/>
          <a:lstStyle/>
          <a:p>
            <a:r>
              <a:rPr lang="en-US" dirty="0" smtClean="0"/>
              <a:t>Outline</a:t>
            </a:r>
            <a:endParaRPr lang="en-US" dirty="0"/>
          </a:p>
        </p:txBody>
      </p:sp>
      <p:sp>
        <p:nvSpPr>
          <p:cNvPr id="264195" name="Rectangle 3"/>
          <p:cNvSpPr>
            <a:spLocks noGrp="1" noChangeArrowheads="1"/>
          </p:cNvSpPr>
          <p:nvPr>
            <p:ph type="body" idx="1"/>
          </p:nvPr>
        </p:nvSpPr>
        <p:spPr>
          <a:xfrm>
            <a:off x="457200" y="1066800"/>
            <a:ext cx="8229600" cy="4703763"/>
          </a:xfrm>
        </p:spPr>
        <p:txBody>
          <a:bodyPr/>
          <a:lstStyle/>
          <a:p>
            <a:pPr>
              <a:lnSpc>
                <a:spcPct val="90000"/>
              </a:lnSpc>
              <a:buFontTx/>
              <a:buNone/>
            </a:pPr>
            <a:endParaRPr lang="en-US" dirty="0"/>
          </a:p>
          <a:p>
            <a:pPr>
              <a:lnSpc>
                <a:spcPct val="90000"/>
              </a:lnSpc>
            </a:pPr>
            <a:r>
              <a:rPr lang="en-US" dirty="0" smtClean="0"/>
              <a:t>Overview of Windows</a:t>
            </a:r>
          </a:p>
          <a:p>
            <a:pPr>
              <a:lnSpc>
                <a:spcPct val="90000"/>
              </a:lnSpc>
            </a:pPr>
            <a:r>
              <a:rPr lang="en-US" dirty="0" smtClean="0"/>
              <a:t>IO Processing</a:t>
            </a:r>
          </a:p>
          <a:p>
            <a:pPr>
              <a:lnSpc>
                <a:spcPct val="90000"/>
              </a:lnSpc>
            </a:pPr>
            <a:r>
              <a:rPr lang="en-US" dirty="0" smtClean="0"/>
              <a:t>Thread Scheduling</a:t>
            </a:r>
          </a:p>
          <a:p>
            <a:pPr>
              <a:lnSpc>
                <a:spcPct val="90000"/>
              </a:lnSpc>
            </a:pPr>
            <a:r>
              <a:rPr lang="en-US" dirty="0" smtClean="0"/>
              <a:t>Synchronization</a:t>
            </a:r>
          </a:p>
          <a:p>
            <a:pPr>
              <a:lnSpc>
                <a:spcPct val="90000"/>
              </a:lnSpc>
            </a:pPr>
            <a:r>
              <a:rPr lang="en-US" dirty="0" smtClean="0"/>
              <a:t>Memory</a:t>
            </a:r>
            <a:endParaRPr lang="en-US" dirty="0" smtClean="0"/>
          </a:p>
          <a:p>
            <a:pPr>
              <a:lnSpc>
                <a:spcPct val="90000"/>
              </a:lnSpc>
            </a:pPr>
            <a:r>
              <a:rPr lang="en-US" sz="3200" b="1" dirty="0" smtClean="0"/>
              <a:t>Performance and Debugging</a:t>
            </a:r>
            <a:endParaRPr lang="en-US" b="1" dirty="0" smtClean="0"/>
          </a:p>
          <a:p>
            <a:pPr>
              <a:lnSpc>
                <a:spcPct val="90000"/>
              </a:lnSpc>
            </a:pPr>
            <a:r>
              <a:rPr lang="en-US" dirty="0" smtClean="0"/>
              <a:t>Where to go from here</a:t>
            </a:r>
            <a:endParaRPr lang="en-US" dirty="0"/>
          </a:p>
          <a:p>
            <a:pPr>
              <a:lnSpc>
                <a:spcPct val="90000"/>
              </a:lnSpc>
            </a:pPr>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idx="1"/>
          </p:nvPr>
        </p:nvSpPr>
        <p:spPr/>
        <p:txBody>
          <a:bodyPr/>
          <a:lstStyle/>
          <a:p>
            <a:r>
              <a:rPr lang="en-US" dirty="0" smtClean="0"/>
              <a:t>Windows Performance Instrumentation</a:t>
            </a:r>
          </a:p>
          <a:p>
            <a:pPr lvl="1"/>
            <a:r>
              <a:rPr lang="en-US" dirty="0" smtClean="0"/>
              <a:t>Support for profiling</a:t>
            </a:r>
          </a:p>
          <a:p>
            <a:r>
              <a:rPr lang="en-US" dirty="0" smtClean="0"/>
              <a:t>XPerf – common interface for most instrumentation</a:t>
            </a:r>
          </a:p>
          <a:p>
            <a:pPr lvl="1"/>
            <a:r>
              <a:rPr lang="en-US" dirty="0" smtClean="0"/>
              <a:t>Take CPU profiles</a:t>
            </a:r>
          </a:p>
          <a:p>
            <a:pPr lvl="1"/>
            <a:r>
              <a:rPr lang="en-US" dirty="0" smtClean="0"/>
              <a:t>Collect instrumented events</a:t>
            </a:r>
          </a:p>
          <a:p>
            <a:pPr lvl="1"/>
            <a:r>
              <a:rPr lang="en-US" dirty="0" smtClean="0"/>
              <a:t>Collect </a:t>
            </a:r>
            <a:r>
              <a:rPr lang="en-US" dirty="0" err="1" smtClean="0"/>
              <a:t>stacktraces</a:t>
            </a:r>
            <a:r>
              <a:rPr lang="en-US" dirty="0" smtClean="0"/>
              <a:t> for (almost) any profile source</a:t>
            </a:r>
          </a:p>
          <a:p>
            <a:r>
              <a:rPr lang="en-US" dirty="0" smtClean="0"/>
              <a:t>Let’s see an example</a:t>
            </a:r>
          </a:p>
          <a:p>
            <a:r>
              <a:rPr lang="en-US" sz="2000" dirty="0" smtClean="0">
                <a:hlinkClick r:id="rId3"/>
              </a:rPr>
              <a:t>http://msdn.microsoft.com/en-us/performance/default.aspx</a:t>
            </a:r>
            <a:endParaRPr lang="en-US" sz="2000" dirty="0" smtClean="0"/>
          </a:p>
          <a:p>
            <a:endParaRPr lang="en-US" dirty="0"/>
          </a:p>
        </p:txBody>
      </p:sp>
      <p:sp>
        <p:nvSpPr>
          <p:cNvPr id="4" name="Slide Number Placeholder 3"/>
          <p:cNvSpPr>
            <a:spLocks noGrp="1"/>
          </p:cNvSpPr>
          <p:nvPr>
            <p:ph type="sldNum" sz="quarter" idx="11"/>
          </p:nvPr>
        </p:nvSpPr>
        <p:spPr/>
        <p:txBody>
          <a:bodyPr/>
          <a:lstStyle/>
          <a:p>
            <a:fld id="{6820C8D2-C5C2-4BFD-9776-3CCD0D44ECCB}" type="slidenum">
              <a:rPr lang="en-GB" smtClean="0"/>
              <a:pPr/>
              <a:t>42</a:t>
            </a:fld>
            <a:endParaRPr lang="en-GB"/>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What is CPU </a:t>
            </a:r>
            <a:r>
              <a:rPr lang="en-US" smtClean="0"/>
              <a:t>Time Spent On</a:t>
            </a:r>
            <a:r>
              <a:rPr smtClean="0"/>
              <a:t>?</a:t>
            </a:r>
            <a:endParaRPr lang="en-US" dirty="0"/>
          </a:p>
        </p:txBody>
      </p:sp>
      <p:pic>
        <p:nvPicPr>
          <p:cNvPr id="4" name="Content Placeholder 3" descr="C:\Users\stuartse\Pictures\training\sidebar cpu.JPG"/>
          <p:cNvPicPr>
            <a:picLocks noGrp="1" noChangeAspect="1" noChangeArrowheads="1"/>
          </p:cNvPicPr>
          <p:nvPr>
            <p:ph idx="1"/>
          </p:nvPr>
        </p:nvPicPr>
        <p:blipFill>
          <a:blip r:embed="rId4" cstate="print"/>
          <a:srcRect l="199" t="287" r="199" b="430"/>
          <a:stretch>
            <a:fillRect/>
          </a:stretch>
        </p:blipFill>
        <p:spPr bwMode="auto">
          <a:xfrm>
            <a:off x="1246360" y="1315619"/>
            <a:ext cx="6651280" cy="4608030"/>
          </a:xfrm>
          <a:prstGeom prst="roundRect">
            <a:avLst>
              <a:gd name="adj" fmla="val 832"/>
            </a:avLst>
          </a:prstGeom>
          <a:noFill/>
          <a:ln w="9525">
            <a:noFill/>
            <a:miter lim="800000"/>
            <a:headEnd/>
            <a:tailEnd/>
          </a:ln>
          <a:effectLst>
            <a:outerShdw blurRad="63500" sx="102000" sy="102000" algn="ctr" rotWithShape="0">
              <a:prstClr val="black">
                <a:alpha val="40000"/>
              </a:prstClr>
            </a:outerShdw>
          </a:effectLst>
        </p:spPr>
      </p:pic>
      <p:pic>
        <p:nvPicPr>
          <p:cNvPr id="6" name="Picture 4" descr="C:\Users\stuartse\Pictures\training\ld symbols.jpg"/>
          <p:cNvPicPr>
            <a:picLocks noChangeAspect="1" noChangeArrowheads="1"/>
          </p:cNvPicPr>
          <p:nvPr/>
        </p:nvPicPr>
        <p:blipFill>
          <a:blip r:embed="rId5" cstate="print"/>
          <a:srcRect t="444"/>
          <a:stretch>
            <a:fillRect/>
          </a:stretch>
        </p:blipFill>
        <p:spPr bwMode="auto">
          <a:xfrm>
            <a:off x="1304623" y="1649519"/>
            <a:ext cx="1814301" cy="1592445"/>
          </a:xfrm>
          <a:prstGeom prst="rect">
            <a:avLst/>
          </a:prstGeom>
          <a:noFill/>
        </p:spPr>
      </p:pic>
      <p:sp>
        <p:nvSpPr>
          <p:cNvPr id="5" name="Rounded Rectangle 4"/>
          <p:cNvSpPr/>
          <p:nvPr/>
        </p:nvSpPr>
        <p:spPr>
          <a:xfrm>
            <a:off x="1431636" y="2260592"/>
            <a:ext cx="1383128" cy="214753"/>
          </a:xfrm>
          <a:prstGeom prst="round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834248" y="3676072"/>
            <a:ext cx="1346200" cy="265544"/>
          </a:xfrm>
          <a:prstGeom prst="round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308436" y="4359564"/>
            <a:ext cx="1283856" cy="171954"/>
          </a:xfrm>
          <a:prstGeom prst="round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567540" y="4306456"/>
            <a:ext cx="1424178" cy="1473522"/>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4"/>
          <p:cNvSpPr txBox="1">
            <a:spLocks/>
          </p:cNvSpPr>
          <p:nvPr/>
        </p:nvSpPr>
        <p:spPr bwMode="auto">
          <a:xfrm>
            <a:off x="2743200" y="6019800"/>
            <a:ext cx="6934200" cy="98488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461963" marR="0" lvl="0" indent="-461963" algn="l" defTabSz="912813" rtl="0" eaLnBrk="1" fontAlgn="base" latinLnBrk="0" hangingPunct="1">
              <a:lnSpc>
                <a:spcPct val="90000"/>
              </a:lnSpc>
              <a:spcBef>
                <a:spcPct val="20000"/>
              </a:spcBef>
              <a:spcAft>
                <a:spcPct val="0"/>
              </a:spcAft>
              <a:buClrTx/>
              <a:buSzTx/>
              <a:tabLst/>
              <a:defRPr/>
            </a:pPr>
            <a:r>
              <a:rPr kumimoji="0" lang="en-US" sz="3200" b="0" i="0" u="none" strike="noStrike" kern="1200" cap="none" spc="0" normalizeH="0" baseline="0" noProof="0" dirty="0" err="1" smtClean="0">
                <a:ln>
                  <a:noFill/>
                </a:ln>
                <a:gradFill>
                  <a:gsLst>
                    <a:gs pos="50000">
                      <a:schemeClr val="tx1"/>
                    </a:gs>
                    <a:gs pos="100000">
                      <a:schemeClr val="tx1"/>
                    </a:gs>
                  </a:gsLst>
                  <a:lin ang="5400000" scaled="0"/>
                </a:gradFill>
                <a:effectLst>
                  <a:outerShdw blurRad="38100" dist="38100" dir="2700000" algn="tl">
                    <a:srgbClr val="000000">
                      <a:alpha val="43137"/>
                    </a:srgbClr>
                  </a:outerShdw>
                </a:effectLst>
                <a:uLnTx/>
                <a:uFillTx/>
                <a:latin typeface="Consolas" pitchFamily="49" charset="0"/>
              </a:rPr>
              <a:t>xperf</a:t>
            </a:r>
            <a:r>
              <a:rPr kumimoji="0" lang="en-US" sz="3200" b="0" i="0" u="none" strike="noStrike" kern="1200" cap="none" spc="0" normalizeH="0" noProof="0" dirty="0" smtClean="0">
                <a:ln>
                  <a:noFill/>
                </a:ln>
                <a:gradFill>
                  <a:gsLst>
                    <a:gs pos="50000">
                      <a:schemeClr val="tx1"/>
                    </a:gs>
                    <a:gs pos="100000">
                      <a:schemeClr val="tx1"/>
                    </a:gs>
                  </a:gsLst>
                  <a:lin ang="5400000" scaled="0"/>
                </a:gradFill>
                <a:effectLst>
                  <a:outerShdw blurRad="38100" dist="38100" dir="2700000" algn="tl">
                    <a:srgbClr val="000000">
                      <a:alpha val="43137"/>
                    </a:srgbClr>
                  </a:outerShdw>
                </a:effectLst>
                <a:uLnTx/>
                <a:uFillTx/>
                <a:latin typeface="Consolas" pitchFamily="49" charset="0"/>
              </a:rPr>
              <a:t> trace.etl</a:t>
            </a:r>
            <a:endParaRPr kumimoji="0" lang="en-US" sz="3200" b="0" i="0" u="none" strike="noStrike" kern="1200" cap="none" spc="0" normalizeH="0" baseline="0" noProof="0" dirty="0" smtClean="0">
              <a:ln>
                <a:noFill/>
              </a:ln>
              <a:gradFill>
                <a:gsLst>
                  <a:gs pos="50000">
                    <a:schemeClr val="tx1"/>
                  </a:gs>
                  <a:gs pos="100000">
                    <a:schemeClr val="tx1"/>
                  </a:gs>
                </a:gsLst>
                <a:lin ang="5400000" scaled="0"/>
              </a:gradFill>
              <a:effectLst>
                <a:outerShdw blurRad="38100" dist="38100" dir="2700000" algn="tl">
                  <a:srgbClr val="000000">
                    <a:alpha val="43137"/>
                  </a:srgbClr>
                </a:outerShdw>
              </a:effectLst>
              <a:uLnTx/>
              <a:uFillTx/>
              <a:latin typeface="Consolas" pitchFamily="49" charset="0"/>
            </a:endParaRPr>
          </a:p>
          <a:p>
            <a:pPr marL="461963" marR="0" lvl="0" indent="-461963" algn="l" defTabSz="912813" rtl="0" eaLnBrk="1" fontAlgn="base" latinLnBrk="0" hangingPunct="1">
              <a:lnSpc>
                <a:spcPct val="90000"/>
              </a:lnSpc>
              <a:spcBef>
                <a:spcPct val="20000"/>
              </a:spcBef>
              <a:spcAft>
                <a:spcPct val="0"/>
              </a:spcAft>
              <a:buClrTx/>
              <a:buSzTx/>
              <a:tabLst/>
              <a:defRPr/>
            </a:pPr>
            <a:endParaRPr kumimoji="0" lang="en-US" sz="3200" b="0" i="0" u="none" strike="noStrike" kern="1200" cap="none" spc="0" normalizeH="0" baseline="0" noProof="0" dirty="0">
              <a:ln>
                <a:noFill/>
              </a:ln>
              <a:gradFill>
                <a:gsLst>
                  <a:gs pos="50000">
                    <a:schemeClr val="tx1"/>
                  </a:gs>
                  <a:gs pos="100000">
                    <a:schemeClr val="tx1"/>
                  </a:gs>
                </a:gsLst>
                <a:lin ang="5400000" scaled="0"/>
              </a:gradFill>
              <a:effectLst>
                <a:outerShdw blurRad="38100" dist="38100" dir="2700000" algn="tl">
                  <a:srgbClr val="000000">
                    <a:alpha val="43137"/>
                  </a:srgbClr>
                </a:outerShdw>
              </a:effectLst>
              <a:uLnTx/>
              <a:uFillTx/>
              <a:latin typeface="+mn-lt"/>
              <a:ea typeface="+mn-ea"/>
              <a:cs typeface="+mn-cs"/>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5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anim calcmode="lin" valueType="num">
                                      <p:cBhvr>
                                        <p:cTn id="20" dur="500" fill="hold"/>
                                        <p:tgtEl>
                                          <p:spTgt spid="15"/>
                                        </p:tgtEl>
                                        <p:attrNameLst>
                                          <p:attrName>ppt_x</p:attrName>
                                        </p:attrNameLst>
                                      </p:cBhvr>
                                      <p:tavLst>
                                        <p:tav tm="0">
                                          <p:val>
                                            <p:strVal val="#ppt_x"/>
                                          </p:val>
                                        </p:tav>
                                        <p:tav tm="100000">
                                          <p:val>
                                            <p:strVal val="#ppt_x"/>
                                          </p:val>
                                        </p:tav>
                                      </p:tavLst>
                                    </p:anim>
                                    <p:anim calcmode="lin" valueType="num">
                                      <p:cBhvr>
                                        <p:cTn id="21"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CPU </a:t>
            </a:r>
            <a:r>
              <a:rPr lang="en-US" dirty="0" smtClean="0"/>
              <a:t>Summary Table</a:t>
            </a:r>
            <a:endParaRPr lang="en-US" dirty="0"/>
          </a:p>
        </p:txBody>
      </p:sp>
      <p:pic>
        <p:nvPicPr>
          <p:cNvPr id="4" name="Picture 2" descr="C:\Users\stuartse\Pictures\training\sidebar cpu summary.JPG"/>
          <p:cNvPicPr>
            <a:picLocks noChangeAspect="1" noChangeArrowheads="1"/>
          </p:cNvPicPr>
          <p:nvPr/>
        </p:nvPicPr>
        <p:blipFill>
          <a:blip r:embed="rId4" cstate="print"/>
          <a:srcRect l="298" t="339" r="199" b="678"/>
          <a:stretch>
            <a:fillRect/>
          </a:stretch>
        </p:blipFill>
        <p:spPr bwMode="auto">
          <a:xfrm>
            <a:off x="943969" y="1914577"/>
            <a:ext cx="7256063" cy="4229221"/>
          </a:xfrm>
          <a:prstGeom prst="roundRect">
            <a:avLst>
              <a:gd name="adj" fmla="val 1161"/>
            </a:avLst>
          </a:prstGeom>
          <a:noFill/>
          <a:ln w="9525">
            <a:noFill/>
            <a:miter lim="800000"/>
            <a:headEnd/>
            <a:tailEnd/>
          </a:ln>
          <a:effectLst>
            <a:outerShdw blurRad="63500" sx="102000" sy="102000" algn="ctr" rotWithShape="0">
              <a:prstClr val="black">
                <a:alpha val="40000"/>
              </a:prstClr>
            </a:outerShdw>
          </a:effectLst>
        </p:spPr>
      </p:pic>
      <p:sp>
        <p:nvSpPr>
          <p:cNvPr id="5" name="Down Arrow 4"/>
          <p:cNvSpPr/>
          <p:nvPr/>
        </p:nvSpPr>
        <p:spPr>
          <a:xfrm>
            <a:off x="3619060" y="1244445"/>
            <a:ext cx="457200" cy="685800"/>
          </a:xfrm>
          <a:prstGeom prst="down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ounded Rectangle 8"/>
          <p:cNvSpPr/>
          <p:nvPr/>
        </p:nvSpPr>
        <p:spPr>
          <a:xfrm>
            <a:off x="1224863" y="2282957"/>
            <a:ext cx="603938" cy="231643"/>
          </a:xfrm>
          <a:prstGeom prst="round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466966" y="2261842"/>
            <a:ext cx="581036" cy="231643"/>
          </a:xfrm>
          <a:prstGeom prst="round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905164" y="1096808"/>
            <a:ext cx="5855854" cy="685800"/>
            <a:chOff x="1119916" y="1066800"/>
            <a:chExt cx="5855854" cy="685800"/>
          </a:xfrm>
        </p:grpSpPr>
        <p:sp>
          <p:nvSpPr>
            <p:cNvPr id="12" name="Right Arrow 11"/>
            <p:cNvSpPr/>
            <p:nvPr/>
          </p:nvSpPr>
          <p:spPr>
            <a:xfrm>
              <a:off x="4495800" y="1066800"/>
              <a:ext cx="2479970" cy="685800"/>
            </a:xfrm>
            <a:prstGeom prst="rightArrow">
              <a:avLst/>
            </a:prstGeom>
          </p:spPr>
          <p:style>
            <a:lnRef idx="0">
              <a:schemeClr val="accent5"/>
            </a:lnRef>
            <a:fillRef idx="3">
              <a:schemeClr val="accent5"/>
            </a:fillRef>
            <a:effectRef idx="3">
              <a:schemeClr val="accent5"/>
            </a:effectRef>
            <a:fontRef idx="minor">
              <a:schemeClr val="lt1"/>
            </a:fontRef>
          </p:style>
          <p:txBody>
            <a:bodyPr tIns="0" rtlCol="0" anchor="ctr"/>
            <a:lstStyle/>
            <a:p>
              <a:pPr algn="ctr"/>
              <a:r>
                <a:rPr lang="en-US" dirty="0" smtClean="0">
                  <a:gradFill>
                    <a:gsLst>
                      <a:gs pos="28000">
                        <a:schemeClr val="tx1"/>
                      </a:gs>
                      <a:gs pos="48000">
                        <a:schemeClr val="tx1"/>
                      </a:gs>
                    </a:gsLst>
                    <a:lin ang="5400000" scaled="1"/>
                  </a:gradFill>
                  <a:effectLst>
                    <a:outerShdw blurRad="38100" dist="38100" dir="2700000" algn="tl">
                      <a:srgbClr val="000000">
                        <a:alpha val="43137"/>
                      </a:srgbClr>
                    </a:outerShdw>
                  </a:effectLst>
                  <a:latin typeface="Trebuchet MS" pitchFamily="34" charset="0"/>
                </a:rPr>
                <a:t>Aggregated columns</a:t>
              </a:r>
              <a:endParaRPr lang="en-US" dirty="0">
                <a:gradFill>
                  <a:gsLst>
                    <a:gs pos="28000">
                      <a:schemeClr val="tx1"/>
                    </a:gs>
                    <a:gs pos="48000">
                      <a:schemeClr val="tx1"/>
                    </a:gs>
                  </a:gsLst>
                  <a:lin ang="5400000" scaled="1"/>
                </a:gradFill>
                <a:effectLst>
                  <a:outerShdw blurRad="38100" dist="38100" dir="2700000" algn="tl">
                    <a:srgbClr val="000000">
                      <a:alpha val="43137"/>
                    </a:srgbClr>
                  </a:outerShdw>
                </a:effectLst>
                <a:latin typeface="Trebuchet MS" pitchFamily="34" charset="0"/>
              </a:endParaRPr>
            </a:p>
          </p:txBody>
        </p:sp>
        <p:sp>
          <p:nvSpPr>
            <p:cNvPr id="13" name="Right Arrow 12"/>
            <p:cNvSpPr/>
            <p:nvPr/>
          </p:nvSpPr>
          <p:spPr>
            <a:xfrm flipH="1">
              <a:off x="1119916" y="1066800"/>
              <a:ext cx="2461484" cy="685800"/>
            </a:xfrm>
            <a:prstGeom prst="rightArrow">
              <a:avLst/>
            </a:prstGeom>
          </p:spPr>
          <p:style>
            <a:lnRef idx="0">
              <a:schemeClr val="accent5"/>
            </a:lnRef>
            <a:fillRef idx="3">
              <a:schemeClr val="accent5"/>
            </a:fillRef>
            <a:effectRef idx="3">
              <a:schemeClr val="accent5"/>
            </a:effectRef>
            <a:fontRef idx="minor">
              <a:schemeClr val="lt1"/>
            </a:fontRef>
          </p:style>
          <p:txBody>
            <a:bodyPr tIns="0" rtlCol="0" anchor="ctr"/>
            <a:lstStyle/>
            <a:p>
              <a:pPr algn="ctr"/>
              <a:r>
                <a:rPr lang="en-US" dirty="0" smtClean="0">
                  <a:gradFill>
                    <a:gsLst>
                      <a:gs pos="28000">
                        <a:schemeClr val="tx1"/>
                      </a:gs>
                      <a:gs pos="48000">
                        <a:schemeClr val="tx1"/>
                      </a:gs>
                    </a:gsLst>
                    <a:lin ang="5400000" scaled="1"/>
                  </a:gradFill>
                  <a:effectLst>
                    <a:outerShdw blurRad="38100" dist="38100" dir="2700000" algn="tl">
                      <a:srgbClr val="000000">
                        <a:alpha val="43137"/>
                      </a:srgbClr>
                    </a:outerShdw>
                  </a:effectLst>
                  <a:latin typeface="Trebuchet MS" pitchFamily="34" charset="0"/>
                </a:rPr>
                <a:t>Grouping columns</a:t>
              </a:r>
              <a:endParaRPr lang="en-US" dirty="0">
                <a:gradFill>
                  <a:gsLst>
                    <a:gs pos="28000">
                      <a:schemeClr val="tx1"/>
                    </a:gs>
                    <a:gs pos="48000">
                      <a:schemeClr val="tx1"/>
                    </a:gs>
                  </a:gsLst>
                  <a:lin ang="5400000" scaled="1"/>
                </a:gradFill>
                <a:effectLst>
                  <a:outerShdw blurRad="38100" dist="38100" dir="2700000" algn="tl">
                    <a:srgbClr val="000000">
                      <a:alpha val="43137"/>
                    </a:srgbClr>
                  </a:outerShdw>
                </a:effectLst>
                <a:latin typeface="Trebuchet MS" pitchFamily="34" charset="0"/>
              </a:endParaRPr>
            </a:p>
          </p:txBody>
        </p:sp>
      </p:grpSp>
      <p:sp>
        <p:nvSpPr>
          <p:cNvPr id="15" name="Rounded Rectangle 14"/>
          <p:cNvSpPr/>
          <p:nvPr/>
        </p:nvSpPr>
        <p:spPr>
          <a:xfrm>
            <a:off x="3983496" y="2523434"/>
            <a:ext cx="2130977" cy="312130"/>
          </a:xfrm>
          <a:prstGeom prst="round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anim calcmode="lin" valueType="num">
                                      <p:cBhvr>
                                        <p:cTn id="23" dur="500" fill="hold"/>
                                        <p:tgtEl>
                                          <p:spTgt spid="10"/>
                                        </p:tgtEl>
                                        <p:attrNameLst>
                                          <p:attrName>ppt_x</p:attrName>
                                        </p:attrNameLst>
                                      </p:cBhvr>
                                      <p:tavLst>
                                        <p:tav tm="0">
                                          <p:val>
                                            <p:strVal val="#ppt_x"/>
                                          </p:val>
                                        </p:tav>
                                        <p:tav tm="100000">
                                          <p:val>
                                            <p:strVal val="#ppt_x"/>
                                          </p:val>
                                        </p:tav>
                                      </p:tavLst>
                                    </p:anim>
                                    <p:anim calcmode="lin" valueType="num">
                                      <p:cBhvr>
                                        <p:cTn id="24" dur="5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anim calcmode="lin" valueType="num">
                                      <p:cBhvr>
                                        <p:cTn id="28" dur="500" fill="hold"/>
                                        <p:tgtEl>
                                          <p:spTgt spid="15"/>
                                        </p:tgtEl>
                                        <p:attrNameLst>
                                          <p:attrName>ppt_x</p:attrName>
                                        </p:attrNameLst>
                                      </p:cBhvr>
                                      <p:tavLst>
                                        <p:tav tm="0">
                                          <p:val>
                                            <p:strVal val="#ppt_x"/>
                                          </p:val>
                                        </p:tav>
                                        <p:tav tm="100000">
                                          <p:val>
                                            <p:strVal val="#ppt_x"/>
                                          </p:val>
                                        </p:tav>
                                      </p:tavLst>
                                    </p:anim>
                                    <p:anim calcmode="lin" valueType="num">
                                      <p:cBhvr>
                                        <p:cTn id="2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smtClean="0"/>
              <a:t>CPU Summary Table</a:t>
            </a:r>
            <a:endParaRPr lang="en-US" dirty="0"/>
          </a:p>
        </p:txBody>
      </p:sp>
      <p:pic>
        <p:nvPicPr>
          <p:cNvPr id="15" name="Picture 2" descr="C:\Users\stuartse\Pictures\training\sidebar cpu summary 1.5.JPG"/>
          <p:cNvPicPr>
            <a:picLocks noChangeAspect="1" noChangeArrowheads="1"/>
          </p:cNvPicPr>
          <p:nvPr/>
        </p:nvPicPr>
        <p:blipFill>
          <a:blip r:embed="rId4" cstate="print"/>
          <a:srcRect l="168" t="465" r="168" b="620"/>
          <a:stretch>
            <a:fillRect/>
          </a:stretch>
        </p:blipFill>
        <p:spPr bwMode="auto">
          <a:xfrm>
            <a:off x="464124" y="1772845"/>
            <a:ext cx="7993810" cy="4304093"/>
          </a:xfrm>
          <a:prstGeom prst="roundRect">
            <a:avLst>
              <a:gd name="adj" fmla="val 1001"/>
            </a:avLst>
          </a:prstGeom>
          <a:noFill/>
          <a:ln w="9525">
            <a:noFill/>
            <a:miter lim="800000"/>
            <a:headEnd/>
            <a:tailEnd/>
          </a:ln>
          <a:effectLst>
            <a:outerShdw blurRad="63500" sx="102000" sy="102000" algn="ctr" rotWithShape="0">
              <a:prstClr val="black">
                <a:alpha val="40000"/>
              </a:prstClr>
            </a:outerShdw>
          </a:effectLst>
        </p:spPr>
      </p:pic>
      <p:sp>
        <p:nvSpPr>
          <p:cNvPr id="16" name="Down Arrow 15"/>
          <p:cNvSpPr/>
          <p:nvPr/>
        </p:nvSpPr>
        <p:spPr>
          <a:xfrm>
            <a:off x="1136428" y="2667000"/>
            <a:ext cx="533400" cy="2514600"/>
          </a:xfrm>
          <a:prstGeom prst="downArrow">
            <a:avLst/>
          </a:prstGeom>
          <a:gradFill>
            <a:gsLst>
              <a:gs pos="0">
                <a:schemeClr val="accent3">
                  <a:tint val="73000"/>
                  <a:satMod val="150000"/>
                  <a:alpha val="0"/>
                </a:schemeClr>
              </a:gs>
              <a:gs pos="25000">
                <a:schemeClr val="accent3">
                  <a:tint val="96000"/>
                  <a:shade val="80000"/>
                  <a:satMod val="105000"/>
                  <a:alpha val="50000"/>
                </a:schemeClr>
              </a:gs>
              <a:gs pos="38000">
                <a:schemeClr val="accent3">
                  <a:tint val="96000"/>
                  <a:shade val="59000"/>
                  <a:satMod val="120000"/>
                </a:schemeClr>
              </a:gs>
              <a:gs pos="55000">
                <a:schemeClr val="accent3">
                  <a:shade val="57000"/>
                  <a:satMod val="120000"/>
                </a:schemeClr>
              </a:gs>
              <a:gs pos="80000">
                <a:schemeClr val="accent3">
                  <a:shade val="56000"/>
                  <a:satMod val="145000"/>
                </a:schemeClr>
              </a:gs>
              <a:gs pos="88000">
                <a:schemeClr val="accent3">
                  <a:shade val="63000"/>
                  <a:satMod val="160000"/>
                </a:schemeClr>
              </a:gs>
              <a:gs pos="100000">
                <a:schemeClr val="accent3">
                  <a:tint val="99555"/>
                  <a:satMod val="155000"/>
                </a:schemeClr>
              </a:gs>
            </a:gsLst>
          </a:gradFill>
          <a:ln w="9525">
            <a:gradFill>
              <a:gsLst>
                <a:gs pos="0">
                  <a:srgbClr val="C02100">
                    <a:alpha val="0"/>
                  </a:srgbClr>
                </a:gs>
                <a:gs pos="100000">
                  <a:srgbClr val="C02100"/>
                </a:gs>
              </a:gsLst>
              <a:lin ang="5400000" scaled="0"/>
            </a:gradFill>
          </a:ln>
          <a:scene3d>
            <a:camera prst="orthographicFront" fov="0">
              <a:rot lat="0" lon="0" rev="0"/>
            </a:camera>
            <a:lightRig rig="harsh" dir="t">
              <a:rot lat="6000000" lon="6000000" rev="0"/>
            </a:lightRig>
          </a:scene3d>
          <a:sp3d prstMaterial="metal">
            <a:bevelT w="20000" h="9000" prst="softRound"/>
            <a:contourClr>
              <a:schemeClr val="accent3">
                <a:shade val="30000"/>
                <a:satMod val="200000"/>
              </a:schemeClr>
            </a:contourClr>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7" name="Left-Right Arrow 16"/>
          <p:cNvSpPr/>
          <p:nvPr/>
        </p:nvSpPr>
        <p:spPr>
          <a:xfrm>
            <a:off x="3498628" y="2590800"/>
            <a:ext cx="3200400" cy="152400"/>
          </a:xfrm>
          <a:prstGeom prst="leftRightArrow">
            <a:avLst>
              <a:gd name="adj1" fmla="val 50000"/>
              <a:gd name="adj2" fmla="val 127778"/>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Left-Right Arrow 17"/>
          <p:cNvSpPr/>
          <p:nvPr/>
        </p:nvSpPr>
        <p:spPr>
          <a:xfrm>
            <a:off x="3879628" y="2971800"/>
            <a:ext cx="2819400" cy="152400"/>
          </a:xfrm>
          <a:prstGeom prst="leftRightArrow">
            <a:avLst>
              <a:gd name="adj1" fmla="val 50000"/>
              <a:gd name="adj2" fmla="val 127778"/>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9" name="Left-Right Arrow 18"/>
          <p:cNvSpPr/>
          <p:nvPr/>
        </p:nvSpPr>
        <p:spPr>
          <a:xfrm>
            <a:off x="4184428" y="3505200"/>
            <a:ext cx="2514600" cy="152400"/>
          </a:xfrm>
          <a:prstGeom prst="leftRightArrow">
            <a:avLst>
              <a:gd name="adj1" fmla="val 50000"/>
              <a:gd name="adj2" fmla="val 127778"/>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0" name="Left-Right Arrow 19"/>
          <p:cNvSpPr/>
          <p:nvPr/>
        </p:nvSpPr>
        <p:spPr>
          <a:xfrm>
            <a:off x="4413028" y="4267200"/>
            <a:ext cx="2286000" cy="152400"/>
          </a:xfrm>
          <a:prstGeom prst="leftRightArrow">
            <a:avLst>
              <a:gd name="adj1" fmla="val 50000"/>
              <a:gd name="adj2" fmla="val 127778"/>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pic>
        <p:nvPicPr>
          <p:cNvPr id="21" name="Picture 2" descr="C:\Users\stuartse\Pictures\training\sidebar cpu summary 2.JPG"/>
          <p:cNvPicPr>
            <a:picLocks noChangeAspect="1" noChangeArrowheads="1"/>
          </p:cNvPicPr>
          <p:nvPr/>
        </p:nvPicPr>
        <p:blipFill>
          <a:blip r:embed="rId5" cstate="print"/>
          <a:srcRect l="252" t="312" r="168" b="312"/>
          <a:stretch>
            <a:fillRect/>
          </a:stretch>
        </p:blipFill>
        <p:spPr bwMode="auto">
          <a:xfrm>
            <a:off x="851460" y="1232400"/>
            <a:ext cx="7815561" cy="4210874"/>
          </a:xfrm>
          <a:prstGeom prst="roundRect">
            <a:avLst>
              <a:gd name="adj" fmla="val 1313"/>
            </a:avLst>
          </a:prstGeom>
          <a:noFill/>
          <a:ln w="9525">
            <a:noFill/>
            <a:miter lim="800000"/>
            <a:headEnd/>
            <a:tailEnd/>
          </a:ln>
          <a:effectLst>
            <a:outerShdw blurRad="63500" sx="102000" sy="102000" algn="ctr" rotWithShape="0">
              <a:prstClr val="black">
                <a:alpha val="40000"/>
              </a:prstClr>
            </a:outerShdw>
          </a:effectLst>
        </p:spPr>
      </p:pic>
      <p:sp>
        <p:nvSpPr>
          <p:cNvPr id="22" name="Oval 21"/>
          <p:cNvSpPr/>
          <p:nvPr/>
        </p:nvSpPr>
        <p:spPr>
          <a:xfrm>
            <a:off x="4794028" y="3352800"/>
            <a:ext cx="2590800" cy="1676400"/>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anim calcmode="lin" valueType="num">
                                      <p:cBhvr>
                                        <p:cTn id="8" dur="500" fill="hold"/>
                                        <p:tgtEl>
                                          <p:spTgt spid="21"/>
                                        </p:tgtEl>
                                        <p:attrNameLst>
                                          <p:attrName>ppt_x</p:attrName>
                                        </p:attrNameLst>
                                      </p:cBhvr>
                                      <p:tavLst>
                                        <p:tav tm="0">
                                          <p:val>
                                            <p:strVal val="#ppt_x"/>
                                          </p:val>
                                        </p:tav>
                                        <p:tav tm="100000">
                                          <p:val>
                                            <p:strVal val="#ppt_x"/>
                                          </p:val>
                                        </p:tav>
                                      </p:tavLst>
                                    </p:anim>
                                    <p:anim calcmode="lin" valueType="num">
                                      <p:cBhvr>
                                        <p:cTn id="9"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500FECA-2AA6-42C7-9AE4-98423088958C}" type="slidenum">
              <a:rPr lang="en-GB"/>
              <a:pPr/>
              <a:t>46</a:t>
            </a:fld>
            <a:endParaRPr lang="en-GB"/>
          </a:p>
        </p:txBody>
      </p:sp>
      <p:sp>
        <p:nvSpPr>
          <p:cNvPr id="287748" name="Rectangle 4"/>
          <p:cNvSpPr>
            <a:spLocks noGrp="1" noChangeArrowheads="1"/>
          </p:cNvSpPr>
          <p:nvPr>
            <p:ph type="title"/>
          </p:nvPr>
        </p:nvSpPr>
        <p:spPr/>
        <p:txBody>
          <a:bodyPr/>
          <a:lstStyle/>
          <a:p>
            <a:r>
              <a:rPr lang="en-US" dirty="0" smtClean="0"/>
              <a:t>Kernel </a:t>
            </a:r>
            <a:r>
              <a:rPr lang="en-US" dirty="0"/>
              <a:t>Debugging</a:t>
            </a:r>
          </a:p>
        </p:txBody>
      </p:sp>
      <p:sp>
        <p:nvSpPr>
          <p:cNvPr id="287749" name="Rectangle 5"/>
          <p:cNvSpPr>
            <a:spLocks noGrp="1" noChangeArrowheads="1"/>
          </p:cNvSpPr>
          <p:nvPr>
            <p:ph type="body" idx="1"/>
          </p:nvPr>
        </p:nvSpPr>
        <p:spPr>
          <a:xfrm>
            <a:off x="457200" y="1371600"/>
            <a:ext cx="8229600" cy="4856163"/>
          </a:xfrm>
        </p:spPr>
        <p:txBody>
          <a:bodyPr/>
          <a:lstStyle/>
          <a:p>
            <a:pPr>
              <a:lnSpc>
                <a:spcPct val="90000"/>
              </a:lnSpc>
            </a:pPr>
            <a:r>
              <a:rPr lang="en-US" sz="2400" dirty="0" smtClean="0"/>
              <a:t>Useful </a:t>
            </a:r>
            <a:r>
              <a:rPr lang="en-US" sz="2400" dirty="0"/>
              <a:t>for investigating internal system state not available from other tools</a:t>
            </a:r>
          </a:p>
          <a:p>
            <a:pPr lvl="1">
              <a:lnSpc>
                <a:spcPct val="90000"/>
              </a:lnSpc>
            </a:pPr>
            <a:r>
              <a:rPr lang="en-US" sz="2000" dirty="0" smtClean="0"/>
              <a:t>Requires 2 </a:t>
            </a:r>
            <a:r>
              <a:rPr lang="en-US" sz="2000" dirty="0"/>
              <a:t>computers (host and target)</a:t>
            </a:r>
          </a:p>
          <a:p>
            <a:pPr lvl="1">
              <a:lnSpc>
                <a:spcPct val="90000"/>
              </a:lnSpc>
            </a:pPr>
            <a:r>
              <a:rPr lang="en-US" sz="2000" dirty="0"/>
              <a:t>Target would be halted while host debugger in use</a:t>
            </a:r>
          </a:p>
          <a:p>
            <a:pPr>
              <a:lnSpc>
                <a:spcPct val="90000"/>
              </a:lnSpc>
            </a:pPr>
            <a:r>
              <a:rPr lang="en-US" sz="2400" dirty="0"/>
              <a:t>XP &amp; Server 2003 support live local kernel </a:t>
            </a:r>
            <a:r>
              <a:rPr lang="en-US" sz="2400" dirty="0" smtClean="0"/>
              <a:t>debugging</a:t>
            </a:r>
          </a:p>
          <a:p>
            <a:pPr lvl="1">
              <a:lnSpc>
                <a:spcPct val="90000"/>
              </a:lnSpc>
            </a:pPr>
            <a:r>
              <a:rPr lang="en-US" sz="2000" dirty="0" err="1"/>
              <a:t>k</a:t>
            </a:r>
            <a:r>
              <a:rPr lang="en-US" sz="2000" dirty="0" err="1" smtClean="0"/>
              <a:t>d</a:t>
            </a:r>
            <a:r>
              <a:rPr lang="en-US" sz="2000" dirty="0" smtClean="0"/>
              <a:t> -</a:t>
            </a:r>
            <a:r>
              <a:rPr lang="en-US" sz="2000" dirty="0" err="1" smtClean="0"/>
              <a:t>kl</a:t>
            </a:r>
            <a:endParaRPr lang="en-US" sz="2000" dirty="0"/>
          </a:p>
          <a:p>
            <a:pPr lvl="1">
              <a:lnSpc>
                <a:spcPct val="90000"/>
              </a:lnSpc>
            </a:pPr>
            <a:r>
              <a:rPr lang="en-US" sz="2000" dirty="0"/>
              <a:t>Technically requires system to be booted /DEBUG to work correctly</a:t>
            </a:r>
          </a:p>
          <a:p>
            <a:pPr lvl="1">
              <a:lnSpc>
                <a:spcPct val="90000"/>
              </a:lnSpc>
            </a:pPr>
            <a:r>
              <a:rPr lang="en-US" sz="2000" dirty="0"/>
              <a:t>You can edit kernel memory on the live system (!)</a:t>
            </a:r>
          </a:p>
          <a:p>
            <a:pPr lvl="1">
              <a:lnSpc>
                <a:spcPct val="90000"/>
              </a:lnSpc>
            </a:pPr>
            <a:r>
              <a:rPr lang="en-US" sz="2000" dirty="0"/>
              <a:t>But, not </a:t>
            </a:r>
            <a:r>
              <a:rPr lang="en-US" sz="2000" dirty="0" smtClean="0"/>
              <a:t>all </a:t>
            </a:r>
            <a:r>
              <a:rPr lang="en-US" sz="2000" dirty="0"/>
              <a:t>commands </a:t>
            </a:r>
            <a:r>
              <a:rPr lang="en-US" sz="2000" dirty="0" smtClean="0"/>
              <a:t>work </a:t>
            </a:r>
          </a:p>
          <a:p>
            <a:pPr>
              <a:lnSpc>
                <a:spcPct val="90000"/>
              </a:lnSpc>
            </a:pPr>
            <a:endParaRPr lang="en-US" sz="2000" dirty="0" smtClean="0"/>
          </a:p>
          <a:p>
            <a:pPr>
              <a:lnSpc>
                <a:spcPct val="90000"/>
              </a:lnSpc>
            </a:pPr>
            <a:r>
              <a:rPr lang="en-US" sz="2000" dirty="0" smtClean="0"/>
              <a:t>http://www.microsoft.com/whdc/devtools/debugging/default.mspx</a:t>
            </a:r>
            <a:endParaRPr lang="en-US" sz="2000"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F9AAAA5-15A2-4691-BF8A-1CD1FB52815D}" type="slidenum">
              <a:rPr lang="en-GB"/>
              <a:pPr/>
              <a:t>47</a:t>
            </a:fld>
            <a:endParaRPr lang="en-GB"/>
          </a:p>
        </p:txBody>
      </p:sp>
      <p:sp>
        <p:nvSpPr>
          <p:cNvPr id="264194" name="Rectangle 2"/>
          <p:cNvSpPr>
            <a:spLocks noGrp="1" noChangeArrowheads="1"/>
          </p:cNvSpPr>
          <p:nvPr>
            <p:ph type="title"/>
          </p:nvPr>
        </p:nvSpPr>
        <p:spPr/>
        <p:txBody>
          <a:bodyPr/>
          <a:lstStyle/>
          <a:p>
            <a:r>
              <a:rPr lang="en-US" dirty="0" smtClean="0"/>
              <a:t>Outline</a:t>
            </a:r>
            <a:endParaRPr lang="en-US" dirty="0"/>
          </a:p>
        </p:txBody>
      </p:sp>
      <p:sp>
        <p:nvSpPr>
          <p:cNvPr id="264195" name="Rectangle 3"/>
          <p:cNvSpPr>
            <a:spLocks noGrp="1" noChangeArrowheads="1"/>
          </p:cNvSpPr>
          <p:nvPr>
            <p:ph type="body" idx="1"/>
          </p:nvPr>
        </p:nvSpPr>
        <p:spPr>
          <a:xfrm>
            <a:off x="457200" y="1066800"/>
            <a:ext cx="8229600" cy="4703763"/>
          </a:xfrm>
        </p:spPr>
        <p:txBody>
          <a:bodyPr/>
          <a:lstStyle/>
          <a:p>
            <a:pPr>
              <a:lnSpc>
                <a:spcPct val="90000"/>
              </a:lnSpc>
              <a:buFontTx/>
              <a:buNone/>
            </a:pPr>
            <a:endParaRPr lang="en-US" dirty="0"/>
          </a:p>
          <a:p>
            <a:pPr>
              <a:lnSpc>
                <a:spcPct val="90000"/>
              </a:lnSpc>
            </a:pPr>
            <a:r>
              <a:rPr lang="en-US" dirty="0" smtClean="0"/>
              <a:t>Overview of Windows</a:t>
            </a:r>
          </a:p>
          <a:p>
            <a:pPr>
              <a:lnSpc>
                <a:spcPct val="90000"/>
              </a:lnSpc>
            </a:pPr>
            <a:r>
              <a:rPr lang="en-US" dirty="0" smtClean="0"/>
              <a:t>IO Processing</a:t>
            </a:r>
          </a:p>
          <a:p>
            <a:pPr>
              <a:lnSpc>
                <a:spcPct val="90000"/>
              </a:lnSpc>
            </a:pPr>
            <a:r>
              <a:rPr lang="en-US" dirty="0" smtClean="0"/>
              <a:t>Thread Scheduling</a:t>
            </a:r>
          </a:p>
          <a:p>
            <a:pPr>
              <a:lnSpc>
                <a:spcPct val="90000"/>
              </a:lnSpc>
            </a:pPr>
            <a:r>
              <a:rPr lang="en-US" dirty="0" smtClean="0"/>
              <a:t>Synchronization</a:t>
            </a:r>
          </a:p>
          <a:p>
            <a:pPr>
              <a:lnSpc>
                <a:spcPct val="90000"/>
              </a:lnSpc>
            </a:pPr>
            <a:r>
              <a:rPr lang="en-US" dirty="0" smtClean="0"/>
              <a:t>Memory</a:t>
            </a:r>
            <a:endParaRPr lang="en-US" dirty="0" smtClean="0"/>
          </a:p>
          <a:p>
            <a:pPr>
              <a:lnSpc>
                <a:spcPct val="90000"/>
              </a:lnSpc>
            </a:pPr>
            <a:r>
              <a:rPr lang="en-US" dirty="0" smtClean="0"/>
              <a:t>Performance and Debugging</a:t>
            </a:r>
            <a:endParaRPr lang="en-US" sz="2400" dirty="0" smtClean="0"/>
          </a:p>
          <a:p>
            <a:pPr>
              <a:lnSpc>
                <a:spcPct val="90000"/>
              </a:lnSpc>
            </a:pPr>
            <a:r>
              <a:rPr lang="en-US" sz="3200" b="1" dirty="0" smtClean="0"/>
              <a:t>Where to go from here</a:t>
            </a:r>
            <a:endParaRPr lang="en-US" sz="3200" b="1" dirty="0"/>
          </a:p>
          <a:p>
            <a:pPr>
              <a:lnSpc>
                <a:spcPct val="90000"/>
              </a:lnSpc>
            </a:pP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ACE516A-DA37-4704-A6C1-2B8C7DB0A455}" type="slidenum">
              <a:rPr lang="en-GB"/>
              <a:pPr/>
              <a:t>48</a:t>
            </a:fld>
            <a:endParaRPr lang="en-GB"/>
          </a:p>
        </p:txBody>
      </p:sp>
      <p:sp>
        <p:nvSpPr>
          <p:cNvPr id="466946" name="Rectangle 2"/>
          <p:cNvSpPr>
            <a:spLocks noGrp="1" noChangeArrowheads="1"/>
          </p:cNvSpPr>
          <p:nvPr>
            <p:ph type="title"/>
          </p:nvPr>
        </p:nvSpPr>
        <p:spPr/>
        <p:txBody>
          <a:bodyPr/>
          <a:lstStyle/>
          <a:p>
            <a:r>
              <a:rPr lang="en-US" dirty="0" smtClean="0"/>
              <a:t>Where to go from here</a:t>
            </a:r>
            <a:endParaRPr lang="en-US" dirty="0"/>
          </a:p>
        </p:txBody>
      </p:sp>
      <p:sp>
        <p:nvSpPr>
          <p:cNvPr id="466947" name="Rectangle 3"/>
          <p:cNvSpPr>
            <a:spLocks noGrp="1" noChangeArrowheads="1"/>
          </p:cNvSpPr>
          <p:nvPr>
            <p:ph type="body" idx="1"/>
          </p:nvPr>
        </p:nvSpPr>
        <p:spPr>
          <a:xfrm>
            <a:off x="438150" y="1270000"/>
            <a:ext cx="8107363" cy="5040313"/>
          </a:xfrm>
        </p:spPr>
        <p:txBody>
          <a:bodyPr/>
          <a:lstStyle/>
          <a:p>
            <a:pPr marL="342900" indent="-342900"/>
            <a:r>
              <a:rPr lang="en-US" sz="2400" dirty="0" smtClean="0"/>
              <a:t>Windows Driver Kit:</a:t>
            </a:r>
          </a:p>
          <a:p>
            <a:pPr marL="973137" lvl="1" indent="-342900"/>
            <a:r>
              <a:rPr lang="en-US" sz="2000" dirty="0" smtClean="0">
                <a:hlinkClick r:id="rId3"/>
              </a:rPr>
              <a:t>http://www.microsoft.com/whdc/devtools/WDK/default.mspx</a:t>
            </a:r>
            <a:endParaRPr lang="en-US" sz="2000" dirty="0" smtClean="0"/>
          </a:p>
          <a:p>
            <a:pPr marL="342900" indent="-342900"/>
            <a:r>
              <a:rPr lang="en-US" dirty="0" smtClean="0"/>
              <a:t>Msdn.microsoft.com</a:t>
            </a:r>
          </a:p>
          <a:p>
            <a:pPr marL="973137" lvl="1" indent="-342900"/>
            <a:r>
              <a:rPr lang="en-US" dirty="0" smtClean="0"/>
              <a:t>Every function is documented</a:t>
            </a:r>
          </a:p>
          <a:p>
            <a:pPr marL="973137" lvl="1" indent="-342900"/>
            <a:r>
              <a:rPr lang="en-US" dirty="0" smtClean="0"/>
              <a:t>Many have example code</a:t>
            </a:r>
          </a:p>
          <a:p>
            <a:pPr marL="342900" indent="-342900"/>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an 55"/>
          <p:cNvSpPr/>
          <p:nvPr/>
        </p:nvSpPr>
        <p:spPr bwMode="auto">
          <a:xfrm>
            <a:off x="6096000" y="4343400"/>
            <a:ext cx="914400" cy="911352"/>
          </a:xfrm>
          <a:prstGeom prst="ca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r>
              <a:rPr lang="en-US" sz="1600" dirty="0" smtClean="0">
                <a:gradFill>
                  <a:gsLst>
                    <a:gs pos="28000">
                      <a:schemeClr val="bg2"/>
                    </a:gs>
                    <a:gs pos="48000">
                      <a:schemeClr val="bg2"/>
                    </a:gs>
                  </a:gsLst>
                  <a:lin ang="5400000" scaled="1"/>
                </a:gradFill>
                <a:latin typeface="Trebuchet MS" pitchFamily="34" charset="0"/>
              </a:rPr>
              <a:t>ETL file</a:t>
            </a:r>
          </a:p>
        </p:txBody>
      </p:sp>
      <p:sp>
        <p:nvSpPr>
          <p:cNvPr id="71" name="Rounded Rectangle 70"/>
          <p:cNvSpPr/>
          <p:nvPr/>
        </p:nvSpPr>
        <p:spPr bwMode="auto">
          <a:xfrm>
            <a:off x="2514600" y="4343400"/>
            <a:ext cx="2895600" cy="1219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r>
              <a:rPr lang="en-US" sz="2000" dirty="0" smtClean="0">
                <a:gradFill>
                  <a:gsLst>
                    <a:gs pos="28000">
                      <a:schemeClr val="bg2"/>
                    </a:gs>
                    <a:gs pos="48000">
                      <a:schemeClr val="bg2"/>
                    </a:gs>
                  </a:gsLst>
                  <a:lin ang="5400000" scaled="1"/>
                </a:gradFill>
                <a:latin typeface="Trebuchet MS" pitchFamily="34" charset="0"/>
              </a:rPr>
              <a:t/>
            </a:r>
            <a:br>
              <a:rPr lang="en-US" sz="2000" dirty="0" smtClean="0">
                <a:gradFill>
                  <a:gsLst>
                    <a:gs pos="28000">
                      <a:schemeClr val="bg2"/>
                    </a:gs>
                    <a:gs pos="48000">
                      <a:schemeClr val="bg2"/>
                    </a:gs>
                  </a:gsLst>
                  <a:lin ang="5400000" scaled="1"/>
                </a:gradFill>
                <a:latin typeface="Trebuchet MS" pitchFamily="34" charset="0"/>
              </a:rPr>
            </a:br>
            <a:r>
              <a:rPr lang="en-US" sz="2000" dirty="0" smtClean="0">
                <a:gradFill>
                  <a:gsLst>
                    <a:gs pos="28000">
                      <a:schemeClr val="bg2"/>
                    </a:gs>
                    <a:gs pos="48000">
                      <a:schemeClr val="bg2"/>
                    </a:gs>
                  </a:gsLst>
                  <a:lin ang="5400000" scaled="1"/>
                </a:gradFill>
                <a:latin typeface="Trebuchet MS" pitchFamily="34" charset="0"/>
              </a:rPr>
              <a:t/>
            </a:r>
            <a:br>
              <a:rPr lang="en-US" sz="2000" dirty="0" smtClean="0">
                <a:gradFill>
                  <a:gsLst>
                    <a:gs pos="28000">
                      <a:schemeClr val="bg2"/>
                    </a:gs>
                    <a:gs pos="48000">
                      <a:schemeClr val="bg2"/>
                    </a:gs>
                  </a:gsLst>
                  <a:lin ang="5400000" scaled="1"/>
                </a:gradFill>
                <a:latin typeface="Trebuchet MS" pitchFamily="34" charset="0"/>
              </a:rPr>
            </a:br>
            <a:r>
              <a:rPr lang="en-US" sz="2000" dirty="0" smtClean="0">
                <a:gradFill>
                  <a:gsLst>
                    <a:gs pos="28000">
                      <a:schemeClr val="bg2"/>
                    </a:gs>
                    <a:gs pos="48000">
                      <a:schemeClr val="bg2"/>
                    </a:gs>
                  </a:gsLst>
                  <a:lin ang="5400000" scaled="1"/>
                </a:gradFill>
                <a:latin typeface="Trebuchet MS" pitchFamily="34" charset="0"/>
              </a:rPr>
              <a:t/>
            </a:r>
            <a:br>
              <a:rPr lang="en-US" sz="2000" dirty="0" smtClean="0">
                <a:gradFill>
                  <a:gsLst>
                    <a:gs pos="28000">
                      <a:schemeClr val="bg2"/>
                    </a:gs>
                    <a:gs pos="48000">
                      <a:schemeClr val="bg2"/>
                    </a:gs>
                  </a:gsLst>
                  <a:lin ang="5400000" scaled="1"/>
                </a:gradFill>
                <a:latin typeface="Trebuchet MS" pitchFamily="34" charset="0"/>
              </a:rPr>
            </a:br>
            <a:r>
              <a:rPr lang="en-US" sz="2000" dirty="0" smtClean="0">
                <a:gradFill>
                  <a:gsLst>
                    <a:gs pos="28000">
                      <a:schemeClr val="bg2"/>
                    </a:gs>
                    <a:gs pos="48000">
                      <a:schemeClr val="bg2"/>
                    </a:gs>
                  </a:gsLst>
                  <a:lin ang="5400000" scaled="1"/>
                </a:gradFill>
                <a:latin typeface="Trebuchet MS" pitchFamily="34" charset="0"/>
              </a:rPr>
              <a:t>ETW</a:t>
            </a:r>
          </a:p>
        </p:txBody>
      </p:sp>
      <p:sp>
        <p:nvSpPr>
          <p:cNvPr id="42" name="Title 41"/>
          <p:cNvSpPr>
            <a:spLocks noGrp="1"/>
          </p:cNvSpPr>
          <p:nvPr>
            <p:ph type="title"/>
          </p:nvPr>
        </p:nvSpPr>
        <p:spPr/>
        <p:txBody>
          <a:bodyPr/>
          <a:lstStyle/>
          <a:p>
            <a:r>
              <a:rPr lang="en-US" smtClean="0"/>
              <a:t>The Big Picture</a:t>
            </a:r>
            <a:endParaRPr lang="en-US" dirty="0"/>
          </a:p>
        </p:txBody>
      </p:sp>
      <p:sp>
        <p:nvSpPr>
          <p:cNvPr id="45" name="Pentagon 44"/>
          <p:cNvSpPr/>
          <p:nvPr/>
        </p:nvSpPr>
        <p:spPr bwMode="auto">
          <a:xfrm>
            <a:off x="533400" y="4615190"/>
            <a:ext cx="1524000" cy="152400"/>
          </a:xfrm>
          <a:prstGeom prst="homePlat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r>
              <a:rPr lang="en-US" sz="1200" dirty="0" smtClean="0">
                <a:gradFill>
                  <a:gsLst>
                    <a:gs pos="28000">
                      <a:schemeClr val="bg2"/>
                    </a:gs>
                    <a:gs pos="48000">
                      <a:schemeClr val="bg2"/>
                    </a:gs>
                  </a:gsLst>
                  <a:lin ang="5400000" scaled="1"/>
                </a:gradFill>
                <a:latin typeface="Trebuchet MS" pitchFamily="34" charset="0"/>
              </a:rPr>
              <a:t>Event Providers</a:t>
            </a:r>
          </a:p>
        </p:txBody>
      </p:sp>
      <p:sp>
        <p:nvSpPr>
          <p:cNvPr id="52" name="Pentagon 51"/>
          <p:cNvSpPr/>
          <p:nvPr/>
        </p:nvSpPr>
        <p:spPr bwMode="auto">
          <a:xfrm>
            <a:off x="533400" y="4919990"/>
            <a:ext cx="1524000" cy="152400"/>
          </a:xfrm>
          <a:prstGeom prst="homePlat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r>
              <a:rPr lang="en-US" sz="1200" dirty="0" smtClean="0">
                <a:gradFill>
                  <a:gsLst>
                    <a:gs pos="28000">
                      <a:schemeClr val="bg2"/>
                    </a:gs>
                    <a:gs pos="48000">
                      <a:schemeClr val="bg2"/>
                    </a:gs>
                  </a:gsLst>
                  <a:lin ang="5400000" scaled="1"/>
                </a:gradFill>
                <a:latin typeface="Trebuchet MS" pitchFamily="34" charset="0"/>
              </a:rPr>
              <a:t>Event Providers</a:t>
            </a:r>
          </a:p>
        </p:txBody>
      </p:sp>
      <p:sp>
        <p:nvSpPr>
          <p:cNvPr id="53" name="TextBox 52"/>
          <p:cNvSpPr txBox="1"/>
          <p:nvPr/>
        </p:nvSpPr>
        <p:spPr>
          <a:xfrm>
            <a:off x="1313873" y="4176462"/>
            <a:ext cx="1219200" cy="258532"/>
          </a:xfrm>
          <a:prstGeom prst="rect">
            <a:avLst/>
          </a:prstGeom>
          <a:noFill/>
        </p:spPr>
        <p:txBody>
          <a:bodyPr wrap="square" rtlCol="0">
            <a:spAutoFit/>
          </a:bodyPr>
          <a:lstStyle/>
          <a:p>
            <a:pPr algn="ctr">
              <a:lnSpc>
                <a:spcPct val="90000"/>
              </a:lnSpc>
            </a:pPr>
            <a:r>
              <a:rPr lang="en-US" sz="1200" dirty="0" smtClean="0">
                <a:effectLst>
                  <a:outerShdw blurRad="38100" dist="38100" dir="2700000" algn="tl">
                    <a:srgbClr val="000000">
                      <a:alpha val="43137"/>
                    </a:srgbClr>
                  </a:outerShdw>
                </a:effectLst>
                <a:latin typeface="Trebuchet MS" pitchFamily="34" charset="0"/>
              </a:rPr>
              <a:t>Control/Status</a:t>
            </a:r>
            <a:endParaRPr lang="en-US" sz="1200" dirty="0">
              <a:effectLst>
                <a:outerShdw blurRad="38100" dist="38100" dir="2700000" algn="tl">
                  <a:srgbClr val="000000">
                    <a:alpha val="43137"/>
                  </a:srgbClr>
                </a:outerShdw>
              </a:effectLst>
              <a:latin typeface="Trebuchet MS" pitchFamily="34" charset="0"/>
            </a:endParaRPr>
          </a:p>
        </p:txBody>
      </p:sp>
      <p:sp>
        <p:nvSpPr>
          <p:cNvPr id="54" name="TextBox 53"/>
          <p:cNvSpPr txBox="1"/>
          <p:nvPr/>
        </p:nvSpPr>
        <p:spPr>
          <a:xfrm>
            <a:off x="1312719" y="5243262"/>
            <a:ext cx="1221509" cy="258532"/>
          </a:xfrm>
          <a:prstGeom prst="rect">
            <a:avLst/>
          </a:prstGeom>
          <a:noFill/>
        </p:spPr>
        <p:txBody>
          <a:bodyPr wrap="square" rtlCol="0">
            <a:spAutoFit/>
          </a:bodyPr>
          <a:lstStyle/>
          <a:p>
            <a:pPr algn="ctr">
              <a:lnSpc>
                <a:spcPct val="90000"/>
              </a:lnSpc>
            </a:pPr>
            <a:r>
              <a:rPr lang="en-US" sz="1200" dirty="0" smtClean="0">
                <a:effectLst>
                  <a:outerShdw blurRad="38100" dist="38100" dir="2700000" algn="tl">
                    <a:srgbClr val="000000">
                      <a:alpha val="43137"/>
                    </a:srgbClr>
                  </a:outerShdw>
                </a:effectLst>
                <a:latin typeface="Trebuchet MS" pitchFamily="34" charset="0"/>
              </a:rPr>
              <a:t>Control/Status</a:t>
            </a:r>
            <a:endParaRPr lang="en-US" sz="1200" dirty="0">
              <a:effectLst>
                <a:outerShdw blurRad="38100" dist="38100" dir="2700000" algn="tl">
                  <a:srgbClr val="000000">
                    <a:alpha val="43137"/>
                  </a:srgbClr>
                </a:outerShdw>
              </a:effectLst>
              <a:latin typeface="Trebuchet MS" pitchFamily="34" charset="0"/>
            </a:endParaRPr>
          </a:p>
        </p:txBody>
      </p:sp>
      <p:sp>
        <p:nvSpPr>
          <p:cNvPr id="57" name="Right Arrow 56"/>
          <p:cNvSpPr/>
          <p:nvPr/>
        </p:nvSpPr>
        <p:spPr bwMode="auto">
          <a:xfrm>
            <a:off x="5229224" y="4622800"/>
            <a:ext cx="790575" cy="4572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59" name="Left-Up Arrow 58"/>
          <p:cNvSpPr/>
          <p:nvPr/>
        </p:nvSpPr>
        <p:spPr bwMode="auto">
          <a:xfrm flipH="1">
            <a:off x="1295400" y="5072390"/>
            <a:ext cx="1219200" cy="228600"/>
          </a:xfrm>
          <a:prstGeom prst="lef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60" name="Rounded Rectangle 59"/>
          <p:cNvSpPr/>
          <p:nvPr/>
        </p:nvSpPr>
        <p:spPr bwMode="auto">
          <a:xfrm>
            <a:off x="2832100" y="4533900"/>
            <a:ext cx="2362200" cy="609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r>
              <a:rPr lang="en-US" sz="1600" smtClean="0">
                <a:gradFill>
                  <a:gsLst>
                    <a:gs pos="28000">
                      <a:schemeClr val="bg2"/>
                    </a:gs>
                    <a:gs pos="48000">
                      <a:schemeClr val="bg2"/>
                    </a:gs>
                  </a:gsLst>
                  <a:lin ang="5400000" scaled="1"/>
                </a:gradFill>
                <a:latin typeface="Trebuchet MS" pitchFamily="34" charset="0"/>
              </a:rPr>
              <a:t>ETW Session</a:t>
            </a:r>
            <a:endParaRPr lang="en-US" sz="1600" dirty="0" smtClean="0">
              <a:gradFill>
                <a:gsLst>
                  <a:gs pos="28000">
                    <a:schemeClr val="bg2"/>
                  </a:gs>
                  <a:gs pos="48000">
                    <a:schemeClr val="bg2"/>
                  </a:gs>
                </a:gsLst>
                <a:lin ang="5400000" scaled="1"/>
              </a:gradFill>
              <a:latin typeface="Trebuchet MS" pitchFamily="34" charset="0"/>
            </a:endParaRPr>
          </a:p>
        </p:txBody>
      </p:sp>
      <p:sp>
        <p:nvSpPr>
          <p:cNvPr id="63" name="Line Callout 1 (Border and Accent Bar) 62"/>
          <p:cNvSpPr/>
          <p:nvPr/>
        </p:nvSpPr>
        <p:spPr bwMode="auto">
          <a:xfrm rot="5400000">
            <a:off x="1132400" y="5002857"/>
            <a:ext cx="674671" cy="2177473"/>
          </a:xfrm>
          <a:prstGeom prst="accentBorderCallout1">
            <a:avLst>
              <a:gd name="adj1" fmla="val 76014"/>
              <a:gd name="adj2" fmla="val -8333"/>
              <a:gd name="adj3" fmla="val 63941"/>
              <a:gd name="adj4" fmla="val -109746"/>
            </a:avLst>
          </a:prstGeom>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lnSpc>
                <a:spcPct val="90000"/>
              </a:lnSpc>
              <a:spcAft>
                <a:spcPct val="0"/>
              </a:spcAft>
            </a:pPr>
            <a:r>
              <a:rPr lang="en-US" sz="1400" dirty="0" smtClean="0">
                <a:gradFill>
                  <a:gsLst>
                    <a:gs pos="28000">
                      <a:schemeClr val="bg2"/>
                    </a:gs>
                    <a:gs pos="48000">
                      <a:schemeClr val="bg2"/>
                    </a:gs>
                  </a:gsLst>
                  <a:lin ang="5400000" scaled="1"/>
                </a:gradFill>
                <a:latin typeface="Trebuchet MS" pitchFamily="34" charset="0"/>
              </a:rPr>
              <a:t>2. Any component that has been instrumented with Event Tracing API</a:t>
            </a:r>
          </a:p>
        </p:txBody>
      </p:sp>
      <p:sp>
        <p:nvSpPr>
          <p:cNvPr id="64" name="Line Callout 1 (Border and Accent Bar) 63"/>
          <p:cNvSpPr/>
          <p:nvPr/>
        </p:nvSpPr>
        <p:spPr bwMode="auto">
          <a:xfrm rot="5400000">
            <a:off x="5581074" y="4860630"/>
            <a:ext cx="669644" cy="2466119"/>
          </a:xfrm>
          <a:prstGeom prst="accentBorderCallout1">
            <a:avLst>
              <a:gd name="adj1" fmla="val 51493"/>
              <a:gd name="adj2" fmla="val -8333"/>
              <a:gd name="adj3" fmla="val 105915"/>
              <a:gd name="adj4" fmla="val -49990"/>
            </a:avLst>
          </a:prstGeom>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lnSpc>
                <a:spcPct val="90000"/>
              </a:lnSpc>
              <a:spcAft>
                <a:spcPct val="0"/>
              </a:spcAft>
            </a:pPr>
            <a:r>
              <a:rPr lang="en-US" sz="1400" dirty="0" smtClean="0">
                <a:gradFill>
                  <a:gsLst>
                    <a:gs pos="28000">
                      <a:schemeClr val="bg2"/>
                    </a:gs>
                    <a:gs pos="48000">
                      <a:schemeClr val="bg2"/>
                    </a:gs>
                  </a:gsLst>
                  <a:lin ang="5400000" scaled="1"/>
                </a:gradFill>
                <a:latin typeface="Trebuchet MS" pitchFamily="34" charset="0"/>
              </a:rPr>
              <a:t>1. Collection of configurable in-memory buffers that is managed by the kernel </a:t>
            </a:r>
          </a:p>
        </p:txBody>
      </p:sp>
      <p:sp>
        <p:nvSpPr>
          <p:cNvPr id="65" name="Line Callout 1 (Border and Accent Bar) 64"/>
          <p:cNvSpPr/>
          <p:nvPr/>
        </p:nvSpPr>
        <p:spPr bwMode="auto">
          <a:xfrm rot="16200000">
            <a:off x="599789" y="2153805"/>
            <a:ext cx="914400" cy="1635989"/>
          </a:xfrm>
          <a:prstGeom prst="accentBorderCallout1">
            <a:avLst>
              <a:gd name="adj1" fmla="val 50123"/>
              <a:gd name="adj2" fmla="val -8333"/>
              <a:gd name="adj3" fmla="val 245540"/>
              <a:gd name="adj4" fmla="val -60241"/>
            </a:avLst>
          </a:prstGeom>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lnSpc>
                <a:spcPct val="90000"/>
              </a:lnSpc>
              <a:spcAft>
                <a:spcPct val="0"/>
              </a:spcAft>
            </a:pPr>
            <a:r>
              <a:rPr lang="en-US" sz="1400" dirty="0" smtClean="0">
                <a:gradFill>
                  <a:gsLst>
                    <a:gs pos="28000">
                      <a:schemeClr val="bg2"/>
                    </a:gs>
                    <a:gs pos="48000">
                      <a:schemeClr val="bg2"/>
                    </a:gs>
                  </a:gsLst>
                  <a:lin ang="5400000" scaled="1"/>
                </a:gradFill>
                <a:latin typeface="Trebuchet MS" pitchFamily="34" charset="0"/>
              </a:rPr>
              <a:t>3. Controls logging sessions and enables/disables providers</a:t>
            </a:r>
          </a:p>
        </p:txBody>
      </p:sp>
      <p:sp>
        <p:nvSpPr>
          <p:cNvPr id="68" name="Line Callout 1 (Border and Accent Bar) 67"/>
          <p:cNvSpPr/>
          <p:nvPr/>
        </p:nvSpPr>
        <p:spPr bwMode="auto">
          <a:xfrm rot="5400000">
            <a:off x="7638040" y="1655185"/>
            <a:ext cx="878320" cy="1371600"/>
          </a:xfrm>
          <a:prstGeom prst="accentBorderCallout1">
            <a:avLst>
              <a:gd name="adj1" fmla="val 18750"/>
              <a:gd name="adj2" fmla="val -8333"/>
              <a:gd name="adj3" fmla="val 91973"/>
              <a:gd name="adj4" fmla="val -54068"/>
            </a:avLst>
          </a:prstGeom>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lnSpc>
                <a:spcPct val="90000"/>
              </a:lnSpc>
              <a:spcAft>
                <a:spcPct val="0"/>
              </a:spcAft>
            </a:pPr>
            <a:r>
              <a:rPr lang="en-US" sz="1400" dirty="0" smtClean="0">
                <a:gradFill>
                  <a:gsLst>
                    <a:gs pos="28000">
                      <a:schemeClr val="bg2"/>
                    </a:gs>
                    <a:gs pos="48000">
                      <a:schemeClr val="bg2"/>
                    </a:gs>
                  </a:gsLst>
                  <a:lin ang="5400000" scaled="1"/>
                </a:gradFill>
                <a:latin typeface="Trebuchet MS" pitchFamily="34" charset="0"/>
              </a:rPr>
              <a:t>5. GUI trace analysis via graphs and summary tables</a:t>
            </a:r>
          </a:p>
        </p:txBody>
      </p:sp>
      <p:sp>
        <p:nvSpPr>
          <p:cNvPr id="70" name="Line Callout 1 (Border and Accent Bar) 69"/>
          <p:cNvSpPr/>
          <p:nvPr/>
        </p:nvSpPr>
        <p:spPr bwMode="auto">
          <a:xfrm rot="16200000">
            <a:off x="2242140" y="1646390"/>
            <a:ext cx="720437" cy="1214579"/>
          </a:xfrm>
          <a:prstGeom prst="accentBorderCallout1">
            <a:avLst>
              <a:gd name="adj1" fmla="val 49640"/>
              <a:gd name="adj2" fmla="val -10030"/>
              <a:gd name="adj3" fmla="val 145056"/>
              <a:gd name="adj4" fmla="val -53023"/>
            </a:avLst>
          </a:prstGeom>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lnSpc>
                <a:spcPct val="90000"/>
              </a:lnSpc>
              <a:spcAft>
                <a:spcPct val="0"/>
              </a:spcAft>
            </a:pPr>
            <a:r>
              <a:rPr lang="en-US" sz="1400" dirty="0" smtClean="0">
                <a:gradFill>
                  <a:gsLst>
                    <a:gs pos="28000">
                      <a:schemeClr val="bg2"/>
                    </a:gs>
                    <a:gs pos="48000">
                      <a:schemeClr val="bg2"/>
                    </a:gs>
                  </a:gsLst>
                  <a:lin ang="5400000" scaled="1"/>
                </a:gradFill>
                <a:latin typeface="Trebuchet MS" pitchFamily="34" charset="0"/>
              </a:rPr>
              <a:t>6. CLI trace analysis via actions</a:t>
            </a:r>
          </a:p>
        </p:txBody>
      </p:sp>
      <p:sp>
        <p:nvSpPr>
          <p:cNvPr id="72" name="Rounded Rectangle 71"/>
          <p:cNvSpPr/>
          <p:nvPr/>
        </p:nvSpPr>
        <p:spPr bwMode="auto">
          <a:xfrm>
            <a:off x="7620000" y="5588001"/>
            <a:ext cx="1143000" cy="332508"/>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r>
              <a:rPr lang="en-US" sz="1600" dirty="0" smtClean="0">
                <a:gradFill>
                  <a:gsLst>
                    <a:gs pos="28000">
                      <a:schemeClr val="bg2"/>
                    </a:gs>
                    <a:gs pos="48000">
                      <a:schemeClr val="bg2"/>
                    </a:gs>
                  </a:gsLst>
                  <a:lin ang="5400000" scaled="1"/>
                </a:gradFill>
                <a:latin typeface="Trebuchet MS" pitchFamily="34" charset="0"/>
              </a:rPr>
              <a:t>Data flow</a:t>
            </a:r>
          </a:p>
        </p:txBody>
      </p:sp>
      <p:sp>
        <p:nvSpPr>
          <p:cNvPr id="76" name="Can 75"/>
          <p:cNvSpPr/>
          <p:nvPr/>
        </p:nvSpPr>
        <p:spPr bwMode="auto">
          <a:xfrm>
            <a:off x="3352800" y="1143000"/>
            <a:ext cx="914400" cy="911352"/>
          </a:xfrm>
          <a:prstGeom prst="ca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r>
              <a:rPr lang="en-US" sz="1600" dirty="0" smtClean="0">
                <a:gradFill>
                  <a:gsLst>
                    <a:gs pos="28000">
                      <a:schemeClr val="bg2"/>
                    </a:gs>
                    <a:gs pos="48000">
                      <a:schemeClr val="bg2"/>
                    </a:gs>
                  </a:gsLst>
                  <a:lin ang="5400000" scaled="1"/>
                </a:gradFill>
                <a:latin typeface="Trebuchet MS" pitchFamily="34" charset="0"/>
              </a:rPr>
              <a:t>XML file</a:t>
            </a:r>
          </a:p>
        </p:txBody>
      </p:sp>
      <p:sp>
        <p:nvSpPr>
          <p:cNvPr id="46" name="Left-Up Arrow 45"/>
          <p:cNvSpPr/>
          <p:nvPr/>
        </p:nvSpPr>
        <p:spPr bwMode="auto">
          <a:xfrm flipH="1" flipV="1">
            <a:off x="1295400" y="4386590"/>
            <a:ext cx="1219200" cy="228600"/>
          </a:xfrm>
          <a:prstGeom prst="lef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88" name="Up-Down Arrow 87"/>
          <p:cNvSpPr/>
          <p:nvPr/>
        </p:nvSpPr>
        <p:spPr bwMode="auto">
          <a:xfrm>
            <a:off x="3886200" y="3657600"/>
            <a:ext cx="304800" cy="685800"/>
          </a:xfrm>
          <a:prstGeom prst="up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p>
            <a:pPr algn="ctr" defTabSz="914099">
              <a:lnSpc>
                <a:spcPct val="90000"/>
              </a:lnSpc>
            </a:pPr>
            <a:endParaRPr lang="en-US" sz="2400" dirty="0">
              <a:gradFill>
                <a:gsLst>
                  <a:gs pos="50000">
                    <a:schemeClr val="tx1"/>
                  </a:gs>
                  <a:gs pos="100000">
                    <a:schemeClr val="tx1"/>
                  </a:gs>
                </a:gsLst>
                <a:lin ang="5400000" scaled="0"/>
              </a:gradFill>
              <a:effectLst>
                <a:outerShdw blurRad="38100" dist="38100" dir="2700000" algn="tl">
                  <a:srgbClr val="000000">
                    <a:alpha val="43137"/>
                  </a:srgbClr>
                </a:outerShdw>
              </a:effectLst>
              <a:latin typeface="Trebuchet MS" pitchFamily="34" charset="0"/>
            </a:endParaRPr>
          </a:p>
        </p:txBody>
      </p:sp>
      <p:sp>
        <p:nvSpPr>
          <p:cNvPr id="89" name="TextBox 88"/>
          <p:cNvSpPr txBox="1"/>
          <p:nvPr/>
        </p:nvSpPr>
        <p:spPr>
          <a:xfrm>
            <a:off x="3431312" y="3853190"/>
            <a:ext cx="1219200" cy="258532"/>
          </a:xfrm>
          <a:prstGeom prst="rect">
            <a:avLst/>
          </a:prstGeom>
          <a:noFill/>
        </p:spPr>
        <p:txBody>
          <a:bodyPr wrap="square" rtlCol="0">
            <a:spAutoFit/>
          </a:bodyPr>
          <a:lstStyle/>
          <a:p>
            <a:pPr algn="ctr">
              <a:lnSpc>
                <a:spcPct val="90000"/>
              </a:lnSpc>
            </a:pPr>
            <a:r>
              <a:rPr lang="en-US" sz="1200" dirty="0" smtClean="0">
                <a:effectLst>
                  <a:outerShdw blurRad="38100" dist="38100" dir="2700000" algn="tl">
                    <a:srgbClr val="000000">
                      <a:alpha val="43137"/>
                    </a:srgbClr>
                  </a:outerShdw>
                </a:effectLst>
                <a:latin typeface="Trebuchet MS" pitchFamily="34" charset="0"/>
              </a:rPr>
              <a:t>Control/Status</a:t>
            </a:r>
            <a:endParaRPr lang="en-US" sz="1200" dirty="0">
              <a:effectLst>
                <a:outerShdw blurRad="38100" dist="38100" dir="2700000" algn="tl">
                  <a:srgbClr val="000000">
                    <a:alpha val="43137"/>
                  </a:srgbClr>
                </a:outerShdw>
              </a:effectLst>
              <a:latin typeface="Trebuchet MS" pitchFamily="34" charset="0"/>
            </a:endParaRPr>
          </a:p>
        </p:txBody>
      </p:sp>
      <p:sp>
        <p:nvSpPr>
          <p:cNvPr id="93" name="Right Arrow 92"/>
          <p:cNvSpPr/>
          <p:nvPr/>
        </p:nvSpPr>
        <p:spPr bwMode="auto">
          <a:xfrm>
            <a:off x="2057400" y="4616450"/>
            <a:ext cx="755650" cy="4572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66" name="Rounded Rectangle 65"/>
          <p:cNvSpPr/>
          <p:nvPr/>
        </p:nvSpPr>
        <p:spPr bwMode="auto">
          <a:xfrm>
            <a:off x="5715000" y="1265751"/>
            <a:ext cx="1752600" cy="410649"/>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r>
              <a:rPr lang="en-US" sz="2000" dirty="0" err="1" smtClean="0">
                <a:gradFill>
                  <a:gsLst>
                    <a:gs pos="28000">
                      <a:schemeClr val="bg2"/>
                    </a:gs>
                    <a:gs pos="48000">
                      <a:schemeClr val="bg2"/>
                    </a:gs>
                  </a:gsLst>
                  <a:lin ang="5400000" scaled="1"/>
                </a:gradFill>
                <a:latin typeface="Trebuchet MS" pitchFamily="34" charset="0"/>
              </a:rPr>
              <a:t>XPerfView</a:t>
            </a:r>
            <a:endParaRPr lang="en-US" sz="2000" dirty="0" smtClean="0">
              <a:gradFill>
                <a:gsLst>
                  <a:gs pos="28000">
                    <a:schemeClr val="bg2"/>
                  </a:gs>
                  <a:gs pos="48000">
                    <a:schemeClr val="bg2"/>
                  </a:gs>
                </a:gsLst>
                <a:lin ang="5400000" scaled="1"/>
              </a:gradFill>
              <a:latin typeface="Trebuchet MS" pitchFamily="34" charset="0"/>
            </a:endParaRPr>
          </a:p>
        </p:txBody>
      </p:sp>
      <p:sp>
        <p:nvSpPr>
          <p:cNvPr id="47" name="Rounded Rectangle 46"/>
          <p:cNvSpPr/>
          <p:nvPr/>
        </p:nvSpPr>
        <p:spPr bwMode="auto">
          <a:xfrm>
            <a:off x="2743200" y="3200400"/>
            <a:ext cx="2438400" cy="4572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r>
              <a:rPr lang="en-US" sz="2000" dirty="0" smtClean="0">
                <a:gradFill>
                  <a:gsLst>
                    <a:gs pos="28000">
                      <a:schemeClr val="bg2"/>
                    </a:gs>
                    <a:gs pos="48000">
                      <a:schemeClr val="bg2"/>
                    </a:gs>
                  </a:gsLst>
                  <a:lin ang="5400000" scaled="1"/>
                </a:gradFill>
                <a:latin typeface="Trebuchet MS" pitchFamily="34" charset="0"/>
              </a:rPr>
              <a:t>XPerf</a:t>
            </a:r>
          </a:p>
        </p:txBody>
      </p:sp>
      <p:sp>
        <p:nvSpPr>
          <p:cNvPr id="94" name="Rounded Rectangle 93"/>
          <p:cNvSpPr/>
          <p:nvPr/>
        </p:nvSpPr>
        <p:spPr bwMode="auto">
          <a:xfrm>
            <a:off x="7323698" y="3094911"/>
            <a:ext cx="1363102" cy="735521"/>
          </a:xfrm>
          <a:prstGeom prst="roundRect">
            <a:avLst/>
          </a:prstGeom>
          <a:ln>
            <a:headEnd type="oval" w="sm" len="sm"/>
            <a:tailEnd type="oval" w="sm" len="sm"/>
          </a:ln>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indent="0" algn="ctr" defTabSz="914099" fontAlgn="base">
              <a:lnSpc>
                <a:spcPct val="90000"/>
              </a:lnSpc>
              <a:spcAft>
                <a:spcPct val="0"/>
              </a:spcAft>
              <a:buClrTx/>
              <a:buSzTx/>
              <a:buFontTx/>
              <a:buNone/>
              <a:tabLst/>
            </a:pPr>
            <a:r>
              <a:rPr lang="en-US" sz="1600" dirty="0" smtClean="0">
                <a:gradFill>
                  <a:gsLst>
                    <a:gs pos="28000">
                      <a:schemeClr val="bg2"/>
                    </a:gs>
                    <a:gs pos="48000">
                      <a:schemeClr val="bg2"/>
                    </a:gs>
                  </a:gsLst>
                  <a:lin ang="5400000" scaled="1"/>
                </a:gradFill>
                <a:latin typeface="Trebuchet MS" pitchFamily="34" charset="0"/>
              </a:rPr>
              <a:t>System and Symbol Information</a:t>
            </a:r>
          </a:p>
        </p:txBody>
      </p:sp>
      <p:sp>
        <p:nvSpPr>
          <p:cNvPr id="97" name="Right Arrow 96"/>
          <p:cNvSpPr/>
          <p:nvPr/>
        </p:nvSpPr>
        <p:spPr bwMode="auto">
          <a:xfrm rot="16200000">
            <a:off x="5803900" y="3489325"/>
            <a:ext cx="1517650" cy="4572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98" name="Up-Down Arrow 97"/>
          <p:cNvSpPr/>
          <p:nvPr/>
        </p:nvSpPr>
        <p:spPr bwMode="auto">
          <a:xfrm rot="5400000">
            <a:off x="5600700" y="2857500"/>
            <a:ext cx="381000" cy="1219200"/>
          </a:xfrm>
          <a:prstGeom prst="up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p>
            <a:pPr algn="ctr" defTabSz="914099">
              <a:lnSpc>
                <a:spcPct val="90000"/>
              </a:lnSpc>
            </a:pPr>
            <a:endParaRPr lang="en-US" sz="2400" dirty="0">
              <a:gradFill>
                <a:gsLst>
                  <a:gs pos="50000">
                    <a:schemeClr val="tx1"/>
                  </a:gs>
                  <a:gs pos="100000">
                    <a:schemeClr val="tx1"/>
                  </a:gs>
                </a:gsLst>
                <a:lin ang="5400000" scaled="0"/>
              </a:gradFill>
              <a:effectLst>
                <a:outerShdw blurRad="38100" dist="38100" dir="2700000" algn="tl">
                  <a:srgbClr val="000000">
                    <a:alpha val="43137"/>
                  </a:srgbClr>
                </a:outerShdw>
              </a:effectLst>
              <a:latin typeface="Trebuchet MS" pitchFamily="34" charset="0"/>
            </a:endParaRPr>
          </a:p>
        </p:txBody>
      </p:sp>
      <p:sp>
        <p:nvSpPr>
          <p:cNvPr id="84" name="Can 83"/>
          <p:cNvSpPr/>
          <p:nvPr/>
        </p:nvSpPr>
        <p:spPr bwMode="auto">
          <a:xfrm>
            <a:off x="6096000" y="2060448"/>
            <a:ext cx="914400" cy="911352"/>
          </a:xfrm>
          <a:prstGeom prst="ca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r>
              <a:rPr lang="en-US" sz="1600" dirty="0" smtClean="0">
                <a:gradFill>
                  <a:gsLst>
                    <a:gs pos="28000">
                      <a:schemeClr val="bg2"/>
                    </a:gs>
                    <a:gs pos="48000">
                      <a:schemeClr val="bg2"/>
                    </a:gs>
                  </a:gsLst>
                  <a:lin ang="5400000" scaled="1"/>
                </a:gradFill>
                <a:latin typeface="Trebuchet MS" pitchFamily="34" charset="0"/>
              </a:rPr>
              <a:t>Merged</a:t>
            </a:r>
            <a:br>
              <a:rPr lang="en-US" sz="1600" dirty="0" smtClean="0">
                <a:gradFill>
                  <a:gsLst>
                    <a:gs pos="28000">
                      <a:schemeClr val="bg2"/>
                    </a:gs>
                    <a:gs pos="48000">
                      <a:schemeClr val="bg2"/>
                    </a:gs>
                  </a:gsLst>
                  <a:lin ang="5400000" scaled="1"/>
                </a:gradFill>
                <a:latin typeface="Trebuchet MS" pitchFamily="34" charset="0"/>
              </a:rPr>
            </a:br>
            <a:r>
              <a:rPr lang="en-US" sz="1600" dirty="0" smtClean="0">
                <a:gradFill>
                  <a:gsLst>
                    <a:gs pos="28000">
                      <a:schemeClr val="bg2"/>
                    </a:gs>
                    <a:gs pos="48000">
                      <a:schemeClr val="bg2"/>
                    </a:gs>
                  </a:gsLst>
                  <a:lin ang="5400000" scaled="1"/>
                </a:gradFill>
                <a:latin typeface="Trebuchet MS" pitchFamily="34" charset="0"/>
              </a:rPr>
              <a:t>ETL file</a:t>
            </a:r>
          </a:p>
        </p:txBody>
      </p:sp>
      <p:sp>
        <p:nvSpPr>
          <p:cNvPr id="99" name="TextBox 98"/>
          <p:cNvSpPr txBox="1"/>
          <p:nvPr/>
        </p:nvSpPr>
        <p:spPr>
          <a:xfrm>
            <a:off x="5172364" y="3333750"/>
            <a:ext cx="1237961" cy="258532"/>
          </a:xfrm>
          <a:prstGeom prst="rect">
            <a:avLst/>
          </a:prstGeom>
          <a:noFill/>
        </p:spPr>
        <p:txBody>
          <a:bodyPr wrap="square" rtlCol="0">
            <a:spAutoFit/>
          </a:bodyPr>
          <a:lstStyle/>
          <a:p>
            <a:pPr algn="ctr">
              <a:lnSpc>
                <a:spcPct val="90000"/>
              </a:lnSpc>
            </a:pPr>
            <a:r>
              <a:rPr lang="en-US" sz="1200" dirty="0" smtClean="0">
                <a:effectLst>
                  <a:outerShdw blurRad="38100" dist="38100" dir="2700000" algn="tl">
                    <a:srgbClr val="000000">
                      <a:alpha val="43137"/>
                    </a:srgbClr>
                  </a:outerShdw>
                </a:effectLst>
                <a:latin typeface="Trebuchet MS" pitchFamily="34" charset="0"/>
              </a:rPr>
              <a:t>Control/Status</a:t>
            </a:r>
            <a:endParaRPr lang="en-US" sz="1200" dirty="0">
              <a:effectLst>
                <a:outerShdw blurRad="38100" dist="38100" dir="2700000" algn="tl">
                  <a:srgbClr val="000000">
                    <a:alpha val="43137"/>
                  </a:srgbClr>
                </a:outerShdw>
              </a:effectLst>
              <a:latin typeface="Trebuchet MS" pitchFamily="34" charset="0"/>
            </a:endParaRPr>
          </a:p>
        </p:txBody>
      </p:sp>
      <p:sp>
        <p:nvSpPr>
          <p:cNvPr id="100" name="Right Arrow 99"/>
          <p:cNvSpPr/>
          <p:nvPr/>
        </p:nvSpPr>
        <p:spPr bwMode="auto">
          <a:xfrm rot="16200000">
            <a:off x="6286500" y="1714500"/>
            <a:ext cx="533400" cy="4572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01" name="Right Arrow 100"/>
          <p:cNvSpPr/>
          <p:nvPr/>
        </p:nvSpPr>
        <p:spPr bwMode="auto">
          <a:xfrm rot="10800000">
            <a:off x="6701789" y="3271838"/>
            <a:ext cx="581025" cy="3810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04" name="Bent Arrow 103"/>
          <p:cNvSpPr/>
          <p:nvPr/>
        </p:nvSpPr>
        <p:spPr bwMode="auto">
          <a:xfrm rot="16200000">
            <a:off x="4572000" y="1143000"/>
            <a:ext cx="609600" cy="2438400"/>
          </a:xfrm>
          <a:prstGeom prst="ben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rtlCol="0" anchor="ctr"/>
          <a:lstStyle/>
          <a:p>
            <a:pPr algn="ctr" defTabSz="914099">
              <a:lnSpc>
                <a:spcPct val="90000"/>
              </a:lnSpc>
            </a:pPr>
            <a:endParaRPr lang="en-US" sz="2400" dirty="0">
              <a:gradFill>
                <a:gsLst>
                  <a:gs pos="50000">
                    <a:schemeClr val="tx1"/>
                  </a:gs>
                  <a:gs pos="100000">
                    <a:schemeClr val="tx1"/>
                  </a:gs>
                </a:gsLst>
                <a:lin ang="5400000" scaled="0"/>
              </a:gradFill>
              <a:effectLst>
                <a:outerShdw blurRad="38100" dist="38100" dir="2700000" algn="tl">
                  <a:srgbClr val="000000">
                    <a:alpha val="43137"/>
                  </a:srgbClr>
                </a:outerShdw>
              </a:effectLst>
              <a:latin typeface="Trebuchet MS" pitchFamily="34" charset="0"/>
            </a:endParaRPr>
          </a:p>
        </p:txBody>
      </p:sp>
      <p:sp>
        <p:nvSpPr>
          <p:cNvPr id="77" name="Down Arrow 76"/>
          <p:cNvSpPr/>
          <p:nvPr/>
        </p:nvSpPr>
        <p:spPr bwMode="auto">
          <a:xfrm rot="10800000">
            <a:off x="3886200" y="2666999"/>
            <a:ext cx="304800" cy="533400"/>
          </a:xfrm>
          <a:prstGeom prst="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62" name="TextBox 61"/>
          <p:cNvSpPr txBox="1"/>
          <p:nvPr/>
        </p:nvSpPr>
        <p:spPr>
          <a:xfrm>
            <a:off x="5925128" y="3886200"/>
            <a:ext cx="1295400" cy="258532"/>
          </a:xfrm>
          <a:prstGeom prst="rect">
            <a:avLst/>
          </a:prstGeom>
          <a:noFill/>
        </p:spPr>
        <p:txBody>
          <a:bodyPr wrap="square" rtlCol="0">
            <a:spAutoFit/>
          </a:bodyPr>
          <a:lstStyle/>
          <a:p>
            <a:pPr algn="ctr">
              <a:lnSpc>
                <a:spcPct val="90000"/>
              </a:lnSpc>
            </a:pPr>
            <a:r>
              <a:rPr lang="en-US" sz="1200" dirty="0" smtClean="0">
                <a:effectLst>
                  <a:outerShdw blurRad="38100" dist="38100" dir="2700000" algn="tl">
                    <a:srgbClr val="000000">
                      <a:alpha val="43137"/>
                    </a:srgbClr>
                  </a:outerShdw>
                </a:effectLst>
                <a:latin typeface="Trebuchet MS" pitchFamily="34" charset="0"/>
              </a:rPr>
              <a:t>Post Processing</a:t>
            </a:r>
            <a:endParaRPr lang="en-US" sz="1200" dirty="0">
              <a:effectLst>
                <a:outerShdw blurRad="38100" dist="38100" dir="2700000" algn="tl">
                  <a:srgbClr val="000000">
                    <a:alpha val="43137"/>
                  </a:srgbClr>
                </a:outerShdw>
              </a:effectLst>
              <a:latin typeface="Trebuchet MS" pitchFamily="34" charset="0"/>
            </a:endParaRPr>
          </a:p>
        </p:txBody>
      </p:sp>
      <p:sp>
        <p:nvSpPr>
          <p:cNvPr id="79" name="TextBox 78"/>
          <p:cNvSpPr txBox="1"/>
          <p:nvPr/>
        </p:nvSpPr>
        <p:spPr>
          <a:xfrm>
            <a:off x="3648364" y="2862590"/>
            <a:ext cx="771236" cy="258532"/>
          </a:xfrm>
          <a:prstGeom prst="rect">
            <a:avLst/>
          </a:prstGeom>
          <a:noFill/>
        </p:spPr>
        <p:txBody>
          <a:bodyPr wrap="square" rtlCol="0">
            <a:spAutoFit/>
          </a:bodyPr>
          <a:lstStyle/>
          <a:p>
            <a:pPr algn="ctr">
              <a:lnSpc>
                <a:spcPct val="90000"/>
              </a:lnSpc>
            </a:pPr>
            <a:r>
              <a:rPr lang="en-US" sz="1200" dirty="0" smtClean="0">
                <a:effectLst>
                  <a:outerShdw blurRad="38100" dist="38100" dir="2700000" algn="tl">
                    <a:srgbClr val="000000">
                      <a:alpha val="43137"/>
                    </a:srgbClr>
                  </a:outerShdw>
                </a:effectLst>
                <a:latin typeface="Trebuchet MS" pitchFamily="34" charset="0"/>
              </a:rPr>
              <a:t>Action</a:t>
            </a:r>
            <a:endParaRPr lang="en-US" sz="1200" dirty="0">
              <a:effectLst>
                <a:outerShdw blurRad="38100" dist="38100" dir="2700000" algn="tl">
                  <a:srgbClr val="000000">
                    <a:alpha val="43137"/>
                  </a:srgbClr>
                </a:outerShdw>
              </a:effectLst>
              <a:latin typeface="Trebuchet MS" pitchFamily="34" charset="0"/>
            </a:endParaRPr>
          </a:p>
        </p:txBody>
      </p:sp>
      <p:sp>
        <p:nvSpPr>
          <p:cNvPr id="38" name="Line Callout 1 (Border and Accent Bar) 37"/>
          <p:cNvSpPr/>
          <p:nvPr/>
        </p:nvSpPr>
        <p:spPr bwMode="auto">
          <a:xfrm rot="5400000">
            <a:off x="7587238" y="4116677"/>
            <a:ext cx="571214" cy="1170709"/>
          </a:xfrm>
          <a:prstGeom prst="accentBorderCallout1">
            <a:avLst>
              <a:gd name="adj1" fmla="val 18750"/>
              <a:gd name="adj2" fmla="val -8333"/>
              <a:gd name="adj3" fmla="val 156281"/>
              <a:gd name="adj4" fmla="val -44413"/>
            </a:avLst>
          </a:prstGeom>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lnSpc>
                <a:spcPct val="90000"/>
              </a:lnSpc>
              <a:spcAft>
                <a:spcPct val="0"/>
              </a:spcAft>
            </a:pPr>
            <a:r>
              <a:rPr lang="en-US" sz="1400" dirty="0" smtClean="0">
                <a:gradFill>
                  <a:gsLst>
                    <a:gs pos="28000">
                      <a:schemeClr val="bg2"/>
                    </a:gs>
                    <a:gs pos="48000">
                      <a:schemeClr val="bg2"/>
                    </a:gs>
                  </a:gsLst>
                  <a:lin ang="5400000" scaled="1"/>
                </a:gradFill>
                <a:latin typeface="Trebuchet MS" pitchFamily="34" charset="0"/>
              </a:rPr>
              <a:t>4. Metadata injection</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8" grpId="0" animBg="1"/>
      <p:bldP spid="70"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6A6B1D5-54F4-4FCF-BACE-6ABA3688BB42}" type="slidenum">
              <a:rPr lang="en-GB"/>
              <a:pPr/>
              <a:t>5</a:t>
            </a:fld>
            <a:endParaRPr lang="en-GB"/>
          </a:p>
        </p:txBody>
      </p:sp>
      <p:sp>
        <p:nvSpPr>
          <p:cNvPr id="263170" name="Rectangle 2"/>
          <p:cNvSpPr>
            <a:spLocks noGrp="1" noChangeArrowheads="1"/>
          </p:cNvSpPr>
          <p:nvPr>
            <p:ph type="title"/>
          </p:nvPr>
        </p:nvSpPr>
        <p:spPr/>
        <p:txBody>
          <a:bodyPr/>
          <a:lstStyle/>
          <a:p>
            <a:r>
              <a:rPr lang="en-US" dirty="0" smtClean="0"/>
              <a:t>Takeaways</a:t>
            </a:r>
            <a:endParaRPr lang="en-US" sz="1800" dirty="0"/>
          </a:p>
        </p:txBody>
      </p:sp>
      <p:sp>
        <p:nvSpPr>
          <p:cNvPr id="263171" name="Rectangle 3"/>
          <p:cNvSpPr>
            <a:spLocks noGrp="1" noChangeArrowheads="1"/>
          </p:cNvSpPr>
          <p:nvPr>
            <p:ph type="body" idx="1"/>
          </p:nvPr>
        </p:nvSpPr>
        <p:spPr/>
        <p:txBody>
          <a:bodyPr/>
          <a:lstStyle/>
          <a:p>
            <a:r>
              <a:rPr lang="en-US" sz="2400" dirty="0" smtClean="0"/>
              <a:t>This slide deck is </a:t>
            </a:r>
          </a:p>
          <a:p>
            <a:pPr lvl="1"/>
            <a:r>
              <a:rPr lang="en-US" sz="2000" dirty="0" smtClean="0"/>
              <a:t>Long</a:t>
            </a:r>
          </a:p>
          <a:p>
            <a:pPr lvl="1"/>
            <a:endParaRPr lang="en-US" sz="2000" dirty="0" smtClean="0"/>
          </a:p>
          <a:p>
            <a:r>
              <a:rPr lang="en-US" sz="2400" dirty="0" smtClean="0"/>
              <a:t>What should you look for?</a:t>
            </a:r>
          </a:p>
          <a:p>
            <a:pPr lvl="1"/>
            <a:r>
              <a:rPr lang="en-US" sz="2000" smtClean="0"/>
              <a:t>IRQLs</a:t>
            </a:r>
            <a:endParaRPr lang="en-US" sz="2000" dirty="0" smtClean="0"/>
          </a:p>
          <a:p>
            <a:pPr lvl="1"/>
            <a:r>
              <a:rPr lang="en-US" sz="2000" dirty="0" smtClean="0"/>
              <a:t>Schedulers are similar.  Priorities are different.</a:t>
            </a:r>
          </a:p>
          <a:p>
            <a:pPr lvl="1"/>
            <a:r>
              <a:rPr lang="en-US" sz="2000" dirty="0" smtClean="0"/>
              <a:t>Paged </a:t>
            </a:r>
            <a:r>
              <a:rPr lang="en-US" sz="2000" dirty="0" err="1" smtClean="0"/>
              <a:t>vs</a:t>
            </a:r>
            <a:r>
              <a:rPr lang="en-US" sz="2000" dirty="0" smtClean="0"/>
              <a:t> </a:t>
            </a:r>
            <a:r>
              <a:rPr lang="en-US" sz="2000" dirty="0" err="1" smtClean="0"/>
              <a:t>NonPaged</a:t>
            </a:r>
            <a:r>
              <a:rPr lang="en-US" sz="2000" dirty="0" smtClean="0"/>
              <a:t> Memory</a:t>
            </a:r>
          </a:p>
          <a:p>
            <a:pPr lvl="1"/>
            <a:r>
              <a:rPr lang="en-US" sz="2000" dirty="0" smtClean="0"/>
              <a:t>Wait for objects</a:t>
            </a:r>
            <a:endParaRPr lang="en-US" sz="2000"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F9AAAA5-15A2-4691-BF8A-1CD1FB52815D}" type="slidenum">
              <a:rPr lang="en-GB"/>
              <a:pPr/>
              <a:t>6</a:t>
            </a:fld>
            <a:endParaRPr lang="en-GB"/>
          </a:p>
        </p:txBody>
      </p:sp>
      <p:sp>
        <p:nvSpPr>
          <p:cNvPr id="264194" name="Rectangle 2"/>
          <p:cNvSpPr>
            <a:spLocks noGrp="1" noChangeArrowheads="1"/>
          </p:cNvSpPr>
          <p:nvPr>
            <p:ph type="title"/>
          </p:nvPr>
        </p:nvSpPr>
        <p:spPr/>
        <p:txBody>
          <a:bodyPr/>
          <a:lstStyle/>
          <a:p>
            <a:r>
              <a:rPr lang="en-US" dirty="0" smtClean="0"/>
              <a:t>Outline</a:t>
            </a:r>
            <a:endParaRPr lang="en-US" dirty="0"/>
          </a:p>
        </p:txBody>
      </p:sp>
      <p:sp>
        <p:nvSpPr>
          <p:cNvPr id="264195" name="Rectangle 3"/>
          <p:cNvSpPr>
            <a:spLocks noGrp="1" noChangeArrowheads="1"/>
          </p:cNvSpPr>
          <p:nvPr>
            <p:ph type="body" idx="1"/>
          </p:nvPr>
        </p:nvSpPr>
        <p:spPr>
          <a:xfrm>
            <a:off x="457200" y="1066800"/>
            <a:ext cx="8229600" cy="4703763"/>
          </a:xfrm>
        </p:spPr>
        <p:txBody>
          <a:bodyPr/>
          <a:lstStyle/>
          <a:p>
            <a:pPr>
              <a:lnSpc>
                <a:spcPct val="90000"/>
              </a:lnSpc>
              <a:buFontTx/>
              <a:buNone/>
            </a:pPr>
            <a:endParaRPr lang="en-US" dirty="0"/>
          </a:p>
          <a:p>
            <a:pPr>
              <a:lnSpc>
                <a:spcPct val="90000"/>
              </a:lnSpc>
            </a:pPr>
            <a:r>
              <a:rPr lang="en-US" sz="3200" b="1" dirty="0" smtClean="0"/>
              <a:t>Overview of Windows</a:t>
            </a:r>
          </a:p>
          <a:p>
            <a:pPr>
              <a:lnSpc>
                <a:spcPct val="90000"/>
              </a:lnSpc>
            </a:pPr>
            <a:r>
              <a:rPr lang="en-US" dirty="0" smtClean="0"/>
              <a:t>IO Processing</a:t>
            </a:r>
          </a:p>
          <a:p>
            <a:pPr>
              <a:lnSpc>
                <a:spcPct val="90000"/>
              </a:lnSpc>
            </a:pPr>
            <a:r>
              <a:rPr lang="en-US" dirty="0" smtClean="0"/>
              <a:t>Thread Scheduling</a:t>
            </a:r>
          </a:p>
          <a:p>
            <a:pPr>
              <a:lnSpc>
                <a:spcPct val="90000"/>
              </a:lnSpc>
            </a:pPr>
            <a:r>
              <a:rPr lang="en-US" dirty="0" smtClean="0"/>
              <a:t>Synchronization</a:t>
            </a:r>
          </a:p>
          <a:p>
            <a:pPr>
              <a:lnSpc>
                <a:spcPct val="90000"/>
              </a:lnSpc>
            </a:pPr>
            <a:r>
              <a:rPr lang="en-US" dirty="0" smtClean="0"/>
              <a:t>Memory</a:t>
            </a:r>
            <a:endParaRPr lang="en-US" dirty="0" smtClean="0"/>
          </a:p>
          <a:p>
            <a:pPr>
              <a:lnSpc>
                <a:spcPct val="90000"/>
              </a:lnSpc>
            </a:pPr>
            <a:r>
              <a:rPr lang="en-US" dirty="0" smtClean="0"/>
              <a:t>Performance and Debugging</a:t>
            </a:r>
          </a:p>
          <a:p>
            <a:pPr>
              <a:lnSpc>
                <a:spcPct val="90000"/>
              </a:lnSpc>
            </a:pPr>
            <a:r>
              <a:rPr lang="en-US" dirty="0" smtClean="0"/>
              <a:t>Where to go from here</a:t>
            </a:r>
            <a:endParaRPr lang="en-US" dirty="0"/>
          </a:p>
          <a:p>
            <a:pPr>
              <a:lnSpc>
                <a:spcPct val="90000"/>
              </a:lnSpc>
            </a:pP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A1ADEE0-D49C-495E-B25D-7AE0E0FE0DFA}" type="slidenum">
              <a:rPr lang="en-GB"/>
              <a:pPr/>
              <a:t>7</a:t>
            </a:fld>
            <a:endParaRPr lang="en-GB"/>
          </a:p>
        </p:txBody>
      </p:sp>
      <p:sp>
        <p:nvSpPr>
          <p:cNvPr id="377858" name="Rectangle 2"/>
          <p:cNvSpPr>
            <a:spLocks noGrp="1" noChangeArrowheads="1"/>
          </p:cNvSpPr>
          <p:nvPr>
            <p:ph type="title"/>
          </p:nvPr>
        </p:nvSpPr>
        <p:spPr/>
        <p:txBody>
          <a:bodyPr/>
          <a:lstStyle/>
          <a:p>
            <a:r>
              <a:rPr lang="en-US" dirty="0" smtClean="0"/>
              <a:t>A Rose by any other Name</a:t>
            </a:r>
            <a:endParaRPr lang="en-US" dirty="0"/>
          </a:p>
        </p:txBody>
      </p:sp>
      <p:sp>
        <p:nvSpPr>
          <p:cNvPr id="377859" name="Rectangle 3"/>
          <p:cNvSpPr>
            <a:spLocks noGrp="1" noChangeArrowheads="1"/>
          </p:cNvSpPr>
          <p:nvPr>
            <p:ph type="body" idx="1"/>
          </p:nvPr>
        </p:nvSpPr>
        <p:spPr>
          <a:xfrm>
            <a:off x="377825" y="1414462"/>
            <a:ext cx="8388350" cy="4910137"/>
          </a:xfrm>
        </p:spPr>
        <p:txBody>
          <a:bodyPr/>
          <a:lstStyle/>
          <a:p>
            <a:r>
              <a:rPr lang="en-US" dirty="0" smtClean="0"/>
              <a:t>Most Operating System decisions are defined by fundamentals of computer science, performance considerations, etc</a:t>
            </a:r>
          </a:p>
          <a:p>
            <a:pPr lvl="1"/>
            <a:r>
              <a:rPr lang="en-US" dirty="0" smtClean="0"/>
              <a:t>Virtual Memory Abstraction</a:t>
            </a:r>
          </a:p>
          <a:p>
            <a:pPr lvl="1"/>
            <a:r>
              <a:rPr lang="en-US" dirty="0" smtClean="0"/>
              <a:t>Monolithic </a:t>
            </a:r>
            <a:r>
              <a:rPr lang="en-US" dirty="0" smtClean="0"/>
              <a:t>Kernels</a:t>
            </a:r>
          </a:p>
          <a:p>
            <a:endParaRPr lang="en-US" dirty="0" smtClean="0"/>
          </a:p>
          <a:p>
            <a:r>
              <a:rPr lang="en-US" dirty="0" smtClean="0"/>
              <a:t>So </a:t>
            </a:r>
            <a:r>
              <a:rPr lang="en-US" dirty="0" smtClean="0"/>
              <a:t>many of the OS internals reflect two different implementations of similar </a:t>
            </a:r>
            <a:r>
              <a:rPr lang="en-US" dirty="0" smtClean="0"/>
              <a:t>approaches</a:t>
            </a:r>
          </a:p>
          <a:p>
            <a:pPr lvl="1"/>
            <a:r>
              <a:rPr lang="en-US" dirty="0" smtClean="0"/>
              <a:t>read()  </a:t>
            </a:r>
            <a:r>
              <a:rPr lang="en-US" dirty="0" err="1" smtClean="0"/>
              <a:t>vs</a:t>
            </a:r>
            <a:r>
              <a:rPr lang="en-US" dirty="0" smtClean="0"/>
              <a:t> </a:t>
            </a:r>
            <a:r>
              <a:rPr lang="en-US" dirty="0" err="1" smtClean="0"/>
              <a:t>ReadFile</a:t>
            </a:r>
            <a:r>
              <a:rPr lang="en-US" dirty="0" smtClean="0"/>
              <a:t>()</a:t>
            </a:r>
          </a:p>
          <a:p>
            <a:pPr lvl="1"/>
            <a:r>
              <a:rPr lang="en-US" dirty="0" smtClean="0"/>
              <a:t>DLLs </a:t>
            </a:r>
            <a:r>
              <a:rPr lang="en-US" dirty="0" err="1" smtClean="0"/>
              <a:t>vs</a:t>
            </a:r>
            <a:r>
              <a:rPr lang="en-US" dirty="0" smtClean="0"/>
              <a:t> </a:t>
            </a:r>
            <a:r>
              <a:rPr lang="en-US" dirty="0" err="1" smtClean="0"/>
              <a:t>SharedObjects</a:t>
            </a:r>
            <a:endParaRPr 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2165FD6-5ADA-4193-B244-9B4BF5847F94}" type="slidenum">
              <a:rPr lang="en-GB"/>
              <a:pPr/>
              <a:t>8</a:t>
            </a:fld>
            <a:endParaRPr lang="en-GB"/>
          </a:p>
        </p:txBody>
      </p:sp>
      <p:sp>
        <p:nvSpPr>
          <p:cNvPr id="299010" name="Rectangle 2"/>
          <p:cNvSpPr>
            <a:spLocks noGrp="1" noChangeArrowheads="1"/>
          </p:cNvSpPr>
          <p:nvPr>
            <p:ph type="title"/>
          </p:nvPr>
        </p:nvSpPr>
        <p:spPr/>
        <p:txBody>
          <a:bodyPr/>
          <a:lstStyle/>
          <a:p>
            <a:r>
              <a:rPr lang="en-US" dirty="0" smtClean="0"/>
              <a:t>Windows Architecture</a:t>
            </a:r>
            <a:endParaRPr lang="en-US" dirty="0"/>
          </a:p>
        </p:txBody>
      </p:sp>
      <p:sp>
        <p:nvSpPr>
          <p:cNvPr id="299011" name="Rectangle 3"/>
          <p:cNvSpPr>
            <a:spLocks noGrp="1" noChangeArrowheads="1"/>
          </p:cNvSpPr>
          <p:nvPr>
            <p:ph type="body" idx="1"/>
          </p:nvPr>
        </p:nvSpPr>
        <p:spPr>
          <a:xfrm>
            <a:off x="685800" y="1371600"/>
            <a:ext cx="8077200" cy="5029200"/>
          </a:xfrm>
        </p:spPr>
        <p:txBody>
          <a:bodyPr/>
          <a:lstStyle/>
          <a:p>
            <a:pPr marL="342900" indent="-342900">
              <a:lnSpc>
                <a:spcPct val="90000"/>
              </a:lnSpc>
            </a:pPr>
            <a:r>
              <a:rPr lang="en-US" sz="2400" dirty="0"/>
              <a:t>HAL (Hardware Abstraction Layer): </a:t>
            </a:r>
          </a:p>
          <a:p>
            <a:pPr marL="742950" lvl="1" indent="-285750">
              <a:lnSpc>
                <a:spcPct val="90000"/>
              </a:lnSpc>
            </a:pPr>
            <a:r>
              <a:rPr lang="en-US" sz="2000" dirty="0"/>
              <a:t>support for x86 (initial), MIPS (initial), Alpha AXP, PowerPC (NT 3.51), Itanium (Windows XP/2003)</a:t>
            </a:r>
          </a:p>
          <a:p>
            <a:pPr marL="742950" lvl="1" indent="-285750">
              <a:lnSpc>
                <a:spcPct val="90000"/>
              </a:lnSpc>
            </a:pPr>
            <a:r>
              <a:rPr lang="en-US" sz="2000" dirty="0"/>
              <a:t>Machine-specific functions located in </a:t>
            </a:r>
            <a:r>
              <a:rPr lang="en-US" sz="2000" dirty="0" smtClean="0"/>
              <a:t>HAL</a:t>
            </a:r>
          </a:p>
          <a:p>
            <a:pPr marL="742950" lvl="1" indent="-285750">
              <a:lnSpc>
                <a:spcPct val="90000"/>
              </a:lnSpc>
            </a:pPr>
            <a:r>
              <a:rPr lang="en-US" sz="2000" dirty="0" smtClean="0"/>
              <a:t>Additional functionality found in pci.sys, acpi.sys, etc</a:t>
            </a:r>
          </a:p>
          <a:p>
            <a:pPr marL="112713" indent="-285750">
              <a:lnSpc>
                <a:spcPct val="90000"/>
              </a:lnSpc>
            </a:pPr>
            <a:endParaRPr lang="en-US" sz="2400" dirty="0" smtClean="0"/>
          </a:p>
          <a:p>
            <a:pPr marL="112713" indent="-285750">
              <a:lnSpc>
                <a:spcPct val="90000"/>
              </a:lnSpc>
            </a:pPr>
            <a:r>
              <a:rPr lang="en-US" sz="2400" dirty="0" smtClean="0"/>
              <a:t>At present, two main architectures: x64 and IA64</a:t>
            </a:r>
          </a:p>
          <a:p>
            <a:pPr marL="742950" lvl="1" indent="-285750">
              <a:lnSpc>
                <a:spcPct val="90000"/>
              </a:lnSpc>
            </a:pPr>
            <a:r>
              <a:rPr lang="en-US" sz="2000" dirty="0" smtClean="0"/>
              <a:t>Allows a degree of focus in implementation</a:t>
            </a:r>
          </a:p>
          <a:p>
            <a:pPr marL="742950" lvl="1" indent="-285750">
              <a:lnSpc>
                <a:spcPct val="90000"/>
              </a:lnSpc>
            </a:pPr>
            <a:r>
              <a:rPr lang="en-US" sz="2000" dirty="0" smtClean="0"/>
              <a:t>But, cedes certain fields to other </a:t>
            </a:r>
            <a:r>
              <a:rPr lang="en-US" sz="2000" dirty="0" err="1" smtClean="0"/>
              <a:t>OSes</a:t>
            </a:r>
            <a:endParaRPr lang="en-US" sz="2000" dirty="0" smtClean="0"/>
          </a:p>
          <a:p>
            <a:pPr marL="112713" indent="-285750">
              <a:lnSpc>
                <a:spcPct val="90000"/>
              </a:lnSpc>
            </a:pPr>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E9138D5-3F71-43E9-A14D-0EB3800F2355}" type="slidenum">
              <a:rPr lang="en-GB"/>
              <a:pPr/>
              <a:t>9</a:t>
            </a:fld>
            <a:endParaRPr lang="en-GB"/>
          </a:p>
        </p:txBody>
      </p:sp>
      <p:sp>
        <p:nvSpPr>
          <p:cNvPr id="484354" name="Rectangle 2"/>
          <p:cNvSpPr>
            <a:spLocks noGrp="1" noChangeArrowheads="1"/>
          </p:cNvSpPr>
          <p:nvPr>
            <p:ph type="title"/>
          </p:nvPr>
        </p:nvSpPr>
        <p:spPr>
          <a:xfrm>
            <a:off x="457200" y="220663"/>
            <a:ext cx="8229600" cy="1303337"/>
          </a:xfrm>
        </p:spPr>
        <p:txBody>
          <a:bodyPr/>
          <a:lstStyle/>
          <a:p>
            <a:pPr>
              <a:lnSpc>
                <a:spcPct val="90000"/>
              </a:lnSpc>
            </a:pPr>
            <a:r>
              <a:rPr lang="en-US"/>
              <a:t>Windows Kernel</a:t>
            </a:r>
          </a:p>
        </p:txBody>
      </p:sp>
      <p:sp>
        <p:nvSpPr>
          <p:cNvPr id="484355" name="Rectangle 3"/>
          <p:cNvSpPr>
            <a:spLocks noGrp="1" noChangeArrowheads="1"/>
          </p:cNvSpPr>
          <p:nvPr>
            <p:ph type="body" idx="1"/>
          </p:nvPr>
        </p:nvSpPr>
        <p:spPr>
          <a:xfrm>
            <a:off x="457200" y="1447800"/>
            <a:ext cx="8458200" cy="5472113"/>
          </a:xfrm>
        </p:spPr>
        <p:txBody>
          <a:bodyPr/>
          <a:lstStyle/>
          <a:p>
            <a:pPr>
              <a:lnSpc>
                <a:spcPct val="90000"/>
              </a:lnSpc>
            </a:pPr>
            <a:r>
              <a:rPr lang="en-US" sz="2400"/>
              <a:t>Windows is a monolithic but modular system</a:t>
            </a:r>
          </a:p>
          <a:p>
            <a:pPr lvl="1">
              <a:lnSpc>
                <a:spcPct val="90000"/>
              </a:lnSpc>
            </a:pPr>
            <a:r>
              <a:rPr lang="en-US" sz="2000"/>
              <a:t>No protection among pieces of kernel code and drivers</a:t>
            </a:r>
          </a:p>
          <a:p>
            <a:pPr>
              <a:lnSpc>
                <a:spcPct val="90000"/>
              </a:lnSpc>
            </a:pPr>
            <a:r>
              <a:rPr lang="en-US" sz="2400"/>
              <a:t>Support for Modularity is somewhat weak:</a:t>
            </a:r>
          </a:p>
          <a:p>
            <a:pPr lvl="1">
              <a:lnSpc>
                <a:spcPct val="90000"/>
              </a:lnSpc>
            </a:pPr>
            <a:r>
              <a:rPr lang="en-US" sz="2000"/>
              <a:t>Windows Drivers allow for dynamic extension of kernel functionality</a:t>
            </a:r>
          </a:p>
          <a:p>
            <a:pPr lvl="1">
              <a:lnSpc>
                <a:spcPct val="90000"/>
              </a:lnSpc>
            </a:pPr>
            <a:r>
              <a:rPr lang="en-US" sz="2000"/>
              <a:t>Windows XP Embedded has special tools / packaging rules that allow coarse-grained configuration of the OS</a:t>
            </a:r>
          </a:p>
          <a:p>
            <a:pPr>
              <a:lnSpc>
                <a:spcPct val="90000"/>
              </a:lnSpc>
            </a:pPr>
            <a:r>
              <a:rPr lang="en-US" sz="2400"/>
              <a:t>Windows Drivers are dynamically loadable kernel modules</a:t>
            </a:r>
          </a:p>
          <a:p>
            <a:pPr lvl="1">
              <a:lnSpc>
                <a:spcPct val="90000"/>
              </a:lnSpc>
            </a:pPr>
            <a:r>
              <a:rPr lang="en-US" sz="2000"/>
              <a:t>Significant amount of code run as drivers (including network stacks such as TCP/IP and many services)</a:t>
            </a:r>
          </a:p>
          <a:p>
            <a:pPr lvl="1">
              <a:lnSpc>
                <a:spcPct val="90000"/>
              </a:lnSpc>
            </a:pPr>
            <a:r>
              <a:rPr lang="en-US" sz="2000"/>
              <a:t>Built independently from the kernel</a:t>
            </a:r>
          </a:p>
          <a:p>
            <a:pPr lvl="1">
              <a:lnSpc>
                <a:spcPct val="90000"/>
              </a:lnSpc>
            </a:pPr>
            <a:r>
              <a:rPr lang="en-US" sz="2000"/>
              <a:t>Can be loaded on-demand</a:t>
            </a:r>
          </a:p>
          <a:p>
            <a:pPr lvl="1">
              <a:lnSpc>
                <a:spcPct val="90000"/>
              </a:lnSpc>
            </a:pPr>
            <a:r>
              <a:rPr lang="en-US" sz="2000"/>
              <a:t>Dependencies among drivers can be specified</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7.2|3.5|8.9|2.8|3.1"/>
</p:tagLst>
</file>

<file path=ppt/tags/tag2.xml><?xml version="1.0" encoding="utf-8"?>
<p:tagLst xmlns:a="http://schemas.openxmlformats.org/drawingml/2006/main" xmlns:r="http://schemas.openxmlformats.org/officeDocument/2006/relationships" xmlns:p="http://schemas.openxmlformats.org/presentationml/2006/main">
  <p:tag name="TIMING" val="|19.7|1.2|41.7|404.6|1.2"/>
</p:tagLst>
</file>

<file path=ppt/tags/tag3.xml><?xml version="1.0" encoding="utf-8"?>
<p:tagLst xmlns:a="http://schemas.openxmlformats.org/drawingml/2006/main" xmlns:r="http://schemas.openxmlformats.org/officeDocument/2006/relationships" xmlns:p="http://schemas.openxmlformats.org/presentationml/2006/main">
  <p:tag name="TIMING" val="|5.2|.5|.5|.5|7.3|1.3|50.7"/>
</p:tagLst>
</file>

<file path=ppt/tags/tag4.xml><?xml version="1.0" encoding="utf-8"?>
<p:tagLst xmlns:a="http://schemas.openxmlformats.org/drawingml/2006/main" xmlns:r="http://schemas.openxmlformats.org/officeDocument/2006/relationships" xmlns:p="http://schemas.openxmlformats.org/presentationml/2006/main">
  <p:tag name="TIMING" val="|24.3|19.1|15.7|24.8|32.9|18.7"/>
</p:tagLst>
</file>

<file path=ppt/theme/theme1.xml><?xml version="1.0" encoding="utf-8"?>
<a:theme xmlns:a="http://schemas.openxmlformats.org/drawingml/2006/main" name="WOSI-final">
  <a:themeElements>
    <a:clrScheme name="">
      <a:dk1>
        <a:srgbClr val="000033"/>
      </a:dk1>
      <a:lt1>
        <a:srgbClr val="FFFFFF"/>
      </a:lt1>
      <a:dk2>
        <a:srgbClr val="00436E"/>
      </a:dk2>
      <a:lt2>
        <a:srgbClr val="FE9900"/>
      </a:lt2>
      <a:accent1>
        <a:srgbClr val="66CCFF"/>
      </a:accent1>
      <a:accent2>
        <a:srgbClr val="FF9900"/>
      </a:accent2>
      <a:accent3>
        <a:srgbClr val="AAB0BA"/>
      </a:accent3>
      <a:accent4>
        <a:srgbClr val="DADADA"/>
      </a:accent4>
      <a:accent5>
        <a:srgbClr val="B8E2FF"/>
      </a:accent5>
      <a:accent6>
        <a:srgbClr val="E78A00"/>
      </a:accent6>
      <a:hlink>
        <a:srgbClr val="99CC66"/>
      </a:hlink>
      <a:folHlink>
        <a:srgbClr val="9AA3AD"/>
      </a:folHlink>
    </a:clrScheme>
    <a:fontScheme name="WOSI-fi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OSI-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OSI-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OSI-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OSI-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OSI-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OSI-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OSI-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OSI-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OSI-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OSI-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OSI-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OSI-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OSI-final 13">
        <a:dk1>
          <a:srgbClr val="000000"/>
        </a:dk1>
        <a:lt1>
          <a:srgbClr val="FFFFFF"/>
        </a:lt1>
        <a:dk2>
          <a:srgbClr val="435B8A"/>
        </a:dk2>
        <a:lt2>
          <a:srgbClr val="FFFFFF"/>
        </a:lt2>
        <a:accent1>
          <a:srgbClr val="6699CC"/>
        </a:accent1>
        <a:accent2>
          <a:srgbClr val="C4161C"/>
        </a:accent2>
        <a:accent3>
          <a:srgbClr val="B0B5C4"/>
        </a:accent3>
        <a:accent4>
          <a:srgbClr val="DADADA"/>
        </a:accent4>
        <a:accent5>
          <a:srgbClr val="B8CAE2"/>
        </a:accent5>
        <a:accent6>
          <a:srgbClr val="B11318"/>
        </a:accent6>
        <a:hlink>
          <a:srgbClr val="66CC66"/>
        </a:hlink>
        <a:folHlink>
          <a:srgbClr val="DFCD55"/>
        </a:folHlink>
      </a:clrScheme>
      <a:clrMap bg1="dk2" tx1="lt1" bg2="dk1" tx2="lt2" accent1="accent1" accent2="accent2" accent3="accent3" accent4="accent4" accent5="accent5" accent6="accent6" hlink="hlink" folHlink="folHlink"/>
    </a:extraClrScheme>
    <a:extraClrScheme>
      <a:clrScheme name="WOSI-final 14">
        <a:dk1>
          <a:srgbClr val="000000"/>
        </a:dk1>
        <a:lt1>
          <a:srgbClr val="FFFFFF"/>
        </a:lt1>
        <a:dk2>
          <a:srgbClr val="102A60"/>
        </a:dk2>
        <a:lt2>
          <a:srgbClr val="CCCCCC"/>
        </a:lt2>
        <a:accent1>
          <a:srgbClr val="1B70EB"/>
        </a:accent1>
        <a:accent2>
          <a:srgbClr val="C4161C"/>
        </a:accent2>
        <a:accent3>
          <a:srgbClr val="AAACB6"/>
        </a:accent3>
        <a:accent4>
          <a:srgbClr val="DADADA"/>
        </a:accent4>
        <a:accent5>
          <a:srgbClr val="ABBBF3"/>
        </a:accent5>
        <a:accent6>
          <a:srgbClr val="B11318"/>
        </a:accent6>
        <a:hlink>
          <a:srgbClr val="33CC33"/>
        </a:hlink>
        <a:folHlink>
          <a:srgbClr val="FFCC00"/>
        </a:folHlink>
      </a:clrScheme>
      <a:clrMap bg1="dk2" tx1="lt1" bg2="dk1" tx2="lt2" accent1="accent1" accent2="accent2" accent3="accent3" accent4="accent4" accent5="accent5" accent6="accent6" hlink="hlink" folHlink="folHlink"/>
    </a:extraClrScheme>
    <a:extraClrScheme>
      <a:clrScheme name="WOSI-final 15">
        <a:dk1>
          <a:srgbClr val="333333"/>
        </a:dk1>
        <a:lt1>
          <a:srgbClr val="D7E6F0"/>
        </a:lt1>
        <a:dk2>
          <a:srgbClr val="0174B5"/>
        </a:dk2>
        <a:lt2>
          <a:srgbClr val="000000"/>
        </a:lt2>
        <a:accent1>
          <a:srgbClr val="A1C1E6"/>
        </a:accent1>
        <a:accent2>
          <a:srgbClr val="EFF3FA"/>
        </a:accent2>
        <a:accent3>
          <a:srgbClr val="E8F0F6"/>
        </a:accent3>
        <a:accent4>
          <a:srgbClr val="2A2A2A"/>
        </a:accent4>
        <a:accent5>
          <a:srgbClr val="CDDDF0"/>
        </a:accent5>
        <a:accent6>
          <a:srgbClr val="D9DCE3"/>
        </a:accent6>
        <a:hlink>
          <a:srgbClr val="CC0000"/>
        </a:hlink>
        <a:folHlink>
          <a:srgbClr val="FFCC00"/>
        </a:folHlink>
      </a:clrScheme>
      <a:clrMap bg1="lt1" tx1="dk1" bg2="lt2" tx2="dk2" accent1="accent1" accent2="accent2" accent3="accent3" accent4="accent4" accent5="accent5" accent6="accent6" hlink="hlink" folHlink="folHlink"/>
    </a:extraClrScheme>
    <a:extraClrScheme>
      <a:clrScheme name="WOSI-final 16">
        <a:dk1>
          <a:srgbClr val="000000"/>
        </a:dk1>
        <a:lt1>
          <a:srgbClr val="A1C1E6"/>
        </a:lt1>
        <a:dk2>
          <a:srgbClr val="EFF3FA"/>
        </a:dk2>
        <a:lt2>
          <a:srgbClr val="000000"/>
        </a:lt2>
        <a:accent1>
          <a:srgbClr val="0174B5"/>
        </a:accent1>
        <a:accent2>
          <a:srgbClr val="EFF3FA"/>
        </a:accent2>
        <a:accent3>
          <a:srgbClr val="CDDDF0"/>
        </a:accent3>
        <a:accent4>
          <a:srgbClr val="000000"/>
        </a:accent4>
        <a:accent5>
          <a:srgbClr val="AABCD7"/>
        </a:accent5>
        <a:accent6>
          <a:srgbClr val="D9DCE3"/>
        </a:accent6>
        <a:hlink>
          <a:srgbClr val="CC0000"/>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C:\polze\WOSI_Slides\WOSI-Polze\WOSI-final.pot</Template>
  <TotalTime>8366</TotalTime>
  <Words>3298</Words>
  <Application>Microsoft Office PowerPoint</Application>
  <PresentationFormat>On-screen Show (4:3)</PresentationFormat>
  <Paragraphs>704</Paragraphs>
  <Slides>49</Slides>
  <Notes>40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WOSI-final</vt:lpstr>
      <vt:lpstr>Windows and Some Differences from Linux</vt:lpstr>
      <vt:lpstr>Copyright Notice © 2000-2005 David A. Solomon and Mark Russinovich</vt:lpstr>
      <vt:lpstr>Further Notices</vt:lpstr>
      <vt:lpstr>Final Notices</vt:lpstr>
      <vt:lpstr>Takeaways</vt:lpstr>
      <vt:lpstr>Outline</vt:lpstr>
      <vt:lpstr>A Rose by any other Name</vt:lpstr>
      <vt:lpstr>Windows Architecture</vt:lpstr>
      <vt:lpstr>Windows Kernel</vt:lpstr>
      <vt:lpstr>Comparing Layering, APIs, Complexity</vt:lpstr>
      <vt:lpstr>Outline</vt:lpstr>
      <vt:lpstr>I/O Processing</vt:lpstr>
      <vt:lpstr>IRP data</vt:lpstr>
      <vt:lpstr>Completing an I/O request</vt:lpstr>
      <vt:lpstr>Flow of Interrupts</vt:lpstr>
      <vt:lpstr>IRQLs on 64-bit Systems</vt:lpstr>
      <vt:lpstr>IRQLs on 64-bit Systems</vt:lpstr>
      <vt:lpstr>Flow of Interrupts</vt:lpstr>
      <vt:lpstr>Delivering a DPC</vt:lpstr>
      <vt:lpstr>I/O Processing</vt:lpstr>
      <vt:lpstr>Outline</vt:lpstr>
      <vt:lpstr>Linux Scheduling</vt:lpstr>
      <vt:lpstr>Scheduling</vt:lpstr>
      <vt:lpstr>Scheduling Priorities</vt:lpstr>
      <vt:lpstr>Windows Scheduling Details</vt:lpstr>
      <vt:lpstr>Process Management</vt:lpstr>
      <vt:lpstr>Scheduling Timeslices</vt:lpstr>
      <vt:lpstr>Outline</vt:lpstr>
      <vt:lpstr>Windows Synchronization</vt:lpstr>
      <vt:lpstr>Windows Synchronization</vt:lpstr>
      <vt:lpstr>Queued Spinlocks</vt:lpstr>
      <vt:lpstr>Other High-Perf Synchronization</vt:lpstr>
      <vt:lpstr>Synchronizing Threads with  Kernel Objects</vt:lpstr>
      <vt:lpstr>Wait Functions - Details</vt:lpstr>
      <vt:lpstr>Outline</vt:lpstr>
      <vt:lpstr>Virtual Memory Management</vt:lpstr>
      <vt:lpstr>File Caching</vt:lpstr>
      <vt:lpstr>Kernel Memory Allocation</vt:lpstr>
      <vt:lpstr>Kernel Memory Allocation cont.</vt:lpstr>
      <vt:lpstr>Per-CPU Memory Allocation</vt:lpstr>
      <vt:lpstr>Outline</vt:lpstr>
      <vt:lpstr>Performance Testing</vt:lpstr>
      <vt:lpstr>What is CPU Time Spent On?</vt:lpstr>
      <vt:lpstr>CPU Summary Table</vt:lpstr>
      <vt:lpstr>CPU Summary Table</vt:lpstr>
      <vt:lpstr>Kernel Debugging</vt:lpstr>
      <vt:lpstr>Outline</vt:lpstr>
      <vt:lpstr>Where to go from here</vt:lpstr>
      <vt:lpstr>The Big Picture</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OS B: Windows-Linux Comparison</dc:title>
  <dc:subject>Windows Operating Systems Internals Course</dc:subject>
  <dc:creator>David A. Solomon, Mark E. Russinovich, and Andreas Polze</dc:creator>
  <cp:lastModifiedBy>bpr</cp:lastModifiedBy>
  <cp:revision>219</cp:revision>
  <dcterms:created xsi:type="dcterms:W3CDTF">2005-05-09T19:27:26Z</dcterms:created>
  <dcterms:modified xsi:type="dcterms:W3CDTF">2009-11-17T19:05:15Z</dcterms:modified>
</cp:coreProperties>
</file>