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1FBCB-AA64-A44D-AC9D-44F9DEF13758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F80AD-52BE-7A4F-B91C-4C42B0AA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 Credits: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Comparison of the Linux and Windows Device Driver Architectures“</a:t>
            </a:r>
            <a:endParaRPr lang="en-US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Melekam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Tsegaye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Rhodes University, South Africa g98t4414@campus.ru.ac.za </a:t>
            </a:r>
            <a:endParaRPr lang="en-US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Richard Foss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Rhodes University, South Africa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r.foss@ru.ac.za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F80AD-52BE-7A4F-B91C-4C42B0AA28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5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1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6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9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9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0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3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latin typeface="Arial Black"/>
                <a:cs typeface="Arial Black"/>
              </a:rPr>
              <a:t> </a:t>
            </a:r>
            <a:r>
              <a:rPr lang="en-US" dirty="0" smtClean="0">
                <a:latin typeface="Arial Black"/>
                <a:cs typeface="Arial Black"/>
              </a:rPr>
              <a:t>Device Driver Architecture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/>
            <a:r>
              <a:rPr lang="en-US" dirty="0"/>
              <a:t>Both Windows and Linux support addition of device  driver modules in runtime</a:t>
            </a:r>
          </a:p>
          <a:p>
            <a:pPr marL="285750" indent="-285750" algn="just"/>
            <a:r>
              <a:rPr lang="en-US" dirty="0"/>
              <a:t>Driver module expose callback routines</a:t>
            </a:r>
          </a:p>
          <a:p>
            <a:pPr lvl="1" algn="just">
              <a:buFont typeface="Arial"/>
              <a:buChar char="•"/>
            </a:pPr>
            <a:r>
              <a:rPr lang="en-US" sz="3200" dirty="0" smtClean="0"/>
              <a:t>Driver Initialization</a:t>
            </a:r>
          </a:p>
          <a:p>
            <a:pPr lvl="1" algn="just">
              <a:buFont typeface="Arial"/>
              <a:buChar char="•"/>
            </a:pPr>
            <a:r>
              <a:rPr lang="en-US" sz="3200" dirty="0" smtClean="0"/>
              <a:t>IO functionality</a:t>
            </a:r>
          </a:p>
          <a:p>
            <a:pPr lvl="1" algn="just">
              <a:buFont typeface="Arial"/>
              <a:buChar char="•"/>
            </a:pPr>
            <a:r>
              <a:rPr lang="en-US" sz="3200" dirty="0" smtClean="0"/>
              <a:t>Device add/remove</a:t>
            </a:r>
          </a:p>
          <a:p>
            <a:pPr lvl="1" algn="just">
              <a:buFont typeface="Arial"/>
              <a:buChar char="•"/>
            </a:pPr>
            <a:r>
              <a:rPr lang="en-US" sz="3200" dirty="0" smtClean="0"/>
              <a:t>Driver unload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70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Linux IO User-Kernel Space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RAM based </a:t>
            </a:r>
            <a:r>
              <a:rPr lang="en-US" dirty="0" err="1"/>
              <a:t>fs</a:t>
            </a:r>
            <a:r>
              <a:rPr lang="en-US" dirty="0"/>
              <a:t> like </a:t>
            </a:r>
            <a:r>
              <a:rPr lang="en-US" dirty="0" err="1"/>
              <a:t>procfs</a:t>
            </a:r>
            <a:r>
              <a:rPr lang="en-US" dirty="0"/>
              <a:t>, sequence files, </a:t>
            </a:r>
            <a:r>
              <a:rPr lang="en-US" dirty="0" err="1"/>
              <a:t>sysfs</a:t>
            </a:r>
            <a:endParaRPr lang="en-US" dirty="0"/>
          </a:p>
          <a:p>
            <a:pPr lvl="1"/>
            <a:r>
              <a:rPr lang="en-US" dirty="0" err="1" smtClean="0"/>
              <a:t>Procfs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    info </a:t>
            </a:r>
            <a:r>
              <a:rPr lang="en-US" dirty="0"/>
              <a:t>about system components like</a:t>
            </a:r>
          </a:p>
          <a:p>
            <a:pPr lvl="2">
              <a:buFont typeface="Wingdings" charset="2"/>
              <a:buChar char="Ø"/>
            </a:pPr>
            <a:r>
              <a:rPr lang="en-US" dirty="0"/>
              <a:t>CPU</a:t>
            </a:r>
          </a:p>
          <a:p>
            <a:pPr lvl="2">
              <a:buFont typeface="Wingdings" charset="2"/>
              <a:buChar char="Ø"/>
            </a:pPr>
            <a:r>
              <a:rPr lang="en-US" dirty="0"/>
              <a:t>interrupts</a:t>
            </a:r>
          </a:p>
          <a:p>
            <a:pPr lvl="2">
              <a:buFont typeface="Wingdings" charset="2"/>
              <a:buChar char="Ø"/>
            </a:pPr>
            <a:r>
              <a:rPr lang="en-US" dirty="0" err="1"/>
              <a:t>meminfo</a:t>
            </a:r>
            <a:endParaRPr lang="en-US" dirty="0"/>
          </a:p>
          <a:p>
            <a:pPr lvl="2">
              <a:buFont typeface="Wingdings" charset="2"/>
              <a:buChar char="Ø"/>
            </a:pPr>
            <a:r>
              <a:rPr lang="en-US" dirty="0"/>
              <a:t>networking resources</a:t>
            </a:r>
          </a:p>
          <a:p>
            <a:pPr lvl="1"/>
            <a:r>
              <a:rPr lang="en-US" dirty="0"/>
              <a:t>sequence files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Allow </a:t>
            </a:r>
            <a:r>
              <a:rPr lang="en-US" dirty="0"/>
              <a:t>data transfer of data which exceeds PAGE_SIZE</a:t>
            </a:r>
          </a:p>
          <a:p>
            <a:pPr lvl="1"/>
            <a:r>
              <a:rPr lang="en-US" dirty="0" err="1"/>
              <a:t>sysfs</a:t>
            </a:r>
            <a:endParaRPr lang="en-US" dirty="0"/>
          </a:p>
          <a:p>
            <a:pPr lvl="2">
              <a:buFont typeface="Wingdings" charset="2"/>
              <a:buChar char="Ø"/>
            </a:pPr>
            <a:r>
              <a:rPr lang="en-US" dirty="0"/>
              <a:t>info about devices, drivers, buses, interconnects</a:t>
            </a:r>
          </a:p>
        </p:txBody>
      </p:sp>
    </p:spTree>
    <p:extLst>
      <p:ext uri="{BB962C8B-B14F-4D97-AF65-F5344CB8AC3E}">
        <p14:creationId xmlns:p14="http://schemas.microsoft.com/office/powerpoint/2010/main" val="187773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Windows Driver Architecture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broad classes</a:t>
            </a:r>
          </a:p>
          <a:p>
            <a:pPr lvl="1"/>
            <a:r>
              <a:rPr lang="en-US" dirty="0" smtClean="0"/>
              <a:t>Legacy</a:t>
            </a:r>
          </a:p>
          <a:p>
            <a:pPr lvl="1"/>
            <a:r>
              <a:rPr lang="en-US" dirty="0" smtClean="0"/>
              <a:t>PnP(Plug and Play)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PnP Driver Characteristics</a:t>
            </a:r>
          </a:p>
          <a:p>
            <a:pPr lvl="1"/>
            <a:r>
              <a:rPr lang="en-US" dirty="0" smtClean="0"/>
              <a:t>Loaded On Demand</a:t>
            </a:r>
          </a:p>
          <a:p>
            <a:pPr lvl="1"/>
            <a:r>
              <a:rPr lang="en-US" dirty="0" smtClean="0"/>
              <a:t>Does not consume  extra resources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515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Windows Driver Model(WDM)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model specified by </a:t>
            </a:r>
            <a:r>
              <a:rPr lang="en-US" dirty="0" smtClean="0"/>
              <a:t>Microsoft</a:t>
            </a:r>
          </a:p>
          <a:p>
            <a:r>
              <a:rPr lang="en-US" dirty="0" smtClean="0"/>
              <a:t>The </a:t>
            </a:r>
            <a:r>
              <a:rPr lang="en-US" dirty="0"/>
              <a:t>broad classes of WDM Drivers</a:t>
            </a:r>
          </a:p>
          <a:p>
            <a:pPr lvl="1"/>
            <a:r>
              <a:rPr lang="en-US" dirty="0" err="1"/>
              <a:t>Fucntional</a:t>
            </a:r>
            <a:r>
              <a:rPr lang="en-US" dirty="0"/>
              <a:t> Driver</a:t>
            </a:r>
          </a:p>
          <a:p>
            <a:pPr lvl="1"/>
            <a:r>
              <a:rPr lang="en-US" dirty="0"/>
              <a:t>Filter </a:t>
            </a:r>
            <a:r>
              <a:rPr lang="en-US" dirty="0" smtClean="0"/>
              <a:t>Driver</a:t>
            </a:r>
          </a:p>
          <a:p>
            <a:pPr lvl="1"/>
            <a:r>
              <a:rPr lang="en-US" dirty="0" smtClean="0"/>
              <a:t>Bus Driver</a:t>
            </a:r>
          </a:p>
          <a:p>
            <a:r>
              <a:rPr lang="en-US" dirty="0" smtClean="0"/>
              <a:t>IO </a:t>
            </a:r>
            <a:r>
              <a:rPr lang="en-US" dirty="0"/>
              <a:t>Request Packet(IRP), a standard data structure to enable communication between </a:t>
            </a:r>
            <a:r>
              <a:rPr lang="en-US" dirty="0" smtClean="0"/>
              <a:t>application</a:t>
            </a:r>
            <a:r>
              <a:rPr lang="en-US" dirty="0"/>
              <a:t>-driver and driver-driver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4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4-07 at 8.46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292"/>
            <a:ext cx="8789165" cy="56077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15" y="542406"/>
            <a:ext cx="908638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00" dirty="0" smtClean="0">
                <a:latin typeface="Arial Black"/>
                <a:cs typeface="Arial Black"/>
              </a:rPr>
              <a:t>IRP flow in </a:t>
            </a:r>
            <a:r>
              <a:rPr lang="en-US" sz="3600" dirty="0" smtClean="0">
                <a:latin typeface="Arial Black"/>
                <a:cs typeface="Arial Black"/>
              </a:rPr>
              <a:t>Windows</a:t>
            </a:r>
            <a:r>
              <a:rPr lang="en-US" sz="3900" dirty="0" smtClean="0">
                <a:latin typeface="Arial Black"/>
                <a:cs typeface="Arial Black"/>
              </a:rPr>
              <a:t> Driver Stack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156135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1022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Black"/>
                <a:cs typeface="Arial Black"/>
              </a:rPr>
              <a:t>WDM Driver Primary callbacks</a:t>
            </a:r>
            <a:endParaRPr lang="en-US" sz="36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DriverEntry</a:t>
            </a:r>
            <a:r>
              <a:rPr lang="en-US" dirty="0"/>
              <a:t>() </a:t>
            </a:r>
          </a:p>
          <a:p>
            <a:pPr lvl="1" algn="just"/>
            <a:r>
              <a:rPr lang="en-US" dirty="0"/>
              <a:t>Driver load and resource initialization</a:t>
            </a:r>
          </a:p>
          <a:p>
            <a:pPr algn="just"/>
            <a:r>
              <a:rPr lang="en-US" dirty="0" err="1"/>
              <a:t>AddDevice</a:t>
            </a:r>
            <a:r>
              <a:rPr lang="en-US" dirty="0"/>
              <a:t>() </a:t>
            </a:r>
          </a:p>
          <a:p>
            <a:pPr lvl="1" algn="just"/>
            <a:r>
              <a:rPr lang="en-US" dirty="0"/>
              <a:t>Device Object create and resource allocation</a:t>
            </a:r>
          </a:p>
          <a:p>
            <a:pPr lvl="1" algn="just"/>
            <a:r>
              <a:rPr lang="en-US" dirty="0"/>
              <a:t>128 GUIDs generated for Device Identifier</a:t>
            </a:r>
          </a:p>
          <a:p>
            <a:pPr lvl="1" algn="just"/>
            <a:r>
              <a:rPr lang="en-US" dirty="0"/>
              <a:t>Driver registers the GUID for a device</a:t>
            </a:r>
          </a:p>
          <a:p>
            <a:pPr algn="just"/>
            <a:r>
              <a:rPr lang="en-US" dirty="0"/>
              <a:t>Dispatch()</a:t>
            </a:r>
          </a:p>
          <a:p>
            <a:pPr lvl="1" algn="just"/>
            <a:r>
              <a:rPr lang="en-US" dirty="0"/>
              <a:t>Handles IO requests(sent as IRP)</a:t>
            </a:r>
          </a:p>
        </p:txBody>
      </p:sp>
    </p:spTree>
    <p:extLst>
      <p:ext uri="{BB962C8B-B14F-4D97-AF65-F5344CB8AC3E}">
        <p14:creationId xmlns:p14="http://schemas.microsoft.com/office/powerpoint/2010/main" val="157565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WDM IO User-Kernel Space</a:t>
            </a:r>
            <a:endParaRPr lang="en-US" sz="40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Three primary ways</a:t>
            </a:r>
          </a:p>
          <a:p>
            <a:r>
              <a:rPr lang="en-US" dirty="0"/>
              <a:t>Buffered IO</a:t>
            </a:r>
          </a:p>
          <a:p>
            <a:pPr lvl="1"/>
            <a:r>
              <a:rPr lang="en-US" dirty="0"/>
              <a:t>Kernel buffer allocated</a:t>
            </a:r>
          </a:p>
          <a:p>
            <a:pPr lvl="1"/>
            <a:r>
              <a:rPr lang="en-US" dirty="0"/>
              <a:t>OS validates buffer before copying contents</a:t>
            </a:r>
          </a:p>
          <a:p>
            <a:r>
              <a:rPr lang="en-US" dirty="0"/>
              <a:t>Direct IO</a:t>
            </a:r>
          </a:p>
          <a:p>
            <a:pPr lvl="1"/>
            <a:r>
              <a:rPr lang="en-US" dirty="0"/>
              <a:t>User space locked memory allocated</a:t>
            </a:r>
          </a:p>
          <a:p>
            <a:pPr lvl="1"/>
            <a:r>
              <a:rPr lang="en-US" dirty="0"/>
              <a:t>Memory Descriptor List(MDL) passed on to driver via IRP</a:t>
            </a:r>
          </a:p>
          <a:p>
            <a:pPr lvl="1"/>
            <a:r>
              <a:rPr lang="en-US" dirty="0"/>
              <a:t>Driver initiates DMA to/from buffer using MDL info</a:t>
            </a:r>
          </a:p>
          <a:p>
            <a:r>
              <a:rPr lang="en-US" dirty="0"/>
              <a:t>Method Neither IO </a:t>
            </a:r>
          </a:p>
          <a:p>
            <a:pPr lvl="1"/>
            <a:r>
              <a:rPr lang="en-US" dirty="0"/>
              <a:t>User space virtual pointer passed to driver</a:t>
            </a:r>
          </a:p>
        </p:txBody>
      </p:sp>
    </p:spTree>
    <p:extLst>
      <p:ext uri="{BB962C8B-B14F-4D97-AF65-F5344CB8AC3E}">
        <p14:creationId xmlns:p14="http://schemas.microsoft.com/office/powerpoint/2010/main" val="124309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Linux Driver Architecture</a:t>
            </a:r>
            <a:endParaRPr lang="en-US" sz="40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Drivers in Linux represented as modules</a:t>
            </a:r>
          </a:p>
          <a:p>
            <a:r>
              <a:rPr lang="en-US" dirty="0"/>
              <a:t>Communication between modules done using  function call</a:t>
            </a:r>
          </a:p>
          <a:p>
            <a:r>
              <a:rPr lang="en-US" dirty="0"/>
              <a:t>Modules can export public function to a symbol table maintained by kernel</a:t>
            </a:r>
          </a:p>
          <a:p>
            <a:r>
              <a:rPr lang="en-US" dirty="0" err="1"/>
              <a:t>module_init</a:t>
            </a:r>
            <a:r>
              <a:rPr lang="en-US" dirty="0"/>
              <a:t> and </a:t>
            </a:r>
            <a:r>
              <a:rPr lang="en-US" dirty="0" err="1"/>
              <a:t>module_exit</a:t>
            </a:r>
            <a:r>
              <a:rPr lang="en-US" dirty="0"/>
              <a:t> macros to initialize/unload driver(analogous to </a:t>
            </a:r>
            <a:r>
              <a:rPr lang="en-US" dirty="0" err="1"/>
              <a:t>DriverEntry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7926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 Black"/>
                <a:cs typeface="Arial Black"/>
              </a:rPr>
              <a:t>Key Features Linux Device Driver</a:t>
            </a:r>
            <a:endParaRPr lang="en-US" sz="36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 clear distinction of layered modules(no notion of filter, functional and bus driver as in Windows)</a:t>
            </a:r>
          </a:p>
          <a:p>
            <a:r>
              <a:rPr lang="en-US" dirty="0"/>
              <a:t>Devices are named using major and minor numbers</a:t>
            </a:r>
          </a:p>
          <a:p>
            <a:pPr lvl="1"/>
            <a:r>
              <a:rPr lang="en-US" dirty="0"/>
              <a:t>major numbers in range 0 to 255</a:t>
            </a:r>
          </a:p>
          <a:p>
            <a:pPr lvl="1"/>
            <a:r>
              <a:rPr lang="en-US" dirty="0"/>
              <a:t>Each driver for a major device number can manage additional 256 minor numbers</a:t>
            </a:r>
          </a:p>
          <a:p>
            <a:pPr lvl="1"/>
            <a:r>
              <a:rPr lang="en-US" dirty="0"/>
              <a:t>At one time, maximum 256 usable devices handles</a:t>
            </a:r>
          </a:p>
          <a:p>
            <a:pPr lvl="1"/>
            <a:r>
              <a:rPr lang="en-US" dirty="0"/>
              <a:t>Possible to gain access to 65536(256 X 256) devices</a:t>
            </a:r>
          </a:p>
        </p:txBody>
      </p:sp>
    </p:spTree>
    <p:extLst>
      <p:ext uri="{BB962C8B-B14F-4D97-AF65-F5344CB8AC3E}">
        <p14:creationId xmlns:p14="http://schemas.microsoft.com/office/powerpoint/2010/main" val="192096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Linux Driver Stack</a:t>
            </a:r>
            <a:endParaRPr lang="en-US" dirty="0">
              <a:latin typeface="Arial Black"/>
              <a:cs typeface="Arial Black"/>
            </a:endParaRPr>
          </a:p>
        </p:txBody>
      </p:sp>
      <p:pic>
        <p:nvPicPr>
          <p:cNvPr id="4" name="Picture 3" descr="Screen Shot 2015-04-07 at 8.4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17638"/>
            <a:ext cx="7946783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9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416</Words>
  <Application>Microsoft Macintosh PowerPoint</Application>
  <PresentationFormat>On-screen Show (4:3)</PresentationFormat>
  <Paragraphs>79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Device Driver Architecture</vt:lpstr>
      <vt:lpstr>Windows Driver Architecture</vt:lpstr>
      <vt:lpstr>Windows Driver Model(WDM)</vt:lpstr>
      <vt:lpstr>PowerPoint Presentation</vt:lpstr>
      <vt:lpstr>WDM Driver Primary callbacks</vt:lpstr>
      <vt:lpstr>WDM IO User-Kernel Space</vt:lpstr>
      <vt:lpstr>Linux Driver Architecture</vt:lpstr>
      <vt:lpstr>Key Features Linux Device Driver</vt:lpstr>
      <vt:lpstr>Linux Driver Stack</vt:lpstr>
      <vt:lpstr>Linux IO User-Kernel Space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Device Driver Architecture</dc:title>
  <dc:creator>Saikat Roychowdhury</dc:creator>
  <cp:lastModifiedBy>Saikat Roychowdhury</cp:lastModifiedBy>
  <cp:revision>8</cp:revision>
  <dcterms:created xsi:type="dcterms:W3CDTF">2015-04-09T22:23:50Z</dcterms:created>
  <dcterms:modified xsi:type="dcterms:W3CDTF">2015-04-09T23:01:06Z</dcterms:modified>
</cp:coreProperties>
</file>