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50" d="100"/>
          <a:sy n="50" d="100"/>
        </p:scale>
        <p:origin x="-1768" y="4728"/>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a:t>
          </a:r>
          <a:r>
            <a:rPr lang="en-US" dirty="0" smtClean="0"/>
            <a:t>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E13EDAF-B75E-0446-914A-CDB2E2C1AB33}" srcId="{806CA583-6F7B-1442-BC30-7C5A2DCF7382}" destId="{3A06A258-2897-BE4B-BC8B-BE4AE10B6418}" srcOrd="2" destOrd="0" parTransId="{3AAA81EB-2EAB-4040-874E-D10D0CC06819}" sibTransId="{17EF48EA-6A19-414B-84BC-121604E8574C}"/>
    <dgm:cxn modelId="{6273B534-B3D8-6040-B0A8-907273708B9C}" srcId="{806CA583-6F7B-1442-BC30-7C5A2DCF7382}" destId="{0D3AD3BE-FAE6-684A-89C5-A6B7D25532A4}" srcOrd="1" destOrd="0" parTransId="{416E2B02-728F-D441-818F-75CF29BB7DBD}" sibTransId="{B55C1537-669B-CA46-ACC0-BE045DF0522A}"/>
    <dgm:cxn modelId="{051EF588-A2A8-5F41-A3D1-4D3B092FB6B2}" type="presOf" srcId="{806CA583-6F7B-1442-BC30-7C5A2DCF7382}" destId="{B7E09D3B-F6E7-324F-942E-CF0F868312D7}" srcOrd="0" destOrd="0" presId="urn:microsoft.com/office/officeart/2009/layout/CircleArrowProcess"/>
    <dgm:cxn modelId="{7C2517A4-18CE-924F-866D-0E1242068640}" type="presOf" srcId="{82A90042-09D5-244E-942B-859E6651293B}" destId="{A46FF8C8-9923-E04A-9858-061BC14A7BBA}"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D40E7BC7-44D1-534F-9F6A-92026D28EF3C}" type="presOf" srcId="{23BE406B-8FC0-EA49-9376-785B99E85F94}" destId="{AA061E65-8560-1241-A792-86CDE2C87118}" srcOrd="0" destOrd="0" presId="urn:microsoft.com/office/officeart/2009/layout/CircleArrowProcess"/>
    <dgm:cxn modelId="{395BD204-E7DE-CE4C-89A4-71010CB9A851}" type="presOf" srcId="{00FE946D-5602-2E40-AF78-07AA90C00949}" destId="{90063860-69A2-7D4D-977A-0B6082081121}"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B08D1F3C-A915-C142-A904-0145F85A6859}" type="presOf" srcId="{3A06A258-2897-BE4B-BC8B-BE4AE10B6418}" destId="{F4A300AB-213F-2C4F-99D0-5C0883F66816}"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53BD8E24-38CF-EB40-9E46-8CCF91F65DDA}" srcId="{806CA583-6F7B-1442-BC30-7C5A2DCF7382}" destId="{00FE946D-5602-2E40-AF78-07AA90C00949}" srcOrd="3" destOrd="0" parTransId="{786FE575-ABA6-1B44-BF2C-4C20CEBF0DB3}" sibTransId="{B15B3A2C-C795-9649-A3C8-2B46161FBD79}"/>
    <dgm:cxn modelId="{3F177D84-CAB1-D041-B344-E47BA0BD4CA4}" type="presOf" srcId="{3785D4D6-BEE7-3F41-A4DA-071FF9283026}" destId="{40FDAB20-7504-0A4E-B8A9-73F9D859052F}"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a:t>
          </a:r>
          <a:r>
            <a:rPr lang="en-US" sz="1100" kern="1200" dirty="0" smtClean="0"/>
            <a:t>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6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p:txBody>
          <a:bodyPr/>
          <a:lstStyle/>
          <a:p>
            <a:endParaRPr lang="en-US"/>
          </a:p>
        </p:txBody>
      </p:sp>
      <p:sp>
        <p:nvSpPr>
          <p:cNvPr id="8" name="Text Placeholder 7"/>
          <p:cNvSpPr>
            <a:spLocks noGrp="1"/>
          </p:cNvSpPr>
          <p:nvPr>
            <p:ph type="body" sz="quarter" idx="22"/>
          </p:nvPr>
        </p:nvSpPr>
        <p:spPr/>
        <p:txBody>
          <a:bodyPr/>
          <a:lstStyle/>
          <a:p>
            <a:r>
              <a:rPr lang="en-US" dirty="0" smtClean="0"/>
              <a:t>Procedure</a:t>
            </a:r>
            <a:endParaRPr lang="en-US" dirty="0"/>
          </a:p>
        </p:txBody>
      </p:sp>
      <p:sp>
        <p:nvSpPr>
          <p:cNvPr id="9" name="Text Placeholder 8"/>
          <p:cNvSpPr>
            <a:spLocks noGrp="1"/>
          </p:cNvSpPr>
          <p:nvPr>
            <p:ph type="body" sz="quarter" idx="23"/>
          </p:nvPr>
        </p:nvSpPr>
        <p:spPr>
          <a:xfrm>
            <a:off x="5797158" y="23108476"/>
            <a:ext cx="4719258" cy="2142772"/>
          </a:xfrm>
        </p:spPr>
        <p:txBody>
          <a:bodyPr/>
          <a:lstStyle/>
          <a:p>
            <a:r>
              <a:rPr lang="en-US" b="1" dirty="0"/>
              <a:t>K Nearest </a:t>
            </a:r>
            <a:r>
              <a:rPr lang="en-US" b="1" dirty="0" smtClean="0"/>
              <a:t>Neighbor </a:t>
            </a:r>
            <a:r>
              <a:rPr lang="en-US" b="1" dirty="0"/>
              <a:t>based </a:t>
            </a:r>
            <a:r>
              <a:rPr lang="en-US" b="1" dirty="0" smtClean="0"/>
              <a:t>Classification:</a:t>
            </a:r>
          </a:p>
          <a:p>
            <a:pPr marL="285750" indent="-285750">
              <a:lnSpc>
                <a:spcPct val="80000"/>
              </a:lnSpc>
              <a:buFont typeface="Arial"/>
              <a:buChar char="•"/>
            </a:pPr>
            <a:r>
              <a:rPr lang="en-US" sz="1600" dirty="0"/>
              <a:t>2200 samples of ASL digits, </a:t>
            </a:r>
          </a:p>
          <a:p>
            <a:pPr marL="285750" indent="-285750">
              <a:lnSpc>
                <a:spcPct val="80000"/>
              </a:lnSpc>
              <a:buFont typeface="Arial"/>
              <a:buChar char="•"/>
            </a:pPr>
            <a:r>
              <a:rPr lang="en-US" sz="1600" dirty="0"/>
              <a:t>training : testing data = 70% : 30% </a:t>
            </a:r>
          </a:p>
          <a:p>
            <a:pPr marL="285750" indent="-285750">
              <a:lnSpc>
                <a:spcPct val="80000"/>
              </a:lnSpc>
              <a:buFont typeface="Arial"/>
              <a:buChar char="•"/>
            </a:pPr>
            <a:r>
              <a:rPr lang="en-US" sz="1600" dirty="0"/>
              <a:t>~ 95% accuracy when k = 1; </a:t>
            </a:r>
          </a:p>
          <a:p>
            <a:pPr marL="285750" indent="-285750">
              <a:lnSpc>
                <a:spcPct val="80000"/>
              </a:lnSpc>
              <a:buFont typeface="Arial"/>
              <a:buChar char="•"/>
            </a:pPr>
            <a:r>
              <a:rPr lang="en-US" sz="1600" dirty="0"/>
              <a:t>Accuracy decreases with increasing k.</a:t>
            </a:r>
          </a:p>
          <a:p>
            <a:pPr marL="285750" indent="-285750">
              <a:lnSpc>
                <a:spcPct val="80000"/>
              </a:lnSpc>
              <a:buFont typeface="Arial"/>
              <a:buChar char="•"/>
            </a:pPr>
            <a:r>
              <a:rPr lang="en-US" sz="1600" dirty="0"/>
              <a:t>Average result obtained around 50-55% ; highest being </a:t>
            </a:r>
            <a:r>
              <a:rPr lang="en-US" sz="16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4" name="Text Placeholder 13"/>
          <p:cNvSpPr>
            <a:spLocks noGrp="1"/>
          </p:cNvSpPr>
          <p:nvPr>
            <p:ph type="body" sz="quarter" idx="28"/>
          </p:nvPr>
        </p:nvSpPr>
        <p:spPr/>
        <p:txBody>
          <a:bodyPr/>
          <a:lstStyle/>
          <a:p>
            <a:endParaRPr lang="en-US"/>
          </a:p>
        </p:txBody>
      </p:sp>
      <p:sp>
        <p:nvSpPr>
          <p:cNvPr id="15" name="Text Placeholder 14"/>
          <p:cNvSpPr>
            <a:spLocks noGrp="1"/>
          </p:cNvSpPr>
          <p:nvPr>
            <p:ph type="body" sz="quarter" idx="29"/>
          </p:nvPr>
        </p:nvSpPr>
        <p:spPr>
          <a:xfrm>
            <a:off x="15209836" y="24354939"/>
            <a:ext cx="4675584" cy="507813"/>
          </a:xfrm>
        </p:spPr>
        <p:txBody>
          <a:bodyPr/>
          <a:lstStyle/>
          <a:p>
            <a:endParaRPr lang="en-US"/>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a:xfrm>
            <a:off x="245931" y="10935269"/>
            <a:ext cx="4675584" cy="11528981"/>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lstStyle/>
          <a:p>
            <a:r>
              <a:rPr lang="en-US" dirty="0" smtClean="0"/>
              <a:t>&lt;names&gt;</a:t>
            </a:r>
            <a:endParaRPr lang="en-US" dirty="0"/>
          </a:p>
        </p:txBody>
      </p:sp>
      <p:sp>
        <p:nvSpPr>
          <p:cNvPr id="43" name="Text Placeholder 42"/>
          <p:cNvSpPr>
            <a:spLocks noGrp="1"/>
          </p:cNvSpPr>
          <p:nvPr>
            <p:ph type="body" sz="quarter" idx="184"/>
          </p:nvPr>
        </p:nvSpPr>
        <p:spPr/>
        <p:txBody>
          <a:bodyPr/>
          <a:lstStyle/>
          <a:p>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20" name="Picture 19" descr="kn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416" y="23438931"/>
            <a:ext cx="4147624" cy="1481862"/>
          </a:xfrm>
          <a:prstGeom prst="rect">
            <a:avLst/>
          </a:prstGeom>
        </p:spPr>
      </p:pic>
      <p:sp>
        <p:nvSpPr>
          <p:cNvPr id="21" name="Text Placeholder 8"/>
          <p:cNvSpPr txBox="1">
            <a:spLocks/>
          </p:cNvSpPr>
          <p:nvPr/>
        </p:nvSpPr>
        <p:spPr>
          <a:xfrm>
            <a:off x="10645483" y="25534262"/>
            <a:ext cx="4147624" cy="4591980"/>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b="1" dirty="0"/>
              <a:t>Neural Network based Supervised Learning</a:t>
            </a:r>
            <a:r>
              <a:rPr lang="en-US" b="1" dirty="0" smtClean="0"/>
              <a:t>:</a:t>
            </a:r>
            <a:endParaRPr lang="en-US" b="1" dirty="0"/>
          </a:p>
          <a:p>
            <a:pPr marL="285750" indent="-285750">
              <a:lnSpc>
                <a:spcPct val="80000"/>
              </a:lnSpc>
              <a:buFont typeface="Arial"/>
              <a:buChar char="•"/>
            </a:pPr>
            <a:r>
              <a:rPr lang="en-US" sz="1600" dirty="0"/>
              <a:t>Feed forward neural network with sigmoid transfer </a:t>
            </a:r>
            <a:r>
              <a:rPr lang="en-US" sz="1600" dirty="0" smtClean="0"/>
              <a:t>function</a:t>
            </a:r>
            <a:endParaRPr lang="en-US" sz="1600" dirty="0"/>
          </a:p>
          <a:p>
            <a:pPr marL="285750" indent="-285750">
              <a:lnSpc>
                <a:spcPct val="80000"/>
              </a:lnSpc>
              <a:buFont typeface="Arial"/>
              <a:buChar char="•"/>
            </a:pPr>
            <a:r>
              <a:rPr lang="en-US" sz="1600" dirty="0"/>
              <a:t>Back propagation algorithm for learning weights and biases for neurons</a:t>
            </a:r>
            <a:r>
              <a:rPr lang="en-US" sz="1600" dirty="0" smtClean="0"/>
              <a:t>.</a:t>
            </a:r>
            <a:endParaRPr lang="en-US" sz="1600" dirty="0"/>
          </a:p>
          <a:p>
            <a:pPr marL="285750" indent="-285750">
              <a:lnSpc>
                <a:spcPct val="80000"/>
              </a:lnSpc>
              <a:buFont typeface="Arial"/>
              <a:buChar char="•"/>
            </a:pPr>
            <a:r>
              <a:rPr lang="en-US" sz="1600" dirty="0"/>
              <a:t>Utilized 64 point Fourier Descriptors features per digit with N’ hidden neurons and 11 output neurons (digits 0 to 10) : N=48 with experimentation for reliable </a:t>
            </a:r>
            <a:r>
              <a:rPr lang="en-US" sz="1600" dirty="0" smtClean="0"/>
              <a:t>accuracy</a:t>
            </a:r>
            <a:endParaRPr lang="en-US" sz="1600" dirty="0"/>
          </a:p>
          <a:p>
            <a:pPr marL="285750" indent="-285750">
              <a:lnSpc>
                <a:spcPct val="80000"/>
              </a:lnSpc>
              <a:buFont typeface="Arial"/>
              <a:buChar char="•"/>
            </a:pPr>
            <a:r>
              <a:rPr lang="en-US" sz="1600" dirty="0"/>
              <a:t>1600 samples with 65-70% for training, 15% for validation and rest for test</a:t>
            </a:r>
            <a:r>
              <a:rPr lang="en-US" sz="1600" dirty="0" smtClean="0"/>
              <a:t>.</a:t>
            </a:r>
            <a:endParaRPr lang="en-US" sz="1600" dirty="0"/>
          </a:p>
          <a:p>
            <a:pPr marL="285750" indent="-285750">
              <a:lnSpc>
                <a:spcPct val="80000"/>
              </a:lnSpc>
              <a:buFont typeface="Arial"/>
              <a:buChar char="•"/>
            </a:pPr>
            <a:r>
              <a:rPr lang="en-US" sz="1600" dirty="0"/>
              <a:t>Average result : 84% on the testing set, 95% on the training set and 86% on the validation</a:t>
            </a:r>
            <a:r>
              <a:rPr lang="en-US" sz="1600" dirty="0" smtClean="0"/>
              <a:t>.</a:t>
            </a:r>
            <a:endParaRPr lang="en-US" sz="1600" dirty="0"/>
          </a:p>
          <a:p>
            <a:pPr marL="285750" indent="-285750">
              <a:lnSpc>
                <a:spcPct val="80000"/>
              </a:lnSpc>
              <a:buFont typeface="Arial"/>
              <a:buChar char="•"/>
            </a:pPr>
            <a:r>
              <a:rPr lang="en-US" sz="1600" dirty="0"/>
              <a:t>70-80% accuracy on random set on average.</a:t>
            </a:r>
          </a:p>
          <a:p>
            <a:endParaRPr lang="en-US" b="1" dirty="0"/>
          </a:p>
        </p:txBody>
      </p:sp>
      <p:pic>
        <p:nvPicPr>
          <p:cNvPr id="5" name="Picture 4" descr="n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7158" y="25526787"/>
            <a:ext cx="4580986" cy="1862213"/>
          </a:xfrm>
          <a:prstGeom prst="rect">
            <a:avLst/>
          </a:prstGeom>
        </p:spPr>
      </p:pic>
      <p:pic>
        <p:nvPicPr>
          <p:cNvPr id="22" name="Picture 21" descr="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7158" y="27816987"/>
            <a:ext cx="4580985"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1" name="Text Placeholder 9"/>
          <p:cNvSpPr txBox="1">
            <a:spLocks/>
          </p:cNvSpPr>
          <p:nvPr/>
        </p:nvSpPr>
        <p:spPr>
          <a:xfrm>
            <a:off x="4845750" y="22664638"/>
            <a:ext cx="9818290" cy="507813"/>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smtClean="0"/>
              <a:t>Results</a:t>
            </a:r>
            <a:endParaRPr lang="en-US"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165</TotalTime>
  <Words>596</Words>
  <Application>Microsoft Macintosh PowerPoint</Application>
  <PresentationFormat>Custom</PresentationFormat>
  <Paragraphs>38</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32</cp:revision>
  <dcterms:created xsi:type="dcterms:W3CDTF">2012-02-03T23:30:52Z</dcterms:created>
  <dcterms:modified xsi:type="dcterms:W3CDTF">2015-12-01T22:58:49Z</dcterms:modified>
</cp:coreProperties>
</file>