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62" autoAdjust="0"/>
    <p:restoredTop sz="94394" autoAdjust="0"/>
  </p:normalViewPr>
  <p:slideViewPr>
    <p:cSldViewPr snapToGrid="0" snapToObjects="1" showGuides="1">
      <p:cViewPr>
        <p:scale>
          <a:sx n="81" d="100"/>
          <a:sy n="81" d="100"/>
        </p:scale>
        <p:origin x="3008" y="1712"/>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03/12/15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jpg"/><Relationship Id="rId23" Type="http://schemas.openxmlformats.org/officeDocument/2006/relationships/image" Target="../media/image23.jpg"/><Relationship Id="rId24" Type="http://schemas.openxmlformats.org/officeDocument/2006/relationships/image" Target="../media/image24.jpg"/><Relationship Id="rId25" Type="http://schemas.openxmlformats.org/officeDocument/2006/relationships/image" Target="../media/image25.pn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0"/>
            <a:ext cx="9651689" cy="3188519"/>
          </a:xfrm>
        </p:spPr>
        <p:txBody>
          <a:bodyPr/>
          <a:lstStyle/>
          <a:p>
            <a:r>
              <a:rPr lang="en-US" sz="1800"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YCbCr </a:t>
            </a:r>
            <a:r>
              <a:rPr lang="en-US" sz="1800" dirty="0" smtClean="0"/>
              <a:t>space</a:t>
            </a:r>
            <a:r>
              <a:rPr lang="en-US" sz="1800" dirty="0" smtClean="0"/>
              <a:t>.</a:t>
            </a:r>
          </a:p>
          <a:p>
            <a:pPr marL="285750" indent="-285750">
              <a:buFont typeface="Arial"/>
              <a:buChar char="•"/>
            </a:pPr>
            <a:endParaRPr lang="en-US" sz="1800" dirty="0" smtClean="0"/>
          </a:p>
          <a:p>
            <a:r>
              <a:rPr lang="en-US" sz="1800" dirty="0" smtClean="0"/>
              <a:t>     R &gt; 95 &amp; G &gt; 40 &amp; B &gt; 20 &amp;                                                   Y = 0.299R + 0.587G + 0.114B</a:t>
            </a:r>
            <a:endParaRPr lang="en-US" sz="1800" dirty="0"/>
          </a:p>
          <a:p>
            <a:r>
              <a:rPr lang="en-US" sz="1800" dirty="0" smtClean="0"/>
              <a:t>     Max{R,G,B} – Min{R,G,B} &gt; 15 &amp;           </a:t>
            </a:r>
            <a:r>
              <a:rPr lang="en-US" sz="1800" i="1" dirty="0" smtClean="0"/>
              <a:t>OR                    </a:t>
            </a:r>
            <a:r>
              <a:rPr lang="en-US" sz="1800" dirty="0" smtClean="0"/>
              <a:t>Cr = 128 + 0.5R – 0.418G – 0.081B</a:t>
            </a:r>
            <a:endParaRPr lang="en-US" sz="1800" i="1" dirty="0" smtClean="0"/>
          </a:p>
          <a:p>
            <a:r>
              <a:rPr lang="en-US" sz="1800" dirty="0"/>
              <a:t> </a:t>
            </a:r>
            <a:r>
              <a:rPr lang="en-US" sz="1800" dirty="0" smtClean="0"/>
              <a:t>    |R – G| &gt; 15 &amp; R &gt; G &amp; R &gt; B                                              Cb = 128 – 0.168R – 0.331G + 0.5B</a:t>
            </a:r>
          </a:p>
          <a:p>
            <a:r>
              <a:rPr lang="en-US" sz="1800" dirty="0"/>
              <a:t>	</a:t>
            </a:r>
            <a:r>
              <a:rPr lang="en-US" sz="1800" dirty="0"/>
              <a:t> </a:t>
            </a:r>
            <a:r>
              <a:rPr lang="en-US" sz="1800" dirty="0" smtClean="0"/>
              <a:t>                                          </a:t>
            </a:r>
            <a:r>
              <a:rPr lang="en-US" sz="1800" dirty="0" smtClean="0"/>
              <a:t>85 &lt; Cb &lt; 135 &amp; 135 &lt; Cr &lt; 180 &amp; Y &gt; 80</a:t>
            </a:r>
            <a:endParaRPr lang="en-US" sz="1800" dirty="0" smtClean="0"/>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5" name="Picture 4" descr="n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25460" y="14178324"/>
            <a:ext cx="4305169" cy="1862213"/>
          </a:xfrm>
          <a:prstGeom prst="rect">
            <a:avLst/>
          </a:prstGeom>
        </p:spPr>
      </p:pic>
      <p:pic>
        <p:nvPicPr>
          <p:cNvPr id="22" name="Picture 21" descr="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25462" y="16102704"/>
            <a:ext cx="4305167"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 Placeholder 9"/>
          <p:cNvSpPr txBox="1">
            <a:spLocks/>
          </p:cNvSpPr>
          <p:nvPr/>
        </p:nvSpPr>
        <p:spPr>
          <a:xfrm>
            <a:off x="15371587" y="5193797"/>
            <a:ext cx="4652320" cy="400091"/>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algn="l"/>
            <a:r>
              <a:rPr lang="en-US" sz="1800" u="none" dirty="0"/>
              <a:t>7</a:t>
            </a:r>
            <a:r>
              <a:rPr lang="en-US" sz="1800" u="none" dirty="0" smtClean="0"/>
              <a:t>. Classification</a:t>
            </a:r>
            <a:endParaRPr lang="en-US" sz="1800" u="none" dirty="0"/>
          </a:p>
        </p:txBody>
      </p:sp>
      <p:sp>
        <p:nvSpPr>
          <p:cNvPr id="23" name="Rectangle 22"/>
          <p:cNvSpPr/>
          <p:nvPr/>
        </p:nvSpPr>
        <p:spPr>
          <a:xfrm>
            <a:off x="6124049" y="8059802"/>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1719097" y="834948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YCbCr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10320986" y="8553165"/>
            <a:ext cx="4933141" cy="2065134"/>
          </a:xfrm>
        </p:spPr>
        <p:txBody>
          <a:bodyPr/>
          <a:lstStyle/>
          <a:p>
            <a:r>
              <a:rPr lang="en-US" sz="1800"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pic>
        <p:nvPicPr>
          <p:cNvPr id="24" name="Picture 23" descr="smoothing.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88439" y="8637136"/>
            <a:ext cx="3776855" cy="2199512"/>
          </a:xfrm>
          <a:prstGeom prst="rect">
            <a:avLst/>
          </a:prstGeom>
        </p:spPr>
      </p:pic>
      <p:sp>
        <p:nvSpPr>
          <p:cNvPr id="32" name="Text Placeholder 6"/>
          <p:cNvSpPr>
            <a:spLocks noGrp="1"/>
          </p:cNvSpPr>
          <p:nvPr>
            <p:ph type="body" sz="quarter" idx="21"/>
          </p:nvPr>
        </p:nvSpPr>
        <p:spPr>
          <a:xfrm>
            <a:off x="5323860" y="10971935"/>
            <a:ext cx="4441156" cy="3006931"/>
          </a:xfrm>
        </p:spPr>
        <p:txBody>
          <a:bodyPr/>
          <a:lstStyle/>
          <a:p>
            <a:r>
              <a:rPr lang="en-US" sz="1800" b="1" dirty="0" smtClean="0"/>
              <a:t>3. Wrist Cropping</a:t>
            </a:r>
          </a:p>
          <a:p>
            <a:pPr marL="285750" indent="-285750">
              <a:buFont typeface="Arial"/>
              <a:buChar char="•"/>
            </a:pPr>
            <a:r>
              <a:rPr lang="en-US" sz="1800" dirty="0" smtClean="0"/>
              <a:t>Computationally intensive with hand tilt.</a:t>
            </a:r>
          </a:p>
          <a:p>
            <a:pPr marL="285750" indent="-285750">
              <a:buFont typeface="Arial"/>
              <a:buChar char="•"/>
            </a:pPr>
            <a:r>
              <a:rPr lang="en-US" sz="1800" dirty="0" smtClean="0"/>
              <a:t>PCA application on entire hand was not sufficient. </a:t>
            </a:r>
          </a:p>
          <a:p>
            <a:pPr marL="285750" indent="-285750">
              <a:buFont typeface="Arial"/>
              <a:buChar char="•"/>
            </a:pPr>
            <a:r>
              <a:rPr lang="en-US" sz="1800" dirty="0" smtClean="0"/>
              <a:t>PCA on wrist band hand helped to find principle component orientation making hand rotation </a:t>
            </a:r>
            <a:r>
              <a:rPr lang="en-US" sz="1800" dirty="0"/>
              <a:t>invariant </a:t>
            </a:r>
            <a:r>
              <a:rPr lang="en-US" sz="1800" dirty="0" smtClean="0"/>
              <a:t>analysis.</a:t>
            </a:r>
          </a:p>
          <a:p>
            <a:pPr marL="285750" indent="-285750">
              <a:buFont typeface="Arial"/>
              <a:buChar char="•"/>
            </a:pPr>
            <a:r>
              <a:rPr lang="en-US" sz="1800" dirty="0" smtClean="0"/>
              <a:t>Simple width </a:t>
            </a:r>
            <a:r>
              <a:rPr lang="en-US" sz="1800" dirty="0"/>
              <a:t>based wrist cropping </a:t>
            </a:r>
            <a:r>
              <a:rPr lang="en-US" sz="1800" dirty="0" smtClean="0"/>
              <a:t> cropping algorithm now can be applied. </a:t>
            </a:r>
          </a:p>
        </p:txBody>
      </p:sp>
      <p:sp>
        <p:nvSpPr>
          <p:cNvPr id="33" name="Text Placeholder 6"/>
          <p:cNvSpPr>
            <a:spLocks noGrp="1"/>
          </p:cNvSpPr>
          <p:nvPr>
            <p:ph type="body" sz="quarter" idx="21"/>
          </p:nvPr>
        </p:nvSpPr>
        <p:spPr>
          <a:xfrm>
            <a:off x="5588439" y="13978421"/>
            <a:ext cx="9075601" cy="1046394"/>
          </a:xfrm>
        </p:spPr>
        <p:txBody>
          <a:bodyPr/>
          <a:lstStyle/>
          <a:p>
            <a:r>
              <a:rPr lang="en-US" sz="1600" i="1" dirty="0"/>
              <a:t>From </a:t>
            </a:r>
            <a:r>
              <a:rPr lang="en-US" sz="1600" i="1" dirty="0" smtClean="0"/>
              <a:t>right top left to </a:t>
            </a:r>
            <a:r>
              <a:rPr lang="en-US" sz="1600" i="1" dirty="0"/>
              <a:t>bottom in clockwise (1) Original tilted hand (2) skin color based segmentation  (3) Wrist band Detection and PCA for orientation detection (4) image smoothing using median filter/morphological close (5) Rotation normalized </a:t>
            </a:r>
            <a:r>
              <a:rPr lang="en-US" sz="1600" i="1" dirty="0" smtClean="0"/>
              <a:t>image. </a:t>
            </a:r>
          </a:p>
        </p:txBody>
      </p:sp>
      <p:pic>
        <p:nvPicPr>
          <p:cNvPr id="27" name="Picture 26" descr="pca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20986" y="10996685"/>
            <a:ext cx="4343054" cy="2761672"/>
          </a:xfrm>
          <a:prstGeom prst="rect">
            <a:avLst/>
          </a:prstGeom>
        </p:spPr>
      </p:pic>
      <p:sp>
        <p:nvSpPr>
          <p:cNvPr id="35" name="Text Placeholder 6"/>
          <p:cNvSpPr>
            <a:spLocks noGrp="1"/>
          </p:cNvSpPr>
          <p:nvPr>
            <p:ph type="body" sz="quarter" idx="21"/>
          </p:nvPr>
        </p:nvSpPr>
        <p:spPr>
          <a:xfrm>
            <a:off x="5323860" y="15127271"/>
            <a:ext cx="4285896" cy="3711739"/>
          </a:xfrm>
        </p:spPr>
        <p:txBody>
          <a:bodyPr/>
          <a:lstStyle/>
          <a:p>
            <a:r>
              <a:rPr lang="en-US" sz="1800" b="1" dirty="0"/>
              <a:t>4</a:t>
            </a:r>
            <a:r>
              <a:rPr lang="en-US" sz="1800" b="1" dirty="0" smtClean="0"/>
              <a:t>. Edge Detection (</a:t>
            </a:r>
            <a:r>
              <a:rPr lang="en-US" sz="1800" dirty="0"/>
              <a:t>Canny Edge </a:t>
            </a:r>
            <a:r>
              <a:rPr lang="en-US" sz="1800" dirty="0" smtClean="0"/>
              <a:t>detection )</a:t>
            </a:r>
            <a:endParaRPr lang="en-US" sz="18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539384"/>
          </a:xfrm>
        </p:spPr>
        <p:txBody>
          <a:bodyPr/>
          <a:lstStyle/>
          <a:p>
            <a:r>
              <a:rPr lang="en-US" sz="1800" b="1" dirty="0" smtClean="0"/>
              <a:t>5</a:t>
            </a:r>
            <a:r>
              <a:rPr lang="en-US" sz="1800" b="1" dirty="0"/>
              <a:t>. Largest Boundary </a:t>
            </a:r>
            <a:r>
              <a:rPr lang="en-US" sz="1800" b="1" dirty="0" smtClean="0"/>
              <a:t>Detection</a:t>
            </a:r>
            <a:endParaRPr lang="en-US" sz="1800" b="1" dirty="0"/>
          </a:p>
          <a:p>
            <a:r>
              <a:rPr lang="en-US" sz="1800" b="1" i="1" dirty="0" smtClean="0"/>
              <a:t>( Moore</a:t>
            </a:r>
            <a:r>
              <a:rPr lang="en-US" sz="1800" b="1" i="1" dirty="0"/>
              <a:t>-</a:t>
            </a:r>
            <a:r>
              <a:rPr lang="en-US" sz="1800" b="1" i="1" dirty="0" err="1"/>
              <a:t>Neighbourhood</a:t>
            </a:r>
            <a:r>
              <a:rPr lang="en-US" sz="1800" b="1" i="1" dirty="0"/>
              <a:t> tracing </a:t>
            </a:r>
            <a:r>
              <a:rPr lang="en-US" sz="18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eliminating and skin color background objects (like a distant face </a:t>
            </a:r>
            <a:r>
              <a:rPr lang="en-US" sz="1800" dirty="0" err="1"/>
              <a:t>etc</a:t>
            </a:r>
            <a:r>
              <a:rPr lang="en-US" sz="1800" dirty="0"/>
              <a:t>).</a:t>
            </a:r>
          </a:p>
          <a:p>
            <a:endParaRPr lang="en-US" sz="1600" b="1" i="1" dirty="0" smtClean="0"/>
          </a:p>
        </p:txBody>
      </p:sp>
      <p:pic>
        <p:nvPicPr>
          <p:cNvPr id="30" name="Picture 29" descr="lar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13930" y="15127271"/>
            <a:ext cx="4415164" cy="1382771"/>
          </a:xfrm>
          <a:prstGeom prst="rect">
            <a:avLst/>
          </a:prstGeom>
        </p:spPr>
      </p:pic>
      <p:pic>
        <p:nvPicPr>
          <p:cNvPr id="34" name="Picture 33" descr="lar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96741" y="16510042"/>
            <a:ext cx="4432353" cy="1399466"/>
          </a:xfrm>
          <a:prstGeom prst="rect">
            <a:avLst/>
          </a:prstGeom>
        </p:spPr>
      </p:pic>
      <p:pic>
        <p:nvPicPr>
          <p:cNvPr id="39" name="Picture 38" descr="lar3.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296741" y="17909508"/>
            <a:ext cx="4432353" cy="1474720"/>
          </a:xfrm>
          <a:prstGeom prst="rect">
            <a:avLst/>
          </a:prstGeom>
        </p:spPr>
      </p:pic>
      <p:sp>
        <p:nvSpPr>
          <p:cNvPr id="40" name="Rectangle 39"/>
          <p:cNvSpPr/>
          <p:nvPr/>
        </p:nvSpPr>
        <p:spPr>
          <a:xfrm>
            <a:off x="9765016" y="19672283"/>
            <a:ext cx="4964078" cy="1077218"/>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537127"/>
          </a:xfrm>
        </p:spPr>
        <p:txBody>
          <a:bodyPr/>
          <a:lstStyle/>
          <a:p>
            <a:r>
              <a:rPr lang="en-US" sz="1800" b="1" dirty="0" smtClean="0"/>
              <a:t>6. Feature 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Arc </a:t>
            </a:r>
            <a:r>
              <a:rPr lang="en-US" sz="1800"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smtClean="0">
                <a:latin typeface="Times"/>
                <a:cs typeface="Times"/>
              </a:rPr>
              <a:t>i.e</a:t>
            </a: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x_c] + i[y(t) - y_c</a:t>
            </a:r>
            <a:r>
              <a:rPr lang="en-US" b="1" i="1" dirty="0" smtClean="0">
                <a:solidFill>
                  <a:schemeClr val="bg2">
                    <a:lumMod val="25000"/>
                  </a:schemeClr>
                </a:solidFill>
                <a:latin typeface="Times"/>
                <a:cs typeface="Times"/>
              </a:rPr>
              <a:t>]</a:t>
            </a:r>
            <a:endParaRPr lang="en-US" i="1" dirty="0" smtClean="0">
              <a:latin typeface="Times"/>
              <a:cs typeface="Times"/>
            </a:endParaRPr>
          </a:p>
          <a:p>
            <a:pPr lvl="2" indent="0">
              <a:buNone/>
            </a:pPr>
            <a:r>
              <a:rPr lang="en-US" dirty="0" smtClean="0">
                <a:latin typeface="Times"/>
                <a:cs typeface="Times"/>
              </a:rPr>
              <a:t>where </a:t>
            </a:r>
            <a:r>
              <a:rPr lang="en-US" dirty="0">
                <a:latin typeface="Times"/>
                <a:cs typeface="Times"/>
              </a:rPr>
              <a:t>(x_c,y_c)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is expressed as the distance of the boundary points, from the centroid (x_c, y_c) of the shape </a:t>
            </a:r>
          </a:p>
          <a:p>
            <a:pPr lvl="2" indent="0">
              <a:buNone/>
            </a:pPr>
            <a:r>
              <a:rPr lang="en-US" b="1" i="1" dirty="0" smtClean="0">
                <a:solidFill>
                  <a:srgbClr val="003F75"/>
                </a:solidFill>
                <a:latin typeface="Times New Roman"/>
                <a:cs typeface="Times New Roman"/>
              </a:rPr>
              <a:t>	                	 r</a:t>
            </a:r>
            <a:r>
              <a:rPr lang="en-US" b="1" i="1" dirty="0">
                <a:solidFill>
                  <a:srgbClr val="003F75"/>
                </a:solidFill>
                <a:latin typeface="Times New Roman"/>
                <a:cs typeface="Times New Roman"/>
              </a:rPr>
              <a:t>(t) = ([x(t) - x_c]^{2} + [y(t) - y_c]^{2})^{1/2</a:t>
            </a:r>
            <a:r>
              <a:rPr lang="en-US" b="1" i="1" dirty="0" smtClean="0">
                <a:solidFill>
                  <a:srgbClr val="003F75"/>
                </a:solidFill>
                <a:latin typeface="Times New Roman"/>
                <a:cs typeface="Times New Roman"/>
              </a:rPr>
              <a:t>}</a:t>
            </a:r>
            <a:endParaRPr lang="en-US" sz="1800" dirty="0"/>
          </a:p>
          <a:p>
            <a:pPr marL="285750" indent="-285750">
              <a:buFont typeface="Arial"/>
              <a:buChar char="•"/>
            </a:pPr>
            <a:r>
              <a:rPr lang="en-US" sz="1800" b="1" dirty="0"/>
              <a:t>Discrete 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4967467"/>
          </a:xfrm>
        </p:spPr>
        <p:txBody>
          <a:bodyPr/>
          <a:lstStyle/>
          <a:p>
            <a:r>
              <a:rPr lang="en-US" sz="1800" b="1" dirty="0"/>
              <a:t>K Nearest </a:t>
            </a:r>
            <a:r>
              <a:rPr lang="en-US" sz="1800" b="1" dirty="0" smtClean="0"/>
              <a:t>Neighbor </a:t>
            </a:r>
            <a:r>
              <a:rPr lang="en-US" sz="1800" b="1" dirty="0"/>
              <a:t>based </a:t>
            </a:r>
            <a:r>
              <a:rPr lang="en-US" sz="1800" b="1" dirty="0" smtClean="0"/>
              <a:t>Classification:</a:t>
            </a:r>
          </a:p>
          <a:p>
            <a:pPr marL="285750" indent="-285750">
              <a:lnSpc>
                <a:spcPct val="80000"/>
              </a:lnSpc>
              <a:buFont typeface="Arial"/>
              <a:buChar char="•"/>
            </a:pPr>
            <a:r>
              <a:rPr lang="en-US" sz="1800" dirty="0" smtClean="0"/>
              <a:t>38</a:t>
            </a:r>
            <a:r>
              <a:rPr lang="en-US" sz="1800" dirty="0" smtClean="0"/>
              <a:t>00 </a:t>
            </a:r>
            <a:r>
              <a:rPr lang="en-US" sz="1800" dirty="0"/>
              <a:t>samples of ASL digits, </a:t>
            </a:r>
          </a:p>
          <a:p>
            <a:pPr marL="285750" indent="-285750">
              <a:lnSpc>
                <a:spcPct val="80000"/>
              </a:lnSpc>
              <a:buFont typeface="Arial"/>
              <a:buChar char="•"/>
            </a:pPr>
            <a:r>
              <a:rPr lang="en-US" sz="1800" dirty="0"/>
              <a:t>training : testing data = 70% : 30% </a:t>
            </a:r>
          </a:p>
          <a:p>
            <a:pPr marL="285750" indent="-285750">
              <a:lnSpc>
                <a:spcPct val="80000"/>
              </a:lnSpc>
              <a:buFont typeface="Arial"/>
              <a:buChar char="•"/>
            </a:pPr>
            <a:r>
              <a:rPr lang="en-US" sz="1800" dirty="0"/>
              <a:t>~ 95% accuracy when k = 1; </a:t>
            </a:r>
          </a:p>
          <a:p>
            <a:pPr marL="285750" indent="-285750">
              <a:lnSpc>
                <a:spcPct val="80000"/>
              </a:lnSpc>
              <a:buFont typeface="Arial"/>
              <a:buChar char="•"/>
            </a:pPr>
            <a:r>
              <a:rPr lang="en-US" sz="1800" dirty="0"/>
              <a:t>Accuracy decreases with increasing k.</a:t>
            </a:r>
          </a:p>
          <a:p>
            <a:pPr marL="285750" indent="-285750">
              <a:lnSpc>
                <a:spcPct val="80000"/>
              </a:lnSpc>
              <a:buFont typeface="Arial"/>
              <a:buChar char="•"/>
            </a:pPr>
            <a:r>
              <a:rPr lang="en-US" sz="1800" dirty="0"/>
              <a:t>Average result obtained around 50-55% ; highest being </a:t>
            </a:r>
            <a:r>
              <a:rPr lang="en-US" sz="18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sp>
        <p:nvSpPr>
          <p:cNvPr id="49" name="Text Placeholder 8"/>
          <p:cNvSpPr txBox="1">
            <a:spLocks/>
          </p:cNvSpPr>
          <p:nvPr/>
        </p:nvSpPr>
        <p:spPr>
          <a:xfrm>
            <a:off x="15254127" y="9185340"/>
            <a:ext cx="4400053" cy="5386043"/>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endParaRPr lang="en-US" sz="1800" b="1" dirty="0" smtClean="0"/>
          </a:p>
          <a:p>
            <a:r>
              <a:rPr lang="en-US" sz="1800" b="1" dirty="0" smtClean="0"/>
              <a:t>Neural </a:t>
            </a:r>
            <a:r>
              <a:rPr lang="en-US" sz="1800" b="1" dirty="0"/>
              <a:t>Network based Supervised Learning</a:t>
            </a:r>
            <a:r>
              <a:rPr lang="en-US" sz="1800" b="1" dirty="0" smtClean="0"/>
              <a:t>:</a:t>
            </a:r>
            <a:endParaRPr lang="en-US" sz="1800" b="1" dirty="0"/>
          </a:p>
          <a:p>
            <a:pPr marL="285750" indent="-285750">
              <a:lnSpc>
                <a:spcPct val="80000"/>
              </a:lnSpc>
              <a:buFont typeface="Arial"/>
              <a:buChar char="•"/>
            </a:pPr>
            <a:r>
              <a:rPr lang="en-US" sz="1800" dirty="0"/>
              <a:t>Feed forward neural network with sigmoid transfer </a:t>
            </a:r>
            <a:r>
              <a:rPr lang="en-US" sz="1800" dirty="0" smtClean="0"/>
              <a:t>function</a:t>
            </a:r>
            <a:endParaRPr lang="en-US" sz="1800" dirty="0"/>
          </a:p>
          <a:p>
            <a:pPr marL="285750" indent="-285750">
              <a:lnSpc>
                <a:spcPct val="80000"/>
              </a:lnSpc>
              <a:buFont typeface="Arial"/>
              <a:buChar char="•"/>
            </a:pPr>
            <a:r>
              <a:rPr lang="en-US" sz="1800" dirty="0"/>
              <a:t>Back propagation algorithm for learning weights and biases for neurons</a:t>
            </a:r>
            <a:r>
              <a:rPr lang="en-US" sz="1800" dirty="0" smtClean="0"/>
              <a:t>.</a:t>
            </a:r>
            <a:endParaRPr lang="en-US" sz="1800" dirty="0"/>
          </a:p>
          <a:p>
            <a:pPr marL="285750" indent="-285750">
              <a:lnSpc>
                <a:spcPct val="80000"/>
              </a:lnSpc>
              <a:buFont typeface="Arial"/>
              <a:buChar char="•"/>
            </a:pPr>
            <a:r>
              <a:rPr lang="en-US" sz="1800" dirty="0"/>
              <a:t>Utilized 64 point Fourier Descriptors features per digit with N’ hidden neurons and 11 output neurons (digits 0 to 10) : N=48 with experimentation for reliable </a:t>
            </a:r>
            <a:r>
              <a:rPr lang="en-US" sz="1800" dirty="0" smtClean="0"/>
              <a:t>accuracy</a:t>
            </a:r>
            <a:endParaRPr lang="en-US" sz="1800" dirty="0"/>
          </a:p>
          <a:p>
            <a:pPr marL="285750" indent="-285750">
              <a:lnSpc>
                <a:spcPct val="80000"/>
              </a:lnSpc>
              <a:buFont typeface="Arial"/>
              <a:buChar char="•"/>
            </a:pPr>
            <a:r>
              <a:rPr lang="en-US" sz="1800" dirty="0"/>
              <a:t>1600 samples with 65-70% for training, 15% for validation and rest for test</a:t>
            </a:r>
            <a:r>
              <a:rPr lang="en-US" sz="1800" dirty="0" smtClean="0"/>
              <a:t>.</a:t>
            </a:r>
            <a:endParaRPr lang="en-US" sz="1800" dirty="0"/>
          </a:p>
          <a:p>
            <a:pPr marL="285750" indent="-285750">
              <a:lnSpc>
                <a:spcPct val="80000"/>
              </a:lnSpc>
              <a:buFont typeface="Arial"/>
              <a:buChar char="•"/>
            </a:pPr>
            <a:r>
              <a:rPr lang="en-US" sz="1800" dirty="0"/>
              <a:t>Average result : 84% on the testing set, 95% on the training set and 86% on the validation</a:t>
            </a:r>
            <a:r>
              <a:rPr lang="en-US" sz="1800" dirty="0" smtClean="0"/>
              <a:t>.</a:t>
            </a:r>
            <a:endParaRPr lang="en-US" sz="1800" dirty="0"/>
          </a:p>
          <a:p>
            <a:pPr marL="285750" indent="-285750">
              <a:lnSpc>
                <a:spcPct val="80000"/>
              </a:lnSpc>
              <a:buFont typeface="Arial"/>
              <a:buChar char="•"/>
            </a:pPr>
            <a:r>
              <a:rPr lang="en-US" sz="18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718507" y="27426200"/>
            <a:ext cx="3646787" cy="851074"/>
          </a:xfrm>
          <a:prstGeom prst="rect">
            <a:avLst/>
          </a:prstGeom>
        </p:spPr>
      </p:pic>
      <p:pic>
        <p:nvPicPr>
          <p:cNvPr id="15" name="Picture 14" descr="1b.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76435" y="27426200"/>
            <a:ext cx="4176577" cy="851074"/>
          </a:xfrm>
          <a:prstGeom prst="rect">
            <a:avLst/>
          </a:prstGeom>
        </p:spPr>
      </p:pic>
      <p:pic>
        <p:nvPicPr>
          <p:cNvPr id="16" name="Picture 15" descr="4a.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718507" y="28277274"/>
            <a:ext cx="3646787" cy="817820"/>
          </a:xfrm>
          <a:prstGeom prst="rect">
            <a:avLst/>
          </a:prstGeom>
        </p:spPr>
      </p:pic>
      <p:pic>
        <p:nvPicPr>
          <p:cNvPr id="20" name="Picture 19" descr="4b.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276435" y="28277274"/>
            <a:ext cx="4176577" cy="817820"/>
          </a:xfrm>
          <a:prstGeom prst="rect">
            <a:avLst/>
          </a:prstGeom>
        </p:spPr>
      </p:pic>
      <p:sp>
        <p:nvSpPr>
          <p:cNvPr id="50" name="Text Placeholder 6"/>
          <p:cNvSpPr>
            <a:spLocks noGrp="1"/>
          </p:cNvSpPr>
          <p:nvPr>
            <p:ph type="body" sz="quarter" idx="21"/>
          </p:nvPr>
        </p:nvSpPr>
        <p:spPr>
          <a:xfrm>
            <a:off x="15304224" y="18482466"/>
            <a:ext cx="4441156" cy="1803524"/>
          </a:xfrm>
        </p:spPr>
        <p:txBody>
          <a:bodyPr/>
          <a:lstStyle/>
          <a:p>
            <a:r>
              <a:rPr lang="en-US" sz="1800" b="1" dirty="0"/>
              <a:t>8</a:t>
            </a:r>
            <a:r>
              <a:rPr lang="en-US" sz="1800" b="1" dirty="0" smtClean="0"/>
              <a:t>. Video frame gesture detection</a:t>
            </a:r>
          </a:p>
          <a:p>
            <a:pPr marL="285750" indent="-285750">
              <a:buFont typeface="Arial"/>
              <a:buChar char="•"/>
            </a:pPr>
            <a:r>
              <a:rPr lang="en-US" sz="1800" dirty="0" smtClean="0"/>
              <a:t>XOR and frame difference technique tried. </a:t>
            </a:r>
          </a:p>
          <a:p>
            <a:pPr marL="285750" indent="-285750">
              <a:buFont typeface="Arial"/>
              <a:buChar char="•"/>
            </a:pPr>
            <a:r>
              <a:rPr lang="en-US" sz="1800" dirty="0" smtClean="0"/>
              <a:t>Peak finding algorithm gives us the frames that constitute the actual gestures</a:t>
            </a:r>
            <a:r>
              <a:rPr lang="en-US" sz="1600" dirty="0" smtClean="0"/>
              <a:t>. </a:t>
            </a:r>
          </a:p>
        </p:txBody>
      </p:sp>
      <p:pic>
        <p:nvPicPr>
          <p:cNvPr id="38" name="Picture 37" descr="peaks1.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442919" y="20218830"/>
            <a:ext cx="2109189" cy="1581892"/>
          </a:xfrm>
          <a:prstGeom prst="rect">
            <a:avLst/>
          </a:prstGeom>
        </p:spPr>
      </p:pic>
      <p:pic>
        <p:nvPicPr>
          <p:cNvPr id="41" name="Picture 40" descr="peaks2.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684747" y="20218829"/>
            <a:ext cx="2125790" cy="1594343"/>
          </a:xfrm>
          <a:prstGeom prst="rect">
            <a:avLst/>
          </a:prstGeom>
        </p:spPr>
      </p:pic>
      <p:pic>
        <p:nvPicPr>
          <p:cNvPr id="51" name="Picture 50" descr="static_qr_code_without_logo.jp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65357" y="1166578"/>
            <a:ext cx="1728986" cy="1728986"/>
          </a:xfrm>
          <a:prstGeom prst="rect">
            <a:avLst/>
          </a:prstGeom>
        </p:spPr>
      </p:pic>
      <p:sp>
        <p:nvSpPr>
          <p:cNvPr id="52" name="Text Placeholder 43"/>
          <p:cNvSpPr>
            <a:spLocks noGrp="1"/>
          </p:cNvSpPr>
          <p:nvPr>
            <p:ph type="body" sz="quarter" idx="185"/>
          </p:nvPr>
        </p:nvSpPr>
        <p:spPr>
          <a:xfrm>
            <a:off x="16221641" y="482481"/>
            <a:ext cx="3408988" cy="881597"/>
          </a:xfrm>
        </p:spPr>
        <p:txBody>
          <a:bodyPr>
            <a:normAutofit/>
          </a:bodyPr>
          <a:lstStyle/>
          <a:p>
            <a:r>
              <a:rPr lang="en-US" sz="3200" dirty="0" smtClean="0"/>
              <a:t>Demo available @</a:t>
            </a:r>
            <a:endParaRPr lang="en-US" sz="3200" dirty="0"/>
          </a:p>
        </p:txBody>
      </p:sp>
      <p:sp>
        <p:nvSpPr>
          <p:cNvPr id="53" name="Rectangle 52"/>
          <p:cNvSpPr/>
          <p:nvPr/>
        </p:nvSpPr>
        <p:spPr>
          <a:xfrm>
            <a:off x="15442920" y="22069402"/>
            <a:ext cx="4265084" cy="830997"/>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p</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lot generated using adjacent frame difference. (</a:t>
            </a:r>
            <a:r>
              <a:rPr lang="en-US" sz="1600" i="1" dirty="0">
                <a:solidFill>
                  <a:schemeClr val="accent5">
                    <a:lumMod val="50000"/>
                  </a:schemeClr>
                </a:solidFill>
                <a:latin typeface="Times New Roman" panose="02020603050405020304" pitchFamily="18" charset="0"/>
                <a:cs typeface="Times New Roman" panose="02020603050405020304" pitchFamily="18" charset="0"/>
              </a:rPr>
              <a:t>2)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peak detector output.</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5304224" y="17978451"/>
            <a:ext cx="4349956" cy="338554"/>
          </a:xfrm>
          <a:prstGeom prst="rect">
            <a:avLst/>
          </a:prstGeom>
        </p:spPr>
        <p:txBody>
          <a:bodyPr wrap="square">
            <a:spAutoFit/>
          </a:bodyPr>
          <a:lstStyle/>
          <a:p>
            <a:r>
              <a:rPr lang="en-US" sz="1600" b="1" i="1" dirty="0" smtClean="0">
                <a:solidFill>
                  <a:schemeClr val="accent5">
                    <a:lumMod val="50000"/>
                  </a:schemeClr>
                </a:solidFill>
                <a:latin typeface="Times New Roman" panose="02020603050405020304" pitchFamily="18" charset="0"/>
                <a:cs typeface="Times New Roman" panose="02020603050405020304" pitchFamily="18" charset="0"/>
              </a:rPr>
              <a:t>From top to bottom (1) EXPLAIN the plots</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7" name="Picture 56"/>
          <p:cNvPicPr/>
          <p:nvPr/>
        </p:nvPicPr>
        <p:blipFill>
          <a:blip r:embed="rId25">
            <a:extLst>
              <a:ext uri="{28A0092B-C50C-407E-A947-70E740481C1C}">
                <a14:useLocalDpi xmlns:a14="http://schemas.microsoft.com/office/drawing/2010/main" val="0"/>
              </a:ext>
            </a:extLst>
          </a:blip>
          <a:stretch>
            <a:fillRect/>
          </a:stretch>
        </p:blipFill>
        <p:spPr>
          <a:xfrm>
            <a:off x="15475464" y="7697527"/>
            <a:ext cx="4028954" cy="1876362"/>
          </a:xfrm>
          <a:prstGeom prst="rect">
            <a:avLst/>
          </a:prstGeom>
        </p:spPr>
      </p:pic>
    </p:spTree>
    <p:extLst>
      <p:ext uri="{BB962C8B-B14F-4D97-AF65-F5344CB8AC3E}">
        <p14:creationId xmlns:p14="http://schemas.microsoft.com/office/powerpoint/2010/main" val="2852536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2836</TotalTime>
  <Words>1212</Words>
  <Application>Microsoft Macintosh PowerPoint</Application>
  <PresentationFormat>Custom</PresentationFormat>
  <Paragraphs>95</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Udit Mehrotra</cp:lastModifiedBy>
  <cp:revision>73</cp:revision>
  <dcterms:created xsi:type="dcterms:W3CDTF">2012-02-03T23:30:52Z</dcterms:created>
  <dcterms:modified xsi:type="dcterms:W3CDTF">2015-12-04T01:42:13Z</dcterms:modified>
</cp:coreProperties>
</file>