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guide id="11" orient="horz" pos="3134">
          <p15:clr>
            <a:srgbClr val="A4A3A4"/>
          </p15:clr>
        </p15:guide>
        <p15:guide id="12" orient="horz" pos="272">
          <p15:clr>
            <a:srgbClr val="A4A3A4"/>
          </p15:clr>
        </p15:guide>
        <p15:guide id="13" orient="horz" pos="19040">
          <p15:clr>
            <a:srgbClr val="A4A3A4"/>
          </p15:clr>
        </p15:guide>
        <p15:guide id="14" pos="3075">
          <p15:clr>
            <a:srgbClr val="A4A3A4"/>
          </p15:clr>
        </p15:guide>
        <p15:guide id="15" pos="9581">
          <p15:clr>
            <a:srgbClr val="A4A3A4"/>
          </p15:clr>
        </p15:guide>
        <p15:guide id="16" pos="3246">
          <p15:clr>
            <a:srgbClr val="A4A3A4"/>
          </p15:clr>
        </p15:guide>
        <p15:guide id="17" pos="9433">
          <p15:clr>
            <a:srgbClr val="A4A3A4"/>
          </p15:clr>
        </p15:guide>
        <p15:guide id="18" pos="12526">
          <p15:clr>
            <a:srgbClr val="A4A3A4"/>
          </p15:clr>
        </p15:guide>
        <p15:guide id="19" pos="149">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162" autoAdjust="0"/>
    <p:restoredTop sz="94397" autoAdjust="0"/>
  </p:normalViewPr>
  <p:slideViewPr>
    <p:cSldViewPr snapToGrid="0" snapToObjects="1" showGuides="1">
      <p:cViewPr>
        <p:scale>
          <a:sx n="89" d="100"/>
          <a:sy n="89" d="100"/>
        </p:scale>
        <p:origin x="-2968" y="32"/>
      </p:cViewPr>
      <p:guideLst>
        <p:guide orient="horz" pos="3318"/>
        <p:guide orient="horz" pos="288"/>
        <p:guide orient="horz" pos="20160"/>
        <p:guide orient="horz"/>
        <p:guide orient="horz" pos="3134"/>
        <p:guide orient="horz" pos="272"/>
        <p:guide orient="horz" pos="19040"/>
        <p:guide pos="6708"/>
        <p:guide pos="20904"/>
        <p:guide pos="7082"/>
        <p:guide pos="20582"/>
        <p:guide pos="27330"/>
        <p:guide pos="326"/>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03/12/15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1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1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1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1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Colors" Target="../diagrams/colors1.xml"/><Relationship Id="rId20" Type="http://schemas.openxmlformats.org/officeDocument/2006/relationships/image" Target="../media/image20.jpg"/><Relationship Id="rId21" Type="http://schemas.openxmlformats.org/officeDocument/2006/relationships/image" Target="../media/image21.jpg"/><Relationship Id="rId22" Type="http://schemas.openxmlformats.org/officeDocument/2006/relationships/image" Target="../media/image22.jpg"/><Relationship Id="rId23" Type="http://schemas.openxmlformats.org/officeDocument/2006/relationships/image" Target="../media/image23.jpg"/><Relationship Id="rId24" Type="http://schemas.openxmlformats.org/officeDocument/2006/relationships/image" Target="../media/image24.jpg"/><Relationship Id="rId25" Type="http://schemas.openxmlformats.org/officeDocument/2006/relationships/image" Target="../media/image25.png"/><Relationship Id="rId26" Type="http://schemas.openxmlformats.org/officeDocument/2006/relationships/image" Target="../media/image26.jpg"/><Relationship Id="rId27" Type="http://schemas.openxmlformats.org/officeDocument/2006/relationships/image" Target="../media/image27.png"/><Relationship Id="rId10" Type="http://schemas.microsoft.com/office/2007/relationships/diagramDrawing" Target="../diagrams/drawing1.xml"/><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jpg"/><Relationship Id="rId16" Type="http://schemas.openxmlformats.org/officeDocument/2006/relationships/image" Target="../media/image16.jpg"/><Relationship Id="rId17" Type="http://schemas.openxmlformats.org/officeDocument/2006/relationships/image" Target="../media/image17.jpg"/><Relationship Id="rId18" Type="http://schemas.openxmlformats.org/officeDocument/2006/relationships/image" Target="../media/image18.png"/><Relationship Id="rId19" Type="http://schemas.openxmlformats.org/officeDocument/2006/relationships/image" Target="../media/image19.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1"/>
            <a:ext cx="9651689" cy="1720425"/>
          </a:xfrm>
        </p:spPr>
        <p:txBody>
          <a:bodyPr/>
          <a:lstStyle/>
          <a:p>
            <a:r>
              <a:rPr lang="en-US" sz="1800"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YCbCr </a:t>
            </a:r>
            <a:r>
              <a:rPr lang="en-US" sz="1800" dirty="0" smtClean="0"/>
              <a:t>space.</a:t>
            </a:r>
          </a:p>
          <a:p>
            <a:pPr>
              <a:lnSpc>
                <a:spcPct val="50000"/>
              </a:lnSpc>
            </a:pPr>
            <a:endParaRPr lang="en-US" sz="1800" dirty="0" smtClean="0"/>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a:t>
            </a:r>
            <a:r>
              <a:rPr lang="en-US" sz="1800" i="1" dirty="0" smtClean="0"/>
              <a:t>Vision </a:t>
            </a:r>
            <a:r>
              <a:rPr lang="en-US" sz="1800" i="1" dirty="0"/>
              <a:t>based </a:t>
            </a:r>
            <a:r>
              <a:rPr lang="en-US" sz="1800" dirty="0"/>
              <a:t>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a:t>
            </a:r>
            <a:r>
              <a:rPr lang="en-US" sz="1800" dirty="0" smtClean="0"/>
              <a:t>Networks and </a:t>
            </a:r>
            <a:r>
              <a:rPr lang="en-US" sz="1800" dirty="0"/>
              <a:t>K nearest neighbor </a:t>
            </a:r>
            <a:r>
              <a:rPr lang="en-US" sz="1800" dirty="0" smtClean="0"/>
              <a:t>for </a:t>
            </a:r>
            <a:r>
              <a:rPr lang="en-US" sz="1800" dirty="0"/>
              <a:t>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1" name="Text Placeholder 9"/>
          <p:cNvSpPr txBox="1">
            <a:spLocks/>
          </p:cNvSpPr>
          <p:nvPr/>
        </p:nvSpPr>
        <p:spPr>
          <a:xfrm>
            <a:off x="15371587" y="5193797"/>
            <a:ext cx="4652320" cy="400091"/>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algn="l"/>
            <a:r>
              <a:rPr lang="en-US" sz="1800" u="none" dirty="0"/>
              <a:t>7</a:t>
            </a:r>
            <a:r>
              <a:rPr lang="en-US" sz="1800" u="none" dirty="0" smtClean="0"/>
              <a:t>. Classification</a:t>
            </a:r>
            <a:endParaRPr lang="en-US" sz="1800" u="none" dirty="0"/>
          </a:p>
        </p:txBody>
      </p:sp>
      <p:sp>
        <p:nvSpPr>
          <p:cNvPr id="23" name="Rectangle 22"/>
          <p:cNvSpPr/>
          <p:nvPr/>
        </p:nvSpPr>
        <p:spPr>
          <a:xfrm>
            <a:off x="5979036" y="770662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950801" y="770662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YCbCr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9899043" y="8139549"/>
            <a:ext cx="4933141" cy="2065134"/>
          </a:xfrm>
        </p:spPr>
        <p:txBody>
          <a:bodyPr/>
          <a:lstStyle/>
          <a:p>
            <a:r>
              <a:rPr lang="en-US" sz="1800"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sp>
        <p:nvSpPr>
          <p:cNvPr id="32" name="Text Placeholder 6"/>
          <p:cNvSpPr>
            <a:spLocks noGrp="1"/>
          </p:cNvSpPr>
          <p:nvPr>
            <p:ph type="body" sz="quarter" idx="21"/>
          </p:nvPr>
        </p:nvSpPr>
        <p:spPr>
          <a:xfrm>
            <a:off x="5323860" y="10971935"/>
            <a:ext cx="4441156" cy="3213141"/>
          </a:xfrm>
        </p:spPr>
        <p:txBody>
          <a:bodyPr/>
          <a:lstStyle/>
          <a:p>
            <a:r>
              <a:rPr lang="en-US" sz="1600" b="1" dirty="0" smtClean="0"/>
              <a:t>3. Wrist Cropping</a:t>
            </a:r>
          </a:p>
          <a:p>
            <a:pPr marL="285750" indent="-285750">
              <a:buFont typeface="Arial"/>
              <a:buChar char="•"/>
            </a:pPr>
            <a:r>
              <a:rPr lang="en-US" sz="1600" dirty="0" smtClean="0"/>
              <a:t>Computationally intensive with hand tilt.</a:t>
            </a:r>
          </a:p>
          <a:p>
            <a:pPr marL="285750" indent="-285750">
              <a:buFont typeface="Arial"/>
              <a:buChar char="•"/>
            </a:pPr>
            <a:r>
              <a:rPr lang="en-US" sz="1600" dirty="0" smtClean="0"/>
              <a:t>PCA application on entire hand was not sufficient.</a:t>
            </a:r>
          </a:p>
          <a:p>
            <a:pPr marL="285750" indent="-285750">
              <a:buFont typeface="Arial"/>
              <a:buChar char="•"/>
            </a:pPr>
            <a:r>
              <a:rPr lang="en-US" sz="1600" dirty="0" smtClean="0"/>
              <a:t>PCA on wrist band helped to find principle component orientation making hand rotation </a:t>
            </a:r>
            <a:r>
              <a:rPr lang="en-US" sz="1600" dirty="0"/>
              <a:t>invariant </a:t>
            </a:r>
            <a:r>
              <a:rPr lang="en-US" sz="1600" dirty="0" smtClean="0"/>
              <a:t>analysis.</a:t>
            </a:r>
          </a:p>
          <a:p>
            <a:pPr marL="285750" indent="-285750">
              <a:buFont typeface="Arial"/>
              <a:buChar char="•"/>
            </a:pPr>
            <a:r>
              <a:rPr lang="en-US" sz="1600" dirty="0"/>
              <a:t>Wrist cropping is significantly less computation intensive if the forearm and wrist </a:t>
            </a:r>
            <a:r>
              <a:rPr lang="en-US" sz="1600" dirty="0" smtClean="0"/>
              <a:t>orientation </a:t>
            </a:r>
            <a:r>
              <a:rPr lang="en-US" sz="1600" dirty="0"/>
              <a:t>is known. A simple width based wrist detection algorithm can then be applied</a:t>
            </a:r>
            <a:r>
              <a:rPr lang="en-US" sz="1600" dirty="0" smtClean="0"/>
              <a:t>.</a:t>
            </a:r>
            <a:endParaRPr lang="en-US" sz="1600" dirty="0"/>
          </a:p>
        </p:txBody>
      </p:sp>
      <p:sp>
        <p:nvSpPr>
          <p:cNvPr id="33" name="Text Placeholder 6"/>
          <p:cNvSpPr>
            <a:spLocks noGrp="1"/>
          </p:cNvSpPr>
          <p:nvPr>
            <p:ph type="body" sz="quarter" idx="21"/>
          </p:nvPr>
        </p:nvSpPr>
        <p:spPr>
          <a:xfrm>
            <a:off x="5588439" y="14194147"/>
            <a:ext cx="9075601" cy="1046394"/>
          </a:xfrm>
        </p:spPr>
        <p:txBody>
          <a:bodyPr/>
          <a:lstStyle/>
          <a:p>
            <a:pPr algn="ctr"/>
            <a:r>
              <a:rPr lang="en-US" sz="1600" i="1" dirty="0"/>
              <a:t>From </a:t>
            </a:r>
            <a:r>
              <a:rPr lang="en-US" sz="1600" i="1" dirty="0" smtClean="0"/>
              <a:t>right top left to </a:t>
            </a:r>
            <a:r>
              <a:rPr lang="en-US" sz="1600" i="1" dirty="0"/>
              <a:t>bottom in clockwise (1) Original tilted hand (2) skin color based segmentation  (3) image smoothing using median filter/morphological </a:t>
            </a:r>
            <a:r>
              <a:rPr lang="en-US" sz="1600" i="1" dirty="0" smtClean="0"/>
              <a:t>close (4) </a:t>
            </a:r>
            <a:r>
              <a:rPr lang="en-US" sz="1600" i="1" dirty="0"/>
              <a:t>Wrist band Detection and PCA for orientation </a:t>
            </a:r>
            <a:r>
              <a:rPr lang="en-US" sz="1600" i="1" dirty="0" smtClean="0"/>
              <a:t>detection (</a:t>
            </a:r>
            <a:r>
              <a:rPr lang="en-US" sz="1600" i="1" dirty="0"/>
              <a:t>5) Rotation normalized </a:t>
            </a:r>
            <a:r>
              <a:rPr lang="en-US" sz="1600" i="1" dirty="0" smtClean="0"/>
              <a:t>image. </a:t>
            </a:r>
          </a:p>
        </p:txBody>
      </p:sp>
      <p:sp>
        <p:nvSpPr>
          <p:cNvPr id="35" name="Text Placeholder 6"/>
          <p:cNvSpPr>
            <a:spLocks noGrp="1"/>
          </p:cNvSpPr>
          <p:nvPr>
            <p:ph type="body" sz="quarter" idx="21"/>
          </p:nvPr>
        </p:nvSpPr>
        <p:spPr>
          <a:xfrm>
            <a:off x="5406888" y="15070320"/>
            <a:ext cx="4367818" cy="3711739"/>
          </a:xfrm>
        </p:spPr>
        <p:txBody>
          <a:bodyPr/>
          <a:lstStyle/>
          <a:p>
            <a:r>
              <a:rPr lang="en-US" sz="1800" b="1" dirty="0"/>
              <a:t>4</a:t>
            </a:r>
            <a:r>
              <a:rPr lang="en-US" sz="1800" b="1" dirty="0" smtClean="0"/>
              <a:t>. Edge Detection (</a:t>
            </a:r>
            <a:r>
              <a:rPr lang="en-US" sz="1800" dirty="0"/>
              <a:t>Canny Edge </a:t>
            </a:r>
            <a:r>
              <a:rPr lang="en-US" sz="1800" dirty="0" smtClean="0"/>
              <a:t>detection )</a:t>
            </a:r>
            <a:endParaRPr lang="en-US" sz="18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539384"/>
          </a:xfrm>
        </p:spPr>
        <p:txBody>
          <a:bodyPr/>
          <a:lstStyle/>
          <a:p>
            <a:r>
              <a:rPr lang="en-US" sz="1800" b="1" dirty="0" smtClean="0"/>
              <a:t>5</a:t>
            </a:r>
            <a:r>
              <a:rPr lang="en-US" sz="1800" b="1" dirty="0"/>
              <a:t>. Largest Boundary </a:t>
            </a:r>
            <a:r>
              <a:rPr lang="en-US" sz="1800" b="1" dirty="0" smtClean="0"/>
              <a:t>Detection</a:t>
            </a:r>
            <a:endParaRPr lang="en-US" sz="1800" b="1" dirty="0"/>
          </a:p>
          <a:p>
            <a:r>
              <a:rPr lang="en-US" sz="1800" b="1" i="1" dirty="0" smtClean="0"/>
              <a:t>( Moore</a:t>
            </a:r>
            <a:r>
              <a:rPr lang="en-US" sz="1800" b="1" i="1" dirty="0" smtClean="0"/>
              <a:t>-Neighborhood </a:t>
            </a:r>
            <a:r>
              <a:rPr lang="en-US" sz="1800" b="1" i="1" dirty="0"/>
              <a:t>tracing </a:t>
            </a:r>
            <a:r>
              <a:rPr lang="en-US" sz="18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a:t>
            </a:r>
            <a:r>
              <a:rPr lang="en-US" sz="1800" dirty="0" smtClean="0"/>
              <a:t>eliminating skin </a:t>
            </a:r>
            <a:r>
              <a:rPr lang="en-US" sz="1800" dirty="0"/>
              <a:t>color background objects (like a distant face </a:t>
            </a:r>
            <a:r>
              <a:rPr lang="en-US" sz="1800" dirty="0" err="1"/>
              <a:t>etc</a:t>
            </a:r>
            <a:r>
              <a:rPr lang="en-US" sz="1800" dirty="0"/>
              <a:t>).</a:t>
            </a:r>
          </a:p>
          <a:p>
            <a:endParaRPr lang="en-US" sz="1600" b="1" i="1" dirty="0" smtClean="0"/>
          </a:p>
        </p:txBody>
      </p:sp>
      <p:sp>
        <p:nvSpPr>
          <p:cNvPr id="40" name="Rectangle 39"/>
          <p:cNvSpPr/>
          <p:nvPr/>
        </p:nvSpPr>
        <p:spPr>
          <a:xfrm>
            <a:off x="9819021" y="20347304"/>
            <a:ext cx="4964078" cy="1077218"/>
          </a:xfrm>
          <a:prstGeom prst="rect">
            <a:avLst/>
          </a:prstGeom>
        </p:spPr>
        <p:txBody>
          <a:bodyPr wrap="square">
            <a:spAutoFit/>
          </a:bodyPr>
          <a:lstStyle/>
          <a:p>
            <a:pPr algn="ctr"/>
            <a:r>
              <a:rPr lang="en-US" sz="1600" i="1" dirty="0">
                <a:solidFill>
                  <a:schemeClr val="accent5">
                    <a:lumMod val="50000"/>
                  </a:schemeClr>
                </a:solidFill>
                <a:latin typeface="Times New Roman" panose="02020603050405020304" pitchFamily="18" charset="0"/>
                <a:cs typeface="Times New Roman" panose="02020603050405020304" pitchFamily="18" charset="0"/>
              </a:rPr>
              <a:t>From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top to bottom </a:t>
            </a:r>
            <a:r>
              <a:rPr lang="en-US" sz="1600" i="1" dirty="0">
                <a:solidFill>
                  <a:schemeClr val="accent5">
                    <a:lumMod val="50000"/>
                  </a:schemeClr>
                </a:solidFill>
                <a:latin typeface="Times New Roman" panose="02020603050405020304" pitchFamily="18" charset="0"/>
                <a:cs typeface="Times New Roman" panose="02020603050405020304" pitchFamily="18" charset="0"/>
              </a:rPr>
              <a:t>(1) segmented hand based on skin color (2) edge detector output (3) Select the largest boundary using Moore</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-Neighborhood </a:t>
            </a:r>
            <a:r>
              <a:rPr lang="en-US" sz="1600" i="1" dirty="0">
                <a:solidFill>
                  <a:schemeClr val="accent5">
                    <a:lumMod val="50000"/>
                  </a:schemeClr>
                </a:solidFill>
                <a:latin typeface="Times New Roman" panose="02020603050405020304" pitchFamily="18" charset="0"/>
                <a:cs typeface="Times New Roman" panose="02020603050405020304" pitchFamily="18" charset="0"/>
              </a:rPr>
              <a:t>Algorithm and arc-tan sampled points of the boundary</a:t>
            </a:r>
          </a:p>
        </p:txBody>
      </p:sp>
      <p:sp>
        <p:nvSpPr>
          <p:cNvPr id="45" name="Text Placeholder 6"/>
          <p:cNvSpPr>
            <a:spLocks noGrp="1"/>
          </p:cNvSpPr>
          <p:nvPr>
            <p:ph type="body" sz="quarter" idx="21"/>
          </p:nvPr>
        </p:nvSpPr>
        <p:spPr>
          <a:xfrm>
            <a:off x="5406888" y="21323965"/>
            <a:ext cx="9257152" cy="6537128"/>
          </a:xfrm>
        </p:spPr>
        <p:txBody>
          <a:bodyPr/>
          <a:lstStyle/>
          <a:p>
            <a:r>
              <a:rPr lang="en-US" sz="1800" b="1" dirty="0" smtClean="0"/>
              <a:t>6. Feature 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t>
            </a:r>
            <a:r>
              <a:rPr lang="en-US" sz="1800" b="1" dirty="0" smtClean="0"/>
              <a:t>Arc </a:t>
            </a:r>
            <a:r>
              <a:rPr lang="en-US" sz="1800" b="1"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smtClean="0">
                <a:latin typeface="Times"/>
                <a:cs typeface="Times"/>
              </a:rPr>
              <a:t>i.e</a:t>
            </a: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x_c] + i[y(t) - y_c</a:t>
            </a:r>
            <a:r>
              <a:rPr lang="en-US" b="1" i="1" dirty="0" smtClean="0">
                <a:solidFill>
                  <a:schemeClr val="bg2">
                    <a:lumMod val="25000"/>
                  </a:schemeClr>
                </a:solidFill>
                <a:latin typeface="Times"/>
                <a:cs typeface="Times"/>
              </a:rPr>
              <a:t>]</a:t>
            </a:r>
            <a:endParaRPr lang="en-US" i="1" dirty="0" smtClean="0">
              <a:latin typeface="Times"/>
              <a:cs typeface="Times"/>
            </a:endParaRPr>
          </a:p>
          <a:p>
            <a:pPr lvl="2" indent="0">
              <a:buNone/>
            </a:pPr>
            <a:r>
              <a:rPr lang="en-US" dirty="0" smtClean="0">
                <a:latin typeface="Times"/>
                <a:cs typeface="Times"/>
              </a:rPr>
              <a:t>where </a:t>
            </a:r>
            <a:r>
              <a:rPr lang="en-US" dirty="0">
                <a:latin typeface="Times"/>
                <a:cs typeface="Times"/>
              </a:rPr>
              <a:t>(x_c,y_c)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is expressed as the distance of the boundary points, from the centroid (x_c, y_c) of the </a:t>
            </a:r>
            <a:r>
              <a:rPr lang="en-US" dirty="0" smtClean="0">
                <a:solidFill>
                  <a:schemeClr val="tx1"/>
                </a:solidFill>
                <a:latin typeface="Times New Roman"/>
                <a:cs typeface="Times New Roman"/>
              </a:rPr>
              <a:t>shape </a:t>
            </a:r>
          </a:p>
          <a:p>
            <a:pPr lvl="2" indent="0">
              <a:buNone/>
            </a:pPr>
            <a:r>
              <a:rPr lang="en-US" b="1" i="1" dirty="0">
                <a:solidFill>
                  <a:srgbClr val="003F75"/>
                </a:solidFill>
                <a:latin typeface="Times New Roman"/>
                <a:cs typeface="Times New Roman"/>
              </a:rPr>
              <a:t>	</a:t>
            </a:r>
            <a:r>
              <a:rPr lang="en-US" b="1" i="1" dirty="0" smtClean="0">
                <a:solidFill>
                  <a:srgbClr val="003F75"/>
                </a:solidFill>
                <a:latin typeface="Times New Roman"/>
                <a:cs typeface="Times New Roman"/>
              </a:rPr>
              <a:t> r(t) = ([x(t) - </a:t>
            </a:r>
            <a:r>
              <a:rPr lang="en-US" b="1" i="1" dirty="0" err="1" smtClean="0">
                <a:solidFill>
                  <a:srgbClr val="003F75"/>
                </a:solidFill>
                <a:latin typeface="Times New Roman"/>
                <a:cs typeface="Times New Roman"/>
              </a:rPr>
              <a:t>x_c</a:t>
            </a:r>
            <a:r>
              <a:rPr lang="en-US" b="1" i="1" dirty="0" smtClean="0">
                <a:solidFill>
                  <a:srgbClr val="003F75"/>
                </a:solidFill>
                <a:latin typeface="Times New Roman"/>
                <a:cs typeface="Times New Roman"/>
              </a:rPr>
              <a:t>]^{2} + [y(t) - </a:t>
            </a:r>
            <a:r>
              <a:rPr lang="en-US" b="1" i="1" dirty="0" err="1" smtClean="0">
                <a:solidFill>
                  <a:srgbClr val="003F75"/>
                </a:solidFill>
                <a:latin typeface="Times New Roman"/>
                <a:cs typeface="Times New Roman"/>
              </a:rPr>
              <a:t>y_c</a:t>
            </a:r>
            <a:r>
              <a:rPr lang="en-US" b="1" i="1" dirty="0" smtClean="0">
                <a:solidFill>
                  <a:srgbClr val="003F75"/>
                </a:solidFill>
                <a:latin typeface="Times New Roman"/>
                <a:cs typeface="Times New Roman"/>
              </a:rPr>
              <a:t>]^{2})^{1/2}</a:t>
            </a:r>
            <a:endParaRPr lang="en-US" sz="1800" dirty="0" smtClean="0"/>
          </a:p>
          <a:p>
            <a:pPr marL="285750" indent="-285750">
              <a:buFont typeface="Arial"/>
              <a:buChar char="•"/>
            </a:pPr>
            <a:r>
              <a:rPr lang="en-US" sz="1800" b="1" dirty="0" smtClean="0"/>
              <a:t>Discrete </a:t>
            </a:r>
            <a:r>
              <a:rPr lang="en-US" sz="1800" b="1" dirty="0"/>
              <a:t>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4444247"/>
          </a:xfrm>
        </p:spPr>
        <p:txBody>
          <a:bodyPr/>
          <a:lstStyle/>
          <a:p>
            <a:r>
              <a:rPr lang="en-US" sz="1800" b="1" dirty="0"/>
              <a:t>K Nearest </a:t>
            </a:r>
            <a:r>
              <a:rPr lang="en-US" sz="1800" b="1" dirty="0" smtClean="0"/>
              <a:t>Neighbor </a:t>
            </a:r>
            <a:r>
              <a:rPr lang="en-US" sz="1800" b="1" dirty="0"/>
              <a:t>based </a:t>
            </a:r>
            <a:r>
              <a:rPr lang="en-US" sz="1800" b="1" dirty="0" smtClean="0"/>
              <a:t>Classification:</a:t>
            </a:r>
          </a:p>
          <a:p>
            <a:pPr marL="285750" indent="-285750">
              <a:lnSpc>
                <a:spcPct val="80000"/>
              </a:lnSpc>
              <a:buFont typeface="Arial"/>
              <a:buChar char="•"/>
            </a:pPr>
            <a:r>
              <a:rPr lang="en-US" sz="1800" dirty="0" smtClean="0"/>
              <a:t>3800 </a:t>
            </a:r>
            <a:r>
              <a:rPr lang="en-US" sz="1800" dirty="0"/>
              <a:t>samples of ASL digits, </a:t>
            </a:r>
          </a:p>
          <a:p>
            <a:pPr marL="285750" indent="-285750">
              <a:lnSpc>
                <a:spcPct val="80000"/>
              </a:lnSpc>
              <a:buFont typeface="Arial"/>
              <a:buChar char="•"/>
            </a:pPr>
            <a:r>
              <a:rPr lang="en-US" sz="1800" dirty="0"/>
              <a:t>training : testing data = 70% : 30% </a:t>
            </a:r>
          </a:p>
          <a:p>
            <a:pPr marL="285750" indent="-285750">
              <a:lnSpc>
                <a:spcPct val="80000"/>
              </a:lnSpc>
              <a:buFont typeface="Arial"/>
              <a:buChar char="•"/>
            </a:pPr>
            <a:r>
              <a:rPr lang="en-US" sz="1800" dirty="0"/>
              <a:t>~ 95% accuracy when k = 1; </a:t>
            </a:r>
          </a:p>
          <a:p>
            <a:pPr marL="285750" indent="-285750">
              <a:lnSpc>
                <a:spcPct val="80000"/>
              </a:lnSpc>
              <a:buFont typeface="Arial"/>
              <a:buChar char="•"/>
            </a:pPr>
            <a:r>
              <a:rPr lang="en-US" sz="1800" dirty="0" smtClean="0"/>
              <a:t>Average </a:t>
            </a:r>
            <a:r>
              <a:rPr lang="en-US" sz="1800" dirty="0"/>
              <a:t>result obtained around </a:t>
            </a:r>
            <a:r>
              <a:rPr lang="en-US" sz="1800" dirty="0" smtClean="0"/>
              <a:t>55 - 65% on new test samples.</a:t>
            </a: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sp>
        <p:nvSpPr>
          <p:cNvPr id="49" name="Text Placeholder 8"/>
          <p:cNvSpPr txBox="1">
            <a:spLocks/>
          </p:cNvSpPr>
          <p:nvPr/>
        </p:nvSpPr>
        <p:spPr>
          <a:xfrm>
            <a:off x="15254127" y="9185340"/>
            <a:ext cx="4400053" cy="4887445"/>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endParaRPr lang="en-US" sz="1800" b="1" dirty="0" smtClean="0"/>
          </a:p>
          <a:p>
            <a:r>
              <a:rPr lang="en-US" sz="1800" b="1" dirty="0" smtClean="0"/>
              <a:t>Neural </a:t>
            </a:r>
            <a:r>
              <a:rPr lang="en-US" sz="1800" b="1" dirty="0"/>
              <a:t>Network based Supervised Learning</a:t>
            </a:r>
            <a:r>
              <a:rPr lang="en-US" sz="1800" b="1" dirty="0" smtClean="0"/>
              <a:t>:</a:t>
            </a:r>
            <a:endParaRPr lang="en-US" sz="1800" b="1" dirty="0"/>
          </a:p>
          <a:p>
            <a:pPr marL="285750" indent="-285750">
              <a:lnSpc>
                <a:spcPct val="80000"/>
              </a:lnSpc>
              <a:buFont typeface="Arial"/>
              <a:buChar char="•"/>
            </a:pPr>
            <a:r>
              <a:rPr lang="en-US" sz="1800" dirty="0"/>
              <a:t>Feed forward neural network with sigmoid transfer </a:t>
            </a:r>
            <a:r>
              <a:rPr lang="en-US" sz="1800" dirty="0" smtClean="0"/>
              <a:t>function</a:t>
            </a:r>
            <a:endParaRPr lang="en-US" sz="1800" dirty="0"/>
          </a:p>
          <a:p>
            <a:pPr marL="285750" indent="-285750">
              <a:lnSpc>
                <a:spcPct val="80000"/>
              </a:lnSpc>
              <a:buFont typeface="Arial"/>
              <a:buChar char="•"/>
            </a:pPr>
            <a:r>
              <a:rPr lang="en-US" sz="1800" dirty="0"/>
              <a:t>Back propagation algorithm for learning weights and biases for neurons</a:t>
            </a:r>
            <a:r>
              <a:rPr lang="en-US" sz="1800" dirty="0" smtClean="0"/>
              <a:t>.</a:t>
            </a:r>
            <a:endParaRPr lang="en-US" sz="1800" dirty="0"/>
          </a:p>
          <a:p>
            <a:pPr marL="285750" indent="-285750">
              <a:lnSpc>
                <a:spcPct val="80000"/>
              </a:lnSpc>
              <a:buFont typeface="Arial"/>
              <a:buChar char="•"/>
            </a:pPr>
            <a:r>
              <a:rPr lang="en-US" sz="1800" dirty="0"/>
              <a:t>Utilized 64 point Fourier Descriptors features per digit with N’ hidden neurons and 11 output neurons (digits 0 to 10) : N=48 with experimentation for reliable </a:t>
            </a:r>
            <a:r>
              <a:rPr lang="en-US" sz="1800" dirty="0" smtClean="0"/>
              <a:t>accuracy</a:t>
            </a:r>
            <a:endParaRPr lang="en-US" sz="1800" dirty="0"/>
          </a:p>
          <a:p>
            <a:pPr marL="285750" indent="-285750">
              <a:lnSpc>
                <a:spcPct val="80000"/>
              </a:lnSpc>
              <a:buFont typeface="Arial"/>
              <a:buChar char="•"/>
            </a:pPr>
            <a:r>
              <a:rPr lang="en-US" sz="1800" dirty="0" smtClean="0"/>
              <a:t>Average </a:t>
            </a:r>
            <a:r>
              <a:rPr lang="en-US" sz="1800" dirty="0"/>
              <a:t>result </a:t>
            </a:r>
            <a:r>
              <a:rPr lang="en-US" sz="1800" dirty="0" smtClean="0"/>
              <a:t>on 3800 samples: </a:t>
            </a:r>
            <a:r>
              <a:rPr lang="en-US" sz="1800" dirty="0"/>
              <a:t>84% on the testing set, </a:t>
            </a:r>
            <a:r>
              <a:rPr lang="en-US" sz="1800" dirty="0" smtClean="0"/>
              <a:t>91% </a:t>
            </a:r>
            <a:r>
              <a:rPr lang="en-US" sz="1800" dirty="0"/>
              <a:t>on the training set and </a:t>
            </a:r>
            <a:r>
              <a:rPr lang="en-US" sz="1800" dirty="0" smtClean="0"/>
              <a:t>83% </a:t>
            </a:r>
            <a:r>
              <a:rPr lang="en-US" sz="1800" dirty="0"/>
              <a:t>on the validation</a:t>
            </a:r>
            <a:r>
              <a:rPr lang="en-US" sz="1800" dirty="0" smtClean="0"/>
              <a:t>.</a:t>
            </a:r>
            <a:endParaRPr lang="en-US" sz="1800" dirty="0"/>
          </a:p>
          <a:p>
            <a:pPr marL="285750" indent="-285750">
              <a:lnSpc>
                <a:spcPct val="80000"/>
              </a:lnSpc>
              <a:buFont typeface="Arial"/>
              <a:buChar char="•"/>
            </a:pPr>
            <a:r>
              <a:rPr lang="en-US" sz="18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42049" y="27439711"/>
            <a:ext cx="3179888" cy="851074"/>
          </a:xfrm>
          <a:prstGeom prst="rect">
            <a:avLst/>
          </a:prstGeom>
        </p:spPr>
      </p:pic>
      <p:pic>
        <p:nvPicPr>
          <p:cNvPr id="15" name="Picture 14" descr="1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69858" y="27426200"/>
            <a:ext cx="3317545" cy="851074"/>
          </a:xfrm>
          <a:prstGeom prst="rect">
            <a:avLst/>
          </a:prstGeom>
        </p:spPr>
      </p:pic>
      <p:pic>
        <p:nvPicPr>
          <p:cNvPr id="16" name="Picture 15" descr="4a.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42048" y="28290785"/>
            <a:ext cx="3179889" cy="817820"/>
          </a:xfrm>
          <a:prstGeom prst="rect">
            <a:avLst/>
          </a:prstGeom>
        </p:spPr>
      </p:pic>
      <p:pic>
        <p:nvPicPr>
          <p:cNvPr id="20" name="Picture 19" descr="4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69858" y="28277274"/>
            <a:ext cx="3317546" cy="817820"/>
          </a:xfrm>
          <a:prstGeom prst="rect">
            <a:avLst/>
          </a:prstGeom>
        </p:spPr>
      </p:pic>
      <p:sp>
        <p:nvSpPr>
          <p:cNvPr id="50" name="Text Placeholder 6"/>
          <p:cNvSpPr>
            <a:spLocks noGrp="1"/>
          </p:cNvSpPr>
          <p:nvPr>
            <p:ph type="body" sz="quarter" idx="21"/>
          </p:nvPr>
        </p:nvSpPr>
        <p:spPr>
          <a:xfrm>
            <a:off x="15304224" y="18482466"/>
            <a:ext cx="4441156" cy="1803524"/>
          </a:xfrm>
        </p:spPr>
        <p:txBody>
          <a:bodyPr/>
          <a:lstStyle/>
          <a:p>
            <a:r>
              <a:rPr lang="en-US" sz="1800" b="1" dirty="0"/>
              <a:t>8</a:t>
            </a:r>
            <a:r>
              <a:rPr lang="en-US" sz="1800" b="1" dirty="0" smtClean="0"/>
              <a:t>. Video frame gesture detection</a:t>
            </a:r>
          </a:p>
          <a:p>
            <a:pPr marL="285750" indent="-285750">
              <a:buFont typeface="Arial"/>
              <a:buChar char="•"/>
            </a:pPr>
            <a:r>
              <a:rPr lang="en-US" sz="1800" dirty="0" smtClean="0"/>
              <a:t>XOR and frame difference technique tried. </a:t>
            </a:r>
          </a:p>
          <a:p>
            <a:pPr marL="285750" indent="-285750">
              <a:buFont typeface="Arial"/>
              <a:buChar char="•"/>
            </a:pPr>
            <a:r>
              <a:rPr lang="en-US" sz="1800" dirty="0" smtClean="0"/>
              <a:t>Peak finding algorithm gives us the frames that constitute the actual gestures</a:t>
            </a:r>
            <a:r>
              <a:rPr lang="en-US" sz="1600" dirty="0" smtClean="0"/>
              <a:t>. </a:t>
            </a:r>
          </a:p>
        </p:txBody>
      </p:sp>
      <p:pic>
        <p:nvPicPr>
          <p:cNvPr id="38" name="Picture 37" descr="peaks1.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42919" y="20218830"/>
            <a:ext cx="2109189" cy="1581892"/>
          </a:xfrm>
          <a:prstGeom prst="rect">
            <a:avLst/>
          </a:prstGeom>
        </p:spPr>
      </p:pic>
      <p:pic>
        <p:nvPicPr>
          <p:cNvPr id="41" name="Picture 40" descr="peaks2.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684747" y="20218829"/>
            <a:ext cx="2125790" cy="1594343"/>
          </a:xfrm>
          <a:prstGeom prst="rect">
            <a:avLst/>
          </a:prstGeom>
        </p:spPr>
      </p:pic>
      <p:pic>
        <p:nvPicPr>
          <p:cNvPr id="51" name="Picture 50" descr="static_qr_code_without_logo.jp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65357" y="1166578"/>
            <a:ext cx="1728986" cy="1728986"/>
          </a:xfrm>
          <a:prstGeom prst="rect">
            <a:avLst/>
          </a:prstGeom>
        </p:spPr>
      </p:pic>
      <p:sp>
        <p:nvSpPr>
          <p:cNvPr id="52" name="Text Placeholder 43"/>
          <p:cNvSpPr>
            <a:spLocks noGrp="1"/>
          </p:cNvSpPr>
          <p:nvPr>
            <p:ph type="body" sz="quarter" idx="185"/>
          </p:nvPr>
        </p:nvSpPr>
        <p:spPr>
          <a:xfrm>
            <a:off x="16221641" y="482481"/>
            <a:ext cx="3408988" cy="881597"/>
          </a:xfrm>
        </p:spPr>
        <p:txBody>
          <a:bodyPr>
            <a:normAutofit/>
          </a:bodyPr>
          <a:lstStyle/>
          <a:p>
            <a:r>
              <a:rPr lang="en-US" sz="3200" dirty="0" smtClean="0"/>
              <a:t>Demo available @</a:t>
            </a:r>
            <a:endParaRPr lang="en-US" sz="3200" dirty="0"/>
          </a:p>
        </p:txBody>
      </p:sp>
      <p:sp>
        <p:nvSpPr>
          <p:cNvPr id="53" name="Rectangle 52"/>
          <p:cNvSpPr/>
          <p:nvPr/>
        </p:nvSpPr>
        <p:spPr>
          <a:xfrm>
            <a:off x="15442920" y="22069402"/>
            <a:ext cx="4265084" cy="830997"/>
          </a:xfrm>
          <a:prstGeom prst="rect">
            <a:avLst/>
          </a:prstGeom>
        </p:spPr>
        <p:txBody>
          <a:bodyPr wrap="square">
            <a:spAutoFit/>
          </a:bodyPr>
          <a:lstStyle/>
          <a:p>
            <a:pPr algn="ctr"/>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p</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lot generated using adjacent frame difference. (</a:t>
            </a:r>
            <a:r>
              <a:rPr lang="en-US" sz="1600" i="1" dirty="0">
                <a:solidFill>
                  <a:schemeClr val="accent5">
                    <a:lumMod val="50000"/>
                  </a:schemeClr>
                </a:solidFill>
                <a:latin typeface="Times New Roman" panose="02020603050405020304" pitchFamily="18" charset="0"/>
                <a:cs typeface="Times New Roman" panose="02020603050405020304" pitchFamily="18" charset="0"/>
              </a:rPr>
              <a:t>2)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peak detector output.</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7" name="Picture 56"/>
          <p:cNvPicPr/>
          <p:nvPr/>
        </p:nvPicPr>
        <p:blipFill>
          <a:blip r:embed="rId18">
            <a:extLst>
              <a:ext uri="{28A0092B-C50C-407E-A947-70E740481C1C}">
                <a14:useLocalDpi xmlns:a14="http://schemas.microsoft.com/office/drawing/2010/main" val="0"/>
              </a:ext>
            </a:extLst>
          </a:blip>
          <a:stretch>
            <a:fillRect/>
          </a:stretch>
        </p:blipFill>
        <p:spPr>
          <a:xfrm>
            <a:off x="15475464" y="7561079"/>
            <a:ext cx="4028954" cy="1876362"/>
          </a:xfrm>
          <a:prstGeom prst="rect">
            <a:avLst/>
          </a:prstGeom>
        </p:spPr>
      </p:pic>
      <p:sp>
        <p:nvSpPr>
          <p:cNvPr id="47" name="Text Placeholder 6"/>
          <p:cNvSpPr>
            <a:spLocks noGrp="1"/>
          </p:cNvSpPr>
          <p:nvPr>
            <p:ph type="body" sz="quarter" idx="21"/>
          </p:nvPr>
        </p:nvSpPr>
        <p:spPr>
          <a:xfrm>
            <a:off x="4953162" y="6738717"/>
            <a:ext cx="4495161" cy="1144882"/>
          </a:xfrm>
        </p:spPr>
        <p:txBody>
          <a:bodyPr/>
          <a:lstStyle/>
          <a:p>
            <a:pPr algn="ctr"/>
            <a:r>
              <a:rPr lang="hr-HR" sz="1600" dirty="0"/>
              <a:t>R &gt; 95 &amp; G &gt; 40 &amp; B &gt; 20 </a:t>
            </a:r>
          </a:p>
          <a:p>
            <a:pPr algn="ctr"/>
            <a:r>
              <a:rPr lang="hr-HR" sz="1600" dirty="0"/>
              <a:t>Max{R,G,B} – Min{R,G,B} &gt; 15 &amp;</a:t>
            </a:r>
          </a:p>
          <a:p>
            <a:pPr algn="ctr"/>
            <a:r>
              <a:rPr lang="hr-HR" sz="1600" dirty="0"/>
              <a:t>|R – G| &gt; 15 &amp; R &gt; G &amp; R &gt; B </a:t>
            </a:r>
            <a:endParaRPr lang="en-US" sz="1600" dirty="0"/>
          </a:p>
        </p:txBody>
      </p:sp>
      <p:sp>
        <p:nvSpPr>
          <p:cNvPr id="4" name="Rectangle 3"/>
          <p:cNvSpPr/>
          <p:nvPr/>
        </p:nvSpPr>
        <p:spPr>
          <a:xfrm>
            <a:off x="8898395" y="6868667"/>
            <a:ext cx="6427065" cy="1175706"/>
          </a:xfrm>
          <a:prstGeom prst="rect">
            <a:avLst/>
          </a:prstGeom>
        </p:spPr>
        <p:txBody>
          <a:bodyPr wrap="square">
            <a:spAutoFit/>
          </a:bodyPr>
          <a:lstStyle/>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Y = 0.299R + 0.587G + 0.114B</a:t>
            </a:r>
          </a:p>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Cr = 128 + 0.5R – 0.418G – 0.081B</a:t>
            </a:r>
          </a:p>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85 &lt; Cb &lt; 135 &amp; 135 &lt; Cr &lt; 180 &amp; Y &gt; 80</a:t>
            </a:r>
          </a:p>
          <a:p>
            <a:pPr algn="ctr"/>
            <a:endParaRPr lang="hr-HR" sz="1600" dirty="0"/>
          </a:p>
        </p:txBody>
      </p:sp>
      <p:pic>
        <p:nvPicPr>
          <p:cNvPr id="10" name="Picture 9" descr="skindetection_medianfilter_close2.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06888" y="8345658"/>
            <a:ext cx="3815049" cy="1003373"/>
          </a:xfrm>
          <a:prstGeom prst="rect">
            <a:avLst/>
          </a:prstGeom>
        </p:spPr>
      </p:pic>
      <p:pic>
        <p:nvPicPr>
          <p:cNvPr id="11" name="Picture 10" descr="skindetection_medianfilter_close1.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06888" y="9257274"/>
            <a:ext cx="3770731" cy="960611"/>
          </a:xfrm>
          <a:prstGeom prst="rect">
            <a:avLst/>
          </a:prstGeom>
        </p:spPr>
      </p:pic>
      <p:sp>
        <p:nvSpPr>
          <p:cNvPr id="55" name="Text Placeholder 6"/>
          <p:cNvSpPr>
            <a:spLocks noGrp="1"/>
          </p:cNvSpPr>
          <p:nvPr>
            <p:ph type="body" sz="quarter" idx="21"/>
          </p:nvPr>
        </p:nvSpPr>
        <p:spPr>
          <a:xfrm>
            <a:off x="5323860" y="10335438"/>
            <a:ext cx="4495161" cy="553951"/>
          </a:xfrm>
        </p:spPr>
        <p:txBody>
          <a:bodyPr/>
          <a:lstStyle/>
          <a:p>
            <a:pPr algn="ctr"/>
            <a:r>
              <a:rPr lang="hr-HR" sz="1600" i="1" dirty="0" smtClean="0"/>
              <a:t>Median Filter &amp; Morphological Close operation</a:t>
            </a:r>
            <a:endParaRPr lang="en-US" sz="1600" i="1" dirty="0"/>
          </a:p>
        </p:txBody>
      </p:sp>
      <p:pic>
        <p:nvPicPr>
          <p:cNvPr id="36" name="Picture 35" descr="edgedetection_largestboundary1.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934746" y="15878454"/>
            <a:ext cx="4387605" cy="1350043"/>
          </a:xfrm>
          <a:prstGeom prst="rect">
            <a:avLst/>
          </a:prstGeom>
        </p:spPr>
      </p:pic>
      <p:pic>
        <p:nvPicPr>
          <p:cNvPr id="42" name="Picture 41" descr="edgedetection_largestboundary2.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44436" y="17220628"/>
            <a:ext cx="4377915" cy="1426483"/>
          </a:xfrm>
          <a:prstGeom prst="rect">
            <a:avLst/>
          </a:prstGeom>
        </p:spPr>
      </p:pic>
      <p:pic>
        <p:nvPicPr>
          <p:cNvPr id="48" name="Picture 47" descr="edgedetection_largestboundary3.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944436" y="18647111"/>
            <a:ext cx="4377915" cy="1539717"/>
          </a:xfrm>
          <a:prstGeom prst="rect">
            <a:avLst/>
          </a:prstGeom>
        </p:spPr>
      </p:pic>
      <p:pic>
        <p:nvPicPr>
          <p:cNvPr id="56" name="Picture 55" descr="skindetection_band_detection_rotation.jp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880740" y="11159763"/>
            <a:ext cx="4387605" cy="2688611"/>
          </a:xfrm>
          <a:prstGeom prst="rect">
            <a:avLst/>
          </a:prstGeom>
        </p:spPr>
      </p:pic>
      <p:pic>
        <p:nvPicPr>
          <p:cNvPr id="58" name="Picture 57" descr="1.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809743" y="23664725"/>
            <a:ext cx="3694675" cy="3072404"/>
          </a:xfrm>
          <a:prstGeom prst="rect">
            <a:avLst/>
          </a:prstGeom>
        </p:spPr>
      </p:pic>
      <p:sp>
        <p:nvSpPr>
          <p:cNvPr id="64" name="Rectangle 63"/>
          <p:cNvSpPr/>
          <p:nvPr/>
        </p:nvSpPr>
        <p:spPr>
          <a:xfrm>
            <a:off x="15475464" y="26968786"/>
            <a:ext cx="4265084" cy="830997"/>
          </a:xfrm>
          <a:prstGeom prst="rect">
            <a:avLst/>
          </a:prstGeom>
        </p:spPr>
        <p:txBody>
          <a:bodyPr wrap="square">
            <a:spAutoFit/>
          </a:bodyPr>
          <a:lstStyle/>
          <a:p>
            <a:pPr algn="ct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Below is a screen grab of </a:t>
            </a:r>
            <a:r>
              <a:rPr lang="en-US" sz="1600" i="1" dirty="0">
                <a:solidFill>
                  <a:schemeClr val="accent5">
                    <a:lumMod val="50000"/>
                  </a:schemeClr>
                </a:solidFill>
                <a:latin typeface="Times New Roman" panose="02020603050405020304" pitchFamily="18" charset="0"/>
                <a:cs typeface="Times New Roman" panose="02020603050405020304" pitchFamily="18" charset="0"/>
              </a:rPr>
              <a:t>v</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ideo subtitle generated by taking mode of the predicted classes within a set window of images.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5396525" y="13620378"/>
            <a:ext cx="4234104" cy="2316865"/>
          </a:xfrm>
          <a:prstGeom prst="rect">
            <a:avLst/>
          </a:prstGeom>
        </p:spPr>
      </p:pic>
      <p:pic>
        <p:nvPicPr>
          <p:cNvPr id="21" name="Picture 2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5396526" y="15937243"/>
            <a:ext cx="4234104" cy="2041208"/>
          </a:xfrm>
          <a:prstGeom prst="rect">
            <a:avLst/>
          </a:prstGeom>
        </p:spPr>
      </p:pic>
    </p:spTree>
    <p:extLst>
      <p:ext uri="{BB962C8B-B14F-4D97-AF65-F5344CB8AC3E}">
        <p14:creationId xmlns:p14="http://schemas.microsoft.com/office/powerpoint/2010/main" val="2852536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2966</TotalTime>
  <Words>1222</Words>
  <Application>Microsoft Macintosh PowerPoint</Application>
  <PresentationFormat>Custom</PresentationFormat>
  <Paragraphs>94</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Udit Mehrotra</cp:lastModifiedBy>
  <cp:revision>90</cp:revision>
  <dcterms:created xsi:type="dcterms:W3CDTF">2012-02-03T23:30:52Z</dcterms:created>
  <dcterms:modified xsi:type="dcterms:W3CDTF">2015-12-04T04:34:14Z</dcterms:modified>
</cp:coreProperties>
</file>