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20116800" cy="31089600"/>
  <p:notesSz cx="32462788" cy="43435588"/>
  <p:defaultText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162" autoAdjust="0"/>
    <p:restoredTop sz="94394" autoAdjust="0"/>
  </p:normalViewPr>
  <p:slideViewPr>
    <p:cSldViewPr snapToGrid="0" snapToObjects="1" showGuides="1">
      <p:cViewPr>
        <p:scale>
          <a:sx n="81" d="100"/>
          <a:sy n="81" d="100"/>
        </p:scale>
        <p:origin x="1976" y="7152"/>
      </p:cViewPr>
      <p:guideLst>
        <p:guide orient="horz" pos="3134"/>
        <p:guide orient="horz" pos="272"/>
        <p:guide orient="horz" pos="19040"/>
        <p:guide orient="horz"/>
        <p:guide pos="3075"/>
        <p:guide pos="9581"/>
        <p:guide pos="3246"/>
        <p:guide pos="9433"/>
        <p:guide pos="12526"/>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CA583-6F7B-1442-BC30-7C5A2DCF7382}" type="doc">
      <dgm:prSet loTypeId="urn:microsoft.com/office/officeart/2009/layout/CircleArrowProcess" loCatId="" qsTypeId="urn:microsoft.com/office/officeart/2005/8/quickstyle/simple5" qsCatId="simple" csTypeId="urn:microsoft.com/office/officeart/2005/8/colors/accent1_2" csCatId="accent1" phldr="1"/>
      <dgm:spPr/>
      <dgm:t>
        <a:bodyPr/>
        <a:lstStyle/>
        <a:p>
          <a:endParaRPr lang="en-US"/>
        </a:p>
      </dgm:t>
    </dgm:pt>
    <dgm:pt modelId="{82A90042-09D5-244E-942B-859E6651293B}">
      <dgm:prSet/>
      <dgm:spPr/>
      <dgm:t>
        <a:bodyPr/>
        <a:lstStyle/>
        <a:p>
          <a:pPr rtl="0"/>
          <a:r>
            <a:rPr lang="en-US" dirty="0" smtClean="0"/>
            <a:t>Hand Detection </a:t>
          </a:r>
          <a:endParaRPr lang="en-US" dirty="0"/>
        </a:p>
      </dgm:t>
    </dgm:pt>
    <dgm:pt modelId="{EDA5739A-FAE5-D842-ADC2-104CFBCBFA84}" type="parTrans" cxnId="{DEFE656C-9395-C54B-8017-5978CB0353CB}">
      <dgm:prSet/>
      <dgm:spPr/>
      <dgm:t>
        <a:bodyPr/>
        <a:lstStyle/>
        <a:p>
          <a:endParaRPr lang="en-US"/>
        </a:p>
      </dgm:t>
    </dgm:pt>
    <dgm:pt modelId="{08428D78-E24B-A947-8F21-821583892A44}" type="sibTrans" cxnId="{DEFE656C-9395-C54B-8017-5978CB0353CB}">
      <dgm:prSet/>
      <dgm:spPr/>
      <dgm:t>
        <a:bodyPr/>
        <a:lstStyle/>
        <a:p>
          <a:endParaRPr lang="en-US"/>
        </a:p>
      </dgm:t>
    </dgm:pt>
    <dgm:pt modelId="{0D3AD3BE-FAE6-684A-89C5-A6B7D25532A4}">
      <dgm:prSet/>
      <dgm:spPr/>
      <dgm:t>
        <a:bodyPr/>
        <a:lstStyle/>
        <a:p>
          <a:pPr rtl="0"/>
          <a:r>
            <a:rPr lang="en-US" dirty="0" smtClean="0"/>
            <a:t>Wrist Cropping</a:t>
          </a:r>
          <a:endParaRPr lang="en-US" dirty="0"/>
        </a:p>
      </dgm:t>
    </dgm:pt>
    <dgm:pt modelId="{416E2B02-728F-D441-818F-75CF29BB7DBD}" type="parTrans" cxnId="{6273B534-B3D8-6040-B0A8-907273708B9C}">
      <dgm:prSet/>
      <dgm:spPr/>
      <dgm:t>
        <a:bodyPr/>
        <a:lstStyle/>
        <a:p>
          <a:endParaRPr lang="en-US"/>
        </a:p>
      </dgm:t>
    </dgm:pt>
    <dgm:pt modelId="{B55C1537-669B-CA46-ACC0-BE045DF0522A}" type="sibTrans" cxnId="{6273B534-B3D8-6040-B0A8-907273708B9C}">
      <dgm:prSet/>
      <dgm:spPr/>
      <dgm:t>
        <a:bodyPr/>
        <a:lstStyle/>
        <a:p>
          <a:endParaRPr lang="en-US"/>
        </a:p>
      </dgm:t>
    </dgm:pt>
    <dgm:pt modelId="{3A06A258-2897-BE4B-BC8B-BE4AE10B6418}">
      <dgm:prSet/>
      <dgm:spPr/>
      <dgm:t>
        <a:bodyPr/>
        <a:lstStyle/>
        <a:p>
          <a:pPr rtl="0"/>
          <a:r>
            <a:rPr lang="en-US" dirty="0" smtClean="0"/>
            <a:t>Edge Detection</a:t>
          </a:r>
          <a:endParaRPr lang="en-US" dirty="0"/>
        </a:p>
      </dgm:t>
    </dgm:pt>
    <dgm:pt modelId="{3AAA81EB-2EAB-4040-874E-D10D0CC06819}" type="parTrans" cxnId="{7E13EDAF-B75E-0446-914A-CDB2E2C1AB33}">
      <dgm:prSet/>
      <dgm:spPr/>
      <dgm:t>
        <a:bodyPr/>
        <a:lstStyle/>
        <a:p>
          <a:endParaRPr lang="en-US"/>
        </a:p>
      </dgm:t>
    </dgm:pt>
    <dgm:pt modelId="{17EF48EA-6A19-414B-84BC-121604E8574C}" type="sibTrans" cxnId="{7E13EDAF-B75E-0446-914A-CDB2E2C1AB33}">
      <dgm:prSet/>
      <dgm:spPr/>
      <dgm:t>
        <a:bodyPr/>
        <a:lstStyle/>
        <a:p>
          <a:endParaRPr lang="en-US"/>
        </a:p>
      </dgm:t>
    </dgm:pt>
    <dgm:pt modelId="{00FE946D-5602-2E40-AF78-07AA90C00949}">
      <dgm:prSet/>
      <dgm:spPr/>
      <dgm:t>
        <a:bodyPr/>
        <a:lstStyle/>
        <a:p>
          <a:pPr rtl="0"/>
          <a:r>
            <a:rPr lang="en-US" dirty="0" smtClean="0"/>
            <a:t>Largest Boundary Detection</a:t>
          </a:r>
          <a:endParaRPr lang="en-US" dirty="0"/>
        </a:p>
      </dgm:t>
    </dgm:pt>
    <dgm:pt modelId="{786FE575-ABA6-1B44-BF2C-4C20CEBF0DB3}" type="parTrans" cxnId="{53BD8E24-38CF-EB40-9E46-8CCF91F65DDA}">
      <dgm:prSet/>
      <dgm:spPr/>
      <dgm:t>
        <a:bodyPr/>
        <a:lstStyle/>
        <a:p>
          <a:endParaRPr lang="en-US"/>
        </a:p>
      </dgm:t>
    </dgm:pt>
    <dgm:pt modelId="{B15B3A2C-C795-9649-A3C8-2B46161FBD79}" type="sibTrans" cxnId="{53BD8E24-38CF-EB40-9E46-8CCF91F65DDA}">
      <dgm:prSet/>
      <dgm:spPr/>
      <dgm:t>
        <a:bodyPr/>
        <a:lstStyle/>
        <a:p>
          <a:endParaRPr lang="en-US"/>
        </a:p>
      </dgm:t>
    </dgm:pt>
    <dgm:pt modelId="{23BE406B-8FC0-EA49-9376-785B99E85F94}">
      <dgm:prSet/>
      <dgm:spPr/>
      <dgm:t>
        <a:bodyPr/>
        <a:lstStyle/>
        <a:p>
          <a:pPr rtl="0"/>
          <a:r>
            <a:rPr lang="en-US" dirty="0" smtClean="0"/>
            <a:t>Feature Extraction</a:t>
          </a:r>
          <a:endParaRPr lang="en-US" dirty="0"/>
        </a:p>
      </dgm:t>
    </dgm:pt>
    <dgm:pt modelId="{D390FE7A-3FF0-CC43-A483-E8942CFF911F}" type="parTrans" cxnId="{6ED89394-3FBD-A748-B0C0-EF21F563DB34}">
      <dgm:prSet/>
      <dgm:spPr/>
      <dgm:t>
        <a:bodyPr/>
        <a:lstStyle/>
        <a:p>
          <a:endParaRPr lang="en-US"/>
        </a:p>
      </dgm:t>
    </dgm:pt>
    <dgm:pt modelId="{C6B67723-B0B6-EE46-BDB2-D6B72D1591F5}" type="sibTrans" cxnId="{6ED89394-3FBD-A748-B0C0-EF21F563DB34}">
      <dgm:prSet/>
      <dgm:spPr/>
      <dgm:t>
        <a:bodyPr/>
        <a:lstStyle/>
        <a:p>
          <a:endParaRPr lang="en-US"/>
        </a:p>
      </dgm:t>
    </dgm:pt>
    <dgm:pt modelId="{3785D4D6-BEE7-3F41-A4DA-071FF9283026}">
      <dgm:prSet/>
      <dgm:spPr/>
      <dgm:t>
        <a:bodyPr/>
        <a:lstStyle/>
        <a:p>
          <a:pPr rtl="0"/>
          <a:r>
            <a:rPr lang="en-US" dirty="0" smtClean="0"/>
            <a:t>Classification</a:t>
          </a:r>
          <a:endParaRPr lang="en-US" dirty="0"/>
        </a:p>
      </dgm:t>
    </dgm:pt>
    <dgm:pt modelId="{AB2F5A9F-7688-C145-92F1-EC6293FC3390}" type="parTrans" cxnId="{7E2CE8EC-0581-9E4B-B416-A426AD2C14A3}">
      <dgm:prSet/>
      <dgm:spPr/>
      <dgm:t>
        <a:bodyPr/>
        <a:lstStyle/>
        <a:p>
          <a:endParaRPr lang="en-US"/>
        </a:p>
      </dgm:t>
    </dgm:pt>
    <dgm:pt modelId="{796DE90E-3C39-3B4C-9D04-1B2719A95421}" type="sibTrans" cxnId="{7E2CE8EC-0581-9E4B-B416-A426AD2C14A3}">
      <dgm:prSet/>
      <dgm:spPr/>
      <dgm:t>
        <a:bodyPr/>
        <a:lstStyle/>
        <a:p>
          <a:endParaRPr lang="en-US"/>
        </a:p>
      </dgm:t>
    </dgm:pt>
    <dgm:pt modelId="{B7E09D3B-F6E7-324F-942E-CF0F868312D7}" type="pres">
      <dgm:prSet presAssocID="{806CA583-6F7B-1442-BC30-7C5A2DCF7382}" presName="Name0" presStyleCnt="0">
        <dgm:presLayoutVars>
          <dgm:chMax val="7"/>
          <dgm:chPref val="7"/>
          <dgm:dir/>
          <dgm:animLvl val="lvl"/>
        </dgm:presLayoutVars>
      </dgm:prSet>
      <dgm:spPr/>
      <dgm:t>
        <a:bodyPr/>
        <a:lstStyle/>
        <a:p>
          <a:endParaRPr lang="en-US"/>
        </a:p>
      </dgm:t>
    </dgm:pt>
    <dgm:pt modelId="{34EEFE88-6680-2C4C-B733-823DC821803B}" type="pres">
      <dgm:prSet presAssocID="{82A90042-09D5-244E-942B-859E6651293B}" presName="Accent1" presStyleCnt="0"/>
      <dgm:spPr/>
      <dgm:t>
        <a:bodyPr/>
        <a:lstStyle/>
        <a:p>
          <a:endParaRPr lang="en-US"/>
        </a:p>
      </dgm:t>
    </dgm:pt>
    <dgm:pt modelId="{C42A544C-44D4-314F-A2FE-CDBA6434E29D}" type="pres">
      <dgm:prSet presAssocID="{82A90042-09D5-244E-942B-859E6651293B}" presName="Accent" presStyleLbl="node1" presStyleIdx="0" presStyleCnt="6"/>
      <dgm:spPr/>
      <dgm:t>
        <a:bodyPr/>
        <a:lstStyle/>
        <a:p>
          <a:endParaRPr lang="en-US"/>
        </a:p>
      </dgm:t>
    </dgm:pt>
    <dgm:pt modelId="{A46FF8C8-9923-E04A-9858-061BC14A7BBA}" type="pres">
      <dgm:prSet presAssocID="{82A90042-09D5-244E-942B-859E6651293B}" presName="Parent1" presStyleLbl="revTx" presStyleIdx="0" presStyleCnt="6" custScaleX="159639" custScaleY="190890">
        <dgm:presLayoutVars>
          <dgm:chMax val="1"/>
          <dgm:chPref val="1"/>
          <dgm:bulletEnabled val="1"/>
        </dgm:presLayoutVars>
      </dgm:prSet>
      <dgm:spPr/>
      <dgm:t>
        <a:bodyPr/>
        <a:lstStyle/>
        <a:p>
          <a:endParaRPr lang="en-US"/>
        </a:p>
      </dgm:t>
    </dgm:pt>
    <dgm:pt modelId="{2F0C4668-0988-3C43-A0AE-0B056F9009B8}" type="pres">
      <dgm:prSet presAssocID="{0D3AD3BE-FAE6-684A-89C5-A6B7D25532A4}" presName="Accent2" presStyleCnt="0"/>
      <dgm:spPr/>
      <dgm:t>
        <a:bodyPr/>
        <a:lstStyle/>
        <a:p>
          <a:endParaRPr lang="en-US"/>
        </a:p>
      </dgm:t>
    </dgm:pt>
    <dgm:pt modelId="{FF5794CB-2AA4-344A-A154-029DD8D1B2CE}" type="pres">
      <dgm:prSet presAssocID="{0D3AD3BE-FAE6-684A-89C5-A6B7D25532A4}" presName="Accent" presStyleLbl="node1" presStyleIdx="1" presStyleCnt="6"/>
      <dgm:spPr/>
      <dgm:t>
        <a:bodyPr/>
        <a:lstStyle/>
        <a:p>
          <a:endParaRPr lang="en-US"/>
        </a:p>
      </dgm:t>
    </dgm:pt>
    <dgm:pt modelId="{22DAAAF5-D93D-1C44-9E93-4F0BC283BEF3}" type="pres">
      <dgm:prSet presAssocID="{0D3AD3BE-FAE6-684A-89C5-A6B7D25532A4}" presName="Parent2" presStyleLbl="revTx" presStyleIdx="1" presStyleCnt="6">
        <dgm:presLayoutVars>
          <dgm:chMax val="1"/>
          <dgm:chPref val="1"/>
          <dgm:bulletEnabled val="1"/>
        </dgm:presLayoutVars>
      </dgm:prSet>
      <dgm:spPr/>
      <dgm:t>
        <a:bodyPr/>
        <a:lstStyle/>
        <a:p>
          <a:endParaRPr lang="en-US"/>
        </a:p>
      </dgm:t>
    </dgm:pt>
    <dgm:pt modelId="{283C1163-A9FE-B941-A40F-196BBAA939D9}" type="pres">
      <dgm:prSet presAssocID="{3A06A258-2897-BE4B-BC8B-BE4AE10B6418}" presName="Accent3" presStyleCnt="0"/>
      <dgm:spPr/>
      <dgm:t>
        <a:bodyPr/>
        <a:lstStyle/>
        <a:p>
          <a:endParaRPr lang="en-US"/>
        </a:p>
      </dgm:t>
    </dgm:pt>
    <dgm:pt modelId="{AAEC8893-B9A9-9E4A-83BD-E94862D541A9}" type="pres">
      <dgm:prSet presAssocID="{3A06A258-2897-BE4B-BC8B-BE4AE10B6418}" presName="Accent" presStyleLbl="node1" presStyleIdx="2" presStyleCnt="6"/>
      <dgm:spPr/>
      <dgm:t>
        <a:bodyPr/>
        <a:lstStyle/>
        <a:p>
          <a:endParaRPr lang="en-US"/>
        </a:p>
      </dgm:t>
    </dgm:pt>
    <dgm:pt modelId="{F4A300AB-213F-2C4F-99D0-5C0883F66816}" type="pres">
      <dgm:prSet presAssocID="{3A06A258-2897-BE4B-BC8B-BE4AE10B6418}" presName="Parent3" presStyleLbl="revTx" presStyleIdx="2" presStyleCnt="6">
        <dgm:presLayoutVars>
          <dgm:chMax val="1"/>
          <dgm:chPref val="1"/>
          <dgm:bulletEnabled val="1"/>
        </dgm:presLayoutVars>
      </dgm:prSet>
      <dgm:spPr/>
      <dgm:t>
        <a:bodyPr/>
        <a:lstStyle/>
        <a:p>
          <a:endParaRPr lang="en-US"/>
        </a:p>
      </dgm:t>
    </dgm:pt>
    <dgm:pt modelId="{9820B498-ABEE-2D4D-922D-B6A403C02BFB}" type="pres">
      <dgm:prSet presAssocID="{00FE946D-5602-2E40-AF78-07AA90C00949}" presName="Accent4" presStyleCnt="0"/>
      <dgm:spPr/>
      <dgm:t>
        <a:bodyPr/>
        <a:lstStyle/>
        <a:p>
          <a:endParaRPr lang="en-US"/>
        </a:p>
      </dgm:t>
    </dgm:pt>
    <dgm:pt modelId="{9C8D42C2-ADC0-1F4F-B9BA-21D89CEDC278}" type="pres">
      <dgm:prSet presAssocID="{00FE946D-5602-2E40-AF78-07AA90C00949}" presName="Accent" presStyleLbl="node1" presStyleIdx="3" presStyleCnt="6"/>
      <dgm:spPr/>
      <dgm:t>
        <a:bodyPr/>
        <a:lstStyle/>
        <a:p>
          <a:endParaRPr lang="en-US"/>
        </a:p>
      </dgm:t>
    </dgm:pt>
    <dgm:pt modelId="{90063860-69A2-7D4D-977A-0B6082081121}" type="pres">
      <dgm:prSet presAssocID="{00FE946D-5602-2E40-AF78-07AA90C00949}" presName="Parent4" presStyleLbl="revTx" presStyleIdx="3" presStyleCnt="6">
        <dgm:presLayoutVars>
          <dgm:chMax val="1"/>
          <dgm:chPref val="1"/>
          <dgm:bulletEnabled val="1"/>
        </dgm:presLayoutVars>
      </dgm:prSet>
      <dgm:spPr/>
      <dgm:t>
        <a:bodyPr/>
        <a:lstStyle/>
        <a:p>
          <a:endParaRPr lang="en-US"/>
        </a:p>
      </dgm:t>
    </dgm:pt>
    <dgm:pt modelId="{006218A8-5409-D64B-BF63-12DE56C203C2}" type="pres">
      <dgm:prSet presAssocID="{23BE406B-8FC0-EA49-9376-785B99E85F94}" presName="Accent5" presStyleCnt="0"/>
      <dgm:spPr/>
      <dgm:t>
        <a:bodyPr/>
        <a:lstStyle/>
        <a:p>
          <a:endParaRPr lang="en-US"/>
        </a:p>
      </dgm:t>
    </dgm:pt>
    <dgm:pt modelId="{3E4EC00D-3B8D-3F40-8FFA-8C3D47C6C212}" type="pres">
      <dgm:prSet presAssocID="{23BE406B-8FC0-EA49-9376-785B99E85F94}" presName="Accent" presStyleLbl="node1" presStyleIdx="4" presStyleCnt="6"/>
      <dgm:spPr/>
      <dgm:t>
        <a:bodyPr/>
        <a:lstStyle/>
        <a:p>
          <a:endParaRPr lang="en-US"/>
        </a:p>
      </dgm:t>
    </dgm:pt>
    <dgm:pt modelId="{AA061E65-8560-1241-A792-86CDE2C87118}" type="pres">
      <dgm:prSet presAssocID="{23BE406B-8FC0-EA49-9376-785B99E85F94}" presName="Parent5" presStyleLbl="revTx" presStyleIdx="4" presStyleCnt="6">
        <dgm:presLayoutVars>
          <dgm:chMax val="1"/>
          <dgm:chPref val="1"/>
          <dgm:bulletEnabled val="1"/>
        </dgm:presLayoutVars>
      </dgm:prSet>
      <dgm:spPr/>
      <dgm:t>
        <a:bodyPr/>
        <a:lstStyle/>
        <a:p>
          <a:endParaRPr lang="en-US"/>
        </a:p>
      </dgm:t>
    </dgm:pt>
    <dgm:pt modelId="{430103C9-B969-054F-AFBB-E7A4537DAFBF}" type="pres">
      <dgm:prSet presAssocID="{3785D4D6-BEE7-3F41-A4DA-071FF9283026}" presName="Accent6" presStyleCnt="0"/>
      <dgm:spPr/>
      <dgm:t>
        <a:bodyPr/>
        <a:lstStyle/>
        <a:p>
          <a:endParaRPr lang="en-US"/>
        </a:p>
      </dgm:t>
    </dgm:pt>
    <dgm:pt modelId="{0F7F1486-364A-3A4C-A041-40E24AC8B933}" type="pres">
      <dgm:prSet presAssocID="{3785D4D6-BEE7-3F41-A4DA-071FF9283026}" presName="Accent" presStyleLbl="node1" presStyleIdx="5" presStyleCnt="6"/>
      <dgm:spPr/>
      <dgm:t>
        <a:bodyPr/>
        <a:lstStyle/>
        <a:p>
          <a:endParaRPr lang="en-US"/>
        </a:p>
      </dgm:t>
    </dgm:pt>
    <dgm:pt modelId="{40FDAB20-7504-0A4E-B8A9-73F9D859052F}" type="pres">
      <dgm:prSet presAssocID="{3785D4D6-BEE7-3F41-A4DA-071FF9283026}" presName="Parent6" presStyleLbl="revTx" presStyleIdx="5" presStyleCnt="6">
        <dgm:presLayoutVars>
          <dgm:chMax val="1"/>
          <dgm:chPref val="1"/>
          <dgm:bulletEnabled val="1"/>
        </dgm:presLayoutVars>
      </dgm:prSet>
      <dgm:spPr/>
      <dgm:t>
        <a:bodyPr/>
        <a:lstStyle/>
        <a:p>
          <a:endParaRPr lang="en-US"/>
        </a:p>
      </dgm:t>
    </dgm:pt>
  </dgm:ptLst>
  <dgm:cxnLst>
    <dgm:cxn modelId="{7C2517A4-18CE-924F-866D-0E1242068640}" type="presOf" srcId="{82A90042-09D5-244E-942B-859E6651293B}" destId="{A46FF8C8-9923-E04A-9858-061BC14A7BBA}" srcOrd="0" destOrd="0" presId="urn:microsoft.com/office/officeart/2009/layout/CircleArrowProcess"/>
    <dgm:cxn modelId="{DEFE656C-9395-C54B-8017-5978CB0353CB}" srcId="{806CA583-6F7B-1442-BC30-7C5A2DCF7382}" destId="{82A90042-09D5-244E-942B-859E6651293B}" srcOrd="0" destOrd="0" parTransId="{EDA5739A-FAE5-D842-ADC2-104CFBCBFA84}" sibTransId="{08428D78-E24B-A947-8F21-821583892A44}"/>
    <dgm:cxn modelId="{395BD204-E7DE-CE4C-89A4-71010CB9A851}" type="presOf" srcId="{00FE946D-5602-2E40-AF78-07AA90C00949}" destId="{90063860-69A2-7D4D-977A-0B6082081121}" srcOrd="0" destOrd="0" presId="urn:microsoft.com/office/officeart/2009/layout/CircleArrowProcess"/>
    <dgm:cxn modelId="{6ED89394-3FBD-A748-B0C0-EF21F563DB34}" srcId="{806CA583-6F7B-1442-BC30-7C5A2DCF7382}" destId="{23BE406B-8FC0-EA49-9376-785B99E85F94}" srcOrd="4" destOrd="0" parTransId="{D390FE7A-3FF0-CC43-A483-E8942CFF911F}" sibTransId="{C6B67723-B0B6-EE46-BDB2-D6B72D1591F5}"/>
    <dgm:cxn modelId="{6273B534-B3D8-6040-B0A8-907273708B9C}" srcId="{806CA583-6F7B-1442-BC30-7C5A2DCF7382}" destId="{0D3AD3BE-FAE6-684A-89C5-A6B7D25532A4}" srcOrd="1" destOrd="0" parTransId="{416E2B02-728F-D441-818F-75CF29BB7DBD}" sibTransId="{B55C1537-669B-CA46-ACC0-BE045DF0522A}"/>
    <dgm:cxn modelId="{B08D1F3C-A915-C142-A904-0145F85A6859}" type="presOf" srcId="{3A06A258-2897-BE4B-BC8B-BE4AE10B6418}" destId="{F4A300AB-213F-2C4F-99D0-5C0883F66816}" srcOrd="0" destOrd="0" presId="urn:microsoft.com/office/officeart/2009/layout/CircleArrowProcess"/>
    <dgm:cxn modelId="{7E2CE8EC-0581-9E4B-B416-A426AD2C14A3}" srcId="{806CA583-6F7B-1442-BC30-7C5A2DCF7382}" destId="{3785D4D6-BEE7-3F41-A4DA-071FF9283026}" srcOrd="5" destOrd="0" parTransId="{AB2F5A9F-7688-C145-92F1-EC6293FC3390}" sibTransId="{796DE90E-3C39-3B4C-9D04-1B2719A95421}"/>
    <dgm:cxn modelId="{7E13EDAF-B75E-0446-914A-CDB2E2C1AB33}" srcId="{806CA583-6F7B-1442-BC30-7C5A2DCF7382}" destId="{3A06A258-2897-BE4B-BC8B-BE4AE10B6418}" srcOrd="2" destOrd="0" parTransId="{3AAA81EB-2EAB-4040-874E-D10D0CC06819}" sibTransId="{17EF48EA-6A19-414B-84BC-121604E8574C}"/>
    <dgm:cxn modelId="{53BD8E24-38CF-EB40-9E46-8CCF91F65DDA}" srcId="{806CA583-6F7B-1442-BC30-7C5A2DCF7382}" destId="{00FE946D-5602-2E40-AF78-07AA90C00949}" srcOrd="3" destOrd="0" parTransId="{786FE575-ABA6-1B44-BF2C-4C20CEBF0DB3}" sibTransId="{B15B3A2C-C795-9649-A3C8-2B46161FBD79}"/>
    <dgm:cxn modelId="{051EF588-A2A8-5F41-A3D1-4D3B092FB6B2}" type="presOf" srcId="{806CA583-6F7B-1442-BC30-7C5A2DCF7382}" destId="{B7E09D3B-F6E7-324F-942E-CF0F868312D7}" srcOrd="0" destOrd="0" presId="urn:microsoft.com/office/officeart/2009/layout/CircleArrowProcess"/>
    <dgm:cxn modelId="{3F177D84-CAB1-D041-B344-E47BA0BD4CA4}" type="presOf" srcId="{3785D4D6-BEE7-3F41-A4DA-071FF9283026}" destId="{40FDAB20-7504-0A4E-B8A9-73F9D859052F}" srcOrd="0" destOrd="0" presId="urn:microsoft.com/office/officeart/2009/layout/CircleArrowProcess"/>
    <dgm:cxn modelId="{D40E7BC7-44D1-534F-9F6A-92026D28EF3C}" type="presOf" srcId="{23BE406B-8FC0-EA49-9376-785B99E85F94}" destId="{AA061E65-8560-1241-A792-86CDE2C87118}" srcOrd="0" destOrd="0" presId="urn:microsoft.com/office/officeart/2009/layout/CircleArrowProcess"/>
    <dgm:cxn modelId="{1B983F47-7F0B-3D43-A9D4-375A2C4D8B0D}" type="presOf" srcId="{0D3AD3BE-FAE6-684A-89C5-A6B7D25532A4}" destId="{22DAAAF5-D93D-1C44-9E93-4F0BC283BEF3}" srcOrd="0" destOrd="0" presId="urn:microsoft.com/office/officeart/2009/layout/CircleArrowProcess"/>
    <dgm:cxn modelId="{436A6719-CC2B-1D40-8358-8B0DDE7798E1}" type="presParOf" srcId="{B7E09D3B-F6E7-324F-942E-CF0F868312D7}" destId="{34EEFE88-6680-2C4C-B733-823DC821803B}" srcOrd="0" destOrd="0" presId="urn:microsoft.com/office/officeart/2009/layout/CircleArrowProcess"/>
    <dgm:cxn modelId="{B5C8C3FC-0BB3-D44F-87C9-44A464990A80}" type="presParOf" srcId="{34EEFE88-6680-2C4C-B733-823DC821803B}" destId="{C42A544C-44D4-314F-A2FE-CDBA6434E29D}" srcOrd="0" destOrd="0" presId="urn:microsoft.com/office/officeart/2009/layout/CircleArrowProcess"/>
    <dgm:cxn modelId="{96410D97-9957-1441-A887-E4EB9F25F8D7}" type="presParOf" srcId="{B7E09D3B-F6E7-324F-942E-CF0F868312D7}" destId="{A46FF8C8-9923-E04A-9858-061BC14A7BBA}" srcOrd="1" destOrd="0" presId="urn:microsoft.com/office/officeart/2009/layout/CircleArrowProcess"/>
    <dgm:cxn modelId="{44915117-F541-9D40-831D-535C9A7B48B0}" type="presParOf" srcId="{B7E09D3B-F6E7-324F-942E-CF0F868312D7}" destId="{2F0C4668-0988-3C43-A0AE-0B056F9009B8}" srcOrd="2" destOrd="0" presId="urn:microsoft.com/office/officeart/2009/layout/CircleArrowProcess"/>
    <dgm:cxn modelId="{045AEA2D-5B80-604B-9CED-6C0F0400258A}" type="presParOf" srcId="{2F0C4668-0988-3C43-A0AE-0B056F9009B8}" destId="{FF5794CB-2AA4-344A-A154-029DD8D1B2CE}" srcOrd="0" destOrd="0" presId="urn:microsoft.com/office/officeart/2009/layout/CircleArrowProcess"/>
    <dgm:cxn modelId="{FEBF2D3A-56B4-E649-ADEB-87B1B5EF9553}" type="presParOf" srcId="{B7E09D3B-F6E7-324F-942E-CF0F868312D7}" destId="{22DAAAF5-D93D-1C44-9E93-4F0BC283BEF3}" srcOrd="3" destOrd="0" presId="urn:microsoft.com/office/officeart/2009/layout/CircleArrowProcess"/>
    <dgm:cxn modelId="{ED02CDF1-6375-2141-9159-3C9C99BECBB6}" type="presParOf" srcId="{B7E09D3B-F6E7-324F-942E-CF0F868312D7}" destId="{283C1163-A9FE-B941-A40F-196BBAA939D9}" srcOrd="4" destOrd="0" presId="urn:microsoft.com/office/officeart/2009/layout/CircleArrowProcess"/>
    <dgm:cxn modelId="{66636ACF-CEA3-6E49-A9CF-EC6AA3AFFD90}" type="presParOf" srcId="{283C1163-A9FE-B941-A40F-196BBAA939D9}" destId="{AAEC8893-B9A9-9E4A-83BD-E94862D541A9}" srcOrd="0" destOrd="0" presId="urn:microsoft.com/office/officeart/2009/layout/CircleArrowProcess"/>
    <dgm:cxn modelId="{B871BDCF-634B-9B4E-9E6B-0DF05F4FE2F6}" type="presParOf" srcId="{B7E09D3B-F6E7-324F-942E-CF0F868312D7}" destId="{F4A300AB-213F-2C4F-99D0-5C0883F66816}" srcOrd="5" destOrd="0" presId="urn:microsoft.com/office/officeart/2009/layout/CircleArrowProcess"/>
    <dgm:cxn modelId="{C7718C67-7E78-F340-BF31-37562F843DFE}" type="presParOf" srcId="{B7E09D3B-F6E7-324F-942E-CF0F868312D7}" destId="{9820B498-ABEE-2D4D-922D-B6A403C02BFB}" srcOrd="6" destOrd="0" presId="urn:microsoft.com/office/officeart/2009/layout/CircleArrowProcess"/>
    <dgm:cxn modelId="{A878D400-B0E0-EC45-B3FA-E02040AE411D}" type="presParOf" srcId="{9820B498-ABEE-2D4D-922D-B6A403C02BFB}" destId="{9C8D42C2-ADC0-1F4F-B9BA-21D89CEDC278}" srcOrd="0" destOrd="0" presId="urn:microsoft.com/office/officeart/2009/layout/CircleArrowProcess"/>
    <dgm:cxn modelId="{2CC565DD-D743-AF46-B2F5-15BC5275FE00}" type="presParOf" srcId="{B7E09D3B-F6E7-324F-942E-CF0F868312D7}" destId="{90063860-69A2-7D4D-977A-0B6082081121}" srcOrd="7" destOrd="0" presId="urn:microsoft.com/office/officeart/2009/layout/CircleArrowProcess"/>
    <dgm:cxn modelId="{7D9F1FCF-4CC8-6448-9EA7-34D6403708B3}" type="presParOf" srcId="{B7E09D3B-F6E7-324F-942E-CF0F868312D7}" destId="{006218A8-5409-D64B-BF63-12DE56C203C2}" srcOrd="8" destOrd="0" presId="urn:microsoft.com/office/officeart/2009/layout/CircleArrowProcess"/>
    <dgm:cxn modelId="{464212ED-38F8-5F49-AECF-B9EB71938932}" type="presParOf" srcId="{006218A8-5409-D64B-BF63-12DE56C203C2}" destId="{3E4EC00D-3B8D-3F40-8FFA-8C3D47C6C212}" srcOrd="0" destOrd="0" presId="urn:microsoft.com/office/officeart/2009/layout/CircleArrowProcess"/>
    <dgm:cxn modelId="{7CD0D852-8332-5C4B-ACEB-F67E9B5FBBF0}" type="presParOf" srcId="{B7E09D3B-F6E7-324F-942E-CF0F868312D7}" destId="{AA061E65-8560-1241-A792-86CDE2C87118}" srcOrd="9" destOrd="0" presId="urn:microsoft.com/office/officeart/2009/layout/CircleArrowProcess"/>
    <dgm:cxn modelId="{7BD4F7AA-5FE4-6C44-A622-F149D5BE599A}" type="presParOf" srcId="{B7E09D3B-F6E7-324F-942E-CF0F868312D7}" destId="{430103C9-B969-054F-AFBB-E7A4537DAFBF}" srcOrd="10" destOrd="0" presId="urn:microsoft.com/office/officeart/2009/layout/CircleArrowProcess"/>
    <dgm:cxn modelId="{3CEF8AE3-9761-7347-AB31-CC765720AC63}" type="presParOf" srcId="{430103C9-B969-054F-AFBB-E7A4537DAFBF}" destId="{0F7F1486-364A-3A4C-A041-40E24AC8B933}" srcOrd="0" destOrd="0" presId="urn:microsoft.com/office/officeart/2009/layout/CircleArrowProcess"/>
    <dgm:cxn modelId="{6414E231-881C-7947-B8D3-ACE3662A0345}" type="presParOf" srcId="{B7E09D3B-F6E7-324F-942E-CF0F868312D7}" destId="{40FDAB20-7504-0A4E-B8A9-73F9D859052F}" srcOrd="11"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544C-44D4-314F-A2FE-CDBA6434E29D}">
      <dsp:nvSpPr>
        <dsp:cNvPr id="0" name=""/>
        <dsp:cNvSpPr/>
      </dsp:nvSpPr>
      <dsp:spPr>
        <a:xfrm>
          <a:off x="5359611" y="0"/>
          <a:ext cx="1729142" cy="1729329"/>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6FF8C8-9923-E04A-9858-061BC14A7BBA}">
      <dsp:nvSpPr>
        <dsp:cNvPr id="0" name=""/>
        <dsp:cNvSpPr/>
      </dsp:nvSpPr>
      <dsp:spPr>
        <a:xfrm>
          <a:off x="5453632" y="407098"/>
          <a:ext cx="1540451" cy="92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Hand Detection </a:t>
          </a:r>
          <a:endParaRPr lang="en-US" sz="1100" kern="1200" dirty="0"/>
        </a:p>
      </dsp:txBody>
      <dsp:txXfrm>
        <a:off x="5453632" y="407098"/>
        <a:ext cx="1540451" cy="920394"/>
      </dsp:txXfrm>
    </dsp:sp>
    <dsp:sp modelId="{FF5794CB-2AA4-344A-A154-029DD8D1B2CE}">
      <dsp:nvSpPr>
        <dsp:cNvPr id="0" name=""/>
        <dsp:cNvSpPr/>
      </dsp:nvSpPr>
      <dsp:spPr>
        <a:xfrm>
          <a:off x="4879240" y="993920"/>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DAAAF5-D93D-1C44-9E93-4F0BC283BEF3}">
      <dsp:nvSpPr>
        <dsp:cNvPr id="0" name=""/>
        <dsp:cNvSpPr/>
      </dsp:nvSpPr>
      <dsp:spPr>
        <a:xfrm>
          <a:off x="5259061" y="1622109"/>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Wrist Cropping</a:t>
          </a:r>
          <a:endParaRPr lang="en-US" sz="1100" kern="1200" dirty="0"/>
        </a:p>
      </dsp:txBody>
      <dsp:txXfrm>
        <a:off x="5259061" y="1622109"/>
        <a:ext cx="964959" cy="482159"/>
      </dsp:txXfrm>
    </dsp:sp>
    <dsp:sp modelId="{AAEC8893-B9A9-9E4A-83BD-E94862D541A9}">
      <dsp:nvSpPr>
        <dsp:cNvPr id="0" name=""/>
        <dsp:cNvSpPr/>
      </dsp:nvSpPr>
      <dsp:spPr>
        <a:xfrm>
          <a:off x="5359611" y="1991129"/>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00AB-213F-2C4F-99D0-5C0883F66816}">
      <dsp:nvSpPr>
        <dsp:cNvPr id="0" name=""/>
        <dsp:cNvSpPr/>
      </dsp:nvSpPr>
      <dsp:spPr>
        <a:xfrm>
          <a:off x="5741378" y="2617345"/>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Edge Detection</a:t>
          </a:r>
          <a:endParaRPr lang="en-US" sz="1100" kern="1200" dirty="0"/>
        </a:p>
      </dsp:txBody>
      <dsp:txXfrm>
        <a:off x="5741378" y="2617345"/>
        <a:ext cx="964959" cy="482159"/>
      </dsp:txXfrm>
    </dsp:sp>
    <dsp:sp modelId="{9C8D42C2-ADC0-1F4F-B9BA-21D89CEDC278}">
      <dsp:nvSpPr>
        <dsp:cNvPr id="0" name=""/>
        <dsp:cNvSpPr/>
      </dsp:nvSpPr>
      <dsp:spPr>
        <a:xfrm>
          <a:off x="4879240" y="2987023"/>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063860-69A2-7D4D-977A-0B6082081121}">
      <dsp:nvSpPr>
        <dsp:cNvPr id="0" name=""/>
        <dsp:cNvSpPr/>
      </dsp:nvSpPr>
      <dsp:spPr>
        <a:xfrm>
          <a:off x="5259061" y="3613238"/>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Largest Boundary Detection</a:t>
          </a:r>
          <a:endParaRPr lang="en-US" sz="1100" kern="1200" dirty="0"/>
        </a:p>
      </dsp:txBody>
      <dsp:txXfrm>
        <a:off x="5259061" y="3613238"/>
        <a:ext cx="964959" cy="482159"/>
      </dsp:txXfrm>
    </dsp:sp>
    <dsp:sp modelId="{3E4EC00D-3B8D-3F40-8FFA-8C3D47C6C212}">
      <dsp:nvSpPr>
        <dsp:cNvPr id="0" name=""/>
        <dsp:cNvSpPr/>
      </dsp:nvSpPr>
      <dsp:spPr>
        <a:xfrm>
          <a:off x="5359611" y="3981601"/>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061E65-8560-1241-A792-86CDE2C87118}">
      <dsp:nvSpPr>
        <dsp:cNvPr id="0" name=""/>
        <dsp:cNvSpPr/>
      </dsp:nvSpPr>
      <dsp:spPr>
        <a:xfrm>
          <a:off x="5741378" y="4607816"/>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Feature Extraction</a:t>
          </a:r>
          <a:endParaRPr lang="en-US" sz="1100" kern="1200" dirty="0"/>
        </a:p>
      </dsp:txBody>
      <dsp:txXfrm>
        <a:off x="5741378" y="4607816"/>
        <a:ext cx="964959" cy="482159"/>
      </dsp:txXfrm>
    </dsp:sp>
    <dsp:sp modelId="{0F7F1486-364A-3A4C-A041-40E24AC8B933}">
      <dsp:nvSpPr>
        <dsp:cNvPr id="0" name=""/>
        <dsp:cNvSpPr/>
      </dsp:nvSpPr>
      <dsp:spPr>
        <a:xfrm>
          <a:off x="5002495" y="5091292"/>
          <a:ext cx="1485550" cy="1486604"/>
        </a:xfrm>
        <a:prstGeom prst="blockArc">
          <a:avLst>
            <a:gd name="adj1" fmla="val 0"/>
            <a:gd name="adj2" fmla="val 189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0FDAB20-7504-0A4E-B8A9-73F9D859052F}">
      <dsp:nvSpPr>
        <dsp:cNvPr id="0" name=""/>
        <dsp:cNvSpPr/>
      </dsp:nvSpPr>
      <dsp:spPr>
        <a:xfrm>
          <a:off x="5259061" y="5603710"/>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Classification</a:t>
          </a:r>
          <a:endParaRPr lang="en-US" sz="1100" kern="1200" dirty="0"/>
        </a:p>
      </dsp:txBody>
      <dsp:txXfrm>
        <a:off x="5259061" y="5603710"/>
        <a:ext cx="964959" cy="4821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12/1/15</a:t>
            </a:fld>
            <a:endParaRPr lang="en-US" dirty="0"/>
          </a:p>
        </p:txBody>
      </p:sp>
      <p:sp>
        <p:nvSpPr>
          <p:cNvPr id="4" name="Slide Image Placeholder 3"/>
          <p:cNvSpPr>
            <a:spLocks noGrp="1" noRot="1" noChangeAspect="1"/>
          </p:cNvSpPr>
          <p:nvPr>
            <p:ph type="sldImg" idx="2"/>
          </p:nvPr>
        </p:nvSpPr>
        <p:spPr>
          <a:xfrm>
            <a:off x="10961688" y="3257550"/>
            <a:ext cx="10539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2925641" rtl="0" eaLnBrk="1" latinLnBrk="0" hangingPunct="1">
      <a:defRPr sz="3900" kern="1200">
        <a:solidFill>
          <a:schemeClr val="tx1"/>
        </a:solidFill>
        <a:latin typeface="+mn-lt"/>
        <a:ea typeface="+mn-ea"/>
        <a:cs typeface="+mn-cs"/>
      </a:defRPr>
    </a:lvl1pPr>
    <a:lvl2pPr marL="1462821" algn="l" defTabSz="2925641" rtl="0" eaLnBrk="1" latinLnBrk="0" hangingPunct="1">
      <a:defRPr sz="3900" kern="1200">
        <a:solidFill>
          <a:schemeClr val="tx1"/>
        </a:solidFill>
        <a:latin typeface="+mn-lt"/>
        <a:ea typeface="+mn-ea"/>
        <a:cs typeface="+mn-cs"/>
      </a:defRPr>
    </a:lvl2pPr>
    <a:lvl3pPr marL="2925641" algn="l" defTabSz="2925641" rtl="0" eaLnBrk="1" latinLnBrk="0" hangingPunct="1">
      <a:defRPr sz="3900" kern="1200">
        <a:solidFill>
          <a:schemeClr val="tx1"/>
        </a:solidFill>
        <a:latin typeface="+mn-lt"/>
        <a:ea typeface="+mn-ea"/>
        <a:cs typeface="+mn-cs"/>
      </a:defRPr>
    </a:lvl3pPr>
    <a:lvl4pPr marL="4388462" algn="l" defTabSz="2925641" rtl="0" eaLnBrk="1" latinLnBrk="0" hangingPunct="1">
      <a:defRPr sz="3900" kern="1200">
        <a:solidFill>
          <a:schemeClr val="tx1"/>
        </a:solidFill>
        <a:latin typeface="+mn-lt"/>
        <a:ea typeface="+mn-ea"/>
        <a:cs typeface="+mn-cs"/>
      </a:defRPr>
    </a:lvl4pPr>
    <a:lvl5pPr marL="5851282" algn="l" defTabSz="2925641" rtl="0" eaLnBrk="1" latinLnBrk="0" hangingPunct="1">
      <a:defRPr sz="3900" kern="1200">
        <a:solidFill>
          <a:schemeClr val="tx1"/>
        </a:solidFill>
        <a:latin typeface="+mn-lt"/>
        <a:ea typeface="+mn-ea"/>
        <a:cs typeface="+mn-cs"/>
      </a:defRPr>
    </a:lvl5pPr>
    <a:lvl6pPr marL="7314103" algn="l" defTabSz="2925641" rtl="0" eaLnBrk="1" latinLnBrk="0" hangingPunct="1">
      <a:defRPr sz="3900" kern="1200">
        <a:solidFill>
          <a:schemeClr val="tx1"/>
        </a:solidFill>
        <a:latin typeface="+mn-lt"/>
        <a:ea typeface="+mn-ea"/>
        <a:cs typeface="+mn-cs"/>
      </a:defRPr>
    </a:lvl6pPr>
    <a:lvl7pPr marL="8776924" algn="l" defTabSz="2925641" rtl="0" eaLnBrk="1" latinLnBrk="0" hangingPunct="1">
      <a:defRPr sz="3900" kern="1200">
        <a:solidFill>
          <a:schemeClr val="tx1"/>
        </a:solidFill>
        <a:latin typeface="+mn-lt"/>
        <a:ea typeface="+mn-ea"/>
        <a:cs typeface="+mn-cs"/>
      </a:defRPr>
    </a:lvl7pPr>
    <a:lvl8pPr marL="10239744" algn="l" defTabSz="2925641" rtl="0" eaLnBrk="1" latinLnBrk="0" hangingPunct="1">
      <a:defRPr sz="3900" kern="1200">
        <a:solidFill>
          <a:schemeClr val="tx1"/>
        </a:solidFill>
        <a:latin typeface="+mn-lt"/>
        <a:ea typeface="+mn-ea"/>
        <a:cs typeface="+mn-cs"/>
      </a:defRPr>
    </a:lvl8pPr>
    <a:lvl9pPr marL="11702565" algn="l" defTabSz="2925641"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1688" y="3257550"/>
            <a:ext cx="1053941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41564" y="5686850"/>
            <a:ext cx="4673402"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41564" y="4884506"/>
            <a:ext cx="4673402" cy="892534"/>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37199" y="13510927"/>
            <a:ext cx="467995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5157259" y="5686851"/>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5152893" y="5076867"/>
            <a:ext cx="9822656"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5157259" y="19366548"/>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5157259" y="18756564"/>
            <a:ext cx="981829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209838" y="5076866"/>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209837" y="5686850"/>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209837" y="13567452"/>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209837" y="14177436"/>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209836" y="23970218"/>
            <a:ext cx="4675584" cy="1277255"/>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209836" y="24964922"/>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41565" y="14120911"/>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44446" y="1686524"/>
            <a:ext cx="9818290" cy="1209040"/>
          </a:xfrm>
          <a:prstGeom prst="rect">
            <a:avLst/>
          </a:prstGeom>
        </p:spPr>
        <p:txBody>
          <a:bodyPr lIns="60954" tIns="30477" rIns="60954" bIns="30477">
            <a:normAutofit/>
          </a:bodyPr>
          <a:lstStyle>
            <a:lvl1pPr marL="0" indent="0" algn="ctr">
              <a:buFontTx/>
              <a:buNone/>
              <a:defRPr sz="44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5144446" y="2944260"/>
            <a:ext cx="9818290" cy="1099127"/>
          </a:xfrm>
          <a:prstGeom prst="rect">
            <a:avLst/>
          </a:prstGeom>
        </p:spPr>
        <p:txBody>
          <a:bodyPr lIns="60954" tIns="30477" rIns="60954" bIns="30477">
            <a:normAutofit/>
          </a:bodyPr>
          <a:lstStyle>
            <a:lvl1pPr marL="0" indent="0"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5144446" y="394252"/>
            <a:ext cx="9818290" cy="1209040"/>
          </a:xfrm>
          <a:prstGeom prst="rect">
            <a:avLst/>
          </a:prstGeom>
        </p:spPr>
        <p:txBody>
          <a:bodyPr lIns="60954" tIns="30477" rIns="60954" bIns="30477">
            <a:normAutofit/>
          </a:bodyPr>
          <a:lstStyle>
            <a:lvl1pPr marL="0" indent="0" algn="ctr">
              <a:buFontTx/>
              <a:buNone/>
              <a:defRPr sz="59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20116800" cy="4129088"/>
          </a:xfrm>
          <a:prstGeom prst="rect">
            <a:avLst/>
          </a:prstGeom>
          <a:solidFill>
            <a:schemeClr val="accent5">
              <a:lumMod val="75000"/>
            </a:schemeClr>
          </a:solidFill>
          <a:ln w="9525">
            <a:solidFill>
              <a:schemeClr val="tx1"/>
            </a:solidFill>
            <a:miter lim="800000"/>
            <a:headEnd/>
            <a:tailEnd/>
          </a:ln>
          <a:effectLst/>
        </p:spPr>
        <p:txBody>
          <a:bodyPr wrap="none" lIns="60951" tIns="30475" rIns="60951" bIns="30475" anchor="ctr"/>
          <a:lstStyle/>
          <a:p>
            <a:pPr>
              <a:defRPr/>
            </a:pPr>
            <a:endParaRPr lang="en-US" dirty="0"/>
          </a:p>
        </p:txBody>
      </p:sp>
      <p:sp>
        <p:nvSpPr>
          <p:cNvPr id="9" name="Rectangle 9"/>
          <p:cNvSpPr>
            <a:spLocks noChangeArrowheads="1"/>
          </p:cNvSpPr>
          <p:nvPr/>
        </p:nvSpPr>
        <p:spPr bwMode="auto">
          <a:xfrm flipV="1">
            <a:off x="0" y="4129088"/>
            <a:ext cx="20116800" cy="409309"/>
          </a:xfrm>
          <a:prstGeom prst="rect">
            <a:avLst/>
          </a:prstGeom>
          <a:solidFill>
            <a:schemeClr val="accent5">
              <a:lumMod val="50000"/>
            </a:schemeClr>
          </a:solidFill>
          <a:ln w="152400">
            <a:noFill/>
            <a:miter lim="800000"/>
            <a:headEnd/>
            <a:tailEnd/>
          </a:ln>
          <a:effectLst/>
        </p:spPr>
        <p:txBody>
          <a:bodyPr wrap="none" lIns="60951" tIns="30475" rIns="60951" bIns="30475" anchor="ctr"/>
          <a:lstStyle/>
          <a:p>
            <a:pPr>
              <a:defRPr/>
            </a:pPr>
            <a:endParaRPr lang="en-US" baseline="-25000" dirty="0"/>
          </a:p>
        </p:txBody>
      </p:sp>
      <p:sp>
        <p:nvSpPr>
          <p:cNvPr id="10" name="Text Box 14"/>
          <p:cNvSpPr txBox="1">
            <a:spLocks noChangeArrowheads="1"/>
          </p:cNvSpPr>
          <p:nvPr/>
        </p:nvSpPr>
        <p:spPr bwMode="auto">
          <a:xfrm>
            <a:off x="375445" y="30441901"/>
            <a:ext cx="1152525" cy="291609"/>
          </a:xfrm>
          <a:prstGeom prst="rect">
            <a:avLst/>
          </a:prstGeom>
          <a:noFill/>
          <a:ln w="9525">
            <a:noFill/>
            <a:miter lim="800000"/>
            <a:headEnd/>
            <a:tailEnd/>
          </a:ln>
          <a:effectLst/>
        </p:spPr>
        <p:txBody>
          <a:bodyPr lIns="60836" tIns="30412" rIns="60836" bIns="30412">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2015</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ounded Rectangle 29"/>
          <p:cNvSpPr/>
          <p:nvPr userDrawn="1"/>
        </p:nvSpPr>
        <p:spPr>
          <a:xfrm>
            <a:off x="232236" y="4974696"/>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1" name="Rounded Rectangle 30"/>
          <p:cNvSpPr/>
          <p:nvPr userDrawn="1"/>
        </p:nvSpPr>
        <p:spPr>
          <a:xfrm>
            <a:off x="15200510" y="4965700"/>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2" name="Rounded Rectangle 31"/>
          <p:cNvSpPr/>
          <p:nvPr userDrawn="1"/>
        </p:nvSpPr>
        <p:spPr>
          <a:xfrm>
            <a:off x="5148528" y="4965699"/>
            <a:ext cx="9821200" cy="25251304"/>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grpSp>
        <p:nvGrpSpPr>
          <p:cNvPr id="37" name="Group 36"/>
          <p:cNvGrpSpPr/>
          <p:nvPr userDrawn="1"/>
        </p:nvGrpSpPr>
        <p:grpSpPr>
          <a:xfrm>
            <a:off x="-5144878" y="-1"/>
            <a:ext cx="5050313" cy="310896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12126" rtl="0" eaLnBrk="1" fontAlgn="auto" latinLnBrk="0" hangingPunct="1">
                <a:lnSpc>
                  <a:spcPct val="100000"/>
                </a:lnSpc>
                <a:spcBef>
                  <a:spcPts val="0"/>
                </a:spcBef>
                <a:spcAft>
                  <a:spcPts val="0"/>
                </a:spcAft>
                <a:buClrTx/>
                <a:buSzTx/>
                <a:buFontTx/>
                <a:buNone/>
                <a:tabLst/>
                <a:defRPr/>
              </a:pPr>
              <a:r>
                <a:rPr lang="en-US" sz="2100" b="1" spc="0" dirty="0" smtClean="0">
                  <a:solidFill>
                    <a:srgbClr val="FF0000"/>
                  </a:solidFill>
                  <a:latin typeface="Trebuchet MS" pitchFamily="34" charset="0"/>
                </a:rPr>
                <a:t>(—THIS SIDEBAR DOES NOT PRINT—)</a:t>
              </a:r>
              <a:endParaRPr lang="en-US" sz="2100" b="1" spc="400"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DESIGN</a:t>
              </a:r>
              <a:r>
                <a:rPr lang="en-US" sz="2700" b="1" spc="400" baseline="0" dirty="0" smtClean="0">
                  <a:solidFill>
                    <a:schemeClr val="bg1"/>
                  </a:solidFill>
                  <a:latin typeface="Trebuchet MS" pitchFamily="34" charset="0"/>
                </a:rPr>
                <a:t> </a:t>
              </a:r>
              <a:r>
                <a:rPr lang="en-US" sz="2700" b="1" spc="400" dirty="0" smtClean="0">
                  <a:solidFill>
                    <a:schemeClr val="bg1"/>
                  </a:solidFill>
                  <a:latin typeface="Trebuchet MS" pitchFamily="34" charset="0"/>
                </a:rPr>
                <a:t>GUIDE</a:t>
              </a:r>
            </a:p>
            <a:p>
              <a:pPr algn="ctr"/>
              <a:endParaRPr lang="en-US" sz="1900" b="1" dirty="0" smtClean="0">
                <a:latin typeface="Trebuchet MS" pitchFamily="34" charset="0"/>
              </a:endParaRPr>
            </a:p>
            <a:p>
              <a:pPr defTabSz="2510175"/>
              <a:r>
                <a:rPr lang="en-US" sz="1900" i="0" dirty="0" smtClean="0">
                  <a:latin typeface="Trebuchet MS" pitchFamily="34" charset="0"/>
                </a:rPr>
                <a:t>This PowerPoint</a:t>
              </a:r>
              <a:r>
                <a:rPr lang="en-US" sz="1900" i="0" baseline="0" dirty="0" smtClean="0">
                  <a:latin typeface="Trebuchet MS" pitchFamily="34" charset="0"/>
                </a:rPr>
                <a:t> </a:t>
              </a:r>
              <a:r>
                <a:rPr lang="en-US" sz="1900" i="0" dirty="0" smtClean="0">
                  <a:latin typeface="Trebuchet MS" pitchFamily="34" charset="0"/>
                </a:rPr>
                <a:t>2007 template produces</a:t>
              </a:r>
              <a:r>
                <a:rPr lang="en-US" sz="1900" i="0" baseline="0" dirty="0" smtClean="0">
                  <a:latin typeface="Trebuchet MS" pitchFamily="34" charset="0"/>
                </a:rPr>
                <a:t> </a:t>
              </a:r>
              <a:r>
                <a:rPr lang="en-US" sz="1900" i="0" dirty="0" smtClean="0">
                  <a:latin typeface="Trebuchet MS" pitchFamily="34" charset="0"/>
                </a:rPr>
                <a:t>a 36”x48” trifold presentation poster. </a:t>
              </a:r>
              <a:r>
                <a:rPr lang="en-US" sz="1900" dirty="0" smtClean="0">
                  <a:latin typeface="Trebuchet MS" pitchFamily="34" charset="0"/>
                </a:rPr>
                <a:t>You</a:t>
              </a:r>
              <a:r>
                <a:rPr lang="en-US" sz="1900" baseline="0" dirty="0" smtClean="0">
                  <a:latin typeface="Trebuchet MS" pitchFamily="34" charset="0"/>
                </a:rPr>
                <a:t> can u</a:t>
              </a:r>
              <a:r>
                <a:rPr lang="en-US" sz="1900" dirty="0" smtClean="0">
                  <a:latin typeface="Trebuchet MS" pitchFamily="34" charset="0"/>
                </a:rPr>
                <a:t>se</a:t>
              </a:r>
              <a:r>
                <a:rPr lang="en-US" sz="1900" baseline="0" dirty="0" smtClean="0">
                  <a:latin typeface="Trebuchet MS" pitchFamily="34" charset="0"/>
                </a:rPr>
                <a:t> it to create your research poster and </a:t>
              </a:r>
              <a:r>
                <a:rPr lang="en-US" sz="1900" dirty="0" smtClean="0">
                  <a:latin typeface="Trebuchet MS" pitchFamily="34" charset="0"/>
                </a:rPr>
                <a:t>save valuable time placing titles, subtitles,</a:t>
              </a:r>
              <a:r>
                <a:rPr lang="en-US" sz="1900" baseline="0" dirty="0" smtClean="0">
                  <a:latin typeface="Trebuchet MS" pitchFamily="34" charset="0"/>
                </a:rPr>
                <a:t> text, and graphics</a:t>
              </a:r>
              <a:r>
                <a:rPr lang="en-US" sz="1900" dirty="0" smtClean="0">
                  <a:latin typeface="Trebuchet MS" pitchFamily="34" charset="0"/>
                </a:rPr>
                <a:t>. </a:t>
              </a:r>
            </a:p>
            <a:p>
              <a:pPr defTabSz="2510175"/>
              <a:endParaRPr lang="en-US" sz="1900" dirty="0" smtClean="0">
                <a:latin typeface="Trebuchet MS" pitchFamily="34" charset="0"/>
              </a:endParaRPr>
            </a:p>
            <a:p>
              <a:pPr defTabSz="2925853"/>
              <a:r>
                <a:rPr lang="en-US" sz="1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00" b="1" dirty="0" smtClean="0">
                  <a:solidFill>
                    <a:srgbClr val="FFC000"/>
                  </a:solidFill>
                  <a:latin typeface="Trebuchet MS" pitchFamily="34" charset="0"/>
                </a:rPr>
                <a:t>PosterPresentations.com</a:t>
              </a:r>
              <a:r>
                <a:rPr lang="en-US" sz="1900" b="1" dirty="0" smtClean="0">
                  <a:solidFill>
                    <a:schemeClr val="bg1"/>
                  </a:solidFill>
                  <a:latin typeface="Trebuchet MS" pitchFamily="34" charset="0"/>
                </a:rPr>
                <a:t> </a:t>
              </a:r>
              <a:r>
                <a:rPr lang="en-US" sz="1900" dirty="0" smtClean="0">
                  <a:solidFill>
                    <a:schemeClr val="bg1"/>
                  </a:solidFill>
                  <a:latin typeface="Trebuchet MS" pitchFamily="34" charset="0"/>
                </a:rPr>
                <a:t>and click on HELP DESK.</a:t>
              </a:r>
            </a:p>
            <a:p>
              <a:pPr defTabSz="2925853"/>
              <a:endParaRPr lang="en-US" sz="1900" dirty="0" smtClean="0">
                <a:latin typeface="Trebuchet MS" pitchFamily="34" charset="0"/>
              </a:endParaRPr>
            </a:p>
            <a:p>
              <a:pPr defTabSz="2925853"/>
              <a:r>
                <a:rPr lang="en-US" sz="1900" dirty="0" smtClean="0">
                  <a:solidFill>
                    <a:schemeClr val="bg1"/>
                  </a:solidFill>
                  <a:latin typeface="Trebuchet MS" pitchFamily="34" charset="0"/>
                </a:rPr>
                <a:t>When</a:t>
              </a:r>
              <a:r>
                <a:rPr lang="en-US" sz="1900" baseline="0" dirty="0" smtClean="0">
                  <a:solidFill>
                    <a:schemeClr val="bg1"/>
                  </a:solidFill>
                  <a:latin typeface="Trebuchet MS" pitchFamily="34" charset="0"/>
                </a:rPr>
                <a:t> you are ready to print your poster</a:t>
              </a:r>
              <a:r>
                <a:rPr lang="en-US" sz="1900" dirty="0" smtClean="0">
                  <a:solidFill>
                    <a:schemeClr val="bg1"/>
                  </a:solidFill>
                  <a:latin typeface="Trebuchet MS" pitchFamily="34" charset="0"/>
                </a:rPr>
                <a:t>,</a:t>
              </a:r>
              <a:r>
                <a:rPr lang="en-US" sz="1900" baseline="0" dirty="0" smtClean="0">
                  <a:solidFill>
                    <a:schemeClr val="bg1"/>
                  </a:solidFill>
                  <a:latin typeface="Trebuchet MS" pitchFamily="34" charset="0"/>
                </a:rPr>
                <a:t> go online to </a:t>
              </a:r>
              <a:r>
                <a:rPr lang="en-US" sz="1900" b="0" dirty="0" smtClean="0">
                  <a:solidFill>
                    <a:schemeClr val="bg1"/>
                  </a:solidFill>
                  <a:latin typeface="Trebuchet MS" pitchFamily="34" charset="0"/>
                </a:rPr>
                <a:t>PosterPresentations.com</a:t>
              </a:r>
              <a:r>
                <a:rPr lang="en-US" sz="1900" dirty="0" smtClean="0">
                  <a:solidFill>
                    <a:schemeClr val="bg1"/>
                  </a:solidFill>
                  <a:latin typeface="Trebuchet MS" pitchFamily="34" charset="0"/>
                </a:rPr>
                <a:t/>
              </a:r>
              <a:br>
                <a:rPr lang="en-US" sz="1900" dirty="0" smtClean="0">
                  <a:solidFill>
                    <a:schemeClr val="bg1"/>
                  </a:solidFill>
                  <a:latin typeface="Trebuchet MS" pitchFamily="34" charset="0"/>
                </a:rPr>
              </a:br>
              <a:endParaRPr lang="en-US" sz="1900" dirty="0" smtClean="0">
                <a:solidFill>
                  <a:schemeClr val="bg1"/>
                </a:solidFill>
                <a:latin typeface="Trebuchet MS" pitchFamily="34" charset="0"/>
              </a:endParaRPr>
            </a:p>
            <a:p>
              <a:pPr algn="l" defTabSz="2510175"/>
              <a:r>
                <a:rPr lang="en-US" sz="1900" b="0" dirty="0" smtClean="0">
                  <a:solidFill>
                    <a:schemeClr val="bg1"/>
                  </a:solidFill>
                  <a:latin typeface="Trebuchet MS" pitchFamily="34" charset="0"/>
                </a:rPr>
                <a:t>Need</a:t>
              </a:r>
              <a:r>
                <a:rPr lang="en-US" sz="1900" b="0" baseline="0" dirty="0" smtClean="0">
                  <a:solidFill>
                    <a:schemeClr val="bg1"/>
                  </a:solidFill>
                  <a:latin typeface="Trebuchet MS" pitchFamily="34" charset="0"/>
                </a:rPr>
                <a:t> assistance? Call us at </a:t>
              </a:r>
              <a:r>
                <a:rPr lang="en-US" sz="1900" b="0" dirty="0" smtClean="0">
                  <a:solidFill>
                    <a:srgbClr val="FFC000"/>
                  </a:solidFill>
                  <a:latin typeface="Trebuchet MS" pitchFamily="34" charset="0"/>
                </a:rPr>
                <a:t>1.510.649.3001</a:t>
              </a:r>
            </a:p>
            <a:p>
              <a:pPr algn="l" defTabSz="2510175"/>
              <a:endParaRPr lang="en-US" sz="240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QUICK START</a:t>
              </a:r>
            </a:p>
            <a:p>
              <a:pPr algn="ctr"/>
              <a:endParaRPr lang="en-US" sz="21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Zoom in and out</a:t>
              </a:r>
            </a:p>
            <a:p>
              <a:pPr marL="1261407" indent="-1261407" algn="l" defTabSz="567210"/>
              <a:r>
                <a:rPr lang="en-US" sz="1600" b="0" baseline="0" dirty="0" smtClean="0">
                  <a:solidFill>
                    <a:schemeClr val="bg1"/>
                  </a:solidFill>
                  <a:latin typeface="Trebuchet MS" pitchFamily="34" charset="0"/>
                </a:rPr>
                <a:t>	</a:t>
              </a:r>
              <a:r>
                <a:rPr lang="en-US" sz="1600" b="0" baseline="0" dirty="0" smtClean="0">
                  <a:solidFill>
                    <a:schemeClr val="bg1">
                      <a:lumMod val="75000"/>
                    </a:schemeClr>
                  </a:solidFill>
                  <a:latin typeface="Trebuchet MS" pitchFamily="34" charset="0"/>
                </a:rPr>
                <a:t>As you work on your poster zoom in and out to the level that is more comfortable to you. </a:t>
              </a:r>
            </a:p>
            <a:p>
              <a:pPr marL="1261407" indent="-1261407" algn="l" defTabSz="567210"/>
              <a:r>
                <a:rPr lang="en-US" sz="1600" b="1" baseline="0" dirty="0" smtClean="0">
                  <a:solidFill>
                    <a:schemeClr val="bg1">
                      <a:lumMod val="75000"/>
                    </a:schemeClr>
                  </a:solidFill>
                  <a:latin typeface="Trebuchet MS" pitchFamily="34" charset="0"/>
                </a:rPr>
                <a:t>	</a:t>
              </a:r>
              <a:r>
                <a:rPr lang="en-US" sz="1600" b="0" baseline="0" dirty="0" smtClean="0">
                  <a:solidFill>
                    <a:schemeClr val="bg1">
                      <a:lumMod val="75000"/>
                    </a:schemeClr>
                  </a:solidFill>
                  <a:latin typeface="Trebuchet MS" pitchFamily="34" charset="0"/>
                </a:rPr>
                <a:t>Go to VIEW &gt; ZOOM.</a:t>
              </a:r>
            </a:p>
            <a:p>
              <a:pPr algn="l"/>
              <a:endParaRPr lang="en-US" sz="1900" b="0"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00" b="0" spc="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00" b="1" baseline="0" dirty="0" smtClean="0">
                  <a:solidFill>
                    <a:schemeClr val="bg1"/>
                  </a:solidFill>
                  <a:latin typeface="Trebuchet MS" pitchFamily="34" charset="0"/>
                </a:rPr>
                <a:t/>
              </a:r>
              <a:br>
                <a:rPr lang="en-US" sz="1900" b="1" baseline="0" dirty="0" smtClean="0">
                  <a:solidFill>
                    <a:schemeClr val="bg1"/>
                  </a:solidFill>
                  <a:latin typeface="Trebuchet MS" pitchFamily="34" charset="0"/>
                </a:rPr>
              </a:br>
              <a:endParaRPr lang="en-US" sz="1900" b="1" dirty="0" smtClean="0">
                <a:solidFill>
                  <a:schemeClr val="bg1"/>
                </a:solidFill>
                <a:latin typeface="Trebuchet MS" pitchFamily="34" charset="0"/>
              </a:endParaRPr>
            </a:p>
            <a:p>
              <a:pPr algn="ctr"/>
              <a:endParaRPr lang="en-US" sz="1900" b="1" dirty="0" smtClean="0">
                <a:solidFill>
                  <a:srgbClr val="FFC000"/>
                </a:solidFill>
                <a:latin typeface="Trebuchet MS" pitchFamily="34" charset="0"/>
              </a:endParaRPr>
            </a:p>
            <a:p>
              <a:pPr algn="ctr"/>
              <a:endParaRPr lang="en-US" sz="1900" b="1" dirty="0" smtClean="0">
                <a:solidFill>
                  <a:srgbClr val="FFC000"/>
                </a:solidFill>
                <a:latin typeface="Trebuchet MS" pitchFamily="34" charset="0"/>
              </a:endParaRPr>
            </a:p>
            <a:p>
              <a:pPr algn="ctr"/>
              <a:r>
                <a:rPr lang="en-US" sz="2100" b="1" dirty="0" smtClean="0">
                  <a:solidFill>
                    <a:srgbClr val="FFC000"/>
                  </a:solidFill>
                  <a:latin typeface="Trebuchet MS" pitchFamily="34" charset="0"/>
                </a:rPr>
                <a:t>Adding Logos</a:t>
              </a:r>
              <a:r>
                <a:rPr lang="en-US" sz="21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00" b="0" spc="20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school’s logo is available on our free poster templates page.</a:t>
              </a:r>
            </a:p>
            <a:p>
              <a:pPr algn="l"/>
              <a:endParaRPr lang="en-US" sz="1600" b="0" baseline="0" dirty="0" smtClean="0">
                <a:latin typeface="Trebuchet MS" pitchFamily="34" charset="0"/>
              </a:endParaRPr>
            </a:p>
            <a:p>
              <a:pPr algn="ctr"/>
              <a:r>
                <a:rPr lang="en-US" sz="2100" b="1" baseline="0" dirty="0" smtClean="0">
                  <a:solidFill>
                    <a:srgbClr val="FFC000"/>
                  </a:solidFill>
                  <a:latin typeface="Trebuchet MS" pitchFamily="34" charset="0"/>
                </a:rPr>
                <a:t>Photographs / Graphics</a:t>
              </a:r>
            </a:p>
            <a:p>
              <a:pPr algn="l" defTabSz="651868"/>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651868"/>
              <a:endParaRPr lang="en-US" sz="1600" b="0" baseline="0" dirty="0" smtClean="0">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r>
                <a:rPr lang="en-US" sz="2100" b="1" baseline="0" dirty="0" smtClean="0">
                  <a:solidFill>
                    <a:srgbClr val="FFC000"/>
                  </a:solidFill>
                  <a:latin typeface="Trebuchet MS" pitchFamily="34" charset="0"/>
                </a:rPr>
                <a:t>Image Quality Check</a:t>
              </a:r>
            </a:p>
            <a:p>
              <a:pPr lvl="0" algn="l" defTabSz="651868"/>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64"/>
              <a:ext cx="7531182" cy="3872955"/>
              <a:chOff x="-4470427" y="11016658"/>
              <a:chExt cx="3470785" cy="1779400"/>
            </a:xfrm>
          </p:grpSpPr>
          <p:grpSp>
            <p:nvGrpSpPr>
              <p:cNvPr id="58" name="Group 57"/>
              <p:cNvGrpSpPr/>
              <p:nvPr userDrawn="1"/>
            </p:nvGrpSpPr>
            <p:grpSpPr>
              <a:xfrm>
                <a:off x="-2783495" y="11060886"/>
                <a:ext cx="624431" cy="950097"/>
                <a:chOff x="-3958697" y="11117435"/>
                <a:chExt cx="779338" cy="1361483"/>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100" b="1" dirty="0" smtClean="0">
                      <a:solidFill>
                        <a:schemeClr val="tx1"/>
                      </a:solidFill>
                    </a:rPr>
                    <a:t>ORIGINAL</a:t>
                  </a:r>
                  <a:endParaRPr lang="en-US" sz="1100" b="1" dirty="0">
                    <a:solidFill>
                      <a:schemeClr val="tx1"/>
                    </a:solidFill>
                  </a:endParaRPr>
                </a:p>
              </p:txBody>
            </p:sp>
          </p:grpSp>
          <p:grpSp>
            <p:nvGrpSpPr>
              <p:cNvPr id="59" name="Group 58"/>
              <p:cNvGrpSpPr/>
              <p:nvPr userDrawn="1"/>
            </p:nvGrpSpPr>
            <p:grpSpPr>
              <a:xfrm>
                <a:off x="-2033159" y="11060888"/>
                <a:ext cx="1033517" cy="1203794"/>
                <a:chOff x="-2921738" y="11200127"/>
                <a:chExt cx="1420279" cy="1654276"/>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678985"/>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5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1130413"/>
              </a:xfrm>
              <a:prstGeom prst="rect">
                <a:avLst/>
              </a:prstGeom>
              <a:noFill/>
            </p:spPr>
            <p:txBody>
              <a:bodyPr wrap="square" lIns="457200" tIns="457200" rIns="457200" bIns="0" rtlCol="0">
                <a:spAutoFit/>
              </a:bodyPr>
              <a:lstStyle/>
              <a:p>
                <a:pPr algn="ctr"/>
                <a:r>
                  <a:rPr lang="en-US" sz="1100" dirty="0" smtClean="0">
                    <a:solidFill>
                      <a:schemeClr val="bg1"/>
                    </a:solidFill>
                  </a:rPr>
                  <a:t>Corner</a:t>
                </a:r>
                <a:r>
                  <a:rPr lang="en-US" sz="1100" baseline="0" dirty="0" smtClean="0">
                    <a:solidFill>
                      <a:schemeClr val="bg1"/>
                    </a:solidFill>
                  </a:rPr>
                  <a:t> handles</a:t>
                </a:r>
                <a:endParaRPr lang="en-US" sz="1100" dirty="0">
                  <a:solidFill>
                    <a:schemeClr val="bg1"/>
                  </a:solidFill>
                </a:endParaRPr>
              </a:p>
            </p:txBody>
          </p:sp>
        </p:grpSp>
        <p:grpSp>
          <p:nvGrpSpPr>
            <p:cNvPr id="53" name="Group 52"/>
            <p:cNvGrpSpPr/>
            <p:nvPr userDrawn="1"/>
          </p:nvGrpSpPr>
          <p:grpSpPr>
            <a:xfrm>
              <a:off x="-10514910" y="27751410"/>
              <a:ext cx="9555244" cy="2453251"/>
              <a:chOff x="-4808509" y="12734136"/>
              <a:chExt cx="4403584"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161412"/>
                <a:ext cx="1117601" cy="263049"/>
              </a:xfrm>
              <a:prstGeom prst="rect">
                <a:avLst/>
              </a:prstGeom>
              <a:noFill/>
            </p:spPr>
            <p:txBody>
              <a:bodyPr wrap="square" lIns="91440" tIns="91440" rIns="9144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7" name="TextBox 56"/>
              <p:cNvSpPr txBox="1"/>
              <p:nvPr userDrawn="1"/>
            </p:nvSpPr>
            <p:spPr>
              <a:xfrm rot="16200000">
                <a:off x="-1095250" y="13170939"/>
                <a:ext cx="1117601" cy="263049"/>
              </a:xfrm>
              <a:prstGeom prst="rect">
                <a:avLst/>
              </a:prstGeom>
              <a:noFill/>
            </p:spPr>
            <p:txBody>
              <a:bodyPr wrap="square" lIns="91440" tIns="91440" rIns="91440" bIns="0" rtlCol="0">
                <a:spAutoFit/>
              </a:bodyPr>
              <a:lstStyle/>
              <a:p>
                <a:pPr algn="ctr"/>
                <a:r>
                  <a:rPr lang="en-US" sz="1100" dirty="0" smtClean="0">
                    <a:solidFill>
                      <a:srgbClr val="FF0000"/>
                    </a:solidFill>
                  </a:rPr>
                  <a:t>Bad </a:t>
                </a:r>
                <a:r>
                  <a:rPr lang="en-US" sz="1100" dirty="0" smtClean="0">
                    <a:solidFill>
                      <a:schemeClr val="bg1"/>
                    </a:solidFill>
                  </a:rPr>
                  <a:t>printing quality</a:t>
                </a:r>
                <a:endParaRPr lang="en-US" sz="1100" dirty="0">
                  <a:solidFill>
                    <a:schemeClr val="bg1"/>
                  </a:solidFill>
                </a:endParaRPr>
              </a:p>
            </p:txBody>
          </p:sp>
        </p:grpSp>
      </p:grpSp>
      <p:grpSp>
        <p:nvGrpSpPr>
          <p:cNvPr id="66" name="Group 65"/>
          <p:cNvGrpSpPr/>
          <p:nvPr userDrawn="1"/>
        </p:nvGrpSpPr>
        <p:grpSpPr>
          <a:xfrm>
            <a:off x="20239010" y="-52005"/>
            <a:ext cx="5070147" cy="31141606"/>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700" b="1" spc="4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How to change the template color theme</a:t>
              </a:r>
            </a:p>
            <a:p>
              <a:pPr marL="0" marR="0" lvl="2" indent="0" algn="l" defTabSz="76192"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Text</a:t>
              </a:r>
            </a:p>
            <a:p>
              <a:pPr marL="2176774" lvl="2" indent="0" algn="l" defTabSz="76192"/>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12126" lvl="2"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1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012126" lvl="2"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Tables</a:t>
              </a:r>
            </a:p>
            <a:p>
              <a:pPr marL="1153468" lvl="1" indent="0" algn="l" defTabSz="76192"/>
              <a:r>
                <a:rPr lang="en-US" sz="1600" b="0" baseline="0" dirty="0" smtClean="0">
                  <a:solidFill>
                    <a:schemeClr val="bg1">
                      <a:lumMod val="75000"/>
                    </a:schemeClr>
                  </a:solidFill>
                  <a:latin typeface="Trebuchet MS" pitchFamily="34" charset="0"/>
                </a:rPr>
                <a:t>To add a table from scratch go to the INSERT menu and </a:t>
              </a:r>
              <a:br>
                <a:rPr lang="en-US" sz="1600" b="0" baseline="0" dirty="0" smtClean="0">
                  <a:solidFill>
                    <a:schemeClr val="bg1">
                      <a:lumMod val="75000"/>
                    </a:schemeClr>
                  </a:solidFill>
                  <a:latin typeface="Trebuchet MS" pitchFamily="34" charset="0"/>
                </a:rPr>
              </a:br>
              <a:r>
                <a:rPr lang="en-US" sz="1600" b="0" baseline="0" dirty="0" smtClean="0">
                  <a:solidFill>
                    <a:schemeClr val="bg1">
                      <a:lumMod val="75000"/>
                    </a:schemeClr>
                  </a:solidFill>
                  <a:latin typeface="Trebuchet MS" pitchFamily="34" charset="0"/>
                </a:rPr>
                <a:t>click on TABLE. A drop-down box will help you select rows and columns. </a:t>
              </a:r>
            </a:p>
            <a:p>
              <a:pPr marL="0" lvl="0" indent="0" algn="l" defTabSz="76192"/>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12126"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49"/>
              <a:ext cx="10354213" cy="1360975"/>
              <a:chOff x="44200453" y="28362386"/>
              <a:chExt cx="9771399" cy="1172800"/>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4" y="28552305"/>
                <a:ext cx="8671188" cy="982881"/>
              </a:xfrm>
              <a:prstGeom prst="rect">
                <a:avLst/>
              </a:prstGeom>
              <a:noFill/>
              <a:ln>
                <a:noFill/>
              </a:ln>
            </p:spPr>
            <p:txBody>
              <a:bodyPr wrap="square" rtlCol="0">
                <a:spAutoFit/>
              </a:bodyPr>
              <a:lstStyle/>
              <a:p>
                <a:r>
                  <a:rPr lang="en-US" sz="1600" dirty="0" smtClean="0">
                    <a:solidFill>
                      <a:schemeClr val="tx2"/>
                    </a:solidFill>
                    <a:latin typeface="Trebuchet MS" pitchFamily="34" charset="0"/>
                  </a:rPr>
                  <a:t>Student</a:t>
                </a:r>
                <a:r>
                  <a:rPr lang="en-US" sz="1600" baseline="0" dirty="0" smtClean="0">
                    <a:solidFill>
                      <a:schemeClr val="tx2"/>
                    </a:solidFill>
                    <a:latin typeface="Trebuchet MS" pitchFamily="34" charset="0"/>
                  </a:rPr>
                  <a:t> discounts are available on our </a:t>
                </a:r>
                <a:r>
                  <a:rPr lang="en-US" sz="1600" baseline="0" dirty="0" err="1" smtClean="0">
                    <a:solidFill>
                      <a:schemeClr val="tx2"/>
                    </a:solidFill>
                    <a:latin typeface="Trebuchet MS" pitchFamily="34" charset="0"/>
                  </a:rPr>
                  <a:t>Facebook</a:t>
                </a:r>
                <a:r>
                  <a:rPr lang="en-US" sz="1600" baseline="0" dirty="0" smtClean="0">
                    <a:solidFill>
                      <a:schemeClr val="tx2"/>
                    </a:solidFill>
                    <a:latin typeface="Trebuchet MS" pitchFamily="34" charset="0"/>
                  </a:rPr>
                  <a:t> page.</a:t>
                </a:r>
                <a:br>
                  <a:rPr lang="en-US" sz="1600" baseline="0" dirty="0" smtClean="0">
                    <a:solidFill>
                      <a:schemeClr val="tx2"/>
                    </a:solidFill>
                    <a:latin typeface="Trebuchet MS" pitchFamily="34" charset="0"/>
                  </a:rPr>
                </a:br>
                <a:r>
                  <a:rPr lang="en-US" sz="1600" baseline="0" dirty="0" smtClean="0">
                    <a:solidFill>
                      <a:schemeClr val="tx2"/>
                    </a:solidFill>
                    <a:latin typeface="Trebuchet MS" pitchFamily="34" charset="0"/>
                  </a:rPr>
                  <a:t>Go to </a:t>
                </a:r>
                <a:r>
                  <a:rPr lang="en-US" sz="1600" u="sng" baseline="0" dirty="0" smtClean="0">
                    <a:solidFill>
                      <a:schemeClr val="tx2"/>
                    </a:solidFill>
                    <a:latin typeface="Trebuchet MS" pitchFamily="34" charset="0"/>
                  </a:rPr>
                  <a:t>PosterPresentations.com</a:t>
                </a:r>
                <a:r>
                  <a:rPr lang="en-US" sz="1600" baseline="0" dirty="0" smtClean="0">
                    <a:solidFill>
                      <a:schemeClr val="tx2"/>
                    </a:solidFill>
                    <a:latin typeface="Trebuchet MS" pitchFamily="34" charset="0"/>
                  </a:rPr>
                  <a:t> and click on the FB icon. </a:t>
                </a:r>
                <a:endParaRPr lang="en-US" sz="1600" dirty="0">
                  <a:solidFill>
                    <a:schemeClr val="tx2"/>
                  </a:solidFill>
                  <a:latin typeface="Trebuchet MS" pitchFamily="34" charset="0"/>
                </a:endParaRPr>
              </a:p>
            </p:txBody>
          </p:sp>
        </p:grpSp>
        <p:sp>
          <p:nvSpPr>
            <p:cNvPr id="72" name="TextBox 71"/>
            <p:cNvSpPr txBox="1"/>
            <p:nvPr userDrawn="1"/>
          </p:nvSpPr>
          <p:spPr>
            <a:xfrm>
              <a:off x="44262808" y="31169782"/>
              <a:ext cx="6870216" cy="1250617"/>
            </a:xfrm>
            <a:prstGeom prst="rect">
              <a:avLst/>
            </a:prstGeom>
            <a:noFill/>
          </p:spPr>
          <p:txBody>
            <a:bodyPr wrap="square" lIns="65304" tIns="32651" rIns="65304" bIns="32651" rtlCol="0">
              <a:spAutoFit/>
            </a:bodyPr>
            <a:lstStyle/>
            <a:p>
              <a:pPr marL="229636" indent="-229636">
                <a:lnSpc>
                  <a:spcPts val="1733"/>
                </a:lnSpc>
              </a:pPr>
              <a:r>
                <a:rPr lang="en-US" sz="1900" dirty="0" smtClean="0">
                  <a:solidFill>
                    <a:schemeClr val="bg1"/>
                  </a:solidFill>
                </a:rPr>
                <a:t>©2015</a:t>
              </a:r>
              <a:r>
                <a:rPr lang="en-US" sz="1900" baseline="0" dirty="0" smtClean="0">
                  <a:solidFill>
                    <a:schemeClr val="bg1"/>
                  </a:solidFill>
                </a:rPr>
                <a:t> </a:t>
              </a:r>
              <a:r>
                <a:rPr lang="en-US" sz="1900" dirty="0" smtClean="0">
                  <a:solidFill>
                    <a:schemeClr val="bg1"/>
                  </a:solidFill>
                </a:rPr>
                <a:t>PosterPresentations.com</a:t>
              </a:r>
              <a:br>
                <a:rPr lang="en-US" sz="19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        </a:t>
              </a:r>
            </a:p>
            <a:p>
              <a:pPr marL="229636" indent="0">
                <a:lnSpc>
                  <a:spcPts val="1733"/>
                </a:lnSpc>
              </a:pPr>
              <a:r>
                <a:rPr lang="en-US" sz="1600" baseline="0" dirty="0" smtClean="0">
                  <a:solidFill>
                    <a:schemeClr val="bg1"/>
                  </a:solidFill>
                </a:rPr>
                <a:t>Berkeley CA </a:t>
              </a:r>
              <a:r>
                <a:rPr lang="en-US" sz="1300" baseline="0" dirty="0" smtClean="0">
                  <a:solidFill>
                    <a:schemeClr val="bg1"/>
                  </a:solidFill>
                </a:rPr>
                <a:t>94710</a:t>
              </a:r>
              <a:r>
                <a:rPr lang="en-US" sz="1600" baseline="0" dirty="0" smtClean="0">
                  <a:solidFill>
                    <a:schemeClr val="bg1"/>
                  </a:solidFill>
                </a:rPr>
                <a:t/>
              </a:r>
              <a:br>
                <a:rPr lang="en-US" sz="1600" baseline="0" dirty="0" smtClean="0">
                  <a:solidFill>
                    <a:schemeClr val="bg1"/>
                  </a:solidFill>
                </a:rPr>
              </a:br>
              <a:r>
                <a:rPr lang="en-US" sz="1600" b="1" baseline="0" dirty="0" smtClean="0">
                  <a:solidFill>
                    <a:srgbClr val="FFFF00"/>
                  </a:solidFill>
                </a:rPr>
                <a:t>posterpresenter@gmail.com</a:t>
              </a:r>
              <a:endParaRPr lang="en-US" sz="19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2925641" rtl="0" eaLnBrk="1" latinLnBrk="0" hangingPunct="1">
        <a:spcBef>
          <a:spcPct val="0"/>
        </a:spcBef>
        <a:buNone/>
        <a:defRPr sz="5900" kern="1200">
          <a:solidFill>
            <a:schemeClr val="bg1"/>
          </a:solidFill>
          <a:latin typeface="Trebuchet MS" pitchFamily="34" charset="0"/>
          <a:ea typeface="+mj-ea"/>
          <a:cs typeface="+mj-cs"/>
        </a:defRPr>
      </a:lvl1pPr>
    </p:titleStyle>
    <p:bodyStyle>
      <a:lvl1pPr marL="1097116" indent="-1097116" algn="l" defTabSz="292564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Layout" Target="../diagrams/layout1.xml"/><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10" Type="http://schemas.openxmlformats.org/officeDocument/2006/relationships/diagramQuickStyle" Target="../diagrams/quickStyle1.xml"/><Relationship Id="rId11" Type="http://schemas.openxmlformats.org/officeDocument/2006/relationships/diagramColors" Target="../diagrams/colors1.xml"/><Relationship Id="rId12" Type="http://schemas.microsoft.com/office/2007/relationships/diagramDrawing" Target="../diagrams/drawing1.xml"/><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ychwdh2@illinois.edu" TargetMode="External"/><Relationship Id="rId4" Type="http://schemas.openxmlformats.org/officeDocument/2006/relationships/hyperlink" Target="mailto:srajend2@illinois.edu" TargetMode="External"/><Relationship Id="rId5" Type="http://schemas.openxmlformats.org/officeDocument/2006/relationships/hyperlink" Target="mailto:umehrot2@illinois.edu" TargetMode="External"/><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564" y="5686850"/>
            <a:ext cx="4673402" cy="4462714"/>
          </a:xfrm>
        </p:spPr>
        <p:txBody>
          <a:bodyPr/>
          <a:lstStyle/>
          <a:p>
            <a:pPr algn="just"/>
            <a:r>
              <a:rPr lang="en-US" sz="1800" dirty="0"/>
              <a:t>This work is part of a vision based American Sign Language Interpretation </a:t>
            </a:r>
            <a:r>
              <a:rPr lang="en-US" sz="1800" dirty="0" smtClean="0"/>
              <a:t>(ASL) system </a:t>
            </a:r>
            <a:r>
              <a:rPr lang="en-US" sz="1800" dirty="0"/>
              <a:t>for natural human computer interface. It comes under the umbrella of much broader research field of hand gesture recognition. The aim of the paper is to develop a robust system which can interpret the American sign language digits from the static images, as well as video stream inputs. The system involves various important components like Hand segmentation from the background, extracting features of the hand and a classifier for predicting the sign given the features. We also developed an algorithm for extracting the hand sign frames from a video input, which can then be used for classification. </a:t>
            </a:r>
          </a:p>
        </p:txBody>
      </p:sp>
      <p:sp>
        <p:nvSpPr>
          <p:cNvPr id="3" name="Text Placeholder 2"/>
          <p:cNvSpPr>
            <a:spLocks noGrp="1"/>
          </p:cNvSpPr>
          <p:nvPr>
            <p:ph type="body" sz="quarter" idx="11"/>
          </p:nvPr>
        </p:nvSpPr>
        <p:spPr>
          <a:xfrm>
            <a:off x="241564" y="5076866"/>
            <a:ext cx="4673402" cy="507813"/>
          </a:xfrm>
        </p:spPr>
        <p:txBody>
          <a:bodyPr/>
          <a:lstStyle/>
          <a:p>
            <a:r>
              <a:rPr lang="en-US" dirty="0" smtClean="0"/>
              <a:t>Abstract</a:t>
            </a:r>
            <a:endParaRPr lang="en-US" dirty="0"/>
          </a:p>
        </p:txBody>
      </p:sp>
      <p:sp>
        <p:nvSpPr>
          <p:cNvPr id="6" name="Text Placeholder 5"/>
          <p:cNvSpPr>
            <a:spLocks noGrp="1"/>
          </p:cNvSpPr>
          <p:nvPr>
            <p:ph type="body" sz="quarter" idx="20"/>
          </p:nvPr>
        </p:nvSpPr>
        <p:spPr>
          <a:xfrm>
            <a:off x="241565" y="10217885"/>
            <a:ext cx="4679950" cy="507813"/>
          </a:xfrm>
        </p:spPr>
        <p:txBody>
          <a:bodyPr/>
          <a:lstStyle/>
          <a:p>
            <a:r>
              <a:rPr lang="en-US" dirty="0" smtClean="0"/>
              <a:t>Prior research</a:t>
            </a:r>
            <a:endParaRPr lang="en-US" dirty="0"/>
          </a:p>
        </p:txBody>
      </p:sp>
      <p:sp>
        <p:nvSpPr>
          <p:cNvPr id="7" name="Text Placeholder 6"/>
          <p:cNvSpPr>
            <a:spLocks noGrp="1"/>
          </p:cNvSpPr>
          <p:nvPr>
            <p:ph type="body" sz="quarter" idx="21"/>
          </p:nvPr>
        </p:nvSpPr>
        <p:spPr>
          <a:xfrm>
            <a:off x="5323859" y="5686850"/>
            <a:ext cx="9651689" cy="1511136"/>
          </a:xfrm>
        </p:spPr>
        <p:txBody>
          <a:bodyPr/>
          <a:lstStyle/>
          <a:p>
            <a:r>
              <a:rPr lang="en-US" b="1" dirty="0" smtClean="0"/>
              <a:t>1. Hand Detection: </a:t>
            </a:r>
          </a:p>
          <a:p>
            <a:pPr marL="285750" indent="-285750">
              <a:buFont typeface="Arial"/>
              <a:buChar char="•"/>
            </a:pPr>
            <a:r>
              <a:rPr lang="en-US" sz="1800" dirty="0" smtClean="0"/>
              <a:t>Primary task skin color detection . A </a:t>
            </a:r>
            <a:r>
              <a:rPr lang="en-US" sz="1800" dirty="0"/>
              <a:t>pixel is classified as a skin pixel </a:t>
            </a:r>
            <a:r>
              <a:rPr lang="en-US" sz="1800" dirty="0" smtClean="0"/>
              <a:t>if </a:t>
            </a:r>
            <a:r>
              <a:rPr lang="en-US" sz="1800" dirty="0"/>
              <a:t>it satisfies an OR condition of the following formulas in RGB space and </a:t>
            </a:r>
            <a:r>
              <a:rPr lang="en-US" sz="1800" dirty="0" err="1"/>
              <a:t>YCbCr</a:t>
            </a:r>
            <a:r>
              <a:rPr lang="en-US" sz="1800" dirty="0"/>
              <a:t> </a:t>
            </a:r>
            <a:r>
              <a:rPr lang="en-US" sz="1800" dirty="0" smtClean="0"/>
              <a:t>space. </a:t>
            </a:r>
          </a:p>
          <a:p>
            <a:endParaRPr lang="en-US" sz="1800" dirty="0"/>
          </a:p>
        </p:txBody>
      </p:sp>
      <p:sp>
        <p:nvSpPr>
          <p:cNvPr id="8" name="Text Placeholder 7"/>
          <p:cNvSpPr>
            <a:spLocks noGrp="1"/>
          </p:cNvSpPr>
          <p:nvPr>
            <p:ph type="body" sz="quarter" idx="22"/>
          </p:nvPr>
        </p:nvSpPr>
        <p:spPr>
          <a:xfrm>
            <a:off x="5157259" y="4997695"/>
            <a:ext cx="9822656" cy="507813"/>
          </a:xfrm>
        </p:spPr>
        <p:txBody>
          <a:bodyPr/>
          <a:lstStyle/>
          <a:p>
            <a:r>
              <a:rPr lang="en-US" dirty="0" smtClean="0"/>
              <a:t>Execution Methodology</a:t>
            </a:r>
            <a:endParaRPr lang="en-US" dirty="0"/>
          </a:p>
        </p:txBody>
      </p:sp>
      <p:sp>
        <p:nvSpPr>
          <p:cNvPr id="13" name="Text Placeholder 12"/>
          <p:cNvSpPr>
            <a:spLocks noGrp="1"/>
          </p:cNvSpPr>
          <p:nvPr>
            <p:ph type="body" sz="quarter" idx="27"/>
          </p:nvPr>
        </p:nvSpPr>
        <p:spPr>
          <a:xfrm>
            <a:off x="239382" y="22492726"/>
            <a:ext cx="4675584" cy="507813"/>
          </a:xfrm>
        </p:spPr>
        <p:txBody>
          <a:bodyPr/>
          <a:lstStyle/>
          <a:p>
            <a:r>
              <a:rPr lang="en-US" dirty="0" smtClean="0"/>
              <a:t>Algorithm</a:t>
            </a:r>
            <a:endParaRPr lang="en-US" dirty="0"/>
          </a:p>
        </p:txBody>
      </p:sp>
      <p:sp>
        <p:nvSpPr>
          <p:cNvPr id="17" name="Text Placeholder 16"/>
          <p:cNvSpPr>
            <a:spLocks noGrp="1"/>
          </p:cNvSpPr>
          <p:nvPr>
            <p:ph type="body" sz="quarter" idx="96"/>
          </p:nvPr>
        </p:nvSpPr>
        <p:spPr>
          <a:xfrm>
            <a:off x="245931" y="10935269"/>
            <a:ext cx="4675584" cy="11886280"/>
          </a:xfrm>
        </p:spPr>
        <p:txBody>
          <a:bodyPr/>
          <a:lstStyle/>
          <a:p>
            <a:pPr algn="just"/>
            <a:r>
              <a:rPr lang="en-US" sz="1800" dirty="0"/>
              <a:t>There are two major approaches for Hand gesture recognition: Data glove and Vision based. The Data glove approach uses a glove with sensors attached to track finger blending, positioning and orientation. In this paper we have gone ahead with vision based approach, as it is more cost effective and feasible since the user does not have to wear a cumbersome device. In hand based gesture recognition systems, hand tracking and segmentation are the most important and challenging steps towards gesture recognition. Uncontrolled environment, lighting conditions, noisy background, skin color detection and rapid hand movements are some of the challenges that need to be considered while capturing and tracking the hand gestures.</a:t>
            </a:r>
          </a:p>
          <a:p>
            <a:pPr algn="just"/>
            <a:r>
              <a:rPr lang="en-US" sz="1800" dirty="0"/>
              <a:t>The second major step after Hand segmentation is Shape Feature extraction from the segmented hand. The shape feature extraction can usually be divided into contour based and region based. In our work, we have used contour based method which extracts shape feature information from the boundary of the entity. We have used Fourier descriptor method as it can overcome the effect of noise and boundary variations by analyzing the shape in spectral domain. Furthermore, they are compact, computationally light and there matching is a relatively simple process</a:t>
            </a:r>
            <a:r>
              <a:rPr lang="en-US" sz="1800" dirty="0" smtClean="0"/>
              <a:t>.</a:t>
            </a:r>
          </a:p>
          <a:p>
            <a:pPr algn="just"/>
            <a:r>
              <a:rPr lang="en-US" sz="1800" dirty="0"/>
              <a:t>The final step of the process involves training a classifier using the shape features extracted from the training data set collected, and using it to predict or classify a given gesture. In our work we have tried various methods like Neural Networks, K nearest neighbor and PCA for the purpose of classification, and have included the results obtained from each of the methods.</a:t>
            </a:r>
          </a:p>
          <a:p>
            <a:pPr algn="just"/>
            <a:endParaRPr lang="en-US" sz="1800" dirty="0" smtClean="0"/>
          </a:p>
          <a:p>
            <a:pPr algn="just"/>
            <a:endParaRPr lang="en-US" sz="1800" dirty="0"/>
          </a:p>
        </p:txBody>
      </p:sp>
      <p:sp>
        <p:nvSpPr>
          <p:cNvPr id="19" name="Text Placeholder 18"/>
          <p:cNvSpPr>
            <a:spLocks noGrp="1"/>
          </p:cNvSpPr>
          <p:nvPr>
            <p:ph type="body" sz="quarter" idx="150"/>
          </p:nvPr>
        </p:nvSpPr>
        <p:spPr/>
        <p:txBody>
          <a:bodyPr>
            <a:normAutofit fontScale="55000" lnSpcReduction="20000"/>
          </a:bodyPr>
          <a:lstStyle/>
          <a:p>
            <a:r>
              <a:rPr lang="en-US" dirty="0" err="1"/>
              <a:t>Saikat</a:t>
            </a:r>
            <a:r>
              <a:rPr lang="en-US" dirty="0"/>
              <a:t> </a:t>
            </a:r>
            <a:r>
              <a:rPr lang="en-US" dirty="0" err="1"/>
              <a:t>RoyChowdhury</a:t>
            </a:r>
            <a:r>
              <a:rPr lang="en-US" dirty="0"/>
              <a:t> (</a:t>
            </a:r>
            <a:r>
              <a:rPr lang="en-US" dirty="0">
                <a:hlinkClick r:id="rId3"/>
              </a:rPr>
              <a:t>rychwdh2@illinois.edu</a:t>
            </a:r>
            <a:r>
              <a:rPr lang="en-US" dirty="0" smtClean="0"/>
              <a:t>)</a:t>
            </a:r>
            <a:endParaRPr lang="en-US" dirty="0" smtClean="0"/>
          </a:p>
          <a:p>
            <a:r>
              <a:rPr lang="en-US" dirty="0" smtClean="0"/>
              <a:t>Shyam Rajendran (</a:t>
            </a:r>
            <a:r>
              <a:rPr lang="en-US" dirty="0" smtClean="0">
                <a:hlinkClick r:id="rId4"/>
              </a:rPr>
              <a:t>srajend2@illinois.edu</a:t>
            </a:r>
            <a:r>
              <a:rPr lang="en-US" dirty="0" smtClean="0"/>
              <a:t>)</a:t>
            </a:r>
          </a:p>
          <a:p>
            <a:r>
              <a:rPr lang="en-US" dirty="0" err="1" smtClean="0"/>
              <a:t>Udit</a:t>
            </a:r>
            <a:r>
              <a:rPr lang="en-US" dirty="0" smtClean="0"/>
              <a:t> </a:t>
            </a:r>
            <a:r>
              <a:rPr lang="en-US" dirty="0" err="1" smtClean="0"/>
              <a:t>Mehrotra</a:t>
            </a:r>
            <a:r>
              <a:rPr lang="en-US" dirty="0"/>
              <a:t> (</a:t>
            </a:r>
            <a:r>
              <a:rPr lang="en-US" dirty="0">
                <a:hlinkClick r:id="rId5"/>
              </a:rPr>
              <a:t>umehrot2@</a:t>
            </a:r>
            <a:r>
              <a:rPr lang="en-US" dirty="0" smtClean="0">
                <a:hlinkClick r:id="rId5"/>
              </a:rPr>
              <a:t>illinois.edu</a:t>
            </a:r>
            <a:r>
              <a:rPr lang="en-US" dirty="0" smtClean="0"/>
              <a:t>)</a:t>
            </a:r>
          </a:p>
          <a:p>
            <a:endParaRPr lang="en-US" dirty="0"/>
          </a:p>
        </p:txBody>
      </p:sp>
      <p:sp>
        <p:nvSpPr>
          <p:cNvPr id="43" name="Text Placeholder 42"/>
          <p:cNvSpPr>
            <a:spLocks noGrp="1"/>
          </p:cNvSpPr>
          <p:nvPr>
            <p:ph type="body" sz="quarter" idx="184"/>
          </p:nvPr>
        </p:nvSpPr>
        <p:spPr/>
        <p:txBody>
          <a:bodyPr>
            <a:normAutofit fontScale="92500" lnSpcReduction="10000"/>
          </a:bodyPr>
          <a:lstStyle/>
          <a:p>
            <a:r>
              <a:rPr lang="en-US" dirty="0" smtClean="0"/>
              <a:t>Masters Computer Science, </a:t>
            </a:r>
          </a:p>
          <a:p>
            <a:r>
              <a:rPr lang="en-US" dirty="0" smtClean="0"/>
              <a:t>University of Illinois, Urbana Champaign</a:t>
            </a:r>
            <a:endParaRPr lang="en-US" dirty="0"/>
          </a:p>
        </p:txBody>
      </p:sp>
      <p:sp>
        <p:nvSpPr>
          <p:cNvPr id="44" name="Text Placeholder 43"/>
          <p:cNvSpPr>
            <a:spLocks noGrp="1"/>
          </p:cNvSpPr>
          <p:nvPr>
            <p:ph type="body" sz="quarter" idx="185"/>
          </p:nvPr>
        </p:nvSpPr>
        <p:spPr/>
        <p:txBody>
          <a:bodyPr>
            <a:normAutofit fontScale="77500" lnSpcReduction="20000"/>
          </a:bodyPr>
          <a:lstStyle/>
          <a:p>
            <a:r>
              <a:rPr lang="en-US" dirty="0" smtClean="0"/>
              <a:t>American Sign Language (ASL) Recognition</a:t>
            </a:r>
            <a:endParaRPr lang="en-US" dirty="0"/>
          </a:p>
        </p:txBody>
      </p:sp>
      <p:pic>
        <p:nvPicPr>
          <p:cNvPr id="5" name="Picture 4" descr="n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4127" y="13265058"/>
            <a:ext cx="4580986" cy="1862213"/>
          </a:xfrm>
          <a:prstGeom prst="rect">
            <a:avLst/>
          </a:prstGeom>
        </p:spPr>
      </p:pic>
      <p:pic>
        <p:nvPicPr>
          <p:cNvPr id="22" name="Picture 21" descr="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54127" y="15555258"/>
            <a:ext cx="4580985" cy="1869386"/>
          </a:xfrm>
          <a:prstGeom prst="rect">
            <a:avLst/>
          </a:prstGeom>
        </p:spPr>
      </p:pic>
      <p:graphicFrame>
        <p:nvGraphicFramePr>
          <p:cNvPr id="25" name="Diagram 24"/>
          <p:cNvGraphicFramePr/>
          <p:nvPr>
            <p:extLst>
              <p:ext uri="{D42A27DB-BD31-4B8C-83A1-F6EECF244321}">
                <p14:modId xmlns:p14="http://schemas.microsoft.com/office/powerpoint/2010/main" val="4098575976"/>
              </p:ext>
            </p:extLst>
          </p:nvPr>
        </p:nvGraphicFramePr>
        <p:xfrm>
          <a:off x="-3438084" y="23192582"/>
          <a:ext cx="11967994" cy="65778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Text Placeholder 9"/>
          <p:cNvSpPr txBox="1">
            <a:spLocks/>
          </p:cNvSpPr>
          <p:nvPr/>
        </p:nvSpPr>
        <p:spPr>
          <a:xfrm>
            <a:off x="15254127" y="4997695"/>
            <a:ext cx="4652320" cy="507813"/>
          </a:xfrm>
          <a:prstGeom prst="rect">
            <a:avLst/>
          </a:prstGeom>
          <a:noFill/>
        </p:spPr>
        <p:txBody>
          <a:bodyPr wrap="square" lIns="60951" tIns="60951" rIns="60951" bIns="60951" anchor="ctr" anchorCtr="0">
            <a:spAutoFit/>
          </a:bodyPr>
          <a:lstStyle>
            <a:lvl1pPr marL="0" indent="0" algn="ctr" defTabSz="2925641" rtl="0" eaLnBrk="1" latinLnBrk="0" hangingPunct="1">
              <a:spcBef>
                <a:spcPct val="20000"/>
              </a:spcBef>
              <a:buFont typeface="Arial" pitchFamily="34" charset="0"/>
              <a:buNone/>
              <a:defRPr sz="2500" b="1" u="sng" kern="1200" baseline="0">
                <a:solidFill>
                  <a:schemeClr val="accent5">
                    <a:lumMod val="50000"/>
                  </a:schemeClr>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dirty="0" smtClean="0"/>
              <a:t>Classification Results</a:t>
            </a:r>
            <a:endParaRPr lang="en-US" dirty="0"/>
          </a:p>
        </p:txBody>
      </p:sp>
      <p:pic>
        <p:nvPicPr>
          <p:cNvPr id="4" name="Picture 3" descr="for.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79036" y="6844122"/>
            <a:ext cx="3386258" cy="1130441"/>
          </a:xfrm>
          <a:prstGeom prst="rect">
            <a:avLst/>
          </a:prstGeom>
        </p:spPr>
      </p:pic>
      <p:pic>
        <p:nvPicPr>
          <p:cNvPr id="18" name="Picture 17" descr="for2.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6416" y="6898601"/>
            <a:ext cx="2876936" cy="1130441"/>
          </a:xfrm>
          <a:prstGeom prst="rect">
            <a:avLst/>
          </a:prstGeom>
        </p:spPr>
      </p:pic>
      <p:sp>
        <p:nvSpPr>
          <p:cNvPr id="23" name="Rectangle 22"/>
          <p:cNvSpPr/>
          <p:nvPr/>
        </p:nvSpPr>
        <p:spPr>
          <a:xfrm>
            <a:off x="6437640" y="8011397"/>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RGB</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10842478" y="8029042"/>
            <a:ext cx="2550874" cy="353943"/>
          </a:xfrm>
          <a:prstGeom prst="rect">
            <a:avLst/>
          </a:prstGeom>
        </p:spPr>
        <p:txBody>
          <a:bodyPr wrap="square">
            <a:spAutoFit/>
          </a:bodyPr>
          <a:lstStyle/>
          <a:p>
            <a:r>
              <a:rPr lang="en-US" sz="1700" b="1" i="1" dirty="0" err="1" smtClean="0">
                <a:solidFill>
                  <a:schemeClr val="accent5">
                    <a:lumMod val="50000"/>
                  </a:schemeClr>
                </a:solidFill>
                <a:latin typeface="Times New Roman" panose="02020603050405020304" pitchFamily="18" charset="0"/>
                <a:cs typeface="Times New Roman" panose="02020603050405020304" pitchFamily="18" charset="0"/>
              </a:rPr>
              <a:t>YCbCr</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 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Text Placeholder 6"/>
          <p:cNvSpPr>
            <a:spLocks noGrp="1"/>
          </p:cNvSpPr>
          <p:nvPr>
            <p:ph type="body" sz="quarter" idx="21"/>
          </p:nvPr>
        </p:nvSpPr>
        <p:spPr>
          <a:xfrm>
            <a:off x="10320986" y="8553165"/>
            <a:ext cx="4933141" cy="2065134"/>
          </a:xfrm>
        </p:spPr>
        <p:txBody>
          <a:bodyPr/>
          <a:lstStyle/>
          <a:p>
            <a:r>
              <a:rPr lang="en-US" b="1" dirty="0" smtClean="0"/>
              <a:t>2. Smoothen segmentation output:</a:t>
            </a:r>
          </a:p>
          <a:p>
            <a:pPr marL="285750" indent="-285750">
              <a:buFont typeface="Arial"/>
              <a:buChar char="•"/>
            </a:pPr>
            <a:r>
              <a:rPr lang="en-US" sz="1800" dirty="0" smtClean="0"/>
              <a:t>2</a:t>
            </a:r>
            <a:r>
              <a:rPr lang="en-US" sz="1800" dirty="0"/>
              <a:t>-D  median filtering </a:t>
            </a:r>
            <a:r>
              <a:rPr lang="en-US" sz="1800" dirty="0" smtClean="0"/>
              <a:t>technique to reduce segmentation </a:t>
            </a:r>
            <a:r>
              <a:rPr lang="en-US" sz="1800" dirty="0"/>
              <a:t>output </a:t>
            </a:r>
            <a:r>
              <a:rPr lang="en-US" sz="1800" dirty="0" smtClean="0"/>
              <a:t>where each </a:t>
            </a:r>
            <a:r>
              <a:rPr lang="en-US" sz="1800" dirty="0"/>
              <a:t>pixel is </a:t>
            </a:r>
            <a:r>
              <a:rPr lang="en-US" sz="1800" dirty="0" smtClean="0"/>
              <a:t>the </a:t>
            </a:r>
            <a:r>
              <a:rPr lang="en-US" sz="1800" dirty="0"/>
              <a:t>median of  </a:t>
            </a:r>
            <a:r>
              <a:rPr lang="en-US" sz="1800" dirty="0" smtClean="0"/>
              <a:t>n </a:t>
            </a:r>
            <a:r>
              <a:rPr lang="en-US" sz="1800" dirty="0"/>
              <a:t>X n  neighborhood</a:t>
            </a:r>
            <a:r>
              <a:rPr lang="en-US" sz="1800" dirty="0" smtClean="0"/>
              <a:t>. </a:t>
            </a:r>
            <a:r>
              <a:rPr lang="en-US" sz="1800" dirty="0"/>
              <a:t>(n = 4,7) </a:t>
            </a:r>
            <a:endParaRPr lang="en-US" sz="1800" dirty="0" smtClean="0"/>
          </a:p>
          <a:p>
            <a:pPr marL="285750" indent="-285750">
              <a:buFont typeface="Arial"/>
              <a:buChar char="•"/>
            </a:pPr>
            <a:r>
              <a:rPr lang="en-US" sz="1800" dirty="0"/>
              <a:t>D</a:t>
            </a:r>
            <a:r>
              <a:rPr lang="en-US" sz="1800" dirty="0" smtClean="0"/>
              <a:t>ilation </a:t>
            </a:r>
            <a:r>
              <a:rPr lang="en-US" sz="1800" dirty="0"/>
              <a:t>and </a:t>
            </a:r>
            <a:r>
              <a:rPr lang="en-US" sz="1800" dirty="0" smtClean="0"/>
              <a:t>Erosion methods </a:t>
            </a:r>
            <a:r>
              <a:rPr lang="en-US" sz="1800" dirty="0"/>
              <a:t>used for morphological close </a:t>
            </a:r>
            <a:r>
              <a:rPr lang="en-US" sz="1800" dirty="0" smtClean="0"/>
              <a:t>operation.</a:t>
            </a:r>
            <a:endParaRPr lang="en-US" sz="1800" dirty="0"/>
          </a:p>
        </p:txBody>
      </p:sp>
      <p:pic>
        <p:nvPicPr>
          <p:cNvPr id="24" name="Picture 23" descr="smoothing.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88439" y="8637136"/>
            <a:ext cx="3776855" cy="2199512"/>
          </a:xfrm>
          <a:prstGeom prst="rect">
            <a:avLst/>
          </a:prstGeom>
        </p:spPr>
      </p:pic>
      <p:sp>
        <p:nvSpPr>
          <p:cNvPr id="32" name="Text Placeholder 6"/>
          <p:cNvSpPr>
            <a:spLocks noGrp="1"/>
          </p:cNvSpPr>
          <p:nvPr>
            <p:ph type="body" sz="quarter" idx="21"/>
          </p:nvPr>
        </p:nvSpPr>
        <p:spPr>
          <a:xfrm>
            <a:off x="5323860" y="10971935"/>
            <a:ext cx="4441156" cy="3006931"/>
          </a:xfrm>
        </p:spPr>
        <p:txBody>
          <a:bodyPr/>
          <a:lstStyle/>
          <a:p>
            <a:r>
              <a:rPr lang="en-US" b="1" dirty="0" smtClean="0"/>
              <a:t>3. Wrist Cropping</a:t>
            </a:r>
          </a:p>
          <a:p>
            <a:pPr marL="285750" indent="-285750">
              <a:buFont typeface="Arial"/>
              <a:buChar char="•"/>
            </a:pPr>
            <a:r>
              <a:rPr lang="en-US" sz="1800" dirty="0" smtClean="0"/>
              <a:t>Computationally intensive with hand tilt.</a:t>
            </a:r>
          </a:p>
          <a:p>
            <a:pPr marL="285750" indent="-285750">
              <a:buFont typeface="Arial"/>
              <a:buChar char="•"/>
            </a:pPr>
            <a:r>
              <a:rPr lang="en-US" sz="1800" dirty="0" smtClean="0"/>
              <a:t>PCA application on entire hand was not sufficient. </a:t>
            </a:r>
          </a:p>
          <a:p>
            <a:pPr marL="285750" indent="-285750">
              <a:buFont typeface="Arial"/>
              <a:buChar char="•"/>
            </a:pPr>
            <a:r>
              <a:rPr lang="en-US" sz="1800" dirty="0" smtClean="0"/>
              <a:t>PCA on wrist band hand helped to find principle component orientation making hand rotation </a:t>
            </a:r>
            <a:r>
              <a:rPr lang="en-US" sz="1800" dirty="0"/>
              <a:t>invariant </a:t>
            </a:r>
            <a:r>
              <a:rPr lang="en-US" sz="1800" dirty="0" smtClean="0"/>
              <a:t>analysis.</a:t>
            </a:r>
          </a:p>
          <a:p>
            <a:pPr marL="285750" indent="-285750">
              <a:buFont typeface="Arial"/>
              <a:buChar char="•"/>
            </a:pPr>
            <a:r>
              <a:rPr lang="en-US" sz="1800" dirty="0" smtClean="0"/>
              <a:t>Simple width </a:t>
            </a:r>
            <a:r>
              <a:rPr lang="en-US" sz="1800" dirty="0"/>
              <a:t>based wrist cropping </a:t>
            </a:r>
            <a:r>
              <a:rPr lang="en-US" sz="1800" dirty="0" smtClean="0"/>
              <a:t> cropping algorithm now can be applied. </a:t>
            </a:r>
          </a:p>
        </p:txBody>
      </p:sp>
      <p:sp>
        <p:nvSpPr>
          <p:cNvPr id="33" name="Text Placeholder 6"/>
          <p:cNvSpPr>
            <a:spLocks noGrp="1"/>
          </p:cNvSpPr>
          <p:nvPr>
            <p:ph type="body" sz="quarter" idx="21"/>
          </p:nvPr>
        </p:nvSpPr>
        <p:spPr>
          <a:xfrm>
            <a:off x="5588439" y="13978421"/>
            <a:ext cx="9075601" cy="1046394"/>
          </a:xfrm>
        </p:spPr>
        <p:txBody>
          <a:bodyPr/>
          <a:lstStyle/>
          <a:p>
            <a:r>
              <a:rPr lang="en-US" sz="1600" i="1" dirty="0"/>
              <a:t>From </a:t>
            </a:r>
            <a:r>
              <a:rPr lang="en-US" sz="1600" i="1" dirty="0" smtClean="0"/>
              <a:t>right top left to </a:t>
            </a:r>
            <a:r>
              <a:rPr lang="en-US" sz="1600" i="1" dirty="0"/>
              <a:t>bottom in clockwise (1) Original tilted hand (2) skin color based segmentation  (3) Wrist band Detection and PCA for orientation detection (4) image smoothing using median filter/morphological close (5) Rotation normalized </a:t>
            </a:r>
            <a:r>
              <a:rPr lang="en-US" sz="1600" i="1" dirty="0" smtClean="0"/>
              <a:t>image. </a:t>
            </a:r>
          </a:p>
        </p:txBody>
      </p:sp>
      <p:pic>
        <p:nvPicPr>
          <p:cNvPr id="27" name="Picture 26" descr="pca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320986" y="10996685"/>
            <a:ext cx="4343054" cy="2761672"/>
          </a:xfrm>
          <a:prstGeom prst="rect">
            <a:avLst/>
          </a:prstGeom>
        </p:spPr>
      </p:pic>
      <p:sp>
        <p:nvSpPr>
          <p:cNvPr id="35" name="Text Placeholder 6"/>
          <p:cNvSpPr>
            <a:spLocks noGrp="1"/>
          </p:cNvSpPr>
          <p:nvPr>
            <p:ph type="body" sz="quarter" idx="21"/>
          </p:nvPr>
        </p:nvSpPr>
        <p:spPr>
          <a:xfrm>
            <a:off x="5323860" y="15127271"/>
            <a:ext cx="4285896" cy="3342407"/>
          </a:xfrm>
        </p:spPr>
        <p:txBody>
          <a:bodyPr/>
          <a:lstStyle/>
          <a:p>
            <a:r>
              <a:rPr lang="en-US" sz="1600" b="1" dirty="0"/>
              <a:t>4</a:t>
            </a:r>
            <a:r>
              <a:rPr lang="en-US" sz="1600" b="1" dirty="0" smtClean="0"/>
              <a:t>. Edge Detection (</a:t>
            </a:r>
            <a:r>
              <a:rPr lang="en-US" sz="1600" dirty="0"/>
              <a:t>Canny Edge </a:t>
            </a:r>
            <a:r>
              <a:rPr lang="en-US" sz="1600" dirty="0" smtClean="0"/>
              <a:t>detection )</a:t>
            </a:r>
            <a:endParaRPr lang="en-US" sz="1600" b="1" dirty="0"/>
          </a:p>
          <a:p>
            <a:pPr marL="285750" indent="-285750">
              <a:buFont typeface="Arial"/>
              <a:buChar char="•"/>
            </a:pPr>
            <a:r>
              <a:rPr lang="en-US" sz="1800" dirty="0" smtClean="0"/>
              <a:t>Gaussian filter to smoothen noise</a:t>
            </a:r>
          </a:p>
          <a:p>
            <a:pPr marL="285750" indent="-285750">
              <a:buFont typeface="Arial"/>
              <a:buChar char="•"/>
            </a:pPr>
            <a:r>
              <a:rPr lang="en-US" sz="1800" dirty="0" smtClean="0"/>
              <a:t>Find </a:t>
            </a:r>
            <a:r>
              <a:rPr lang="en-US" sz="1800" dirty="0"/>
              <a:t>intensity gradients of the image</a:t>
            </a:r>
          </a:p>
          <a:p>
            <a:pPr marL="285750" indent="-285750">
              <a:buFont typeface="Arial"/>
              <a:buChar char="•"/>
            </a:pPr>
            <a:r>
              <a:rPr lang="en-US" sz="1800" dirty="0" smtClean="0"/>
              <a:t>Apply </a:t>
            </a:r>
            <a:r>
              <a:rPr lang="en-US" sz="1800" dirty="0"/>
              <a:t>non-maximum suppression to get rid of spurious response </a:t>
            </a:r>
          </a:p>
          <a:p>
            <a:pPr marL="285750" indent="-285750">
              <a:buFont typeface="Arial"/>
              <a:buChar char="•"/>
            </a:pPr>
            <a:r>
              <a:rPr lang="en-US" sz="1800" dirty="0" smtClean="0"/>
              <a:t>Apply </a:t>
            </a:r>
            <a:r>
              <a:rPr lang="en-US" sz="1800" dirty="0"/>
              <a:t>double threshold to determine potential edges</a:t>
            </a:r>
          </a:p>
          <a:p>
            <a:pPr marL="285750" indent="-285750">
              <a:buFont typeface="Arial"/>
              <a:buChar char="•"/>
            </a:pPr>
            <a:r>
              <a:rPr lang="en-US" sz="1800" dirty="0" smtClean="0"/>
              <a:t>Use </a:t>
            </a:r>
            <a:r>
              <a:rPr lang="en-US" sz="1800" dirty="0"/>
              <a:t>a hysteresis based approach to track edges and suppress weak edges</a:t>
            </a:r>
          </a:p>
          <a:p>
            <a:endParaRPr lang="en-US" sz="1600" b="1" dirty="0" smtClean="0"/>
          </a:p>
        </p:txBody>
      </p:sp>
      <p:sp>
        <p:nvSpPr>
          <p:cNvPr id="37" name="Text Placeholder 6"/>
          <p:cNvSpPr>
            <a:spLocks noGrp="1"/>
          </p:cNvSpPr>
          <p:nvPr>
            <p:ph type="body" sz="quarter" idx="21"/>
          </p:nvPr>
        </p:nvSpPr>
        <p:spPr>
          <a:xfrm>
            <a:off x="5323860" y="18301737"/>
            <a:ext cx="4441156" cy="3471673"/>
          </a:xfrm>
        </p:spPr>
        <p:txBody>
          <a:bodyPr/>
          <a:lstStyle/>
          <a:p>
            <a:r>
              <a:rPr lang="en-US" sz="1600" b="1" dirty="0" smtClean="0"/>
              <a:t>5</a:t>
            </a:r>
            <a:r>
              <a:rPr lang="en-US" sz="1600" b="1" dirty="0"/>
              <a:t>. Largest Boundary </a:t>
            </a:r>
            <a:r>
              <a:rPr lang="en-US" sz="1600" b="1" dirty="0" smtClean="0"/>
              <a:t>Detection</a:t>
            </a:r>
            <a:endParaRPr lang="en-US" sz="1600" b="1" dirty="0"/>
          </a:p>
          <a:p>
            <a:r>
              <a:rPr lang="en-US" sz="1600" b="1" i="1" dirty="0" smtClean="0"/>
              <a:t>( Moore</a:t>
            </a:r>
            <a:r>
              <a:rPr lang="en-US" sz="1600" b="1" i="1" dirty="0"/>
              <a:t>-</a:t>
            </a:r>
            <a:r>
              <a:rPr lang="en-US" sz="1600" b="1" i="1" dirty="0" err="1"/>
              <a:t>Neighbourhood</a:t>
            </a:r>
            <a:r>
              <a:rPr lang="en-US" sz="1600" b="1" i="1" dirty="0"/>
              <a:t> tracing </a:t>
            </a:r>
            <a:r>
              <a:rPr lang="en-US" sz="1600" b="1" i="1" dirty="0" smtClean="0"/>
              <a:t>algorithm) </a:t>
            </a:r>
          </a:p>
          <a:p>
            <a:pPr marL="285750" indent="-285750">
              <a:buFont typeface="Arial"/>
              <a:buChar char="•"/>
            </a:pPr>
            <a:r>
              <a:rPr lang="en-US" sz="1800" dirty="0"/>
              <a:t>To detect the boundaries and select the biggest boundary to separate objects that had similar skin tone color.</a:t>
            </a:r>
          </a:p>
          <a:p>
            <a:pPr marL="285750" indent="-285750">
              <a:buFont typeface="Arial"/>
              <a:buChar char="•"/>
            </a:pPr>
            <a:r>
              <a:rPr lang="en-US" sz="1800" dirty="0"/>
              <a:t>Assumption that the palm and fingers form the biggest boundary, which is true most of the time. Such a method helps us in eliminating and skin color background objects (like a distant face </a:t>
            </a:r>
            <a:r>
              <a:rPr lang="en-US" sz="1800" dirty="0" err="1"/>
              <a:t>etc</a:t>
            </a:r>
            <a:r>
              <a:rPr lang="en-US" sz="1800" dirty="0"/>
              <a:t>).</a:t>
            </a:r>
          </a:p>
          <a:p>
            <a:endParaRPr lang="en-US" sz="1600" b="1" i="1" dirty="0" smtClean="0"/>
          </a:p>
        </p:txBody>
      </p:sp>
      <p:pic>
        <p:nvPicPr>
          <p:cNvPr id="30" name="Picture 29" descr="lar1.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13930" y="15127271"/>
            <a:ext cx="4415164" cy="1382771"/>
          </a:xfrm>
          <a:prstGeom prst="rect">
            <a:avLst/>
          </a:prstGeom>
        </p:spPr>
      </p:pic>
      <p:pic>
        <p:nvPicPr>
          <p:cNvPr id="34" name="Picture 33" descr="lar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296741" y="16510042"/>
            <a:ext cx="4432353" cy="1399466"/>
          </a:xfrm>
          <a:prstGeom prst="rect">
            <a:avLst/>
          </a:prstGeom>
        </p:spPr>
      </p:pic>
      <p:pic>
        <p:nvPicPr>
          <p:cNvPr id="39" name="Picture 38" descr="lar3.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296741" y="17909508"/>
            <a:ext cx="4432353" cy="1474720"/>
          </a:xfrm>
          <a:prstGeom prst="rect">
            <a:avLst/>
          </a:prstGeom>
        </p:spPr>
      </p:pic>
      <p:sp>
        <p:nvSpPr>
          <p:cNvPr id="40" name="Rectangle 39"/>
          <p:cNvSpPr/>
          <p:nvPr/>
        </p:nvSpPr>
        <p:spPr>
          <a:xfrm>
            <a:off x="9765016" y="19672283"/>
            <a:ext cx="4964078" cy="1077218"/>
          </a:xfrm>
          <a:prstGeom prst="rect">
            <a:avLst/>
          </a:prstGeom>
        </p:spPr>
        <p:txBody>
          <a:bodyPr wrap="square">
            <a:spAutoFit/>
          </a:bodyPr>
          <a:lstStyle/>
          <a:p>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segmented hand based on skin color (2) edge detector output (3) Select the largest boundary using Moore-</a:t>
            </a:r>
            <a:r>
              <a:rPr lang="en-US" sz="1600" i="1" dirty="0" err="1">
                <a:solidFill>
                  <a:schemeClr val="accent5">
                    <a:lumMod val="50000"/>
                  </a:schemeClr>
                </a:solidFill>
                <a:latin typeface="Times New Roman" panose="02020603050405020304" pitchFamily="18" charset="0"/>
                <a:cs typeface="Times New Roman" panose="02020603050405020304" pitchFamily="18" charset="0"/>
              </a:rPr>
              <a:t>Neighbourhood</a:t>
            </a:r>
            <a:r>
              <a:rPr lang="en-US" sz="1600" i="1" dirty="0">
                <a:solidFill>
                  <a:schemeClr val="accent5">
                    <a:lumMod val="50000"/>
                  </a:schemeClr>
                </a:solidFill>
                <a:latin typeface="Times New Roman" panose="02020603050405020304" pitchFamily="18" charset="0"/>
                <a:cs typeface="Times New Roman" panose="02020603050405020304" pitchFamily="18" charset="0"/>
              </a:rPr>
              <a:t> Algorithm and arc-tan sampled points of the boundary</a:t>
            </a:r>
          </a:p>
        </p:txBody>
      </p:sp>
      <p:sp>
        <p:nvSpPr>
          <p:cNvPr id="45" name="Text Placeholder 6"/>
          <p:cNvSpPr>
            <a:spLocks noGrp="1"/>
          </p:cNvSpPr>
          <p:nvPr>
            <p:ph type="body" sz="quarter" idx="21"/>
          </p:nvPr>
        </p:nvSpPr>
        <p:spPr>
          <a:xfrm>
            <a:off x="5406888" y="21323965"/>
            <a:ext cx="9257152" cy="6223196"/>
          </a:xfrm>
        </p:spPr>
        <p:txBody>
          <a:bodyPr/>
          <a:lstStyle/>
          <a:p>
            <a:r>
              <a:rPr lang="en-US" sz="1800" b="1" dirty="0" smtClean="0"/>
              <a:t>6. Feature </a:t>
            </a:r>
            <a:r>
              <a:rPr lang="en-US" sz="1800" b="1" dirty="0" smtClean="0"/>
              <a:t>Extraction</a:t>
            </a:r>
          </a:p>
          <a:p>
            <a:pPr marL="285750" indent="-285750">
              <a:buFont typeface="Arial"/>
              <a:buChar char="•"/>
            </a:pPr>
            <a:r>
              <a:rPr lang="en-US" sz="1800" dirty="0" smtClean="0"/>
              <a:t>Used Contour </a:t>
            </a:r>
            <a:r>
              <a:rPr lang="en-US" sz="1800" dirty="0"/>
              <a:t>based feature </a:t>
            </a:r>
            <a:r>
              <a:rPr lang="en-US" sz="1800" dirty="0" smtClean="0"/>
              <a:t>extraction </a:t>
            </a:r>
            <a:r>
              <a:rPr lang="en-US" sz="1800" dirty="0"/>
              <a:t>method </a:t>
            </a:r>
            <a:r>
              <a:rPr lang="en-US" sz="1800" dirty="0" smtClean="0"/>
              <a:t>through use of </a:t>
            </a:r>
            <a:r>
              <a:rPr lang="en-US" sz="1800" dirty="0"/>
              <a:t>Fourier </a:t>
            </a:r>
            <a:r>
              <a:rPr lang="en-US" sz="1800" dirty="0" smtClean="0"/>
              <a:t>descriptors.</a:t>
            </a:r>
          </a:p>
          <a:p>
            <a:pPr marL="285750" indent="-285750">
              <a:buFont typeface="Arial"/>
              <a:buChar char="•"/>
            </a:pPr>
            <a:r>
              <a:rPr lang="en-US" sz="1800" dirty="0" smtClean="0"/>
              <a:t>Computed shape </a:t>
            </a:r>
            <a:r>
              <a:rPr lang="en-US" sz="1800" dirty="0"/>
              <a:t>signature functions which can then be analyzed in the frequency domain</a:t>
            </a:r>
            <a:r>
              <a:rPr lang="en-US" sz="1800" dirty="0" smtClean="0"/>
              <a:t>.</a:t>
            </a:r>
          </a:p>
          <a:p>
            <a:pPr marL="285750" indent="-285750">
              <a:buFont typeface="Arial"/>
              <a:buChar char="•"/>
            </a:pPr>
            <a:r>
              <a:rPr lang="en-US" sz="1800" b="1" dirty="0"/>
              <a:t>Equal Points Sampling </a:t>
            </a:r>
            <a:r>
              <a:rPr lang="en-US" sz="1800" dirty="0"/>
              <a:t>and </a:t>
            </a:r>
            <a:r>
              <a:rPr lang="en-US" sz="1800" b="1" dirty="0"/>
              <a:t>Equal Arc Length </a:t>
            </a:r>
            <a:r>
              <a:rPr lang="en-US" sz="1800" b="1" dirty="0" smtClean="0"/>
              <a:t>Sampling</a:t>
            </a:r>
            <a:r>
              <a:rPr lang="en-US" sz="1800" dirty="0"/>
              <a:t> </a:t>
            </a:r>
            <a:r>
              <a:rPr lang="en-US" sz="1800" dirty="0" smtClean="0"/>
              <a:t>were tried and Arc </a:t>
            </a:r>
            <a:r>
              <a:rPr lang="en-US" sz="1800" dirty="0"/>
              <a:t>length </a:t>
            </a:r>
            <a:r>
              <a:rPr lang="en-US" sz="1800" dirty="0" smtClean="0"/>
              <a:t>sampling finalized due to better results. </a:t>
            </a:r>
          </a:p>
          <a:p>
            <a:pPr marL="285750" indent="-285750">
              <a:buFont typeface="Arial"/>
              <a:buChar char="•"/>
            </a:pPr>
            <a:r>
              <a:rPr lang="en-US" sz="1800" dirty="0" smtClean="0"/>
              <a:t>Two Shape signature functions were tried: </a:t>
            </a:r>
            <a:r>
              <a:rPr lang="en-US" sz="1800" b="1" dirty="0" smtClean="0"/>
              <a:t>Centroid </a:t>
            </a:r>
            <a:r>
              <a:rPr lang="en-US" sz="1800" b="1" dirty="0"/>
              <a:t>distance </a:t>
            </a:r>
            <a:r>
              <a:rPr lang="en-US" sz="1800" dirty="0"/>
              <a:t>and </a:t>
            </a:r>
            <a:r>
              <a:rPr lang="en-US" sz="1800" b="1" dirty="0"/>
              <a:t>Complex </a:t>
            </a:r>
            <a:r>
              <a:rPr lang="en-US" sz="1800" b="1" dirty="0" smtClean="0"/>
              <a:t>coordinates.</a:t>
            </a:r>
          </a:p>
          <a:p>
            <a:pPr indent="282575"/>
            <a:r>
              <a:rPr lang="en-US" sz="1800" b="1" u="sng" dirty="0" smtClean="0"/>
              <a:t>Complex coordinates:</a:t>
            </a:r>
            <a:endParaRPr lang="en-US" sz="1800" b="1" u="sng" dirty="0"/>
          </a:p>
          <a:p>
            <a:pPr marL="1276201" lvl="1" indent="-285750">
              <a:buFont typeface="Arial"/>
              <a:buChar char="•"/>
            </a:pPr>
            <a:r>
              <a:rPr lang="en-US" dirty="0" smtClean="0">
                <a:latin typeface="Times New Roman"/>
                <a:cs typeface="Times New Roman"/>
              </a:rPr>
              <a:t>Complex </a:t>
            </a:r>
            <a:r>
              <a:rPr lang="en-US" dirty="0">
                <a:latin typeface="Times New Roman"/>
                <a:cs typeface="Times New Roman"/>
              </a:rPr>
              <a:t>number generated from </a:t>
            </a:r>
            <a:r>
              <a:rPr lang="en-US" dirty="0" smtClean="0">
                <a:latin typeface="Times New Roman"/>
                <a:cs typeface="Times New Roman"/>
              </a:rPr>
              <a:t>boundary coordinates</a:t>
            </a:r>
          </a:p>
          <a:p>
            <a:r>
              <a:rPr lang="en-US" sz="1800" dirty="0" smtClean="0"/>
              <a:t>                              </a:t>
            </a:r>
            <a:r>
              <a:rPr lang="en-US" sz="1800" b="1" i="1" dirty="0" smtClean="0"/>
              <a:t>z</a:t>
            </a:r>
            <a:r>
              <a:rPr lang="en-US" sz="1800" b="1" i="1" dirty="0"/>
              <a:t>(t) = x(t) + </a:t>
            </a:r>
            <a:r>
              <a:rPr lang="en-US" sz="1800" b="1" i="1" dirty="0" err="1"/>
              <a:t>iy</a:t>
            </a:r>
            <a:r>
              <a:rPr lang="en-US" sz="1800" b="1" i="1" dirty="0"/>
              <a:t>(t</a:t>
            </a:r>
            <a:r>
              <a:rPr lang="en-US" sz="1800" b="1" i="1" dirty="0" smtClean="0"/>
              <a:t>)</a:t>
            </a:r>
            <a:endParaRPr lang="en-US" sz="1800" dirty="0" smtClean="0"/>
          </a:p>
          <a:p>
            <a:pPr marL="1276201" lvl="1" indent="-285750">
              <a:buFont typeface="Arial"/>
              <a:buChar char="•"/>
            </a:pPr>
            <a:r>
              <a:rPr lang="en-US" dirty="0" smtClean="0">
                <a:latin typeface="Times"/>
                <a:cs typeface="Times"/>
              </a:rPr>
              <a:t>To </a:t>
            </a:r>
            <a:r>
              <a:rPr lang="en-US" dirty="0">
                <a:latin typeface="Times"/>
                <a:cs typeface="Times"/>
              </a:rPr>
              <a:t>eliminate the effect of bias, the coordinates are shifted by subtracting the centroid </a:t>
            </a:r>
            <a:r>
              <a:rPr lang="en-US" dirty="0" err="1" smtClean="0">
                <a:latin typeface="Times"/>
                <a:cs typeface="Times"/>
              </a:rPr>
              <a:t>i.e</a:t>
            </a:r>
            <a:endParaRPr lang="en-US" dirty="0" smtClean="0">
              <a:latin typeface="Times"/>
              <a:cs typeface="Times"/>
            </a:endParaRPr>
          </a:p>
          <a:p>
            <a:pPr lvl="2" indent="0">
              <a:buNone/>
            </a:pP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i="1" dirty="0" smtClean="0">
                <a:solidFill>
                  <a:schemeClr val="bg2">
                    <a:lumMod val="25000"/>
                  </a:schemeClr>
                </a:solidFill>
                <a:latin typeface="Times"/>
                <a:cs typeface="Times"/>
              </a:rPr>
              <a:t>z</a:t>
            </a:r>
            <a:r>
              <a:rPr lang="en-US" b="1" i="1" dirty="0">
                <a:solidFill>
                  <a:schemeClr val="bg2">
                    <a:lumMod val="25000"/>
                  </a:schemeClr>
                </a:solidFill>
                <a:latin typeface="Times"/>
                <a:cs typeface="Times"/>
              </a:rPr>
              <a:t>(t) = [x(t) - </a:t>
            </a:r>
            <a:r>
              <a:rPr lang="en-US" b="1" i="1" dirty="0" err="1">
                <a:solidFill>
                  <a:schemeClr val="bg2">
                    <a:lumMod val="25000"/>
                  </a:schemeClr>
                </a:solidFill>
                <a:latin typeface="Times"/>
                <a:cs typeface="Times"/>
              </a:rPr>
              <a:t>x_c</a:t>
            </a:r>
            <a:r>
              <a:rPr lang="en-US" b="1" i="1" dirty="0">
                <a:solidFill>
                  <a:schemeClr val="bg2">
                    <a:lumMod val="25000"/>
                  </a:schemeClr>
                </a:solidFill>
                <a:latin typeface="Times"/>
                <a:cs typeface="Times"/>
              </a:rPr>
              <a:t>] + </a:t>
            </a:r>
            <a:r>
              <a:rPr lang="en-US" b="1" i="1" dirty="0" err="1">
                <a:solidFill>
                  <a:schemeClr val="bg2">
                    <a:lumMod val="25000"/>
                  </a:schemeClr>
                </a:solidFill>
                <a:latin typeface="Times"/>
                <a:cs typeface="Times"/>
              </a:rPr>
              <a:t>i</a:t>
            </a:r>
            <a:r>
              <a:rPr lang="en-US" b="1" i="1" dirty="0">
                <a:solidFill>
                  <a:schemeClr val="bg2">
                    <a:lumMod val="25000"/>
                  </a:schemeClr>
                </a:solidFill>
                <a:latin typeface="Times"/>
                <a:cs typeface="Times"/>
              </a:rPr>
              <a:t>[y(t) - </a:t>
            </a:r>
            <a:r>
              <a:rPr lang="en-US" b="1" i="1" dirty="0" err="1">
                <a:solidFill>
                  <a:schemeClr val="bg2">
                    <a:lumMod val="25000"/>
                  </a:schemeClr>
                </a:solidFill>
                <a:latin typeface="Times"/>
                <a:cs typeface="Times"/>
              </a:rPr>
              <a:t>y_c</a:t>
            </a:r>
            <a:r>
              <a:rPr lang="en-US" b="1" i="1" dirty="0" smtClean="0">
                <a:solidFill>
                  <a:schemeClr val="bg2">
                    <a:lumMod val="25000"/>
                  </a:schemeClr>
                </a:solidFill>
                <a:latin typeface="Times"/>
                <a:cs typeface="Times"/>
              </a:rPr>
              <a:t>]</a:t>
            </a:r>
            <a:r>
              <a:rPr lang="en-US" i="1" dirty="0" smtClean="0">
                <a:latin typeface="Times"/>
                <a:cs typeface="Times"/>
              </a:rPr>
              <a:t>, </a:t>
            </a:r>
            <a:r>
              <a:rPr lang="en-US" dirty="0" smtClean="0">
                <a:latin typeface="Times"/>
                <a:cs typeface="Times"/>
              </a:rPr>
              <a:t>where </a:t>
            </a:r>
            <a:r>
              <a:rPr lang="en-US" dirty="0">
                <a:latin typeface="Times"/>
                <a:cs typeface="Times"/>
              </a:rPr>
              <a:t>(</a:t>
            </a:r>
            <a:r>
              <a:rPr lang="en-US" dirty="0" err="1">
                <a:latin typeface="Times"/>
                <a:cs typeface="Times"/>
              </a:rPr>
              <a:t>x_c,y_c</a:t>
            </a:r>
            <a:r>
              <a:rPr lang="en-US" dirty="0">
                <a:latin typeface="Times"/>
                <a:cs typeface="Times"/>
              </a:rPr>
              <a:t>) is the centroid of the shape. </a:t>
            </a:r>
            <a:r>
              <a:rPr lang="en-US" dirty="0" smtClean="0">
                <a:latin typeface="Times"/>
                <a:cs typeface="Times"/>
              </a:rPr>
              <a:t>This </a:t>
            </a:r>
            <a:r>
              <a:rPr lang="en-US" dirty="0">
                <a:latin typeface="Times"/>
                <a:cs typeface="Times"/>
              </a:rPr>
              <a:t>shift makes the shape invariant to translation</a:t>
            </a:r>
            <a:r>
              <a:rPr lang="en-US" dirty="0" smtClean="0">
                <a:latin typeface="Times"/>
                <a:cs typeface="Times"/>
              </a:rPr>
              <a:t>.</a:t>
            </a:r>
            <a:endParaRPr lang="en-US" sz="1800" dirty="0"/>
          </a:p>
          <a:p>
            <a:pPr indent="282575"/>
            <a:r>
              <a:rPr lang="en-US" sz="1800" b="1" u="sng" dirty="0" smtClean="0"/>
              <a:t>Centroid distance: </a:t>
            </a:r>
          </a:p>
          <a:p>
            <a:pPr marL="1276201" lvl="1" indent="-285750">
              <a:buFont typeface="Arial"/>
              <a:buChar char="•"/>
            </a:pPr>
            <a:r>
              <a:rPr lang="en-US" dirty="0">
                <a:solidFill>
                  <a:schemeClr val="tx1"/>
                </a:solidFill>
                <a:latin typeface="Times New Roman"/>
                <a:cs typeface="Times New Roman"/>
              </a:rPr>
              <a:t>It </a:t>
            </a:r>
            <a:r>
              <a:rPr lang="en-US" dirty="0">
                <a:solidFill>
                  <a:schemeClr val="tx1"/>
                </a:solidFill>
                <a:latin typeface="Times New Roman"/>
                <a:cs typeface="Times New Roman"/>
              </a:rPr>
              <a:t>is expressed as the distance of the boundary points, from the centroid (</a:t>
            </a:r>
            <a:r>
              <a:rPr lang="en-US" dirty="0" err="1">
                <a:solidFill>
                  <a:schemeClr val="tx1"/>
                </a:solidFill>
                <a:latin typeface="Times New Roman"/>
                <a:cs typeface="Times New Roman"/>
              </a:rPr>
              <a:t>x_c</a:t>
            </a:r>
            <a:r>
              <a:rPr lang="en-US" dirty="0">
                <a:solidFill>
                  <a:schemeClr val="tx1"/>
                </a:solidFill>
                <a:latin typeface="Times New Roman"/>
                <a:cs typeface="Times New Roman"/>
              </a:rPr>
              <a:t>, </a:t>
            </a:r>
            <a:r>
              <a:rPr lang="en-US" dirty="0" err="1">
                <a:solidFill>
                  <a:schemeClr val="tx1"/>
                </a:solidFill>
                <a:latin typeface="Times New Roman"/>
                <a:cs typeface="Times New Roman"/>
              </a:rPr>
              <a:t>y_c</a:t>
            </a:r>
            <a:r>
              <a:rPr lang="en-US" dirty="0">
                <a:solidFill>
                  <a:schemeClr val="tx1"/>
                </a:solidFill>
                <a:latin typeface="Times New Roman"/>
                <a:cs typeface="Times New Roman"/>
              </a:rPr>
              <a:t>) of the shape </a:t>
            </a:r>
          </a:p>
          <a:p>
            <a:pPr lvl="2" indent="0">
              <a:buNone/>
            </a:pPr>
            <a:r>
              <a:rPr lang="en-US" b="1" i="1" dirty="0">
                <a:solidFill>
                  <a:srgbClr val="003F75"/>
                </a:solidFill>
                <a:latin typeface="Times New Roman"/>
                <a:cs typeface="Times New Roman"/>
              </a:rPr>
              <a:t>r(t) = ([x(t) - </a:t>
            </a:r>
            <a:r>
              <a:rPr lang="en-US" b="1" i="1" dirty="0" err="1">
                <a:solidFill>
                  <a:srgbClr val="003F75"/>
                </a:solidFill>
                <a:latin typeface="Times New Roman"/>
                <a:cs typeface="Times New Roman"/>
              </a:rPr>
              <a:t>x_c</a:t>
            </a:r>
            <a:r>
              <a:rPr lang="en-US" b="1" i="1" dirty="0">
                <a:solidFill>
                  <a:srgbClr val="003F75"/>
                </a:solidFill>
                <a:latin typeface="Times New Roman"/>
                <a:cs typeface="Times New Roman"/>
              </a:rPr>
              <a:t>]^{2} + [y(t) - </a:t>
            </a:r>
            <a:r>
              <a:rPr lang="en-US" b="1" i="1" dirty="0" err="1">
                <a:solidFill>
                  <a:srgbClr val="003F75"/>
                </a:solidFill>
                <a:latin typeface="Times New Roman"/>
                <a:cs typeface="Times New Roman"/>
              </a:rPr>
              <a:t>y_c</a:t>
            </a:r>
            <a:r>
              <a:rPr lang="en-US" b="1" i="1" dirty="0">
                <a:solidFill>
                  <a:srgbClr val="003F75"/>
                </a:solidFill>
                <a:latin typeface="Times New Roman"/>
                <a:cs typeface="Times New Roman"/>
              </a:rPr>
              <a:t>]^{2})^{1/2</a:t>
            </a:r>
            <a:r>
              <a:rPr lang="en-US" b="1" i="1" dirty="0" smtClean="0">
                <a:solidFill>
                  <a:srgbClr val="003F75"/>
                </a:solidFill>
                <a:latin typeface="Times New Roman"/>
                <a:cs typeface="Times New Roman"/>
              </a:rPr>
              <a:t>}</a:t>
            </a:r>
            <a:endParaRPr lang="en-US" sz="1800" dirty="0"/>
          </a:p>
          <a:p>
            <a:pPr marL="285750" indent="-285750">
              <a:buFont typeface="Arial"/>
              <a:buChar char="•"/>
            </a:pPr>
            <a:r>
              <a:rPr lang="en-US" sz="1800" b="1" dirty="0"/>
              <a:t>Discrete Fourier </a:t>
            </a:r>
            <a:r>
              <a:rPr lang="en-US" sz="1800" b="1" dirty="0" smtClean="0"/>
              <a:t>Transform </a:t>
            </a:r>
            <a:r>
              <a:rPr lang="en-US" sz="1800" dirty="0" smtClean="0"/>
              <a:t>on the 64 point normalized shape signature to obtain </a:t>
            </a:r>
            <a:r>
              <a:rPr lang="en-US" sz="1800" b="1" dirty="0" smtClean="0"/>
              <a:t>Fourier Descriptors</a:t>
            </a:r>
            <a:r>
              <a:rPr lang="en-US" sz="1800" dirty="0" smtClean="0"/>
              <a:t>, is rotation invariant considering only magnitude and normalized in scale. </a:t>
            </a:r>
          </a:p>
          <a:p>
            <a:r>
              <a:rPr lang="en-US" sz="1800" b="1" i="1" dirty="0" smtClean="0"/>
              <a:t>	</a:t>
            </a:r>
          </a:p>
        </p:txBody>
      </p:sp>
      <p:sp>
        <p:nvSpPr>
          <p:cNvPr id="46" name="Text Placeholder 8"/>
          <p:cNvSpPr>
            <a:spLocks noGrp="1"/>
          </p:cNvSpPr>
          <p:nvPr>
            <p:ph type="body" sz="quarter" idx="23"/>
          </p:nvPr>
        </p:nvSpPr>
        <p:spPr>
          <a:xfrm>
            <a:off x="15254127" y="5584679"/>
            <a:ext cx="4719258" cy="2142772"/>
          </a:xfrm>
        </p:spPr>
        <p:txBody>
          <a:bodyPr/>
          <a:lstStyle/>
          <a:p>
            <a:r>
              <a:rPr lang="en-US" b="1" dirty="0"/>
              <a:t>K Nearest </a:t>
            </a:r>
            <a:r>
              <a:rPr lang="en-US" b="1" dirty="0" smtClean="0"/>
              <a:t>Neighbor </a:t>
            </a:r>
            <a:r>
              <a:rPr lang="en-US" b="1" dirty="0"/>
              <a:t>based </a:t>
            </a:r>
            <a:r>
              <a:rPr lang="en-US" b="1" dirty="0" smtClean="0"/>
              <a:t>Classification:</a:t>
            </a:r>
          </a:p>
          <a:p>
            <a:pPr marL="285750" indent="-285750">
              <a:lnSpc>
                <a:spcPct val="80000"/>
              </a:lnSpc>
              <a:buFont typeface="Arial"/>
              <a:buChar char="•"/>
            </a:pPr>
            <a:r>
              <a:rPr lang="en-US" sz="1600" dirty="0"/>
              <a:t>2200 samples of ASL digits, </a:t>
            </a:r>
          </a:p>
          <a:p>
            <a:pPr marL="285750" indent="-285750">
              <a:lnSpc>
                <a:spcPct val="80000"/>
              </a:lnSpc>
              <a:buFont typeface="Arial"/>
              <a:buChar char="•"/>
            </a:pPr>
            <a:r>
              <a:rPr lang="en-US" sz="1600" dirty="0"/>
              <a:t>training : testing data = 70% : 30% </a:t>
            </a:r>
          </a:p>
          <a:p>
            <a:pPr marL="285750" indent="-285750">
              <a:lnSpc>
                <a:spcPct val="80000"/>
              </a:lnSpc>
              <a:buFont typeface="Arial"/>
              <a:buChar char="•"/>
            </a:pPr>
            <a:r>
              <a:rPr lang="en-US" sz="1600" dirty="0"/>
              <a:t>~ 95% accuracy when k = 1; </a:t>
            </a:r>
          </a:p>
          <a:p>
            <a:pPr marL="285750" indent="-285750">
              <a:lnSpc>
                <a:spcPct val="80000"/>
              </a:lnSpc>
              <a:buFont typeface="Arial"/>
              <a:buChar char="•"/>
            </a:pPr>
            <a:r>
              <a:rPr lang="en-US" sz="1600" dirty="0"/>
              <a:t>Accuracy decreases with increasing k.</a:t>
            </a:r>
          </a:p>
          <a:p>
            <a:pPr marL="285750" indent="-285750">
              <a:lnSpc>
                <a:spcPct val="80000"/>
              </a:lnSpc>
              <a:buFont typeface="Arial"/>
              <a:buChar char="•"/>
            </a:pPr>
            <a:r>
              <a:rPr lang="en-US" sz="1600" dirty="0"/>
              <a:t>Average result obtained around 50-55% ; highest being </a:t>
            </a:r>
            <a:r>
              <a:rPr lang="en-US" sz="1600" dirty="0" smtClean="0"/>
              <a:t>65%</a:t>
            </a:r>
          </a:p>
          <a:p>
            <a:pPr marL="609508" lvl="1" indent="0">
              <a:lnSpc>
                <a:spcPct val="80000"/>
              </a:lnSpc>
              <a:buNone/>
            </a:pPr>
            <a:endParaRPr lang="en-US" sz="1600" dirty="0" smtClean="0"/>
          </a:p>
          <a:p>
            <a:pPr marL="609508" lvl="1" indent="0">
              <a:lnSpc>
                <a:spcPct val="80000"/>
              </a:lnSpc>
              <a:buNone/>
            </a:pPr>
            <a:endParaRPr lang="en-US" sz="1800" dirty="0"/>
          </a:p>
          <a:p>
            <a:pPr marL="609508" lvl="1" indent="0">
              <a:buNone/>
            </a:pPr>
            <a:endParaRPr lang="en-US" sz="1600" dirty="0"/>
          </a:p>
          <a:p>
            <a:endParaRPr lang="en-US" sz="1800" dirty="0"/>
          </a:p>
          <a:p>
            <a:endParaRPr lang="en-US" sz="1800" dirty="0" smtClean="0"/>
          </a:p>
          <a:p>
            <a:endParaRPr lang="en-US" sz="1800" dirty="0" smtClean="0"/>
          </a:p>
          <a:p>
            <a:endParaRPr lang="en-US" sz="1800" dirty="0"/>
          </a:p>
          <a:p>
            <a:endParaRPr lang="en-US" b="1" dirty="0" smtClean="0"/>
          </a:p>
          <a:p>
            <a:endParaRPr lang="en-US" b="1" dirty="0" smtClean="0"/>
          </a:p>
        </p:txBody>
      </p:sp>
      <p:pic>
        <p:nvPicPr>
          <p:cNvPr id="47" name="Picture 46" descr="knn.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371587" y="7479921"/>
            <a:ext cx="4147624" cy="1481862"/>
          </a:xfrm>
          <a:prstGeom prst="rect">
            <a:avLst/>
          </a:prstGeom>
        </p:spPr>
      </p:pic>
      <p:sp>
        <p:nvSpPr>
          <p:cNvPr id="49" name="Text Placeholder 8"/>
          <p:cNvSpPr txBox="1">
            <a:spLocks/>
          </p:cNvSpPr>
          <p:nvPr/>
        </p:nvSpPr>
        <p:spPr>
          <a:xfrm>
            <a:off x="15483005" y="8981745"/>
            <a:ext cx="4147624" cy="4591980"/>
          </a:xfrm>
          <a:prstGeom prst="rect">
            <a:avLst/>
          </a:prstGeom>
        </p:spPr>
        <p:txBody>
          <a:bodyPr wrap="square" lIns="152377" tIns="152377" rIns="152377" bIns="152377">
            <a:spAutoFit/>
          </a:bodyPr>
          <a:lstStyle>
            <a:lvl1pPr marL="0" indent="0" algn="l" defTabSz="2925641" rtl="0" eaLnBrk="1" latinLnBrk="0" hangingPunct="1">
              <a:spcBef>
                <a:spcPct val="20000"/>
              </a:spcBef>
              <a:buFont typeface="Arial" pitchFamily="34" charset="0"/>
              <a:buNone/>
              <a:defRPr sz="17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90451"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371394"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790432" indent="-419037"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095186" indent="-304754"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b="1" dirty="0"/>
              <a:t>Neural Network based Supervised Learning</a:t>
            </a:r>
            <a:r>
              <a:rPr lang="en-US" b="1" dirty="0" smtClean="0"/>
              <a:t>:</a:t>
            </a:r>
            <a:endParaRPr lang="en-US" b="1" dirty="0"/>
          </a:p>
          <a:p>
            <a:pPr marL="285750" indent="-285750">
              <a:lnSpc>
                <a:spcPct val="80000"/>
              </a:lnSpc>
              <a:buFont typeface="Arial"/>
              <a:buChar char="•"/>
            </a:pPr>
            <a:r>
              <a:rPr lang="en-US" sz="1600" dirty="0"/>
              <a:t>Feed forward neural network with sigmoid transfer </a:t>
            </a:r>
            <a:r>
              <a:rPr lang="en-US" sz="1600" dirty="0" smtClean="0"/>
              <a:t>function</a:t>
            </a:r>
            <a:endParaRPr lang="en-US" sz="1600" dirty="0"/>
          </a:p>
          <a:p>
            <a:pPr marL="285750" indent="-285750">
              <a:lnSpc>
                <a:spcPct val="80000"/>
              </a:lnSpc>
              <a:buFont typeface="Arial"/>
              <a:buChar char="•"/>
            </a:pPr>
            <a:r>
              <a:rPr lang="en-US" sz="1600" dirty="0"/>
              <a:t>Back propagation algorithm for learning weights and biases for neurons</a:t>
            </a:r>
            <a:r>
              <a:rPr lang="en-US" sz="1600" dirty="0" smtClean="0"/>
              <a:t>.</a:t>
            </a:r>
            <a:endParaRPr lang="en-US" sz="1600" dirty="0"/>
          </a:p>
          <a:p>
            <a:pPr marL="285750" indent="-285750">
              <a:lnSpc>
                <a:spcPct val="80000"/>
              </a:lnSpc>
              <a:buFont typeface="Arial"/>
              <a:buChar char="•"/>
            </a:pPr>
            <a:r>
              <a:rPr lang="en-US" sz="1600" dirty="0"/>
              <a:t>Utilized 64 point Fourier Descriptors features per digit with N’ hidden neurons and 11 output neurons (digits 0 to 10) : N=48 with experimentation for reliable </a:t>
            </a:r>
            <a:r>
              <a:rPr lang="en-US" sz="1600" dirty="0" smtClean="0"/>
              <a:t>accuracy</a:t>
            </a:r>
            <a:endParaRPr lang="en-US" sz="1600" dirty="0"/>
          </a:p>
          <a:p>
            <a:pPr marL="285750" indent="-285750">
              <a:lnSpc>
                <a:spcPct val="80000"/>
              </a:lnSpc>
              <a:buFont typeface="Arial"/>
              <a:buChar char="•"/>
            </a:pPr>
            <a:r>
              <a:rPr lang="en-US" sz="1600" dirty="0"/>
              <a:t>1600 samples with 65-70% for training, 15% for validation and rest for test</a:t>
            </a:r>
            <a:r>
              <a:rPr lang="en-US" sz="1600" dirty="0" smtClean="0"/>
              <a:t>.</a:t>
            </a:r>
            <a:endParaRPr lang="en-US" sz="1600" dirty="0"/>
          </a:p>
          <a:p>
            <a:pPr marL="285750" indent="-285750">
              <a:lnSpc>
                <a:spcPct val="80000"/>
              </a:lnSpc>
              <a:buFont typeface="Arial"/>
              <a:buChar char="•"/>
            </a:pPr>
            <a:r>
              <a:rPr lang="en-US" sz="1600" dirty="0"/>
              <a:t>Average result : 84% on the testing set, 95% on the training set and 86% on the validation</a:t>
            </a:r>
            <a:r>
              <a:rPr lang="en-US" sz="1600" dirty="0" smtClean="0"/>
              <a:t>.</a:t>
            </a:r>
            <a:endParaRPr lang="en-US" sz="1600" dirty="0"/>
          </a:p>
          <a:p>
            <a:pPr marL="285750" indent="-285750">
              <a:lnSpc>
                <a:spcPct val="80000"/>
              </a:lnSpc>
              <a:buFont typeface="Arial"/>
              <a:buChar char="•"/>
            </a:pPr>
            <a:r>
              <a:rPr lang="en-US" sz="1600" dirty="0"/>
              <a:t>70-80% accuracy on random set on average.</a:t>
            </a:r>
          </a:p>
          <a:p>
            <a:endParaRPr lang="en-US" b="1" dirty="0"/>
          </a:p>
        </p:txBody>
      </p:sp>
      <p:sp>
        <p:nvSpPr>
          <p:cNvPr id="9" name="TextBox 8"/>
          <p:cNvSpPr txBox="1"/>
          <p:nvPr/>
        </p:nvSpPr>
        <p:spPr>
          <a:xfrm>
            <a:off x="14268346" y="22593514"/>
            <a:ext cx="184666"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2" name="Rectangle 11"/>
          <p:cNvSpPr/>
          <p:nvPr/>
        </p:nvSpPr>
        <p:spPr>
          <a:xfrm>
            <a:off x="5487216" y="29331897"/>
            <a:ext cx="9176824" cy="877163"/>
          </a:xfrm>
          <a:prstGeom prst="rect">
            <a:avLst/>
          </a:prstGeom>
        </p:spPr>
        <p:txBody>
          <a:bodyPr wrap="square">
            <a:spAutoFit/>
          </a:bodyPr>
          <a:lstStyle/>
          <a:p>
            <a:pPr algn="ctr"/>
            <a:r>
              <a:rPr lang="en-US" sz="1700" i="1" dirty="0" smtClean="0">
                <a:latin typeface="Times New Roman"/>
                <a:cs typeface="Times New Roman"/>
              </a:rPr>
              <a:t>Fourier </a:t>
            </a:r>
            <a:r>
              <a:rPr lang="en-US" sz="1700" i="1" dirty="0">
                <a:latin typeface="Times New Roman"/>
                <a:cs typeface="Times New Roman"/>
              </a:rPr>
              <a:t>Descriptor </a:t>
            </a:r>
            <a:r>
              <a:rPr lang="en-US" sz="1700" i="1" dirty="0" smtClean="0">
                <a:latin typeface="Times New Roman"/>
                <a:cs typeface="Times New Roman"/>
              </a:rPr>
              <a:t>plots </a:t>
            </a:r>
            <a:r>
              <a:rPr lang="en-US" sz="1700" i="1" dirty="0">
                <a:latin typeface="Times New Roman"/>
                <a:cs typeface="Times New Roman"/>
              </a:rPr>
              <a:t>for each of the </a:t>
            </a:r>
            <a:r>
              <a:rPr lang="en-US" sz="1700" i="1" dirty="0" smtClean="0">
                <a:latin typeface="Times New Roman"/>
                <a:cs typeface="Times New Roman"/>
              </a:rPr>
              <a:t>few sample digits </a:t>
            </a:r>
            <a:r>
              <a:rPr lang="en-US" sz="1700" i="1" dirty="0">
                <a:latin typeface="Times New Roman"/>
                <a:cs typeface="Times New Roman"/>
              </a:rPr>
              <a:t>for a sample training set using both Complex </a:t>
            </a:r>
            <a:r>
              <a:rPr lang="en-US" sz="1700" i="1" dirty="0" smtClean="0">
                <a:latin typeface="Times New Roman"/>
                <a:cs typeface="Times New Roman"/>
              </a:rPr>
              <a:t>coordinates (left) </a:t>
            </a:r>
            <a:r>
              <a:rPr lang="en-US" sz="1700" i="1" dirty="0">
                <a:latin typeface="Times New Roman"/>
                <a:cs typeface="Times New Roman"/>
              </a:rPr>
              <a:t>and Centroid </a:t>
            </a:r>
            <a:r>
              <a:rPr lang="en-US" sz="1700" i="1" dirty="0" smtClean="0">
                <a:latin typeface="Times New Roman"/>
                <a:cs typeface="Times New Roman"/>
              </a:rPr>
              <a:t>distance (right) </a:t>
            </a:r>
            <a:r>
              <a:rPr lang="en-US" sz="1700" i="1" dirty="0">
                <a:latin typeface="Times New Roman"/>
                <a:cs typeface="Times New Roman"/>
              </a:rPr>
              <a:t>as the shape signatures.</a:t>
            </a:r>
          </a:p>
          <a:p>
            <a:endParaRPr lang="en-US" sz="1700" i="1" dirty="0">
              <a:latin typeface="Times New Roman"/>
              <a:cs typeface="Times New Roman"/>
            </a:endParaRPr>
          </a:p>
        </p:txBody>
      </p:sp>
      <p:pic>
        <p:nvPicPr>
          <p:cNvPr id="14" name="Picture 13" descr="1a.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718507" y="27426200"/>
            <a:ext cx="3646787" cy="851074"/>
          </a:xfrm>
          <a:prstGeom prst="rect">
            <a:avLst/>
          </a:prstGeom>
        </p:spPr>
      </p:pic>
      <p:pic>
        <p:nvPicPr>
          <p:cNvPr id="15" name="Picture 14" descr="1b.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276435" y="27426200"/>
            <a:ext cx="4176577" cy="851074"/>
          </a:xfrm>
          <a:prstGeom prst="rect">
            <a:avLst/>
          </a:prstGeom>
        </p:spPr>
      </p:pic>
      <p:pic>
        <p:nvPicPr>
          <p:cNvPr id="16" name="Picture 15" descr="4a.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718507" y="28277274"/>
            <a:ext cx="3646787" cy="817820"/>
          </a:xfrm>
          <a:prstGeom prst="rect">
            <a:avLst/>
          </a:prstGeom>
        </p:spPr>
      </p:pic>
      <p:pic>
        <p:nvPicPr>
          <p:cNvPr id="20" name="Picture 19" descr="4b.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276435" y="28277274"/>
            <a:ext cx="4176577" cy="817820"/>
          </a:xfrm>
          <a:prstGeom prst="rect">
            <a:avLst/>
          </a:prstGeom>
        </p:spPr>
      </p:pic>
    </p:spTree>
    <p:extLst>
      <p:ext uri="{BB962C8B-B14F-4D97-AF65-F5344CB8AC3E}">
        <p14:creationId xmlns:p14="http://schemas.microsoft.com/office/powerpoint/2010/main" val="2852536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311</TotalTime>
  <Words>1241</Words>
  <Application>Microsoft Macintosh PowerPoint</Application>
  <PresentationFormat>Custom</PresentationFormat>
  <Paragraphs>82</Paragraphs>
  <Slides>1</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Shyam Rajendran</cp:lastModifiedBy>
  <cp:revision>59</cp:revision>
  <dcterms:created xsi:type="dcterms:W3CDTF">2012-02-03T23:30:52Z</dcterms:created>
  <dcterms:modified xsi:type="dcterms:W3CDTF">2015-12-02T01:25:30Z</dcterms:modified>
</cp:coreProperties>
</file>