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81" d="100"/>
          <a:sy n="81" d="100"/>
        </p:scale>
        <p:origin x="2424" y="5680"/>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9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9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9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0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jpg"/><Relationship Id="rId26" Type="http://schemas.openxmlformats.org/officeDocument/2006/relationships/image" Target="../media/image26.jpg"/><Relationship Id="rId27" Type="http://schemas.openxmlformats.org/officeDocument/2006/relationships/image" Target="../media/image27.jp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0"/>
            <a:ext cx="9651689" cy="1511136"/>
          </a:xfrm>
        </p:spPr>
        <p:txBody>
          <a:bodyPr/>
          <a:lstStyle/>
          <a:p>
            <a:r>
              <a:rPr lang="en-US"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a:t>
            </a:r>
            <a:r>
              <a:rPr lang="en-US" sz="1800" dirty="0" err="1"/>
              <a:t>YCbCr</a:t>
            </a:r>
            <a:r>
              <a:rPr lang="en-US" sz="1800" dirty="0"/>
              <a:t> </a:t>
            </a:r>
            <a:r>
              <a:rPr lang="en-US" sz="1800" dirty="0" smtClean="0"/>
              <a:t>space. </a:t>
            </a:r>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endParaRPr lang="en-US" dirty="0" smtClean="0"/>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25460" y="14240491"/>
            <a:ext cx="4305169"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5462" y="16102704"/>
            <a:ext cx="4305167"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254127" y="4997695"/>
            <a:ext cx="4652320" cy="507813"/>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dirty="0" smtClean="0"/>
              <a:t>Classification Results</a:t>
            </a:r>
            <a:endParaRPr lang="en-US" dirty="0"/>
          </a:p>
        </p:txBody>
      </p:sp>
      <p:pic>
        <p:nvPicPr>
          <p:cNvPr id="4" name="Picture 3" descr="for.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9036" y="6844122"/>
            <a:ext cx="3386258" cy="1130441"/>
          </a:xfrm>
          <a:prstGeom prst="rect">
            <a:avLst/>
          </a:prstGeom>
        </p:spPr>
      </p:pic>
      <p:pic>
        <p:nvPicPr>
          <p:cNvPr id="18" name="Picture 17" descr="for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6416" y="6898601"/>
            <a:ext cx="2876936" cy="1130441"/>
          </a:xfrm>
          <a:prstGeom prst="rect">
            <a:avLst/>
          </a:prstGeom>
        </p:spPr>
      </p:pic>
      <p:sp>
        <p:nvSpPr>
          <p:cNvPr id="23" name="Rectangle 22"/>
          <p:cNvSpPr/>
          <p:nvPr/>
        </p:nvSpPr>
        <p:spPr>
          <a:xfrm>
            <a:off x="6437640" y="8011397"/>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842478" y="8029042"/>
            <a:ext cx="2550874" cy="353943"/>
          </a:xfrm>
          <a:prstGeom prst="rect">
            <a:avLst/>
          </a:prstGeom>
        </p:spPr>
        <p:txBody>
          <a:bodyPr wrap="square">
            <a:spAutoFit/>
          </a:bodyPr>
          <a:lstStyle/>
          <a:p>
            <a:r>
              <a:rPr lang="en-US" sz="1700" b="1" i="1" dirty="0" err="1" smtClean="0">
                <a:solidFill>
                  <a:schemeClr val="accent5">
                    <a:lumMod val="50000"/>
                  </a:schemeClr>
                </a:solidFill>
                <a:latin typeface="Times New Roman" panose="02020603050405020304" pitchFamily="18" charset="0"/>
                <a:cs typeface="Times New Roman" panose="02020603050405020304" pitchFamily="18" charset="0"/>
              </a:rPr>
              <a:t>YCbCr</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10320986" y="8553165"/>
            <a:ext cx="4933141" cy="2065134"/>
          </a:xfrm>
        </p:spPr>
        <p:txBody>
          <a:bodyPr/>
          <a:lstStyle/>
          <a:p>
            <a:r>
              <a:rPr lang="en-US"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pic>
        <p:nvPicPr>
          <p:cNvPr id="24" name="Picture 23" descr="smoothing.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88439" y="8637136"/>
            <a:ext cx="3776855" cy="2199512"/>
          </a:xfrm>
          <a:prstGeom prst="rect">
            <a:avLst/>
          </a:prstGeom>
        </p:spPr>
      </p:pic>
      <p:sp>
        <p:nvSpPr>
          <p:cNvPr id="32" name="Text Placeholder 6"/>
          <p:cNvSpPr>
            <a:spLocks noGrp="1"/>
          </p:cNvSpPr>
          <p:nvPr>
            <p:ph type="body" sz="quarter" idx="21"/>
          </p:nvPr>
        </p:nvSpPr>
        <p:spPr>
          <a:xfrm>
            <a:off x="5323860" y="10971935"/>
            <a:ext cx="4441156" cy="3006931"/>
          </a:xfrm>
        </p:spPr>
        <p:txBody>
          <a:bodyPr/>
          <a:lstStyle/>
          <a:p>
            <a:r>
              <a:rPr lang="en-US"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r>
              <a:rPr lang="en-US" sz="1600" i="1" dirty="0"/>
              <a:t>From </a:t>
            </a:r>
            <a:r>
              <a:rPr lang="en-US" sz="1600" i="1" dirty="0" smtClean="0"/>
              <a:t>right top left to </a:t>
            </a:r>
            <a:r>
              <a:rPr lang="en-US" sz="1600" i="1" dirty="0"/>
              <a:t>bottom in clockwise (1) Original tilted hand (2) skin color based segmentation  (3) Wrist band Detection and PCA for orientation detection (4) image smoothing using median filter/morphological close (5) Rotation normalized </a:t>
            </a:r>
            <a:r>
              <a:rPr lang="en-US" sz="1600" i="1" dirty="0" smtClean="0"/>
              <a:t>image. </a:t>
            </a:r>
          </a:p>
        </p:txBody>
      </p:sp>
      <p:pic>
        <p:nvPicPr>
          <p:cNvPr id="27" name="Picture 26" descr="pca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20986" y="10996685"/>
            <a:ext cx="4343054" cy="2761672"/>
          </a:xfrm>
          <a:prstGeom prst="rect">
            <a:avLst/>
          </a:prstGeom>
        </p:spPr>
      </p:pic>
      <p:sp>
        <p:nvSpPr>
          <p:cNvPr id="35" name="Text Placeholder 6"/>
          <p:cNvSpPr>
            <a:spLocks noGrp="1"/>
          </p:cNvSpPr>
          <p:nvPr>
            <p:ph type="body" sz="quarter" idx="21"/>
          </p:nvPr>
        </p:nvSpPr>
        <p:spPr>
          <a:xfrm>
            <a:off x="5323860" y="15127271"/>
            <a:ext cx="4285896" cy="3342407"/>
          </a:xfrm>
        </p:spPr>
        <p:txBody>
          <a:bodyPr/>
          <a:lstStyle/>
          <a:p>
            <a:r>
              <a:rPr lang="en-US" sz="1600" b="1" dirty="0"/>
              <a:t>4</a:t>
            </a:r>
            <a:r>
              <a:rPr lang="en-US" sz="1600" b="1" dirty="0" smtClean="0"/>
              <a:t>. Edge Detection (</a:t>
            </a:r>
            <a:r>
              <a:rPr lang="en-US" sz="1600" dirty="0"/>
              <a:t>Canny Edge </a:t>
            </a:r>
            <a:r>
              <a:rPr lang="en-US" sz="1600" dirty="0" smtClean="0"/>
              <a:t>detection )</a:t>
            </a:r>
            <a:endParaRPr lang="en-US" sz="16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471673"/>
          </a:xfrm>
        </p:spPr>
        <p:txBody>
          <a:bodyPr/>
          <a:lstStyle/>
          <a:p>
            <a:r>
              <a:rPr lang="en-US" sz="1600" b="1" dirty="0" smtClean="0"/>
              <a:t>5</a:t>
            </a:r>
            <a:r>
              <a:rPr lang="en-US" sz="1600" b="1" dirty="0"/>
              <a:t>. Largest Boundary </a:t>
            </a:r>
            <a:r>
              <a:rPr lang="en-US" sz="1600" b="1" dirty="0" smtClean="0"/>
              <a:t>Detection</a:t>
            </a:r>
            <a:endParaRPr lang="en-US" sz="1600" b="1" dirty="0"/>
          </a:p>
          <a:p>
            <a:r>
              <a:rPr lang="en-US" sz="1600" b="1" i="1" dirty="0" smtClean="0"/>
              <a:t>( Moore</a:t>
            </a:r>
            <a:r>
              <a:rPr lang="en-US" sz="1600" b="1" i="1" dirty="0"/>
              <a:t>-</a:t>
            </a:r>
            <a:r>
              <a:rPr lang="en-US" sz="1600" b="1" i="1" dirty="0" err="1"/>
              <a:t>Neighbourhood</a:t>
            </a:r>
            <a:r>
              <a:rPr lang="en-US" sz="1600" b="1" i="1" dirty="0"/>
              <a:t> tracing </a:t>
            </a:r>
            <a:r>
              <a:rPr lang="en-US" sz="16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pic>
        <p:nvPicPr>
          <p:cNvPr id="30" name="Picture 29" descr="lar1.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13930" y="15127271"/>
            <a:ext cx="4415164" cy="1382771"/>
          </a:xfrm>
          <a:prstGeom prst="rect">
            <a:avLst/>
          </a:prstGeom>
        </p:spPr>
      </p:pic>
      <p:pic>
        <p:nvPicPr>
          <p:cNvPr id="34" name="Picture 33" descr="lar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96741" y="16510042"/>
            <a:ext cx="4432353" cy="1399466"/>
          </a:xfrm>
          <a:prstGeom prst="rect">
            <a:avLst/>
          </a:prstGeom>
        </p:spPr>
      </p:pic>
      <p:pic>
        <p:nvPicPr>
          <p:cNvPr id="39" name="Picture 38" descr="lar3.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96741" y="17909508"/>
            <a:ext cx="4432353" cy="1474720"/>
          </a:xfrm>
          <a:prstGeom prst="rect">
            <a:avLst/>
          </a:prstGeom>
        </p:spPr>
      </p:pic>
      <p:sp>
        <p:nvSpPr>
          <p:cNvPr id="40" name="Rectangle 39"/>
          <p:cNvSpPr/>
          <p:nvPr/>
        </p:nvSpPr>
        <p:spPr>
          <a:xfrm>
            <a:off x="9765016" y="19672283"/>
            <a:ext cx="4964078" cy="1077218"/>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223196"/>
          </a:xfrm>
        </p:spPr>
        <p:txBody>
          <a:bodyPr/>
          <a:lstStyle/>
          <a:p>
            <a:r>
              <a:rPr lang="en-US" sz="1800" b="1" dirty="0" smtClean="0"/>
              <a:t>6. Feature </a:t>
            </a:r>
            <a:r>
              <a:rPr lang="en-US" sz="1800" b="1" dirty="0" smtClean="0"/>
              <a:t>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err="1" smtClean="0">
                <a:latin typeface="Times"/>
                <a:cs typeface="Times"/>
              </a:rPr>
              <a:t>i.e</a:t>
            </a:r>
            <a:endParaRPr lang="en-US" dirty="0" smtClean="0">
              <a:latin typeface="Times"/>
              <a:cs typeface="Times"/>
            </a:endParaRP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a:t>
            </a:r>
            <a:r>
              <a:rPr lang="en-US" b="1" i="1" dirty="0" err="1">
                <a:solidFill>
                  <a:schemeClr val="bg2">
                    <a:lumMod val="25000"/>
                  </a:schemeClr>
                </a:solidFill>
                <a:latin typeface="Times"/>
                <a:cs typeface="Times"/>
              </a:rPr>
              <a:t>x_c</a:t>
            </a:r>
            <a:r>
              <a:rPr lang="en-US" b="1" i="1" dirty="0">
                <a:solidFill>
                  <a:schemeClr val="bg2">
                    <a:lumMod val="25000"/>
                  </a:schemeClr>
                </a:solidFill>
                <a:latin typeface="Times"/>
                <a:cs typeface="Times"/>
              </a:rPr>
              <a:t>] + </a:t>
            </a:r>
            <a:r>
              <a:rPr lang="en-US" b="1" i="1" dirty="0" err="1">
                <a:solidFill>
                  <a:schemeClr val="bg2">
                    <a:lumMod val="25000"/>
                  </a:schemeClr>
                </a:solidFill>
                <a:latin typeface="Times"/>
                <a:cs typeface="Times"/>
              </a:rPr>
              <a:t>i</a:t>
            </a:r>
            <a:r>
              <a:rPr lang="en-US" b="1" i="1" dirty="0">
                <a:solidFill>
                  <a:schemeClr val="bg2">
                    <a:lumMod val="25000"/>
                  </a:schemeClr>
                </a:solidFill>
                <a:latin typeface="Times"/>
                <a:cs typeface="Times"/>
              </a:rPr>
              <a:t>[y(t) - </a:t>
            </a:r>
            <a:r>
              <a:rPr lang="en-US" b="1" i="1" dirty="0" err="1">
                <a:solidFill>
                  <a:schemeClr val="bg2">
                    <a:lumMod val="25000"/>
                  </a:schemeClr>
                </a:solidFill>
                <a:latin typeface="Times"/>
                <a:cs typeface="Times"/>
              </a:rPr>
              <a:t>y_c</a:t>
            </a:r>
            <a:r>
              <a:rPr lang="en-US" b="1" i="1" dirty="0" smtClean="0">
                <a:solidFill>
                  <a:schemeClr val="bg2">
                    <a:lumMod val="25000"/>
                  </a:schemeClr>
                </a:solidFill>
                <a:latin typeface="Times"/>
                <a:cs typeface="Times"/>
              </a:rPr>
              <a:t>]</a:t>
            </a:r>
            <a:r>
              <a:rPr lang="en-US" i="1" dirty="0" smtClean="0">
                <a:latin typeface="Times"/>
                <a:cs typeface="Times"/>
              </a:rPr>
              <a:t>, </a:t>
            </a:r>
            <a:r>
              <a:rPr lang="en-US" dirty="0" smtClean="0">
                <a:latin typeface="Times"/>
                <a:cs typeface="Times"/>
              </a:rPr>
              <a:t>where </a:t>
            </a:r>
            <a:r>
              <a:rPr lang="en-US" dirty="0">
                <a:latin typeface="Times"/>
                <a:cs typeface="Times"/>
              </a:rPr>
              <a:t>(</a:t>
            </a:r>
            <a:r>
              <a:rPr lang="en-US" dirty="0" err="1">
                <a:latin typeface="Times"/>
                <a:cs typeface="Times"/>
              </a:rPr>
              <a:t>x_c,y_c</a:t>
            </a:r>
            <a:r>
              <a:rPr lang="en-US" dirty="0">
                <a:latin typeface="Times"/>
                <a:cs typeface="Times"/>
              </a:rPr>
              <a:t>)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a:t>
            </a:r>
            <a:r>
              <a:rPr lang="en-US" dirty="0">
                <a:solidFill>
                  <a:schemeClr val="tx1"/>
                </a:solidFill>
                <a:latin typeface="Times New Roman"/>
                <a:cs typeface="Times New Roman"/>
              </a:rPr>
              <a:t>is expressed as the distance of the boundary points, from the centroid (</a:t>
            </a:r>
            <a:r>
              <a:rPr lang="en-US" dirty="0" err="1">
                <a:solidFill>
                  <a:schemeClr val="tx1"/>
                </a:solidFill>
                <a:latin typeface="Times New Roman"/>
                <a:cs typeface="Times New Roman"/>
              </a:rPr>
              <a:t>x_c</a:t>
            </a:r>
            <a:r>
              <a:rPr lang="en-US" dirty="0">
                <a:solidFill>
                  <a:schemeClr val="tx1"/>
                </a:solidFill>
                <a:latin typeface="Times New Roman"/>
                <a:cs typeface="Times New Roman"/>
              </a:rPr>
              <a:t>, </a:t>
            </a:r>
            <a:r>
              <a:rPr lang="en-US" dirty="0" err="1">
                <a:solidFill>
                  <a:schemeClr val="tx1"/>
                </a:solidFill>
                <a:latin typeface="Times New Roman"/>
                <a:cs typeface="Times New Roman"/>
              </a:rPr>
              <a:t>y_c</a:t>
            </a:r>
            <a:r>
              <a:rPr lang="en-US" dirty="0">
                <a:solidFill>
                  <a:schemeClr val="tx1"/>
                </a:solidFill>
                <a:latin typeface="Times New Roman"/>
                <a:cs typeface="Times New Roman"/>
              </a:rPr>
              <a:t>) of the shape </a:t>
            </a:r>
          </a:p>
          <a:p>
            <a:pPr lvl="2" indent="0">
              <a:buNone/>
            </a:pPr>
            <a:r>
              <a:rPr lang="en-US" b="1" i="1" dirty="0">
                <a:solidFill>
                  <a:srgbClr val="003F75"/>
                </a:solidFill>
                <a:latin typeface="Times New Roman"/>
                <a:cs typeface="Times New Roman"/>
              </a:rPr>
              <a:t>r(t) = ([x(t) - </a:t>
            </a:r>
            <a:r>
              <a:rPr lang="en-US" b="1" i="1" dirty="0" err="1">
                <a:solidFill>
                  <a:srgbClr val="003F75"/>
                </a:solidFill>
                <a:latin typeface="Times New Roman"/>
                <a:cs typeface="Times New Roman"/>
              </a:rPr>
              <a:t>x_c</a:t>
            </a:r>
            <a:r>
              <a:rPr lang="en-US" b="1" i="1" dirty="0">
                <a:solidFill>
                  <a:srgbClr val="003F75"/>
                </a:solidFill>
                <a:latin typeface="Times New Roman"/>
                <a:cs typeface="Times New Roman"/>
              </a:rPr>
              <a:t>]^{2} + [y(t) - </a:t>
            </a:r>
            <a:r>
              <a:rPr lang="en-US" b="1" i="1" dirty="0" err="1">
                <a:solidFill>
                  <a:srgbClr val="003F75"/>
                </a:solidFill>
                <a:latin typeface="Times New Roman"/>
                <a:cs typeface="Times New Roman"/>
              </a:rPr>
              <a:t>y_c</a:t>
            </a:r>
            <a:r>
              <a:rPr lang="en-US" b="1" i="1" dirty="0">
                <a:solidFill>
                  <a:srgbClr val="003F75"/>
                </a:solidFill>
                <a:latin typeface="Times New Roman"/>
                <a:cs typeface="Times New Roman"/>
              </a:rPr>
              <a:t>]^{2})^{1/2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96746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a:t>2200 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a:t>Accuracy decreases with increasing k.</a:t>
            </a:r>
          </a:p>
          <a:p>
            <a:pPr marL="285750" indent="-285750">
              <a:lnSpc>
                <a:spcPct val="80000"/>
              </a:lnSpc>
              <a:buFont typeface="Arial"/>
              <a:buChar char="•"/>
            </a:pPr>
            <a:r>
              <a:rPr lang="en-US" sz="1800" dirty="0"/>
              <a:t>Average result obtained around 50-55% ; highest being </a:t>
            </a:r>
            <a:r>
              <a:rPr lang="en-US" sz="18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pic>
        <p:nvPicPr>
          <p:cNvPr id="47" name="Picture 46" descr="kn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371587" y="7703478"/>
            <a:ext cx="4147624" cy="1481862"/>
          </a:xfrm>
          <a:prstGeom prst="rect">
            <a:avLst/>
          </a:prstGeom>
        </p:spPr>
      </p:pic>
      <p:sp>
        <p:nvSpPr>
          <p:cNvPr id="49" name="Text Placeholder 8"/>
          <p:cNvSpPr txBox="1">
            <a:spLocks/>
          </p:cNvSpPr>
          <p:nvPr/>
        </p:nvSpPr>
        <p:spPr>
          <a:xfrm>
            <a:off x="15506556" y="9185340"/>
            <a:ext cx="4147624" cy="5496843"/>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sz="1800" b="1" dirty="0"/>
              <a:t>Neural 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a:t>1600 samples with 65-70% for training, 15% for validation and rest for test</a:t>
            </a:r>
            <a:r>
              <a:rPr lang="en-US" sz="1800" dirty="0" smtClean="0"/>
              <a:t>.</a:t>
            </a:r>
            <a:endParaRPr lang="en-US" sz="1800" dirty="0"/>
          </a:p>
          <a:p>
            <a:pPr marL="285750" indent="-285750">
              <a:lnSpc>
                <a:spcPct val="80000"/>
              </a:lnSpc>
              <a:buFont typeface="Arial"/>
              <a:buChar char="•"/>
            </a:pPr>
            <a:r>
              <a:rPr lang="en-US" sz="1800" dirty="0"/>
              <a:t>Average result : 84% on the testing set, 95% on the training set and 86% 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18507" y="27426200"/>
            <a:ext cx="3646787" cy="851074"/>
          </a:xfrm>
          <a:prstGeom prst="rect">
            <a:avLst/>
          </a:prstGeom>
        </p:spPr>
      </p:pic>
      <p:pic>
        <p:nvPicPr>
          <p:cNvPr id="15" name="Picture 14" descr="1b.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76435" y="27426200"/>
            <a:ext cx="4176577" cy="851074"/>
          </a:xfrm>
          <a:prstGeom prst="rect">
            <a:avLst/>
          </a:prstGeom>
        </p:spPr>
      </p:pic>
      <p:pic>
        <p:nvPicPr>
          <p:cNvPr id="16" name="Picture 15" descr="4a.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18507" y="28277274"/>
            <a:ext cx="3646787" cy="817820"/>
          </a:xfrm>
          <a:prstGeom prst="rect">
            <a:avLst/>
          </a:prstGeom>
        </p:spPr>
      </p:pic>
      <p:pic>
        <p:nvPicPr>
          <p:cNvPr id="20" name="Picture 19" descr="4b.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76435" y="28277274"/>
            <a:ext cx="4176577" cy="817820"/>
          </a:xfrm>
          <a:prstGeom prst="rect">
            <a:avLst/>
          </a:prstGeom>
        </p:spPr>
      </p:pic>
      <p:sp>
        <p:nvSpPr>
          <p:cNvPr id="50" name="Text Placeholder 6"/>
          <p:cNvSpPr>
            <a:spLocks noGrp="1"/>
          </p:cNvSpPr>
          <p:nvPr>
            <p:ph type="body" sz="quarter" idx="21"/>
          </p:nvPr>
        </p:nvSpPr>
        <p:spPr>
          <a:xfrm>
            <a:off x="15325460" y="18827725"/>
            <a:ext cx="4441156" cy="1391104"/>
          </a:xfrm>
        </p:spPr>
        <p:txBody>
          <a:bodyPr/>
          <a:lstStyle/>
          <a:p>
            <a:r>
              <a:rPr lang="en-US" sz="1600" b="1" dirty="0" smtClean="0"/>
              <a:t>7</a:t>
            </a:r>
            <a:r>
              <a:rPr lang="en-US" sz="1600" b="1" dirty="0" smtClean="0"/>
              <a:t>. Video frame gesture detection</a:t>
            </a:r>
          </a:p>
          <a:p>
            <a:pPr marL="285750" indent="-285750">
              <a:buFont typeface="Arial"/>
              <a:buChar char="•"/>
            </a:pPr>
            <a:r>
              <a:rPr lang="en-US" sz="1600" dirty="0" smtClean="0"/>
              <a:t>XOR and frame difference technique tried. </a:t>
            </a:r>
          </a:p>
          <a:p>
            <a:pPr marL="285750" indent="-285750">
              <a:buFont typeface="Arial"/>
              <a:buChar char="•"/>
            </a:pPr>
            <a:r>
              <a:rPr lang="en-US" sz="1600" dirty="0" smtClean="0"/>
              <a:t>Peak finding algorithm gives us the frames that constitute the actual gestures. </a:t>
            </a:r>
            <a:endParaRPr lang="en-US" sz="1600" dirty="0" smtClean="0"/>
          </a:p>
        </p:txBody>
      </p:sp>
      <p:pic>
        <p:nvPicPr>
          <p:cNvPr id="38" name="Picture 37" descr="peaks1.jp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a:t>
            </a:r>
            <a:r>
              <a:rPr lang="en-US" sz="1600" i="1" dirty="0">
                <a:solidFill>
                  <a:schemeClr val="accent5">
                    <a:lumMod val="50000"/>
                  </a:schemeClr>
                </a:solidFill>
                <a:latin typeface="Times New Roman" panose="02020603050405020304" pitchFamily="18" charset="0"/>
                <a:cs typeface="Times New Roman" panose="02020603050405020304" pitchFamily="18" charset="0"/>
              </a:rPr>
              <a:t>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5304224" y="17978451"/>
            <a:ext cx="4349956" cy="338554"/>
          </a:xfrm>
          <a:prstGeom prst="rect">
            <a:avLst/>
          </a:prstGeom>
        </p:spPr>
        <p:txBody>
          <a:bodyPr wrap="square">
            <a:spAutoFit/>
          </a:bodyPr>
          <a:lstStyle/>
          <a:p>
            <a:r>
              <a:rPr lang="en-US" sz="1600" b="1" i="1" dirty="0" smtClean="0">
                <a:solidFill>
                  <a:schemeClr val="accent5">
                    <a:lumMod val="50000"/>
                  </a:schemeClr>
                </a:solidFill>
                <a:latin typeface="Times New Roman" panose="02020603050405020304" pitchFamily="18" charset="0"/>
                <a:cs typeface="Times New Roman" panose="02020603050405020304" pitchFamily="18" charset="0"/>
              </a:rPr>
              <a:t>From top to bottom (1) EXPLAIN the plots</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2763</TotalTime>
  <Words>1301</Words>
  <Application>Microsoft Macintosh PowerPoint</Application>
  <PresentationFormat>Custom</PresentationFormat>
  <Paragraphs>88</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65</cp:revision>
  <dcterms:created xsi:type="dcterms:W3CDTF">2012-02-03T23:30:52Z</dcterms:created>
  <dcterms:modified xsi:type="dcterms:W3CDTF">2015-12-03T18:17:20Z</dcterms:modified>
</cp:coreProperties>
</file>