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9" r:id="rId3"/>
    <p:sldId id="257" r:id="rId4"/>
    <p:sldId id="268" r:id="rId5"/>
    <p:sldId id="272" r:id="rId6"/>
    <p:sldId id="270" r:id="rId7"/>
    <p:sldId id="271"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64"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 Integrated-Health-Care-Portal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CST-G07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B.tech</a:t>
            </a:r>
            <a:r>
              <a:rPr lang="en-US" sz="2000" b="1" dirty="0">
                <a:solidFill>
                  <a:schemeClr val="accent1"/>
                </a:solidFill>
                <a:latin typeface="Cambria" panose="02040503050406030204" pitchFamily="18" charset="0"/>
                <a:ea typeface="Cambria" panose="02040503050406030204" pitchFamily="18" charset="0"/>
                <a:cs typeface="Verdana"/>
                <a:sym typeface="Verdana"/>
              </a:rPr>
              <a:t>-CST(AI&amp;ML)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MS.SAIRA BHANU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id="{74CDC6DC-839C-2559-13A9-911924DA5257}"/>
              </a:ext>
            </a:extLst>
          </p:cNvPr>
          <p:cNvGraphicFramePr>
            <a:graphicFrameLocks noGrp="1"/>
          </p:cNvGraphicFramePr>
          <p:nvPr>
            <p:extLst>
              <p:ext uri="{D42A27DB-BD31-4B8C-83A1-F6EECF244321}">
                <p14:modId xmlns:p14="http://schemas.microsoft.com/office/powerpoint/2010/main" val="3735566736"/>
              </p:ext>
            </p:extLst>
          </p:nvPr>
        </p:nvGraphicFramePr>
        <p:xfrm>
          <a:off x="708837" y="2573079"/>
          <a:ext cx="4396991" cy="1830924"/>
        </p:xfrm>
        <a:graphic>
          <a:graphicData uri="http://schemas.openxmlformats.org/drawingml/2006/table">
            <a:tbl>
              <a:tblPr firstRow="1" bandRow="1"/>
              <a:tblGrid>
                <a:gridCol w="2048540">
                  <a:extLst>
                    <a:ext uri="{9D8B030D-6E8A-4147-A177-3AD203B41FA5}">
                      <a16:colId xmlns:a16="http://schemas.microsoft.com/office/drawing/2014/main" val="2388750836"/>
                    </a:ext>
                  </a:extLst>
                </a:gridCol>
                <a:gridCol w="2348451">
                  <a:extLst>
                    <a:ext uri="{9D8B030D-6E8A-4147-A177-3AD203B41FA5}">
                      <a16:colId xmlns:a16="http://schemas.microsoft.com/office/drawing/2014/main" val="3967259652"/>
                    </a:ext>
                  </a:extLst>
                </a:gridCol>
              </a:tblGrid>
              <a:tr h="358671">
                <a:tc>
                  <a:txBody>
                    <a:bodyPr/>
                    <a:lstStyle/>
                    <a:p>
                      <a:r>
                        <a:rPr lang="en-IN" sz="2000" dirty="0">
                          <a:solidFill>
                            <a:schemeClr val="accent1"/>
                          </a:solidFill>
                          <a:latin typeface="Cambria" panose="02040503050406030204" pitchFamily="18" charset="0"/>
                          <a:ea typeface="Cambria" panose="02040503050406030204" pitchFamily="18" charset="0"/>
                        </a:rPr>
                        <a:t>    Roll Number</a:t>
                      </a:r>
                    </a:p>
                  </a:txBody>
                  <a:tcPr/>
                </a:tc>
                <a:tc>
                  <a:txBody>
                    <a:bodyPr/>
                    <a:lstStyle/>
                    <a:p>
                      <a:r>
                        <a:rPr lang="en-IN" sz="2000" dirty="0">
                          <a:solidFill>
                            <a:schemeClr val="accent1"/>
                          </a:solidFill>
                          <a:latin typeface="Cambria" panose="02040503050406030204" pitchFamily="18" charset="0"/>
                          <a:ea typeface="Cambria" panose="02040503050406030204" pitchFamily="18" charset="0"/>
                        </a:rPr>
                        <a:t>    Student Name</a:t>
                      </a:r>
                    </a:p>
                  </a:txBody>
                  <a:tcPr/>
                </a:tc>
                <a:extLst>
                  <a:ext uri="{0D108BD9-81ED-4DB2-BD59-A6C34878D82A}">
                    <a16:rowId xmlns:a16="http://schemas.microsoft.com/office/drawing/2014/main" val="1616458827"/>
                  </a:ext>
                </a:extLst>
              </a:tr>
              <a:tr h="358671">
                <a:tc>
                  <a:txBody>
                    <a:bodyPr/>
                    <a:lstStyle/>
                    <a:p>
                      <a:r>
                        <a:rPr lang="en-IN" dirty="0"/>
                        <a:t>20211CST0037</a:t>
                      </a:r>
                    </a:p>
                  </a:txBody>
                  <a:tcPr/>
                </a:tc>
                <a:tc>
                  <a:txBody>
                    <a:bodyPr/>
                    <a:lstStyle/>
                    <a:p>
                      <a:r>
                        <a:rPr lang="en-IN" dirty="0" err="1"/>
                        <a:t>C.Syam</a:t>
                      </a:r>
                      <a:r>
                        <a:rPr lang="en-IN" dirty="0"/>
                        <a:t> Sundar Reddy</a:t>
                      </a:r>
                    </a:p>
                  </a:txBody>
                  <a:tcPr/>
                </a:tc>
                <a:extLst>
                  <a:ext uri="{0D108BD9-81ED-4DB2-BD59-A6C34878D82A}">
                    <a16:rowId xmlns:a16="http://schemas.microsoft.com/office/drawing/2014/main" val="2263211123"/>
                  </a:ext>
                </a:extLst>
              </a:tr>
              <a:tr h="358671">
                <a:tc>
                  <a:txBody>
                    <a:bodyPr/>
                    <a:lstStyle/>
                    <a:p>
                      <a:r>
                        <a:rPr lang="en-IN" dirty="0"/>
                        <a:t>20211CST0013</a:t>
                      </a:r>
                    </a:p>
                  </a:txBody>
                  <a:tcPr/>
                </a:tc>
                <a:tc>
                  <a:txBody>
                    <a:bodyPr/>
                    <a:lstStyle/>
                    <a:p>
                      <a:r>
                        <a:rPr lang="en-IN" dirty="0" err="1"/>
                        <a:t>B.Ganesh</a:t>
                      </a:r>
                      <a:r>
                        <a:rPr lang="en-IN" dirty="0"/>
                        <a:t> Kumar</a:t>
                      </a:r>
                    </a:p>
                  </a:txBody>
                  <a:tcPr/>
                </a:tc>
                <a:extLst>
                  <a:ext uri="{0D108BD9-81ED-4DB2-BD59-A6C34878D82A}">
                    <a16:rowId xmlns:a16="http://schemas.microsoft.com/office/drawing/2014/main" val="3507304798"/>
                  </a:ext>
                </a:extLst>
              </a:tr>
              <a:tr h="358671">
                <a:tc>
                  <a:txBody>
                    <a:bodyPr/>
                    <a:lstStyle/>
                    <a:p>
                      <a:r>
                        <a:rPr lang="en-IN" dirty="0"/>
                        <a:t>20211CST0004</a:t>
                      </a:r>
                    </a:p>
                  </a:txBody>
                  <a:tcPr/>
                </a:tc>
                <a:tc>
                  <a:txBody>
                    <a:bodyPr/>
                    <a:lstStyle/>
                    <a:p>
                      <a:r>
                        <a:rPr lang="en-IN" dirty="0"/>
                        <a:t>D.VNS Sanjay</a:t>
                      </a:r>
                    </a:p>
                  </a:txBody>
                  <a:tcPr/>
                </a:tc>
                <a:extLst>
                  <a:ext uri="{0D108BD9-81ED-4DB2-BD59-A6C34878D82A}">
                    <a16:rowId xmlns:a16="http://schemas.microsoft.com/office/drawing/2014/main" val="4240501785"/>
                  </a:ext>
                </a:extLst>
              </a:tr>
              <a:tr h="358671">
                <a:tc>
                  <a:txBody>
                    <a:bodyPr/>
                    <a:lstStyle/>
                    <a:p>
                      <a:r>
                        <a:rPr lang="en-IN" dirty="0"/>
                        <a:t>20211CST0026</a:t>
                      </a:r>
                    </a:p>
                  </a:txBody>
                  <a:tcPr/>
                </a:tc>
                <a:tc>
                  <a:txBody>
                    <a:bodyPr/>
                    <a:lstStyle/>
                    <a:p>
                      <a:r>
                        <a:rPr lang="en-IN" dirty="0" err="1"/>
                        <a:t>S.Mohan</a:t>
                      </a:r>
                      <a:r>
                        <a:rPr lang="en-IN" dirty="0"/>
                        <a:t> Kumar Reddy</a:t>
                      </a:r>
                    </a:p>
                  </a:txBody>
                  <a:tcPr/>
                </a:tc>
                <a:extLst>
                  <a:ext uri="{0D108BD9-81ED-4DB2-BD59-A6C34878D82A}">
                    <a16:rowId xmlns:a16="http://schemas.microsoft.com/office/drawing/2014/main" val="289862226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Integrated-Health-Care-Portal</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r>
              <a:rPr lang="en-US" dirty="0">
                <a:latin typeface="Cambria" panose="02040503050406030204" pitchFamily="18" charset="0"/>
                <a:ea typeface="Cambria" panose="02040503050406030204" pitchFamily="18" charset="0"/>
              </a:rPr>
              <a:t>Problem Description :</a:t>
            </a:r>
            <a:r>
              <a:rPr lang="en-US" dirty="0">
                <a:latin typeface="Cambria" panose="02040503050406030204" pitchFamily="18" charset="0"/>
                <a:ea typeface="Cambria" panose="02040503050406030204" pitchFamily="18" charset="0"/>
                <a:cs typeface="Times New Roman" panose="02020603050405020304" pitchFamily="18" charset="0"/>
              </a:rPr>
              <a:t>Healthcare systems often face challenges in providing seamless and efficient services to patients and healthcare providers. These challenges include fragmented medical records, lack of coordination among stakeholders, difficulty in accessing healthcare resources, and delays in treatment. Patients struggle with managing appointments, prescriptions, and health data, while healthcare providers face inefficiencies in communication and data sharing.</a:t>
            </a:r>
          </a:p>
          <a:p>
            <a:r>
              <a:rPr lang="en-US" dirty="0">
                <a:latin typeface="Cambria" panose="02040503050406030204" pitchFamily="18" charset="0"/>
                <a:ea typeface="Cambria" panose="02040503050406030204" pitchFamily="18" charset="0"/>
                <a:cs typeface="Times New Roman" panose="02020603050405020304" pitchFamily="18" charset="0"/>
              </a:rPr>
              <a:t>The lack of an integrated platform limits the accessibility and quality of healthcare services, leading to increased costs, longer wait times, and poor health outcomes.</a:t>
            </a:r>
          </a:p>
          <a:p>
            <a:r>
              <a:rPr lang="en-US" dirty="0">
                <a:latin typeface="Cambria" panose="02040503050406030204" pitchFamily="18" charset="0"/>
                <a:ea typeface="Cambria" panose="02040503050406030204" pitchFamily="18" charset="0"/>
              </a:rPr>
              <a:t>Difficulty Level: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   </a:t>
            </a:r>
          </a:p>
          <a:p>
            <a:pPr marL="495300" lvl="0" indent="-342900" algn="just" rtl="0">
              <a:spcBef>
                <a:spcPts val="0"/>
              </a:spcBef>
              <a:spcAft>
                <a:spcPts val="0"/>
              </a:spcAft>
              <a:buClr>
                <a:schemeClr val="dk1"/>
              </a:buClr>
              <a:buSzPct val="100000"/>
              <a:buAutoNum type="arabicPeriod"/>
            </a:pPr>
            <a:r>
              <a:rPr lang="en-IN" sz="2000" b="1" dirty="0">
                <a:latin typeface="Cambria" panose="02040503050406030204" pitchFamily="18" charset="0"/>
                <a:ea typeface="Cambria" panose="02040503050406030204" pitchFamily="18" charset="0"/>
              </a:rPr>
              <a:t>Frontend (User Interface)</a:t>
            </a:r>
            <a:r>
              <a:rPr lang="en-IN" sz="2000" b="1" dirty="0"/>
              <a:t>- </a:t>
            </a:r>
            <a:r>
              <a:rPr lang="en-IN" sz="2200" dirty="0">
                <a:latin typeface="Cambria" panose="02040503050406030204" pitchFamily="18" charset="0"/>
                <a:ea typeface="Cambria" panose="02040503050406030204" pitchFamily="18" charset="0"/>
              </a:rPr>
              <a:t>HTML5, CSS3, JavaScript, TypeScript</a:t>
            </a:r>
          </a:p>
          <a:p>
            <a:pPr marL="495300" lvl="0" indent="-342900" algn="just" rtl="0">
              <a:spcBef>
                <a:spcPts val="0"/>
              </a:spcBef>
              <a:spcAft>
                <a:spcPts val="0"/>
              </a:spcAft>
              <a:buClr>
                <a:schemeClr val="dk1"/>
              </a:buClr>
              <a:buSzPct val="100000"/>
              <a:buAutoNum type="arabicPeriod"/>
            </a:pPr>
            <a:endParaRPr lang="en-IN" sz="2000"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AutoNum type="arabicPeriod"/>
            </a:pPr>
            <a:r>
              <a:rPr lang="en-IN" sz="2000" b="1" dirty="0">
                <a:latin typeface="Cambria" panose="02040503050406030204" pitchFamily="18" charset="0"/>
                <a:ea typeface="Cambria" panose="02040503050406030204" pitchFamily="18" charset="0"/>
              </a:rPr>
              <a:t>Backend (Business Logic and Data Processing)- </a:t>
            </a:r>
            <a:r>
              <a:rPr lang="en-IN" sz="2000" dirty="0">
                <a:latin typeface="Cambria" panose="02040503050406030204" pitchFamily="18" charset="0"/>
                <a:ea typeface="Cambria" panose="02040503050406030204" pitchFamily="18" charset="0"/>
              </a:rPr>
              <a:t>Node.js(java script),python</a:t>
            </a:r>
          </a:p>
          <a:p>
            <a:pPr marL="152400" lvl="0" indent="0" algn="just" rtl="0">
              <a:spcBef>
                <a:spcPts val="0"/>
              </a:spcBef>
              <a:spcAft>
                <a:spcPts val="0"/>
              </a:spcAft>
              <a:buClr>
                <a:schemeClr val="dk1"/>
              </a:buClr>
              <a:buSzPct val="100000"/>
              <a:buNone/>
            </a:pPr>
            <a:endParaRPr lang="en-IN" sz="2000" dirty="0">
              <a:latin typeface="Cambria" panose="02040503050406030204" pitchFamily="18" charset="0"/>
              <a:ea typeface="Cambria" panose="02040503050406030204" pitchFamily="18" charset="0"/>
            </a:endParaRPr>
          </a:p>
          <a:p>
            <a:pPr marL="152400" lvl="0" indent="0" algn="just" rtl="0">
              <a:spcBef>
                <a:spcPts val="0"/>
              </a:spcBef>
              <a:spcAft>
                <a:spcPts val="0"/>
              </a:spcAft>
              <a:buClr>
                <a:schemeClr val="dk1"/>
              </a:buClr>
              <a:buSzPct val="100000"/>
              <a:buNone/>
            </a:pPr>
            <a:r>
              <a:rPr lang="en-IN" sz="2000" b="1" dirty="0">
                <a:latin typeface="Cambria" panose="02040503050406030204" pitchFamily="18" charset="0"/>
                <a:ea typeface="Cambria" panose="02040503050406030204" pitchFamily="18" charset="0"/>
              </a:rPr>
              <a:t>3.  Database- </a:t>
            </a:r>
            <a:r>
              <a:rPr lang="en-IN" sz="2000" dirty="0">
                <a:latin typeface="Cambria" panose="02040503050406030204" pitchFamily="18" charset="0"/>
                <a:ea typeface="Cambria" panose="02040503050406030204" pitchFamily="18" charset="0"/>
              </a:rPr>
              <a:t>SQL Databases , No SQL Databases , Caching</a:t>
            </a:r>
            <a:r>
              <a:rPr lang="en-IN" sz="2000" b="1" dirty="0"/>
              <a:t>.</a:t>
            </a:r>
          </a:p>
          <a:p>
            <a:pPr marL="495300" lvl="0" indent="-342900" algn="just" rtl="0">
              <a:spcBef>
                <a:spcPts val="0"/>
              </a:spcBef>
              <a:spcAft>
                <a:spcPts val="0"/>
              </a:spcAft>
              <a:buClr>
                <a:schemeClr val="dk1"/>
              </a:buClr>
              <a:buSzPct val="100000"/>
              <a:buAutoNum type="arabicPeriod"/>
            </a:pPr>
            <a:endParaRPr lang="en-IN" sz="2000" b="1" dirty="0"/>
          </a:p>
          <a:p>
            <a:pPr marL="152400" lvl="0" indent="0" algn="just" rtl="0">
              <a:spcBef>
                <a:spcPts val="0"/>
              </a:spcBef>
              <a:spcAft>
                <a:spcPts val="0"/>
              </a:spcAft>
              <a:buClr>
                <a:schemeClr val="dk1"/>
              </a:buClr>
              <a:buSzPct val="100000"/>
              <a:buNone/>
            </a:pPr>
            <a:r>
              <a:rPr lang="en-IN" sz="2000" b="1" dirty="0">
                <a:latin typeface="Cambria" panose="02040503050406030204" pitchFamily="18" charset="0"/>
                <a:ea typeface="Cambria" panose="02040503050406030204" pitchFamily="18" charset="0"/>
              </a:rPr>
              <a:t>4.  Authentication and User Management-</a:t>
            </a:r>
            <a:r>
              <a:rPr lang="en-IN" sz="2000" dirty="0">
                <a:latin typeface="Cambria" panose="02040503050406030204" pitchFamily="18" charset="0"/>
                <a:ea typeface="Cambria" panose="02040503050406030204" pitchFamily="18" charset="0"/>
              </a:rPr>
              <a:t>Firebase Authentication.</a:t>
            </a:r>
          </a:p>
          <a:p>
            <a:pPr marL="495300" lvl="0" indent="-342900" algn="just" rtl="0">
              <a:spcBef>
                <a:spcPts val="0"/>
              </a:spcBef>
              <a:spcAft>
                <a:spcPts val="0"/>
              </a:spcAft>
              <a:buClr>
                <a:schemeClr val="dk1"/>
              </a:buClr>
              <a:buSzPct val="100000"/>
              <a:buAutoNum type="arabicPeriod"/>
            </a:pPr>
            <a:endParaRPr lang="en-IN" sz="2000" b="1" dirty="0">
              <a:latin typeface="Cambria" panose="02040503050406030204" pitchFamily="18" charset="0"/>
              <a:ea typeface="Cambria" panose="02040503050406030204" pitchFamily="18" charset="0"/>
            </a:endParaRPr>
          </a:p>
          <a:p>
            <a:pPr marL="152400" lvl="0" indent="0" algn="just" rtl="0">
              <a:spcBef>
                <a:spcPts val="0"/>
              </a:spcBef>
              <a:spcAft>
                <a:spcPts val="0"/>
              </a:spcAft>
              <a:buClr>
                <a:schemeClr val="dk1"/>
              </a:buClr>
              <a:buSzPct val="100000"/>
              <a:buNone/>
            </a:pPr>
            <a:r>
              <a:rPr lang="en-US" sz="2000" b="1" dirty="0">
                <a:latin typeface="Cambria" panose="02040503050406030204" pitchFamily="18" charset="0"/>
                <a:ea typeface="Cambria" panose="02040503050406030204" pitchFamily="18" charset="0"/>
              </a:rPr>
              <a:t>5.  </a:t>
            </a:r>
            <a:r>
              <a:rPr lang="en-IN" sz="2000" b="1" dirty="0">
                <a:latin typeface="Cambria" panose="02040503050406030204" pitchFamily="18" charset="0"/>
                <a:ea typeface="Cambria" panose="02040503050406030204" pitchFamily="18" charset="0"/>
              </a:rPr>
              <a:t>Third-Party Integrations-</a:t>
            </a:r>
            <a:r>
              <a:rPr lang="en-IN" sz="2000" dirty="0">
                <a:latin typeface="Cambria" panose="02040503050406030204" pitchFamily="18" charset="0"/>
                <a:ea typeface="Cambria" panose="02040503050406030204" pitchFamily="18" charset="0"/>
              </a:rPr>
              <a:t>Payment Gateways</a:t>
            </a:r>
            <a:r>
              <a:rPr lang="en-US" sz="2000" dirty="0">
                <a:latin typeface="Cambria" panose="02040503050406030204" pitchFamily="18" charset="0"/>
                <a:ea typeface="Cambria" panose="02040503050406030204" pitchFamily="18" charset="0"/>
              </a:rPr>
              <a:t>,</a:t>
            </a:r>
            <a:r>
              <a:rPr lang="en-IN" sz="2000" dirty="0">
                <a:latin typeface="Cambria" panose="02040503050406030204" pitchFamily="18" charset="0"/>
                <a:ea typeface="Cambria" panose="02040503050406030204" pitchFamily="18" charset="0"/>
              </a:rPr>
              <a:t> Google Maps API</a:t>
            </a:r>
            <a:r>
              <a:rPr lang="en-US" sz="2000" dirty="0">
                <a:latin typeface="Cambria" panose="02040503050406030204" pitchFamily="18" charset="0"/>
                <a:ea typeface="Cambria" panose="02040503050406030204" pitchFamily="18" charset="0"/>
              </a:rPr>
              <a:t>,</a:t>
            </a:r>
            <a:r>
              <a:rPr lang="en-IN" sz="2000"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Booking APIs,      	        			            Transportation APIs, Event .</a:t>
            </a:r>
          </a:p>
          <a:p>
            <a:pPr marL="152400" lvl="0" indent="0" algn="just" rtl="0">
              <a:spcBef>
                <a:spcPts val="0"/>
              </a:spcBef>
              <a:spcAft>
                <a:spcPts val="0"/>
              </a:spcAft>
              <a:buClr>
                <a:schemeClr val="dk1"/>
              </a:buClr>
              <a:buSzPct val="100000"/>
              <a:buNone/>
            </a:pPr>
            <a:r>
              <a:rPr lang="en-IN" sz="2000" b="1" dirty="0">
                <a:latin typeface="Cambria" panose="02040503050406030204" pitchFamily="18" charset="0"/>
                <a:ea typeface="Cambria" panose="02040503050406030204" pitchFamily="18" charset="0"/>
              </a:rPr>
              <a:t>            </a:t>
            </a:r>
            <a:endParaRPr lang="en-US" sz="2000"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1.</a:t>
            </a:r>
            <a:r>
              <a:rPr lang="en-US" sz="2000" dirty="0">
                <a:latin typeface="Cambria" panose="02040503050406030204" pitchFamily="18" charset="0"/>
                <a:ea typeface="Cambria" panose="02040503050406030204" pitchFamily="18" charset="0"/>
              </a:rPr>
              <a:t>Software Requirements –  1.Visual Studio.</a:t>
            </a:r>
          </a:p>
          <a:p>
            <a:pPr marL="342900" lvl="0" indent="-190500" algn="just" rtl="0">
              <a:lnSpc>
                <a:spcPct val="20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                                                       2.Android Studio.</a:t>
            </a:r>
          </a:p>
          <a:p>
            <a:pPr marL="342900" lvl="0" indent="-190500" algn="just" rtl="0">
              <a:lnSpc>
                <a:spcPct val="20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                                                       3.Github.</a:t>
            </a:r>
          </a:p>
          <a:p>
            <a:pPr marL="342900" lvl="0" indent="-190500" algn="just" rtl="0">
              <a:lnSpc>
                <a:spcPct val="20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2.Hardware Requirements - </a:t>
            </a:r>
          </a:p>
          <a:p>
            <a:pPr marL="342900" lvl="0" indent="-190500" algn="just" rtl="0">
              <a:lnSpc>
                <a:spcPct val="200000"/>
              </a:lnSpc>
              <a:spcBef>
                <a:spcPts val="0"/>
              </a:spcBef>
              <a:spcAft>
                <a:spcPts val="0"/>
              </a:spcAft>
              <a:buClr>
                <a:schemeClr val="dk1"/>
              </a:buClr>
              <a:buSzPct val="100000"/>
              <a:buNone/>
            </a:pPr>
            <a:r>
              <a:rPr lang="en-US" sz="2000"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07204FDC-5459-B769-291D-44BC4A735218}"/>
              </a:ext>
            </a:extLst>
          </p:cNvPr>
          <p:cNvGraphicFramePr>
            <a:graphicFrameLocks noGrp="1"/>
          </p:cNvGraphicFramePr>
          <p:nvPr>
            <p:extLst>
              <p:ext uri="{D42A27DB-BD31-4B8C-83A1-F6EECF244321}">
                <p14:modId xmlns:p14="http://schemas.microsoft.com/office/powerpoint/2010/main" val="3684283937"/>
              </p:ext>
            </p:extLst>
          </p:nvPr>
        </p:nvGraphicFramePr>
        <p:xfrm>
          <a:off x="1316183" y="1981199"/>
          <a:ext cx="9102436" cy="3689857"/>
        </p:xfrm>
        <a:graphic>
          <a:graphicData uri="http://schemas.openxmlformats.org/drawingml/2006/table">
            <a:tbl>
              <a:tblPr firstRow="1" bandRow="1"/>
              <a:tblGrid>
                <a:gridCol w="1510178">
                  <a:extLst>
                    <a:ext uri="{9D8B030D-6E8A-4147-A177-3AD203B41FA5}">
                      <a16:colId xmlns:a16="http://schemas.microsoft.com/office/drawing/2014/main" val="1894392225"/>
                    </a:ext>
                  </a:extLst>
                </a:gridCol>
                <a:gridCol w="3723724">
                  <a:extLst>
                    <a:ext uri="{9D8B030D-6E8A-4147-A177-3AD203B41FA5}">
                      <a16:colId xmlns:a16="http://schemas.microsoft.com/office/drawing/2014/main" val="2332557115"/>
                    </a:ext>
                  </a:extLst>
                </a:gridCol>
                <a:gridCol w="3868534">
                  <a:extLst>
                    <a:ext uri="{9D8B030D-6E8A-4147-A177-3AD203B41FA5}">
                      <a16:colId xmlns:a16="http://schemas.microsoft.com/office/drawing/2014/main" val="3363356928"/>
                    </a:ext>
                  </a:extLst>
                </a:gridCol>
              </a:tblGrid>
              <a:tr h="579618">
                <a:tc>
                  <a:txBody>
                    <a:bodyPr/>
                    <a:lstStyle/>
                    <a:p>
                      <a:r>
                        <a:rPr lang="en-IN" sz="2200" dirty="0">
                          <a:latin typeface="Cambria" panose="02040503050406030204" pitchFamily="18" charset="0"/>
                          <a:ea typeface="Cambria" panose="02040503050406030204" pitchFamily="18" charset="0"/>
                        </a:rPr>
                        <a:t>S.NO</a:t>
                      </a:r>
                    </a:p>
                  </a:txBody>
                  <a:tcPr/>
                </a:tc>
                <a:tc>
                  <a:txBody>
                    <a:bodyPr/>
                    <a:lstStyle/>
                    <a:p>
                      <a:r>
                        <a:rPr lang="en-IN" sz="2200" dirty="0">
                          <a:latin typeface="Cambria" panose="02040503050406030204" pitchFamily="18" charset="0"/>
                          <a:ea typeface="Cambria" panose="02040503050406030204" pitchFamily="18" charset="0"/>
                        </a:rPr>
                        <a:t>          Review(Offline)</a:t>
                      </a:r>
                    </a:p>
                  </a:txBody>
                  <a:tcPr/>
                </a:tc>
                <a:tc>
                  <a:txBody>
                    <a:bodyPr/>
                    <a:lstStyle/>
                    <a:p>
                      <a:r>
                        <a:rPr lang="en-IN" dirty="0"/>
                        <a:t>                         </a:t>
                      </a:r>
                      <a:r>
                        <a:rPr lang="en-IN" sz="2200" dirty="0">
                          <a:latin typeface="Cambria" panose="02040503050406030204" pitchFamily="18" charset="0"/>
                          <a:ea typeface="Cambria" panose="02040503050406030204" pitchFamily="18" charset="0"/>
                        </a:rPr>
                        <a:t>Dates</a:t>
                      </a:r>
                    </a:p>
                  </a:txBody>
                  <a:tcPr/>
                </a:tc>
                <a:extLst>
                  <a:ext uri="{0D108BD9-81ED-4DB2-BD59-A6C34878D82A}">
                    <a16:rowId xmlns:a16="http://schemas.microsoft.com/office/drawing/2014/main" val="220180858"/>
                  </a:ext>
                </a:extLst>
              </a:tr>
              <a:tr h="731803">
                <a:tc>
                  <a:txBody>
                    <a:bodyPr/>
                    <a:lstStyle/>
                    <a:p>
                      <a:r>
                        <a:rPr lang="en-IN" sz="2400" dirty="0"/>
                        <a:t>1</a:t>
                      </a:r>
                    </a:p>
                  </a:txBody>
                  <a:tcPr/>
                </a:tc>
                <a:tc>
                  <a:txBody>
                    <a:bodyPr/>
                    <a:lstStyle/>
                    <a:p>
                      <a:r>
                        <a:rPr lang="en-IN" sz="2400" dirty="0">
                          <a:latin typeface="Cambria" panose="02040503050406030204" pitchFamily="18" charset="0"/>
                          <a:ea typeface="Cambria" panose="02040503050406030204" pitchFamily="18" charset="0"/>
                        </a:rPr>
                        <a:t>          Review-0  </a:t>
                      </a:r>
                    </a:p>
                  </a:txBody>
                  <a:tcPr/>
                </a:tc>
                <a:tc>
                  <a:txBody>
                    <a:bodyPr/>
                    <a:lstStyle/>
                    <a:p>
                      <a:r>
                        <a:rPr lang="en-IN" sz="2200" dirty="0">
                          <a:latin typeface="Cambria" panose="02040503050406030204" pitchFamily="18" charset="0"/>
                          <a:ea typeface="Cambria" panose="02040503050406030204" pitchFamily="18" charset="0"/>
                        </a:rPr>
                        <a:t>4-Sep-2024 To 06-Sep-2024</a:t>
                      </a:r>
                    </a:p>
                  </a:txBody>
                  <a:tcPr/>
                </a:tc>
                <a:extLst>
                  <a:ext uri="{0D108BD9-81ED-4DB2-BD59-A6C34878D82A}">
                    <a16:rowId xmlns:a16="http://schemas.microsoft.com/office/drawing/2014/main" val="3044857377"/>
                  </a:ext>
                </a:extLst>
              </a:tr>
              <a:tr h="579618">
                <a:tc>
                  <a:txBody>
                    <a:bodyPr/>
                    <a:lstStyle/>
                    <a:p>
                      <a:r>
                        <a:rPr lang="en-IN" sz="2400" dirty="0">
                          <a:latin typeface="Cambria" panose="02040503050406030204" pitchFamily="18" charset="0"/>
                          <a:ea typeface="Cambria" panose="02040503050406030204" pitchFamily="18" charset="0"/>
                        </a:rPr>
                        <a:t>2</a:t>
                      </a:r>
                    </a:p>
                  </a:txBody>
                  <a:tcPr/>
                </a:tc>
                <a:tc>
                  <a:txBody>
                    <a:bodyPr/>
                    <a:lstStyle/>
                    <a:p>
                      <a:r>
                        <a:rPr lang="en-IN" sz="2400" dirty="0">
                          <a:latin typeface="Cambria" panose="02040503050406030204" pitchFamily="18" charset="0"/>
                          <a:ea typeface="Cambria" panose="02040503050406030204" pitchFamily="18" charset="0"/>
                        </a:rPr>
                        <a:t>          Review-1</a:t>
                      </a:r>
                    </a:p>
                  </a:txBody>
                  <a:tcPr/>
                </a:tc>
                <a:tc>
                  <a:txBody>
                    <a:bodyPr/>
                    <a:lstStyle/>
                    <a:p>
                      <a:r>
                        <a:rPr lang="en-IN" sz="2200" dirty="0">
                          <a:latin typeface="Cambria" panose="02040503050406030204" pitchFamily="18" charset="0"/>
                          <a:ea typeface="Cambria" panose="02040503050406030204" pitchFamily="18" charset="0"/>
                        </a:rPr>
                        <a:t>24-Sep-2024 To 27-Sep-2024 </a:t>
                      </a:r>
                    </a:p>
                  </a:txBody>
                  <a:tcPr/>
                </a:tc>
                <a:extLst>
                  <a:ext uri="{0D108BD9-81ED-4DB2-BD59-A6C34878D82A}">
                    <a16:rowId xmlns:a16="http://schemas.microsoft.com/office/drawing/2014/main" val="1005126311"/>
                  </a:ext>
                </a:extLst>
              </a:tr>
              <a:tr h="579618">
                <a:tc>
                  <a:txBody>
                    <a:bodyPr/>
                    <a:lstStyle/>
                    <a:p>
                      <a:r>
                        <a:rPr lang="en-IN" sz="2400" dirty="0">
                          <a:latin typeface="Cambria" panose="02040503050406030204" pitchFamily="18" charset="0"/>
                          <a:ea typeface="Cambria" panose="02040503050406030204" pitchFamily="18" charset="0"/>
                        </a:rPr>
                        <a:t>3</a:t>
                      </a:r>
                    </a:p>
                  </a:txBody>
                  <a:tcPr/>
                </a:tc>
                <a:tc>
                  <a:txBody>
                    <a:bodyPr/>
                    <a:lstStyle/>
                    <a:p>
                      <a:r>
                        <a:rPr lang="en-IN" sz="2400" dirty="0">
                          <a:latin typeface="Cambria" panose="02040503050406030204" pitchFamily="18" charset="0"/>
                          <a:ea typeface="Cambria" panose="02040503050406030204" pitchFamily="18" charset="0"/>
                        </a:rPr>
                        <a:t>          Review-2</a:t>
                      </a:r>
                    </a:p>
                  </a:txBody>
                  <a:tcPr/>
                </a:tc>
                <a:tc>
                  <a:txBody>
                    <a:bodyPr/>
                    <a:lstStyle/>
                    <a:p>
                      <a:r>
                        <a:rPr lang="en-IN" sz="2200" dirty="0">
                          <a:latin typeface="Cambria" panose="02040503050406030204" pitchFamily="18" charset="0"/>
                          <a:ea typeface="Cambria" panose="02040503050406030204" pitchFamily="18" charset="0"/>
                        </a:rPr>
                        <a:t>15-Oct-2024 To 21-Oct-2024 </a:t>
                      </a:r>
                    </a:p>
                  </a:txBody>
                  <a:tcPr/>
                </a:tc>
                <a:extLst>
                  <a:ext uri="{0D108BD9-81ED-4DB2-BD59-A6C34878D82A}">
                    <a16:rowId xmlns:a16="http://schemas.microsoft.com/office/drawing/2014/main" val="3683932542"/>
                  </a:ext>
                </a:extLst>
              </a:tr>
              <a:tr h="434252">
                <a:tc>
                  <a:txBody>
                    <a:bodyPr/>
                    <a:lstStyle/>
                    <a:p>
                      <a:r>
                        <a:rPr lang="en-IN" sz="2400" dirty="0">
                          <a:latin typeface="Cambria" panose="02040503050406030204" pitchFamily="18" charset="0"/>
                          <a:ea typeface="Cambria" panose="02040503050406030204" pitchFamily="18" charset="0"/>
                        </a:rPr>
                        <a:t>4</a:t>
                      </a:r>
                    </a:p>
                  </a:txBody>
                  <a:tcPr/>
                </a:tc>
                <a:tc>
                  <a:txBody>
                    <a:bodyPr/>
                    <a:lstStyle/>
                    <a:p>
                      <a:r>
                        <a:rPr lang="en-IN" sz="2400" dirty="0">
                          <a:latin typeface="Cambria" panose="02040503050406030204" pitchFamily="18" charset="0"/>
                          <a:ea typeface="Cambria" panose="02040503050406030204" pitchFamily="18" charset="0"/>
                        </a:rPr>
                        <a:t>          Review-3</a:t>
                      </a:r>
                    </a:p>
                  </a:txBody>
                  <a:tcPr/>
                </a:tc>
                <a:tc>
                  <a:txBody>
                    <a:bodyPr/>
                    <a:lstStyle/>
                    <a:p>
                      <a:r>
                        <a:rPr lang="en-IN" sz="2200" dirty="0">
                          <a:latin typeface="Cambria" panose="02040503050406030204" pitchFamily="18" charset="0"/>
                          <a:ea typeface="Cambria" panose="02040503050406030204" pitchFamily="18" charset="0"/>
                        </a:rPr>
                        <a:t>19-Nov-2024 To 22-Nov-2024</a:t>
                      </a:r>
                    </a:p>
                  </a:txBody>
                  <a:tcPr/>
                </a:tc>
                <a:extLst>
                  <a:ext uri="{0D108BD9-81ED-4DB2-BD59-A6C34878D82A}">
                    <a16:rowId xmlns:a16="http://schemas.microsoft.com/office/drawing/2014/main" val="4248701444"/>
                  </a:ext>
                </a:extLst>
              </a:tr>
              <a:tr h="579618">
                <a:tc>
                  <a:txBody>
                    <a:bodyPr/>
                    <a:lstStyle/>
                    <a:p>
                      <a:r>
                        <a:rPr lang="en-IN" sz="2400" dirty="0">
                          <a:latin typeface="Cambria" panose="02040503050406030204" pitchFamily="18" charset="0"/>
                          <a:ea typeface="Cambria" panose="02040503050406030204" pitchFamily="18" charset="0"/>
                        </a:rPr>
                        <a:t>5</a:t>
                      </a:r>
                    </a:p>
                  </a:txBody>
                  <a:tcPr/>
                </a:tc>
                <a:tc>
                  <a:txBody>
                    <a:bodyPr/>
                    <a:lstStyle/>
                    <a:p>
                      <a:r>
                        <a:rPr lang="en-IN" sz="2400" dirty="0">
                          <a:latin typeface="Cambria" panose="02040503050406030204" pitchFamily="18" charset="0"/>
                          <a:ea typeface="Cambria" panose="02040503050406030204" pitchFamily="18" charset="0"/>
                        </a:rPr>
                        <a:t>      Final Viva-Voce</a:t>
                      </a:r>
                    </a:p>
                  </a:txBody>
                  <a:tcPr/>
                </a:tc>
                <a:tc>
                  <a:txBody>
                    <a:bodyPr/>
                    <a:lstStyle/>
                    <a:p>
                      <a:r>
                        <a:rPr lang="en-IN" sz="2200" dirty="0">
                          <a:latin typeface="Cambria" panose="02040503050406030204" pitchFamily="18" charset="0"/>
                          <a:ea typeface="Cambria" panose="02040503050406030204" pitchFamily="18" charset="0"/>
                        </a:rPr>
                        <a:t>17-Dec-2024 To 20-Dec-2024 </a:t>
                      </a:r>
                    </a:p>
                    <a:p>
                      <a:endParaRPr lang="en-IN" sz="2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90065125"/>
                  </a:ext>
                </a:extLst>
              </a:tr>
            </a:tbl>
          </a:graphicData>
        </a:graphic>
      </p:graphicFrame>
    </p:spTree>
    <p:extLst>
      <p:ext uri="{BB962C8B-B14F-4D97-AF65-F5344CB8AC3E}">
        <p14:creationId xmlns:p14="http://schemas.microsoft.com/office/powerpoint/2010/main" val="4798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sz="2200" dirty="0">
                <a:latin typeface="Cambria" panose="02040503050406030204" pitchFamily="18" charset="0"/>
                <a:ea typeface="Cambria" panose="02040503050406030204" pitchFamily="18" charset="0"/>
              </a:rPr>
              <a:t>To develop an </a:t>
            </a:r>
            <a:r>
              <a:rPr lang="en-US" sz="2200" b="1" dirty="0">
                <a:latin typeface="Cambria" panose="02040503050406030204" pitchFamily="18" charset="0"/>
                <a:ea typeface="Cambria" panose="02040503050406030204" pitchFamily="18" charset="0"/>
              </a:rPr>
              <a:t>Integrated Healthcare Portal</a:t>
            </a:r>
            <a:r>
              <a:rPr lang="en-US" sz="2200" dirty="0">
                <a:latin typeface="Cambria" panose="02040503050406030204" pitchFamily="18" charset="0"/>
                <a:ea typeface="Cambria" panose="02040503050406030204" pitchFamily="18" charset="0"/>
              </a:rPr>
              <a:t> that serves as a unified platform,</a:t>
            </a:r>
          </a:p>
          <a:p>
            <a:pPr marL="342900" lvl="0" indent="-190500" algn="just" rtl="0">
              <a:lnSpc>
                <a:spcPct val="200000"/>
              </a:lnSpc>
              <a:spcBef>
                <a:spcPts val="0"/>
              </a:spcBef>
              <a:spcAft>
                <a:spcPts val="0"/>
              </a:spcAft>
              <a:buClr>
                <a:schemeClr val="dk1"/>
              </a:buClr>
              <a:buSzPct val="100000"/>
              <a:buNone/>
            </a:pPr>
            <a:r>
              <a:rPr lang="en-US" sz="2200" dirty="0">
                <a:latin typeface="Cambria" panose="02040503050406030204" pitchFamily="18" charset="0"/>
                <a:ea typeface="Cambria" panose="02040503050406030204" pitchFamily="18" charset="0"/>
              </a:rPr>
              <a:t>connecting patients, healthcare providers, and administrators. The portal will</a:t>
            </a:r>
          </a:p>
          <a:p>
            <a:pPr marL="342900" lvl="0" indent="-190500" algn="just" rtl="0">
              <a:lnSpc>
                <a:spcPct val="200000"/>
              </a:lnSpc>
              <a:spcBef>
                <a:spcPts val="0"/>
              </a:spcBef>
              <a:spcAft>
                <a:spcPts val="0"/>
              </a:spcAft>
              <a:buClr>
                <a:schemeClr val="dk1"/>
              </a:buClr>
              <a:buSzPct val="100000"/>
              <a:buNone/>
            </a:pPr>
            <a:r>
              <a:rPr lang="en-US" sz="2200" dirty="0">
                <a:latin typeface="Cambria" panose="02040503050406030204" pitchFamily="18" charset="0"/>
                <a:ea typeface="Cambria" panose="02040503050406030204" pitchFamily="18" charset="0"/>
              </a:rPr>
              <a:t>centralize medical records, streamline appointment scheduling, facilitate</a:t>
            </a:r>
          </a:p>
          <a:p>
            <a:pPr marL="342900" lvl="0" indent="-190500" algn="just" rtl="0">
              <a:lnSpc>
                <a:spcPct val="200000"/>
              </a:lnSpc>
              <a:spcBef>
                <a:spcPts val="0"/>
              </a:spcBef>
              <a:spcAft>
                <a:spcPts val="0"/>
              </a:spcAft>
              <a:buClr>
                <a:schemeClr val="dk1"/>
              </a:buClr>
              <a:buSzPct val="100000"/>
              <a:buNone/>
            </a:pPr>
            <a:r>
              <a:rPr lang="en-US" sz="2200" dirty="0">
                <a:latin typeface="Cambria" panose="02040503050406030204" pitchFamily="18" charset="0"/>
                <a:ea typeface="Cambria" panose="02040503050406030204" pitchFamily="18" charset="0"/>
              </a:rPr>
              <a:t>teleconsultations, and provide real-time access to essential health information,</a:t>
            </a:r>
          </a:p>
          <a:p>
            <a:pPr marL="342900" lvl="0" indent="-190500" algn="just" rtl="0">
              <a:lnSpc>
                <a:spcPct val="200000"/>
              </a:lnSpc>
              <a:spcBef>
                <a:spcPts val="0"/>
              </a:spcBef>
              <a:spcAft>
                <a:spcPts val="0"/>
              </a:spcAft>
              <a:buClr>
                <a:schemeClr val="dk1"/>
              </a:buClr>
              <a:buSzPct val="100000"/>
              <a:buNone/>
            </a:pPr>
            <a:r>
              <a:rPr lang="en-US" sz="2200" dirty="0">
                <a:latin typeface="Cambria" panose="02040503050406030204" pitchFamily="18" charset="0"/>
                <a:ea typeface="Cambria" panose="02040503050406030204" pitchFamily="18" charset="0"/>
              </a:rPr>
              <a:t>thereby improving overall healthcare delivery and patient experience.</a:t>
            </a:r>
            <a:endParaRP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518</Words>
  <Application>Microsoft Office PowerPoint</Application>
  <PresentationFormat>Widescreen</PresentationFormat>
  <Paragraphs>90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Verdana</vt:lpstr>
      <vt:lpstr>Wingdings</vt:lpstr>
      <vt:lpstr>Bioinformatics</vt:lpstr>
      <vt:lpstr>PROJECT TITLE : Integrated-Health-Care-Portal</vt:lpstr>
      <vt:lpstr>Problem Statement Number: </vt:lpstr>
      <vt:lpstr>Content</vt:lpstr>
      <vt:lpstr>Analysis of Problem Statement</vt:lpstr>
      <vt:lpstr>Analysis of Problem Statement (contd...)</vt:lpstr>
      <vt:lpstr>Timeline of the Project (Gantt Chart)</vt:lpstr>
      <vt:lpstr>Analysis of Problem Statement (contd...)</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CHILAMAKURI SYAM SUNDAR REDDY</cp:lastModifiedBy>
  <cp:revision>35</cp:revision>
  <dcterms:modified xsi:type="dcterms:W3CDTF">2024-11-25T21:31:12Z</dcterms:modified>
</cp:coreProperties>
</file>