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5" d="100"/>
          <a:sy n="95" d="100"/>
        </p:scale>
        <p:origin x="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26/11/2024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26/11/2024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26/11/2024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225693" y="1146266"/>
            <a:ext cx="3970500" cy="5547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58277337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scienc</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B537F6CD-34F3-627C-20FD-4203FCD24160}"/>
              </a:ext>
            </a:extLst>
          </p:cNvPr>
          <p:cNvGraphicFramePr>
            <a:graphicFrameLocks noGrp="1"/>
          </p:cNvGraphicFramePr>
          <p:nvPr>
            <p:extLst>
              <p:ext uri="{D42A27DB-BD31-4B8C-83A1-F6EECF244321}">
                <p14:modId xmlns:p14="http://schemas.microsoft.com/office/powerpoint/2010/main" val="1815799327"/>
              </p:ext>
            </p:extLst>
          </p:nvPr>
        </p:nvGraphicFramePr>
        <p:xfrm>
          <a:off x="225693" y="1956547"/>
          <a:ext cx="5746329" cy="2578494"/>
        </p:xfrm>
        <a:graphic>
          <a:graphicData uri="http://schemas.openxmlformats.org/drawingml/2006/table">
            <a:tbl>
              <a:tblPr firstRow="1" bandRow="1">
                <a:tableStyleId>{5C22544A-7EE6-4342-B048-85BDC9FD1C3A}</a:tableStyleId>
              </a:tblPr>
              <a:tblGrid>
                <a:gridCol w="1993890">
                  <a:extLst>
                    <a:ext uri="{9D8B030D-6E8A-4147-A177-3AD203B41FA5}">
                      <a16:colId xmlns:a16="http://schemas.microsoft.com/office/drawing/2014/main" val="2496727062"/>
                    </a:ext>
                  </a:extLst>
                </a:gridCol>
                <a:gridCol w="3752439">
                  <a:extLst>
                    <a:ext uri="{9D8B030D-6E8A-4147-A177-3AD203B41FA5}">
                      <a16:colId xmlns:a16="http://schemas.microsoft.com/office/drawing/2014/main" val="947422039"/>
                    </a:ext>
                  </a:extLst>
                </a:gridCol>
              </a:tblGrid>
              <a:tr h="318076">
                <a:tc>
                  <a:txBody>
                    <a:bodyPr/>
                    <a:lstStyle/>
                    <a:p>
                      <a:r>
                        <a:rPr lang="en-IN" dirty="0"/>
                        <a:t>Roll Number</a:t>
                      </a:r>
                    </a:p>
                  </a:txBody>
                  <a:tcPr/>
                </a:tc>
                <a:tc>
                  <a:txBody>
                    <a:bodyPr/>
                    <a:lstStyle/>
                    <a:p>
                      <a:r>
                        <a:rPr lang="en-IN" dirty="0"/>
                        <a:t>Name</a:t>
                      </a:r>
                    </a:p>
                  </a:txBody>
                  <a:tcPr/>
                </a:tc>
                <a:extLst>
                  <a:ext uri="{0D108BD9-81ED-4DB2-BD59-A6C34878D82A}">
                    <a16:rowId xmlns:a16="http://schemas.microsoft.com/office/drawing/2014/main" val="592084651"/>
                  </a:ext>
                </a:extLst>
              </a:tr>
              <a:tr h="556634">
                <a:tc>
                  <a:txBody>
                    <a:bodyPr/>
                    <a:lstStyle/>
                    <a:p>
                      <a:r>
                        <a:rPr lang="en-IN" dirty="0"/>
                        <a:t>20211CST0037</a:t>
                      </a:r>
                    </a:p>
                  </a:txBody>
                  <a:tcPr/>
                </a:tc>
                <a:tc>
                  <a:txBody>
                    <a:bodyPr/>
                    <a:lstStyle/>
                    <a:p>
                      <a:r>
                        <a:rPr lang="en-IN" dirty="0" err="1"/>
                        <a:t>Chilamakuri</a:t>
                      </a:r>
                      <a:r>
                        <a:rPr lang="en-IN" dirty="0"/>
                        <a:t> </a:t>
                      </a:r>
                      <a:r>
                        <a:rPr lang="en-IN" dirty="0" err="1"/>
                        <a:t>Syam</a:t>
                      </a:r>
                      <a:r>
                        <a:rPr lang="en-IN" dirty="0"/>
                        <a:t> Sundar Reddy</a:t>
                      </a:r>
                    </a:p>
                  </a:txBody>
                  <a:tcPr/>
                </a:tc>
                <a:extLst>
                  <a:ext uri="{0D108BD9-81ED-4DB2-BD59-A6C34878D82A}">
                    <a16:rowId xmlns:a16="http://schemas.microsoft.com/office/drawing/2014/main" val="654518710"/>
                  </a:ext>
                </a:extLst>
              </a:tr>
              <a:tr h="524218">
                <a:tc>
                  <a:txBody>
                    <a:bodyPr/>
                    <a:lstStyle/>
                    <a:p>
                      <a:r>
                        <a:rPr lang="en-IN" dirty="0"/>
                        <a:t>20211CST0013</a:t>
                      </a:r>
                    </a:p>
                  </a:txBody>
                  <a:tcPr/>
                </a:tc>
                <a:tc>
                  <a:txBody>
                    <a:bodyPr/>
                    <a:lstStyle/>
                    <a:p>
                      <a:r>
                        <a:rPr lang="en-IN" dirty="0" err="1"/>
                        <a:t>Baddi</a:t>
                      </a:r>
                      <a:r>
                        <a:rPr lang="en-IN" dirty="0"/>
                        <a:t> Ganesh Kumar</a:t>
                      </a:r>
                    </a:p>
                  </a:txBody>
                  <a:tcPr/>
                </a:tc>
                <a:extLst>
                  <a:ext uri="{0D108BD9-81ED-4DB2-BD59-A6C34878D82A}">
                    <a16:rowId xmlns:a16="http://schemas.microsoft.com/office/drawing/2014/main" val="1218101354"/>
                  </a:ext>
                </a:extLst>
              </a:tr>
              <a:tr h="524218">
                <a:tc>
                  <a:txBody>
                    <a:bodyPr/>
                    <a:lstStyle/>
                    <a:p>
                      <a:r>
                        <a:rPr lang="en-IN" dirty="0"/>
                        <a:t>20211CST0004</a:t>
                      </a:r>
                    </a:p>
                  </a:txBody>
                  <a:tcPr/>
                </a:tc>
                <a:tc>
                  <a:txBody>
                    <a:bodyPr/>
                    <a:lstStyle/>
                    <a:p>
                      <a:r>
                        <a:rPr lang="en-IN" dirty="0" err="1"/>
                        <a:t>Desu</a:t>
                      </a:r>
                      <a:r>
                        <a:rPr lang="en-IN" dirty="0"/>
                        <a:t> Venkata Naga Sai Sanjay</a:t>
                      </a:r>
                    </a:p>
                  </a:txBody>
                  <a:tcPr/>
                </a:tc>
                <a:extLst>
                  <a:ext uri="{0D108BD9-81ED-4DB2-BD59-A6C34878D82A}">
                    <a16:rowId xmlns:a16="http://schemas.microsoft.com/office/drawing/2014/main" val="4006833343"/>
                  </a:ext>
                </a:extLst>
              </a:tr>
              <a:tr h="524218">
                <a:tc>
                  <a:txBody>
                    <a:bodyPr/>
                    <a:lstStyle/>
                    <a:p>
                      <a:r>
                        <a:rPr lang="en-IN" dirty="0"/>
                        <a:t>20211CST0026</a:t>
                      </a:r>
                    </a:p>
                  </a:txBody>
                  <a:tcPr/>
                </a:tc>
                <a:tc>
                  <a:txBody>
                    <a:bodyPr/>
                    <a:lstStyle/>
                    <a:p>
                      <a:r>
                        <a:rPr lang="en-IN" dirty="0" err="1"/>
                        <a:t>Syamala</a:t>
                      </a:r>
                      <a:r>
                        <a:rPr lang="en-IN" dirty="0"/>
                        <a:t> Mohan Kumar Reddy</a:t>
                      </a:r>
                    </a:p>
                  </a:txBody>
                  <a:tcPr/>
                </a:tc>
                <a:extLst>
                  <a:ext uri="{0D108BD9-81ED-4DB2-BD59-A6C34878D82A}">
                    <a16:rowId xmlns:a16="http://schemas.microsoft.com/office/drawing/2014/main" val="408357809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457200" indent="-457200">
              <a:buAutoNum type="arabicPeriod"/>
            </a:pPr>
            <a:r>
              <a:rPr lang="en-IN" dirty="0"/>
              <a:t>Title o Abstract                                                                    </a:t>
            </a:r>
          </a:p>
          <a:p>
            <a:pPr marL="457200" indent="-457200">
              <a:buAutoNum type="arabicPeriod"/>
            </a:pPr>
            <a:r>
              <a:rPr lang="en-IN" dirty="0"/>
              <a:t>Literature Survey – Minimum 10 research papers must be referred. </a:t>
            </a:r>
          </a:p>
          <a:p>
            <a:pPr marL="0" indent="0">
              <a:buNone/>
            </a:pPr>
            <a:r>
              <a:rPr lang="en-IN" dirty="0"/>
              <a:t>3. Objectives</a:t>
            </a:r>
          </a:p>
          <a:p>
            <a:pPr marL="0" indent="0">
              <a:buNone/>
            </a:pPr>
            <a:r>
              <a:rPr lang="en-IN" dirty="0"/>
              <a:t>4. Existing Methods-Drawbacks</a:t>
            </a:r>
          </a:p>
          <a:p>
            <a:pPr marL="0" indent="0">
              <a:buNone/>
            </a:pPr>
            <a:r>
              <a:rPr lang="en-IN" dirty="0"/>
              <a:t>5. Proposed Method o Architecture Diagram</a:t>
            </a:r>
          </a:p>
          <a:p>
            <a:pPr marL="0" indent="0">
              <a:buNone/>
            </a:pPr>
            <a:r>
              <a:rPr lang="en-IN" dirty="0"/>
              <a:t>6. Modules </a:t>
            </a:r>
          </a:p>
          <a:p>
            <a:pPr marL="0" indent="0">
              <a:buNone/>
            </a:pPr>
            <a:r>
              <a:rPr lang="en-IN" dirty="0"/>
              <a:t>7. Hardware and Software Details </a:t>
            </a:r>
          </a:p>
          <a:p>
            <a:pPr marL="0" indent="0">
              <a:buNone/>
            </a:pPr>
            <a:r>
              <a:rPr lang="en-IN" dirty="0"/>
              <a:t>8. Time Line by Gantt Chart </a:t>
            </a:r>
          </a:p>
          <a:p>
            <a:pPr marL="0" indent="0">
              <a:buNone/>
            </a:pPr>
            <a:r>
              <a:rPr lang="en-IN" dirty="0"/>
              <a:t>9. References</a:t>
            </a:r>
            <a:endParaRPr lang="en-GB" dirty="0"/>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buNone/>
            </a:pPr>
            <a:r>
              <a:rPr lang="en-GB" dirty="0"/>
              <a:t>1.Enhanced Patient Pathways.</a:t>
            </a:r>
          </a:p>
          <a:p>
            <a:pPr marL="0" indent="0">
              <a:buNone/>
            </a:pPr>
            <a:r>
              <a:rPr lang="en-GB" dirty="0"/>
              <a:t>2.Reduction in Missed Appointments.</a:t>
            </a:r>
          </a:p>
          <a:p>
            <a:pPr marL="0" indent="0">
              <a:buNone/>
            </a:pPr>
            <a:r>
              <a:rPr lang="en-GB" dirty="0"/>
              <a:t>3.Improved Appointment Adherence.</a:t>
            </a:r>
          </a:p>
          <a:p>
            <a:pPr marL="0" indent="0">
              <a:buNone/>
            </a:pPr>
            <a:r>
              <a:rPr lang="en-GB" dirty="0"/>
              <a:t>4.Development of Implementation Guidelines.</a:t>
            </a:r>
          </a:p>
          <a:p>
            <a:pPr marL="0" indent="0">
              <a:buNone/>
            </a:pPr>
            <a:r>
              <a:rPr lang="en-GB" dirty="0"/>
              <a:t>5.Identification of Crucial Implementation Factors</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The User Centric Healthcare Experience initiative emerges as a pivotal force in reshaping healthcare dynamics, prioritizing user convenience, accessibility, and engagement. The development of a user-friendly portal interface is foundational, ensuring that patients can effortlessly navigate and access essential healthcare services. The portal's commitment to streamlined appointment management introduces efficiencies for both patients and healthcare providers, reducing administrative burdens and providing patients with greater control over their scheduling.</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 : https://github.com/shyamreddy0037/integrated-health-care-portal</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US" dirty="0"/>
              <a:t>1.Tustin N. The role of patient satisfaction in online health information seeking. Journal of Health Communication 2010;15(1):317.</a:t>
            </a:r>
          </a:p>
          <a:p>
            <a:r>
              <a:rPr lang="en-US" dirty="0"/>
              <a:t> 2. Sorensen T. Health Trends WHO/health consumer trends survey 2005, presentation at joint meeting of the SANCO Health systems working party and the INFSO health Working group, Luxemburg [cited 1 April 2010].</a:t>
            </a:r>
          </a:p>
          <a:p>
            <a:r>
              <a:rPr lang="en-US" dirty="0"/>
              <a:t> 3. </a:t>
            </a:r>
            <a:r>
              <a:rPr lang="en-US" dirty="0" err="1"/>
              <a:t>Sillence</a:t>
            </a:r>
            <a:r>
              <a:rPr lang="en-US" dirty="0"/>
              <a:t> E, Briggs P, Harris P, Fishwick L. Going online for health advice: changes in usage and trust practices over the last five years. Interacting with Computers 2007;19(3):397406</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250" dirty="0">
                <a:latin typeface="Cambria" panose="02040503050406030204" pitchFamily="18" charset="0"/>
                <a:ea typeface="Cambria" panose="02040503050406030204" pitchFamily="18" charset="0"/>
              </a:rPr>
              <a:t>In an age defined by relentless technological progress and an unwavering commitment to innovation, the project "Healthcare Access through Portal" emerges as a trailblazing force poised to redefine the very essence of healthcare delivery. This transformative initiative envisions a future where healthcare access transcends traditional boundaries, empowered by a seamlessly integrated and technologically advanced portal. </a:t>
            </a:r>
          </a:p>
          <a:p>
            <a:r>
              <a:rPr lang="en-US" sz="2250" dirty="0">
                <a:latin typeface="Cambria" panose="02040503050406030204" pitchFamily="18" charset="0"/>
                <a:ea typeface="Cambria" panose="02040503050406030204" pitchFamily="18" charset="0"/>
              </a:rPr>
              <a:t>The "Healthcare Access through Portal" project stands as a beacon of revolutionary change, challenging conventional healthcare paradigms through cutting edge technology and user friendly interfaces that promise unparalleled access to medical resources. Against the backdrop of traditional healthcare systems grappling with inherent challenges, such as limited accessibility, fragmented communication, and delayed interventions, this project represents a pivotal shift towards a future where technology seamlessly bridges these gaps.</a:t>
            </a:r>
            <a:endParaRPr lang="en-GB" sz="22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r>
              <a:rPr lang="en-US" sz="2250" dirty="0">
                <a:latin typeface="Cambria" panose="02040503050406030204" pitchFamily="18" charset="0"/>
                <a:ea typeface="Cambria" panose="02040503050406030204" pitchFamily="18" charset="0"/>
              </a:rPr>
              <a:t>Public health communication initiatives must use the most effective strategies for the promotion, protection and maintenance of health. This can be achieved through using the best available evidence to guide and inform practice and policy. Practitioners, </a:t>
            </a:r>
            <a:r>
              <a:rPr lang="en-US" sz="2250" dirty="0" err="1">
                <a:latin typeface="Cambria" panose="02040503050406030204" pitchFamily="18" charset="0"/>
                <a:ea typeface="Cambria" panose="02040503050406030204" pitchFamily="18" charset="0"/>
              </a:rPr>
              <a:t>programme</a:t>
            </a:r>
            <a:r>
              <a:rPr lang="en-US" sz="2250" dirty="0">
                <a:latin typeface="Cambria" panose="02040503050406030204" pitchFamily="18" charset="0"/>
                <a:ea typeface="Cambria" panose="02040503050406030204" pitchFamily="18" charset="0"/>
              </a:rPr>
              <a:t> managers and policymakers need to be aware of what is known about the benefits, risks and costs of communication interventions aimed at the prevention and control of communicable disease. </a:t>
            </a:r>
          </a:p>
          <a:p>
            <a:r>
              <a:rPr lang="en-US" sz="2250" dirty="0">
                <a:latin typeface="Cambria" panose="02040503050406030204" pitchFamily="18" charset="0"/>
                <a:ea typeface="Cambria" panose="02040503050406030204" pitchFamily="18" charset="0"/>
              </a:rPr>
              <a:t>Summaries of existing knowledge compiled in a series of reviews of what is currently known can provide a powerful resource for practitioners and policymakers. Such reviews also enable researchers to focus their attention on identified gaps in knowledge. This review is one in a series of ‘Insights into health communication’ on the prevention and control of communicable disease in the European context. Due to the diversity of issues relating to the research on health information seeking </a:t>
            </a:r>
            <a:r>
              <a:rPr lang="en-US" sz="2250" dirty="0" err="1">
                <a:latin typeface="Cambria" panose="02040503050406030204" pitchFamily="18" charset="0"/>
                <a:ea typeface="Cambria" panose="02040503050406030204" pitchFamily="18" charset="0"/>
              </a:rPr>
              <a:t>behaviour</a:t>
            </a:r>
            <a:r>
              <a:rPr lang="en-US" sz="2250" dirty="0">
                <a:latin typeface="Cambria" panose="02040503050406030204" pitchFamily="18" charset="0"/>
                <a:ea typeface="Cambria" panose="02040503050406030204" pitchFamily="18" charset="0"/>
              </a:rPr>
              <a:t> on the web from both health consumers’ and health professionals’ perspectives this literature review should be seen as providing an overview of the topics and an introduction to the related issues and policymakers.</a:t>
            </a:r>
            <a:endParaRPr lang="en-GB" sz="22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The methodology does not explicitly leverage advanced technological tools for data collection and analysis. In an era where technology can significantly augment research efficiency, the underutilization of these tools represents a missed opportunity. </a:t>
            </a:r>
          </a:p>
          <a:p>
            <a:r>
              <a:rPr lang="en-US" dirty="0">
                <a:latin typeface="Cambria" panose="02040503050406030204" pitchFamily="18" charset="0"/>
                <a:ea typeface="Cambria" panose="02040503050406030204" pitchFamily="18" charset="0"/>
              </a:rPr>
              <a:t>Integrating innovative technologies could not only enhance the depth of analysis but also contribute to a more robust and contemporary research methodology. Additionally, the study's limited attention to issues of reproducibility and generalizability may impact the broader applicability of its findings. A more thorough consideration of these factors, including detailed documentation and transparency in research processes, would bolster the study's methodological soundness and its potential impact on the broader research community.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GB" dirty="0"/>
              <a:t>1.User-Centered Design.</a:t>
            </a:r>
          </a:p>
          <a:p>
            <a:pPr marL="0" indent="0">
              <a:buNone/>
            </a:pPr>
            <a:r>
              <a:rPr lang="en-GB" dirty="0"/>
              <a:t>2.</a:t>
            </a:r>
            <a:r>
              <a:rPr lang="en-IN" dirty="0"/>
              <a:t> Multi-Functional Features Integration.</a:t>
            </a:r>
          </a:p>
          <a:p>
            <a:pPr marL="0" indent="0">
              <a:buNone/>
            </a:pPr>
            <a:r>
              <a:rPr lang="en-IN" dirty="0"/>
              <a:t>3.</a:t>
            </a:r>
            <a:r>
              <a:rPr lang="en-US" dirty="0"/>
              <a:t> Data Security and Privacy Assurance</a:t>
            </a:r>
            <a:r>
              <a:rPr lang="en-IN" dirty="0"/>
              <a:t>.</a:t>
            </a:r>
          </a:p>
          <a:p>
            <a:pPr marL="0" indent="0">
              <a:buNone/>
            </a:pPr>
            <a:r>
              <a:rPr lang="en-IN" dirty="0"/>
              <a:t>4. Analytics and Continuous Improvement.</a:t>
            </a:r>
          </a:p>
          <a:p>
            <a:pPr marL="0" indent="0">
              <a:buNone/>
            </a:pPr>
            <a:r>
              <a:rPr lang="en-IN" dirty="0"/>
              <a:t>5.</a:t>
            </a:r>
            <a:r>
              <a:rPr lang="en-US" dirty="0"/>
              <a:t> Telemedicine Integration for Virtual Healthcare</a:t>
            </a:r>
            <a:r>
              <a:rPr lang="en-IN" dirty="0"/>
              <a:t>.</a:t>
            </a:r>
          </a:p>
          <a:p>
            <a:pPr marL="0" indent="0">
              <a:buNone/>
            </a:pPr>
            <a:r>
              <a:rPr lang="en-IN" dirty="0"/>
              <a:t>6. Community Outreach for Inclusivity.</a:t>
            </a:r>
          </a:p>
          <a:p>
            <a:pPr marL="0" indent="0">
              <a:buNone/>
            </a:pPr>
            <a:r>
              <a:rPr lang="en-IN" dirty="0"/>
              <a:t>7. Cost-Effectiveness and Scalability.</a:t>
            </a:r>
          </a:p>
          <a:p>
            <a:pPr marL="0" indent="0">
              <a:buNone/>
            </a:pPr>
            <a:r>
              <a:rPr lang="en-IN" dirty="0"/>
              <a:t>8. Research and Continuous Innovation </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IN" dirty="0"/>
              <a:t>1.User Centric Healthcare Experience</a:t>
            </a:r>
          </a:p>
          <a:p>
            <a:pPr marL="0" indent="0">
              <a:buNone/>
            </a:pPr>
            <a:r>
              <a:rPr lang="en-IN" dirty="0"/>
              <a:t>2.Comprehensive and Inclusive Accessibility</a:t>
            </a:r>
          </a:p>
          <a:p>
            <a:pPr marL="0" indent="0">
              <a:buNone/>
            </a:pPr>
            <a:r>
              <a:rPr lang="en-US" dirty="0"/>
              <a:t>3.Robust Security and Privacy Measures</a:t>
            </a:r>
          </a:p>
          <a:p>
            <a:pPr marL="0" indent="0">
              <a:buNone/>
            </a:pPr>
            <a:r>
              <a:rPr lang="en-IN" dirty="0"/>
              <a:t>4.Active Patient Engagement</a:t>
            </a:r>
            <a:endParaRPr lang="en-US" dirty="0"/>
          </a:p>
          <a:p>
            <a:pPr marL="0" indent="0">
              <a:buNone/>
            </a:pPr>
            <a:r>
              <a:rPr lang="en-IN" dirty="0"/>
              <a:t>5.Streamlined Appointment Management</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marL="0" indent="0">
              <a:buNone/>
            </a:pPr>
            <a:r>
              <a:rPr lang="en-US" dirty="0"/>
              <a:t>1.Positive Transformation in Healthcare Access</a:t>
            </a:r>
          </a:p>
          <a:p>
            <a:pPr marL="0" indent="0">
              <a:buNone/>
            </a:pPr>
            <a:r>
              <a:rPr lang="en-IN" dirty="0"/>
              <a:t>2.Improved Patient Pathways</a:t>
            </a:r>
          </a:p>
          <a:p>
            <a:pPr marL="0" indent="0">
              <a:buNone/>
            </a:pPr>
            <a:r>
              <a:rPr lang="en-US" dirty="0"/>
              <a:t>3.Educational Resources, and Appointment Scheduling</a:t>
            </a:r>
            <a:endParaRPr lang="en-IN" dirty="0"/>
          </a:p>
          <a:p>
            <a:pPr marL="0" indent="0">
              <a:buNone/>
            </a:pPr>
            <a:r>
              <a:rPr lang="en-IN" dirty="0"/>
              <a:t>4.Advertising Healthcare</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36546B41-6AEC-0687-6FD2-F3CD0244E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403" y="1143000"/>
            <a:ext cx="7760793" cy="4953000"/>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t>Hardware Requirements:</a:t>
            </a:r>
          </a:p>
          <a:p>
            <a:pPr marL="0" indent="0">
              <a:buNone/>
            </a:pPr>
            <a:r>
              <a:rPr lang="en-IN" dirty="0"/>
              <a:t>1.  pc or laptop.</a:t>
            </a:r>
          </a:p>
          <a:p>
            <a:pPr marL="0" indent="0">
              <a:buNone/>
            </a:pPr>
            <a:r>
              <a:rPr lang="en-IN" dirty="0"/>
              <a:t>2.  server Hardware.</a:t>
            </a:r>
          </a:p>
          <a:p>
            <a:pPr marL="0" indent="0">
              <a:buNone/>
            </a:pPr>
            <a:r>
              <a:rPr lang="en-IN" dirty="0"/>
              <a:t>3.  operating system.</a:t>
            </a:r>
          </a:p>
          <a:p>
            <a:pPr marL="0" indent="0">
              <a:buNone/>
            </a:pPr>
            <a:r>
              <a:rPr lang="en-IN" dirty="0"/>
              <a:t>4.  security hardware.</a:t>
            </a:r>
          </a:p>
          <a:p>
            <a:r>
              <a:rPr lang="en-IN" dirty="0"/>
              <a:t>Software Requirements:</a:t>
            </a:r>
          </a:p>
          <a:p>
            <a:pPr marL="0" indent="0">
              <a:buNone/>
            </a:pPr>
            <a:r>
              <a:rPr lang="en-IN" dirty="0"/>
              <a:t>1. web server.</a:t>
            </a:r>
          </a:p>
          <a:p>
            <a:pPr marL="0" indent="0">
              <a:buNone/>
            </a:pPr>
            <a:r>
              <a:rPr lang="en-IN" dirty="0"/>
              <a:t>2. database management systems.</a:t>
            </a:r>
          </a:p>
          <a:p>
            <a:pPr marL="0" indent="0">
              <a:buNone/>
            </a:pPr>
            <a:r>
              <a:rPr lang="en-IN" dirty="0"/>
              <a:t>3. programming languages.</a:t>
            </a:r>
          </a:p>
          <a:p>
            <a:pPr marL="0" indent="0">
              <a:buNone/>
            </a:pPr>
            <a:r>
              <a:rPr lang="en-IN" dirty="0"/>
              <a:t>4. front end development.</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172</TotalTime>
  <Words>1014</Words>
  <Application>Microsoft Office PowerPoint</Application>
  <PresentationFormat>Widescreen</PresentationFormat>
  <Paragraphs>102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PROJECT TITLE</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CHILAMAKURI SYAM SUNDAR REDDY</cp:lastModifiedBy>
  <cp:revision>20</cp:revision>
  <dcterms:created xsi:type="dcterms:W3CDTF">2023-03-16T03:26:27Z</dcterms:created>
  <dcterms:modified xsi:type="dcterms:W3CDTF">2024-11-25T21:38:05Z</dcterms:modified>
</cp:coreProperties>
</file>