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59" r:id="rId6"/>
    <p:sldId id="269" r:id="rId7"/>
    <p:sldId id="261" r:id="rId8"/>
    <p:sldId id="262" r:id="rId9"/>
    <p:sldId id="270" r:id="rId10"/>
    <p:sldId id="271" r:id="rId11"/>
    <p:sldId id="277" r:id="rId12"/>
    <p:sldId id="272" r:id="rId13"/>
    <p:sldId id="275" r:id="rId14"/>
    <p:sldId id="276" r:id="rId15"/>
    <p:sldId id="274" r:id="rId16"/>
    <p:sldId id="263" r:id="rId17"/>
    <p:sldId id="278" r:id="rId18"/>
    <p:sldId id="264" r:id="rId19"/>
    <p:sldId id="268" r:id="rId20"/>
    <p:sldId id="265" r:id="rId21"/>
  </p:sldIdLst>
  <p:sldSz cx="18288000" cy="10287000"/>
  <p:notesSz cx="6858000" cy="9144000"/>
  <p:embeddedFontLst>
    <p:embeddedFont>
      <p:font typeface="Bold Ink" panose="020B0604020202020204" charset="-128"/>
      <p:regular r:id="rId22"/>
    </p:embeddedFont>
    <p:embeddedFont>
      <p:font typeface="Akzidenz-Grotesk" panose="020B0604020202020204" charset="0"/>
      <p:regular r:id="rId23"/>
    </p:embeddedFont>
    <p:embeddedFont>
      <p:font typeface="Open Sans" panose="020B0606030504020204" pitchFamily="3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22" autoAdjust="0"/>
  </p:normalViewPr>
  <p:slideViewPr>
    <p:cSldViewPr>
      <p:cViewPr>
        <p:scale>
          <a:sx n="42" d="100"/>
          <a:sy n="42" d="100"/>
        </p:scale>
        <p:origin x="128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4715177" y="7433767"/>
            <a:ext cx="9430353" cy="4715177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456827" y="10338182"/>
            <a:ext cx="4661316" cy="2330658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4966490" y="-1328888"/>
            <a:ext cx="9430353" cy="4715177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5583791" y="-2142757"/>
            <a:ext cx="4661316" cy="2330658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4067202" y="9359478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166334" y="-824125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029631" y="3056079"/>
            <a:ext cx="12228738" cy="1910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909"/>
              </a:lnSpc>
            </a:pPr>
            <a:r>
              <a:rPr lang="en-US" sz="1464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Bold Ink"/>
                <a:ea typeface="Bold Ink"/>
                <a:cs typeface="Bold Ink"/>
                <a:sym typeface="Bold Ink"/>
              </a:rPr>
              <a:t>Bank </a:t>
            </a:r>
            <a:r>
              <a:rPr lang="en-US" sz="14640" dirty="0" err="1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00"/>
                </a:highlight>
                <a:latin typeface="Bold Ink"/>
                <a:ea typeface="Bold Ink"/>
                <a:cs typeface="Bold Ink"/>
                <a:sym typeface="Bold Ink"/>
              </a:rPr>
              <a:t>Ruptcy</a:t>
            </a:r>
            <a:endParaRPr lang="en-US" sz="14640" dirty="0">
              <a:solidFill>
                <a:schemeClr val="tx1">
                  <a:lumMod val="85000"/>
                  <a:lumOff val="15000"/>
                </a:schemeClr>
              </a:solidFill>
              <a:highlight>
                <a:srgbClr val="FFFF00"/>
              </a:highlight>
              <a:latin typeface="Bold Ink"/>
              <a:ea typeface="Bold Ink"/>
              <a:cs typeface="Bold Ink"/>
              <a:sym typeface="Bold Ink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4050290" y="6836131"/>
            <a:ext cx="10187420" cy="85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14"/>
              </a:lnSpc>
              <a:spcBef>
                <a:spcPct val="0"/>
              </a:spcBef>
            </a:pPr>
            <a:r>
              <a:rPr lang="en-US" sz="5082" dirty="0">
                <a:solidFill>
                  <a:schemeClr val="tx1">
                    <a:lumMod val="85000"/>
                    <a:lumOff val="15000"/>
                  </a:schemeClr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Presented by Group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4A223-6630-62DF-C12B-23D5A619B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FCC9C12-C58B-B2C6-7FF5-155435DC0B8B}"/>
              </a:ext>
            </a:extLst>
          </p:cNvPr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3377567-C61B-776B-C1E5-5CCA57151546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508B8D6-C672-59DF-12E0-1B3FCA42D546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CE31772-A608-5B2B-7979-C6D25AE796AF}"/>
              </a:ext>
            </a:extLst>
          </p:cNvPr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C4D2AAD-3592-3435-0C26-2B1C7EB42639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B50742A3-D3A7-47B8-5B29-BE27E2CD361C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F05A583-1CCA-086B-6AAC-1BB6FB42FB43}"/>
              </a:ext>
            </a:extLst>
          </p:cNvPr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0B80399-0FD5-D6DE-9E10-D6D16FDF7DB0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6A4ABA9-F3C6-9667-3BF4-AF9B5BDB9760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36A99481-1BFF-C0F1-D355-A01B658814BE}"/>
              </a:ext>
            </a:extLst>
          </p:cNvPr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D4533DC8-0E4B-1422-CCDA-8D4E3576830B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434641F6-1E49-2470-A65B-7ECEE4EBD4D3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20F33786-A026-0FC7-42A9-6BCA6B43EEC5}"/>
              </a:ext>
            </a:extLst>
          </p:cNvPr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EC6DDDCF-BA3E-D443-0987-ED9E4562A802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328584EE-5DB7-44C3-DDF2-35E163A61FEC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F62E8648-9843-52C3-06C8-3A9F38157CE3}"/>
              </a:ext>
            </a:extLst>
          </p:cNvPr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22EE1AB9-E357-2817-CC05-B1D8A7CC75F2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AEE49EA6-FF66-3DAE-DEAC-A9CA8989A290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F0AD5DAA-239D-E44F-25B9-65A8F12D85FE}"/>
              </a:ext>
            </a:extLst>
          </p:cNvPr>
          <p:cNvSpPr txBox="1"/>
          <p:nvPr/>
        </p:nvSpPr>
        <p:spPr>
          <a:xfrm>
            <a:off x="4038600" y="800100"/>
            <a:ext cx="10375639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Bold Ink"/>
                <a:ea typeface="Bold Ink"/>
                <a:cs typeface="Bold Ink"/>
                <a:sym typeface="Bold Ink"/>
              </a:rPr>
              <a:t>Data Visualization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73351F-8BA4-E51A-0E25-663BF5536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832709"/>
            <a:ext cx="12801599" cy="61546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18A03E4-1707-7137-D5F3-3AA6BAE5BCD6}"/>
              </a:ext>
            </a:extLst>
          </p:cNvPr>
          <p:cNvSpPr txBox="1"/>
          <p:nvPr/>
        </p:nvSpPr>
        <p:spPr>
          <a:xfrm>
            <a:off x="3428999" y="8407448"/>
            <a:ext cx="1158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solidFill>
                  <a:srgbClr val="002060"/>
                </a:solidFill>
              </a:rPr>
              <a:t>The column competitiveness has strong positive relation.</a:t>
            </a:r>
            <a:endParaRPr lang="en-IN" sz="2800" dirty="0">
              <a:solidFill>
                <a:srgbClr val="002060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sz="2800" dirty="0">
                <a:solidFill>
                  <a:srgbClr val="002060"/>
                </a:solidFill>
              </a:rPr>
              <a:t>The column management risk was negative correlation with target column class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4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FF3CD3-77B4-06E0-883E-8BB1E46A2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B19523D-D24F-8C1A-D4BC-8B1C81392D10}"/>
              </a:ext>
            </a:extLst>
          </p:cNvPr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C64B18D-B14A-7BBF-1EBB-D752CA3260E0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1FA3464-9FC9-1DD3-DFC8-0D380D8CB433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A4F205D-B551-415D-71D2-140C18D5692B}"/>
              </a:ext>
            </a:extLst>
          </p:cNvPr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4EC041-3671-A84E-910C-06E3CFC7333D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04CF7AB1-E2EB-18FC-934B-F677059B952E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C15ED783-5D81-E754-4B57-45C5315E92D7}"/>
              </a:ext>
            </a:extLst>
          </p:cNvPr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066E61C-A3CE-6524-DB56-A7F0037F8686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F2165C15-4AE9-3E29-F0FA-B96EA00A2115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0BAC84F3-47D7-C734-967D-D698C86D665E}"/>
              </a:ext>
            </a:extLst>
          </p:cNvPr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1573B70-EEEB-6141-FD26-D7244281583E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A76D0359-B093-058C-E16B-87E5730D8CA2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BFC7303F-63F2-43A8-07A8-3326D5DCE7B2}"/>
              </a:ext>
            </a:extLst>
          </p:cNvPr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4523B534-C17E-245C-62A7-138724A683E1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B3FB9118-73E0-21D6-4A35-91E8FC1F13E3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C623EFE5-337F-8343-0D1B-D5AC09869CA7}"/>
              </a:ext>
            </a:extLst>
          </p:cNvPr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01CB1BAC-B170-5DFC-DCF7-D7DD91C81BA7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8323B090-4842-1336-9BCE-09892AA18FFF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CEBFB9B8-2E46-DAB5-C8A2-DCB3EC5C721B}"/>
              </a:ext>
            </a:extLst>
          </p:cNvPr>
          <p:cNvSpPr txBox="1"/>
          <p:nvPr/>
        </p:nvSpPr>
        <p:spPr>
          <a:xfrm>
            <a:off x="4038600" y="800100"/>
            <a:ext cx="10375639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Bold Ink"/>
                <a:ea typeface="Bold Ink"/>
                <a:cs typeface="Bold Ink"/>
                <a:sym typeface="Bold Ink"/>
              </a:rPr>
              <a:t>Data Visualization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C1FCE45-8595-564F-A2C3-A217FDF80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092" y="1953760"/>
            <a:ext cx="10656893" cy="63794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672EDC8-432E-A33F-F190-4A1B0CE1E5A7}"/>
              </a:ext>
            </a:extLst>
          </p:cNvPr>
          <p:cNvSpPr txBox="1"/>
          <p:nvPr/>
        </p:nvSpPr>
        <p:spPr>
          <a:xfrm>
            <a:off x="3924815" y="8637006"/>
            <a:ext cx="111731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 </a:t>
            </a:r>
            <a:r>
              <a:rPr lang="en-US" sz="2800" dirty="0">
                <a:solidFill>
                  <a:srgbClr val="C00000"/>
                </a:solidFill>
              </a:rPr>
              <a:t>Target column `</a:t>
            </a:r>
            <a:r>
              <a:rPr lang="en-US" sz="2800" dirty="0" err="1">
                <a:solidFill>
                  <a:srgbClr val="C00000"/>
                </a:solidFill>
              </a:rPr>
              <a:t>class’</a:t>
            </a:r>
            <a:r>
              <a:rPr lang="en-US" sz="2800" dirty="0">
                <a:solidFill>
                  <a:srgbClr val="C00000"/>
                </a:solidFill>
              </a:rPr>
              <a:t> has 100+ bankruptcy variable and 140 non-bankruptcy variables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1272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DF037E-4BC3-EFF1-726E-E04E58F8A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F1EF33D-4C49-C418-2F7B-FB6F22400CAA}"/>
              </a:ext>
            </a:extLst>
          </p:cNvPr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C932B71-EE9A-8321-11BE-C03C9CE7A8D3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A43B9D6-7AD0-1DD5-96E6-0A67F32755F2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8BC0D841-CEB7-9788-C38F-9699B637742F}"/>
              </a:ext>
            </a:extLst>
          </p:cNvPr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E58DB82-AF00-2A4A-0FFB-8DCC3DBCE940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6E637F5-79AE-B6D3-F7DF-3CBD05D8AA0D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3555A6E1-C13F-5728-A7B8-88A2A12F627B}"/>
              </a:ext>
            </a:extLst>
          </p:cNvPr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70017B0-A067-40CA-1AC4-07526DEC2ACC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3804F5B9-F994-C3A3-3E37-DCCD5640A516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4CC395C3-73D7-AD19-B461-5F1646785F86}"/>
              </a:ext>
            </a:extLst>
          </p:cNvPr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012296F-443C-76A8-C1F3-6C9AD39CCCD5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B0B0E72A-BE84-BBBC-BCC4-EABA23698250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66AA1CB2-E079-4B3F-0BA1-BB9678C800A0}"/>
              </a:ext>
            </a:extLst>
          </p:cNvPr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09AFCF52-8544-217D-8789-2DD6BAEE9FF3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92E54642-66CA-946A-6B5E-E18C82349C6A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CBD5F94E-7B4A-3CA3-DDF9-0A2EE8FD706E}"/>
              </a:ext>
            </a:extLst>
          </p:cNvPr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143CC4E-10C9-3548-036E-CD647C016481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09DEFAE8-F4D9-CB98-CCC8-37BC01E2F65F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D5E27372-51D4-B5FE-EB06-197C7315FC58}"/>
              </a:ext>
            </a:extLst>
          </p:cNvPr>
          <p:cNvSpPr txBox="1"/>
          <p:nvPr/>
        </p:nvSpPr>
        <p:spPr>
          <a:xfrm>
            <a:off x="4038600" y="800100"/>
            <a:ext cx="10375639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Bold Ink"/>
                <a:ea typeface="Bold Ink"/>
                <a:cs typeface="Bold Ink"/>
                <a:sym typeface="Bold Ink"/>
              </a:rPr>
              <a:t>Train Test Split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AA2491-792E-023A-B68E-4AAEF9687495}"/>
              </a:ext>
            </a:extLst>
          </p:cNvPr>
          <p:cNvSpPr txBox="1"/>
          <p:nvPr/>
        </p:nvSpPr>
        <p:spPr>
          <a:xfrm>
            <a:off x="2590800" y="2781300"/>
            <a:ext cx="1344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C60D06-96BC-E985-6B8C-B0136397F107}"/>
              </a:ext>
            </a:extLst>
          </p:cNvPr>
          <p:cNvSpPr txBox="1"/>
          <p:nvPr/>
        </p:nvSpPr>
        <p:spPr>
          <a:xfrm>
            <a:off x="2228" y="2917636"/>
            <a:ext cx="128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70A9C12-F6A8-03B1-039D-87EAEDD87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4495" y="2781299"/>
            <a:ext cx="10490705" cy="199878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547A7F2-5CA7-1CDF-893E-C3DEE528C9E4}"/>
              </a:ext>
            </a:extLst>
          </p:cNvPr>
          <p:cNvSpPr txBox="1"/>
          <p:nvPr/>
        </p:nvSpPr>
        <p:spPr>
          <a:xfrm>
            <a:off x="4876800" y="5981700"/>
            <a:ext cx="105635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600" dirty="0"/>
              <a:t>The whole data set is </a:t>
            </a:r>
            <a:r>
              <a:rPr lang="en-US" sz="3600" dirty="0" err="1"/>
              <a:t>splitted</a:t>
            </a:r>
            <a:r>
              <a:rPr lang="en-US" sz="3600" dirty="0"/>
              <a:t> into two parts ranges at 20% and 80%.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30% of tested data is used for evaluating the model.</a:t>
            </a:r>
          </a:p>
          <a:p>
            <a:pPr marL="285750" indent="-285750">
              <a:buFontTx/>
              <a:buChar char="-"/>
            </a:pPr>
            <a:r>
              <a:rPr lang="en-US" sz="3600" dirty="0"/>
              <a:t>70% of training data is used for training the model.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47412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FE1E2D-933A-9D04-881D-585567098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F589EAE-0B77-B4E5-803C-3CA969B04C9A}"/>
              </a:ext>
            </a:extLst>
          </p:cNvPr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D96E440-E909-7891-5740-C57253DD7FD4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1FAE2CDD-07B9-D263-58EF-B5BA7136AC5F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3DD05B0D-15AC-1841-481A-DED7CDA3BEC8}"/>
              </a:ext>
            </a:extLst>
          </p:cNvPr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58556EB-41FD-CC82-96B4-9DF77206B5F1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55675992-F770-7999-D0C6-242C5A2791B4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CE4C554B-93CB-9249-750B-142C6481D406}"/>
              </a:ext>
            </a:extLst>
          </p:cNvPr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0284097-0CE8-C179-C210-F36DD21D0A63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8909E120-FA0E-8BEA-DAC5-4D2D7A0AE2AE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0EAD8AED-DC52-7D8A-EE05-EE8FC17E9D63}"/>
              </a:ext>
            </a:extLst>
          </p:cNvPr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67030DE-72F4-EE52-4932-E9E5A898ADDA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68994613-2EDF-C9D7-FE62-B9244819A74C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67602D66-B54C-B33D-AA03-629BAB01716F}"/>
              </a:ext>
            </a:extLst>
          </p:cNvPr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44B2A56-315D-359C-3C3E-81EF739B606B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5BAFC90D-E090-ED84-926C-39DC1BCE7620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DE87B240-894C-AF80-C513-B374CB8A30B2}"/>
              </a:ext>
            </a:extLst>
          </p:cNvPr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30BD733-0D4C-AB00-5D79-759BE5D52CFA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D99AC0E5-8634-F5E4-09A6-5E38A7A26B4B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39E2556C-B0B7-CDCF-583C-CA6C715431A6}"/>
              </a:ext>
            </a:extLst>
          </p:cNvPr>
          <p:cNvSpPr txBox="1"/>
          <p:nvPr/>
        </p:nvSpPr>
        <p:spPr>
          <a:xfrm>
            <a:off x="4038600" y="800100"/>
            <a:ext cx="10375639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Bold Ink"/>
                <a:ea typeface="Bold Ink"/>
                <a:cs typeface="Bold Ink"/>
                <a:sym typeface="Bold Ink"/>
              </a:rPr>
              <a:t>Algorithms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6F2B32-BC0A-66F4-09E1-A212367BA9BF}"/>
              </a:ext>
            </a:extLst>
          </p:cNvPr>
          <p:cNvSpPr txBox="1"/>
          <p:nvPr/>
        </p:nvSpPr>
        <p:spPr>
          <a:xfrm>
            <a:off x="3381477" y="2611018"/>
            <a:ext cx="13442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4000" dirty="0">
                <a:solidFill>
                  <a:srgbClr val="211206"/>
                </a:solidFill>
              </a:rPr>
              <a:t>We have used the balanced dataset to build the following  models</a:t>
            </a:r>
            <a:r>
              <a:rPr lang="en-IN" sz="1800" dirty="0">
                <a:solidFill>
                  <a:srgbClr val="21120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FABC64-E7D4-EC26-9140-92A3729FA10E}"/>
              </a:ext>
            </a:extLst>
          </p:cNvPr>
          <p:cNvSpPr txBox="1"/>
          <p:nvPr/>
        </p:nvSpPr>
        <p:spPr>
          <a:xfrm>
            <a:off x="3352800" y="4149720"/>
            <a:ext cx="12816686" cy="3750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4828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11206"/>
                </a:solidFill>
                <a:latin typeface="Open Sans"/>
                <a:ea typeface="Open Sans"/>
                <a:cs typeface="Open Sans"/>
                <a:sym typeface="Open Sans"/>
              </a:rPr>
              <a:t>Linear regression</a:t>
            </a:r>
          </a:p>
          <a:p>
            <a:pPr marL="457200" indent="-457200">
              <a:lnSpc>
                <a:spcPts val="4828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11206"/>
                </a:solidFill>
                <a:latin typeface="Open Sans"/>
                <a:ea typeface="Open Sans"/>
                <a:cs typeface="Open Sans"/>
                <a:sym typeface="Open Sans"/>
              </a:rPr>
              <a:t>Decision Tree Classifier</a:t>
            </a:r>
          </a:p>
          <a:p>
            <a:pPr marL="457200" indent="-457200">
              <a:lnSpc>
                <a:spcPts val="4828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11206"/>
                </a:solidFill>
                <a:latin typeface="Open Sans"/>
                <a:ea typeface="Open Sans"/>
                <a:cs typeface="Open Sans"/>
                <a:sym typeface="Open Sans"/>
              </a:rPr>
              <a:t>Random Forest Classifier</a:t>
            </a:r>
          </a:p>
          <a:p>
            <a:pPr marL="457200" indent="-457200">
              <a:lnSpc>
                <a:spcPts val="4828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11206"/>
                </a:solidFill>
                <a:latin typeface="Open Sans"/>
                <a:ea typeface="Open Sans"/>
                <a:cs typeface="Open Sans"/>
                <a:sym typeface="Open Sans"/>
              </a:rPr>
              <a:t>Support Vector Regressor</a:t>
            </a:r>
          </a:p>
          <a:p>
            <a:pPr marL="457200" indent="-457200">
              <a:lnSpc>
                <a:spcPts val="4828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211206"/>
                </a:solidFill>
                <a:latin typeface="Open Sans"/>
                <a:ea typeface="Open Sans"/>
                <a:cs typeface="Open Sans"/>
                <a:sym typeface="Open Sans"/>
              </a:rPr>
              <a:t>XG Boost Regressor</a:t>
            </a:r>
          </a:p>
          <a:p>
            <a:pPr marL="457200" indent="-457200">
              <a:lnSpc>
                <a:spcPts val="4828"/>
              </a:lnSpc>
              <a:buFont typeface="Arial" panose="020B0604020202020204" pitchFamily="34" charset="0"/>
              <a:buChar char="•"/>
            </a:pPr>
            <a:r>
              <a:rPr lang="en-US" sz="3600" dirty="0" err="1">
                <a:solidFill>
                  <a:srgbClr val="211206"/>
                </a:solidFill>
                <a:latin typeface="Open Sans"/>
                <a:ea typeface="Open Sans"/>
                <a:cs typeface="Open Sans"/>
                <a:sym typeface="Open Sans"/>
              </a:rPr>
              <a:t>KNeighbors</a:t>
            </a:r>
            <a:r>
              <a:rPr lang="en-US" sz="3600" dirty="0">
                <a:solidFill>
                  <a:srgbClr val="211206"/>
                </a:solidFill>
                <a:latin typeface="Open Sans"/>
                <a:ea typeface="Open Sans"/>
                <a:cs typeface="Open Sans"/>
                <a:sym typeface="Open Sans"/>
              </a:rPr>
              <a:t> Classifier</a:t>
            </a:r>
          </a:p>
        </p:txBody>
      </p:sp>
    </p:spTree>
    <p:extLst>
      <p:ext uri="{BB962C8B-B14F-4D97-AF65-F5344CB8AC3E}">
        <p14:creationId xmlns:p14="http://schemas.microsoft.com/office/powerpoint/2010/main" val="3116031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7B2353-DA17-02FC-AF42-4CDF93E3E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AEB9881-F17A-A141-C7E0-E95750631E13}"/>
              </a:ext>
            </a:extLst>
          </p:cNvPr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DE65494-CBDA-B398-2280-5153E47DAB93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5D1D295-EE9F-D6D3-EB71-F13A38ADE826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6DDA9577-8939-C4F4-88A8-3400B0AA6D5C}"/>
              </a:ext>
            </a:extLst>
          </p:cNvPr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F4B740F-0F85-9E83-8F6D-2908FED3C37E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C3D51A9-79DB-AC5D-ED36-F7F8BD65A27C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51EB601-C548-16D1-6070-44471870A592}"/>
              </a:ext>
            </a:extLst>
          </p:cNvPr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624B6F4-1AC0-E1BB-6BF4-D70033F34978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F755605-3684-814E-5AF2-C85B14BF66BF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9109DF34-6F7C-431C-9701-5753E1B30C29}"/>
              </a:ext>
            </a:extLst>
          </p:cNvPr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D4C1CE7C-1A02-43AB-DE77-96C324D55F77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A85FDCD6-8CB8-8B23-33B2-0FF4C566F5DD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E98EEEA5-4761-21BD-FF23-7A0220D3961E}"/>
              </a:ext>
            </a:extLst>
          </p:cNvPr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681C7AB-5343-7538-623A-D23DD50F0605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F5B14579-F088-D791-9ECB-5EDE85A1037B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DAD518C2-85CD-5CED-A65A-2BEE71AA9D4F}"/>
              </a:ext>
            </a:extLst>
          </p:cNvPr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F27A0ACA-2D29-EA83-BCD3-0F826EC3FA47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4F3D712C-9026-0819-0318-08B3A8CE0B1E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74A9A667-7499-EE4B-E50C-35A6F007147D}"/>
              </a:ext>
            </a:extLst>
          </p:cNvPr>
          <p:cNvSpPr txBox="1"/>
          <p:nvPr/>
        </p:nvSpPr>
        <p:spPr>
          <a:xfrm>
            <a:off x="4038600" y="800100"/>
            <a:ext cx="10375639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Bold Ink"/>
                <a:ea typeface="Bold Ink"/>
                <a:cs typeface="Bold Ink"/>
                <a:sym typeface="Bold Ink"/>
              </a:rPr>
              <a:t>Models</a:t>
            </a:r>
          </a:p>
          <a:p>
            <a:pPr algn="ctr">
              <a:lnSpc>
                <a:spcPts val="8968"/>
              </a:lnSpc>
            </a:pPr>
            <a:endParaRPr lang="en-US" sz="8800" dirty="0">
              <a:solidFill>
                <a:srgbClr val="545454"/>
              </a:solidFill>
              <a:latin typeface="Bold Ink"/>
              <a:ea typeface="Bold Ink"/>
              <a:cs typeface="Bold Ink"/>
              <a:sym typeface="Bold Ink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4858F6-AC4E-C4F1-A6F2-23113E3B2991}"/>
              </a:ext>
            </a:extLst>
          </p:cNvPr>
          <p:cNvSpPr txBox="1"/>
          <p:nvPr/>
        </p:nvSpPr>
        <p:spPr>
          <a:xfrm>
            <a:off x="3414080" y="7503153"/>
            <a:ext cx="13442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dirty="0"/>
              <a:t>- As we have better R2 score and medium error for support vector regressor.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6E29CA-DFA2-4FCC-08E7-E48C69529681}"/>
              </a:ext>
            </a:extLst>
          </p:cNvPr>
          <p:cNvSpPr txBox="1"/>
          <p:nvPr/>
        </p:nvSpPr>
        <p:spPr>
          <a:xfrm>
            <a:off x="533400" y="4202705"/>
            <a:ext cx="12816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85F9482-D331-854C-9741-83184C57AE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72" y="3800769"/>
            <a:ext cx="15150891" cy="20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93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90A328-F188-8F4D-6492-F75B78173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50D15B9-E41D-002A-AAF5-0391ED1C5808}"/>
              </a:ext>
            </a:extLst>
          </p:cNvPr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0711DC2-35D6-01FD-B9D4-35C622FF8D02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CE1FD5B-EF02-9A39-E797-AB3DA5C00111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72DA836-D3ED-0DC3-7F74-9C03627C5AF3}"/>
              </a:ext>
            </a:extLst>
          </p:cNvPr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98E3A48-3B56-BE1F-3164-AF5F1CCD65B6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CCF9EE1-55D5-8977-E029-1AE9CD5071F5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1EC61AB-5A8E-5F27-7026-91823FF561B3}"/>
              </a:ext>
            </a:extLst>
          </p:cNvPr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8836CF5-841E-272E-4524-01726D06B5F7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02FB77A-36E4-C11B-6271-9DCA8CBCB3B9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8CFA6A18-0539-7C62-4B4C-A86469D39EB3}"/>
              </a:ext>
            </a:extLst>
          </p:cNvPr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5DC1ECD-C5DC-20EF-CB7E-1CA000D63C1B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2AFB23A7-FA0A-E8D7-01F9-31FC1063B0C2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8E351168-D3F6-0D69-E2B8-7238A183B22B}"/>
              </a:ext>
            </a:extLst>
          </p:cNvPr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C19652C-88E9-ACDC-815A-7D513406F8C5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96D433A6-5AF7-059F-575E-A97AB63F8AD3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1AD56BD3-E966-4238-3573-9E6EA2ED47A2}"/>
              </a:ext>
            </a:extLst>
          </p:cNvPr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B53ED50-06EC-818B-B0BB-57C5A280D0D6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A063C34B-A1C4-1A55-68C8-FC2F2A5514AD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569F83FD-026E-9433-EF5A-55101D0D429B}"/>
              </a:ext>
            </a:extLst>
          </p:cNvPr>
          <p:cNvSpPr txBox="1"/>
          <p:nvPr/>
        </p:nvSpPr>
        <p:spPr>
          <a:xfrm>
            <a:off x="4038600" y="800100"/>
            <a:ext cx="10375639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Bold Ink"/>
                <a:ea typeface="Bold Ink"/>
                <a:cs typeface="Bold Ink"/>
                <a:sym typeface="Bold Ink"/>
              </a:rPr>
              <a:t>Prediction</a:t>
            </a:r>
          </a:p>
          <a:p>
            <a:pPr algn="ctr">
              <a:lnSpc>
                <a:spcPts val="8968"/>
              </a:lnSpc>
            </a:pPr>
            <a:endParaRPr lang="en-US" sz="8800" dirty="0">
              <a:solidFill>
                <a:srgbClr val="545454"/>
              </a:solidFill>
              <a:latin typeface="Bold Ink"/>
              <a:ea typeface="Bold Ink"/>
              <a:cs typeface="Bold Ink"/>
              <a:sym typeface="Bold Ink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F95A0F-1121-C083-EAF8-0005288817D2}"/>
              </a:ext>
            </a:extLst>
          </p:cNvPr>
          <p:cNvSpPr txBox="1"/>
          <p:nvPr/>
        </p:nvSpPr>
        <p:spPr>
          <a:xfrm>
            <a:off x="2590800" y="2781300"/>
            <a:ext cx="13442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b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8B56DA-8CCF-613F-4335-CBA8CDFBFB8E}"/>
              </a:ext>
            </a:extLst>
          </p:cNvPr>
          <p:cNvSpPr txBox="1"/>
          <p:nvPr/>
        </p:nvSpPr>
        <p:spPr>
          <a:xfrm>
            <a:off x="3056793" y="4364068"/>
            <a:ext cx="12816686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  <a:p>
            <a:r>
              <a:rPr lang="en-US" sz="4000" dirty="0"/>
              <a:t>In the X  test predictions, we used the target column. The target column has only two values: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   0</a:t>
            </a:r>
            <a:r>
              <a:rPr lang="en-US" sz="4000" dirty="0"/>
              <a:t> for Non-bankruptcy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   1</a:t>
            </a:r>
            <a:r>
              <a:rPr lang="en-US" sz="4000" dirty="0"/>
              <a:t> for Bankruptcy</a:t>
            </a:r>
          </a:p>
          <a:p>
            <a:r>
              <a:rPr lang="en-US" sz="4000" dirty="0"/>
              <a:t>This is because the target column has only two options: Bankruptcy or Non-bankruptcy.</a:t>
            </a:r>
          </a:p>
          <a:p>
            <a:r>
              <a:rPr lang="en-IN" dirty="0"/>
              <a:t>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3CA5E96-7497-0C67-F59F-D033D8FDB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691" y="1905446"/>
            <a:ext cx="12055891" cy="29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65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669291" y="1352452"/>
            <a:ext cx="10540477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Bold Ink"/>
                <a:ea typeface="Bold Ink"/>
                <a:cs typeface="Bold Ink"/>
                <a:sym typeface="Bold Ink"/>
              </a:rPr>
              <a:t>Streamlit</a:t>
            </a:r>
            <a:r>
              <a:rPr lang="en-US" sz="8800" dirty="0">
                <a:solidFill>
                  <a:srgbClr val="545454"/>
                </a:solidFill>
                <a:latin typeface="Bold Ink"/>
                <a:ea typeface="Bold Ink"/>
                <a:cs typeface="Bold Ink"/>
                <a:sym typeface="Bold Ink"/>
              </a:rPr>
              <a:t> </a:t>
            </a: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Bold Ink"/>
                <a:ea typeface="Bold Ink"/>
                <a:cs typeface="Bold Ink"/>
                <a:sym typeface="Bold Ink"/>
              </a:rPr>
              <a:t>Web App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4E53024-B645-367C-8D36-AABA0CDE4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030" y="2560908"/>
            <a:ext cx="13426286" cy="6868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D7F6A-30B7-4FDE-BB5C-93E0E801E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E3101EA-E2D6-5EAF-E078-82CA6A976223}"/>
              </a:ext>
            </a:extLst>
          </p:cNvPr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E84708D-2DD2-9361-5468-205ED8E18FEE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7568888-A440-E656-7541-B79F62523054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84A5E19-7FB4-2384-E864-2B64B7B3E0B1}"/>
              </a:ext>
            </a:extLst>
          </p:cNvPr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A4F0722-5FA0-83C0-2A71-E589110D001C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9DDC16C-37CE-3913-A766-E68681BF502C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7A905701-603A-AD82-F7D8-FAC307826C1B}"/>
              </a:ext>
            </a:extLst>
          </p:cNvPr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E31789F-BF6A-3794-9B3E-1F6013D9C7D2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011CA173-95B5-5057-E8D4-BED74A00DFAE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8F2528AF-AF5B-6943-5095-641B61DA92F8}"/>
              </a:ext>
            </a:extLst>
          </p:cNvPr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3754CB3-9BC8-ACC1-38BD-6706CDC8D52D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5BEF3085-B5DE-DAA1-BE0A-49A21EA9E742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8AF8319B-5A15-1901-86CB-57422DB716D2}"/>
              </a:ext>
            </a:extLst>
          </p:cNvPr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92AA2CA5-DFF1-7FA3-93EF-F802A3969410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508F254B-E4FC-41BE-F035-1ACE59F10BD1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23DF046D-2E79-DA5E-73D2-DF138215C1C7}"/>
              </a:ext>
            </a:extLst>
          </p:cNvPr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7B97CC3A-05C2-DE99-C824-A4B289BF765B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16077EBC-33DC-FDFB-E767-701FD96ADD1B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FDF7B979-0B28-C26E-BD95-8BCF70D4A0C7}"/>
              </a:ext>
            </a:extLst>
          </p:cNvPr>
          <p:cNvSpPr txBox="1"/>
          <p:nvPr/>
        </p:nvSpPr>
        <p:spPr>
          <a:xfrm>
            <a:off x="3669291" y="1352452"/>
            <a:ext cx="10540477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Bold Ink"/>
                <a:ea typeface="Bold Ink"/>
                <a:cs typeface="Bold Ink"/>
                <a:sym typeface="Bold Ink"/>
              </a:rPr>
              <a:t>Prediction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5447B1C-9884-7942-B316-EFDACB66F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506614"/>
            <a:ext cx="14630400" cy="668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26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377985" y="1818348"/>
            <a:ext cx="10540477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 dirty="0">
                <a:solidFill>
                  <a:schemeClr val="tx1">
                    <a:lumMod val="85000"/>
                    <a:lumOff val="15000"/>
                  </a:schemeClr>
                </a:solidFill>
                <a:latin typeface="Bold Ink"/>
                <a:ea typeface="Bold Ink"/>
                <a:cs typeface="Bold Ink"/>
                <a:sym typeface="Bold Ink"/>
              </a:rPr>
              <a:t>Key Challenges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E0B5B822-7559-2651-871D-83863AEEE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159579"/>
            <a:ext cx="28223552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Quality and Availability: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data is sensitive and may not always be accurate or complete.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Smaller businesses might lack detailed reporting.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 of Financial Indicators: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Bankruptcy can result from a combination of factors like operational 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dirty="0"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efficiencies, external 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conditions, and poor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Economic Conditions: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must adapt to changing market trends and economic indicators.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6E2874-31DC-A1E0-1EF7-69F5DF73E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30360A4-0AA1-6BE7-F894-87DD1AB1320D}"/>
              </a:ext>
            </a:extLst>
          </p:cNvPr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E198E68-1A08-2A04-CC1C-27835BADD9E3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259A069-9303-D186-0104-B034BF6CF1CA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3E77F55D-EA1B-C00A-688A-72083D644F28}"/>
              </a:ext>
            </a:extLst>
          </p:cNvPr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D213940-2BD7-BB01-D8A3-E30B834EC831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111609A-63B7-B3AC-30A5-8DF334799467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45CD73FB-F736-D373-455E-D4F1380B45B4}"/>
              </a:ext>
            </a:extLst>
          </p:cNvPr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90AAE25-A45E-D019-0CFD-1BCBA53516C1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076E991-75F8-20FD-632D-A304B0C50BDD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3B858C3D-16B0-B0B7-54A7-66DCC7ED11DE}"/>
              </a:ext>
            </a:extLst>
          </p:cNvPr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0404B24A-E363-713E-44AB-BA6AEE9AECE1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B0097F4A-C6B3-90A7-6702-2CEF196FB63E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929E22DD-21ED-FEA0-CDF3-921CFE021E17}"/>
              </a:ext>
            </a:extLst>
          </p:cNvPr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6FA9377-8AE1-CE2E-88F5-87D4D0C68092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CA371D86-7BAB-9372-33AD-393D257A3A67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98E33DE0-9560-1D49-43C8-54B2DAEEEBBE}"/>
              </a:ext>
            </a:extLst>
          </p:cNvPr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503FA7C1-E1DD-F173-1C8A-D71F7F6BD30B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A24E3AE3-76EC-E857-DFC1-1B6482E6493C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6FD4C2A4-B3C2-9E3A-BB3E-FE564DF5582F}"/>
              </a:ext>
            </a:extLst>
          </p:cNvPr>
          <p:cNvSpPr txBox="1"/>
          <p:nvPr/>
        </p:nvSpPr>
        <p:spPr>
          <a:xfrm>
            <a:off x="3669291" y="614245"/>
            <a:ext cx="10540477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 dirty="0">
                <a:solidFill>
                  <a:schemeClr val="tx1">
                    <a:lumMod val="85000"/>
                    <a:lumOff val="15000"/>
                  </a:schemeClr>
                </a:solidFill>
                <a:latin typeface="Bold Ink"/>
                <a:ea typeface="Bold Ink"/>
                <a:cs typeface="Bold Ink"/>
                <a:sym typeface="Bold Ink"/>
              </a:rPr>
              <a:t>Over Come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9A90FC6F-179E-9259-7512-416700674A09}"/>
              </a:ext>
            </a:extLst>
          </p:cNvPr>
          <p:cNvSpPr txBox="1"/>
          <p:nvPr/>
        </p:nvSpPr>
        <p:spPr>
          <a:xfrm>
            <a:off x="3152509" y="1890179"/>
            <a:ext cx="12036395" cy="8002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000" dirty="0"/>
              <a:t>Using machine learning to create a </a:t>
            </a:r>
            <a:r>
              <a:rPr lang="en-US" sz="4000" b="1" dirty="0"/>
              <a:t>binary classification model</a:t>
            </a:r>
            <a:r>
              <a:rPr lang="en-US" sz="4000" dirty="0"/>
              <a:t> that predicts bankruptcy (Yes/No) based 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Industrial Risk:</a:t>
            </a:r>
            <a:r>
              <a:rPr lang="en-US" sz="4000" dirty="0"/>
              <a:t> Economic conditions and sector-specific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Management Risk:</a:t>
            </a:r>
            <a:r>
              <a:rPr lang="en-US" sz="4000" dirty="0"/>
              <a:t> Effectiveness and reliability of leadership.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Financial Flexibility:</a:t>
            </a:r>
            <a:r>
              <a:rPr lang="en-US" sz="4000" dirty="0"/>
              <a:t> Ability to manage debts and secure funding.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Credibility:</a:t>
            </a:r>
            <a:r>
              <a:rPr lang="en-US" sz="4000" dirty="0"/>
              <a:t> Reputation and trustworthiness in the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Competitiveness:</a:t>
            </a:r>
            <a:r>
              <a:rPr lang="en-US" sz="4000" dirty="0"/>
              <a:t> Market position relative to competitors.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1" dirty="0"/>
              <a:t>Operating Risk:</a:t>
            </a:r>
            <a:r>
              <a:rPr lang="en-US" sz="4000" dirty="0"/>
              <a:t> Day-to-day operational inefficiencies.</a:t>
            </a:r>
          </a:p>
        </p:txBody>
      </p:sp>
    </p:spTree>
    <p:extLst>
      <p:ext uri="{BB962C8B-B14F-4D97-AF65-F5344CB8AC3E}">
        <p14:creationId xmlns:p14="http://schemas.microsoft.com/office/powerpoint/2010/main" val="337489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676400" y="2247900"/>
            <a:ext cx="12737839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 dirty="0">
                <a:solidFill>
                  <a:schemeClr val="tx1">
                    <a:lumMod val="85000"/>
                    <a:lumOff val="15000"/>
                  </a:schemeClr>
                </a:solidFill>
                <a:latin typeface="Bold Ink"/>
                <a:ea typeface="Bold Ink"/>
                <a:cs typeface="Bold Ink"/>
                <a:sym typeface="Bold Ink"/>
              </a:rPr>
              <a:t>Business Problem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43200" y="3573805"/>
            <a:ext cx="12418997" cy="4812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en-US" sz="4000" dirty="0"/>
              <a:t>In an environment of financial uncertainty and risks. Bankruptcy is a severe consequence where a company cannot meet its financial obligations, resulting in a loss for stakeholders, including creditors, investors, employees, and suppliers. Predicting bankruptcy early can provide opportunities for intervention, mitigating losses, and ensuring financial stability.</a:t>
            </a:r>
            <a:endParaRPr lang="en-US" sz="3882" dirty="0">
              <a:solidFill>
                <a:srgbClr val="61654D"/>
              </a:solidFill>
              <a:latin typeface="Akzidenz-Grotesk"/>
              <a:ea typeface="Akzidenz-Grotesk"/>
              <a:cs typeface="Akzidenz-Grotesk"/>
              <a:sym typeface="Akzidenz-Grotesk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 rot="20323836">
            <a:off x="3029631" y="3253383"/>
            <a:ext cx="12135210" cy="38215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909"/>
              </a:lnSpc>
            </a:pPr>
            <a:r>
              <a:rPr lang="en-US" sz="1754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Bold Ink"/>
                <a:ea typeface="Bold Ink"/>
                <a:cs typeface="Bold Ink"/>
                <a:sym typeface="Bold Ink"/>
              </a:rPr>
              <a:t>THANK</a:t>
            </a:r>
          </a:p>
          <a:p>
            <a:pPr algn="ctr">
              <a:lnSpc>
                <a:spcPts val="14909"/>
              </a:lnSpc>
            </a:pPr>
            <a:r>
              <a:rPr lang="en-US" sz="1754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00FF00"/>
                </a:highlight>
                <a:latin typeface="Bold Ink"/>
                <a:ea typeface="Bold Ink"/>
                <a:cs typeface="Bold Ink"/>
                <a:sym typeface="Bold Ink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FF1EA8-0083-21AD-BFD9-E2672C174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E774F8F-359B-C67D-8C78-03F4383257FB}"/>
              </a:ext>
            </a:extLst>
          </p:cNvPr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FEC81C9-FF68-FB9F-4C5B-81BCAB5234E7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7582142-2D98-9AF2-56C8-DE7CAB01E9E9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DF783A4-0E2A-5085-4C0C-0DE8D7B80A34}"/>
              </a:ext>
            </a:extLst>
          </p:cNvPr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5C32AB8-D498-61C7-809E-108D16BD7399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12DD2A53-2E9B-5F52-4597-5570B9EF4174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FBC116F4-DD03-3B0F-11B2-FD99DCDD802D}"/>
              </a:ext>
            </a:extLst>
          </p:cNvPr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F9D0499-5479-4F64-3837-670B3AE77949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786FAF1D-5CB2-02CC-3F4A-5AF7B88E34CA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BEDE5EC4-1498-B781-4E17-BFB72364C201}"/>
              </a:ext>
            </a:extLst>
          </p:cNvPr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4D9A1965-4D42-C888-F960-CF0A49414FD2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DA6B1316-C238-8FDB-FCC9-1C19435408E4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06E622D8-A0AE-CAB9-87CF-30B34811FCC5}"/>
              </a:ext>
            </a:extLst>
          </p:cNvPr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4B2A032A-254E-BAD4-5A51-193DC478FE7E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F1804ADA-EF91-D5AE-8BAC-14EC71548FE3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C8323D52-C51E-E97E-7557-C4F60C92F0ED}"/>
              </a:ext>
            </a:extLst>
          </p:cNvPr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6EE50DED-88F3-DA57-9C59-8405D4A171B1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0854E67B-CB71-8B2F-A634-C66F26BBF85A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6D4F2D73-793B-9563-AFE6-F95612054908}"/>
              </a:ext>
            </a:extLst>
          </p:cNvPr>
          <p:cNvSpPr txBox="1"/>
          <p:nvPr/>
        </p:nvSpPr>
        <p:spPr>
          <a:xfrm>
            <a:off x="3873762" y="2851908"/>
            <a:ext cx="10540477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 dirty="0">
                <a:solidFill>
                  <a:schemeClr val="tx1">
                    <a:lumMod val="85000"/>
                    <a:lumOff val="15000"/>
                  </a:schemeClr>
                </a:solidFill>
                <a:latin typeface="Bold Ink"/>
                <a:ea typeface="Bold Ink"/>
                <a:cs typeface="Bold Ink"/>
                <a:sym typeface="Bold Ink"/>
              </a:rPr>
              <a:t>Objective</a:t>
            </a:r>
          </a:p>
          <a:p>
            <a:pPr algn="ctr">
              <a:lnSpc>
                <a:spcPts val="8968"/>
              </a:lnSpc>
            </a:pPr>
            <a:endParaRPr lang="en-US" sz="10551" dirty="0">
              <a:solidFill>
                <a:srgbClr val="545454"/>
              </a:solidFill>
              <a:latin typeface="Bold Ink"/>
              <a:ea typeface="Bold Ink"/>
              <a:cs typeface="Bold Ink"/>
              <a:sym typeface="Bold Ink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C5056BD5-E134-9698-960D-F04BD08DBC9E}"/>
              </a:ext>
            </a:extLst>
          </p:cNvPr>
          <p:cNvSpPr txBox="1"/>
          <p:nvPr/>
        </p:nvSpPr>
        <p:spPr>
          <a:xfrm>
            <a:off x="3414080" y="4544015"/>
            <a:ext cx="12036395" cy="20428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34"/>
              </a:lnSpc>
              <a:spcBef>
                <a:spcPct val="0"/>
              </a:spcBef>
            </a:pPr>
            <a:r>
              <a:rPr lang="en-US" sz="4000" dirty="0"/>
              <a:t>To develop a reliable model for predicting whether a business is likely to go bankrupt or not, based on specific financial, operational, and risk-related features.</a:t>
            </a:r>
            <a:endParaRPr lang="en-US" sz="3882" dirty="0">
              <a:solidFill>
                <a:srgbClr val="61654D"/>
              </a:solidFill>
              <a:latin typeface="Akzidenz-Grotesk"/>
              <a:ea typeface="Akzidenz-Grotesk"/>
              <a:cs typeface="Akzidenz-Grotesk"/>
              <a:sym typeface="Akzidenz-Grotesk"/>
            </a:endParaRPr>
          </a:p>
        </p:txBody>
      </p:sp>
    </p:spTree>
    <p:extLst>
      <p:ext uri="{BB962C8B-B14F-4D97-AF65-F5344CB8AC3E}">
        <p14:creationId xmlns:p14="http://schemas.microsoft.com/office/powerpoint/2010/main" val="220667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B33C1A-F2EF-F024-2F24-C262CB4F7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93E29BB-29DA-91E6-C460-D7B836C12A29}"/>
              </a:ext>
            </a:extLst>
          </p:cNvPr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A18373D-C6B2-838A-B593-8E70FD411E32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CB6DAA5-3D87-425E-C080-ABB001858177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51CC519-43AE-A6BB-BD61-445692079FCF}"/>
              </a:ext>
            </a:extLst>
          </p:cNvPr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BDA27D8-52C4-1020-F6B6-40DBB240EC7C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1B68EFD-3471-5C73-DB6E-B79FAE665DE8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022E3D8-296A-8FBF-0C44-9EC0BEA24AFD}"/>
              </a:ext>
            </a:extLst>
          </p:cNvPr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25B3BBE6-7941-C3EB-2415-3117CF536716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EC966A1-1746-DED2-E6F2-1CA743D67DA7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4D917418-75D6-D487-1509-0EF4E19A03B3}"/>
              </a:ext>
            </a:extLst>
          </p:cNvPr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7417F518-B683-5D9C-907E-74966FB1A788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DE064D71-DCF6-2558-2CCA-573E776FCDB6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FC9432E0-1BEC-AE92-DC88-74B477D78EAD}"/>
              </a:ext>
            </a:extLst>
          </p:cNvPr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A4F516DB-0E52-66C3-16E5-86BFF22BFB4B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BFC99E9E-C1DF-D0E8-CF94-588A4710B7FB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6EBD2A2F-8D95-1EF5-C45E-F71AF44689D4}"/>
              </a:ext>
            </a:extLst>
          </p:cNvPr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43BC6033-5AC4-65AB-E883-63382DF66BDE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226CB7C4-1F6E-654E-1479-630EF332F6AD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0D2DF2B0-E134-BF04-5194-45AD229A1918}"/>
              </a:ext>
            </a:extLst>
          </p:cNvPr>
          <p:cNvSpPr txBox="1"/>
          <p:nvPr/>
        </p:nvSpPr>
        <p:spPr>
          <a:xfrm>
            <a:off x="3873761" y="1753293"/>
            <a:ext cx="10540477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 dirty="0">
                <a:solidFill>
                  <a:schemeClr val="tx1">
                    <a:lumMod val="85000"/>
                    <a:lumOff val="15000"/>
                  </a:schemeClr>
                </a:solidFill>
                <a:latin typeface="Bold Ink"/>
                <a:ea typeface="Bold Ink"/>
                <a:cs typeface="Bold Ink"/>
                <a:sym typeface="Bold Ink"/>
              </a:rPr>
              <a:t>INTRODUCTION</a:t>
            </a: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2BD77BA5-2F53-A7CF-7715-7E8BADE95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259" y="3346402"/>
            <a:ext cx="1681574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Bankruptcy occurs when businesses fail to meet financial obligations,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impacting stakeholders and the economy. Predicting bankruptcy early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mitigate risks and enables timely interventions. This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develops a machine learning model to classify businesses as bankrupt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non-bankrupt based on key risk factors. The model will be deployed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a user-friendly web application for real-time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086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4728550" y="7704649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473324" y="955879"/>
            <a:ext cx="10540477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 dirty="0">
                <a:solidFill>
                  <a:schemeClr val="tx1">
                    <a:lumMod val="85000"/>
                    <a:lumOff val="15000"/>
                  </a:schemeClr>
                </a:solidFill>
                <a:latin typeface="Bold Ink"/>
                <a:ea typeface="Bold Ink"/>
                <a:cs typeface="Bold Ink"/>
                <a:sym typeface="Bold Ink"/>
              </a:rPr>
              <a:t>Project Architecture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160530" y="3846868"/>
            <a:ext cx="12036395" cy="492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>
              <a:buFont typeface="Arial"/>
              <a:buChar char="•"/>
            </a:pPr>
            <a:r>
              <a:rPr lang="en-US" sz="4000" dirty="0">
                <a:solidFill>
                  <a:srgbClr val="4D191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Bold"/>
              </a:rPr>
              <a:t>Exploratory Data Analysis</a:t>
            </a:r>
          </a:p>
          <a:p>
            <a:pPr marL="1122679" lvl="1" indent="-561340">
              <a:buFont typeface="Arial"/>
              <a:buChar char="•"/>
            </a:pPr>
            <a:r>
              <a:rPr lang="en-US" sz="4000" dirty="0">
                <a:solidFill>
                  <a:srgbClr val="4D191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Bold"/>
              </a:rPr>
              <a:t>Data Visualization</a:t>
            </a:r>
          </a:p>
          <a:p>
            <a:pPr marL="1122679" lvl="1" indent="-561340">
              <a:buFont typeface="Arial"/>
              <a:buChar char="•"/>
            </a:pPr>
            <a:r>
              <a:rPr lang="en-US" sz="4000" dirty="0">
                <a:solidFill>
                  <a:srgbClr val="4D191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Bold"/>
              </a:rPr>
              <a:t>Data Preprocessing</a:t>
            </a:r>
          </a:p>
          <a:p>
            <a:pPr marL="1122679" lvl="1" indent="-561340">
              <a:buFont typeface="Arial"/>
              <a:buChar char="•"/>
            </a:pPr>
            <a:r>
              <a:rPr lang="en-US" sz="4000" dirty="0">
                <a:solidFill>
                  <a:srgbClr val="4D191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Bold"/>
              </a:rPr>
              <a:t>Data Partitions</a:t>
            </a:r>
          </a:p>
          <a:p>
            <a:pPr marL="1122679" lvl="1" indent="-561340">
              <a:buFont typeface="Arial"/>
              <a:buChar char="•"/>
            </a:pPr>
            <a:r>
              <a:rPr lang="en-US" sz="4000" dirty="0">
                <a:solidFill>
                  <a:srgbClr val="4D191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Bold"/>
              </a:rPr>
              <a:t>Model Building</a:t>
            </a:r>
          </a:p>
          <a:p>
            <a:pPr marL="1122679" lvl="1" indent="-561340">
              <a:buFont typeface="Arial"/>
              <a:buChar char="•"/>
            </a:pPr>
            <a:r>
              <a:rPr lang="en-US" sz="4000" dirty="0">
                <a:solidFill>
                  <a:srgbClr val="4D191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Bold"/>
              </a:rPr>
              <a:t>Model Evaluation</a:t>
            </a:r>
          </a:p>
          <a:p>
            <a:pPr marL="1122679" lvl="1" indent="-561340">
              <a:buFont typeface="Arial"/>
              <a:buChar char="•"/>
            </a:pPr>
            <a:r>
              <a:rPr lang="en-US" sz="4000" dirty="0">
                <a:solidFill>
                  <a:srgbClr val="4D191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Bold"/>
              </a:rPr>
              <a:t>Performance Comparison</a:t>
            </a:r>
          </a:p>
          <a:p>
            <a:pPr marL="1122679" lvl="1" indent="-561340">
              <a:buFont typeface="Arial"/>
              <a:buChar char="•"/>
            </a:pPr>
            <a:r>
              <a:rPr lang="en-US" sz="4000" dirty="0">
                <a:solidFill>
                  <a:srgbClr val="4D191A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Bold"/>
              </a:rPr>
              <a:t>Deployment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260F9E-99B0-EA8E-AE90-D98EA355A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376E432-3A85-BE50-EFF1-AF3A3FC3630E}"/>
              </a:ext>
            </a:extLst>
          </p:cNvPr>
          <p:cNvGrpSpPr/>
          <p:nvPr/>
        </p:nvGrpSpPr>
        <p:grpSpPr>
          <a:xfrm rot="-2562626">
            <a:off x="-4728550" y="7704649"/>
            <a:ext cx="8132490" cy="4066245"/>
            <a:chOff x="0" y="0"/>
            <a:chExt cx="812800" cy="406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BBE0910-BA02-479B-60C3-DC0E2719EC06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485C329-1B96-F4A9-43AF-2A9B95C42992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1035109-1B8C-B28F-3DD5-398688A321B5}"/>
              </a:ext>
            </a:extLst>
          </p:cNvPr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940DB83-8B02-1A46-F372-A00956F65C85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6CB64833-0E76-1E9C-A455-09857CFA73D6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04A0334F-6AFB-3973-4EB1-0F23F3C9E00C}"/>
              </a:ext>
            </a:extLst>
          </p:cNvPr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D092CEA-B8E6-C966-074F-05AF6C0E54C5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5A51FDC8-2239-F455-3767-958A3FD63B0D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8A3216AA-8127-EBFA-17D3-BDE67553D658}"/>
              </a:ext>
            </a:extLst>
          </p:cNvPr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FA1231EE-F929-E418-7EAF-2B68ED87C1DD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8994868A-3B0D-6548-A9B7-0987D300F5E9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E3D0C6A7-F179-D7C8-FB54-C1100FB5AEC2}"/>
              </a:ext>
            </a:extLst>
          </p:cNvPr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43E6A44-7E27-5C35-2D68-2CE929D93708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86E97FD2-1B17-2C53-BC1D-C557A83A3B9E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855DE261-4FAA-B945-1761-89BB8EFF1C10}"/>
              </a:ext>
            </a:extLst>
          </p:cNvPr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E6D4CAFD-9A97-812C-1581-6C433B587FBC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B5DF317C-140B-CFE9-0B9C-A715701CBBFF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5E439F2F-022C-BD1E-5519-6CB33C7CAA86}"/>
              </a:ext>
            </a:extLst>
          </p:cNvPr>
          <p:cNvSpPr txBox="1"/>
          <p:nvPr/>
        </p:nvSpPr>
        <p:spPr>
          <a:xfrm>
            <a:off x="3473324" y="955879"/>
            <a:ext cx="10540477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 dirty="0">
                <a:solidFill>
                  <a:schemeClr val="tx1">
                    <a:lumMod val="85000"/>
                    <a:lumOff val="15000"/>
                  </a:schemeClr>
                </a:solidFill>
                <a:latin typeface="Bold Ink"/>
                <a:ea typeface="Bold Ink"/>
                <a:cs typeface="Bold Ink"/>
                <a:sym typeface="Bold Ink"/>
              </a:rPr>
              <a:t>Data Set</a:t>
            </a:r>
          </a:p>
          <a:p>
            <a:pPr algn="ctr">
              <a:lnSpc>
                <a:spcPts val="8968"/>
              </a:lnSpc>
            </a:pPr>
            <a:endParaRPr lang="en-US" sz="10551" dirty="0">
              <a:solidFill>
                <a:srgbClr val="545454"/>
              </a:solidFill>
              <a:latin typeface="Bold Ink"/>
              <a:ea typeface="Bold Ink"/>
              <a:cs typeface="Bold Ink"/>
              <a:sym typeface="Bold Ink"/>
            </a:endParaRP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1ADA0B6F-290D-4562-1EB0-75B6C6449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771" y="2584421"/>
            <a:ext cx="1672708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Industrial Risk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Risk from the company's industry (low, medium, high).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Management Risk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Risk due to poor management decisions or inefficiency.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Flexibility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How well the company manages debt and cash 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Credibility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trustworthiness or reputation of the company.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Competitiveness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How well the company competes in the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Risk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Risk from inefficiencies in business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Bankruptcy (Target)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Whether the company is bankrupt (1) or not bankrupt (0). </a:t>
            </a:r>
          </a:p>
        </p:txBody>
      </p:sp>
    </p:spTree>
    <p:extLst>
      <p:ext uri="{BB962C8B-B14F-4D97-AF65-F5344CB8AC3E}">
        <p14:creationId xmlns:p14="http://schemas.microsoft.com/office/powerpoint/2010/main" val="812234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076846" y="1756691"/>
            <a:ext cx="10540477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10551" dirty="0">
                <a:solidFill>
                  <a:schemeClr val="tx1">
                    <a:lumMod val="85000"/>
                    <a:lumOff val="15000"/>
                  </a:schemeClr>
                </a:solidFill>
                <a:latin typeface="Bold Ink"/>
                <a:ea typeface="Bold Ink"/>
                <a:cs typeface="Bold Ink"/>
                <a:sym typeface="Bold Ink"/>
              </a:rPr>
              <a:t>Data Description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322670" y="4385269"/>
            <a:ext cx="5485392" cy="2039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8150" lvl="1" indent="-419075" algn="l">
              <a:lnSpc>
                <a:spcPts val="5434"/>
              </a:lnSpc>
              <a:buFont typeface="Arial"/>
              <a:buChar char="•"/>
            </a:pPr>
            <a:r>
              <a:rPr lang="en-US" sz="3882" dirty="0">
                <a:solidFill>
                  <a:srgbClr val="C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Shape</a:t>
            </a:r>
          </a:p>
          <a:p>
            <a:pPr marL="419075" lvl="1" algn="l">
              <a:lnSpc>
                <a:spcPts val="5434"/>
              </a:lnSpc>
            </a:pPr>
            <a:r>
              <a:rPr lang="en-US" sz="3882" dirty="0">
                <a:solidFill>
                  <a:srgbClr val="C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  250 </a:t>
            </a:r>
            <a:r>
              <a:rPr lang="en-IN" sz="3882" dirty="0">
                <a:solidFill>
                  <a:srgbClr val="C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Row’s</a:t>
            </a:r>
          </a:p>
          <a:p>
            <a:pPr marL="419075" lvl="1" algn="l">
              <a:lnSpc>
                <a:spcPts val="5434"/>
              </a:lnSpc>
            </a:pPr>
            <a:r>
              <a:rPr lang="en-IN" sz="3882" dirty="0">
                <a:solidFill>
                  <a:srgbClr val="C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  </a:t>
            </a:r>
            <a:r>
              <a:rPr lang="en-US" sz="3882" dirty="0">
                <a:solidFill>
                  <a:srgbClr val="C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7 </a:t>
            </a:r>
            <a:r>
              <a:rPr lang="en-IN" sz="3882" dirty="0">
                <a:solidFill>
                  <a:srgbClr val="C0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Column’s </a:t>
            </a:r>
            <a:endParaRPr lang="en-US" sz="3882" dirty="0">
              <a:solidFill>
                <a:srgbClr val="C00000"/>
              </a:solidFill>
              <a:latin typeface="Akzidenz-Grotesk"/>
              <a:ea typeface="Akzidenz-Grotesk"/>
              <a:cs typeface="Akzidenz-Grotesk"/>
              <a:sym typeface="Akzidenz-Grotesk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479938" y="4385269"/>
            <a:ext cx="5485392" cy="134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8150" lvl="1" indent="-419075" algn="l">
              <a:lnSpc>
                <a:spcPts val="5434"/>
              </a:lnSpc>
              <a:buFont typeface="Arial"/>
              <a:buChar char="•"/>
            </a:pPr>
            <a:r>
              <a:rPr lang="en-US" sz="3882" dirty="0">
                <a:solidFill>
                  <a:srgbClr val="00206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Null Values</a:t>
            </a:r>
          </a:p>
          <a:p>
            <a:pPr marL="419075" lvl="1" algn="l">
              <a:lnSpc>
                <a:spcPts val="5434"/>
              </a:lnSpc>
            </a:pPr>
            <a:r>
              <a:rPr lang="en-US" sz="3882" dirty="0">
                <a:solidFill>
                  <a:srgbClr val="00206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   No Null Values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322670" y="6808336"/>
            <a:ext cx="5485392" cy="134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8150" lvl="1" indent="-419075" algn="l">
              <a:lnSpc>
                <a:spcPts val="5434"/>
              </a:lnSpc>
              <a:buFont typeface="Arial"/>
              <a:buChar char="•"/>
            </a:pPr>
            <a:r>
              <a:rPr lang="en-US" sz="3882" dirty="0">
                <a:solidFill>
                  <a:schemeClr val="bg2">
                    <a:lumMod val="10000"/>
                  </a:schemeClr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Data Types</a:t>
            </a:r>
          </a:p>
          <a:p>
            <a:pPr marL="419075" lvl="1" algn="l">
              <a:lnSpc>
                <a:spcPts val="5434"/>
              </a:lnSpc>
            </a:pPr>
            <a:r>
              <a:rPr lang="en-US" sz="3882" dirty="0">
                <a:solidFill>
                  <a:schemeClr val="bg2">
                    <a:lumMod val="10000"/>
                  </a:schemeClr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   Object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479938" y="6808336"/>
            <a:ext cx="5485392" cy="134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8150" lvl="1" indent="-419075" algn="l">
              <a:lnSpc>
                <a:spcPts val="5434"/>
              </a:lnSpc>
              <a:buFont typeface="Arial"/>
              <a:buChar char="•"/>
            </a:pPr>
            <a:r>
              <a:rPr lang="en-US" sz="3882" dirty="0">
                <a:solidFill>
                  <a:srgbClr val="FF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Duplicates</a:t>
            </a:r>
          </a:p>
          <a:p>
            <a:pPr marL="419075" lvl="1" algn="l">
              <a:lnSpc>
                <a:spcPts val="5434"/>
              </a:lnSpc>
            </a:pPr>
            <a:r>
              <a:rPr lang="en-US" sz="3882" dirty="0">
                <a:solidFill>
                  <a:srgbClr val="FF0000"/>
                </a:solidFill>
                <a:latin typeface="Akzidenz-Grotesk"/>
                <a:ea typeface="Akzidenz-Grotesk"/>
                <a:cs typeface="Akzidenz-Grotesk"/>
                <a:sym typeface="Akzidenz-Grotesk"/>
              </a:rPr>
              <a:t>    No Values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4038600" y="800100"/>
            <a:ext cx="10375639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Bold Ink"/>
                <a:ea typeface="Bold Ink"/>
                <a:cs typeface="Bold Ink"/>
                <a:sym typeface="Bold Ink"/>
              </a:rPr>
              <a:t>Data Visualization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C1332C0-DAA6-4AA0-51A7-EBDA918DB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852700"/>
            <a:ext cx="13213916" cy="542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8AAAE25-60D8-B756-6B34-E2654E95EA5C}"/>
              </a:ext>
            </a:extLst>
          </p:cNvPr>
          <p:cNvSpPr txBox="1"/>
          <p:nvPr/>
        </p:nvSpPr>
        <p:spPr>
          <a:xfrm>
            <a:off x="3200400" y="7810500"/>
            <a:ext cx="134874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en-US" sz="2800" dirty="0">
                <a:solidFill>
                  <a:srgbClr val="FF0000"/>
                </a:solidFill>
              </a:rPr>
              <a:t> Histogram competitiveness from 0.0 to 1.0 and competitiveness for -0.50 to 1.50.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 </a:t>
            </a:r>
            <a:r>
              <a:rPr lang="en-US" sz="2800" dirty="0">
                <a:solidFill>
                  <a:srgbClr val="FF0000"/>
                </a:solidFill>
              </a:rPr>
              <a:t>Count for histogram is 0 to 100 and for density plot is 0.0 to 1.1. </a:t>
            </a:r>
            <a:endParaRPr lang="en-IN" sz="2800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EB9649-4EB5-DD6B-B48D-9AAD73A69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F7A2426-3689-A15F-1FB2-7333421D3D97}"/>
              </a:ext>
            </a:extLst>
          </p:cNvPr>
          <p:cNvGrpSpPr/>
          <p:nvPr/>
        </p:nvGrpSpPr>
        <p:grpSpPr>
          <a:xfrm rot="-2562626">
            <a:off x="-4763849" y="7784323"/>
            <a:ext cx="8132490" cy="4066245"/>
            <a:chOff x="0" y="0"/>
            <a:chExt cx="812800" cy="4064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055004A-E5BA-E8F8-009E-1F581572A662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8AF52E6-CB32-E50F-FB2B-0A510ECA6FAA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DD0B13D4-B4E9-0F23-9676-87EFCE805DF5}"/>
              </a:ext>
            </a:extLst>
          </p:cNvPr>
          <p:cNvGrpSpPr/>
          <p:nvPr/>
        </p:nvGrpSpPr>
        <p:grpSpPr>
          <a:xfrm rot="-2562626">
            <a:off x="-1091559" y="10289015"/>
            <a:ext cx="4019797" cy="2009899"/>
            <a:chOff x="0" y="0"/>
            <a:chExt cx="812800" cy="4064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5047B37-F587-CA83-34BC-ED52902DF308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44060F7C-3AC2-CE18-83AD-EA7456F64522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563FF6AC-4E65-8CE1-5091-A274A5C44198}"/>
              </a:ext>
            </a:extLst>
          </p:cNvPr>
          <p:cNvGrpSpPr/>
          <p:nvPr/>
        </p:nvGrpSpPr>
        <p:grpSpPr>
          <a:xfrm rot="-2562626">
            <a:off x="15760647" y="-1537845"/>
            <a:ext cx="8664509" cy="4332254"/>
            <a:chOff x="0" y="0"/>
            <a:chExt cx="812800" cy="4064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94E1B66-FD79-C6E0-24E4-703B64BC9219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DC6496FC-AF0C-F0C0-E2FD-21DF50D12892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2AB69C56-89F1-AA34-E3EB-A804D66912CF}"/>
              </a:ext>
            </a:extLst>
          </p:cNvPr>
          <p:cNvGrpSpPr/>
          <p:nvPr/>
        </p:nvGrpSpPr>
        <p:grpSpPr>
          <a:xfrm rot="-2562626">
            <a:off x="16327816" y="-2285619"/>
            <a:ext cx="4282768" cy="2141384"/>
            <a:chOff x="0" y="0"/>
            <a:chExt cx="812800" cy="4064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5CE80B4-8BF0-4432-49AB-734F411447FD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C46214D8-8EE4-AAF1-4530-35CA487D14F6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31347D47-D0FF-7005-196B-E4F7A194BE32}"/>
              </a:ext>
            </a:extLst>
          </p:cNvPr>
          <p:cNvGrpSpPr/>
          <p:nvPr/>
        </p:nvGrpSpPr>
        <p:grpSpPr>
          <a:xfrm rot="-2562626">
            <a:off x="13101516" y="9777072"/>
            <a:ext cx="3710089" cy="1855044"/>
            <a:chOff x="0" y="0"/>
            <a:chExt cx="812800" cy="4064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FD9346F4-816B-EE78-AB97-39FBD876B483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B548FCD3-5881-680F-CD21-77D293D58E32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>
            <a:extLst>
              <a:ext uri="{FF2B5EF4-FFF2-40B4-BE49-F238E27FC236}">
                <a16:creationId xmlns:a16="http://schemas.microsoft.com/office/drawing/2014/main" id="{2EA1E6F9-829D-C319-8A26-4E1A30EAC68C}"/>
              </a:ext>
            </a:extLst>
          </p:cNvPr>
          <p:cNvGrpSpPr/>
          <p:nvPr/>
        </p:nvGrpSpPr>
        <p:grpSpPr>
          <a:xfrm rot="-2562626">
            <a:off x="1610027" y="-1189519"/>
            <a:ext cx="3726595" cy="1863298"/>
            <a:chOff x="0" y="0"/>
            <a:chExt cx="812800" cy="406400"/>
          </a:xfrm>
        </p:grpSpPr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0E9516C-50F3-68D8-3784-C5558479B2B9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999E7535-F437-69B1-1BD1-2DE8113DB241}"/>
                </a:ext>
              </a:extLst>
            </p:cNvPr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50C4EEDF-CD56-914E-9254-4A318171D43F}"/>
              </a:ext>
            </a:extLst>
          </p:cNvPr>
          <p:cNvSpPr txBox="1"/>
          <p:nvPr/>
        </p:nvSpPr>
        <p:spPr>
          <a:xfrm>
            <a:off x="4038600" y="800100"/>
            <a:ext cx="10375639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68"/>
              </a:lnSpc>
            </a:pPr>
            <a:r>
              <a:rPr lang="en-US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Bold Ink"/>
                <a:ea typeface="Bold Ink"/>
                <a:cs typeface="Bold Ink"/>
                <a:sym typeface="Bold Ink"/>
              </a:rPr>
              <a:t>Data Visualization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36891DC-8E21-F5AA-E4C2-C6C0BC46A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1849166"/>
            <a:ext cx="13132161" cy="54391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E16AF1-EC4F-BC06-2391-CF973BEC1165}"/>
              </a:ext>
            </a:extLst>
          </p:cNvPr>
          <p:cNvSpPr txBox="1"/>
          <p:nvPr/>
        </p:nvSpPr>
        <p:spPr>
          <a:xfrm>
            <a:off x="3340900" y="7712799"/>
            <a:ext cx="117710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 </a:t>
            </a:r>
            <a:r>
              <a:rPr lang="en-US" sz="2800" dirty="0">
                <a:solidFill>
                  <a:srgbClr val="FF0000"/>
                </a:solidFill>
              </a:rPr>
              <a:t>Histogram values span from 0.0 to 1.0 and credibility for -0.50 to 1.50.</a:t>
            </a: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-  </a:t>
            </a:r>
            <a:r>
              <a:rPr lang="en-US" sz="2800" dirty="0">
                <a:solidFill>
                  <a:srgbClr val="FF0000"/>
                </a:solidFill>
              </a:rPr>
              <a:t>Count for histogram is 0 to 90 and for density plot is 0.0 to 1.0. 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387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689</Words>
  <Application>Microsoft Office PowerPoint</Application>
  <PresentationFormat>Custom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Akzidenz-Grotesk</vt:lpstr>
      <vt:lpstr>Calibri</vt:lpstr>
      <vt:lpstr>Arial</vt:lpstr>
      <vt:lpstr>Open Sans</vt:lpstr>
      <vt:lpstr>Bold Ink</vt:lpstr>
      <vt:lpstr>Segoe WPC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Shyam prakash reddy Bommareddy</dc:creator>
  <cp:lastModifiedBy>Shyam prakash reddy Bommareddy</cp:lastModifiedBy>
  <cp:revision>6</cp:revision>
  <dcterms:created xsi:type="dcterms:W3CDTF">2006-08-16T00:00:00Z</dcterms:created>
  <dcterms:modified xsi:type="dcterms:W3CDTF">2024-12-22T07:58:27Z</dcterms:modified>
  <dc:identifier>DAGZ0efzw00</dc:identifier>
</cp:coreProperties>
</file>