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7" r:id="rId4"/>
    <p:sldId id="262" r:id="rId5"/>
    <p:sldId id="263" r:id="rId6"/>
    <p:sldId id="258" r:id="rId7"/>
    <p:sldId id="264" r:id="rId8"/>
    <p:sldId id="265" r:id="rId9"/>
    <p:sldId id="259" r:id="rId10"/>
    <p:sldId id="266" r:id="rId11"/>
    <p:sldId id="260" r:id="rId12"/>
    <p:sldId id="267" r:id="rId13"/>
    <p:sldId id="268" r:id="rId14"/>
    <p:sldId id="26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903A3-74AF-4604-96F9-10C42DC491C6}" type="datetimeFigureOut">
              <a:rPr lang="en-IN" smtClean="0"/>
              <a:t>10-06-2019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129E7-4D25-4828-B1A8-EC77516B4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3920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903A3-74AF-4604-96F9-10C42DC491C6}" type="datetimeFigureOut">
              <a:rPr lang="en-IN" smtClean="0"/>
              <a:t>10-06-2019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129E7-4D25-4828-B1A8-EC77516B4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2599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903A3-74AF-4604-96F9-10C42DC491C6}" type="datetimeFigureOut">
              <a:rPr lang="en-IN" smtClean="0"/>
              <a:t>10-06-2019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129E7-4D25-4828-B1A8-EC77516B4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7271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903A3-74AF-4604-96F9-10C42DC491C6}" type="datetimeFigureOut">
              <a:rPr lang="en-IN" smtClean="0"/>
              <a:t>10-06-2019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129E7-4D25-4828-B1A8-EC77516B4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3007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903A3-74AF-4604-96F9-10C42DC491C6}" type="datetimeFigureOut">
              <a:rPr lang="en-IN" smtClean="0"/>
              <a:t>10-06-2019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129E7-4D25-4828-B1A8-EC77516B4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1559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903A3-74AF-4604-96F9-10C42DC491C6}" type="datetimeFigureOut">
              <a:rPr lang="en-IN" smtClean="0"/>
              <a:t>10-06-2019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129E7-4D25-4828-B1A8-EC77516B4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0143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903A3-74AF-4604-96F9-10C42DC491C6}" type="datetimeFigureOut">
              <a:rPr lang="en-IN" smtClean="0"/>
              <a:t>10-06-2019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129E7-4D25-4828-B1A8-EC77516B4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0118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903A3-74AF-4604-96F9-10C42DC491C6}" type="datetimeFigureOut">
              <a:rPr lang="en-IN" smtClean="0"/>
              <a:t>10-06-2019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129E7-4D25-4828-B1A8-EC77516B4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2018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903A3-74AF-4604-96F9-10C42DC491C6}" type="datetimeFigureOut">
              <a:rPr lang="en-IN" smtClean="0"/>
              <a:t>10-06-2019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129E7-4D25-4828-B1A8-EC77516B4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998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903A3-74AF-4604-96F9-10C42DC491C6}" type="datetimeFigureOut">
              <a:rPr lang="en-IN" smtClean="0"/>
              <a:t>10-06-2019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129E7-4D25-4828-B1A8-EC77516B4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0600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903A3-74AF-4604-96F9-10C42DC491C6}" type="datetimeFigureOut">
              <a:rPr lang="en-IN" smtClean="0"/>
              <a:t>10-06-2019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129E7-4D25-4828-B1A8-EC77516B4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5108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903A3-74AF-4604-96F9-10C42DC491C6}" type="datetimeFigureOut">
              <a:rPr lang="en-IN" smtClean="0"/>
              <a:t>10-06-2019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D129E7-4D25-4828-B1A8-EC77516B4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0949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Pluto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Compute for Exploratory Financial Data </a:t>
            </a:r>
            <a:r>
              <a:rPr lang="en-US" b="1" dirty="0" smtClean="0"/>
              <a:t>Analysis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5039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Trials and Tribulations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Data API</a:t>
            </a:r>
          </a:p>
          <a:p>
            <a:pPr lvl="1"/>
            <a:r>
              <a:rPr lang="en-IN" dirty="0" smtClean="0"/>
              <a:t>Bandwidth got swamped</a:t>
            </a:r>
          </a:p>
          <a:p>
            <a:pPr lvl="1"/>
            <a:r>
              <a:rPr lang="en-IN" dirty="0" smtClean="0"/>
              <a:t>Cloud storage and data transfer charges went through the roof</a:t>
            </a:r>
          </a:p>
          <a:p>
            <a:r>
              <a:rPr lang="en-IN" dirty="0" smtClean="0"/>
              <a:t>SSH to internal network</a:t>
            </a:r>
          </a:p>
          <a:p>
            <a:pPr lvl="1"/>
            <a:r>
              <a:rPr lang="en-IN" dirty="0" smtClean="0"/>
              <a:t>How do you show plots?</a:t>
            </a:r>
          </a:p>
          <a:p>
            <a:pPr lvl="1"/>
            <a:r>
              <a:rPr lang="en-IN" dirty="0" smtClean="0"/>
              <a:t>Security hazard – got pinged continuously by port-scanners</a:t>
            </a:r>
          </a:p>
          <a:p>
            <a:r>
              <a:rPr lang="en-IN" dirty="0" err="1" smtClean="0"/>
              <a:t>JupyterHub</a:t>
            </a:r>
            <a:r>
              <a:rPr lang="en-IN" dirty="0" smtClean="0"/>
              <a:t> on port:80 on internal network</a:t>
            </a:r>
          </a:p>
          <a:p>
            <a:pPr lvl="1"/>
            <a:r>
              <a:rPr lang="en-IN" dirty="0" smtClean="0"/>
              <a:t>Ping^2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5960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Flow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How?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269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Design goals and constraints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Data leak-proof</a:t>
            </a:r>
          </a:p>
          <a:p>
            <a:r>
              <a:rPr lang="en-IN" dirty="0" smtClean="0"/>
              <a:t>Metered database load</a:t>
            </a:r>
          </a:p>
          <a:p>
            <a:r>
              <a:rPr lang="en-IN" dirty="0" smtClean="0"/>
              <a:t>Metered compute</a:t>
            </a:r>
          </a:p>
          <a:p>
            <a:r>
              <a:rPr lang="en-IN" dirty="0" smtClean="0"/>
              <a:t>Facilitate collaboration</a:t>
            </a:r>
          </a:p>
          <a:p>
            <a:r>
              <a:rPr lang="en-IN" dirty="0" smtClean="0"/>
              <a:t>Familiar interface</a:t>
            </a:r>
          </a:p>
          <a:p>
            <a:r>
              <a:rPr lang="en-IN" dirty="0" smtClean="0"/>
              <a:t>Documented datasets</a:t>
            </a:r>
          </a:p>
        </p:txBody>
      </p:sp>
    </p:spTree>
    <p:extLst>
      <p:ext uri="{BB962C8B-B14F-4D97-AF65-F5344CB8AC3E}">
        <p14:creationId xmlns:p14="http://schemas.microsoft.com/office/powerpoint/2010/main" val="3198427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71096" y="1243357"/>
            <a:ext cx="2693324" cy="5539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 smtClean="0"/>
              <a:t>Cloud hosted </a:t>
            </a:r>
            <a:r>
              <a:rPr lang="en-IN" dirty="0" err="1" smtClean="0"/>
              <a:t>JupyterHub</a:t>
            </a:r>
            <a:endParaRPr lang="en-IN" dirty="0" smtClean="0"/>
          </a:p>
          <a:p>
            <a:pPr algn="ctr"/>
            <a:r>
              <a:rPr lang="en-IN" sz="1100" dirty="0" smtClean="0">
                <a:latin typeface="Lucida Console" panose="020B0609040504020204" pitchFamily="49" charset="0"/>
              </a:rPr>
              <a:t>login with </a:t>
            </a:r>
            <a:r>
              <a:rPr lang="en-IN" sz="1100" dirty="0" err="1" smtClean="0">
                <a:latin typeface="Lucida Console" panose="020B0609040504020204" pitchFamily="49" charset="0"/>
              </a:rPr>
              <a:t>github</a:t>
            </a:r>
            <a:endParaRPr lang="en-IN" sz="1100" dirty="0">
              <a:latin typeface="Lucida Console" panose="020B060904050402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019930" y="2818946"/>
            <a:ext cx="179832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Cloud hosted </a:t>
            </a:r>
          </a:p>
          <a:p>
            <a:pPr algn="ctr"/>
            <a:r>
              <a:rPr lang="en-IN" dirty="0" err="1" smtClean="0"/>
              <a:t>MongoDb</a:t>
            </a:r>
            <a:r>
              <a:rPr lang="en-IN" dirty="0" smtClean="0"/>
              <a:t> Queue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56561" y="2383813"/>
            <a:ext cx="82850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 err="1" smtClean="0"/>
              <a:t>Github</a:t>
            </a:r>
            <a:endParaRPr lang="en-IN" dirty="0" smtClean="0"/>
          </a:p>
        </p:txBody>
      </p:sp>
      <p:cxnSp>
        <p:nvCxnSpPr>
          <p:cNvPr id="15" name="Straight Arrow Connector 14"/>
          <p:cNvCxnSpPr>
            <a:stCxn id="4" idx="3"/>
            <a:endCxn id="6" idx="0"/>
          </p:cNvCxnSpPr>
          <p:nvPr/>
        </p:nvCxnSpPr>
        <p:spPr>
          <a:xfrm>
            <a:off x="7664420" y="1520356"/>
            <a:ext cx="2254670" cy="129859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9" idx="3"/>
          </p:cNvCxnSpPr>
          <p:nvPr/>
        </p:nvCxnSpPr>
        <p:spPr>
          <a:xfrm rot="5400000">
            <a:off x="7779155" y="2868402"/>
            <a:ext cx="1543061" cy="273681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67" name="Group 66"/>
          <p:cNvGrpSpPr/>
          <p:nvPr/>
        </p:nvGrpSpPr>
        <p:grpSpPr>
          <a:xfrm>
            <a:off x="5453233" y="4739033"/>
            <a:ext cx="1729047" cy="1432563"/>
            <a:chOff x="5192682" y="4602479"/>
            <a:chExt cx="1729047" cy="1432563"/>
          </a:xfrm>
        </p:grpSpPr>
        <p:sp>
          <p:nvSpPr>
            <p:cNvPr id="9" name="TextBox 8"/>
            <p:cNvSpPr txBox="1"/>
            <p:nvPr/>
          </p:nvSpPr>
          <p:spPr>
            <a:xfrm>
              <a:off x="5192682" y="4602479"/>
              <a:ext cx="1729047" cy="53860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IN" dirty="0" smtClean="0"/>
                <a:t>Private compute</a:t>
              </a:r>
            </a:p>
            <a:p>
              <a:r>
                <a:rPr lang="en-IN" sz="1100" dirty="0">
                  <a:solidFill>
                    <a:schemeClr val="tx1"/>
                  </a:solidFill>
                  <a:latin typeface="Lucida Console" panose="020B0609040504020204" pitchFamily="49" charset="0"/>
                </a:rPr>
                <a:t>API (open source</a:t>
              </a:r>
              <a:r>
                <a:rPr lang="en-IN" sz="1100" dirty="0" smtClean="0">
                  <a:solidFill>
                    <a:schemeClr val="tx1"/>
                  </a:solidFill>
                  <a:latin typeface="Lucida Console" panose="020B0609040504020204" pitchFamily="49" charset="0"/>
                </a:rPr>
                <a:t>)</a:t>
              </a:r>
              <a:endParaRPr lang="en-IN" sz="1600" dirty="0">
                <a:solidFill>
                  <a:schemeClr val="tx1"/>
                </a:solidFill>
                <a:latin typeface="Lucida Console" panose="020B0609040504020204" pitchFamily="49" charset="0"/>
              </a:endParaRPr>
            </a:p>
          </p:txBody>
        </p:sp>
        <p:sp>
          <p:nvSpPr>
            <p:cNvPr id="10" name="Can 9"/>
            <p:cNvSpPr/>
            <p:nvPr/>
          </p:nvSpPr>
          <p:spPr>
            <a:xfrm>
              <a:off x="5857702" y="5503027"/>
              <a:ext cx="399011" cy="532015"/>
            </a:xfrm>
            <a:prstGeom prst="ca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Can 10"/>
            <p:cNvSpPr/>
            <p:nvPr/>
          </p:nvSpPr>
          <p:spPr>
            <a:xfrm>
              <a:off x="6323214" y="5503025"/>
              <a:ext cx="399011" cy="532015"/>
            </a:xfrm>
            <a:prstGeom prst="ca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Can 11"/>
            <p:cNvSpPr/>
            <p:nvPr/>
          </p:nvSpPr>
          <p:spPr>
            <a:xfrm>
              <a:off x="5392190" y="5503025"/>
              <a:ext cx="399011" cy="532015"/>
            </a:xfrm>
            <a:prstGeom prst="ca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0" name="Straight Arrow Connector 19"/>
            <p:cNvCxnSpPr>
              <a:endCxn id="11" idx="0"/>
            </p:cNvCxnSpPr>
            <p:nvPr/>
          </p:nvCxnSpPr>
          <p:spPr>
            <a:xfrm>
              <a:off x="6522719" y="5141088"/>
              <a:ext cx="1" cy="46169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6057206" y="5141088"/>
              <a:ext cx="1" cy="46169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5588921" y="5141088"/>
              <a:ext cx="1" cy="46169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Arrow Connector 23"/>
          <p:cNvCxnSpPr>
            <a:stCxn id="9" idx="1"/>
            <a:endCxn id="8" idx="1"/>
          </p:cNvCxnSpPr>
          <p:nvPr/>
        </p:nvCxnSpPr>
        <p:spPr>
          <a:xfrm rot="10800000">
            <a:off x="1856561" y="2568480"/>
            <a:ext cx="3596672" cy="2439859"/>
          </a:xfrm>
          <a:prstGeom prst="bentConnector3">
            <a:avLst>
              <a:gd name="adj1" fmla="val 10635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8" idx="0"/>
            <a:endCxn id="4" idx="1"/>
          </p:cNvCxnSpPr>
          <p:nvPr/>
        </p:nvCxnSpPr>
        <p:spPr>
          <a:xfrm rot="5400000" flipH="1" flipV="1">
            <a:off x="3189226" y="601943"/>
            <a:ext cx="863457" cy="270028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4" idx="0"/>
          </p:cNvCxnSpPr>
          <p:nvPr/>
        </p:nvCxnSpPr>
        <p:spPr>
          <a:xfrm>
            <a:off x="6317757" y="686404"/>
            <a:ext cx="1" cy="5569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" idx="2"/>
            <a:endCxn id="8" idx="3"/>
          </p:cNvCxnSpPr>
          <p:nvPr/>
        </p:nvCxnSpPr>
        <p:spPr>
          <a:xfrm rot="5400000">
            <a:off x="4115849" y="366570"/>
            <a:ext cx="771124" cy="363269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685062" y="2378042"/>
            <a:ext cx="24929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900" dirty="0" smtClean="0">
                <a:latin typeface="Consolas" panose="020B0609020204030204" pitchFamily="49" charset="0"/>
              </a:rPr>
              <a:t>1: Save notebook (request) to </a:t>
            </a:r>
            <a:r>
              <a:rPr lang="en-IN" sz="900" dirty="0" err="1" smtClean="0">
                <a:latin typeface="Consolas" panose="020B0609020204030204" pitchFamily="49" charset="0"/>
              </a:rPr>
              <a:t>github</a:t>
            </a:r>
            <a:endParaRPr lang="en-IN" sz="900" dirty="0">
              <a:latin typeface="Consolas" panose="020B0609020204030204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746700" y="1310509"/>
            <a:ext cx="21723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900" dirty="0" smtClean="0">
                <a:latin typeface="Consolas" panose="020B0609020204030204" pitchFamily="49" charset="0"/>
              </a:rPr>
              <a:t>2: queue request for processing</a:t>
            </a:r>
            <a:endParaRPr lang="en-IN" sz="900" dirty="0">
              <a:latin typeface="Consolas" panose="020B0609020204030204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746700" y="4796742"/>
            <a:ext cx="10823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900" dirty="0">
                <a:latin typeface="Consolas" panose="020B0609020204030204" pitchFamily="49" charset="0"/>
              </a:rPr>
              <a:t>3</a:t>
            </a:r>
            <a:r>
              <a:rPr lang="en-IN" sz="900" dirty="0" smtClean="0">
                <a:latin typeface="Consolas" panose="020B0609020204030204" pitchFamily="49" charset="0"/>
              </a:rPr>
              <a:t>: pick up job</a:t>
            </a:r>
            <a:endParaRPr lang="en-IN" sz="900" dirty="0">
              <a:latin typeface="Consolas" panose="020B0609020204030204" pitchFamily="49" charset="0"/>
            </a:endParaRPr>
          </a:p>
        </p:txBody>
      </p:sp>
      <p:cxnSp>
        <p:nvCxnSpPr>
          <p:cNvPr id="50" name="Straight Arrow Connector 49"/>
          <p:cNvCxnSpPr>
            <a:stCxn id="8" idx="2"/>
            <a:endCxn id="9" idx="0"/>
          </p:cNvCxnSpPr>
          <p:nvPr/>
        </p:nvCxnSpPr>
        <p:spPr>
          <a:xfrm rot="16200000" flipH="1">
            <a:off x="3301340" y="1722616"/>
            <a:ext cx="1985888" cy="40469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685062" y="3505639"/>
            <a:ext cx="26212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900" dirty="0" smtClean="0">
                <a:latin typeface="Consolas" panose="020B0609020204030204" pitchFamily="49" charset="0"/>
              </a:rPr>
              <a:t>4: Load notebook (request) from </a:t>
            </a:r>
            <a:r>
              <a:rPr lang="en-IN" sz="900" dirty="0" err="1" smtClean="0">
                <a:latin typeface="Consolas" panose="020B0609020204030204" pitchFamily="49" charset="0"/>
              </a:rPr>
              <a:t>github</a:t>
            </a:r>
            <a:endParaRPr lang="en-IN" sz="900" dirty="0">
              <a:latin typeface="Consolas" panose="020B0609020204030204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685062" y="4772582"/>
            <a:ext cx="255711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900" dirty="0">
                <a:latin typeface="Consolas" panose="020B0609020204030204" pitchFamily="49" charset="0"/>
              </a:rPr>
              <a:t>5</a:t>
            </a:r>
            <a:r>
              <a:rPr lang="en-IN" sz="900" dirty="0" smtClean="0">
                <a:latin typeface="Consolas" panose="020B0609020204030204" pitchFamily="49" charset="0"/>
              </a:rPr>
              <a:t>: Save notebook (response) to </a:t>
            </a:r>
            <a:r>
              <a:rPr lang="en-IN" sz="900" dirty="0" err="1" smtClean="0">
                <a:latin typeface="Consolas" panose="020B0609020204030204" pitchFamily="49" charset="0"/>
              </a:rPr>
              <a:t>github</a:t>
            </a:r>
            <a:endParaRPr lang="en-IN" sz="900" dirty="0">
              <a:latin typeface="Consolas" panose="020B0609020204030204" pitchFamily="49" charset="0"/>
            </a:endParaRPr>
          </a:p>
        </p:txBody>
      </p:sp>
      <p:cxnSp>
        <p:nvCxnSpPr>
          <p:cNvPr id="55" name="Straight Arrow Connector 54"/>
          <p:cNvCxnSpPr>
            <a:stCxn id="9" idx="0"/>
            <a:endCxn id="6" idx="1"/>
          </p:cNvCxnSpPr>
          <p:nvPr/>
        </p:nvCxnSpPr>
        <p:spPr>
          <a:xfrm rot="5400000" flipH="1" flipV="1">
            <a:off x="6870383" y="2589487"/>
            <a:ext cx="1596921" cy="2702173"/>
          </a:xfrm>
          <a:prstGeom prst="bentConnector2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7746700" y="2900945"/>
            <a:ext cx="10182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900" dirty="0" smtClean="0">
                <a:latin typeface="Consolas" panose="020B0609020204030204" pitchFamily="49" charset="0"/>
              </a:rPr>
              <a:t>6: update job</a:t>
            </a:r>
            <a:endParaRPr lang="en-IN" sz="900" dirty="0">
              <a:latin typeface="Consolas" panose="020B0609020204030204" pitchFamily="49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270812" y="1315339"/>
            <a:ext cx="26853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900" dirty="0" smtClean="0">
                <a:latin typeface="Consolas" panose="020B0609020204030204" pitchFamily="49" charset="0"/>
              </a:rPr>
              <a:t>7: Load notebook (response) from </a:t>
            </a:r>
            <a:r>
              <a:rPr lang="en-IN" sz="900" dirty="0" err="1" smtClean="0">
                <a:latin typeface="Consolas" panose="020B0609020204030204" pitchFamily="49" charset="0"/>
              </a:rPr>
              <a:t>github</a:t>
            </a:r>
            <a:endParaRPr lang="en-IN" sz="9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2572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Rise!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555318"/>
            <a:ext cx="10515600" cy="1500187"/>
          </a:xfrm>
        </p:spPr>
        <p:txBody>
          <a:bodyPr/>
          <a:lstStyle/>
          <a:p>
            <a:r>
              <a:rPr lang="en-I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Collaborate, use, create</a:t>
            </a:r>
          </a:p>
          <a:p>
            <a:r>
              <a:rPr lang="en-I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Get in touch with me on WhatsApp: +91 9008175038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91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About Me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Shyam Sunder</a:t>
            </a:r>
          </a:p>
          <a:p>
            <a:pPr marL="0" indent="0">
              <a:buNone/>
            </a:pPr>
            <a:r>
              <a:rPr lang="en-IN" dirty="0" smtClean="0"/>
              <a:t>I am a stock-broker who uses quantitative models to trade and invest. Both for myself and my clients.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I blew up the world in 2008 and have been making amends ever since ;)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Check out StockViz.biz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3921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Why?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817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Data: Expensive and Dirty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Multiple vendors, different formats, orthogonal assumptions</a:t>
            </a:r>
          </a:p>
          <a:p>
            <a:r>
              <a:rPr lang="en-IN" dirty="0" smtClean="0"/>
              <a:t>Upfront investment in licensing, database setup and cleaning</a:t>
            </a:r>
          </a:p>
          <a:p>
            <a:r>
              <a:rPr lang="en-IN" dirty="0" smtClean="0"/>
              <a:t>Time-stamped meta-data is non-existent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6780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Analysis: Incomplete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IN" dirty="0" smtClean="0"/>
              <a:t>Almost all analysis is done by practitioners who may not have a background in statistics</a:t>
            </a:r>
          </a:p>
          <a:p>
            <a:r>
              <a:rPr lang="en-IN" dirty="0" smtClean="0"/>
              <a:t>Non-replicable</a:t>
            </a:r>
          </a:p>
          <a:p>
            <a:r>
              <a:rPr lang="en-IN" dirty="0" smtClean="0"/>
              <a:t>Only positive </a:t>
            </a:r>
            <a:r>
              <a:rPr lang="en-IN" dirty="0" err="1" smtClean="0"/>
              <a:t>backtests</a:t>
            </a:r>
            <a:r>
              <a:rPr lang="en-IN" dirty="0" smtClean="0"/>
              <a:t> are shared</a:t>
            </a:r>
          </a:p>
          <a:p>
            <a:r>
              <a:rPr lang="en-IN" dirty="0" smtClean="0"/>
              <a:t>Impossible to share research and solicit feedback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3308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Lay of the Land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Who else?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207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Fin</a:t>
            </a:r>
            <a:r>
              <a:rPr lang="en-IN" dirty="0" smtClean="0"/>
              <a:t>-through-</a:t>
            </a:r>
            <a:r>
              <a:rPr lang="en-IN" dirty="0" smtClean="0">
                <a:solidFill>
                  <a:srgbClr val="002060"/>
                </a:solidFill>
              </a:rPr>
              <a:t>tech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err="1" smtClean="0"/>
              <a:t>Quantopian</a:t>
            </a:r>
            <a:r>
              <a:rPr lang="en-IN" dirty="0" smtClean="0"/>
              <a:t> (</a:t>
            </a:r>
            <a:r>
              <a:rPr lang="en-IN" dirty="0" smtClean="0">
                <a:solidFill>
                  <a:srgbClr val="FF0000"/>
                </a:solidFill>
              </a:rPr>
              <a:t>Fin</a:t>
            </a:r>
            <a:r>
              <a:rPr lang="en-IN" dirty="0" smtClean="0"/>
              <a:t>)</a:t>
            </a:r>
            <a:endParaRPr lang="en-IN" dirty="0"/>
          </a:p>
          <a:p>
            <a:pPr lvl="1"/>
            <a:r>
              <a:rPr lang="en-IN" dirty="0" err="1"/>
              <a:t>Backtest</a:t>
            </a:r>
            <a:r>
              <a:rPr lang="en-IN" dirty="0"/>
              <a:t> only</a:t>
            </a:r>
          </a:p>
          <a:p>
            <a:pPr lvl="1"/>
            <a:r>
              <a:rPr lang="en-IN" dirty="0" smtClean="0"/>
              <a:t>Staking</a:t>
            </a:r>
          </a:p>
          <a:p>
            <a:r>
              <a:rPr lang="en-IN" dirty="0" err="1" smtClean="0"/>
              <a:t>Quandl</a:t>
            </a:r>
            <a:r>
              <a:rPr lang="en-IN" dirty="0" smtClean="0"/>
              <a:t> (</a:t>
            </a:r>
            <a:r>
              <a:rPr lang="en-IN" dirty="0" smtClean="0">
                <a:solidFill>
                  <a:srgbClr val="002060"/>
                </a:solidFill>
              </a:rPr>
              <a:t>Tech</a:t>
            </a:r>
            <a:r>
              <a:rPr lang="en-IN" dirty="0" smtClean="0"/>
              <a:t>)</a:t>
            </a:r>
          </a:p>
          <a:p>
            <a:pPr lvl="1"/>
            <a:r>
              <a:rPr lang="en-IN" dirty="0" smtClean="0"/>
              <a:t>Data API only</a:t>
            </a:r>
          </a:p>
          <a:p>
            <a:pPr lvl="1"/>
            <a:r>
              <a:rPr lang="en-IN" dirty="0" smtClean="0"/>
              <a:t>Freemium + Marketplace</a:t>
            </a:r>
          </a:p>
          <a:p>
            <a:r>
              <a:rPr lang="en-IN" dirty="0" smtClean="0"/>
              <a:t>IEX Cloud (</a:t>
            </a:r>
            <a:r>
              <a:rPr lang="en-IN" dirty="0" smtClean="0">
                <a:solidFill>
                  <a:srgbClr val="002060"/>
                </a:solidFill>
              </a:rPr>
              <a:t>Tech</a:t>
            </a:r>
            <a:r>
              <a:rPr lang="en-IN" dirty="0" smtClean="0"/>
              <a:t>)</a:t>
            </a:r>
          </a:p>
          <a:p>
            <a:pPr lvl="1"/>
            <a:r>
              <a:rPr lang="en-IN" dirty="0" smtClean="0"/>
              <a:t>Data API only</a:t>
            </a:r>
          </a:p>
          <a:p>
            <a:pPr lvl="1"/>
            <a:r>
              <a:rPr lang="en-IN" dirty="0" smtClean="0"/>
              <a:t>Freemium</a:t>
            </a:r>
          </a:p>
          <a:p>
            <a:r>
              <a:rPr lang="en-IN" dirty="0" smtClean="0"/>
              <a:t>Numerous </a:t>
            </a:r>
            <a:r>
              <a:rPr lang="en-IN" dirty="0" smtClean="0"/>
              <a:t>(Indian) clones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4177087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Unsolved problems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Bringing data to code is hard (</a:t>
            </a:r>
            <a:r>
              <a:rPr lang="en-IN" dirty="0" err="1" smtClean="0"/>
              <a:t>Quandl</a:t>
            </a:r>
            <a:r>
              <a:rPr lang="en-IN" dirty="0" smtClean="0"/>
              <a:t>, IEX)</a:t>
            </a:r>
          </a:p>
          <a:p>
            <a:pPr lvl="1"/>
            <a:r>
              <a:rPr lang="en-IN" dirty="0" smtClean="0"/>
              <a:t>High bandwidth requirement – piping different data to different endpoints</a:t>
            </a:r>
          </a:p>
          <a:p>
            <a:pPr lvl="1"/>
            <a:r>
              <a:rPr lang="en-IN" dirty="0" smtClean="0"/>
              <a:t>Usage is not predictable – should a dataset be hot/warm/tepid/cold</a:t>
            </a:r>
          </a:p>
          <a:p>
            <a:pPr lvl="1"/>
            <a:r>
              <a:rPr lang="en-IN" dirty="0" smtClean="0"/>
              <a:t>Data needs to be metered</a:t>
            </a:r>
          </a:p>
          <a:p>
            <a:r>
              <a:rPr lang="en-IN" dirty="0" smtClean="0"/>
              <a:t>Bringing code to data is harder (</a:t>
            </a:r>
            <a:r>
              <a:rPr lang="en-IN" dirty="0" err="1" smtClean="0"/>
              <a:t>Quantopian</a:t>
            </a:r>
            <a:r>
              <a:rPr lang="en-IN" dirty="0" smtClean="0"/>
              <a:t>)</a:t>
            </a:r>
          </a:p>
          <a:p>
            <a:pPr lvl="1"/>
            <a:r>
              <a:rPr lang="en-IN" dirty="0" smtClean="0"/>
              <a:t>Prevent malicious code</a:t>
            </a:r>
          </a:p>
          <a:p>
            <a:pPr lvl="1"/>
            <a:r>
              <a:rPr lang="en-IN" dirty="0" smtClean="0"/>
              <a:t>Prevent data leakage</a:t>
            </a:r>
          </a:p>
          <a:p>
            <a:pPr lvl="1"/>
            <a:r>
              <a:rPr lang="en-IN" dirty="0" smtClean="0"/>
              <a:t>Compute needs to be metered </a:t>
            </a:r>
            <a:endParaRPr lang="en-IN" dirty="0" smtClean="0"/>
          </a:p>
          <a:p>
            <a:r>
              <a:rPr lang="en-IN" dirty="0" smtClean="0"/>
              <a:t>Defining the user is the hardest</a:t>
            </a:r>
          </a:p>
          <a:p>
            <a:pPr lvl="1"/>
            <a:r>
              <a:rPr lang="en-IN" dirty="0" smtClean="0"/>
              <a:t>Academic? Trader? Investor? </a:t>
            </a:r>
            <a:r>
              <a:rPr lang="en-IN" dirty="0" smtClean="0"/>
              <a:t>Student?</a:t>
            </a:r>
            <a:endParaRPr lang="en-IN" dirty="0" smtClean="0"/>
          </a:p>
          <a:p>
            <a:pPr lvl="1"/>
            <a:endParaRPr lang="en-IN" dirty="0"/>
          </a:p>
          <a:p>
            <a:pPr marL="0" indent="0">
              <a:buNone/>
            </a:pPr>
            <a:r>
              <a:rPr lang="en-IN" dirty="0" smtClean="0"/>
              <a:t>Hard </a:t>
            </a:r>
            <a:r>
              <a:rPr lang="en-IN" dirty="0"/>
              <a:t>Problems + Business Model = Product </a:t>
            </a:r>
            <a:r>
              <a:rPr lang="en-IN" dirty="0" smtClean="0"/>
              <a:t>Design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9377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Attempts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Failures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220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1865</TotalTime>
  <Words>380</Words>
  <Application>Microsoft Office PowerPoint</Application>
  <PresentationFormat>Widescreen</PresentationFormat>
  <Paragraphs>83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Lucida Console</vt:lpstr>
      <vt:lpstr>Office Theme</vt:lpstr>
      <vt:lpstr>Pluto</vt:lpstr>
      <vt:lpstr>About Me</vt:lpstr>
      <vt:lpstr>Problem</vt:lpstr>
      <vt:lpstr>Data: Expensive and Dirty</vt:lpstr>
      <vt:lpstr>Analysis: Incomplete</vt:lpstr>
      <vt:lpstr>Lay of the Land</vt:lpstr>
      <vt:lpstr>Fin-through-tech</vt:lpstr>
      <vt:lpstr>Unsolved problems</vt:lpstr>
      <vt:lpstr>Attempts</vt:lpstr>
      <vt:lpstr>Trials and Tribulations</vt:lpstr>
      <vt:lpstr>Flow</vt:lpstr>
      <vt:lpstr>Design goals and constraints</vt:lpstr>
      <vt:lpstr>PowerPoint Presentation</vt:lpstr>
      <vt:lpstr>Rise!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Pluto</dc:title>
  <dc:creator>Shyam Sunder</dc:creator>
  <cp:lastModifiedBy>Shyam Sunder</cp:lastModifiedBy>
  <cp:revision>30</cp:revision>
  <dcterms:created xsi:type="dcterms:W3CDTF">2019-06-10T05:28:53Z</dcterms:created>
  <dcterms:modified xsi:type="dcterms:W3CDTF">2019-06-11T12:54:34Z</dcterms:modified>
</cp:coreProperties>
</file>