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C03F4-54BB-4D98-A1F9-160AB5CDAF8A}"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C107-1436-460A-B3DB-E92B9779BDB6}" type="slidenum">
              <a:rPr lang="en-US" smtClean="0"/>
              <a:t>‹#›</a:t>
            </a:fld>
            <a:endParaRPr lang="en-US"/>
          </a:p>
        </p:txBody>
      </p:sp>
    </p:spTree>
    <p:extLst>
      <p:ext uri="{BB962C8B-B14F-4D97-AF65-F5344CB8AC3E}">
        <p14:creationId xmlns:p14="http://schemas.microsoft.com/office/powerpoint/2010/main" val="63136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42302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EA3AB3-1C05-4704-A6E6-AD59B2F2C9A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84591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21705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574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93146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70967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68731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01980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68145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54152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99504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EA3AB3-1C05-4704-A6E6-AD59B2F2C9A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98505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EA3AB3-1C05-4704-A6E6-AD59B2F2C9AB}"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166468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41495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387647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EEA3AB3-1C05-4704-A6E6-AD59B2F2C9AB}" type="datetimeFigureOut">
              <a:rPr lang="en-US" smtClean="0"/>
              <a:t>11/8/2023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64783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EA3AB3-1C05-4704-A6E6-AD59B2F2C9A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1029B-F0B4-411C-8F67-9E114BD31BCD}" type="slidenum">
              <a:rPr lang="en-US" smtClean="0"/>
              <a:t>‹#›</a:t>
            </a:fld>
            <a:endParaRPr lang="en-US"/>
          </a:p>
        </p:txBody>
      </p:sp>
    </p:spTree>
    <p:extLst>
      <p:ext uri="{BB962C8B-B14F-4D97-AF65-F5344CB8AC3E}">
        <p14:creationId xmlns:p14="http://schemas.microsoft.com/office/powerpoint/2010/main" val="120302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EA3AB3-1C05-4704-A6E6-AD59B2F2C9AB}" type="datetimeFigureOut">
              <a:rPr lang="en-US" smtClean="0"/>
              <a:t>11/8/2023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8B1029B-F0B4-411C-8F67-9E114BD31BCD}" type="slidenum">
              <a:rPr lang="en-US" smtClean="0"/>
              <a:t>‹#›</a:t>
            </a:fld>
            <a:endParaRPr lang="en-US"/>
          </a:p>
        </p:txBody>
      </p:sp>
    </p:spTree>
    <p:extLst>
      <p:ext uri="{BB962C8B-B14F-4D97-AF65-F5344CB8AC3E}">
        <p14:creationId xmlns:p14="http://schemas.microsoft.com/office/powerpoint/2010/main" val="2497442560"/>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628" y="1339576"/>
            <a:ext cx="9634801" cy="769441"/>
          </a:xfrm>
          <a:prstGeom prst="rect">
            <a:avLst/>
          </a:prstGeom>
          <a:noFill/>
        </p:spPr>
        <p:txBody>
          <a:bodyPr wrap="square" rtlCol="0">
            <a:spAutoFit/>
          </a:bodyPr>
          <a:lstStyle/>
          <a:p>
            <a:r>
              <a:rPr lang="en-US" sz="4400" b="1" i="1" dirty="0" smtClean="0">
                <a:latin typeface="Algerian" panose="04020705040A02060702" pitchFamily="82" charset="0"/>
              </a:rPr>
              <a:t>WELCOME</a:t>
            </a:r>
            <a:endParaRPr lang="en-US" sz="4400" b="1" i="1" dirty="0">
              <a:latin typeface="Algerian" panose="04020705040A02060702" pitchFamily="82" charset="0"/>
            </a:endParaRPr>
          </a:p>
        </p:txBody>
      </p:sp>
      <p:sp>
        <p:nvSpPr>
          <p:cNvPr id="3" name="TextBox 2"/>
          <p:cNvSpPr txBox="1"/>
          <p:nvPr/>
        </p:nvSpPr>
        <p:spPr>
          <a:xfrm flipH="1">
            <a:off x="3082560" y="2469696"/>
            <a:ext cx="4337545" cy="769441"/>
          </a:xfrm>
          <a:prstGeom prst="rect">
            <a:avLst/>
          </a:prstGeom>
          <a:noFill/>
        </p:spPr>
        <p:txBody>
          <a:bodyPr wrap="square" rtlCol="0">
            <a:spAutoFit/>
          </a:bodyPr>
          <a:lstStyle/>
          <a:p>
            <a:r>
              <a:rPr lang="en-US" sz="4400" b="1" i="1" dirty="0" smtClean="0">
                <a:latin typeface="Algerian" panose="04020705040A02060702" pitchFamily="82" charset="0"/>
              </a:rPr>
              <a:t>to</a:t>
            </a:r>
            <a:endParaRPr lang="en-US" sz="4400" b="1" i="1" dirty="0">
              <a:latin typeface="Algerian" panose="04020705040A02060702" pitchFamily="82" charset="0"/>
            </a:endParaRPr>
          </a:p>
        </p:txBody>
      </p:sp>
      <p:sp>
        <p:nvSpPr>
          <p:cNvPr id="4" name="TextBox 3"/>
          <p:cNvSpPr txBox="1"/>
          <p:nvPr/>
        </p:nvSpPr>
        <p:spPr>
          <a:xfrm>
            <a:off x="3669030" y="3721736"/>
            <a:ext cx="4667250" cy="769441"/>
          </a:xfrm>
          <a:prstGeom prst="rect">
            <a:avLst/>
          </a:prstGeom>
          <a:noFill/>
        </p:spPr>
        <p:txBody>
          <a:bodyPr wrap="square" rtlCol="0">
            <a:spAutoFit/>
          </a:bodyPr>
          <a:lstStyle/>
          <a:p>
            <a:r>
              <a:rPr lang="en-US" sz="4400" b="1" i="1" dirty="0" err="1" smtClean="0">
                <a:latin typeface="Algerian" panose="04020705040A02060702" pitchFamily="82" charset="0"/>
              </a:rPr>
              <a:t>wONDER</a:t>
            </a:r>
            <a:r>
              <a:rPr lang="en-US" sz="4400" b="1" i="1" dirty="0" smtClean="0">
                <a:latin typeface="Algerian" panose="04020705040A02060702" pitchFamily="82" charset="0"/>
              </a:rPr>
              <a:t> WORLD</a:t>
            </a:r>
            <a:endParaRPr lang="en-US" sz="4400" b="1" i="1" dirty="0">
              <a:latin typeface="Algerian" panose="04020705040A02060702" pitchFamily="82" charset="0"/>
            </a:endParaRPr>
          </a:p>
        </p:txBody>
      </p:sp>
    </p:spTree>
    <p:extLst>
      <p:ext uri="{BB962C8B-B14F-4D97-AF65-F5344CB8AC3E}">
        <p14:creationId xmlns:p14="http://schemas.microsoft.com/office/powerpoint/2010/main" val="3394057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2625" y="1514475"/>
            <a:ext cx="4324350" cy="707886"/>
          </a:xfrm>
          <a:prstGeom prst="rect">
            <a:avLst/>
          </a:prstGeom>
          <a:noFill/>
          <a:ln w="28575">
            <a:solidFill>
              <a:schemeClr val="tx1"/>
            </a:solidFill>
          </a:ln>
        </p:spPr>
        <p:txBody>
          <a:bodyPr wrap="square" rtlCol="0">
            <a:spAutoFit/>
          </a:bodyPr>
          <a:lstStyle/>
          <a:p>
            <a:r>
              <a:rPr lang="en-US" sz="4000" dirty="0" smtClean="0">
                <a:latin typeface="Algerian" panose="04020705040A02060702" pitchFamily="82" charset="0"/>
              </a:rPr>
              <a:t>Wonder world</a:t>
            </a:r>
            <a:endParaRPr lang="en-US" sz="4000" dirty="0">
              <a:latin typeface="Algerian" panose="04020705040A02060702" pitchFamily="82" charset="0"/>
            </a:endParaRPr>
          </a:p>
        </p:txBody>
      </p:sp>
      <p:sp>
        <p:nvSpPr>
          <p:cNvPr id="3" name="TextBox 2"/>
          <p:cNvSpPr txBox="1"/>
          <p:nvPr/>
        </p:nvSpPr>
        <p:spPr>
          <a:xfrm>
            <a:off x="1762124" y="3133725"/>
            <a:ext cx="6505576" cy="2554545"/>
          </a:xfrm>
          <a:prstGeom prst="rect">
            <a:avLst/>
          </a:prstGeom>
          <a:noFill/>
        </p:spPr>
        <p:txBody>
          <a:bodyPr wrap="square" rtlCol="0">
            <a:spAutoFit/>
          </a:bodyPr>
          <a:lstStyle/>
          <a:p>
            <a:pPr marL="285750" indent="-285750">
              <a:buFont typeface="Wingdings" panose="05000000000000000000" pitchFamily="2" charset="2"/>
              <a:buChar char="v"/>
            </a:pPr>
            <a:r>
              <a:rPr lang="en-US" sz="4000" dirty="0" smtClean="0">
                <a:latin typeface="Algerian" panose="04020705040A02060702" pitchFamily="82" charset="0"/>
              </a:rPr>
              <a:t>Taj </a:t>
            </a:r>
            <a:r>
              <a:rPr lang="en-US" sz="4000" dirty="0" err="1" smtClean="0">
                <a:latin typeface="Algerian" panose="04020705040A02060702" pitchFamily="82" charset="0"/>
              </a:rPr>
              <a:t>mahal</a:t>
            </a:r>
            <a:endParaRPr lang="en-US" sz="4000" dirty="0" smtClean="0">
              <a:latin typeface="Algerian" panose="04020705040A02060702" pitchFamily="82" charset="0"/>
            </a:endParaRPr>
          </a:p>
          <a:p>
            <a:pPr marL="285750" indent="-285750">
              <a:buFont typeface="Wingdings" panose="05000000000000000000" pitchFamily="2" charset="2"/>
              <a:buChar char="v"/>
            </a:pPr>
            <a:r>
              <a:rPr lang="en-US" sz="4000" dirty="0" smtClean="0">
                <a:latin typeface="Algerian" panose="04020705040A02060702" pitchFamily="82" charset="0"/>
              </a:rPr>
              <a:t>Great wall of china</a:t>
            </a:r>
          </a:p>
          <a:p>
            <a:pPr marL="285750" indent="-285750">
              <a:buFont typeface="Wingdings" panose="05000000000000000000" pitchFamily="2" charset="2"/>
              <a:buChar char="v"/>
            </a:pPr>
            <a:r>
              <a:rPr lang="en-US" sz="4000" dirty="0" err="1" smtClean="0">
                <a:latin typeface="Algerian" panose="04020705040A02060702" pitchFamily="82" charset="0"/>
              </a:rPr>
              <a:t>Charist</a:t>
            </a:r>
            <a:r>
              <a:rPr lang="en-US" sz="4000" dirty="0" smtClean="0">
                <a:latin typeface="Algerian" panose="04020705040A02060702" pitchFamily="82" charset="0"/>
              </a:rPr>
              <a:t> the redeemer</a:t>
            </a:r>
          </a:p>
          <a:p>
            <a:pPr marL="285750" indent="-285750">
              <a:buFont typeface="Wingdings" panose="05000000000000000000" pitchFamily="2" charset="2"/>
              <a:buChar char="v"/>
            </a:pPr>
            <a:r>
              <a:rPr lang="en-US" sz="4000" dirty="0" err="1" smtClean="0">
                <a:latin typeface="Algerian" panose="04020705040A02060702" pitchFamily="82" charset="0"/>
              </a:rPr>
              <a:t>petra</a:t>
            </a:r>
            <a:endParaRPr lang="en-US" sz="4000" dirty="0" smtClean="0">
              <a:latin typeface="Algerian" panose="04020705040A02060702" pitchFamily="82" charset="0"/>
            </a:endParaRPr>
          </a:p>
        </p:txBody>
      </p:sp>
    </p:spTree>
    <p:extLst>
      <p:ext uri="{BB962C8B-B14F-4D97-AF65-F5344CB8AC3E}">
        <p14:creationId xmlns:p14="http://schemas.microsoft.com/office/powerpoint/2010/main" val="4239645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876300"/>
            <a:ext cx="2933700" cy="584775"/>
          </a:xfrm>
          <a:prstGeom prst="rect">
            <a:avLst/>
          </a:prstGeom>
          <a:noFill/>
        </p:spPr>
        <p:txBody>
          <a:bodyPr wrap="square" rtlCol="0">
            <a:spAutoFit/>
          </a:bodyPr>
          <a:lstStyle/>
          <a:p>
            <a:r>
              <a:rPr lang="en-US" sz="3200" dirty="0" smtClean="0">
                <a:latin typeface="Bahnschrift SemiBold Condensed" panose="020B0502040204020203" pitchFamily="34" charset="0"/>
              </a:rPr>
              <a:t>1. Taj </a:t>
            </a:r>
            <a:r>
              <a:rPr lang="en-US" sz="3200" dirty="0" err="1" smtClean="0">
                <a:latin typeface="Bahnschrift SemiBold Condensed" panose="020B0502040204020203" pitchFamily="34" charset="0"/>
              </a:rPr>
              <a:t>mahal</a:t>
            </a:r>
            <a:endParaRPr lang="en-US" sz="3200" dirty="0">
              <a:latin typeface="Bahnschrift SemiBold Condensed"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1733550"/>
            <a:ext cx="4619625" cy="2832676"/>
          </a:xfrm>
          <a:prstGeom prst="rect">
            <a:avLst/>
          </a:prstGeom>
        </p:spPr>
      </p:pic>
      <p:sp>
        <p:nvSpPr>
          <p:cNvPr id="5" name="TextBox 4"/>
          <p:cNvSpPr txBox="1"/>
          <p:nvPr/>
        </p:nvSpPr>
        <p:spPr>
          <a:xfrm>
            <a:off x="1752600" y="4838701"/>
            <a:ext cx="7791450" cy="1477328"/>
          </a:xfrm>
          <a:prstGeom prst="rect">
            <a:avLst/>
          </a:prstGeom>
          <a:noFill/>
          <a:ln w="28575">
            <a:solidFill>
              <a:schemeClr val="tx1"/>
            </a:solidFill>
          </a:ln>
        </p:spPr>
        <p:txBody>
          <a:bodyPr wrap="square" rtlCol="0">
            <a:spAutoFit/>
          </a:bodyPr>
          <a:lstStyle/>
          <a:p>
            <a:r>
              <a:rPr lang="en-US" dirty="0">
                <a:latin typeface="Algerian" panose="04020705040A02060702" pitchFamily="82" charset="0"/>
              </a:rPr>
              <a:t>The Taj Mahal was designated as a UNESCO World Heritage Site in 1983 for being “the jewel of Muslim art in India and one of the universally admired masterpieces of the world's heritage”. It is regarded by many as the best example of Mughal architecture and a symbol of India's rich history.</a:t>
            </a:r>
          </a:p>
        </p:txBody>
      </p:sp>
    </p:spTree>
    <p:extLst>
      <p:ext uri="{BB962C8B-B14F-4D97-AF65-F5344CB8AC3E}">
        <p14:creationId xmlns:p14="http://schemas.microsoft.com/office/powerpoint/2010/main" val="329177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8225" y="800100"/>
            <a:ext cx="5295900" cy="584775"/>
          </a:xfrm>
          <a:prstGeom prst="rect">
            <a:avLst/>
          </a:prstGeom>
          <a:noFill/>
        </p:spPr>
        <p:txBody>
          <a:bodyPr wrap="square" rtlCol="0">
            <a:spAutoFit/>
          </a:bodyPr>
          <a:lstStyle/>
          <a:p>
            <a:r>
              <a:rPr lang="en-US" sz="3200" dirty="0" smtClean="0">
                <a:latin typeface="Algerian" panose="04020705040A02060702" pitchFamily="82" charset="0"/>
              </a:rPr>
              <a:t>2. Great wall of china</a:t>
            </a:r>
            <a:endParaRPr lang="en-US" sz="3200"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26" y="1638300"/>
            <a:ext cx="4629150" cy="2409825"/>
          </a:xfrm>
          <a:prstGeom prst="rect">
            <a:avLst/>
          </a:prstGeom>
        </p:spPr>
      </p:pic>
      <p:sp>
        <p:nvSpPr>
          <p:cNvPr id="4" name="TextBox 3"/>
          <p:cNvSpPr txBox="1"/>
          <p:nvPr/>
        </p:nvSpPr>
        <p:spPr>
          <a:xfrm>
            <a:off x="1266824" y="4676775"/>
            <a:ext cx="7629525" cy="1200329"/>
          </a:xfrm>
          <a:prstGeom prst="rect">
            <a:avLst/>
          </a:prstGeom>
          <a:noFill/>
          <a:ln w="28575">
            <a:solidFill>
              <a:schemeClr val="tx1"/>
            </a:solidFill>
          </a:ln>
        </p:spPr>
        <p:txBody>
          <a:bodyPr wrap="square" rtlCol="0">
            <a:spAutoFit/>
          </a:bodyPr>
          <a:lstStyle/>
          <a:p>
            <a:r>
              <a:rPr lang="en-US" dirty="0">
                <a:latin typeface="Arial Black" panose="020B0A04020102020204" pitchFamily="34" charset="0"/>
              </a:rPr>
              <a:t>The Great Wall of China is a series of fortifications that were built across the historical northern borders of ancient Chinese states and Imperial China as protection against various nomadic groups from the Eurasian Steppe</a:t>
            </a:r>
          </a:p>
        </p:txBody>
      </p:sp>
    </p:spTree>
    <p:extLst>
      <p:ext uri="{BB962C8B-B14F-4D97-AF65-F5344CB8AC3E}">
        <p14:creationId xmlns:p14="http://schemas.microsoft.com/office/powerpoint/2010/main" val="32114865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749" y="733425"/>
            <a:ext cx="5648325" cy="523220"/>
          </a:xfrm>
          <a:prstGeom prst="rect">
            <a:avLst/>
          </a:prstGeom>
          <a:noFill/>
        </p:spPr>
        <p:txBody>
          <a:bodyPr wrap="square" rtlCol="0">
            <a:spAutoFit/>
          </a:bodyPr>
          <a:lstStyle/>
          <a:p>
            <a:r>
              <a:rPr lang="en-US" sz="2800" dirty="0" smtClean="0"/>
              <a:t>3. </a:t>
            </a:r>
            <a:r>
              <a:rPr lang="en-US" sz="2800" dirty="0" err="1">
                <a:latin typeface="Algerian" panose="04020705040A02060702" pitchFamily="82" charset="0"/>
              </a:rPr>
              <a:t>Charist</a:t>
            </a:r>
            <a:r>
              <a:rPr lang="en-US" sz="2800" dirty="0">
                <a:latin typeface="Algerian" panose="04020705040A02060702" pitchFamily="82" charset="0"/>
              </a:rPr>
              <a:t> the </a:t>
            </a:r>
            <a:r>
              <a:rPr lang="en-US" sz="2800" dirty="0" smtClean="0">
                <a:latin typeface="Algerian" panose="04020705040A02060702" pitchFamily="82" charset="0"/>
              </a:rPr>
              <a:t>redeemer</a:t>
            </a:r>
            <a:endParaRPr lang="en-US"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1" y="1256645"/>
            <a:ext cx="5686425" cy="2857500"/>
          </a:xfrm>
          <a:prstGeom prst="rect">
            <a:avLst/>
          </a:prstGeom>
        </p:spPr>
      </p:pic>
      <p:sp>
        <p:nvSpPr>
          <p:cNvPr id="5" name="TextBox 4"/>
          <p:cNvSpPr txBox="1"/>
          <p:nvPr/>
        </p:nvSpPr>
        <p:spPr>
          <a:xfrm>
            <a:off x="828672" y="4637365"/>
            <a:ext cx="7620001" cy="1477328"/>
          </a:xfrm>
          <a:prstGeom prst="rect">
            <a:avLst/>
          </a:prstGeom>
          <a:noFill/>
          <a:ln w="28575">
            <a:solidFill>
              <a:schemeClr val="tx1"/>
            </a:solidFill>
          </a:ln>
        </p:spPr>
        <p:txBody>
          <a:bodyPr wrap="square" rtlCol="0">
            <a:spAutoFit/>
          </a:bodyPr>
          <a:lstStyle/>
          <a:p>
            <a:r>
              <a:rPr lang="en-US" dirty="0">
                <a:latin typeface="Algerian" panose="04020705040A02060702" pitchFamily="82" charset="0"/>
              </a:rPr>
              <a:t>Christ The Redeemer is an Art Deco statue of Jesus Christ in Rio de Janeiro, Brazil, created by French sculptor Paul </a:t>
            </a:r>
            <a:r>
              <a:rPr lang="en-US" dirty="0" err="1">
                <a:latin typeface="Algerian" panose="04020705040A02060702" pitchFamily="82" charset="0"/>
              </a:rPr>
              <a:t>Landowski</a:t>
            </a:r>
            <a:r>
              <a:rPr lang="en-US" dirty="0">
                <a:latin typeface="Algerian" panose="04020705040A02060702" pitchFamily="82" charset="0"/>
              </a:rPr>
              <a:t> and built by Brazilian engineer </a:t>
            </a:r>
            <a:r>
              <a:rPr lang="en-US" dirty="0" err="1">
                <a:latin typeface="Algerian" panose="04020705040A02060702" pitchFamily="82" charset="0"/>
              </a:rPr>
              <a:t>Heitor</a:t>
            </a:r>
            <a:r>
              <a:rPr lang="en-US" dirty="0">
                <a:latin typeface="Algerian" panose="04020705040A02060702" pitchFamily="82" charset="0"/>
              </a:rPr>
              <a:t> da Silva Costa, in collaboration with French engineer Albert </a:t>
            </a:r>
            <a:r>
              <a:rPr lang="en-US" dirty="0" err="1">
                <a:latin typeface="Algerian" panose="04020705040A02060702" pitchFamily="82" charset="0"/>
              </a:rPr>
              <a:t>Caquot</a:t>
            </a:r>
            <a:r>
              <a:rPr lang="en-US" dirty="0">
                <a:latin typeface="Algerian" panose="04020705040A02060702" pitchFamily="82" charset="0"/>
              </a:rPr>
              <a:t>. Romanian sculptor Gheorghe </a:t>
            </a:r>
            <a:r>
              <a:rPr lang="en-US" dirty="0" err="1">
                <a:latin typeface="Algerian" panose="04020705040A02060702" pitchFamily="82" charset="0"/>
              </a:rPr>
              <a:t>Leonida</a:t>
            </a:r>
            <a:r>
              <a:rPr lang="en-US" dirty="0">
                <a:latin typeface="Algerian" panose="04020705040A02060702" pitchFamily="82" charset="0"/>
              </a:rPr>
              <a:t> sculpted the face</a:t>
            </a:r>
          </a:p>
        </p:txBody>
      </p:sp>
    </p:spTree>
    <p:extLst>
      <p:ext uri="{BB962C8B-B14F-4D97-AF65-F5344CB8AC3E}">
        <p14:creationId xmlns:p14="http://schemas.microsoft.com/office/powerpoint/2010/main" val="2342623790"/>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795" y="784235"/>
            <a:ext cx="4478655" cy="523220"/>
          </a:xfrm>
          <a:prstGeom prst="rect">
            <a:avLst/>
          </a:prstGeom>
          <a:noFill/>
        </p:spPr>
        <p:txBody>
          <a:bodyPr wrap="square" rtlCol="0">
            <a:spAutoFit/>
          </a:bodyPr>
          <a:lstStyle/>
          <a:p>
            <a:r>
              <a:rPr lang="en-US" sz="2800" dirty="0" smtClean="0">
                <a:latin typeface="Algerian" panose="04020705040A02060702" pitchFamily="82" charset="0"/>
              </a:rPr>
              <a:t>4. </a:t>
            </a:r>
            <a:r>
              <a:rPr lang="en-US" sz="2800" dirty="0" err="1" smtClean="0">
                <a:latin typeface="Algerian" panose="04020705040A02060702" pitchFamily="82" charset="0"/>
              </a:rPr>
              <a:t>petra</a:t>
            </a:r>
            <a:endParaRPr lang="en-US" sz="2800" dirty="0">
              <a:latin typeface="Algerian" panose="04020705040A02060702" pitchFamily="8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846" y="1616690"/>
            <a:ext cx="3909060" cy="1983760"/>
          </a:xfrm>
          <a:prstGeom prst="rect">
            <a:avLst/>
          </a:prstGeom>
        </p:spPr>
      </p:pic>
      <p:sp>
        <p:nvSpPr>
          <p:cNvPr id="4" name="TextBox 3"/>
          <p:cNvSpPr txBox="1"/>
          <p:nvPr/>
        </p:nvSpPr>
        <p:spPr>
          <a:xfrm flipH="1">
            <a:off x="1026795" y="3909685"/>
            <a:ext cx="6934206" cy="1754326"/>
          </a:xfrm>
          <a:prstGeom prst="rect">
            <a:avLst/>
          </a:prstGeom>
          <a:noFill/>
          <a:ln w="28575">
            <a:solidFill>
              <a:schemeClr val="tx1"/>
            </a:solidFill>
          </a:ln>
        </p:spPr>
        <p:txBody>
          <a:bodyPr wrap="square" rtlCol="0">
            <a:spAutoFit/>
          </a:bodyPr>
          <a:lstStyle/>
          <a:p>
            <a:r>
              <a:rPr lang="en-US" dirty="0">
                <a:latin typeface="Arial Black" panose="020B0A04020102020204" pitchFamily="34" charset="0"/>
              </a:rPr>
              <a:t>Petra is a famous archaeological site in Jordan's southwestern desert. Dating to around 300 B.C., it was the capital of the Nabatean Kingdom. Accessed via a narrow canyon called Al </a:t>
            </a:r>
            <a:r>
              <a:rPr lang="en-US" dirty="0" err="1">
                <a:latin typeface="Arial Black" panose="020B0A04020102020204" pitchFamily="34" charset="0"/>
              </a:rPr>
              <a:t>Siq</a:t>
            </a:r>
            <a:r>
              <a:rPr lang="en-US" dirty="0">
                <a:latin typeface="Arial Black" panose="020B0A04020102020204" pitchFamily="34" charset="0"/>
              </a:rPr>
              <a:t>, it contains tombs and temples carved into pink sandstone cliffs, earning its nickname, the "Rose City.</a:t>
            </a:r>
          </a:p>
        </p:txBody>
      </p:sp>
    </p:spTree>
    <p:extLst>
      <p:ext uri="{BB962C8B-B14F-4D97-AF65-F5344CB8AC3E}">
        <p14:creationId xmlns:p14="http://schemas.microsoft.com/office/powerpoint/2010/main" val="13311213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9360" y="2042160"/>
            <a:ext cx="2910840" cy="2554545"/>
          </a:xfrm>
          <a:prstGeom prst="rect">
            <a:avLst/>
          </a:prstGeom>
          <a:noFill/>
        </p:spPr>
        <p:txBody>
          <a:bodyPr wrap="square" rtlCol="0">
            <a:spAutoFit/>
          </a:bodyPr>
          <a:lstStyle/>
          <a:p>
            <a:r>
              <a:rPr lang="en-US" sz="8000" b="1" dirty="0" smtClean="0">
                <a:latin typeface="Freestyle Script" panose="030804020302050B0404" pitchFamily="66" charset="0"/>
              </a:rPr>
              <a:t>Thank you</a:t>
            </a:r>
            <a:endParaRPr lang="en-US" sz="8000" b="1" dirty="0">
              <a:latin typeface="Freestyle Script" panose="030804020302050B0404" pitchFamily="66" charset="0"/>
            </a:endParaRPr>
          </a:p>
        </p:txBody>
      </p:sp>
    </p:spTree>
    <p:extLst>
      <p:ext uri="{BB962C8B-B14F-4D97-AF65-F5344CB8AC3E}">
        <p14:creationId xmlns:p14="http://schemas.microsoft.com/office/powerpoint/2010/main" val="5256774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112</TotalTime>
  <Words>230</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Algerian</vt:lpstr>
      <vt:lpstr>Arial</vt:lpstr>
      <vt:lpstr>Arial Black</vt:lpstr>
      <vt:lpstr>Bahnschrift SemiBold Condensed</vt:lpstr>
      <vt:lpstr>Calibri</vt:lpstr>
      <vt:lpstr>Century Gothic</vt:lpstr>
      <vt:lpstr>Freestyle Script</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saini</dc:creator>
  <cp:lastModifiedBy>saini</cp:lastModifiedBy>
  <cp:revision>11</cp:revision>
  <dcterms:created xsi:type="dcterms:W3CDTF">2023-11-07T16:18:52Z</dcterms:created>
  <dcterms:modified xsi:type="dcterms:W3CDTF">2023-11-08T03:52:17Z</dcterms:modified>
</cp:coreProperties>
</file>