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7" r:id="rId7"/>
    <p:sldId id="290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5" r:id="rId16"/>
    <p:sldId id="294" r:id="rId17"/>
    <p:sldId id="304" r:id="rId18"/>
    <p:sldId id="305" r:id="rId19"/>
    <p:sldId id="306" r:id="rId20"/>
    <p:sldId id="307" r:id="rId21"/>
    <p:sldId id="308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29F94-FB87-D64A-B7FF-41476D0F67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25336F-EFD4-2EF0-62DC-7900CC966B75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01ADED-6665-7753-9E28-5F01DDA357D2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087AB4-38FA-8ABE-829A-024ABD4FD51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CCB5337-6BD1-8C84-0042-CBA2202C586C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A66AA00E-62A1-8F1E-2FA5-1F8C065FF3B8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09937D1-B871-B11F-B2EE-76BE58014B89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AD739D5B-302C-24A1-013C-B7F7CD293AED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A181F14-4D85-4B0B-1A9D-7339F1DB7EC4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9FCE97A6-9B47-5B76-AD4C-A13CF4755932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0097B9-2563-81EE-0FE0-3211C0122B3B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BEF8A3-F731-9A9E-BD32-CDD62B32DAC1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E3DE0B-2C8D-6AF9-0A6C-781660DF10B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7680441-1B19-D1FE-BD1A-030768C4FE16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3BD47BA3-F79C-5F55-1B68-C50D507CEBFD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0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086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1422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52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2E4C5-0867-70DE-D442-9523255E2A2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3C3638-06DF-6F38-2561-189065F81F9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F869B-B3D7-BFA4-4C0A-7A15B8097C8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B7D56C-32F6-61EA-1BC6-C74861ADF8AD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45F2B2-41D4-6F9D-FD05-F529399CAF3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B9F9A-7748-89B6-581C-4D3C32EADF5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7C2FD5-96D2-DAAB-F327-352FF7E701D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4DA74B8-5A31-5939-5344-8FB8492FDC3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03F9B3-6153-8619-8F52-BE320EEF991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3A03A4A0-8981-59C1-3A3F-C453AE6CA3B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9396A497-2F3B-0DBE-2EBF-16253118260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C6FD7C-BF8F-B6B4-5487-EA49EC82838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989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84C64-26E9-F20A-EF1A-CBDA6AEFA1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9C6B02-29B7-53F7-258D-CC3F510FB6A8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CC0E810-5EB5-6780-1FC9-1CA6B78F608F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2B6FC3C-CAB5-145C-DB18-BD6B00D755D7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DB1D55-9D21-DC91-E5E7-2207D295A2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5E7E5A-297C-7A90-5F93-81D7AAFED604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1933C4-FE6E-FE76-F587-8B68A924809B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F816B4-5370-AF72-E2EE-A1D89D583259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7CC68A-FDF4-7403-E93D-7ACFCF816C0A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DDEFD-51D3-E99A-B48C-8AA52268A0F0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D3A48D-7F78-45A6-8597-26160E7CEAE2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998C3B-C361-BC59-3227-B00E6022C28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EC01E4-EC2D-34F1-813A-0ED49FB42D64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920374-A6CB-966C-6AC2-55AA9380626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805F99-485A-3E6A-B869-3A9669EE838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F3288-A584-2418-A47E-305BB5A69BF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1B39DA1-407D-09B9-796A-9DF945D14A6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676154-4013-3D33-D26C-6F4F96EC92F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F8486E-0175-420E-9E1A-1F03D6D67D2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276A12-4766-B02C-037D-9D61396538A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D0AD2-CC8A-FA93-CEF3-AEA17892FC1B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464257-6150-EC46-B51B-163A45B2F6A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30042-389F-2BE8-E2C7-ED68E53D60F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97EF4D-4240-E884-1777-A5C12484F0E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07B6A7D-D368-BD8A-BE18-9DC4B6130B2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890142B-697A-8340-3955-F281BF9AE27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8CB9CC-1393-BC52-DBD2-4761482EFB6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D2020-1E74-5B90-8314-4FFF2DF5BB7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CDEE9F-12FA-3772-07B6-8A879479F6A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B63E71-7583-B9CB-CA98-904FF3EF3FF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885118-5E4D-1120-245C-897B5D160B3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81C13A-F19E-AF99-1589-AD573EA925F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BB0BB0-E115-5FBB-DEFC-33724B19562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87EC560-FB1B-6477-B4AE-C106982B154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19CCEF-71C8-8E0D-6D3C-36E1303AE71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D4B68E-DC36-B5E0-AC01-88ADE29C680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BAE2413-8C83-351F-B487-590BF4E0620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535954AE-8A6A-62FD-4080-BB72E7F183B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9066E8-504B-BB5E-E20A-4A46B9B5445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0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89EAB-33AE-F322-1D00-16FA46AC349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72432D1-2145-2B40-7F2F-A438BCE0294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CD5081-379C-9401-7F74-CB4750F91EF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2F512A-FB50-C825-6EFD-E09EF386A9A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3C63D2-AFE3-9795-08F7-96429EE941A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49B64C-1329-D3BE-EAAB-5A9F86DE1F5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196263-5B38-585E-17F1-5EFCAB8AF0D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57FE1D-E351-9DD8-B16A-FB0C38BE6CA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3A2E1-CB73-4B12-C4E4-FD917A45F0C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DF1CC15C-F57F-70D9-309F-F862FDC55FE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DC0B92B-4B0C-4BC6-BC43-87D1F727AAA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0045BD-B56D-0E6C-6873-859F44A65B6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30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2BA7D-678C-958D-6070-74714F63EDA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AB53CA0B-2146-D08B-AD54-DE0B4F66CE3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78972F2A-42DD-9AEB-015F-D39DB068CD1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70984DE2-59C3-C365-9716-A03CAE683AD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8A75895F-FEA7-5619-D5D0-852FC59838D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EA66A-2F21-FB67-F933-F0773853815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A2D414C2-4C49-918F-9013-016FBBA3ACB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B8D34B50-1A68-A67E-1300-13C738F9A5D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F13D591F-60C3-3027-EF60-9D9D9B2FA29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4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1868B-43BA-F19C-654B-9274A6CA6B1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8C57C9-B9F2-F13F-B2C9-79C55B392A6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06115-31C4-3B79-4FAC-0849A5BCBEC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EE3CDA-C673-588A-B694-B485A750649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D2B1E-751E-CC51-66E2-2E13C2E2DC7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F2B7FA-3BF9-F214-5E0E-6F982F3406F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0E34B5-3764-ECDE-F85D-485A8600C40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0A3499-77E3-7B42-2057-42673C426FD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C6745C-CAF2-0A24-E5C6-16FD94691EF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8DC1E6A-14CE-33A2-97A1-19D1997948C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D75FB0-B228-20D5-9985-675D630E6FE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BA13B4-F5F0-CADC-788A-56EB300762D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8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3845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81354-EAB1-865A-0816-4D56FA6D763A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6E37A76F-421B-EE3C-3580-383D581EA87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DC54AF74-A538-512E-87B6-5ACF1068DAE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6726669-FC70-3253-0B81-12B311E48D8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9CB0F8E9-CB23-4AF4-E634-3F6BBF11B84E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92BE3F-570D-0B51-F494-9676ED05846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6EBD4D-DC9A-AD55-F9BC-759A536B1F1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5969A40F-3A5D-D987-4E84-EEFC91059C2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D945E243-B23D-1DAF-9911-5D92EFA9FBB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42BB0-FEB8-D0FE-B2BE-A271AB4BDD7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9CB403D7-BBD8-F860-488A-10677DDE080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E0DEA88F-3EC5-85C0-373E-AFDBA46CAB9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AC56448-1C7C-1559-0F27-6EC437D75E0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16081D8-5F67-0DDB-D64F-26A601377DAA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0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651" r:id="rId13"/>
    <p:sldLayoutId id="2147483666" r:id="rId14"/>
    <p:sldLayoutId id="2147483661" r:id="rId15"/>
    <p:sldLayoutId id="2147483677" r:id="rId16"/>
    <p:sldLayoutId id="2147483674" r:id="rId17"/>
    <p:sldLayoutId id="2147483665" r:id="rId18"/>
    <p:sldLayoutId id="2147483673" r:id="rId19"/>
    <p:sldLayoutId id="2147483662" r:id="rId20"/>
    <p:sldLayoutId id="2147483663" r:id="rId21"/>
    <p:sldLayoutId id="2147483664" r:id="rId22"/>
    <p:sldLayoutId id="2147483675" r:id="rId23"/>
    <p:sldLayoutId id="2147483676" r:id="rId24"/>
    <p:sldLayoutId id="2147483672" r:id="rId25"/>
    <p:sldLayoutId id="2147483667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006" y="2700529"/>
            <a:ext cx="9027390" cy="12435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Chaos Engineering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753" y="3944113"/>
            <a:ext cx="8299802" cy="1327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Sandeep Kumar Sharma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51806B16-F64F-41AE-01E6-9054A1ABEE3F}"/>
              </a:ext>
            </a:extLst>
          </p:cNvPr>
          <p:cNvSpPr txBox="1"/>
          <p:nvPr/>
        </p:nvSpPr>
        <p:spPr>
          <a:xfrm>
            <a:off x="7061442" y="1978540"/>
            <a:ext cx="4537075" cy="3879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2000" dirty="0">
              <a:latin typeface="Calibri"/>
              <a:cs typeface="Calibri"/>
            </a:endParaRPr>
          </a:p>
          <a:p>
            <a:pPr marL="237490" marR="5080" indent="-171450">
              <a:lnSpc>
                <a:spcPct val="91300"/>
              </a:lnSpc>
              <a:spcBef>
                <a:spcPts val="950"/>
              </a:spcBef>
              <a:buChar char="•"/>
              <a:tabLst>
                <a:tab pos="237490" algn="l"/>
              </a:tabLst>
            </a:pPr>
            <a:r>
              <a:rPr sz="1600" dirty="0">
                <a:latin typeface="Calibri"/>
                <a:cs typeface="Calibri"/>
              </a:rPr>
              <a:t>check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hidden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dependencies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microservices, </a:t>
            </a:r>
            <a:r>
              <a:rPr sz="1600" dirty="0">
                <a:latin typeface="Calibri"/>
                <a:cs typeface="Calibri"/>
              </a:rPr>
              <a:t>redis,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database,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memcached,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downstream services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Inject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endParaRPr sz="2000" dirty="0">
              <a:latin typeface="Calibri"/>
              <a:cs typeface="Calibri"/>
            </a:endParaRPr>
          </a:p>
          <a:p>
            <a:pPr marL="237490" marR="147955" indent="-171450">
              <a:lnSpc>
                <a:spcPct val="92100"/>
              </a:lnSpc>
              <a:spcBef>
                <a:spcPts val="935"/>
              </a:spcBef>
              <a:buChar char="•"/>
              <a:tabLst>
                <a:tab pos="237490" algn="l"/>
              </a:tabLst>
            </a:pPr>
            <a:r>
              <a:rPr sz="1600" dirty="0">
                <a:latin typeface="Calibri"/>
                <a:cs typeface="Calibri"/>
              </a:rPr>
              <a:t>discover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weaknesses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vulnerable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components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software,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something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keep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software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running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particular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component malfunctions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Automate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faults</a:t>
            </a:r>
            <a:endParaRPr sz="2000" dirty="0">
              <a:latin typeface="Calibri"/>
              <a:cs typeface="Calibri"/>
            </a:endParaRPr>
          </a:p>
          <a:p>
            <a:pPr marL="237490" marR="45085" indent="-171450">
              <a:lnSpc>
                <a:spcPct val="91300"/>
              </a:lnSpc>
              <a:spcBef>
                <a:spcPts val="950"/>
              </a:spcBef>
              <a:buChar char="•"/>
              <a:tabLst>
                <a:tab pos="237490" algn="l"/>
              </a:tabLst>
            </a:pPr>
            <a:r>
              <a:rPr sz="1600" dirty="0">
                <a:latin typeface="Calibri"/>
                <a:cs typeface="Calibri"/>
              </a:rPr>
              <a:t>checking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reliability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engineers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use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reliability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engineering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fix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faults automatically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object 16">
            <a:extLst>
              <a:ext uri="{FF2B5EF4-FFF2-40B4-BE49-F238E27FC236}">
                <a16:creationId xmlns:a16="http://schemas.microsoft.com/office/drawing/2014/main" id="{9D0B846C-17B3-3B62-1203-F64B3A080A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219" y="2057577"/>
            <a:ext cx="6310955" cy="34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313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01906533-0F92-9FAE-9E81-2E4A66E944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1" y="2231616"/>
            <a:ext cx="8889998" cy="34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358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A2D379D8-2E76-CB17-922C-1321A329FB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668" y="3800213"/>
            <a:ext cx="7145843" cy="2629436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B9D11A67-D167-EA02-F50B-07BB7059435E}"/>
              </a:ext>
            </a:extLst>
          </p:cNvPr>
          <p:cNvSpPr txBox="1"/>
          <p:nvPr/>
        </p:nvSpPr>
        <p:spPr>
          <a:xfrm>
            <a:off x="356695" y="1417146"/>
            <a:ext cx="55810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heavy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1600" spc="3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600" spc="3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3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hypothesis,</a:t>
            </a:r>
            <a:r>
              <a:rPr sz="1600" spc="3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wherein</a:t>
            </a:r>
            <a:r>
              <a:rPr sz="1600" spc="3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6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sz="1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r>
              <a:rPr sz="16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sz="1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6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600" spc="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600" spc="4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1600" spc="4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assumptions.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Later,</a:t>
            </a:r>
            <a:r>
              <a:rPr sz="16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16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sz="16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real-life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54B736E-4B08-8F40-4FFF-A5B14A915F94}"/>
              </a:ext>
            </a:extLst>
          </p:cNvPr>
          <p:cNvSpPr txBox="1"/>
          <p:nvPr/>
        </p:nvSpPr>
        <p:spPr>
          <a:xfrm>
            <a:off x="6856839" y="1360250"/>
            <a:ext cx="4827905" cy="24399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  <a:r>
              <a:rPr sz="1600" b="1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"If</a:t>
            </a:r>
            <a:r>
              <a:rPr sz="16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6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6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16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fails,</a:t>
            </a:r>
            <a:r>
              <a:rPr sz="16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4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server,</a:t>
            </a:r>
            <a:r>
              <a:rPr sz="1600" spc="4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4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loss."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000"/>
              </a:lnSpc>
              <a:spcBef>
                <a:spcPts val="1614"/>
              </a:spcBef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sz="16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</a:t>
            </a:r>
            <a:r>
              <a:rPr sz="16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6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sz="16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16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seamlessly</a:t>
            </a: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570A623-E6BE-E34F-D334-D25260D023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36" y="3596177"/>
            <a:ext cx="3100551" cy="2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16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76E5E0DD-BF09-07C5-2E16-7CC1777A7A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915" y="3626952"/>
            <a:ext cx="7741406" cy="3034354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68A16AF9-47AC-A2AC-9DE1-07D1EB89F737}"/>
              </a:ext>
            </a:extLst>
          </p:cNvPr>
          <p:cNvSpPr txBox="1"/>
          <p:nvPr/>
        </p:nvSpPr>
        <p:spPr>
          <a:xfrm>
            <a:off x="352603" y="1438750"/>
            <a:ext cx="5581015" cy="2363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800"/>
              </a:lnSpc>
              <a:spcBef>
                <a:spcPts val="20"/>
              </a:spcBef>
            </a:pP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phase,</a:t>
            </a:r>
            <a:r>
              <a:rPr sz="14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4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14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4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</a:t>
            </a:r>
            <a:r>
              <a:rPr sz="14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infrastructure,</a:t>
            </a:r>
            <a:r>
              <a:rPr sz="1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network,</a:t>
            </a:r>
            <a:r>
              <a:rPr sz="14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r>
              <a:rPr sz="14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14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assumptions,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4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restructure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ct val="100000"/>
              </a:lnSpc>
              <a:spcBef>
                <a:spcPts val="2135"/>
              </a:spcBef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ts val="2125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ts val="2125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8392B08D-80DF-48A7-2F36-DBA1A0A8043D}"/>
              </a:ext>
            </a:extLst>
          </p:cNvPr>
          <p:cNvSpPr txBox="1"/>
          <p:nvPr/>
        </p:nvSpPr>
        <p:spPr>
          <a:xfrm>
            <a:off x="6725289" y="1508800"/>
            <a:ext cx="4828540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sz="14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preparations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14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14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systems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changes.</a:t>
            </a:r>
            <a:r>
              <a:rPr sz="1400" spc="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intentional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shutting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400" spc="1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1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responses,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latency,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rates,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 algn="just">
              <a:lnSpc>
                <a:spcPct val="101400"/>
              </a:lnSpc>
              <a:spcBef>
                <a:spcPts val="1680"/>
              </a:spcBef>
            </a:pP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3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ascertain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14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14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sz="1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436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384DA4E8-8BDA-2A70-545B-E5A4E1367135}"/>
              </a:ext>
            </a:extLst>
          </p:cNvPr>
          <p:cNvSpPr txBox="1"/>
          <p:nvPr/>
        </p:nvSpPr>
        <p:spPr>
          <a:xfrm>
            <a:off x="245745" y="1316997"/>
            <a:ext cx="11108055" cy="48895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700" spc="-20" dirty="0">
                <a:solidFill>
                  <a:schemeClr val="bg1"/>
                </a:solidFill>
                <a:latin typeface="Calibri"/>
                <a:cs typeface="Calibri"/>
              </a:rPr>
              <a:t>Known-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Knowns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4154" marR="5977255" indent="-114300">
              <a:lnSpc>
                <a:spcPct val="90000"/>
              </a:lnSpc>
              <a:spcBef>
                <a:spcPts val="895"/>
              </a:spcBef>
              <a:buChar char="•"/>
              <a:tabLst>
                <a:tab pos="224154" algn="l"/>
              </a:tabLst>
            </a:pP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when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shuts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down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will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removed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the cluster.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new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will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cloned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primary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added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back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cluster.</a:t>
            </a: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Calibri"/>
              <a:buChar char="•"/>
            </a:pP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20" dirty="0">
                <a:solidFill>
                  <a:schemeClr val="bg1"/>
                </a:solidFill>
                <a:latin typeface="Calibri"/>
                <a:cs typeface="Calibri"/>
              </a:rPr>
              <a:t>Known-</a:t>
            </a: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Unknowns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4154" marR="5892165" indent="-114300">
              <a:lnSpc>
                <a:spcPct val="89700"/>
              </a:lnSpc>
              <a:spcBef>
                <a:spcPts val="919"/>
              </a:spcBef>
              <a:buChar char="•"/>
              <a:tabLst>
                <a:tab pos="224154" algn="l"/>
              </a:tabLst>
            </a:pP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clone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will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occur,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logs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confirm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it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succeeds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fails,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but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weekly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average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mean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time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takes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experiencing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failure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adding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clone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back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cluster effectively.</a:t>
            </a: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4154" marR="5892165" indent="-114300">
              <a:lnSpc>
                <a:spcPct val="90000"/>
              </a:lnSpc>
              <a:spcBef>
                <a:spcPts val="300"/>
              </a:spcBef>
              <a:buChar char="•"/>
              <a:tabLst>
                <a:tab pos="224154" algn="l"/>
              </a:tabLst>
            </a:pP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will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alert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cluster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only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after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50" dirty="0">
                <a:solidFill>
                  <a:schemeClr val="bg1"/>
                </a:solidFill>
                <a:latin typeface="Calibri"/>
                <a:cs typeface="Calibri"/>
              </a:rPr>
              <a:t>5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minutes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but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our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alerting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threshold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should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adjusted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to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effectively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prevent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incidents.</a:t>
            </a: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Calibri"/>
              <a:buChar char="•"/>
            </a:pP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Unknown-Knowns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4154" marR="5080" indent="-114300">
              <a:lnSpc>
                <a:spcPts val="1390"/>
              </a:lnSpc>
              <a:spcBef>
                <a:spcPts val="950"/>
              </a:spcBef>
              <a:buChar char="•"/>
              <a:tabLst>
                <a:tab pos="224154" algn="l"/>
              </a:tabLst>
            </a:pP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shutdown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two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replicas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cluster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same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time,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exactly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mean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time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Monday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morning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would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take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us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clone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two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new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off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existing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primary.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But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pseudo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primary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two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replicas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which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will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also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transactions.</a:t>
            </a: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•"/>
            </a:pP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chemeClr val="bg1"/>
                </a:solidFill>
                <a:latin typeface="Calibri"/>
                <a:cs typeface="Calibri"/>
              </a:rPr>
              <a:t>Unknown-Unknowns</a:t>
            </a:r>
            <a:endParaRPr sz="17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4154" marR="15240" indent="-114300">
              <a:lnSpc>
                <a:spcPts val="1390"/>
              </a:lnSpc>
              <a:spcBef>
                <a:spcPts val="950"/>
              </a:spcBef>
              <a:buChar char="•"/>
              <a:tabLst>
                <a:tab pos="224154" algn="l"/>
              </a:tabLst>
            </a:pP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exactly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what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would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happen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shutdown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entire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cluster</a:t>
            </a:r>
            <a:r>
              <a:rPr sz="13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our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main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region,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know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pseudo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region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would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able</a:t>
            </a:r>
            <a:r>
              <a:rPr sz="13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failover effectively</a:t>
            </a:r>
            <a:r>
              <a:rPr sz="13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because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we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yet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run</a:t>
            </a:r>
            <a:r>
              <a:rPr sz="13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13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Calibri"/>
                <a:cs typeface="Calibri"/>
              </a:rPr>
              <a:t>scenario.</a:t>
            </a:r>
            <a:endParaRPr sz="13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EBE9244A-58D6-A859-1CBA-05BA5AB9B5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179" y="2011379"/>
            <a:ext cx="5905902" cy="21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895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2931D25-6B3B-C96C-DC1B-D05008A14B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942" y="3823646"/>
            <a:ext cx="7741406" cy="3034354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B040637B-EFE0-0BD8-87E4-C7E7ED000F53}"/>
              </a:ext>
            </a:extLst>
          </p:cNvPr>
          <p:cNvSpPr txBox="1"/>
          <p:nvPr/>
        </p:nvSpPr>
        <p:spPr>
          <a:xfrm>
            <a:off x="106333" y="1305175"/>
            <a:ext cx="5581015" cy="1899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  <a:r>
              <a:rPr sz="2000" b="1" u="heavy" spc="-9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800"/>
              </a:lnSpc>
              <a:spcBef>
                <a:spcPts val="20"/>
              </a:spcBef>
            </a:pP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"blast</a:t>
            </a:r>
            <a:r>
              <a:rPr sz="14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radius"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sz="14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4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4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Engineering.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1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encapsulates</a:t>
            </a:r>
            <a:r>
              <a:rPr sz="1400" spc="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anticipated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sz="1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sz="14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14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9400"/>
              </a:lnSpc>
              <a:spcBef>
                <a:spcPts val="2150"/>
              </a:spcBef>
            </a:pP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sz="14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sz="1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widespread</a:t>
            </a:r>
            <a:r>
              <a:rPr sz="14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uncontrolled damage.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F4A8E05-E0B3-214A-DC1A-4854F5E9109E}"/>
              </a:ext>
            </a:extLst>
          </p:cNvPr>
          <p:cNvSpPr txBox="1"/>
          <p:nvPr/>
        </p:nvSpPr>
        <p:spPr>
          <a:xfrm>
            <a:off x="6660898" y="1477011"/>
            <a:ext cx="4827905" cy="195198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400" b="1" dirty="0">
                <a:solidFill>
                  <a:schemeClr val="bg1"/>
                </a:solidFill>
                <a:latin typeface="Calibri"/>
                <a:cs typeface="Calibri"/>
              </a:rPr>
              <a:t>Blast</a:t>
            </a:r>
            <a:r>
              <a:rPr sz="1400" b="1" spc="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bg1"/>
                </a:solidFill>
                <a:latin typeface="Calibri"/>
                <a:cs typeface="Calibri"/>
              </a:rPr>
              <a:t>Radius:</a:t>
            </a:r>
            <a:r>
              <a:rPr sz="1400" b="1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1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your</a:t>
            </a:r>
            <a:r>
              <a:rPr sz="1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system,</a:t>
            </a:r>
            <a:r>
              <a:rPr sz="1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assume</a:t>
            </a:r>
            <a:r>
              <a:rPr sz="1400" spc="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sz="1400" spc="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multiple</a:t>
            </a:r>
            <a:r>
              <a:rPr sz="1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database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servers</a:t>
            </a:r>
            <a:r>
              <a:rPr sz="1400" spc="2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400" spc="2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1400" spc="204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mirrored</a:t>
            </a:r>
            <a:r>
              <a:rPr sz="1400" spc="204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1400" spc="2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redundancy.</a:t>
            </a:r>
            <a:r>
              <a:rPr sz="1400" spc="2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1400" spc="2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400" spc="204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chaos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experiment,</a:t>
            </a:r>
            <a:r>
              <a:rPr sz="1400" spc="2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sz="1400" spc="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decide</a:t>
            </a:r>
            <a:r>
              <a:rPr sz="1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shut</a:t>
            </a:r>
            <a:r>
              <a:rPr sz="1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down</a:t>
            </a:r>
            <a:r>
              <a:rPr sz="1400" spc="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1400" spc="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database</a:t>
            </a:r>
            <a:r>
              <a:rPr sz="1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server</a:t>
            </a:r>
            <a:r>
              <a:rPr sz="1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simulate</a:t>
            </a:r>
            <a:r>
              <a:rPr sz="14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failure.</a:t>
            </a:r>
            <a:endParaRPr sz="1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1000"/>
              </a:lnSpc>
              <a:spcBef>
                <a:spcPts val="1614"/>
              </a:spcBef>
            </a:pP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"blast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radius"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experiment</a:t>
            </a:r>
            <a:r>
              <a:rPr sz="1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would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1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1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database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server</a:t>
            </a:r>
            <a:r>
              <a:rPr sz="1400" spc="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sz="1400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shut</a:t>
            </a:r>
            <a:r>
              <a:rPr sz="1400" spc="1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down.</a:t>
            </a:r>
            <a:r>
              <a:rPr sz="1400" spc="1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Even</a:t>
            </a:r>
            <a:r>
              <a:rPr sz="1400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though</a:t>
            </a:r>
            <a:r>
              <a:rPr sz="1400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sz="1400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1400" spc="1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multiple</a:t>
            </a:r>
            <a:r>
              <a:rPr sz="1400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database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servers,</a:t>
            </a:r>
            <a:r>
              <a:rPr sz="1400" spc="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they</a:t>
            </a:r>
            <a:r>
              <a:rPr sz="1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1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outside</a:t>
            </a:r>
            <a:r>
              <a:rPr sz="1400" spc="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blast</a:t>
            </a:r>
            <a:r>
              <a:rPr sz="1400" spc="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radius</a:t>
            </a:r>
            <a:r>
              <a:rPr sz="1400" spc="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1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1400" spc="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experiment</a:t>
            </a:r>
            <a:r>
              <a:rPr sz="1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14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expected</a:t>
            </a:r>
            <a:r>
              <a:rPr sz="14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chemeClr val="bg1"/>
                </a:solidFill>
                <a:latin typeface="Calibri"/>
                <a:cs typeface="Calibri"/>
              </a:rPr>
              <a:t>remain</a:t>
            </a:r>
            <a:r>
              <a:rPr sz="14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unaffected.</a:t>
            </a:r>
            <a:endParaRPr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8399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– How does it Work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F98E9C0-A40A-D1CB-8085-2617F19D0C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627" y="4219436"/>
            <a:ext cx="6839051" cy="213691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95728A98-45C2-070D-B496-9B75ABBE4410}"/>
              </a:ext>
            </a:extLst>
          </p:cNvPr>
          <p:cNvSpPr txBox="1"/>
          <p:nvPr/>
        </p:nvSpPr>
        <p:spPr>
          <a:xfrm>
            <a:off x="431974" y="1552048"/>
            <a:ext cx="5581015" cy="1086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800"/>
              </a:lnSpc>
              <a:spcBef>
                <a:spcPts val="20"/>
              </a:spcBef>
            </a:pP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1400" spc="3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3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sz="1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formation,</a:t>
            </a:r>
            <a:r>
              <a:rPr sz="1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observing</a:t>
            </a:r>
            <a:r>
              <a:rPr sz="14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  <a:r>
              <a:rPr sz="14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radius.</a:t>
            </a:r>
            <a:r>
              <a:rPr sz="14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4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1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sz="1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3F450AE-9F77-ACCC-1FD4-F10653C15A47}"/>
              </a:ext>
            </a:extLst>
          </p:cNvPr>
          <p:cNvSpPr txBox="1"/>
          <p:nvPr/>
        </p:nvSpPr>
        <p:spPr>
          <a:xfrm>
            <a:off x="6692408" y="1662569"/>
            <a:ext cx="4828540" cy="195198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1400" b="1" spc="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sz="1400" b="1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"Our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</a:t>
            </a:r>
            <a:r>
              <a:rPr sz="1400" spc="3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  <a:r>
              <a:rPr sz="1400" spc="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400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1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failures,</a:t>
            </a:r>
            <a:r>
              <a:rPr sz="1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swiftly</a:t>
            </a:r>
            <a:r>
              <a:rPr sz="1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</a:t>
            </a:r>
            <a:r>
              <a:rPr sz="14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sz="1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servers.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confirms</a:t>
            </a:r>
            <a:r>
              <a:rPr sz="1400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</a:t>
            </a:r>
            <a:r>
              <a:rPr sz="1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mechanisms'</a:t>
            </a:r>
            <a:r>
              <a:rPr sz="1400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1400" spc="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uninterrupted</a:t>
            </a:r>
            <a:r>
              <a:rPr sz="1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experience."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000"/>
              </a:lnSpc>
              <a:spcBef>
                <a:spcPts val="1614"/>
              </a:spcBef>
            </a:pP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1400" b="1" spc="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sz="1400" b="1" spc="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"Downtime</a:t>
            </a:r>
            <a:r>
              <a:rPr sz="1400" spc="2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400" spc="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sz="1400" spc="2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400" spc="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failure,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1400" spc="2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sz="1400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1400" spc="2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engagement.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400" spc="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14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 mechanisms."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6852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236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215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15997701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Introduction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843916" cy="4093243"/>
          </a:xfrm>
        </p:spPr>
        <p:txBody>
          <a:bodyPr/>
          <a:lstStyle/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Dr. Sandeep Kr. Sharma</a:t>
            </a:r>
          </a:p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experience : 11 Years (Cloud Engineer , DevOps Engineer , Cloud Infra Engineering )</a:t>
            </a:r>
          </a:p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Domain –  Cloud Computing (AWS, Azure, GCP)  Infrastructure , DevOps </a:t>
            </a:r>
          </a:p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Known : Git, Docker, Kubernetes , Maven, Jenkins , SonarQube, Sonar lint ,  Horusec , Trivy, Owasp, Anisble , Chef </a:t>
            </a:r>
          </a:p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: AZ104, AZ305, AWS SAA-C03, Certified Site Reliability Engineering Certification </a:t>
            </a:r>
          </a:p>
          <a:p>
            <a:pPr marL="137881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(CSREF)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4110624824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267252292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292602506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335649926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413384099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1589344449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</p:txBody>
      </p:sp>
    </p:spTree>
    <p:extLst>
      <p:ext uri="{BB962C8B-B14F-4D97-AF65-F5344CB8AC3E}">
        <p14:creationId xmlns:p14="http://schemas.microsoft.com/office/powerpoint/2010/main" val="328117483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50" y="1828800"/>
            <a:ext cx="9389183" cy="226267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Chaos Engineering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pic>
        <p:nvPicPr>
          <p:cNvPr id="7" name="Picture 4" descr="Breaking - Free miscellaneous icons">
            <a:extLst>
              <a:ext uri="{FF2B5EF4-FFF2-40B4-BE49-F238E27FC236}">
                <a16:creationId xmlns:a16="http://schemas.microsoft.com/office/drawing/2014/main" id="{E1DCC7A5-3C94-9135-F21E-EC7938EB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6" y="3179551"/>
            <a:ext cx="3206121" cy="32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5BA1E0-B594-DD17-3966-E2A973A88C83}"/>
              </a:ext>
            </a:extLst>
          </p:cNvPr>
          <p:cNvSpPr/>
          <p:nvPr/>
        </p:nvSpPr>
        <p:spPr>
          <a:xfrm>
            <a:off x="2113167" y="1783708"/>
            <a:ext cx="69582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ighlight>
                  <a:srgbClr val="FFFF00"/>
                </a:highlight>
              </a:rPr>
              <a:t>Breaking things on Purpose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E7F6C3-48AC-6C24-5AE2-EE880440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19" y="3739402"/>
            <a:ext cx="371126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64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F5817-3D32-C15D-BCAB-F0F7A685C506}"/>
              </a:ext>
            </a:extLst>
          </p:cNvPr>
          <p:cNvSpPr txBox="1"/>
          <p:nvPr/>
        </p:nvSpPr>
        <p:spPr>
          <a:xfrm>
            <a:off x="205273" y="1511560"/>
            <a:ext cx="7203233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is a proactive approach to test system robustness by intentionally introducing disruptions, thereby identifying and addressing weaknesses before they impact a live environment.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 aim  is  to  identify  and  address  weaknesses  in  the system before they become a problem in a live, production environment. By intentionally breaking things on a regular basis, you can ensure that your system is robust enough to handle  failures  without  impacting  user  experience  or causing downtime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020D9C27-277D-DDA7-5693-17A46A37D301}"/>
              </a:ext>
            </a:extLst>
          </p:cNvPr>
          <p:cNvGrpSpPr/>
          <p:nvPr/>
        </p:nvGrpSpPr>
        <p:grpSpPr>
          <a:xfrm>
            <a:off x="6425580" y="1712104"/>
            <a:ext cx="4909559" cy="4099285"/>
            <a:chOff x="4129087" y="1017327"/>
            <a:chExt cx="7808861" cy="4892929"/>
          </a:xfrm>
        </p:grpSpPr>
        <p:pic>
          <p:nvPicPr>
            <p:cNvPr id="15" name="object 3">
              <a:extLst>
                <a:ext uri="{FF2B5EF4-FFF2-40B4-BE49-F238E27FC236}">
                  <a16:creationId xmlns:a16="http://schemas.microsoft.com/office/drawing/2014/main" id="{4AD0F569-01AA-1B85-E803-8C859B30A9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2715" y="1017327"/>
              <a:ext cx="5675233" cy="4311417"/>
            </a:xfrm>
            <a:prstGeom prst="rect">
              <a:avLst/>
            </a:prstGeom>
          </p:spPr>
        </p:pic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29964112-DCEF-D748-7432-9A9D3ED9A9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9087" y="4795774"/>
              <a:ext cx="2514600" cy="1114482"/>
            </a:xfrm>
            <a:prstGeom prst="rect">
              <a:avLst/>
            </a:prstGeom>
          </p:spPr>
        </p:pic>
      </p:grpSp>
      <p:pic>
        <p:nvPicPr>
          <p:cNvPr id="13" name="object 10">
            <a:extLst>
              <a:ext uri="{FF2B5EF4-FFF2-40B4-BE49-F238E27FC236}">
                <a16:creationId xmlns:a16="http://schemas.microsoft.com/office/drawing/2014/main" id="{2CFE402B-C708-ABF8-295A-1945DFE6AC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0267" y="4853172"/>
            <a:ext cx="1566040" cy="880897"/>
          </a:xfrm>
          <a:prstGeom prst="rect">
            <a:avLst/>
          </a:prstGeom>
        </p:spPr>
      </p:pic>
      <p:pic>
        <p:nvPicPr>
          <p:cNvPr id="14" name="object 11">
            <a:extLst>
              <a:ext uri="{FF2B5EF4-FFF2-40B4-BE49-F238E27FC236}">
                <a16:creationId xmlns:a16="http://schemas.microsoft.com/office/drawing/2014/main" id="{8EFFBCF4-3DD2-8B3A-3F90-1F4DA325F73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9555" y="4742688"/>
            <a:ext cx="1152777" cy="11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220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Chaos Engineering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F5817-3D32-C15D-BCAB-F0F7A685C506}"/>
              </a:ext>
            </a:extLst>
          </p:cNvPr>
          <p:cNvSpPr txBox="1"/>
          <p:nvPr/>
        </p:nvSpPr>
        <p:spPr>
          <a:xfrm>
            <a:off x="106333" y="1413946"/>
            <a:ext cx="11939487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is a discipline within software engineering that focuses on proactively introducing controlled and measured chaos into a system to identify weaknesses and vulnerabilities before they can cause significant issues in a real-world, uncontrolled scenario. Here are some reasons why chaos engineering is embraced in the software industry: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Weaknesses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Resilience Testing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Outages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 Shift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Simulation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Incident Response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Confidence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Scale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8206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Principles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97597-CB7D-A6A7-6B63-8E6B6A8F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0" y="2647480"/>
            <a:ext cx="10176914" cy="17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147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Chaos Engineering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01A1A-4A25-7F71-4C6A-E2FAF614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115"/>
            <a:ext cx="12192000" cy="4157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45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3" y="196694"/>
            <a:ext cx="10571998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Chaos and Regular Testing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6A8B-1EE2-55B4-D781-A86FF710E954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3A83-79CB-B897-66C6-8A17783DC948}"/>
              </a:ext>
            </a:extLst>
          </p:cNvPr>
          <p:cNvSpPr txBox="1"/>
          <p:nvPr/>
        </p:nvSpPr>
        <p:spPr>
          <a:xfrm>
            <a:off x="106333" y="1349243"/>
            <a:ext cx="11779448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testing differs from standard testing in numerous ways.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tests take into account the various touchpoints that are beyond the scope of testing, whereas normal testing only considers the ones that are within the scope of the testing.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typically occurs during the project's build/compile phase, whereas chaotic testing occurs once the system is complete.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chaotic testing, regular testing does not usually include the testing of varying configurations, behaviors, outages, and other interruptions caused by a third-party entity.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testing only sometimes identifies the easy fix of end-user negative reactions. It results in a disabled system that you need to fix before testing can resume. On the other hand, chaos testing introduces issues into the system to see how it reacts.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uncovers bugs, and a blocker can cause a system hang. Chaotic testing has a predetermined abort plan that allows errors if the expected reactions are incorrect.</a:t>
            </a:r>
          </a:p>
        </p:txBody>
      </p:sp>
    </p:spTree>
    <p:extLst>
      <p:ext uri="{BB962C8B-B14F-4D97-AF65-F5344CB8AC3E}">
        <p14:creationId xmlns:p14="http://schemas.microsoft.com/office/powerpoint/2010/main" val="109329077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14512</TotalTime>
  <Words>1401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Lato Light</vt:lpstr>
      <vt:lpstr>Times New Roman</vt:lpstr>
      <vt:lpstr>Trade Gothic LT Pro</vt:lpstr>
      <vt:lpstr>Wingdings</vt:lpstr>
      <vt:lpstr>Office Theme</vt:lpstr>
      <vt:lpstr>Chaos Engineering </vt:lpstr>
      <vt:lpstr>My Introduction </vt:lpstr>
      <vt:lpstr>Chaos Engineering </vt:lpstr>
      <vt:lpstr>Chaos Engineering</vt:lpstr>
      <vt:lpstr>Chaos Engineering </vt:lpstr>
      <vt:lpstr>Why Chaos Engineering </vt:lpstr>
      <vt:lpstr>Chaos Engineering Principles</vt:lpstr>
      <vt:lpstr>History of Chaos Engineering</vt:lpstr>
      <vt:lpstr>Difference between Chaos and Regular Testing</vt:lpstr>
      <vt:lpstr>Chaos Engineering – How does it Work?</vt:lpstr>
      <vt:lpstr>Chaos Engineering – How does it Work</vt:lpstr>
      <vt:lpstr>Chaos Engineering – How does it Work?</vt:lpstr>
      <vt:lpstr>Chaos Engineering – How does it Work?</vt:lpstr>
      <vt:lpstr>Chaos Engineering – How does it Work?</vt:lpstr>
      <vt:lpstr>Chaos Engineering – How does it Work</vt:lpstr>
      <vt:lpstr>Chaos Engineering – How does it Work</vt:lpstr>
      <vt:lpstr>ccc</vt:lpstr>
      <vt:lpstr>ccc</vt:lpstr>
      <vt:lpstr>ccc</vt:lpstr>
      <vt:lpstr>ccc</vt:lpstr>
      <vt:lpstr>ccc</vt:lpstr>
      <vt:lpstr>ccc</vt:lpstr>
      <vt:lpstr>ccc</vt:lpstr>
      <vt:lpstr>ccc</vt:lpstr>
      <vt:lpstr>ccc</vt:lpstr>
      <vt:lpstr>ccc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Sandeep Kumar Sharma</dc:creator>
  <cp:lastModifiedBy>Sandeep Kumar Sharma</cp:lastModifiedBy>
  <cp:revision>32</cp:revision>
  <dcterms:created xsi:type="dcterms:W3CDTF">2023-11-20T14:48:08Z</dcterms:created>
  <dcterms:modified xsi:type="dcterms:W3CDTF">2024-01-04T13:35:45Z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