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82" d="100"/>
          <a:sy n="82" d="100"/>
        </p:scale>
        <p:origin x="836" y="40"/>
      </p:cViewPr>
      <p:guideLst>
        <p:guide orient="horz" pos="1152"/>
        <p:guide pos="2880"/>
        <p:guide orient="horz" pos="3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4" name="Google Shape;5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7" name="Google Shape;14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6" name="Google Shape;16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5" name="Google Shape;17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4" name="Google Shape;18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3" name="Google Shape;19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2" name="Google Shape;20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4895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2" name="Google Shape;20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6" name="Google Shape;6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6" name="Google Shape;7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6c9408d7f7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6" name="Google Shape;86;g26c9408d7f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6c9408d7f7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6" name="Google Shape;96;g26c9408d7f7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6" name="Google Shape;1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6c9408d7f7_0_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7" name="Google Shape;127;g26c9408d7f7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6c9408d7f7_0_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7" name="Google Shape;137;g26c9408d7f7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0" name="Google Shape;20;p3"/>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1" name="Google Shape;21;p3"/>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2" name="Google Shape;22;p3"/>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3" name="Google Shape;23;p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4" name="Google Shape;24;p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5" name="Google Shape;25;p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29" name="Google Shape;29;p4"/>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0" name="Google Shape;30;p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1" name="Google Shape;31;p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2" name="Google Shape;32;p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a:spLocks noGrp="1"/>
          </p:cNvSpPr>
          <p:nvPr>
            <p:ph type="pic" idx="2"/>
          </p:nvPr>
        </p:nvSpPr>
        <p:spPr>
          <a:xfrm>
            <a:off x="1792289" y="459581"/>
            <a:ext cx="5486400" cy="3086100"/>
          </a:xfrm>
          <a:prstGeom prst="rect">
            <a:avLst/>
          </a:prstGeom>
          <a:noFill/>
          <a:ln>
            <a:noFill/>
          </a:ln>
        </p:spPr>
      </p:sp>
      <p:sp>
        <p:nvSpPr>
          <p:cNvPr id="36" name="Google Shape;36;p5"/>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8" name="Google Shape;38;p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9" name="Google Shape;39;p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43" name="Google Shape;43;p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4" name="Google Shape;44;p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5" name="Google Shape;45;p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49" name="Google Shape;49;p7"/>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0" name="Google Shape;50;p7"/>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1" name="Google Shape;51;p7"/>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8"/>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a:p>
          <a:p>
            <a:pPr marL="457200" lvl="0" indent="501650" algn="l" rtl="0">
              <a:lnSpc>
                <a:spcPct val="100000"/>
              </a:lnSpc>
              <a:spcBef>
                <a:spcPts val="3020"/>
              </a:spcBef>
              <a:spcAft>
                <a:spcPts val="0"/>
              </a:spcAft>
              <a:buSzPts val="15100"/>
              <a:buNone/>
            </a:pPr>
            <a:endParaRPr/>
          </a:p>
        </p:txBody>
      </p:sp>
      <p:sp>
        <p:nvSpPr>
          <p:cNvPr id="57" name="Google Shape;57;p8"/>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58" name="Google Shape;58;p8"/>
          <p:cNvSpPr/>
          <p:nvPr/>
        </p:nvSpPr>
        <p:spPr>
          <a:xfrm>
            <a:off x="3415004" y="3219941"/>
            <a:ext cx="4572000"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59" name="Google Shape;59;p8"/>
          <p:cNvSpPr txBox="1">
            <a:spLocks noGrp="1"/>
          </p:cNvSpPr>
          <p:nvPr>
            <p:ph type="title"/>
          </p:nvPr>
        </p:nvSpPr>
        <p:spPr>
          <a:xfrm>
            <a:off x="138225" y="776425"/>
            <a:ext cx="8229600" cy="12963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2500" b="1">
                <a:latin typeface="Bookman Old Style"/>
                <a:ea typeface="Bookman Old Style"/>
                <a:cs typeface="Bookman Old Style"/>
                <a:sym typeface="Bookman Old Style"/>
              </a:rPr>
              <a:t>Secure Passwords with Hidden Information and </a:t>
            </a:r>
            <a:endParaRPr sz="2500" b="1">
              <a:latin typeface="Bookman Old Style"/>
              <a:ea typeface="Bookman Old Style"/>
              <a:cs typeface="Bookman Old Style"/>
              <a:sym typeface="Bookman Old Style"/>
            </a:endParaRPr>
          </a:p>
          <a:p>
            <a:pPr marL="0" lvl="0" indent="0" algn="l" rtl="0">
              <a:lnSpc>
                <a:spcPct val="100000"/>
              </a:lnSpc>
              <a:spcBef>
                <a:spcPts val="0"/>
              </a:spcBef>
              <a:spcAft>
                <a:spcPts val="0"/>
              </a:spcAft>
              <a:buSzPts val="20700"/>
              <a:buNone/>
            </a:pPr>
            <a:r>
              <a:rPr lang="en-US" sz="2500" b="1">
                <a:latin typeface="Bookman Old Style"/>
                <a:ea typeface="Bookman Old Style"/>
                <a:cs typeface="Bookman Old Style"/>
                <a:sym typeface="Bookman Old Style"/>
              </a:rPr>
              <a:t>                             Non-Exposure</a:t>
            </a:r>
            <a:endParaRPr sz="2500" b="1">
              <a:latin typeface="Bookman Old Style"/>
              <a:ea typeface="Bookman Old Style"/>
              <a:cs typeface="Bookman Old Style"/>
              <a:sym typeface="Bookman Old Style"/>
            </a:endParaRPr>
          </a:p>
        </p:txBody>
      </p:sp>
      <p:sp>
        <p:nvSpPr>
          <p:cNvPr id="60" name="Google Shape;60;p8"/>
          <p:cNvSpPr txBox="1"/>
          <p:nvPr/>
        </p:nvSpPr>
        <p:spPr>
          <a:xfrm>
            <a:off x="267775" y="3265625"/>
            <a:ext cx="3399000" cy="954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Bookman Old Style"/>
                <a:ea typeface="Bookman Old Style"/>
                <a:cs typeface="Bookman Old Style"/>
                <a:sym typeface="Bookman Old Style"/>
              </a:rPr>
              <a:t>Team Details </a:t>
            </a:r>
            <a:endParaRPr/>
          </a:p>
          <a:p>
            <a:pPr marL="342900" marR="0" lvl="0" indent="-342900" algn="l" rtl="0">
              <a:lnSpc>
                <a:spcPct val="100000"/>
              </a:lnSpc>
              <a:spcBef>
                <a:spcPts val="0"/>
              </a:spcBef>
              <a:spcAft>
                <a:spcPts val="0"/>
              </a:spcAft>
              <a:buClr>
                <a:srgbClr val="000000"/>
              </a:buClr>
              <a:buSzPts val="1400"/>
              <a:buFont typeface="Arial"/>
              <a:buAutoNum type="arabicPeriod"/>
            </a:pPr>
            <a:r>
              <a:rPr lang="en-US">
                <a:latin typeface="Bookman Old Style"/>
                <a:ea typeface="Bookman Old Style"/>
                <a:cs typeface="Bookman Old Style"/>
                <a:sym typeface="Bookman Old Style"/>
              </a:rPr>
              <a:t>S Sai Kumar</a:t>
            </a:r>
            <a:r>
              <a:rPr lang="en-US" sz="1400" b="0" i="0" u="none" strike="noStrike" cap="none">
                <a:solidFill>
                  <a:srgbClr val="000000"/>
                </a:solidFill>
                <a:latin typeface="Bookman Old Style"/>
                <a:ea typeface="Bookman Old Style"/>
                <a:cs typeface="Bookman Old Style"/>
                <a:sym typeface="Bookman Old Style"/>
              </a:rPr>
              <a:t>(</a:t>
            </a:r>
            <a:r>
              <a:rPr lang="en-US">
                <a:latin typeface="Bookman Old Style"/>
                <a:ea typeface="Bookman Old Style"/>
                <a:cs typeface="Bookman Old Style"/>
                <a:sym typeface="Bookman Old Style"/>
              </a:rPr>
              <a:t>20EG105346</a:t>
            </a:r>
            <a:r>
              <a:rPr lang="en-US" sz="1400" b="0" i="0" u="none" strike="noStrike" cap="none">
                <a:solidFill>
                  <a:srgbClr val="000000"/>
                </a:solidFill>
                <a:latin typeface="Bookman Old Style"/>
                <a:ea typeface="Bookman Old Style"/>
                <a:cs typeface="Bookman Old Style"/>
                <a:sym typeface="Bookman Old Style"/>
              </a:rPr>
              <a:t>)</a:t>
            </a:r>
            <a:endParaRPr/>
          </a:p>
          <a:p>
            <a:pPr marL="342900" marR="0" lvl="0" indent="-342900" algn="l" rtl="0">
              <a:lnSpc>
                <a:spcPct val="100000"/>
              </a:lnSpc>
              <a:spcBef>
                <a:spcPts val="0"/>
              </a:spcBef>
              <a:spcAft>
                <a:spcPts val="0"/>
              </a:spcAft>
              <a:buClr>
                <a:srgbClr val="000000"/>
              </a:buClr>
              <a:buSzPts val="1400"/>
              <a:buFont typeface="Arial"/>
              <a:buAutoNum type="arabicPeriod"/>
            </a:pPr>
            <a:r>
              <a:rPr lang="en-US">
                <a:latin typeface="Bookman Old Style"/>
                <a:ea typeface="Bookman Old Style"/>
                <a:cs typeface="Bookman Old Style"/>
                <a:sym typeface="Bookman Old Style"/>
              </a:rPr>
              <a:t>V Chandan Teja</a:t>
            </a:r>
            <a:r>
              <a:rPr lang="en-US" sz="1400" b="0" i="0" u="none" strike="noStrike" cap="none">
                <a:solidFill>
                  <a:srgbClr val="000000"/>
                </a:solidFill>
                <a:latin typeface="Bookman Old Style"/>
                <a:ea typeface="Bookman Old Style"/>
                <a:cs typeface="Bookman Old Style"/>
                <a:sym typeface="Bookman Old Style"/>
              </a:rPr>
              <a:t>(2</a:t>
            </a:r>
            <a:r>
              <a:rPr lang="en-US">
                <a:latin typeface="Bookman Old Style"/>
                <a:ea typeface="Bookman Old Style"/>
                <a:cs typeface="Bookman Old Style"/>
                <a:sym typeface="Bookman Old Style"/>
              </a:rPr>
              <a:t>0</a:t>
            </a:r>
            <a:r>
              <a:rPr lang="en-US" sz="1400" b="0" i="0" u="none" strike="noStrike" cap="none">
                <a:solidFill>
                  <a:srgbClr val="000000"/>
                </a:solidFill>
                <a:latin typeface="Bookman Old Style"/>
                <a:ea typeface="Bookman Old Style"/>
                <a:cs typeface="Bookman Old Style"/>
                <a:sym typeface="Bookman Old Style"/>
              </a:rPr>
              <a:t>E</a:t>
            </a:r>
            <a:r>
              <a:rPr lang="en-US">
                <a:latin typeface="Bookman Old Style"/>
                <a:ea typeface="Bookman Old Style"/>
                <a:cs typeface="Bookman Old Style"/>
                <a:sym typeface="Bookman Old Style"/>
              </a:rPr>
              <a:t>G105353</a:t>
            </a:r>
            <a:r>
              <a:rPr lang="en-US" sz="1400" b="0" i="0" u="none" strike="noStrike" cap="none">
                <a:solidFill>
                  <a:srgbClr val="000000"/>
                </a:solidFill>
                <a:latin typeface="Bookman Old Style"/>
                <a:ea typeface="Bookman Old Style"/>
                <a:cs typeface="Bookman Old Style"/>
                <a:sym typeface="Bookman Old Style"/>
              </a:rPr>
              <a:t>)</a:t>
            </a:r>
            <a:endParaRPr/>
          </a:p>
          <a:p>
            <a:pPr marL="342900" marR="0" lvl="0" indent="-342900" algn="l" rtl="0">
              <a:lnSpc>
                <a:spcPct val="100000"/>
              </a:lnSpc>
              <a:spcBef>
                <a:spcPts val="0"/>
              </a:spcBef>
              <a:spcAft>
                <a:spcPts val="0"/>
              </a:spcAft>
              <a:buClr>
                <a:srgbClr val="000000"/>
              </a:buClr>
              <a:buSzPts val="1400"/>
              <a:buFont typeface="Arial"/>
              <a:buAutoNum type="arabicPeriod"/>
            </a:pPr>
            <a:r>
              <a:rPr lang="en-US">
                <a:latin typeface="Bookman Old Style"/>
                <a:ea typeface="Bookman Old Style"/>
                <a:cs typeface="Bookman Old Style"/>
                <a:sym typeface="Bookman Old Style"/>
              </a:rPr>
              <a:t>M Shyamsunder</a:t>
            </a:r>
            <a:r>
              <a:rPr lang="en-US" sz="1400" b="0" i="0" u="none" strike="noStrike" cap="none">
                <a:solidFill>
                  <a:srgbClr val="000000"/>
                </a:solidFill>
                <a:latin typeface="Bookman Old Style"/>
                <a:ea typeface="Bookman Old Style"/>
                <a:cs typeface="Bookman Old Style"/>
                <a:sym typeface="Bookman Old Style"/>
              </a:rPr>
              <a:t>(</a:t>
            </a:r>
            <a:r>
              <a:rPr lang="en-US">
                <a:latin typeface="Bookman Old Style"/>
                <a:ea typeface="Bookman Old Style"/>
                <a:cs typeface="Bookman Old Style"/>
                <a:sym typeface="Bookman Old Style"/>
              </a:rPr>
              <a:t>20EG105360</a:t>
            </a:r>
            <a:r>
              <a:rPr lang="en-US" sz="1400" b="0" i="0" u="none" strike="noStrike" cap="none">
                <a:solidFill>
                  <a:srgbClr val="000000"/>
                </a:solidFill>
                <a:latin typeface="Bookman Old Style"/>
                <a:ea typeface="Bookman Old Style"/>
                <a:cs typeface="Bookman Old Style"/>
                <a:sym typeface="Bookman Old Style"/>
              </a:rPr>
              <a:t>)</a:t>
            </a:r>
            <a:endParaRPr/>
          </a:p>
        </p:txBody>
      </p:sp>
      <p:sp>
        <p:nvSpPr>
          <p:cNvPr id="61" name="Google Shape;61;p8"/>
          <p:cNvSpPr txBox="1"/>
          <p:nvPr/>
        </p:nvSpPr>
        <p:spPr>
          <a:xfrm>
            <a:off x="5470632" y="3239550"/>
            <a:ext cx="2070600" cy="738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Bookman Old Style"/>
                <a:ea typeface="Bookman Old Style"/>
                <a:cs typeface="Bookman Old Style"/>
                <a:sym typeface="Bookman Old Style"/>
              </a:rPr>
              <a:t>Project Supervisor </a:t>
            </a:r>
            <a:endParaRPr/>
          </a:p>
          <a:p>
            <a:pPr marL="0" marR="0" lvl="0" indent="0" algn="l" rtl="0">
              <a:lnSpc>
                <a:spcPct val="100000"/>
              </a:lnSpc>
              <a:spcBef>
                <a:spcPts val="0"/>
              </a:spcBef>
              <a:spcAft>
                <a:spcPts val="0"/>
              </a:spcAft>
              <a:buNone/>
            </a:pPr>
            <a:r>
              <a:rPr lang="en-US">
                <a:latin typeface="Bookman Old Style"/>
                <a:ea typeface="Bookman Old Style"/>
                <a:cs typeface="Bookman Old Style"/>
                <a:sym typeface="Bookman Old Style"/>
              </a:rPr>
              <a:t>Dr.T.Shyam Prasad</a:t>
            </a:r>
            <a:endParaRPr/>
          </a:p>
          <a:p>
            <a:pPr marL="0" marR="0" lvl="0" indent="0" algn="l" rtl="0">
              <a:lnSpc>
                <a:spcPct val="100000"/>
              </a:lnSpc>
              <a:spcBef>
                <a:spcPts val="0"/>
              </a:spcBef>
              <a:spcAft>
                <a:spcPts val="0"/>
              </a:spcAft>
              <a:buNone/>
            </a:pPr>
            <a:r>
              <a:rPr lang="en-US">
                <a:latin typeface="Bookman Old Style"/>
                <a:ea typeface="Bookman Old Style"/>
                <a:cs typeface="Bookman Old Style"/>
                <a:sym typeface="Bookman Old Style"/>
              </a:rPr>
              <a:t>Assistant Professor</a:t>
            </a:r>
            <a:endParaRPr sz="1400" b="0" i="0" u="none" strike="noStrike" cap="none">
              <a:solidFill>
                <a:srgbClr val="000000"/>
              </a:solidFill>
              <a:latin typeface="Bookman Old Style"/>
              <a:ea typeface="Bookman Old Style"/>
              <a:cs typeface="Bookman Old Style"/>
              <a:sym typeface="Bookman Old Style"/>
            </a:endParaRPr>
          </a:p>
        </p:txBody>
      </p:sp>
      <p:sp>
        <p:nvSpPr>
          <p:cNvPr id="63" name="Google Shape;63;p8"/>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7"/>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150" name="Google Shape;150;p17"/>
          <p:cNvSpPr/>
          <p:nvPr/>
        </p:nvSpPr>
        <p:spPr>
          <a:xfrm>
            <a:off x="3415004" y="3219941"/>
            <a:ext cx="4572000"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151" name="Google Shape;151;p17"/>
          <p:cNvSpPr txBox="1">
            <a:spLocks noGrp="1"/>
          </p:cNvSpPr>
          <p:nvPr>
            <p:ph type="title"/>
          </p:nvPr>
        </p:nvSpPr>
        <p:spPr>
          <a:xfrm>
            <a:off x="661800" y="205483"/>
            <a:ext cx="6117431" cy="627321"/>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600"/>
              <a:t>Experiment Environment </a:t>
            </a:r>
            <a:endParaRPr sz="3600"/>
          </a:p>
        </p:txBody>
      </p:sp>
      <p:sp>
        <p:nvSpPr>
          <p:cNvPr id="153" name="Google Shape;153;p17"/>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a:p>
        </p:txBody>
      </p:sp>
      <p:sp>
        <p:nvSpPr>
          <p:cNvPr id="154" name="Google Shape;154;p17"/>
          <p:cNvSpPr txBox="1"/>
          <p:nvPr/>
        </p:nvSpPr>
        <p:spPr>
          <a:xfrm>
            <a:off x="556375" y="985825"/>
            <a:ext cx="7272300" cy="3570900"/>
          </a:xfrm>
          <a:prstGeom prst="rect">
            <a:avLst/>
          </a:prstGeom>
          <a:noFill/>
          <a:ln>
            <a:noFill/>
          </a:ln>
        </p:spPr>
        <p:txBody>
          <a:bodyPr spcFirstLastPara="1" wrap="square" lIns="91425" tIns="91425" rIns="91425" bIns="91425" anchor="t" anchorCtr="0">
            <a:noAutofit/>
          </a:bodyPr>
          <a:lstStyle/>
          <a:p>
            <a:pPr marL="0" lvl="0" indent="0" algn="l" rtl="0">
              <a:lnSpc>
                <a:spcPct val="107000"/>
              </a:lnSpc>
              <a:spcBef>
                <a:spcPts val="0"/>
              </a:spcBef>
              <a:spcAft>
                <a:spcPts val="0"/>
              </a:spcAft>
              <a:buClr>
                <a:schemeClr val="dk1"/>
              </a:buClr>
              <a:buFont typeface="Arial"/>
              <a:buNone/>
            </a:pPr>
            <a:r>
              <a:rPr lang="en-US" sz="1800" b="1" dirty="0">
                <a:solidFill>
                  <a:schemeClr val="dk1"/>
                </a:solidFill>
                <a:latin typeface="Times New Roman"/>
                <a:ea typeface="Times New Roman"/>
                <a:cs typeface="Times New Roman"/>
                <a:sym typeface="Times New Roman"/>
              </a:rPr>
              <a:t>Front End: </a:t>
            </a:r>
            <a:r>
              <a:rPr lang="en-US" sz="1800" dirty="0">
                <a:solidFill>
                  <a:schemeClr val="dk1"/>
                </a:solidFill>
                <a:latin typeface="Times New Roman"/>
                <a:ea typeface="Times New Roman"/>
                <a:cs typeface="Times New Roman"/>
                <a:sym typeface="Times New Roman"/>
              </a:rPr>
              <a:t>HTML, CSS, Java Script.</a:t>
            </a:r>
            <a:endParaRPr sz="1800" dirty="0">
              <a:solidFill>
                <a:schemeClr val="dk1"/>
              </a:solidFill>
            </a:endParaRPr>
          </a:p>
          <a:p>
            <a:pPr marL="0" lvl="0" indent="0" algn="l" rtl="0">
              <a:lnSpc>
                <a:spcPct val="107000"/>
              </a:lnSpc>
              <a:spcBef>
                <a:spcPts val="800"/>
              </a:spcBef>
              <a:spcAft>
                <a:spcPts val="0"/>
              </a:spcAft>
              <a:buClr>
                <a:schemeClr val="dk1"/>
              </a:buClr>
              <a:buFont typeface="Arial"/>
              <a:buNone/>
            </a:pPr>
            <a:r>
              <a:rPr lang="en-US" sz="1800" b="1" dirty="0">
                <a:solidFill>
                  <a:schemeClr val="dk1"/>
                </a:solidFill>
                <a:latin typeface="Times New Roman"/>
                <a:ea typeface="Times New Roman"/>
                <a:cs typeface="Times New Roman"/>
                <a:sym typeface="Times New Roman"/>
              </a:rPr>
              <a:t>Back End: </a:t>
            </a:r>
            <a:r>
              <a:rPr lang="en-US" sz="1800" dirty="0">
                <a:solidFill>
                  <a:schemeClr val="dk1"/>
                </a:solidFill>
                <a:latin typeface="Times New Roman"/>
                <a:ea typeface="Times New Roman"/>
                <a:cs typeface="Times New Roman"/>
                <a:sym typeface="Times New Roman"/>
              </a:rPr>
              <a:t>Python, Django</a:t>
            </a:r>
            <a:endParaRPr sz="1800" dirty="0">
              <a:solidFill>
                <a:schemeClr val="dk1"/>
              </a:solidFill>
              <a:latin typeface="Times New Roman"/>
              <a:ea typeface="Times New Roman"/>
              <a:cs typeface="Times New Roman"/>
              <a:sym typeface="Times New Roman"/>
            </a:endParaRPr>
          </a:p>
          <a:p>
            <a:pPr marL="0" lvl="0" indent="0" algn="l" rtl="0">
              <a:lnSpc>
                <a:spcPct val="107000"/>
              </a:lnSpc>
              <a:spcBef>
                <a:spcPts val="800"/>
              </a:spcBef>
              <a:spcAft>
                <a:spcPts val="0"/>
              </a:spcAft>
              <a:buClr>
                <a:schemeClr val="dk1"/>
              </a:buClr>
              <a:buFont typeface="Arial"/>
              <a:buNone/>
            </a:pPr>
            <a:r>
              <a:rPr lang="en-US" sz="1800" b="1" dirty="0">
                <a:solidFill>
                  <a:schemeClr val="dk1"/>
                </a:solidFill>
                <a:latin typeface="Times New Roman"/>
                <a:ea typeface="Times New Roman"/>
                <a:cs typeface="Times New Roman"/>
                <a:sym typeface="Times New Roman"/>
              </a:rPr>
              <a:t>Database: </a:t>
            </a:r>
            <a:r>
              <a:rPr lang="en-US" sz="1800" dirty="0">
                <a:solidFill>
                  <a:schemeClr val="dk1"/>
                </a:solidFill>
                <a:latin typeface="Times New Roman"/>
                <a:ea typeface="Times New Roman"/>
                <a:cs typeface="Times New Roman"/>
                <a:sym typeface="Times New Roman"/>
              </a:rPr>
              <a:t>PostreSQL</a:t>
            </a:r>
            <a:endParaRPr sz="1800" dirty="0">
              <a:solidFill>
                <a:schemeClr val="dk1"/>
              </a:solidFill>
              <a:latin typeface="Times New Roman"/>
              <a:ea typeface="Times New Roman"/>
              <a:cs typeface="Times New Roman"/>
              <a:sym typeface="Times New Roman"/>
            </a:endParaRPr>
          </a:p>
          <a:p>
            <a:pPr marL="0" lvl="0" indent="0" algn="l" rtl="0">
              <a:spcBef>
                <a:spcPts val="800"/>
              </a:spcBef>
              <a:spcAft>
                <a:spcPts val="0"/>
              </a:spcAft>
              <a:buClr>
                <a:schemeClr val="dk1"/>
              </a:buClr>
              <a:buFont typeface="Arial"/>
              <a:buNone/>
            </a:pPr>
            <a:r>
              <a:rPr lang="en-US" sz="1800" b="1" dirty="0">
                <a:solidFill>
                  <a:schemeClr val="dk1"/>
                </a:solidFill>
                <a:latin typeface="Times New Roman"/>
                <a:ea typeface="Times New Roman"/>
                <a:cs typeface="Times New Roman"/>
                <a:sym typeface="Times New Roman"/>
              </a:rPr>
              <a:t>IDE: </a:t>
            </a:r>
            <a:r>
              <a:rPr lang="en-US" sz="1800" dirty="0">
                <a:solidFill>
                  <a:schemeClr val="dk1"/>
                </a:solidFill>
                <a:latin typeface="Times New Roman"/>
                <a:ea typeface="Times New Roman"/>
                <a:cs typeface="Times New Roman"/>
                <a:sym typeface="Times New Roman"/>
              </a:rPr>
              <a:t>Visual Studio</a:t>
            </a:r>
            <a:endParaRPr sz="1800" dirty="0">
              <a:solidFill>
                <a:schemeClr val="dk1"/>
              </a:solidFill>
            </a:endParaRPr>
          </a:p>
          <a:p>
            <a:pPr marL="0" lvl="0" indent="0" algn="l" rtl="0">
              <a:spcBef>
                <a:spcPts val="0"/>
              </a:spcBef>
              <a:spcAft>
                <a:spcPts val="0"/>
              </a:spcAft>
              <a:buClr>
                <a:schemeClr val="dk1"/>
              </a:buClr>
              <a:buFont typeface="Arial"/>
              <a:buNone/>
            </a:pPr>
            <a:endParaRPr sz="1800" dirty="0">
              <a:solidFill>
                <a:schemeClr val="dk1"/>
              </a:solidFill>
              <a:latin typeface="Times New Roman"/>
              <a:ea typeface="Times New Roman"/>
              <a:cs typeface="Times New Roman"/>
              <a:sym typeface="Times New Roman"/>
            </a:endParaRPr>
          </a:p>
          <a:p>
            <a:pPr marL="285750" lvl="0" indent="-285750" algn="l" rtl="0">
              <a:spcBef>
                <a:spcPts val="0"/>
              </a:spcBef>
              <a:spcAft>
                <a:spcPts val="0"/>
              </a:spcAft>
              <a:buClr>
                <a:schemeClr val="dk1"/>
              </a:buClr>
              <a:buSzPts val="1800"/>
              <a:buChar char="•"/>
            </a:pPr>
            <a:r>
              <a:rPr lang="en-US" sz="1800" dirty="0">
                <a:solidFill>
                  <a:schemeClr val="dk1"/>
                </a:solidFill>
                <a:latin typeface="Times New Roman"/>
                <a:ea typeface="Times New Roman"/>
                <a:cs typeface="Times New Roman"/>
                <a:sym typeface="Times New Roman"/>
              </a:rPr>
              <a:t>Visual Studio provides a comprehensive IDE with features tailored for Java development. It offers tools for coding, debugging, refactoring, and project management, streamlining the development process. </a:t>
            </a:r>
            <a:endParaRPr sz="1800" dirty="0">
              <a:solidFill>
                <a:schemeClr val="dk1"/>
              </a:solidFill>
            </a:endParaRPr>
          </a:p>
          <a:p>
            <a:pPr marL="285750" lvl="0" indent="-285750" algn="l" rtl="0">
              <a:spcBef>
                <a:spcPts val="0"/>
              </a:spcBef>
              <a:spcAft>
                <a:spcPts val="0"/>
              </a:spcAft>
              <a:buClr>
                <a:schemeClr val="dk1"/>
              </a:buClr>
              <a:buSzPts val="1800"/>
              <a:buChar char="•"/>
            </a:pPr>
            <a:r>
              <a:rPr lang="en-US" sz="1800" dirty="0">
                <a:solidFill>
                  <a:schemeClr val="dk1"/>
                </a:solidFill>
                <a:latin typeface="Times New Roman"/>
                <a:ea typeface="Times New Roman"/>
                <a:cs typeface="Times New Roman"/>
                <a:sym typeface="Times New Roman"/>
              </a:rPr>
              <a:t>Visual Studio has built-in support for version control systems like Git, enabling you to manage code changes, collaborate with team members, and track project history effectively.</a:t>
            </a:r>
            <a:endParaRPr sz="1800" dirty="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8"/>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160" name="Google Shape;160;p18"/>
          <p:cNvSpPr/>
          <p:nvPr/>
        </p:nvSpPr>
        <p:spPr>
          <a:xfrm>
            <a:off x="3415004" y="3219941"/>
            <a:ext cx="4572000"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161" name="Google Shape;161;p18"/>
          <p:cNvSpPr txBox="1">
            <a:spLocks noGrp="1"/>
          </p:cNvSpPr>
          <p:nvPr>
            <p:ph type="title"/>
          </p:nvPr>
        </p:nvSpPr>
        <p:spPr>
          <a:xfrm>
            <a:off x="435769" y="0"/>
            <a:ext cx="6117431" cy="627321"/>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600" dirty="0"/>
              <a:t>Experiment </a:t>
            </a:r>
            <a:r>
              <a:rPr lang="en-US" sz="3600" dirty="0" err="1"/>
              <a:t>Screenshorts</a:t>
            </a:r>
            <a:r>
              <a:rPr lang="en-US" sz="3600" dirty="0"/>
              <a:t> </a:t>
            </a:r>
            <a:endParaRPr sz="3600" dirty="0"/>
          </a:p>
        </p:txBody>
      </p:sp>
      <p:sp>
        <p:nvSpPr>
          <p:cNvPr id="163" name="Google Shape;163;p18"/>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a:p>
        </p:txBody>
      </p:sp>
      <p:pic>
        <p:nvPicPr>
          <p:cNvPr id="3" name="Picture 2">
            <a:extLst>
              <a:ext uri="{FF2B5EF4-FFF2-40B4-BE49-F238E27FC236}">
                <a16:creationId xmlns:a16="http://schemas.microsoft.com/office/drawing/2014/main" id="{8BF6021E-7360-FC14-68C7-7A0917CCB991}"/>
              </a:ext>
            </a:extLst>
          </p:cNvPr>
          <p:cNvPicPr>
            <a:picLocks noChangeAspect="1"/>
          </p:cNvPicPr>
          <p:nvPr/>
        </p:nvPicPr>
        <p:blipFill>
          <a:blip r:embed="rId3"/>
          <a:stretch>
            <a:fillRect/>
          </a:stretch>
        </p:blipFill>
        <p:spPr>
          <a:xfrm>
            <a:off x="914400" y="627321"/>
            <a:ext cx="7005234" cy="392143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169" name="Google Shape;169;p19"/>
          <p:cNvSpPr/>
          <p:nvPr/>
        </p:nvSpPr>
        <p:spPr>
          <a:xfrm>
            <a:off x="3415004" y="3219941"/>
            <a:ext cx="4572000"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170" name="Google Shape;170;p19"/>
          <p:cNvSpPr txBox="1">
            <a:spLocks noGrp="1"/>
          </p:cNvSpPr>
          <p:nvPr>
            <p:ph type="title"/>
          </p:nvPr>
        </p:nvSpPr>
        <p:spPr>
          <a:xfrm>
            <a:off x="435769" y="0"/>
            <a:ext cx="6117431" cy="627321"/>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600"/>
              <a:t>Experiment Results </a:t>
            </a:r>
            <a:endParaRPr sz="3600"/>
          </a:p>
        </p:txBody>
      </p:sp>
      <p:sp>
        <p:nvSpPr>
          <p:cNvPr id="172" name="Google Shape;172;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a:p>
        </p:txBody>
      </p:sp>
      <p:pic>
        <p:nvPicPr>
          <p:cNvPr id="3" name="Picture 2">
            <a:extLst>
              <a:ext uri="{FF2B5EF4-FFF2-40B4-BE49-F238E27FC236}">
                <a16:creationId xmlns:a16="http://schemas.microsoft.com/office/drawing/2014/main" id="{4FCE184E-2EFD-5135-92C4-E6A56DEE9896}"/>
              </a:ext>
            </a:extLst>
          </p:cNvPr>
          <p:cNvPicPr>
            <a:picLocks noChangeAspect="1"/>
          </p:cNvPicPr>
          <p:nvPr/>
        </p:nvPicPr>
        <p:blipFill>
          <a:blip r:embed="rId3"/>
          <a:stretch>
            <a:fillRect/>
          </a:stretch>
        </p:blipFill>
        <p:spPr>
          <a:xfrm>
            <a:off x="1156996" y="680596"/>
            <a:ext cx="6988225" cy="393087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
        <p:nvSpPr>
          <p:cNvPr id="178" name="Google Shape;178;p20"/>
          <p:cNvSpPr/>
          <p:nvPr/>
        </p:nvSpPr>
        <p:spPr>
          <a:xfrm>
            <a:off x="3415004" y="3219941"/>
            <a:ext cx="4572000"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179" name="Google Shape;179;p20"/>
          <p:cNvSpPr txBox="1">
            <a:spLocks noGrp="1"/>
          </p:cNvSpPr>
          <p:nvPr>
            <p:ph type="title"/>
          </p:nvPr>
        </p:nvSpPr>
        <p:spPr>
          <a:xfrm>
            <a:off x="435769" y="0"/>
            <a:ext cx="6117431" cy="627321"/>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600"/>
              <a:t>Experiment Results </a:t>
            </a:r>
            <a:endParaRPr sz="3600"/>
          </a:p>
        </p:txBody>
      </p:sp>
      <p:sp>
        <p:nvSpPr>
          <p:cNvPr id="181" name="Google Shape;181;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a:p>
        </p:txBody>
      </p:sp>
      <p:pic>
        <p:nvPicPr>
          <p:cNvPr id="3" name="Picture 2">
            <a:extLst>
              <a:ext uri="{FF2B5EF4-FFF2-40B4-BE49-F238E27FC236}">
                <a16:creationId xmlns:a16="http://schemas.microsoft.com/office/drawing/2014/main" id="{14F88AD5-BF57-470C-6ABE-CDABF8EC81CD}"/>
              </a:ext>
            </a:extLst>
          </p:cNvPr>
          <p:cNvPicPr>
            <a:picLocks noChangeAspect="1"/>
          </p:cNvPicPr>
          <p:nvPr/>
        </p:nvPicPr>
        <p:blipFill>
          <a:blip r:embed="rId3"/>
          <a:stretch>
            <a:fillRect/>
          </a:stretch>
        </p:blipFill>
        <p:spPr>
          <a:xfrm>
            <a:off x="1743559" y="852406"/>
            <a:ext cx="5889355" cy="337863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
        <p:nvSpPr>
          <p:cNvPr id="187" name="Google Shape;187;p21"/>
          <p:cNvSpPr/>
          <p:nvPr/>
        </p:nvSpPr>
        <p:spPr>
          <a:xfrm>
            <a:off x="3415004" y="3219941"/>
            <a:ext cx="4572000"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188" name="Google Shape;188;p21"/>
          <p:cNvSpPr txBox="1">
            <a:spLocks noGrp="1"/>
          </p:cNvSpPr>
          <p:nvPr>
            <p:ph type="title"/>
          </p:nvPr>
        </p:nvSpPr>
        <p:spPr>
          <a:xfrm>
            <a:off x="435769" y="0"/>
            <a:ext cx="6117431" cy="627321"/>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600"/>
              <a:t>Experiment Results </a:t>
            </a:r>
            <a:endParaRPr sz="3600"/>
          </a:p>
        </p:txBody>
      </p:sp>
      <p:sp>
        <p:nvSpPr>
          <p:cNvPr id="190" name="Google Shape;190;p21"/>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a:p>
        </p:txBody>
      </p:sp>
      <p:pic>
        <p:nvPicPr>
          <p:cNvPr id="3" name="Picture 2">
            <a:extLst>
              <a:ext uri="{FF2B5EF4-FFF2-40B4-BE49-F238E27FC236}">
                <a16:creationId xmlns:a16="http://schemas.microsoft.com/office/drawing/2014/main" id="{D5D71660-5B60-5478-18BB-66F3F5A24016}"/>
              </a:ext>
            </a:extLst>
          </p:cNvPr>
          <p:cNvPicPr>
            <a:picLocks noChangeAspect="1"/>
          </p:cNvPicPr>
          <p:nvPr/>
        </p:nvPicPr>
        <p:blipFill>
          <a:blip r:embed="rId3"/>
          <a:stretch>
            <a:fillRect/>
          </a:stretch>
        </p:blipFill>
        <p:spPr>
          <a:xfrm>
            <a:off x="860468" y="730348"/>
            <a:ext cx="7423063" cy="388814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
        <p:nvSpPr>
          <p:cNvPr id="196" name="Google Shape;196;p22"/>
          <p:cNvSpPr/>
          <p:nvPr/>
        </p:nvSpPr>
        <p:spPr>
          <a:xfrm>
            <a:off x="3415004" y="3219941"/>
            <a:ext cx="4572000"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197" name="Google Shape;197;p22"/>
          <p:cNvSpPr txBox="1">
            <a:spLocks noGrp="1"/>
          </p:cNvSpPr>
          <p:nvPr>
            <p:ph type="title"/>
          </p:nvPr>
        </p:nvSpPr>
        <p:spPr>
          <a:xfrm>
            <a:off x="435769" y="0"/>
            <a:ext cx="6117431" cy="627321"/>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600">
                <a:latin typeface="Bookman Old Style"/>
                <a:ea typeface="Bookman Old Style"/>
                <a:cs typeface="Bookman Old Style"/>
                <a:sym typeface="Bookman Old Style"/>
              </a:rPr>
              <a:t>Finding </a:t>
            </a:r>
            <a:endParaRPr sz="3600">
              <a:latin typeface="Bookman Old Style"/>
              <a:ea typeface="Bookman Old Style"/>
              <a:cs typeface="Bookman Old Style"/>
              <a:sym typeface="Bookman Old Style"/>
            </a:endParaRPr>
          </a:p>
        </p:txBody>
      </p:sp>
      <p:sp>
        <p:nvSpPr>
          <p:cNvPr id="199" name="Google Shape;199;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a:p>
        </p:txBody>
      </p:sp>
      <p:sp>
        <p:nvSpPr>
          <p:cNvPr id="3" name="TextBox 2">
            <a:extLst>
              <a:ext uri="{FF2B5EF4-FFF2-40B4-BE49-F238E27FC236}">
                <a16:creationId xmlns:a16="http://schemas.microsoft.com/office/drawing/2014/main" id="{F7EC71D3-A94C-27CD-832D-1220B48AA20B}"/>
              </a:ext>
            </a:extLst>
          </p:cNvPr>
          <p:cNvSpPr txBox="1"/>
          <p:nvPr/>
        </p:nvSpPr>
        <p:spPr>
          <a:xfrm>
            <a:off x="565689" y="1100358"/>
            <a:ext cx="8307091" cy="3539430"/>
          </a:xfrm>
          <a:prstGeom prst="rect">
            <a:avLst/>
          </a:prstGeom>
          <a:noFill/>
        </p:spPr>
        <p:txBody>
          <a:bodyPr wrap="square">
            <a:spAutoFit/>
          </a:bodyPr>
          <a:lstStyle/>
          <a:p>
            <a:pPr algn="l">
              <a:buFont typeface="Arial" panose="020B0604020202020204" pitchFamily="34" charset="0"/>
              <a:buChar char="•"/>
            </a:pPr>
            <a:r>
              <a:rPr lang="en-US" sz="2800" b="1" i="0" dirty="0">
                <a:solidFill>
                  <a:srgbClr val="0D0D0D"/>
                </a:solidFill>
                <a:effectLst/>
                <a:latin typeface="Times New Roman" panose="02020603050405020304" pitchFamily="18" charset="0"/>
                <a:cs typeface="Times New Roman" panose="02020603050405020304" pitchFamily="18" charset="0"/>
              </a:rPr>
              <a:t>Offline Attacks:</a:t>
            </a:r>
            <a:r>
              <a:rPr lang="en-US" sz="2800" b="0" i="0" dirty="0">
                <a:solidFill>
                  <a:srgbClr val="0D0D0D"/>
                </a:solidFill>
                <a:effectLst/>
                <a:latin typeface="Times New Roman" panose="02020603050405020304" pitchFamily="18" charset="0"/>
                <a:cs typeface="Times New Roman" panose="02020603050405020304" pitchFamily="18" charset="0"/>
              </a:rPr>
              <a:t> Vulnerable to offline dictionary attacks.</a:t>
            </a:r>
          </a:p>
          <a:p>
            <a:pPr algn="l">
              <a:buFont typeface="Arial" panose="020B0604020202020204" pitchFamily="34" charset="0"/>
              <a:buChar char="•"/>
            </a:pPr>
            <a:r>
              <a:rPr lang="en-US" sz="2800" b="1" i="0" dirty="0">
                <a:solidFill>
                  <a:srgbClr val="0D0D0D"/>
                </a:solidFill>
                <a:effectLst/>
                <a:latin typeface="Times New Roman" panose="02020603050405020304" pitchFamily="18" charset="0"/>
                <a:cs typeface="Times New Roman" panose="02020603050405020304" pitchFamily="18" charset="0"/>
              </a:rPr>
              <a:t>Dependency on Device:</a:t>
            </a:r>
            <a:r>
              <a:rPr lang="en-US" sz="2800" b="0" i="0" dirty="0">
                <a:solidFill>
                  <a:srgbClr val="0D0D0D"/>
                </a:solidFill>
                <a:effectLst/>
                <a:latin typeface="Times New Roman" panose="02020603050405020304" pitchFamily="18" charset="0"/>
                <a:cs typeface="Times New Roman" panose="02020603050405020304" pitchFamily="18" charset="0"/>
              </a:rPr>
              <a:t> Risks if device lost.</a:t>
            </a:r>
          </a:p>
          <a:p>
            <a:pPr algn="l">
              <a:buFont typeface="Arial" panose="020B0604020202020204" pitchFamily="34" charset="0"/>
              <a:buChar char="•"/>
            </a:pPr>
            <a:r>
              <a:rPr lang="en-US" sz="2800" b="1" i="0" dirty="0">
                <a:solidFill>
                  <a:srgbClr val="0D0D0D"/>
                </a:solidFill>
                <a:effectLst/>
                <a:latin typeface="Times New Roman" panose="02020603050405020304" pitchFamily="18" charset="0"/>
                <a:cs typeface="Times New Roman" panose="02020603050405020304" pitchFamily="18" charset="0"/>
              </a:rPr>
              <a:t>Single Point of Failure:</a:t>
            </a:r>
            <a:r>
              <a:rPr lang="en-US" sz="2800" b="0" i="0" dirty="0">
                <a:solidFill>
                  <a:srgbClr val="0D0D0D"/>
                </a:solidFill>
                <a:effectLst/>
                <a:latin typeface="Times New Roman" panose="02020603050405020304" pitchFamily="18" charset="0"/>
                <a:cs typeface="Times New Roman" panose="02020603050405020304" pitchFamily="18" charset="0"/>
              </a:rPr>
              <a:t> Breach compromises entire vault.</a:t>
            </a:r>
          </a:p>
          <a:p>
            <a:pPr algn="l">
              <a:buFont typeface="Arial" panose="020B0604020202020204" pitchFamily="34" charset="0"/>
              <a:buChar char="•"/>
            </a:pPr>
            <a:r>
              <a:rPr lang="en-US" sz="2800" b="1" i="0" dirty="0">
                <a:solidFill>
                  <a:srgbClr val="0D0D0D"/>
                </a:solidFill>
                <a:effectLst/>
                <a:latin typeface="Times New Roman" panose="02020603050405020304" pitchFamily="18" charset="0"/>
                <a:cs typeface="Times New Roman" panose="02020603050405020304" pitchFamily="18" charset="0"/>
              </a:rPr>
              <a:t>Trust in Providers:</a:t>
            </a:r>
            <a:r>
              <a:rPr lang="en-US" sz="2800" b="0" i="0" dirty="0">
                <a:solidFill>
                  <a:srgbClr val="0D0D0D"/>
                </a:solidFill>
                <a:effectLst/>
                <a:latin typeface="Times New Roman" panose="02020603050405020304" pitchFamily="18" charset="0"/>
                <a:cs typeface="Times New Roman" panose="02020603050405020304" pitchFamily="18" charset="0"/>
              </a:rPr>
              <a:t> Vulnerable to phishing attacks.</a:t>
            </a:r>
          </a:p>
          <a:p>
            <a:pPr algn="l">
              <a:buFont typeface="Arial" panose="020B0604020202020204" pitchFamily="34" charset="0"/>
              <a:buChar char="•"/>
            </a:pPr>
            <a:r>
              <a:rPr lang="en-US" sz="2800" b="1" i="0" dirty="0">
                <a:solidFill>
                  <a:srgbClr val="0D0D0D"/>
                </a:solidFill>
                <a:effectLst/>
                <a:latin typeface="Times New Roman" panose="02020603050405020304" pitchFamily="18" charset="0"/>
                <a:cs typeface="Times New Roman" panose="02020603050405020304" pitchFamily="18" charset="0"/>
              </a:rPr>
              <a:t>Limited Protection:</a:t>
            </a:r>
            <a:r>
              <a:rPr lang="en-US" sz="2800" b="0" i="0" dirty="0">
                <a:solidFill>
                  <a:srgbClr val="0D0D0D"/>
                </a:solidFill>
                <a:effectLst/>
                <a:latin typeface="Times New Roman" panose="02020603050405020304" pitchFamily="18" charset="0"/>
                <a:cs typeface="Times New Roman" panose="02020603050405020304" pitchFamily="18" charset="0"/>
              </a:rPr>
              <a:t> Relies on provider's security practices.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a:p>
        </p:txBody>
      </p:sp>
      <p:sp>
        <p:nvSpPr>
          <p:cNvPr id="205" name="Google Shape;205;p23"/>
          <p:cNvSpPr/>
          <p:nvPr/>
        </p:nvSpPr>
        <p:spPr>
          <a:xfrm>
            <a:off x="3415004" y="3219941"/>
            <a:ext cx="4572000"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06" name="Google Shape;206;p23"/>
          <p:cNvSpPr txBox="1">
            <a:spLocks noGrp="1"/>
          </p:cNvSpPr>
          <p:nvPr>
            <p:ph type="title"/>
          </p:nvPr>
        </p:nvSpPr>
        <p:spPr>
          <a:xfrm>
            <a:off x="457200" y="410966"/>
            <a:ext cx="6117431" cy="627321"/>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600">
                <a:latin typeface="Bookman Old Style"/>
                <a:ea typeface="Bookman Old Style"/>
                <a:cs typeface="Bookman Old Style"/>
                <a:sym typeface="Bookman Old Style"/>
              </a:rPr>
              <a:t>Justification </a:t>
            </a:r>
            <a:br>
              <a:rPr lang="en-US" sz="3600">
                <a:latin typeface="Bookman Old Style"/>
                <a:ea typeface="Bookman Old Style"/>
                <a:cs typeface="Bookman Old Style"/>
                <a:sym typeface="Bookman Old Style"/>
              </a:rPr>
            </a:br>
            <a:endParaRPr sz="3600">
              <a:latin typeface="Bookman Old Style"/>
              <a:ea typeface="Bookman Old Style"/>
              <a:cs typeface="Bookman Old Style"/>
              <a:sym typeface="Bookman Old Style"/>
            </a:endParaRPr>
          </a:p>
        </p:txBody>
      </p:sp>
      <p:sp>
        <p:nvSpPr>
          <p:cNvPr id="208" name="Google Shape;20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a:p>
        </p:txBody>
      </p:sp>
      <p:sp>
        <p:nvSpPr>
          <p:cNvPr id="3" name="TextBox 2">
            <a:extLst>
              <a:ext uri="{FF2B5EF4-FFF2-40B4-BE49-F238E27FC236}">
                <a16:creationId xmlns:a16="http://schemas.microsoft.com/office/drawing/2014/main" id="{0046DFF5-D315-B073-4E62-585D75961241}"/>
              </a:ext>
            </a:extLst>
          </p:cNvPr>
          <p:cNvSpPr txBox="1"/>
          <p:nvPr/>
        </p:nvSpPr>
        <p:spPr>
          <a:xfrm>
            <a:off x="743919" y="933896"/>
            <a:ext cx="6997483" cy="2862322"/>
          </a:xfrm>
          <a:prstGeom prst="rect">
            <a:avLst/>
          </a:prstGeom>
          <a:noFill/>
        </p:spPr>
        <p:txBody>
          <a:bodyPr wrap="square">
            <a:spAutoFit/>
          </a:bodyPr>
          <a:lstStyle/>
          <a:p>
            <a:pPr algn="l"/>
            <a:r>
              <a:rPr lang="en-US" sz="1800" b="1" i="0" dirty="0">
                <a:solidFill>
                  <a:srgbClr val="0D0D0D"/>
                </a:solidFill>
                <a:effectLst/>
                <a:latin typeface="Times New Roman" panose="02020603050405020304" pitchFamily="18" charset="0"/>
                <a:cs typeface="Times New Roman" panose="02020603050405020304" pitchFamily="18" charset="0"/>
              </a:rPr>
              <a:t>1. Parameters Improved by Your Method:</a:t>
            </a:r>
            <a:endParaRPr lang="en-US" sz="18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00" b="1" i="0" dirty="0">
                <a:solidFill>
                  <a:srgbClr val="0D0D0D"/>
                </a:solidFill>
                <a:effectLst/>
                <a:latin typeface="Times New Roman" panose="02020603050405020304" pitchFamily="18" charset="0"/>
                <a:cs typeface="Times New Roman" panose="02020603050405020304" pitchFamily="18" charset="0"/>
              </a:rPr>
              <a:t>Encryption Strength:</a:t>
            </a:r>
            <a:r>
              <a:rPr lang="en-US" sz="1800" b="0" i="0" dirty="0">
                <a:solidFill>
                  <a:srgbClr val="0D0D0D"/>
                </a:solidFill>
                <a:effectLst/>
                <a:latin typeface="Times New Roman" panose="02020603050405020304" pitchFamily="18" charset="0"/>
                <a:cs typeface="Times New Roman" panose="02020603050405020304" pitchFamily="18" charset="0"/>
              </a:rPr>
              <a:t> Utilization of AES encryption with randomly generated keys enhances the encryption strength.</a:t>
            </a:r>
          </a:p>
          <a:p>
            <a:pPr algn="l">
              <a:buFont typeface="Arial" panose="020B0604020202020204" pitchFamily="34" charset="0"/>
              <a:buChar char="•"/>
            </a:pPr>
            <a:r>
              <a:rPr lang="en-US" sz="1800" b="1" i="0" dirty="0">
                <a:solidFill>
                  <a:srgbClr val="0D0D0D"/>
                </a:solidFill>
                <a:effectLst/>
                <a:latin typeface="Times New Roman" panose="02020603050405020304" pitchFamily="18" charset="0"/>
                <a:cs typeface="Times New Roman" panose="02020603050405020304" pitchFamily="18" charset="0"/>
              </a:rPr>
              <a:t>Key Storage Method:</a:t>
            </a:r>
            <a:r>
              <a:rPr lang="en-US" sz="1800" b="0" i="0" dirty="0">
                <a:solidFill>
                  <a:srgbClr val="0D0D0D"/>
                </a:solidFill>
                <a:effectLst/>
                <a:latin typeface="Times New Roman" panose="02020603050405020304" pitchFamily="18" charset="0"/>
                <a:cs typeface="Times New Roman" panose="02020603050405020304" pitchFamily="18" charset="0"/>
              </a:rPr>
              <a:t> Adoption of a distinct email-based key storage method improves security by providing an additional layer of protection.</a:t>
            </a:r>
          </a:p>
          <a:p>
            <a:pPr algn="l"/>
            <a:r>
              <a:rPr lang="en-US" sz="1800" b="1" i="0" dirty="0">
                <a:solidFill>
                  <a:srgbClr val="0D0D0D"/>
                </a:solidFill>
                <a:effectLst/>
                <a:latin typeface="Times New Roman" panose="02020603050405020304" pitchFamily="18" charset="0"/>
                <a:cs typeface="Times New Roman" panose="02020603050405020304" pitchFamily="18" charset="0"/>
              </a:rPr>
              <a:t>2. Mathematical Formulas for Calculating Parameter Values:</a:t>
            </a:r>
            <a:endParaRPr lang="en-US" sz="18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00" b="1" i="0" dirty="0">
                <a:solidFill>
                  <a:srgbClr val="0D0D0D"/>
                </a:solidFill>
                <a:effectLst/>
                <a:latin typeface="Times New Roman" panose="02020603050405020304" pitchFamily="18" charset="0"/>
                <a:cs typeface="Times New Roman" panose="02020603050405020304" pitchFamily="18" charset="0"/>
              </a:rPr>
              <a:t>AES Encryption Strength:</a:t>
            </a:r>
            <a:r>
              <a:rPr lang="en-US" sz="1800" b="0" i="0" dirty="0">
                <a:solidFill>
                  <a:srgbClr val="0D0D0D"/>
                </a:solidFill>
                <a:effectLst/>
                <a:latin typeface="Times New Roman" panose="02020603050405020304" pitchFamily="18" charset="0"/>
                <a:cs typeface="Times New Roman" panose="02020603050405020304" pitchFamily="18" charset="0"/>
              </a:rPr>
              <a:t> The Advanced Encryption Standard (AES) operates with various key lengths, including 128-bit, 192-bit, and 256-bit. The formula for calculating encryption strength can be represented as: Encryption Strength=Key </a:t>
            </a:r>
            <a:r>
              <a:rPr lang="en-US" sz="1800" b="0" i="0" dirty="0" err="1">
                <a:solidFill>
                  <a:srgbClr val="0D0D0D"/>
                </a:solidFill>
                <a:effectLst/>
                <a:latin typeface="Times New Roman" panose="02020603050405020304" pitchFamily="18" charset="0"/>
                <a:cs typeface="Times New Roman" panose="02020603050405020304" pitchFamily="18" charset="0"/>
              </a:rPr>
              <a:t>LengthEncryption</a:t>
            </a:r>
            <a:r>
              <a:rPr lang="en-US" sz="1800" b="0" i="0" dirty="0">
                <a:solidFill>
                  <a:srgbClr val="0D0D0D"/>
                </a:solidFill>
                <a:effectLst/>
                <a:latin typeface="Times New Roman" panose="02020603050405020304" pitchFamily="18" charset="0"/>
                <a:cs typeface="Times New Roman" panose="02020603050405020304" pitchFamily="18" charset="0"/>
              </a:rPr>
              <a:t> Strength=Key Length.</a:t>
            </a:r>
          </a:p>
        </p:txBody>
      </p:sp>
    </p:spTree>
    <p:extLst>
      <p:ext uri="{BB962C8B-B14F-4D97-AF65-F5344CB8AC3E}">
        <p14:creationId xmlns:p14="http://schemas.microsoft.com/office/powerpoint/2010/main" val="4208185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17</a:t>
            </a:fld>
            <a:endParaRPr/>
          </a:p>
        </p:txBody>
      </p:sp>
      <p:sp>
        <p:nvSpPr>
          <p:cNvPr id="205" name="Google Shape;205;p23"/>
          <p:cNvSpPr/>
          <p:nvPr/>
        </p:nvSpPr>
        <p:spPr>
          <a:xfrm>
            <a:off x="3415004" y="3219941"/>
            <a:ext cx="4572000"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06" name="Google Shape;206;p23"/>
          <p:cNvSpPr txBox="1">
            <a:spLocks noGrp="1"/>
          </p:cNvSpPr>
          <p:nvPr>
            <p:ph type="title"/>
          </p:nvPr>
        </p:nvSpPr>
        <p:spPr>
          <a:xfrm>
            <a:off x="457200" y="410966"/>
            <a:ext cx="6117431" cy="627321"/>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600" dirty="0">
                <a:latin typeface="Bookman Old Style"/>
                <a:ea typeface="Bookman Old Style"/>
                <a:cs typeface="Bookman Old Style"/>
                <a:sym typeface="Bookman Old Style"/>
              </a:rPr>
              <a:t>Justification </a:t>
            </a:r>
            <a:br>
              <a:rPr lang="en-US" sz="3600" dirty="0">
                <a:latin typeface="Bookman Old Style"/>
                <a:ea typeface="Bookman Old Style"/>
                <a:cs typeface="Bookman Old Style"/>
                <a:sym typeface="Bookman Old Style"/>
              </a:rPr>
            </a:br>
            <a:endParaRPr sz="3600" dirty="0">
              <a:latin typeface="Bookman Old Style"/>
              <a:ea typeface="Bookman Old Style"/>
              <a:cs typeface="Bookman Old Style"/>
              <a:sym typeface="Bookman Old Style"/>
            </a:endParaRPr>
          </a:p>
        </p:txBody>
      </p:sp>
      <p:sp>
        <p:nvSpPr>
          <p:cNvPr id="208" name="Google Shape;20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a:p>
        </p:txBody>
      </p:sp>
      <p:sp>
        <p:nvSpPr>
          <p:cNvPr id="3" name="TextBox 2">
            <a:extLst>
              <a:ext uri="{FF2B5EF4-FFF2-40B4-BE49-F238E27FC236}">
                <a16:creationId xmlns:a16="http://schemas.microsoft.com/office/drawing/2014/main" id="{0046DFF5-D315-B073-4E62-585D75961241}"/>
              </a:ext>
            </a:extLst>
          </p:cNvPr>
          <p:cNvSpPr txBox="1"/>
          <p:nvPr/>
        </p:nvSpPr>
        <p:spPr>
          <a:xfrm>
            <a:off x="906651" y="1317726"/>
            <a:ext cx="6679769" cy="2862322"/>
          </a:xfrm>
          <a:prstGeom prst="rect">
            <a:avLst/>
          </a:prstGeom>
          <a:noFill/>
        </p:spPr>
        <p:txBody>
          <a:bodyPr wrap="square">
            <a:spAutoFit/>
          </a:bodyPr>
          <a:lstStyle/>
          <a:p>
            <a:pPr algn="l"/>
            <a:r>
              <a:rPr lang="en-US" sz="2000" b="1" i="0" dirty="0">
                <a:solidFill>
                  <a:srgbClr val="0D0D0D"/>
                </a:solidFill>
                <a:effectLst/>
                <a:latin typeface="Times New Roman" panose="02020603050405020304" pitchFamily="18" charset="0"/>
                <a:cs typeface="Times New Roman" panose="02020603050405020304" pitchFamily="18" charset="0"/>
              </a:rPr>
              <a:t>3. Why Your Parameter Values Improved:</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1" i="0" dirty="0">
                <a:solidFill>
                  <a:srgbClr val="0D0D0D"/>
                </a:solidFill>
                <a:effectLst/>
                <a:latin typeface="Times New Roman" panose="02020603050405020304" pitchFamily="18" charset="0"/>
                <a:cs typeface="Times New Roman" panose="02020603050405020304" pitchFamily="18" charset="0"/>
              </a:rPr>
              <a:t>Enhanced Encryption:</a:t>
            </a:r>
            <a:r>
              <a:rPr lang="en-US" sz="2000" b="0" i="0" dirty="0">
                <a:solidFill>
                  <a:srgbClr val="0D0D0D"/>
                </a:solidFill>
                <a:effectLst/>
                <a:latin typeface="Times New Roman" panose="02020603050405020304" pitchFamily="18" charset="0"/>
                <a:cs typeface="Times New Roman" panose="02020603050405020304" pitchFamily="18" charset="0"/>
              </a:rPr>
              <a:t> AES encryption with randomly generated keys significantly improves security by utilizing a robust encryption algorithm and ensuring that keys are not predictable.</a:t>
            </a:r>
          </a:p>
          <a:p>
            <a:pPr algn="l">
              <a:buFont typeface="Arial" panose="020B0604020202020204" pitchFamily="34" charset="0"/>
              <a:buChar char="•"/>
            </a:pPr>
            <a:r>
              <a:rPr lang="en-US" sz="2000" b="1" i="0" dirty="0">
                <a:solidFill>
                  <a:srgbClr val="0D0D0D"/>
                </a:solidFill>
                <a:effectLst/>
                <a:latin typeface="Times New Roman" panose="02020603050405020304" pitchFamily="18" charset="0"/>
                <a:cs typeface="Times New Roman" panose="02020603050405020304" pitchFamily="18" charset="0"/>
              </a:rPr>
              <a:t>Unique Key Storage:</a:t>
            </a:r>
            <a:r>
              <a:rPr lang="en-US" sz="2000" b="0" i="0" dirty="0">
                <a:solidFill>
                  <a:srgbClr val="0D0D0D"/>
                </a:solidFill>
                <a:effectLst/>
                <a:latin typeface="Times New Roman" panose="02020603050405020304" pitchFamily="18" charset="0"/>
                <a:cs typeface="Times New Roman" panose="02020603050405020304" pitchFamily="18" charset="0"/>
              </a:rPr>
              <a:t> The email-based key storage method adds an extra layer of security by diversifying the access points required to retrieve encryption keys, reducing the risk of unauthorized access to the password vault.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2</a:t>
            </a:fld>
            <a:endParaRPr>
              <a:latin typeface="Bookman Old Style"/>
              <a:ea typeface="Bookman Old Style"/>
              <a:cs typeface="Bookman Old Style"/>
              <a:sym typeface="Bookman Old Style"/>
            </a:endParaRPr>
          </a:p>
        </p:txBody>
      </p:sp>
      <p:sp>
        <p:nvSpPr>
          <p:cNvPr id="69" name="Google Shape;69;p9"/>
          <p:cNvSpPr/>
          <p:nvPr/>
        </p:nvSpPr>
        <p:spPr>
          <a:xfrm>
            <a:off x="3415004" y="3219941"/>
            <a:ext cx="4572000"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a:ea typeface="Bookman Old Style"/>
              <a:cs typeface="Bookman Old Style"/>
              <a:sym typeface="Bookman Old Style"/>
            </a:endParaRPr>
          </a:p>
        </p:txBody>
      </p:sp>
      <p:sp>
        <p:nvSpPr>
          <p:cNvPr id="70" name="Google Shape;70;p9"/>
          <p:cNvSpPr txBox="1">
            <a:spLocks noGrp="1"/>
          </p:cNvSpPr>
          <p:nvPr>
            <p:ph type="title"/>
          </p:nvPr>
        </p:nvSpPr>
        <p:spPr>
          <a:xfrm>
            <a:off x="435769" y="0"/>
            <a:ext cx="6117431" cy="627321"/>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600">
                <a:latin typeface="Bookman Old Style"/>
                <a:ea typeface="Bookman Old Style"/>
                <a:cs typeface="Bookman Old Style"/>
                <a:sym typeface="Bookman Old Style"/>
              </a:rPr>
              <a:t>Introduction</a:t>
            </a:r>
            <a:endParaRPr sz="3600">
              <a:latin typeface="Bookman Old Style"/>
              <a:ea typeface="Bookman Old Style"/>
              <a:cs typeface="Bookman Old Style"/>
              <a:sym typeface="Bookman Old Style"/>
            </a:endParaRPr>
          </a:p>
        </p:txBody>
      </p:sp>
      <p:sp>
        <p:nvSpPr>
          <p:cNvPr id="71" name="Google Shape;71;p9"/>
          <p:cNvSpPr txBox="1"/>
          <p:nvPr/>
        </p:nvSpPr>
        <p:spPr>
          <a:xfrm>
            <a:off x="1137675" y="1173026"/>
            <a:ext cx="6656100" cy="2586000"/>
          </a:xfrm>
          <a:prstGeom prst="rect">
            <a:avLst/>
          </a:prstGeom>
          <a:noFill/>
          <a:ln>
            <a:noFill/>
          </a:ln>
        </p:spPr>
        <p:txBody>
          <a:bodyPr spcFirstLastPara="1" wrap="square" lIns="91425" tIns="45700" rIns="91425" bIns="45700" anchor="t" anchorCtr="0">
            <a:spAutoFit/>
          </a:bodyPr>
          <a:lstStyle/>
          <a:p>
            <a:pPr marL="0" lvl="0" indent="0" algn="just" rtl="0">
              <a:spcBef>
                <a:spcPts val="0"/>
              </a:spcBef>
              <a:spcAft>
                <a:spcPts val="0"/>
              </a:spcAft>
              <a:buClr>
                <a:schemeClr val="dk1"/>
              </a:buClr>
              <a:buFont typeface="Arial"/>
              <a:buNone/>
            </a:pPr>
            <a:r>
              <a:rPr lang="en-US" sz="1800">
                <a:solidFill>
                  <a:srgbClr val="374151"/>
                </a:solidFill>
                <a:latin typeface="Times New Roman"/>
                <a:ea typeface="Times New Roman"/>
                <a:cs typeface="Times New Roman"/>
                <a:sym typeface="Times New Roman"/>
              </a:rPr>
              <a:t>SPHINX is an innovative password management system designed for heightened security, even in the event of the password manager being compromised. The stored information on the device remains independent of the user's master password, ensuring an added layer of protection. Notably, the master password is never exposed in plaintext during device interaction, preventing potential leaks to attackers. SPHINX generates high-entropy passwords and mandates users to register them with web services, effectively thwarting online guessing attacks and offline dictionary attacks upon service compromise.</a:t>
            </a:r>
            <a:endParaRPr/>
          </a:p>
        </p:txBody>
      </p:sp>
      <p:sp>
        <p:nvSpPr>
          <p:cNvPr id="73" name="Google Shape;73;p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3</a:t>
            </a:fld>
            <a:endParaRPr>
              <a:latin typeface="Bookman Old Style"/>
              <a:ea typeface="Bookman Old Style"/>
              <a:cs typeface="Bookman Old Style"/>
              <a:sym typeface="Bookman Old Style"/>
            </a:endParaRPr>
          </a:p>
        </p:txBody>
      </p:sp>
      <p:sp>
        <p:nvSpPr>
          <p:cNvPr id="79" name="Google Shape;79;p10"/>
          <p:cNvSpPr/>
          <p:nvPr/>
        </p:nvSpPr>
        <p:spPr>
          <a:xfrm>
            <a:off x="3415004" y="3219941"/>
            <a:ext cx="4572000"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a:ea typeface="Bookman Old Style"/>
              <a:cs typeface="Bookman Old Style"/>
              <a:sym typeface="Bookman Old Style"/>
            </a:endParaRPr>
          </a:p>
        </p:txBody>
      </p:sp>
      <p:sp>
        <p:nvSpPr>
          <p:cNvPr id="80" name="Google Shape;80;p10"/>
          <p:cNvSpPr txBox="1">
            <a:spLocks noGrp="1"/>
          </p:cNvSpPr>
          <p:nvPr>
            <p:ph type="title"/>
          </p:nvPr>
        </p:nvSpPr>
        <p:spPr>
          <a:xfrm>
            <a:off x="435769" y="0"/>
            <a:ext cx="6117431" cy="627321"/>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600">
                <a:latin typeface="Bookman Old Style"/>
                <a:ea typeface="Bookman Old Style"/>
                <a:cs typeface="Bookman Old Style"/>
                <a:sym typeface="Bookman Old Style"/>
              </a:rPr>
              <a:t>Problem Statement</a:t>
            </a:r>
            <a:endParaRPr sz="3600">
              <a:latin typeface="Bookman Old Style"/>
              <a:ea typeface="Bookman Old Style"/>
              <a:cs typeface="Bookman Old Style"/>
              <a:sym typeface="Bookman Old Style"/>
            </a:endParaRPr>
          </a:p>
        </p:txBody>
      </p:sp>
      <p:sp>
        <p:nvSpPr>
          <p:cNvPr id="81" name="Google Shape;81;p10"/>
          <p:cNvSpPr txBox="1"/>
          <p:nvPr/>
        </p:nvSpPr>
        <p:spPr>
          <a:xfrm>
            <a:off x="1290083" y="1325414"/>
            <a:ext cx="6656100" cy="2679600"/>
          </a:xfrm>
          <a:prstGeom prst="rect">
            <a:avLst/>
          </a:prstGeom>
          <a:noFill/>
          <a:ln>
            <a:noFill/>
          </a:ln>
        </p:spPr>
        <p:txBody>
          <a:bodyPr spcFirstLastPara="1" wrap="square" lIns="91425" tIns="45700" rIns="91425" bIns="45700" anchor="t" anchorCtr="0">
            <a:spAutoFit/>
          </a:bodyPr>
          <a:lstStyle/>
          <a:p>
            <a:pPr marL="0" lvl="0" indent="0" algn="just" rtl="0">
              <a:lnSpc>
                <a:spcPct val="107000"/>
              </a:lnSpc>
              <a:spcBef>
                <a:spcPts val="0"/>
              </a:spcBef>
              <a:spcAft>
                <a:spcPts val="0"/>
              </a:spcAft>
              <a:buClr>
                <a:schemeClr val="dk1"/>
              </a:buClr>
              <a:buFont typeface="Arial"/>
              <a:buNone/>
            </a:pPr>
            <a:r>
              <a:rPr lang="en-US" sz="1800" dirty="0">
                <a:solidFill>
                  <a:schemeClr val="dk1"/>
                </a:solidFill>
                <a:latin typeface="Times New Roman"/>
                <a:ea typeface="Times New Roman"/>
                <a:cs typeface="Times New Roman"/>
                <a:sym typeface="Times New Roman"/>
              </a:rPr>
              <a:t>An attacker breaking into a server can mount an offline attack that uses information stored on the server to test the different passwords in the dictionary. Such offline dictionary attacks are an increasingly important concern, especially in light of frequent attacks against major commercial vendors, as recently experienced, e.g., by PayPal, LinkedIn, Blizzard and Gmail. The offline attacks are particularly devastating as a single server break in may lead to extraordinary numbers of compromised passwords</a:t>
            </a:r>
            <a:endParaRPr sz="18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dirty="0">
              <a:latin typeface="Bookman Old Style"/>
              <a:ea typeface="Bookman Old Style"/>
              <a:cs typeface="Bookman Old Style"/>
              <a:sym typeface="Bookman Old Style"/>
            </a:endParaRPr>
          </a:p>
        </p:txBody>
      </p:sp>
      <p:sp>
        <p:nvSpPr>
          <p:cNvPr id="83" name="Google Shape;83;p1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4</a:t>
            </a:fld>
            <a:endParaRPr>
              <a:latin typeface="Bookman Old Style"/>
              <a:ea typeface="Bookman Old Style"/>
              <a:cs typeface="Bookman Old Style"/>
              <a:sym typeface="Bookman Old Style"/>
            </a:endParaRPr>
          </a:p>
        </p:txBody>
      </p:sp>
      <p:sp>
        <p:nvSpPr>
          <p:cNvPr id="89" name="Google Shape;89;p11"/>
          <p:cNvSpPr/>
          <p:nvPr/>
        </p:nvSpPr>
        <p:spPr>
          <a:xfrm>
            <a:off x="3415004" y="3219941"/>
            <a:ext cx="4572000" cy="400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a:ea typeface="Bookman Old Style"/>
              <a:cs typeface="Bookman Old Style"/>
              <a:sym typeface="Bookman Old Style"/>
            </a:endParaRPr>
          </a:p>
        </p:txBody>
      </p:sp>
      <p:sp>
        <p:nvSpPr>
          <p:cNvPr id="90" name="Google Shape;90;p11"/>
          <p:cNvSpPr txBox="1">
            <a:spLocks noGrp="1"/>
          </p:cNvSpPr>
          <p:nvPr>
            <p:ph type="title"/>
          </p:nvPr>
        </p:nvSpPr>
        <p:spPr>
          <a:xfrm>
            <a:off x="435769" y="0"/>
            <a:ext cx="6117300" cy="6273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600">
                <a:latin typeface="Bookman Old Style"/>
                <a:ea typeface="Bookman Old Style"/>
                <a:cs typeface="Bookman Old Style"/>
                <a:sym typeface="Bookman Old Style"/>
              </a:rPr>
              <a:t>Problem Statement</a:t>
            </a:r>
            <a:endParaRPr sz="3600">
              <a:latin typeface="Bookman Old Style"/>
              <a:ea typeface="Bookman Old Style"/>
              <a:cs typeface="Bookman Old Style"/>
              <a:sym typeface="Bookman Old Style"/>
            </a:endParaRPr>
          </a:p>
        </p:txBody>
      </p:sp>
      <p:sp>
        <p:nvSpPr>
          <p:cNvPr id="91" name="Google Shape;91;p11"/>
          <p:cNvSpPr txBox="1"/>
          <p:nvPr/>
        </p:nvSpPr>
        <p:spPr>
          <a:xfrm>
            <a:off x="1290083" y="1325414"/>
            <a:ext cx="6656100" cy="2189100"/>
          </a:xfrm>
          <a:prstGeom prst="rect">
            <a:avLst/>
          </a:prstGeom>
          <a:noFill/>
          <a:ln>
            <a:noFill/>
          </a:ln>
        </p:spPr>
        <p:txBody>
          <a:bodyPr spcFirstLastPara="1" wrap="square" lIns="91425" tIns="45700" rIns="91425" bIns="45700" anchor="t" anchorCtr="0">
            <a:spAutoFit/>
          </a:bodyPr>
          <a:lstStyle/>
          <a:p>
            <a:pPr marL="0" lvl="0" indent="0" algn="just" rtl="0">
              <a:lnSpc>
                <a:spcPct val="107000"/>
              </a:lnSpc>
              <a:spcBef>
                <a:spcPts val="0"/>
              </a:spcBef>
              <a:spcAft>
                <a:spcPts val="0"/>
              </a:spcAft>
              <a:buNone/>
            </a:pPr>
            <a:r>
              <a:rPr lang="en-US" sz="1800" dirty="0">
                <a:solidFill>
                  <a:schemeClr val="dk1"/>
                </a:solidFill>
                <a:latin typeface="Times New Roman"/>
                <a:ea typeface="Times New Roman"/>
                <a:cs typeface="Times New Roman"/>
                <a:sym typeface="Times New Roman"/>
              </a:rPr>
              <a:t>Numerous approaches have been proposed by researchers and practitioners to improve the security of passwords from the client-side or user-side alone (i.e., without making any changes to a persistent server that uses traditional password-based authentication). One broad class of such approaches is referred to as password managers and forms the central focus of this project.</a:t>
            </a:r>
            <a:endParaRPr sz="1800" dirty="0">
              <a:solidFill>
                <a:schemeClr val="dk1"/>
              </a:solidFill>
              <a:latin typeface="Calibri"/>
              <a:ea typeface="Calibri"/>
              <a:cs typeface="Calibri"/>
              <a:sym typeface="Calibri"/>
            </a:endParaRPr>
          </a:p>
          <a:p>
            <a:pPr marL="0" lvl="0" indent="0" algn="just" rtl="0">
              <a:lnSpc>
                <a:spcPct val="107000"/>
              </a:lnSpc>
              <a:spcBef>
                <a:spcPts val="800"/>
              </a:spcBef>
              <a:spcAft>
                <a:spcPts val="0"/>
              </a:spcAft>
              <a:buClr>
                <a:schemeClr val="dk1"/>
              </a:buClr>
              <a:buFont typeface="Arial"/>
              <a:buNone/>
            </a:pPr>
            <a:endParaRPr dirty="0">
              <a:latin typeface="Bookman Old Style"/>
              <a:ea typeface="Bookman Old Style"/>
              <a:cs typeface="Bookman Old Style"/>
              <a:sym typeface="Bookman Old Style"/>
            </a:endParaRPr>
          </a:p>
        </p:txBody>
      </p:sp>
      <p:sp>
        <p:nvSpPr>
          <p:cNvPr id="93" name="Google Shape;93;p11"/>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5</a:t>
            </a:fld>
            <a:endParaRPr>
              <a:latin typeface="Bookman Old Style"/>
              <a:ea typeface="Bookman Old Style"/>
              <a:cs typeface="Bookman Old Style"/>
              <a:sym typeface="Bookman Old Style"/>
            </a:endParaRPr>
          </a:p>
        </p:txBody>
      </p:sp>
      <p:sp>
        <p:nvSpPr>
          <p:cNvPr id="99" name="Google Shape;99;p12"/>
          <p:cNvSpPr/>
          <p:nvPr/>
        </p:nvSpPr>
        <p:spPr>
          <a:xfrm>
            <a:off x="3415004" y="3219941"/>
            <a:ext cx="4572000" cy="400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a:ea typeface="Bookman Old Style"/>
              <a:cs typeface="Bookman Old Style"/>
              <a:sym typeface="Bookman Old Style"/>
            </a:endParaRPr>
          </a:p>
        </p:txBody>
      </p:sp>
      <p:sp>
        <p:nvSpPr>
          <p:cNvPr id="100" name="Google Shape;100;p12"/>
          <p:cNvSpPr txBox="1">
            <a:spLocks noGrp="1"/>
          </p:cNvSpPr>
          <p:nvPr>
            <p:ph type="title"/>
          </p:nvPr>
        </p:nvSpPr>
        <p:spPr>
          <a:xfrm>
            <a:off x="435769" y="0"/>
            <a:ext cx="6117300" cy="6273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600">
                <a:latin typeface="Bookman Old Style"/>
                <a:ea typeface="Bookman Old Style"/>
                <a:cs typeface="Bookman Old Style"/>
                <a:sym typeface="Bookman Old Style"/>
              </a:rPr>
              <a:t>Problem Statement</a:t>
            </a:r>
            <a:endParaRPr sz="3600">
              <a:latin typeface="Bookman Old Style"/>
              <a:ea typeface="Bookman Old Style"/>
              <a:cs typeface="Bookman Old Style"/>
              <a:sym typeface="Bookman Old Style"/>
            </a:endParaRPr>
          </a:p>
        </p:txBody>
      </p:sp>
      <p:sp>
        <p:nvSpPr>
          <p:cNvPr id="101" name="Google Shape;101;p12"/>
          <p:cNvSpPr txBox="1"/>
          <p:nvPr/>
        </p:nvSpPr>
        <p:spPr>
          <a:xfrm>
            <a:off x="457200" y="764750"/>
            <a:ext cx="8021400" cy="5548200"/>
          </a:xfrm>
          <a:prstGeom prst="rect">
            <a:avLst/>
          </a:prstGeom>
          <a:noFill/>
          <a:ln>
            <a:noFill/>
          </a:ln>
        </p:spPr>
        <p:txBody>
          <a:bodyPr spcFirstLastPara="1" wrap="square" lIns="91425" tIns="45700" rIns="91425" bIns="45700" anchor="t" anchorCtr="0">
            <a:spAutoFit/>
          </a:bodyPr>
          <a:lstStyle/>
          <a:p>
            <a:pPr marL="0" lvl="0" indent="-114300" algn="l" rtl="0">
              <a:spcBef>
                <a:spcPts val="0"/>
              </a:spcBef>
              <a:spcAft>
                <a:spcPts val="0"/>
              </a:spcAft>
              <a:buClr>
                <a:schemeClr val="dk1"/>
              </a:buClr>
              <a:buSzPts val="1800"/>
              <a:buAutoNum type="arabicPeriod"/>
            </a:pPr>
            <a:r>
              <a:rPr lang="en-US" sz="1800" b="1" dirty="0">
                <a:solidFill>
                  <a:srgbClr val="374151"/>
                </a:solidFill>
                <a:latin typeface="Times New Roman"/>
                <a:ea typeface="Times New Roman"/>
                <a:cs typeface="Times New Roman"/>
                <a:sym typeface="Times New Roman"/>
              </a:rPr>
              <a:t>Dependency on Device:</a:t>
            </a:r>
            <a:endParaRPr sz="1800" dirty="0">
              <a:solidFill>
                <a:srgbClr val="374151"/>
              </a:solidFill>
              <a:latin typeface="Times New Roman"/>
              <a:ea typeface="Times New Roman"/>
              <a:cs typeface="Times New Roman"/>
              <a:sym typeface="Times New Roman"/>
            </a:endParaRPr>
          </a:p>
          <a:p>
            <a:pPr marL="742950" lvl="1" indent="-285750" algn="l" rtl="0">
              <a:spcBef>
                <a:spcPts val="0"/>
              </a:spcBef>
              <a:spcAft>
                <a:spcPts val="0"/>
              </a:spcAft>
              <a:buClr>
                <a:schemeClr val="dk1"/>
              </a:buClr>
              <a:buSzPts val="1800"/>
              <a:buAutoNum type="arabicPeriod"/>
            </a:pPr>
            <a:r>
              <a:rPr lang="en-US" sz="1800" dirty="0">
                <a:solidFill>
                  <a:srgbClr val="374151"/>
                </a:solidFill>
                <a:latin typeface="Times New Roman"/>
                <a:ea typeface="Times New Roman"/>
                <a:cs typeface="Times New Roman"/>
                <a:sym typeface="Times New Roman"/>
              </a:rPr>
              <a:t>Passwords stored locally on a device may lead to issues if the device is lost, stolen, or compromised.</a:t>
            </a:r>
            <a:endParaRPr dirty="0">
              <a:solidFill>
                <a:schemeClr val="dk1"/>
              </a:solidFill>
            </a:endParaRPr>
          </a:p>
          <a:p>
            <a:pPr marL="742950" lvl="1" indent="-285750" algn="l" rtl="0">
              <a:spcBef>
                <a:spcPts val="0"/>
              </a:spcBef>
              <a:spcAft>
                <a:spcPts val="0"/>
              </a:spcAft>
              <a:buClr>
                <a:schemeClr val="dk1"/>
              </a:buClr>
              <a:buSzPts val="1800"/>
              <a:buAutoNum type="arabicPeriod"/>
            </a:pPr>
            <a:r>
              <a:rPr lang="en-US" sz="1800" dirty="0">
                <a:solidFill>
                  <a:srgbClr val="374151"/>
                </a:solidFill>
                <a:latin typeface="Times New Roman"/>
                <a:ea typeface="Times New Roman"/>
                <a:cs typeface="Times New Roman"/>
                <a:sym typeface="Times New Roman"/>
              </a:rPr>
              <a:t>Lack of synchronization across devices can result in inconvenience for users.</a:t>
            </a:r>
            <a:endParaRPr dirty="0">
              <a:solidFill>
                <a:schemeClr val="dk1"/>
              </a:solidFill>
            </a:endParaRPr>
          </a:p>
          <a:p>
            <a:pPr marL="0" lvl="0" indent="-114300" algn="l" rtl="0">
              <a:spcBef>
                <a:spcPts val="0"/>
              </a:spcBef>
              <a:spcAft>
                <a:spcPts val="0"/>
              </a:spcAft>
              <a:buClr>
                <a:schemeClr val="dk1"/>
              </a:buClr>
              <a:buSzPts val="1800"/>
              <a:buAutoNum type="arabicPeriod"/>
            </a:pPr>
            <a:r>
              <a:rPr lang="en-US" sz="1800" b="1" dirty="0">
                <a:solidFill>
                  <a:srgbClr val="374151"/>
                </a:solidFill>
                <a:latin typeface="Times New Roman"/>
                <a:ea typeface="Times New Roman"/>
                <a:cs typeface="Times New Roman"/>
                <a:sym typeface="Times New Roman"/>
              </a:rPr>
              <a:t>Single Point of Failure:</a:t>
            </a:r>
            <a:endParaRPr sz="1800" dirty="0">
              <a:solidFill>
                <a:srgbClr val="374151"/>
              </a:solidFill>
              <a:latin typeface="Times New Roman"/>
              <a:ea typeface="Times New Roman"/>
              <a:cs typeface="Times New Roman"/>
              <a:sym typeface="Times New Roman"/>
            </a:endParaRPr>
          </a:p>
          <a:p>
            <a:pPr marL="742950" lvl="1" indent="-285750" algn="l" rtl="0">
              <a:spcBef>
                <a:spcPts val="0"/>
              </a:spcBef>
              <a:spcAft>
                <a:spcPts val="0"/>
              </a:spcAft>
              <a:buClr>
                <a:schemeClr val="dk1"/>
              </a:buClr>
              <a:buSzPts val="1800"/>
              <a:buAutoNum type="arabicPeriod"/>
            </a:pPr>
            <a:r>
              <a:rPr lang="en-US" sz="1800" dirty="0">
                <a:solidFill>
                  <a:srgbClr val="374151"/>
                </a:solidFill>
                <a:latin typeface="Times New Roman"/>
                <a:ea typeface="Times New Roman"/>
                <a:cs typeface="Times New Roman"/>
                <a:sym typeface="Times New Roman"/>
              </a:rPr>
              <a:t>In the event of a master password breach, the entire password vault becomes vulnerable.</a:t>
            </a:r>
            <a:endParaRPr dirty="0">
              <a:solidFill>
                <a:schemeClr val="dk1"/>
              </a:solidFill>
            </a:endParaRPr>
          </a:p>
          <a:p>
            <a:pPr marL="0" lvl="0" indent="-114300" algn="l" rtl="0">
              <a:spcBef>
                <a:spcPts val="0"/>
              </a:spcBef>
              <a:spcAft>
                <a:spcPts val="0"/>
              </a:spcAft>
              <a:buClr>
                <a:schemeClr val="dk1"/>
              </a:buClr>
              <a:buSzPts val="1800"/>
              <a:buAutoNum type="arabicPeriod"/>
            </a:pPr>
            <a:r>
              <a:rPr lang="en-US" sz="1800" b="1" dirty="0">
                <a:solidFill>
                  <a:srgbClr val="374151"/>
                </a:solidFill>
                <a:latin typeface="Times New Roman"/>
                <a:ea typeface="Times New Roman"/>
                <a:cs typeface="Times New Roman"/>
                <a:sym typeface="Times New Roman"/>
              </a:rPr>
              <a:t>Trust in Third-Party Providers:</a:t>
            </a:r>
            <a:endParaRPr dirty="0">
              <a:solidFill>
                <a:schemeClr val="dk1"/>
              </a:solidFill>
            </a:endParaRPr>
          </a:p>
          <a:p>
            <a:pPr marL="742950" lvl="1" indent="-285750" algn="l" rtl="0">
              <a:spcBef>
                <a:spcPts val="0"/>
              </a:spcBef>
              <a:spcAft>
                <a:spcPts val="0"/>
              </a:spcAft>
              <a:buClr>
                <a:schemeClr val="dk1"/>
              </a:buClr>
              <a:buSzPts val="1800"/>
              <a:buAutoNum type="arabicPeriod"/>
            </a:pPr>
            <a:r>
              <a:rPr lang="en-US" sz="1800" dirty="0">
                <a:solidFill>
                  <a:srgbClr val="374151"/>
                </a:solidFill>
                <a:latin typeface="Times New Roman"/>
                <a:ea typeface="Times New Roman"/>
                <a:cs typeface="Times New Roman"/>
                <a:sym typeface="Times New Roman"/>
              </a:rPr>
              <a:t>Users may be tricked into entering master passwords, compromising the entire password repository.</a:t>
            </a:r>
            <a:endParaRPr dirty="0">
              <a:solidFill>
                <a:schemeClr val="dk1"/>
              </a:solidFill>
            </a:endParaRPr>
          </a:p>
          <a:p>
            <a:pPr marL="0" lvl="0" indent="0" algn="l" rtl="0">
              <a:spcBef>
                <a:spcPts val="0"/>
              </a:spcBef>
              <a:spcAft>
                <a:spcPts val="0"/>
              </a:spcAft>
              <a:buClr>
                <a:schemeClr val="dk1"/>
              </a:buClr>
              <a:buSzPts val="1800"/>
              <a:buFont typeface="Arial"/>
              <a:buNone/>
            </a:pPr>
            <a:endParaRPr sz="1800" dirty="0">
              <a:solidFill>
                <a:srgbClr val="374151"/>
              </a:solidFill>
              <a:latin typeface="Times New Roman"/>
              <a:ea typeface="Times New Roman"/>
              <a:cs typeface="Times New Roman"/>
              <a:sym typeface="Times New Roman"/>
            </a:endParaRPr>
          </a:p>
          <a:p>
            <a:pPr marL="0" lvl="0" indent="-114300" algn="l" rtl="0">
              <a:spcBef>
                <a:spcPts val="0"/>
              </a:spcBef>
              <a:spcAft>
                <a:spcPts val="0"/>
              </a:spcAft>
              <a:buClr>
                <a:schemeClr val="dk1"/>
              </a:buClr>
              <a:buSzPts val="1800"/>
              <a:buAutoNum type="arabicPeriod"/>
            </a:pPr>
            <a:r>
              <a:rPr lang="en-US" sz="1800" b="1" dirty="0">
                <a:solidFill>
                  <a:srgbClr val="374151"/>
                </a:solidFill>
                <a:latin typeface="Times New Roman"/>
                <a:ea typeface="Times New Roman"/>
                <a:cs typeface="Times New Roman"/>
                <a:sym typeface="Times New Roman"/>
              </a:rPr>
              <a:t>Limited Protection Against Phishing:</a:t>
            </a:r>
            <a:endParaRPr sz="1800" dirty="0">
              <a:solidFill>
                <a:srgbClr val="374151"/>
              </a:solidFill>
              <a:latin typeface="Times New Roman"/>
              <a:ea typeface="Times New Roman"/>
              <a:cs typeface="Times New Roman"/>
              <a:sym typeface="Times New Roman"/>
            </a:endParaRPr>
          </a:p>
          <a:p>
            <a:pPr marL="742950" lvl="1" indent="-285750" algn="l" rtl="0">
              <a:spcBef>
                <a:spcPts val="0"/>
              </a:spcBef>
              <a:spcAft>
                <a:spcPts val="0"/>
              </a:spcAft>
              <a:buClr>
                <a:schemeClr val="dk1"/>
              </a:buClr>
              <a:buSzPts val="1800"/>
              <a:buAutoNum type="arabicPeriod"/>
            </a:pPr>
            <a:r>
              <a:rPr lang="en-US" sz="1800" dirty="0">
                <a:solidFill>
                  <a:srgbClr val="374151"/>
                </a:solidFill>
                <a:latin typeface="Times New Roman"/>
                <a:ea typeface="Times New Roman"/>
                <a:cs typeface="Times New Roman"/>
                <a:sym typeface="Times New Roman"/>
              </a:rPr>
              <a:t>Users must trust the security practices of the chosen password manager provider.</a:t>
            </a:r>
            <a:endParaRPr dirty="0">
              <a:solidFill>
                <a:schemeClr val="dk1"/>
              </a:solidFill>
            </a:endParaRPr>
          </a:p>
          <a:p>
            <a:pPr marL="0" lvl="0" indent="0" algn="just" rtl="0">
              <a:lnSpc>
                <a:spcPct val="107000"/>
              </a:lnSpc>
              <a:spcBef>
                <a:spcPts val="800"/>
              </a:spcBef>
              <a:spcAft>
                <a:spcPts val="0"/>
              </a:spcAft>
              <a:buClr>
                <a:srgbClr val="000000"/>
              </a:buClr>
              <a:buFont typeface="Arial"/>
              <a:buNone/>
            </a:pPr>
            <a:endParaRPr sz="1800" dirty="0">
              <a:solidFill>
                <a:schemeClr val="dk1"/>
              </a:solidFill>
              <a:latin typeface="Calibri"/>
              <a:ea typeface="Calibri"/>
              <a:cs typeface="Calibri"/>
              <a:sym typeface="Calibri"/>
            </a:endParaRPr>
          </a:p>
          <a:p>
            <a:pPr marL="0" lvl="0" indent="0" algn="just" rtl="0">
              <a:lnSpc>
                <a:spcPct val="107000"/>
              </a:lnSpc>
              <a:spcBef>
                <a:spcPts val="800"/>
              </a:spcBef>
              <a:spcAft>
                <a:spcPts val="0"/>
              </a:spcAft>
              <a:buClr>
                <a:srgbClr val="000000"/>
              </a:buClr>
              <a:buFont typeface="Arial"/>
              <a:buNone/>
            </a:pPr>
            <a:endParaRPr sz="1800" b="1" dirty="0">
              <a:solidFill>
                <a:schemeClr val="dk1"/>
              </a:solidFill>
              <a:latin typeface="Times New Roman"/>
              <a:ea typeface="Times New Roman"/>
              <a:cs typeface="Times New Roman"/>
              <a:sym typeface="Times New Roman"/>
            </a:endParaRPr>
          </a:p>
          <a:p>
            <a:pPr marL="0" lvl="0" indent="0" algn="just" rtl="0">
              <a:lnSpc>
                <a:spcPct val="107000"/>
              </a:lnSpc>
              <a:spcBef>
                <a:spcPts val="800"/>
              </a:spcBef>
              <a:spcAft>
                <a:spcPts val="0"/>
              </a:spcAft>
              <a:buNone/>
            </a:pPr>
            <a:endParaRPr sz="1800" dirty="0">
              <a:solidFill>
                <a:schemeClr val="dk1"/>
              </a:solidFill>
              <a:latin typeface="Calibri"/>
              <a:ea typeface="Calibri"/>
              <a:cs typeface="Calibri"/>
              <a:sym typeface="Calibri"/>
            </a:endParaRPr>
          </a:p>
          <a:p>
            <a:pPr marL="0" lvl="0" indent="0" algn="just" rtl="0">
              <a:lnSpc>
                <a:spcPct val="107000"/>
              </a:lnSpc>
              <a:spcBef>
                <a:spcPts val="800"/>
              </a:spcBef>
              <a:spcAft>
                <a:spcPts val="0"/>
              </a:spcAft>
              <a:buNone/>
            </a:pPr>
            <a:endParaRPr sz="1800" b="1" dirty="0">
              <a:solidFill>
                <a:schemeClr val="dk1"/>
              </a:solidFill>
              <a:latin typeface="Times New Roman"/>
              <a:ea typeface="Times New Roman"/>
              <a:cs typeface="Times New Roman"/>
              <a:sym typeface="Times New Roman"/>
            </a:endParaRPr>
          </a:p>
        </p:txBody>
      </p:sp>
      <p:sp>
        <p:nvSpPr>
          <p:cNvPr id="103" name="Google Shape;103;p1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109" name="Google Shape;109;p13"/>
          <p:cNvSpPr/>
          <p:nvPr/>
        </p:nvSpPr>
        <p:spPr>
          <a:xfrm>
            <a:off x="3415004" y="3219941"/>
            <a:ext cx="4572000"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110" name="Google Shape;110;p13"/>
          <p:cNvSpPr txBox="1">
            <a:spLocks noGrp="1"/>
          </p:cNvSpPr>
          <p:nvPr>
            <p:ph type="title"/>
          </p:nvPr>
        </p:nvSpPr>
        <p:spPr>
          <a:xfrm>
            <a:off x="435769" y="0"/>
            <a:ext cx="6117431" cy="627321"/>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600">
                <a:latin typeface="Bookman Old Style"/>
                <a:ea typeface="Bookman Old Style"/>
                <a:cs typeface="Bookman Old Style"/>
                <a:sym typeface="Bookman Old Style"/>
              </a:rPr>
              <a:t>Proposed Method</a:t>
            </a:r>
            <a:endParaRPr sz="3600">
              <a:latin typeface="Bookman Old Style"/>
              <a:ea typeface="Bookman Old Style"/>
              <a:cs typeface="Bookman Old Style"/>
              <a:sym typeface="Bookman Old Style"/>
            </a:endParaRPr>
          </a:p>
        </p:txBody>
      </p:sp>
      <p:sp>
        <p:nvSpPr>
          <p:cNvPr id="112" name="Google Shape;112;p1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a:p>
        </p:txBody>
      </p:sp>
      <p:sp>
        <p:nvSpPr>
          <p:cNvPr id="113" name="Google Shape;113;p13"/>
          <p:cNvSpPr txBox="1"/>
          <p:nvPr/>
        </p:nvSpPr>
        <p:spPr>
          <a:xfrm>
            <a:off x="734400" y="1454975"/>
            <a:ext cx="7053900" cy="121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3600">
              <a:solidFill>
                <a:schemeClr val="dk1"/>
              </a:solidFill>
              <a:latin typeface="Calibri"/>
              <a:ea typeface="Calibri"/>
              <a:cs typeface="Calibri"/>
              <a:sym typeface="Calibri"/>
            </a:endParaRPr>
          </a:p>
        </p:txBody>
      </p:sp>
      <p:sp>
        <p:nvSpPr>
          <p:cNvPr id="114" name="Google Shape;114;p13"/>
          <p:cNvSpPr txBox="1"/>
          <p:nvPr/>
        </p:nvSpPr>
        <p:spPr>
          <a:xfrm>
            <a:off x="527325" y="889000"/>
            <a:ext cx="7827000" cy="39894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2000"/>
              <a:buFont typeface="Noto Sans Symbols"/>
              <a:buNone/>
            </a:pPr>
            <a:r>
              <a:rPr lang="en-US" sz="1800">
                <a:solidFill>
                  <a:schemeClr val="dk1"/>
                </a:solidFill>
                <a:latin typeface="Times New Roman"/>
                <a:ea typeface="Times New Roman"/>
                <a:cs typeface="Times New Roman"/>
                <a:sym typeface="Times New Roman"/>
              </a:rPr>
              <a:t>SPHINX is a compelling application of DE-PAKE. It is a password manager, transparent to any existing service that deploys password authentication in which, U registers a hardened randomized password rwd with S, but only remembers a memorable password pwd that could be the same for multiple accounts (we use the terms master password and memorable password interchangeably).For each server S with which the user U has an account, the device D stores a unique key k. The key is used to map the pwd into a randomized password rwd = Fk(pwd|domain) using the (oblivious) PRF Fk. pwd and rwd are never stored in C and neither rwd nor pwd is ever stored in or exposed to D. Instead, D and C run the PTR protocol to obliviously compute rwd at the login time. SPHINX offers several key security guarantees simultaneously (individually as well as combined).</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20" name="Google Shape;120;p14"/>
          <p:cNvSpPr/>
          <p:nvPr/>
        </p:nvSpPr>
        <p:spPr>
          <a:xfrm>
            <a:off x="3415004" y="3219941"/>
            <a:ext cx="4572000"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121" name="Google Shape;121;p14"/>
          <p:cNvSpPr txBox="1">
            <a:spLocks noGrp="1"/>
          </p:cNvSpPr>
          <p:nvPr>
            <p:ph type="title"/>
          </p:nvPr>
        </p:nvSpPr>
        <p:spPr>
          <a:xfrm>
            <a:off x="435769" y="0"/>
            <a:ext cx="6117431" cy="627321"/>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600">
                <a:latin typeface="Bookman Old Style"/>
                <a:ea typeface="Bookman Old Style"/>
                <a:cs typeface="Bookman Old Style"/>
                <a:sym typeface="Bookman Old Style"/>
              </a:rPr>
              <a:t>Proposed Method</a:t>
            </a:r>
            <a:endParaRPr sz="3600">
              <a:latin typeface="Bookman Old Style"/>
              <a:ea typeface="Bookman Old Style"/>
              <a:cs typeface="Bookman Old Style"/>
              <a:sym typeface="Bookman Old Style"/>
            </a:endParaRPr>
          </a:p>
        </p:txBody>
      </p:sp>
      <p:sp>
        <p:nvSpPr>
          <p:cNvPr id="123" name="Google Shape;123;p1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a:p>
        </p:txBody>
      </p:sp>
      <p:pic>
        <p:nvPicPr>
          <p:cNvPr id="2" name="Picture 1">
            <a:extLst>
              <a:ext uri="{FF2B5EF4-FFF2-40B4-BE49-F238E27FC236}">
                <a16:creationId xmlns:a16="http://schemas.microsoft.com/office/drawing/2014/main" id="{AE84BB25-B798-21BD-9054-56A8BEE12D3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3437" y="1093917"/>
            <a:ext cx="7601919" cy="3206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130" name="Google Shape;130;p15"/>
          <p:cNvSpPr/>
          <p:nvPr/>
        </p:nvSpPr>
        <p:spPr>
          <a:xfrm>
            <a:off x="3415004" y="3219941"/>
            <a:ext cx="4572000" cy="400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131" name="Google Shape;131;p15"/>
          <p:cNvSpPr txBox="1">
            <a:spLocks noGrp="1"/>
          </p:cNvSpPr>
          <p:nvPr>
            <p:ph type="title"/>
          </p:nvPr>
        </p:nvSpPr>
        <p:spPr>
          <a:xfrm>
            <a:off x="435769" y="0"/>
            <a:ext cx="6117300" cy="6273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600">
                <a:latin typeface="Bookman Old Style"/>
                <a:ea typeface="Bookman Old Style"/>
                <a:cs typeface="Bookman Old Style"/>
                <a:sym typeface="Bookman Old Style"/>
              </a:rPr>
              <a:t>Proposed Method</a:t>
            </a:r>
            <a:endParaRPr sz="3600">
              <a:latin typeface="Bookman Old Style"/>
              <a:ea typeface="Bookman Old Style"/>
              <a:cs typeface="Bookman Old Style"/>
              <a:sym typeface="Bookman Old Style"/>
            </a:endParaRPr>
          </a:p>
        </p:txBody>
      </p:sp>
      <p:sp>
        <p:nvSpPr>
          <p:cNvPr id="132" name="Google Shape;132;p1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p>
            <a:pPr marL="0" lvl="0" indent="0" algn="l" rtl="0">
              <a:lnSpc>
                <a:spcPct val="100000"/>
              </a:lnSpc>
              <a:spcBef>
                <a:spcPts val="0"/>
              </a:spcBef>
              <a:spcAft>
                <a:spcPts val="0"/>
              </a:spcAft>
              <a:buSzPts val="1400"/>
              <a:buNone/>
            </a:pPr>
            <a:endParaRPr/>
          </a:p>
        </p:txBody>
      </p:sp>
      <p:sp>
        <p:nvSpPr>
          <p:cNvPr id="133" name="Google Shape;133;p1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a:p>
        </p:txBody>
      </p:sp>
      <p:sp>
        <p:nvSpPr>
          <p:cNvPr id="134" name="Google Shape;134;p15"/>
          <p:cNvSpPr txBox="1"/>
          <p:nvPr/>
        </p:nvSpPr>
        <p:spPr>
          <a:xfrm>
            <a:off x="513525" y="806175"/>
            <a:ext cx="7357500" cy="4017300"/>
          </a:xfrm>
          <a:prstGeom prst="rect">
            <a:avLst/>
          </a:prstGeom>
          <a:noFill/>
          <a:ln>
            <a:noFill/>
          </a:ln>
        </p:spPr>
        <p:txBody>
          <a:bodyPr spcFirstLastPara="1" wrap="square" lIns="91425" tIns="45700" rIns="91425" bIns="45700" anchor="t" anchorCtr="0">
            <a:spAutoFit/>
          </a:bodyPr>
          <a:lstStyle/>
          <a:p>
            <a:pPr marL="0" lvl="0" indent="-107950" algn="just" rtl="0">
              <a:spcBef>
                <a:spcPts val="0"/>
              </a:spcBef>
              <a:spcAft>
                <a:spcPts val="0"/>
              </a:spcAft>
              <a:buClr>
                <a:schemeClr val="dk1"/>
              </a:buClr>
              <a:buSzPts val="1700"/>
              <a:buAutoNum type="arabicPeriod"/>
            </a:pPr>
            <a:r>
              <a:rPr lang="en-US" sz="1600" b="1">
                <a:solidFill>
                  <a:srgbClr val="374151"/>
                </a:solidFill>
                <a:latin typeface="Times New Roman"/>
                <a:ea typeface="Times New Roman"/>
                <a:cs typeface="Times New Roman"/>
                <a:sym typeface="Times New Roman"/>
              </a:rPr>
              <a:t>Application Overview:</a:t>
            </a:r>
            <a:endParaRPr sz="1600">
              <a:solidFill>
                <a:srgbClr val="374151"/>
              </a:solidFill>
              <a:latin typeface="Times New Roman"/>
              <a:ea typeface="Times New Roman"/>
              <a:cs typeface="Times New Roman"/>
              <a:sym typeface="Times New Roman"/>
            </a:endParaRPr>
          </a:p>
          <a:p>
            <a:pPr marL="742950" lvl="1" indent="-285750" algn="just" rtl="0">
              <a:spcBef>
                <a:spcPts val="0"/>
              </a:spcBef>
              <a:spcAft>
                <a:spcPts val="0"/>
              </a:spcAft>
              <a:buClr>
                <a:schemeClr val="dk1"/>
              </a:buClr>
              <a:buSzPts val="1600"/>
              <a:buAutoNum type="arabicPeriod"/>
            </a:pPr>
            <a:r>
              <a:rPr lang="en-US" sz="1600">
                <a:solidFill>
                  <a:srgbClr val="374151"/>
                </a:solidFill>
                <a:latin typeface="Times New Roman"/>
                <a:ea typeface="Times New Roman"/>
                <a:cs typeface="Times New Roman"/>
                <a:sym typeface="Times New Roman"/>
              </a:rPr>
              <a:t>SPHINX is a password manager leveraging DE-PAKE (Distributed Enhanced Password Authenticated Key Exchange).</a:t>
            </a:r>
            <a:endParaRPr>
              <a:solidFill>
                <a:schemeClr val="dk1"/>
              </a:solidFill>
            </a:endParaRPr>
          </a:p>
          <a:p>
            <a:pPr marL="742950" lvl="1" indent="-285750" algn="just" rtl="0">
              <a:spcBef>
                <a:spcPts val="0"/>
              </a:spcBef>
              <a:spcAft>
                <a:spcPts val="0"/>
              </a:spcAft>
              <a:buClr>
                <a:schemeClr val="dk1"/>
              </a:buClr>
              <a:buSzPts val="1600"/>
              <a:buAutoNum type="arabicPeriod"/>
            </a:pPr>
            <a:r>
              <a:rPr lang="en-US" sz="1600">
                <a:solidFill>
                  <a:srgbClr val="374151"/>
                </a:solidFill>
                <a:latin typeface="Times New Roman"/>
                <a:ea typeface="Times New Roman"/>
                <a:cs typeface="Times New Roman"/>
                <a:sym typeface="Times New Roman"/>
              </a:rPr>
              <a:t>It operates transparently across various services employing password authentication.</a:t>
            </a:r>
            <a:endParaRPr>
              <a:solidFill>
                <a:schemeClr val="dk1"/>
              </a:solidFill>
            </a:endParaRPr>
          </a:p>
          <a:p>
            <a:pPr marL="0" lvl="0" indent="-101600" algn="just" rtl="0">
              <a:spcBef>
                <a:spcPts val="0"/>
              </a:spcBef>
              <a:spcAft>
                <a:spcPts val="0"/>
              </a:spcAft>
              <a:buClr>
                <a:schemeClr val="dk1"/>
              </a:buClr>
              <a:buSzPts val="1600"/>
              <a:buAutoNum type="arabicPeriod"/>
            </a:pPr>
            <a:r>
              <a:rPr lang="en-US" sz="1600" b="1">
                <a:solidFill>
                  <a:srgbClr val="374151"/>
                </a:solidFill>
                <a:latin typeface="Times New Roman"/>
                <a:ea typeface="Times New Roman"/>
                <a:cs typeface="Times New Roman"/>
                <a:sym typeface="Times New Roman"/>
              </a:rPr>
              <a:t>User Registration:</a:t>
            </a:r>
            <a:endParaRPr sz="1600">
              <a:solidFill>
                <a:srgbClr val="374151"/>
              </a:solidFill>
              <a:latin typeface="Times New Roman"/>
              <a:ea typeface="Times New Roman"/>
              <a:cs typeface="Times New Roman"/>
              <a:sym typeface="Times New Roman"/>
            </a:endParaRPr>
          </a:p>
          <a:p>
            <a:pPr marL="742950" lvl="1" indent="-285750" algn="just" rtl="0">
              <a:spcBef>
                <a:spcPts val="0"/>
              </a:spcBef>
              <a:spcAft>
                <a:spcPts val="0"/>
              </a:spcAft>
              <a:buClr>
                <a:schemeClr val="dk1"/>
              </a:buClr>
              <a:buSzPts val="1600"/>
              <a:buAutoNum type="arabicPeriod"/>
            </a:pPr>
            <a:r>
              <a:rPr lang="en-US" sz="1600">
                <a:solidFill>
                  <a:srgbClr val="374151"/>
                </a:solidFill>
                <a:latin typeface="Times New Roman"/>
                <a:ea typeface="Times New Roman"/>
                <a:cs typeface="Times New Roman"/>
                <a:sym typeface="Times New Roman"/>
              </a:rPr>
              <a:t>During registration, User U establishes a hardened randomized password (rwd) with the server S.</a:t>
            </a:r>
            <a:endParaRPr>
              <a:solidFill>
                <a:schemeClr val="dk1"/>
              </a:solidFill>
            </a:endParaRPr>
          </a:p>
          <a:p>
            <a:pPr marL="742950" lvl="1" indent="-285750" algn="just" rtl="0">
              <a:spcBef>
                <a:spcPts val="0"/>
              </a:spcBef>
              <a:spcAft>
                <a:spcPts val="0"/>
              </a:spcAft>
              <a:buClr>
                <a:schemeClr val="dk1"/>
              </a:buClr>
              <a:buSzPts val="1600"/>
              <a:buAutoNum type="arabicPeriod"/>
            </a:pPr>
            <a:r>
              <a:rPr lang="en-US" sz="1600">
                <a:solidFill>
                  <a:srgbClr val="374151"/>
                </a:solidFill>
                <a:latin typeface="Times New Roman"/>
                <a:ea typeface="Times New Roman"/>
                <a:cs typeface="Times New Roman"/>
                <a:sym typeface="Times New Roman"/>
              </a:rPr>
              <a:t>The user only needs to remember a memorable password (pwd), which could be the same for multiple accounts.</a:t>
            </a:r>
            <a:endParaRPr>
              <a:solidFill>
                <a:schemeClr val="dk1"/>
              </a:solidFill>
            </a:endParaRPr>
          </a:p>
          <a:p>
            <a:pPr marL="0" lvl="0" indent="-101600" algn="just" rtl="0">
              <a:spcBef>
                <a:spcPts val="0"/>
              </a:spcBef>
              <a:spcAft>
                <a:spcPts val="0"/>
              </a:spcAft>
              <a:buClr>
                <a:schemeClr val="dk1"/>
              </a:buClr>
              <a:buSzPts val="1600"/>
              <a:buAutoNum type="arabicPeriod"/>
            </a:pPr>
            <a:r>
              <a:rPr lang="en-US" sz="1600" b="1">
                <a:solidFill>
                  <a:srgbClr val="374151"/>
                </a:solidFill>
                <a:latin typeface="Times New Roman"/>
                <a:ea typeface="Times New Roman"/>
                <a:cs typeface="Times New Roman"/>
                <a:sym typeface="Times New Roman"/>
              </a:rPr>
              <a:t>Unique Key Mapping:</a:t>
            </a:r>
            <a:endParaRPr sz="1600">
              <a:solidFill>
                <a:srgbClr val="374151"/>
              </a:solidFill>
              <a:latin typeface="Times New Roman"/>
              <a:ea typeface="Times New Roman"/>
              <a:cs typeface="Times New Roman"/>
              <a:sym typeface="Times New Roman"/>
            </a:endParaRPr>
          </a:p>
          <a:p>
            <a:pPr marL="742950" lvl="1" indent="-285750" algn="just" rtl="0">
              <a:spcBef>
                <a:spcPts val="0"/>
              </a:spcBef>
              <a:spcAft>
                <a:spcPts val="0"/>
              </a:spcAft>
              <a:buClr>
                <a:schemeClr val="dk1"/>
              </a:buClr>
              <a:buSzPts val="1600"/>
              <a:buAutoNum type="arabicPeriod"/>
            </a:pPr>
            <a:r>
              <a:rPr lang="en-US" sz="1600">
                <a:solidFill>
                  <a:srgbClr val="374151"/>
                </a:solidFill>
                <a:latin typeface="Times New Roman"/>
                <a:ea typeface="Times New Roman"/>
                <a:cs typeface="Times New Roman"/>
                <a:sym typeface="Times New Roman"/>
              </a:rPr>
              <a:t>For each server S, the device D stores a unique key (k).</a:t>
            </a:r>
            <a:endParaRPr>
              <a:solidFill>
                <a:schemeClr val="dk1"/>
              </a:solidFill>
            </a:endParaRPr>
          </a:p>
          <a:p>
            <a:pPr marL="0" lvl="0" indent="-101600" algn="just" rtl="0">
              <a:spcBef>
                <a:spcPts val="0"/>
              </a:spcBef>
              <a:spcAft>
                <a:spcPts val="0"/>
              </a:spcAft>
              <a:buClr>
                <a:schemeClr val="dk1"/>
              </a:buClr>
              <a:buSzPts val="1600"/>
              <a:buAutoNum type="arabicPeriod"/>
            </a:pPr>
            <a:r>
              <a:rPr lang="en-US" sz="1600" b="1">
                <a:solidFill>
                  <a:srgbClr val="374151"/>
                </a:solidFill>
                <a:latin typeface="Times New Roman"/>
                <a:ea typeface="Times New Roman"/>
                <a:cs typeface="Times New Roman"/>
                <a:sym typeface="Times New Roman"/>
              </a:rPr>
              <a:t>Oblivious Computation:</a:t>
            </a:r>
            <a:endParaRPr sz="1600">
              <a:solidFill>
                <a:srgbClr val="374151"/>
              </a:solidFill>
              <a:latin typeface="Times New Roman"/>
              <a:ea typeface="Times New Roman"/>
              <a:cs typeface="Times New Roman"/>
              <a:sym typeface="Times New Roman"/>
            </a:endParaRPr>
          </a:p>
          <a:p>
            <a:pPr marL="742950" lvl="1" indent="-285750" algn="just" rtl="0">
              <a:spcBef>
                <a:spcPts val="0"/>
              </a:spcBef>
              <a:spcAft>
                <a:spcPts val="0"/>
              </a:spcAft>
              <a:buClr>
                <a:schemeClr val="dk1"/>
              </a:buClr>
              <a:buSzPts val="1600"/>
              <a:buAutoNum type="arabicPeriod"/>
            </a:pPr>
            <a:r>
              <a:rPr lang="en-US" sz="1600">
                <a:solidFill>
                  <a:srgbClr val="374151"/>
                </a:solidFill>
                <a:latin typeface="Times New Roman"/>
                <a:ea typeface="Times New Roman"/>
                <a:cs typeface="Times New Roman"/>
                <a:sym typeface="Times New Roman"/>
              </a:rPr>
              <a:t>At login time, D and C engage in the PTR (Password-Transparent to the Referee) protocol to obliviously compute rwd.</a:t>
            </a:r>
            <a:endParaRPr>
              <a:solidFill>
                <a:schemeClr val="dk1"/>
              </a:solidFill>
            </a:endParaRPr>
          </a:p>
          <a:p>
            <a:pPr marL="0" marR="0" lvl="0" indent="0" algn="l" rtl="0">
              <a:lnSpc>
                <a:spcPct val="100000"/>
              </a:lnSpc>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140" name="Google Shape;140;p16"/>
          <p:cNvSpPr/>
          <p:nvPr/>
        </p:nvSpPr>
        <p:spPr>
          <a:xfrm>
            <a:off x="3415004" y="3219941"/>
            <a:ext cx="4572000" cy="400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141" name="Google Shape;141;p16"/>
          <p:cNvSpPr txBox="1">
            <a:spLocks noGrp="1"/>
          </p:cNvSpPr>
          <p:nvPr>
            <p:ph type="title"/>
          </p:nvPr>
        </p:nvSpPr>
        <p:spPr>
          <a:xfrm>
            <a:off x="435769" y="0"/>
            <a:ext cx="6117300" cy="6273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600">
                <a:latin typeface="Bookman Old Style"/>
                <a:ea typeface="Bookman Old Style"/>
                <a:cs typeface="Bookman Old Style"/>
                <a:sym typeface="Bookman Old Style"/>
              </a:rPr>
              <a:t>Proposed Method</a:t>
            </a:r>
            <a:endParaRPr sz="3600">
              <a:latin typeface="Bookman Old Style"/>
              <a:ea typeface="Bookman Old Style"/>
              <a:cs typeface="Bookman Old Style"/>
              <a:sym typeface="Bookman Old Style"/>
            </a:endParaRPr>
          </a:p>
        </p:txBody>
      </p:sp>
      <p:sp>
        <p:nvSpPr>
          <p:cNvPr id="143" name="Google Shape;143;p1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a:p>
        </p:txBody>
      </p:sp>
      <p:sp>
        <p:nvSpPr>
          <p:cNvPr id="144" name="Google Shape;144;p16"/>
          <p:cNvSpPr txBox="1"/>
          <p:nvPr/>
        </p:nvSpPr>
        <p:spPr>
          <a:xfrm flipH="1">
            <a:off x="587050" y="850188"/>
            <a:ext cx="7674000" cy="3971100"/>
          </a:xfrm>
          <a:prstGeom prst="rect">
            <a:avLst/>
          </a:prstGeom>
          <a:noFill/>
          <a:ln>
            <a:noFill/>
          </a:ln>
        </p:spPr>
        <p:txBody>
          <a:bodyPr spcFirstLastPara="1" wrap="square" lIns="91425" tIns="45700" rIns="91425" bIns="45700" anchor="t" anchorCtr="0">
            <a:spAutoFit/>
          </a:bodyPr>
          <a:lstStyle/>
          <a:p>
            <a:pPr marL="0" lvl="0" indent="0" algn="just" rtl="0">
              <a:spcBef>
                <a:spcPts val="0"/>
              </a:spcBef>
              <a:spcAft>
                <a:spcPts val="0"/>
              </a:spcAft>
              <a:buClr>
                <a:schemeClr val="dk1"/>
              </a:buClr>
              <a:buFont typeface="Arial"/>
              <a:buNone/>
            </a:pPr>
            <a:r>
              <a:rPr lang="en-US" sz="1800" b="1">
                <a:solidFill>
                  <a:srgbClr val="374151"/>
                </a:solidFill>
              </a:rPr>
              <a:t>5. Key Security Guarantees:</a:t>
            </a:r>
            <a:endParaRPr sz="1800">
              <a:solidFill>
                <a:srgbClr val="374151"/>
              </a:solidFill>
            </a:endParaRPr>
          </a:p>
          <a:p>
            <a:pPr marL="742950" lvl="1" indent="-285750" algn="just" rtl="0">
              <a:spcBef>
                <a:spcPts val="0"/>
              </a:spcBef>
              <a:spcAft>
                <a:spcPts val="0"/>
              </a:spcAft>
              <a:buClr>
                <a:schemeClr val="dk1"/>
              </a:buClr>
              <a:buSzPts val="1800"/>
              <a:buAutoNum type="arabicPeriod"/>
            </a:pPr>
            <a:r>
              <a:rPr lang="en-US" sz="1800">
                <a:solidFill>
                  <a:srgbClr val="374151"/>
                </a:solidFill>
              </a:rPr>
              <a:t>SPHINX offers simultaneous security guarantees:</a:t>
            </a:r>
            <a:endParaRPr>
              <a:solidFill>
                <a:schemeClr val="dk1"/>
              </a:solidFill>
            </a:endParaRPr>
          </a:p>
          <a:p>
            <a:pPr marL="1143000" lvl="2" indent="-228600" algn="just" rtl="0">
              <a:spcBef>
                <a:spcPts val="0"/>
              </a:spcBef>
              <a:spcAft>
                <a:spcPts val="0"/>
              </a:spcAft>
              <a:buClr>
                <a:schemeClr val="dk1"/>
              </a:buClr>
              <a:buSzPts val="1800"/>
              <a:buAutoNum type="arabicPeriod"/>
            </a:pPr>
            <a:r>
              <a:rPr lang="en-US" sz="1800" b="1">
                <a:solidFill>
                  <a:srgbClr val="374151"/>
                </a:solidFill>
              </a:rPr>
              <a:t>Password Privacy:</a:t>
            </a:r>
            <a:r>
              <a:rPr lang="en-US" sz="1800">
                <a:solidFill>
                  <a:srgbClr val="374151"/>
                </a:solidFill>
              </a:rPr>
              <a:t> Neither rwd nor pwd is stored in or exposed to D.</a:t>
            </a:r>
            <a:endParaRPr>
              <a:solidFill>
                <a:schemeClr val="dk1"/>
              </a:solidFill>
            </a:endParaRPr>
          </a:p>
          <a:p>
            <a:pPr marL="1143000" lvl="2" indent="-228600" algn="just" rtl="0">
              <a:spcBef>
                <a:spcPts val="0"/>
              </a:spcBef>
              <a:spcAft>
                <a:spcPts val="0"/>
              </a:spcAft>
              <a:buClr>
                <a:schemeClr val="dk1"/>
              </a:buClr>
              <a:buSzPts val="1800"/>
              <a:buAutoNum type="arabicPeriod"/>
            </a:pPr>
            <a:r>
              <a:rPr lang="en-US" sz="1800" b="1">
                <a:solidFill>
                  <a:srgbClr val="374151"/>
                </a:solidFill>
              </a:rPr>
              <a:t>Key Confidentiality:</a:t>
            </a:r>
            <a:r>
              <a:rPr lang="en-US" sz="1800">
                <a:solidFill>
                  <a:srgbClr val="374151"/>
                </a:solidFill>
              </a:rPr>
              <a:t> Unique keys for each server ensure confidentiality.</a:t>
            </a:r>
            <a:endParaRPr>
              <a:solidFill>
                <a:schemeClr val="dk1"/>
              </a:solidFill>
            </a:endParaRPr>
          </a:p>
          <a:p>
            <a:pPr marL="1143000" lvl="2" indent="-228600" algn="just" rtl="0">
              <a:spcBef>
                <a:spcPts val="0"/>
              </a:spcBef>
              <a:spcAft>
                <a:spcPts val="0"/>
              </a:spcAft>
              <a:buClr>
                <a:schemeClr val="dk1"/>
              </a:buClr>
              <a:buSzPts val="1800"/>
              <a:buAutoNum type="arabicPeriod"/>
            </a:pPr>
            <a:r>
              <a:rPr lang="en-US" sz="1800" b="1">
                <a:solidFill>
                  <a:srgbClr val="374151"/>
                </a:solidFill>
              </a:rPr>
              <a:t>Resistance to Server Compromise:</a:t>
            </a:r>
            <a:r>
              <a:rPr lang="en-US" sz="1800">
                <a:solidFill>
                  <a:srgbClr val="374151"/>
                </a:solidFill>
              </a:rPr>
              <a:t> Even if a server is compromised, individual passwords remain secure.</a:t>
            </a:r>
            <a:endParaRPr>
              <a:solidFill>
                <a:schemeClr val="dk1"/>
              </a:solidFill>
            </a:endParaRPr>
          </a:p>
          <a:p>
            <a:pPr marL="0" lvl="0" indent="0" algn="just" rtl="0">
              <a:spcBef>
                <a:spcPts val="0"/>
              </a:spcBef>
              <a:spcAft>
                <a:spcPts val="0"/>
              </a:spcAft>
              <a:buClr>
                <a:schemeClr val="dk1"/>
              </a:buClr>
              <a:buFont typeface="Arial"/>
              <a:buNone/>
            </a:pPr>
            <a:r>
              <a:rPr lang="en-US" sz="1800" b="1">
                <a:solidFill>
                  <a:srgbClr val="374151"/>
                </a:solidFill>
              </a:rPr>
              <a:t>6.Advantages:</a:t>
            </a:r>
            <a:endParaRPr sz="1800">
              <a:solidFill>
                <a:srgbClr val="374151"/>
              </a:solidFill>
            </a:endParaRPr>
          </a:p>
          <a:p>
            <a:pPr marL="742950" lvl="1" indent="-285750" algn="just" rtl="0">
              <a:spcBef>
                <a:spcPts val="0"/>
              </a:spcBef>
              <a:spcAft>
                <a:spcPts val="0"/>
              </a:spcAft>
              <a:buClr>
                <a:schemeClr val="dk1"/>
              </a:buClr>
              <a:buSzPts val="1800"/>
              <a:buAutoNum type="arabicPeriod"/>
            </a:pPr>
            <a:r>
              <a:rPr lang="en-US" sz="1800" b="1">
                <a:solidFill>
                  <a:srgbClr val="374151"/>
                </a:solidFill>
              </a:rPr>
              <a:t>Enhanced Security:</a:t>
            </a:r>
            <a:r>
              <a:rPr lang="en-US" sz="1800">
                <a:solidFill>
                  <a:srgbClr val="374151"/>
                </a:solidFill>
              </a:rPr>
              <a:t> Leveraging DE-PAKE ensures robust password management.</a:t>
            </a:r>
            <a:endParaRPr>
              <a:solidFill>
                <a:schemeClr val="dk1"/>
              </a:solidFill>
            </a:endParaRPr>
          </a:p>
          <a:p>
            <a:pPr marL="0" marR="0" lvl="0" indent="0" algn="just" rtl="0">
              <a:lnSpc>
                <a:spcPct val="100000"/>
              </a:lnSpc>
              <a:spcBef>
                <a:spcPts val="0"/>
              </a:spcBef>
              <a:spcAft>
                <a:spcPts val="0"/>
              </a:spcAft>
              <a:buNone/>
            </a:pPr>
            <a:r>
              <a:rPr lang="en-US" sz="1800" b="1">
                <a:solidFill>
                  <a:srgbClr val="374151"/>
                </a:solidFill>
              </a:rPr>
              <a:t>   3. Privacy Protection:</a:t>
            </a:r>
            <a:r>
              <a:rPr lang="en-US" sz="1800">
                <a:solidFill>
                  <a:srgbClr val="374151"/>
                </a:solidFill>
              </a:rPr>
              <a:t> The protocol ensures that sensitivepassword information is never stored or exposed.</a:t>
            </a:r>
            <a:endParaRPr sz="1800">
              <a:solidFill>
                <a:srgbClr val="374151"/>
              </a:solidFill>
            </a:endParaRPr>
          </a:p>
          <a:p>
            <a:pPr marL="0" marR="0" lvl="0" indent="0" algn="just" rtl="0">
              <a:lnSpc>
                <a:spcPct val="100000"/>
              </a:lnSpc>
              <a:spcBef>
                <a:spcPts val="0"/>
              </a:spcBef>
              <a:spcAft>
                <a:spcPts val="0"/>
              </a:spcAft>
              <a:buNone/>
            </a:pPr>
            <a:r>
              <a:rPr lang="en-US" sz="1800">
                <a:solidFill>
                  <a:srgbClr val="374151"/>
                </a:solidFill>
              </a:rPr>
              <a:t>                     </a:t>
            </a: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1193</Words>
  <Application>Microsoft Office PowerPoint</Application>
  <PresentationFormat>On-screen Show (16:9)</PresentationFormat>
  <Paragraphs>114</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Bookman Old Style</vt:lpstr>
      <vt:lpstr>Calibri</vt:lpstr>
      <vt:lpstr>Noto Sans Symbols</vt:lpstr>
      <vt:lpstr>Times New Roman</vt:lpstr>
      <vt:lpstr>Trebuchet MS</vt:lpstr>
      <vt:lpstr>1_Office Theme</vt:lpstr>
      <vt:lpstr>Secure Passwords with Hidden Information and                               Non-Exposure</vt:lpstr>
      <vt:lpstr>Introduction</vt:lpstr>
      <vt:lpstr>Problem Statement</vt:lpstr>
      <vt:lpstr>Problem Statement</vt:lpstr>
      <vt:lpstr>Problem Statement</vt:lpstr>
      <vt:lpstr>Proposed Method</vt:lpstr>
      <vt:lpstr>Proposed Method</vt:lpstr>
      <vt:lpstr>Proposed Method</vt:lpstr>
      <vt:lpstr>Proposed Method</vt:lpstr>
      <vt:lpstr>Experiment Environment </vt:lpstr>
      <vt:lpstr>Experiment Screenshorts </vt:lpstr>
      <vt:lpstr>Experiment Results </vt:lpstr>
      <vt:lpstr>Experiment Results </vt:lpstr>
      <vt:lpstr>Experiment Results </vt:lpstr>
      <vt:lpstr>Finding </vt:lpstr>
      <vt:lpstr>Justification  </vt:lpstr>
      <vt:lpstr>Justification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Passwords with Hidden Information and                               Non-Exposure</dc:title>
  <dc:creator>Meda ShyamSunder</dc:creator>
  <cp:lastModifiedBy>Meda ShyamSunder</cp:lastModifiedBy>
  <cp:revision>2</cp:revision>
  <dcterms:modified xsi:type="dcterms:W3CDTF">2024-03-27T04:52:27Z</dcterms:modified>
</cp:coreProperties>
</file>