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7" r:id="rId2"/>
    <p:sldId id="273" r:id="rId3"/>
    <p:sldId id="266" r:id="rId4"/>
    <p:sldId id="275" r:id="rId5"/>
    <p:sldId id="259" r:id="rId6"/>
    <p:sldId id="267" r:id="rId7"/>
    <p:sldId id="276" r:id="rId8"/>
    <p:sldId id="264" r:id="rId9"/>
    <p:sldId id="277" r:id="rId10"/>
    <p:sldId id="278" r:id="rId11"/>
    <p:sldId id="279" r:id="rId12"/>
    <p:sldId id="282" r:id="rId13"/>
    <p:sldId id="269" r:id="rId14"/>
    <p:sldId id="270" r:id="rId15"/>
    <p:sldId id="281" r:id="rId16"/>
    <p:sldId id="283" r:id="rId17"/>
    <p:sldId id="268" r:id="rId18"/>
    <p:sldId id="280" r:id="rId19"/>
    <p:sldId id="274" r:id="rId20"/>
    <p:sldId id="261" r:id="rId21"/>
    <p:sldId id="263" r:id="rId22"/>
    <p:sldId id="272" r:id="rId23"/>
    <p:sldId id="271" r:id="rId24"/>
  </p:sldIdLst>
  <p:sldSz cx="9144000" cy="5143500" type="screen16x9"/>
  <p:notesSz cx="6858000" cy="9144000"/>
  <p:embeddedFontLst>
    <p:embeddedFont>
      <p:font typeface="Bookman Old Style" panose="02050604050505020204" pitchFamily="18" charset="0"/>
      <p:regular r:id="rId26"/>
      <p:bold r:id="rId27"/>
      <p:italic r:id="rId28"/>
      <p:boldItalic r:id="rId29"/>
    </p:embeddedFont>
    <p:embeddedFont>
      <p:font typeface="Trebuchet MS" panose="020B0603020202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56" autoAdjust="0"/>
    <p:restoredTop sz="93741" autoAdjust="0"/>
  </p:normalViewPr>
  <p:slideViewPr>
    <p:cSldViewPr snapToGrid="0">
      <p:cViewPr>
        <p:scale>
          <a:sx n="80" d="100"/>
          <a:sy n="80" d="100"/>
        </p:scale>
        <p:origin x="536" y="84"/>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56"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1033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4601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0628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1241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2697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5350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5065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574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9537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6840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21730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48459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0933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8704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4022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8566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1936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6468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6611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068473FE-FEE8-4A11-984C-6BE76FFFB8A6}" type="datetime1">
              <a:rPr lang="en-US" smtClean="0"/>
              <a:t>1/31/2024</a:t>
            </a:fld>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457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0" name="Google Shape;20;p21"/>
          <p:cNvSpPr txBox="1">
            <a:spLocks noGrp="1"/>
          </p:cNvSpPr>
          <p:nvPr>
            <p:ph type="body" idx="2"/>
          </p:nvPr>
        </p:nvSpPr>
        <p:spPr>
          <a:xfrm>
            <a:off x="4648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1" name="Google Shape;21;p2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35A6381-E52B-4798-A646-D5D2C58998FF}" type="datetime1">
              <a:rPr lang="en-US" smtClean="0"/>
              <a:t>1/31/2024</a:t>
            </a:fld>
            <a:endParaRPr/>
          </a:p>
        </p:txBody>
      </p:sp>
      <p:sp>
        <p:nvSpPr>
          <p:cNvPr id="22" name="Google Shape;22;p2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23" name="Google Shape;23;p2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FCD31909-F8D8-472A-B301-C0B47A1CFDDD}" type="datetime1">
              <a:rPr lang="en-US" smtClean="0"/>
              <a:t>1/31/2024</a:t>
            </a:fld>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382986D8-E136-46E8-BED6-C56E4CA5985D}" type="datetime1">
              <a:rPr lang="en-US" smtClean="0"/>
              <a:t>1/31/2024</a:t>
            </a:fld>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7B8B21AD-1FB2-4879-B352-C4B469FF0E55}" type="datetime1">
              <a:rPr lang="en-US" smtClean="0"/>
              <a:t>1/31/2024</a:t>
            </a:fld>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23FA63B-7BA5-439B-808C-CD31261DC627}" type="datetime1">
              <a:rPr lang="en-US" smtClean="0"/>
              <a:t>1/31/2024</a:t>
            </a:fld>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D71AE679-8649-4E45-928F-F7B28F40B515}" type="datetime1">
              <a:rPr lang="en-US" smtClean="0"/>
              <a:t>1/31/2024</a:t>
            </a:fld>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fld id="{440CFF11-AA4A-4972-8AFF-841A0A2244AA}" type="datetime1">
              <a:rPr lang="en-US" smtClean="0"/>
              <a:t>1/31/2024</a:t>
            </a:fld>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8224" y="694236"/>
            <a:ext cx="8734556" cy="857400"/>
          </a:xfrm>
        </p:spPr>
        <p:txBody>
          <a:bodyPr/>
          <a:lstStyle/>
          <a:p>
            <a:r>
              <a:rPr lang="en-US" sz="1600" dirty="0">
                <a:latin typeface="Bookman Old Style" panose="02050604050505020204" pitchFamily="18" charset="0"/>
              </a:rPr>
              <a:t>A Seminar on</a:t>
            </a:r>
            <a:br>
              <a:rPr lang="en-US" sz="3600" dirty="0">
                <a:latin typeface="Bookman Old Style" panose="020506040505050202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Secure Passwords with Hidden Information and </a:t>
            </a:r>
            <a:br>
              <a:rPr lang="en-IN" sz="2800" b="1" kern="100" dirty="0">
                <a:effectLst/>
                <a:latin typeface="Calibri" panose="020F0502020204030204" pitchFamily="34" charset="0"/>
                <a:ea typeface="Calibri" panose="020F0502020204030204" pitchFamily="34" charset="0"/>
                <a:cs typeface="Times New Roman" panose="02020603050405020304" pitchFamily="18" charset="0"/>
              </a:rPr>
            </a:b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Non-Exposure</a:t>
            </a:r>
            <a:endParaRPr lang="en-US" sz="2800" dirty="0">
              <a:latin typeface="Bookman Old Style" panose="02050604050505020204" pitchFamily="18" charset="0"/>
            </a:endParaRPr>
          </a:p>
        </p:txBody>
      </p:sp>
      <p:sp>
        <p:nvSpPr>
          <p:cNvPr id="3" name="TextBox 2"/>
          <p:cNvSpPr txBox="1"/>
          <p:nvPr/>
        </p:nvSpPr>
        <p:spPr>
          <a:xfrm>
            <a:off x="267767" y="3265616"/>
            <a:ext cx="3405602" cy="1169551"/>
          </a:xfrm>
          <a:prstGeom prst="rect">
            <a:avLst/>
          </a:prstGeom>
          <a:noFill/>
        </p:spPr>
        <p:txBody>
          <a:bodyPr wrap="square" rtlCol="0">
            <a:spAutoFit/>
          </a:bodyPr>
          <a:lstStyle/>
          <a:p>
            <a:r>
              <a:rPr lang="en-US" dirty="0">
                <a:latin typeface="Bookman Old Style" panose="02050604050505020204" pitchFamily="18" charset="0"/>
              </a:rPr>
              <a:t>Team Details </a:t>
            </a:r>
          </a:p>
          <a:p>
            <a:pPr marL="342900" indent="-342900">
              <a:buFont typeface="+mj-lt"/>
              <a:buAutoNum type="arabicPeriod"/>
            </a:pPr>
            <a:r>
              <a:rPr lang="en-US" dirty="0">
                <a:latin typeface="Bookman Old Style" panose="02050604050505020204" pitchFamily="18" charset="0"/>
              </a:rPr>
              <a:t>S Sai Kumar- 20EG105346</a:t>
            </a:r>
          </a:p>
          <a:p>
            <a:pPr marL="342900" indent="-342900">
              <a:buFont typeface="+mj-lt"/>
              <a:buAutoNum type="arabicPeriod"/>
            </a:pPr>
            <a:r>
              <a:rPr lang="en-US" dirty="0">
                <a:latin typeface="Bookman Old Style" panose="02050604050505020204" pitchFamily="18" charset="0"/>
              </a:rPr>
              <a:t>V Chandan Teja-20EG105353</a:t>
            </a:r>
          </a:p>
          <a:p>
            <a:pPr marL="342900" indent="-342900">
              <a:buFont typeface="+mj-lt"/>
              <a:buAutoNum type="arabicPeriod"/>
            </a:pPr>
            <a:r>
              <a:rPr lang="en-US" dirty="0">
                <a:latin typeface="Bookman Old Style" panose="02050604050505020204" pitchFamily="18" charset="0"/>
              </a:rPr>
              <a:t>M Shyamsunder - 20EG105360</a:t>
            </a:r>
          </a:p>
          <a:p>
            <a:pPr marL="342900" indent="-342900">
              <a:buFont typeface="+mj-lt"/>
              <a:buAutoNum type="arabicPeriod"/>
            </a:pPr>
            <a:endParaRPr lang="en-US" dirty="0">
              <a:latin typeface="Bookman Old Style" panose="02050604050505020204" pitchFamily="18" charset="0"/>
            </a:endParaRPr>
          </a:p>
        </p:txBody>
      </p:sp>
      <p:sp>
        <p:nvSpPr>
          <p:cNvPr id="8" name="TextBox 7"/>
          <p:cNvSpPr txBox="1"/>
          <p:nvPr/>
        </p:nvSpPr>
        <p:spPr>
          <a:xfrm>
            <a:off x="5470632" y="3239550"/>
            <a:ext cx="2070599" cy="738664"/>
          </a:xfrm>
          <a:prstGeom prst="rect">
            <a:avLst/>
          </a:prstGeom>
          <a:noFill/>
        </p:spPr>
        <p:txBody>
          <a:bodyPr wrap="square" rtlCol="0">
            <a:spAutoFit/>
          </a:bodyPr>
          <a:lstStyle/>
          <a:p>
            <a:r>
              <a:rPr lang="en-US" dirty="0">
                <a:latin typeface="Bookman Old Style" panose="02050604050505020204" pitchFamily="18" charset="0"/>
              </a:rPr>
              <a:t>Project Supervisor </a:t>
            </a:r>
          </a:p>
          <a:p>
            <a:r>
              <a:rPr lang="en-US" dirty="0">
                <a:latin typeface="Bookman Old Style" panose="02050604050505020204" pitchFamily="18" charset="0"/>
              </a:rPr>
              <a:t>Dr. T. Shyam Prasad</a:t>
            </a:r>
          </a:p>
          <a:p>
            <a:r>
              <a:rPr lang="en-US" dirty="0">
                <a:latin typeface="Bookman Old Style" panose="02050604050505020204" pitchFamily="18" charset="0"/>
              </a:rPr>
              <a:t>Assistant Professor</a:t>
            </a:r>
          </a:p>
        </p:txBody>
      </p:sp>
      <p:sp>
        <p:nvSpPr>
          <p:cNvPr id="4" name="Date Placeholder 3"/>
          <p:cNvSpPr>
            <a:spLocks noGrp="1"/>
          </p:cNvSpPr>
          <p:nvPr>
            <p:ph type="dt" idx="10"/>
          </p:nvPr>
        </p:nvSpPr>
        <p:spPr/>
        <p:txBody>
          <a:bodyPr/>
          <a:lstStyle/>
          <a:p>
            <a:fld id="{1BC53C58-4FC8-40FA-85FB-B704D218A008}" type="datetime1">
              <a:rPr lang="en-US" smtClean="0"/>
              <a:t>1/31/2024</a:t>
            </a:fld>
            <a:endParaRPr lang="en-US"/>
          </a:p>
        </p:txBody>
      </p:sp>
      <p:sp>
        <p:nvSpPr>
          <p:cNvPr id="5" name="Footer Placeholder 4"/>
          <p:cNvSpPr>
            <a:spLocks noGrp="1"/>
          </p:cNvSpPr>
          <p:nvPr>
            <p:ph type="ftr" idx="11"/>
          </p:nvPr>
        </p:nvSpPr>
        <p:spPr>
          <a:xfrm>
            <a:off x="2681207" y="4562754"/>
            <a:ext cx="3338593" cy="400110"/>
          </a:xfrm>
        </p:spPr>
        <p:txBody>
          <a:bodyPr/>
          <a:lstStyle/>
          <a:p>
            <a:r>
              <a:rPr lang="en-US" dirty="0"/>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10</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Statement</a:t>
            </a:r>
          </a:p>
        </p:txBody>
      </p:sp>
      <p:sp>
        <p:nvSpPr>
          <p:cNvPr id="5" name="TextBox 4"/>
          <p:cNvSpPr txBox="1"/>
          <p:nvPr/>
        </p:nvSpPr>
        <p:spPr>
          <a:xfrm>
            <a:off x="1137683" y="1173014"/>
            <a:ext cx="6655982" cy="2357440"/>
          </a:xfrm>
          <a:prstGeom prst="rect">
            <a:avLst/>
          </a:prstGeom>
          <a:noFill/>
        </p:spPr>
        <p:txBody>
          <a:bodyPr wrap="square" rtlCol="0">
            <a:spAutoFit/>
          </a:bodyPr>
          <a:lstStyle/>
          <a:p>
            <a:pPr>
              <a:lnSpc>
                <a:spcPct val="107000"/>
              </a:lnSpc>
              <a:spcAft>
                <a:spcPts val="8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Disadvantage: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However, such a scheme seems to be vulnerable to an attack presented in existing work, based on differences in the distribution of the passwords.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Pwd</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Hash deterministically transforms a user’s password into a more complex password but this transformation does not protect against offline dictionary attacks at a compromised web service.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Date Placeholder 2"/>
          <p:cNvSpPr>
            <a:spLocks noGrp="1"/>
          </p:cNvSpPr>
          <p:nvPr>
            <p:ph type="dt" idx="10"/>
          </p:nvPr>
        </p:nvSpPr>
        <p:spPr/>
        <p:txBody>
          <a:bodyPr/>
          <a:lstStyle/>
          <a:p>
            <a:fld id="{BAE47AFA-FA96-457D-956D-C46D009EE3B5}" type="datetime1">
              <a:rPr lang="en-US" smtClean="0"/>
              <a:t>1/31/2024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483582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11</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Illustration</a:t>
            </a:r>
          </a:p>
        </p:txBody>
      </p:sp>
      <p:sp>
        <p:nvSpPr>
          <p:cNvPr id="5" name="TextBox 4"/>
          <p:cNvSpPr txBox="1"/>
          <p:nvPr/>
        </p:nvSpPr>
        <p:spPr>
          <a:xfrm>
            <a:off x="1137683" y="1173014"/>
            <a:ext cx="6655982" cy="1855893"/>
          </a:xfrm>
          <a:prstGeom prst="rect">
            <a:avLst/>
          </a:prstGeom>
          <a:noFill/>
        </p:spPr>
        <p:txBody>
          <a:bodyPr wrap="square" rtlCol="0">
            <a:spAutoFit/>
          </a:bodyPr>
          <a:lstStyle/>
          <a:p>
            <a:pPr>
              <a:lnSpc>
                <a:spcPct val="107000"/>
              </a:lnSpc>
              <a:spcAft>
                <a:spcPts val="8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Numerous approaches have been proposed by re searchers and practitioners to improve the security of pass words from the client-side or user-side alone (i.e., without making any changes to a persistent server that uses traditional password-based authentication). One broad class of such approaches is referred to as password managers and forms the central focus of this project.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Date Placeholder 2"/>
          <p:cNvSpPr>
            <a:spLocks noGrp="1"/>
          </p:cNvSpPr>
          <p:nvPr>
            <p:ph type="dt" idx="10"/>
          </p:nvPr>
        </p:nvSpPr>
        <p:spPr/>
        <p:txBody>
          <a:bodyPr/>
          <a:lstStyle/>
          <a:p>
            <a:fld id="{C5FEAA23-0A82-400D-B54A-8AAC8D88A13B}" type="datetime1">
              <a:rPr lang="en-US" smtClean="0"/>
              <a:t>1/31/2024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2220278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2800" dirty="0">
                <a:latin typeface="Bookman Old Style" panose="02050604050505020204" pitchFamily="18" charset="0"/>
              </a:rPr>
              <a:t>Problem </a:t>
            </a:r>
            <a:r>
              <a:rPr lang="en-US" sz="3200" dirty="0">
                <a:latin typeface="Bookman Old Style" panose="02050604050505020204" pitchFamily="18" charset="0"/>
              </a:rPr>
              <a:t>Illustration</a:t>
            </a: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fld id="{C5FEAA23-0A82-400D-B54A-8AAC8D88A13B}" type="datetime1">
              <a:rPr lang="en-US" smtClean="0"/>
              <a:t>1/31/2024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11" name="TextBox 10">
            <a:extLst>
              <a:ext uri="{FF2B5EF4-FFF2-40B4-BE49-F238E27FC236}">
                <a16:creationId xmlns:a16="http://schemas.microsoft.com/office/drawing/2014/main" id="{84339916-5F97-1A11-5B8B-ACC0BE2A9FBD}"/>
              </a:ext>
            </a:extLst>
          </p:cNvPr>
          <p:cNvSpPr txBox="1"/>
          <p:nvPr/>
        </p:nvSpPr>
        <p:spPr>
          <a:xfrm>
            <a:off x="298175" y="962108"/>
            <a:ext cx="8388625" cy="3693319"/>
          </a:xfrm>
          <a:prstGeom prst="rect">
            <a:avLst/>
          </a:prstGeom>
          <a:noFill/>
        </p:spPr>
        <p:txBody>
          <a:bodyPr wrap="square">
            <a:spAutoFit/>
          </a:bodyPr>
          <a:lstStyle/>
          <a:p>
            <a:pPr algn="l">
              <a:buFont typeface="+mj-lt"/>
              <a:buAutoNum type="arabicPeriod"/>
            </a:pPr>
            <a:r>
              <a:rPr lang="en-US" sz="1800" b="1" i="0" dirty="0">
                <a:solidFill>
                  <a:srgbClr val="374151"/>
                </a:solidFill>
                <a:effectLst/>
                <a:latin typeface="Times New Roman" panose="02020603050405020304" pitchFamily="18" charset="0"/>
                <a:cs typeface="Times New Roman" panose="02020603050405020304" pitchFamily="18" charset="0"/>
              </a:rPr>
              <a:t>Dependency on Device:</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Passwords stored locally on a device may lead to issues if the device is lost, stolen, or compromised.</a:t>
            </a:r>
          </a:p>
          <a:p>
            <a:pPr marL="742950" lvl="1" indent="-285750" algn="l">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Lack of synchronization across devices can result in inconvenience for users.</a:t>
            </a:r>
          </a:p>
          <a:p>
            <a:pPr algn="l">
              <a:buFont typeface="+mj-lt"/>
              <a:buAutoNum type="arabicPeriod"/>
            </a:pPr>
            <a:r>
              <a:rPr lang="en-US" sz="1800" b="1" i="0" dirty="0">
                <a:solidFill>
                  <a:srgbClr val="374151"/>
                </a:solidFill>
                <a:effectLst/>
                <a:latin typeface="Times New Roman" panose="02020603050405020304" pitchFamily="18" charset="0"/>
                <a:cs typeface="Times New Roman" panose="02020603050405020304" pitchFamily="18" charset="0"/>
              </a:rPr>
              <a:t>Single Point of Failure:</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In the event of a master password breach, the entire password vault becomes vulnerable.</a:t>
            </a:r>
          </a:p>
          <a:p>
            <a:pPr algn="l">
              <a:buFont typeface="+mj-lt"/>
              <a:buAutoNum type="arabicPeriod"/>
            </a:pPr>
            <a:r>
              <a:rPr lang="en-US" sz="1800" b="1" i="0" dirty="0">
                <a:solidFill>
                  <a:srgbClr val="374151"/>
                </a:solidFill>
                <a:effectLst/>
                <a:latin typeface="Times New Roman" panose="02020603050405020304" pitchFamily="18" charset="0"/>
                <a:cs typeface="Times New Roman" panose="02020603050405020304" pitchFamily="18" charset="0"/>
              </a:rPr>
              <a:t>Trust in Third-Party Providers:</a:t>
            </a:r>
          </a:p>
          <a:p>
            <a:pPr marL="742950" lvl="1" indent="-285750" algn="l">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Users may be tricked into entering master passwords, compromising the entire password repository.</a:t>
            </a:r>
          </a:p>
          <a:p>
            <a:pPr algn="l">
              <a:buFont typeface="+mj-lt"/>
              <a:buAutoNum type="arabicPeriod"/>
            </a:pPr>
            <a:endParaRPr lang="en-US" sz="1800"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800" b="1" i="0" dirty="0">
                <a:solidFill>
                  <a:srgbClr val="374151"/>
                </a:solidFill>
                <a:effectLst/>
                <a:latin typeface="Times New Roman" panose="02020603050405020304" pitchFamily="18" charset="0"/>
                <a:cs typeface="Times New Roman" panose="02020603050405020304" pitchFamily="18" charset="0"/>
              </a:rPr>
              <a:t>Limited Protection Against Phishing:</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Users must trust the security practices of the chosen password manager provider.</a:t>
            </a:r>
          </a:p>
        </p:txBody>
      </p:sp>
    </p:spTree>
    <p:extLst>
      <p:ext uri="{BB962C8B-B14F-4D97-AF65-F5344CB8AC3E}">
        <p14:creationId xmlns:p14="http://schemas.microsoft.com/office/powerpoint/2010/main" val="1818880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625119" y="4869600"/>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13</a:t>
            </a:fld>
            <a:endParaRPr>
              <a:latin typeface="Bookman Old Style" panose="02050604050505020204" pitchFamily="18" charset="0"/>
            </a:endParaRPr>
          </a:p>
        </p:txBody>
      </p:sp>
      <p:sp>
        <p:nvSpPr>
          <p:cNvPr id="120" name="Google Shape;120;p1"/>
          <p:cNvSpPr/>
          <p:nvPr/>
        </p:nvSpPr>
        <p:spPr>
          <a:xfrm>
            <a:off x="507688" y="1061962"/>
            <a:ext cx="7627967" cy="341627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Noto Sans Symbols"/>
              <a:buNone/>
            </a:pPr>
            <a:r>
              <a:rPr lang="en-US" sz="1800" dirty="0">
                <a:effectLst/>
                <a:latin typeface="Times New Roman" panose="02020603050405020304" pitchFamily="18" charset="0"/>
                <a:ea typeface="Calibri" panose="020F0502020204030204" pitchFamily="34" charset="0"/>
              </a:rPr>
              <a:t>SPHINX is a compelling application of DE-PAKE. It is a password manager, transparent to any existing service that deploys password authentication in which, U registers a hardened randomized password </a:t>
            </a:r>
            <a:r>
              <a:rPr lang="en-US" sz="1800" dirty="0" err="1">
                <a:effectLst/>
                <a:latin typeface="Times New Roman" panose="02020603050405020304" pitchFamily="18" charset="0"/>
                <a:ea typeface="Calibri" panose="020F0502020204030204" pitchFamily="34" charset="0"/>
              </a:rPr>
              <a:t>rwd</a:t>
            </a:r>
            <a:r>
              <a:rPr lang="en-US" sz="1800" dirty="0">
                <a:effectLst/>
                <a:latin typeface="Times New Roman" panose="02020603050405020304" pitchFamily="18" charset="0"/>
                <a:ea typeface="Calibri" panose="020F0502020204030204" pitchFamily="34" charset="0"/>
              </a:rPr>
              <a:t> with S, but only remembers a memorable password </a:t>
            </a:r>
            <a:r>
              <a:rPr lang="en-US" sz="1800" dirty="0" err="1">
                <a:effectLst/>
                <a:latin typeface="Times New Roman" panose="02020603050405020304" pitchFamily="18" charset="0"/>
                <a:ea typeface="Calibri" panose="020F0502020204030204" pitchFamily="34" charset="0"/>
              </a:rPr>
              <a:t>pwd</a:t>
            </a:r>
            <a:r>
              <a:rPr lang="en-US" sz="1800" dirty="0">
                <a:effectLst/>
                <a:latin typeface="Times New Roman" panose="02020603050405020304" pitchFamily="18" charset="0"/>
                <a:ea typeface="Calibri" panose="020F0502020204030204" pitchFamily="34" charset="0"/>
              </a:rPr>
              <a:t> that could be the same for multiple accounts (we use the terms master password and memorable password interchangeably).For each server S with which the user U has an account, the device D stores a unique key k. The key is used to map the </a:t>
            </a:r>
            <a:r>
              <a:rPr lang="en-US" sz="1800" dirty="0" err="1">
                <a:effectLst/>
                <a:latin typeface="Times New Roman" panose="02020603050405020304" pitchFamily="18" charset="0"/>
                <a:ea typeface="Calibri" panose="020F0502020204030204" pitchFamily="34" charset="0"/>
              </a:rPr>
              <a:t>pwd</a:t>
            </a:r>
            <a:r>
              <a:rPr lang="en-US" sz="1800" dirty="0">
                <a:effectLst/>
                <a:latin typeface="Times New Roman" panose="02020603050405020304" pitchFamily="18" charset="0"/>
                <a:ea typeface="Calibri" panose="020F0502020204030204" pitchFamily="34" charset="0"/>
              </a:rPr>
              <a:t> into a randomized password </a:t>
            </a:r>
            <a:r>
              <a:rPr lang="en-US" sz="1800" dirty="0" err="1">
                <a:effectLst/>
                <a:latin typeface="Times New Roman" panose="02020603050405020304" pitchFamily="18" charset="0"/>
                <a:ea typeface="Calibri" panose="020F0502020204030204" pitchFamily="34" charset="0"/>
              </a:rPr>
              <a:t>rwd</a:t>
            </a:r>
            <a:r>
              <a:rPr lang="en-US" sz="1800" dirty="0">
                <a:effectLst/>
                <a:latin typeface="Times New Roman" panose="02020603050405020304" pitchFamily="18" charset="0"/>
                <a:ea typeface="Calibri" panose="020F0502020204030204" pitchFamily="34" charset="0"/>
              </a:rPr>
              <a:t> = </a:t>
            </a:r>
            <a:r>
              <a:rPr lang="en-US" sz="1800" dirty="0" err="1">
                <a:effectLst/>
                <a:latin typeface="Times New Roman" panose="02020603050405020304" pitchFamily="18" charset="0"/>
                <a:ea typeface="Calibri" panose="020F0502020204030204" pitchFamily="34" charset="0"/>
              </a:rPr>
              <a:t>Fk</a:t>
            </a:r>
            <a:r>
              <a:rPr lang="en-US" sz="1800" dirty="0">
                <a:effectLst/>
                <a:latin typeface="Times New Roman" panose="02020603050405020304" pitchFamily="18" charset="0"/>
                <a:ea typeface="Calibri" panose="020F0502020204030204" pitchFamily="34" charset="0"/>
              </a:rPr>
              <a:t>(</a:t>
            </a:r>
            <a:r>
              <a:rPr lang="en-US" sz="1800" dirty="0" err="1">
                <a:effectLst/>
                <a:latin typeface="Times New Roman" panose="02020603050405020304" pitchFamily="18" charset="0"/>
                <a:ea typeface="Calibri" panose="020F0502020204030204" pitchFamily="34" charset="0"/>
              </a:rPr>
              <a:t>pwd|domain</a:t>
            </a:r>
            <a:r>
              <a:rPr lang="en-US" sz="1800" dirty="0">
                <a:effectLst/>
                <a:latin typeface="Times New Roman" panose="02020603050405020304" pitchFamily="18" charset="0"/>
                <a:ea typeface="Calibri" panose="020F0502020204030204" pitchFamily="34" charset="0"/>
              </a:rPr>
              <a:t>) using the (oblivious) PRF </a:t>
            </a:r>
            <a:r>
              <a:rPr lang="en-US" sz="1800" dirty="0" err="1">
                <a:effectLst/>
                <a:latin typeface="Times New Roman" panose="02020603050405020304" pitchFamily="18" charset="0"/>
                <a:ea typeface="Calibri" panose="020F0502020204030204" pitchFamily="34" charset="0"/>
              </a:rPr>
              <a:t>Fk</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pwd</a:t>
            </a:r>
            <a:r>
              <a:rPr lang="en-US" sz="1800" dirty="0">
                <a:effectLst/>
                <a:latin typeface="Times New Roman" panose="02020603050405020304" pitchFamily="18" charset="0"/>
                <a:ea typeface="Calibri" panose="020F0502020204030204" pitchFamily="34" charset="0"/>
              </a:rPr>
              <a:t> and </a:t>
            </a:r>
            <a:r>
              <a:rPr lang="en-US" sz="1800" dirty="0" err="1">
                <a:effectLst/>
                <a:latin typeface="Times New Roman" panose="02020603050405020304" pitchFamily="18" charset="0"/>
                <a:ea typeface="Calibri" panose="020F0502020204030204" pitchFamily="34" charset="0"/>
              </a:rPr>
              <a:t>rwd</a:t>
            </a:r>
            <a:r>
              <a:rPr lang="en-US" sz="1800" dirty="0">
                <a:effectLst/>
                <a:latin typeface="Times New Roman" panose="02020603050405020304" pitchFamily="18" charset="0"/>
                <a:ea typeface="Calibri" panose="020F0502020204030204" pitchFamily="34" charset="0"/>
              </a:rPr>
              <a:t> are never stored in C and neither </a:t>
            </a:r>
            <a:r>
              <a:rPr lang="en-US" sz="1800" dirty="0" err="1">
                <a:effectLst/>
                <a:latin typeface="Times New Roman" panose="02020603050405020304" pitchFamily="18" charset="0"/>
                <a:ea typeface="Calibri" panose="020F0502020204030204" pitchFamily="34" charset="0"/>
              </a:rPr>
              <a:t>rwd</a:t>
            </a:r>
            <a:r>
              <a:rPr lang="en-US" sz="1800" dirty="0">
                <a:effectLst/>
                <a:latin typeface="Times New Roman" panose="02020603050405020304" pitchFamily="18" charset="0"/>
                <a:ea typeface="Calibri" panose="020F0502020204030204" pitchFamily="34" charset="0"/>
              </a:rPr>
              <a:t> nor </a:t>
            </a:r>
            <a:r>
              <a:rPr lang="en-US" sz="1800" dirty="0" err="1">
                <a:effectLst/>
                <a:latin typeface="Times New Roman" panose="02020603050405020304" pitchFamily="18" charset="0"/>
                <a:ea typeface="Calibri" panose="020F0502020204030204" pitchFamily="34" charset="0"/>
              </a:rPr>
              <a:t>pwd</a:t>
            </a:r>
            <a:r>
              <a:rPr lang="en-US" sz="1800" dirty="0">
                <a:effectLst/>
                <a:latin typeface="Times New Roman" panose="02020603050405020304" pitchFamily="18" charset="0"/>
                <a:ea typeface="Calibri" panose="020F0502020204030204" pitchFamily="34" charset="0"/>
              </a:rPr>
              <a:t> is ever stored in or exposed to D. Instead, D and C run the PTR protocol to obliviously compute </a:t>
            </a:r>
            <a:r>
              <a:rPr lang="en-US" sz="1800" dirty="0" err="1">
                <a:effectLst/>
                <a:latin typeface="Times New Roman" panose="02020603050405020304" pitchFamily="18" charset="0"/>
                <a:ea typeface="Calibri" panose="020F0502020204030204" pitchFamily="34" charset="0"/>
              </a:rPr>
              <a:t>rwd</a:t>
            </a:r>
            <a:r>
              <a:rPr lang="en-US" sz="1800" dirty="0">
                <a:effectLst/>
                <a:latin typeface="Times New Roman" panose="02020603050405020304" pitchFamily="18" charset="0"/>
                <a:ea typeface="Calibri" panose="020F0502020204030204" pitchFamily="34" charset="0"/>
              </a:rPr>
              <a:t> at the login time. SPHINX offers several key security guarantees simultaneously (individually as well as combined).</a:t>
            </a:r>
            <a:endParaRPr sz="1800" b="0" i="0" u="none" strike="noStrike" cap="none" dirty="0">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507688" y="102336"/>
            <a:ext cx="6117431" cy="627321"/>
          </a:xfrm>
        </p:spPr>
        <p:txBody>
          <a:bodyPr/>
          <a:lstStyle/>
          <a:p>
            <a:r>
              <a:rPr lang="en-US" sz="3200" dirty="0">
                <a:latin typeface="Bookman Old Style" panose="02050604050505020204" pitchFamily="18" charset="0"/>
              </a:rPr>
              <a:t>Proposed Method</a:t>
            </a:r>
            <a:endParaRPr lang="en-US" sz="3600" dirty="0">
              <a:latin typeface="Bookman Old Style" panose="02050604050505020204" pitchFamily="18" charset="0"/>
            </a:endParaRPr>
          </a:p>
        </p:txBody>
      </p:sp>
      <p:sp>
        <p:nvSpPr>
          <p:cNvPr id="3" name="Date Placeholder 2"/>
          <p:cNvSpPr>
            <a:spLocks noGrp="1"/>
          </p:cNvSpPr>
          <p:nvPr>
            <p:ph type="dt" idx="10"/>
          </p:nvPr>
        </p:nvSpPr>
        <p:spPr>
          <a:xfrm>
            <a:off x="529119" y="4741101"/>
            <a:ext cx="2133600" cy="300063"/>
          </a:xfrm>
        </p:spPr>
        <p:txBody>
          <a:bodyPr/>
          <a:lstStyle/>
          <a:p>
            <a:fld id="{B115A319-B060-4A35-A508-6A7FE2F3BD02}" type="datetime1">
              <a:rPr lang="en-US" smtClean="0"/>
              <a:t>1/31/2024</a:t>
            </a:fld>
            <a:endParaRPr lang="en-US"/>
          </a:p>
        </p:txBody>
      </p:sp>
      <p:sp>
        <p:nvSpPr>
          <p:cNvPr id="4" name="Footer Placeholder 3"/>
          <p:cNvSpPr>
            <a:spLocks noGrp="1"/>
          </p:cNvSpPr>
          <p:nvPr>
            <p:ph type="ftr" idx="11"/>
          </p:nvPr>
        </p:nvSpPr>
        <p:spPr>
          <a:xfrm>
            <a:off x="3196119" y="4590789"/>
            <a:ext cx="2895600" cy="507303"/>
          </a:xfrm>
        </p:spPr>
        <p:txBody>
          <a:bodyPr/>
          <a:lstStyle/>
          <a:p>
            <a:r>
              <a:rPr lang="en-US" dirty="0"/>
              <a:t>Department of Computer Science and Engineering</a:t>
            </a:r>
          </a:p>
        </p:txBody>
      </p:sp>
    </p:spTree>
    <p:extLst>
      <p:ext uri="{BB962C8B-B14F-4D97-AF65-F5344CB8AC3E}">
        <p14:creationId xmlns:p14="http://schemas.microsoft.com/office/powerpoint/2010/main" val="1605039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14</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200416"/>
            <a:ext cx="6117431" cy="845507"/>
          </a:xfrm>
        </p:spPr>
        <p:txBody>
          <a:bodyPr/>
          <a:lstStyle/>
          <a:p>
            <a:r>
              <a:rPr lang="en-US" sz="3200" dirty="0">
                <a:latin typeface="Bookman Old Style" panose="02050604050505020204" pitchFamily="18" charset="0"/>
              </a:rPr>
              <a:t>Proposed Method </a:t>
            </a:r>
            <a:r>
              <a:rPr lang="en-US" sz="3600" dirty="0">
                <a:latin typeface="Bookman Old Style" panose="02050604050505020204" pitchFamily="18" charset="0"/>
              </a:rPr>
              <a:t>Illustration</a:t>
            </a:r>
          </a:p>
        </p:txBody>
      </p:sp>
      <p:sp>
        <p:nvSpPr>
          <p:cNvPr id="5" name="TextBox 4"/>
          <p:cNvSpPr txBox="1"/>
          <p:nvPr/>
        </p:nvSpPr>
        <p:spPr>
          <a:xfrm>
            <a:off x="1137683" y="1173014"/>
            <a:ext cx="6655982" cy="307777"/>
          </a:xfrm>
          <a:prstGeom prst="rect">
            <a:avLst/>
          </a:prstGeom>
          <a:noFill/>
        </p:spPr>
        <p:txBody>
          <a:bodyPr wrap="square" rtlCol="0">
            <a:spAutoFit/>
          </a:bodyPr>
          <a:lstStyle/>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9B2C9150-213E-4C57-83AC-D72655848A54}" type="datetime1">
              <a:rPr lang="en-US" smtClean="0"/>
              <a:t>1/31/2024</a:t>
            </a:fld>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7" name="Picture 6">
            <a:extLst>
              <a:ext uri="{FF2B5EF4-FFF2-40B4-BE49-F238E27FC236}">
                <a16:creationId xmlns:a16="http://schemas.microsoft.com/office/drawing/2014/main" id="{AE84BB25-B798-21BD-9054-56A8BEE12D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37683" y="1218896"/>
            <a:ext cx="6305550" cy="3206750"/>
          </a:xfrm>
          <a:prstGeom prst="rect">
            <a:avLst/>
          </a:prstGeom>
          <a:noFill/>
          <a:ln>
            <a:noFill/>
          </a:ln>
        </p:spPr>
      </p:pic>
    </p:spTree>
    <p:extLst>
      <p:ext uri="{BB962C8B-B14F-4D97-AF65-F5344CB8AC3E}">
        <p14:creationId xmlns:p14="http://schemas.microsoft.com/office/powerpoint/2010/main" val="949793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15</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14086" y="220647"/>
            <a:ext cx="6117431" cy="627321"/>
          </a:xfrm>
        </p:spPr>
        <p:txBody>
          <a:bodyPr/>
          <a:lstStyle/>
          <a:p>
            <a:r>
              <a:rPr lang="en-US" sz="3200" dirty="0">
                <a:latin typeface="Bookman Old Style" panose="02050604050505020204" pitchFamily="18" charset="0"/>
              </a:rPr>
              <a:t>Proposed Method </a:t>
            </a:r>
            <a:r>
              <a:rPr lang="en-US" sz="3600" dirty="0">
                <a:latin typeface="Bookman Old Style" panose="02050604050505020204" pitchFamily="18" charset="0"/>
              </a:rPr>
              <a:t>Illustration</a:t>
            </a:r>
          </a:p>
        </p:txBody>
      </p:sp>
      <p:sp>
        <p:nvSpPr>
          <p:cNvPr id="3" name="Date Placeholder 2"/>
          <p:cNvSpPr>
            <a:spLocks noGrp="1"/>
          </p:cNvSpPr>
          <p:nvPr>
            <p:ph type="dt" idx="10"/>
          </p:nvPr>
        </p:nvSpPr>
        <p:spPr/>
        <p:txBody>
          <a:bodyPr/>
          <a:lstStyle/>
          <a:p>
            <a:fld id="{C5FEAA23-0A82-400D-B54A-8AAC8D88A13B}" type="datetime1">
              <a:rPr lang="en-US" smtClean="0"/>
              <a:t>1/31/2024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10" name="TextBox 9">
            <a:extLst>
              <a:ext uri="{FF2B5EF4-FFF2-40B4-BE49-F238E27FC236}">
                <a16:creationId xmlns:a16="http://schemas.microsoft.com/office/drawing/2014/main" id="{337D0AA0-A25E-4EE7-97B9-C5B7BC9D14CC}"/>
              </a:ext>
            </a:extLst>
          </p:cNvPr>
          <p:cNvSpPr txBox="1"/>
          <p:nvPr/>
        </p:nvSpPr>
        <p:spPr>
          <a:xfrm>
            <a:off x="675861" y="847968"/>
            <a:ext cx="7808181" cy="3785652"/>
          </a:xfrm>
          <a:prstGeom prst="rect">
            <a:avLst/>
          </a:prstGeom>
          <a:noFill/>
        </p:spPr>
        <p:txBody>
          <a:bodyPr wrap="square">
            <a:spAutoFit/>
          </a:bodyPr>
          <a:lstStyle/>
          <a:p>
            <a:pPr algn="l">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Application Overview:</a:t>
            </a: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SPHINX is a password manager leveraging DE-PAKE (Distributed Enhanced Password Authenticated Key Exchange).</a:t>
            </a:r>
          </a:p>
          <a:p>
            <a:pPr marL="742950" lvl="1" indent="-285750" algn="l">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It operates transparently across various services employing password authentication.</a:t>
            </a:r>
          </a:p>
          <a:p>
            <a:pPr algn="l">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User Registration:</a:t>
            </a: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During registration, User U establishes a hardened randomized password (</a:t>
            </a:r>
            <a:r>
              <a:rPr lang="en-US" sz="1600" b="0" i="0" dirty="0" err="1">
                <a:solidFill>
                  <a:srgbClr val="374151"/>
                </a:solidFill>
                <a:effectLst/>
                <a:latin typeface="Times New Roman" panose="02020603050405020304" pitchFamily="18" charset="0"/>
                <a:cs typeface="Times New Roman" panose="02020603050405020304" pitchFamily="18" charset="0"/>
              </a:rPr>
              <a:t>rwd</a:t>
            </a:r>
            <a:r>
              <a:rPr lang="en-US" sz="1600" b="0" i="0" dirty="0">
                <a:solidFill>
                  <a:srgbClr val="374151"/>
                </a:solidFill>
                <a:effectLst/>
                <a:latin typeface="Times New Roman" panose="02020603050405020304" pitchFamily="18" charset="0"/>
                <a:cs typeface="Times New Roman" panose="02020603050405020304" pitchFamily="18" charset="0"/>
              </a:rPr>
              <a:t>) with the server S.</a:t>
            </a:r>
          </a:p>
          <a:p>
            <a:pPr marL="742950" lvl="1" indent="-285750" algn="l">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The user only needs to remember a memorable password (</a:t>
            </a:r>
            <a:r>
              <a:rPr lang="en-US" sz="1600" b="0" i="0" dirty="0" err="1">
                <a:solidFill>
                  <a:srgbClr val="374151"/>
                </a:solidFill>
                <a:effectLst/>
                <a:latin typeface="Times New Roman" panose="02020603050405020304" pitchFamily="18" charset="0"/>
                <a:cs typeface="Times New Roman" panose="02020603050405020304" pitchFamily="18" charset="0"/>
              </a:rPr>
              <a:t>pwd</a:t>
            </a:r>
            <a:r>
              <a:rPr lang="en-US" sz="1600" b="0" i="0" dirty="0">
                <a:solidFill>
                  <a:srgbClr val="374151"/>
                </a:solidFill>
                <a:effectLst/>
                <a:latin typeface="Times New Roman" panose="02020603050405020304" pitchFamily="18" charset="0"/>
                <a:cs typeface="Times New Roman" panose="02020603050405020304" pitchFamily="18" charset="0"/>
              </a:rPr>
              <a:t>), which could be the same for multiple accounts.</a:t>
            </a:r>
          </a:p>
          <a:p>
            <a:pPr algn="l">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Unique Key Mapping:</a:t>
            </a: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For each server S, the device D stores a unique key (k).</a:t>
            </a:r>
          </a:p>
          <a:p>
            <a:pPr algn="l">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Oblivious Computation:</a:t>
            </a: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At login time, D and C engage in the PTR (Password-Transparent to the Referee) protocol to obliviously compute </a:t>
            </a:r>
            <a:r>
              <a:rPr lang="en-US" sz="1600" b="0" i="0" dirty="0" err="1">
                <a:solidFill>
                  <a:srgbClr val="374151"/>
                </a:solidFill>
                <a:effectLst/>
                <a:latin typeface="Times New Roman" panose="02020603050405020304" pitchFamily="18" charset="0"/>
                <a:cs typeface="Times New Roman" panose="02020603050405020304" pitchFamily="18" charset="0"/>
              </a:rPr>
              <a:t>rwd</a:t>
            </a:r>
            <a:r>
              <a:rPr lang="en-US" sz="1600" b="0" i="0" dirty="0">
                <a:solidFill>
                  <a:srgbClr val="37415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14284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16</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14086" y="220647"/>
            <a:ext cx="6117431" cy="627321"/>
          </a:xfrm>
        </p:spPr>
        <p:txBody>
          <a:bodyPr/>
          <a:lstStyle/>
          <a:p>
            <a:r>
              <a:rPr lang="en-US" sz="3200" dirty="0">
                <a:latin typeface="Bookman Old Style" panose="02050604050505020204" pitchFamily="18" charset="0"/>
              </a:rPr>
              <a:t>Proposed Method </a:t>
            </a:r>
            <a:r>
              <a:rPr lang="en-US" sz="3600" dirty="0">
                <a:latin typeface="Bookman Old Style" panose="02050604050505020204" pitchFamily="18" charset="0"/>
              </a:rPr>
              <a:t>Illustration</a:t>
            </a:r>
          </a:p>
        </p:txBody>
      </p:sp>
      <p:sp>
        <p:nvSpPr>
          <p:cNvPr id="3" name="Date Placeholder 2"/>
          <p:cNvSpPr>
            <a:spLocks noGrp="1"/>
          </p:cNvSpPr>
          <p:nvPr>
            <p:ph type="dt" idx="10"/>
          </p:nvPr>
        </p:nvSpPr>
        <p:spPr/>
        <p:txBody>
          <a:bodyPr/>
          <a:lstStyle/>
          <a:p>
            <a:fld id="{C5FEAA23-0A82-400D-B54A-8AAC8D88A13B}" type="datetime1">
              <a:rPr lang="en-US" smtClean="0"/>
              <a:t>1/31/2024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72FA6B4D-9F8B-C69A-75C5-58E2DC0B9CBF}"/>
              </a:ext>
            </a:extLst>
          </p:cNvPr>
          <p:cNvSpPr txBox="1"/>
          <p:nvPr/>
        </p:nvSpPr>
        <p:spPr>
          <a:xfrm>
            <a:off x="914400" y="874473"/>
            <a:ext cx="7072604" cy="3693319"/>
          </a:xfrm>
          <a:prstGeom prst="rect">
            <a:avLst/>
          </a:prstGeom>
          <a:noFill/>
        </p:spPr>
        <p:txBody>
          <a:bodyPr wrap="square">
            <a:spAutoFit/>
          </a:bodyPr>
          <a:lstStyle/>
          <a:p>
            <a:pPr algn="l"/>
            <a:r>
              <a:rPr lang="en-US" sz="1800" b="1" i="0" dirty="0">
                <a:solidFill>
                  <a:srgbClr val="374151"/>
                </a:solidFill>
                <a:effectLst/>
                <a:latin typeface="Söhne"/>
              </a:rPr>
              <a:t>5. Key Security Guarantees:</a:t>
            </a:r>
            <a:endParaRPr lang="en-US" sz="1800" b="0" i="0" dirty="0">
              <a:solidFill>
                <a:srgbClr val="374151"/>
              </a:solidFill>
              <a:effectLst/>
              <a:latin typeface="Söhne"/>
            </a:endParaRPr>
          </a:p>
          <a:p>
            <a:pPr marL="742950" lvl="1" indent="-285750" algn="l">
              <a:buFont typeface="+mj-lt"/>
              <a:buAutoNum type="arabicPeriod"/>
            </a:pPr>
            <a:r>
              <a:rPr lang="en-US" sz="1800" b="0" i="0" dirty="0">
                <a:solidFill>
                  <a:srgbClr val="374151"/>
                </a:solidFill>
                <a:effectLst/>
                <a:latin typeface="Söhne"/>
              </a:rPr>
              <a:t>SPHINX offers simultaneous security guarantees:</a:t>
            </a:r>
          </a:p>
          <a:p>
            <a:pPr marL="1143000" lvl="2" indent="-228600" algn="l">
              <a:buFont typeface="+mj-lt"/>
              <a:buAutoNum type="arabicPeriod"/>
            </a:pPr>
            <a:r>
              <a:rPr lang="en-US" sz="1800" b="1" i="0" dirty="0">
                <a:solidFill>
                  <a:srgbClr val="374151"/>
                </a:solidFill>
                <a:effectLst/>
                <a:latin typeface="Söhne"/>
              </a:rPr>
              <a:t>Password Privacy:</a:t>
            </a:r>
            <a:r>
              <a:rPr lang="en-US" sz="1800" b="0" i="0" dirty="0">
                <a:solidFill>
                  <a:srgbClr val="374151"/>
                </a:solidFill>
                <a:effectLst/>
                <a:latin typeface="Söhne"/>
              </a:rPr>
              <a:t> Neither </a:t>
            </a:r>
            <a:r>
              <a:rPr lang="en-US" sz="1800" b="0" i="0" dirty="0" err="1">
                <a:solidFill>
                  <a:srgbClr val="374151"/>
                </a:solidFill>
                <a:effectLst/>
                <a:latin typeface="Söhne"/>
              </a:rPr>
              <a:t>rwd</a:t>
            </a:r>
            <a:r>
              <a:rPr lang="en-US" sz="1800" b="0" i="0" dirty="0">
                <a:solidFill>
                  <a:srgbClr val="374151"/>
                </a:solidFill>
                <a:effectLst/>
                <a:latin typeface="Söhne"/>
              </a:rPr>
              <a:t> nor </a:t>
            </a:r>
            <a:r>
              <a:rPr lang="en-US" sz="1800" b="0" i="0" dirty="0" err="1">
                <a:solidFill>
                  <a:srgbClr val="374151"/>
                </a:solidFill>
                <a:effectLst/>
                <a:latin typeface="Söhne"/>
              </a:rPr>
              <a:t>pwd</a:t>
            </a:r>
            <a:r>
              <a:rPr lang="en-US" sz="1800" b="0" i="0" dirty="0">
                <a:solidFill>
                  <a:srgbClr val="374151"/>
                </a:solidFill>
                <a:effectLst/>
                <a:latin typeface="Söhne"/>
              </a:rPr>
              <a:t> is stored in or exposed to D.</a:t>
            </a:r>
          </a:p>
          <a:p>
            <a:pPr marL="1143000" lvl="2" indent="-228600" algn="l">
              <a:buFont typeface="+mj-lt"/>
              <a:buAutoNum type="arabicPeriod"/>
            </a:pPr>
            <a:r>
              <a:rPr lang="en-US" sz="1800" b="1" i="0" dirty="0">
                <a:solidFill>
                  <a:srgbClr val="374151"/>
                </a:solidFill>
                <a:effectLst/>
                <a:latin typeface="Söhne"/>
              </a:rPr>
              <a:t>Key Confidentiality:</a:t>
            </a:r>
            <a:r>
              <a:rPr lang="en-US" sz="1800" b="0" i="0" dirty="0">
                <a:solidFill>
                  <a:srgbClr val="374151"/>
                </a:solidFill>
                <a:effectLst/>
                <a:latin typeface="Söhne"/>
              </a:rPr>
              <a:t> Unique keys for each server ensure confidentiality.</a:t>
            </a:r>
          </a:p>
          <a:p>
            <a:pPr marL="1143000" lvl="2" indent="-228600" algn="l">
              <a:buFont typeface="+mj-lt"/>
              <a:buAutoNum type="arabicPeriod"/>
            </a:pPr>
            <a:r>
              <a:rPr lang="en-US" sz="1800" b="1" i="0" dirty="0">
                <a:solidFill>
                  <a:srgbClr val="374151"/>
                </a:solidFill>
                <a:effectLst/>
                <a:latin typeface="Söhne"/>
              </a:rPr>
              <a:t>Resistance to Server Compromise:</a:t>
            </a:r>
            <a:r>
              <a:rPr lang="en-US" sz="1800" b="0" i="0" dirty="0">
                <a:solidFill>
                  <a:srgbClr val="374151"/>
                </a:solidFill>
                <a:effectLst/>
                <a:latin typeface="Söhne"/>
              </a:rPr>
              <a:t> Even if a server is compromised, individual passwords remain secure.</a:t>
            </a:r>
          </a:p>
          <a:p>
            <a:pPr algn="l"/>
            <a:r>
              <a:rPr lang="en-US" sz="1800" b="1" i="0" dirty="0">
                <a:solidFill>
                  <a:srgbClr val="374151"/>
                </a:solidFill>
                <a:effectLst/>
                <a:latin typeface="Söhne"/>
              </a:rPr>
              <a:t>6.Advantages:</a:t>
            </a:r>
            <a:endParaRPr lang="en-US" sz="1800" b="0" i="0" dirty="0">
              <a:solidFill>
                <a:srgbClr val="374151"/>
              </a:solidFill>
              <a:effectLst/>
              <a:latin typeface="Söhne"/>
            </a:endParaRPr>
          </a:p>
          <a:p>
            <a:pPr marL="742950" lvl="1" indent="-285750" algn="l">
              <a:buFont typeface="+mj-lt"/>
              <a:buAutoNum type="arabicPeriod"/>
            </a:pPr>
            <a:r>
              <a:rPr lang="en-US" sz="1800" b="1" i="0" dirty="0">
                <a:solidFill>
                  <a:srgbClr val="374151"/>
                </a:solidFill>
                <a:effectLst/>
                <a:latin typeface="Söhne"/>
              </a:rPr>
              <a:t>Enhanced Security:</a:t>
            </a:r>
            <a:r>
              <a:rPr lang="en-US" sz="1800" b="0" i="0" dirty="0">
                <a:solidFill>
                  <a:srgbClr val="374151"/>
                </a:solidFill>
                <a:effectLst/>
                <a:latin typeface="Söhne"/>
              </a:rPr>
              <a:t> Leveraging DE-PAKE ensures robust password management.</a:t>
            </a:r>
          </a:p>
          <a:p>
            <a:pPr marL="742950" lvl="1" indent="-285750" algn="l">
              <a:buFont typeface="+mj-lt"/>
              <a:buAutoNum type="arabicPeriod"/>
            </a:pPr>
            <a:r>
              <a:rPr lang="en-US" sz="1800" b="1" i="0" dirty="0">
                <a:solidFill>
                  <a:srgbClr val="374151"/>
                </a:solidFill>
                <a:effectLst/>
                <a:latin typeface="Söhne"/>
              </a:rPr>
              <a:t>Privacy Protection:</a:t>
            </a:r>
            <a:r>
              <a:rPr lang="en-US" sz="1800" b="0" i="0" dirty="0">
                <a:solidFill>
                  <a:srgbClr val="374151"/>
                </a:solidFill>
                <a:effectLst/>
                <a:latin typeface="Söhne"/>
              </a:rPr>
              <a:t> The protocol ensures that sensitive password information is never stored or exposed.</a:t>
            </a:r>
          </a:p>
        </p:txBody>
      </p:sp>
    </p:spTree>
    <p:extLst>
      <p:ext uri="{BB962C8B-B14F-4D97-AF65-F5344CB8AC3E}">
        <p14:creationId xmlns:p14="http://schemas.microsoft.com/office/powerpoint/2010/main" val="2531155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17</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548785" y="285747"/>
            <a:ext cx="6117431" cy="627321"/>
          </a:xfrm>
        </p:spPr>
        <p:txBody>
          <a:bodyPr/>
          <a:lstStyle/>
          <a:p>
            <a:r>
              <a:rPr lang="en-US" sz="3600" dirty="0">
                <a:latin typeface="Bookman Old Style" panose="02050604050505020204" pitchFamily="18" charset="0"/>
              </a:rPr>
              <a:t>Parameter </a:t>
            </a:r>
          </a:p>
        </p:txBody>
      </p:sp>
      <p:sp>
        <p:nvSpPr>
          <p:cNvPr id="5" name="TextBox 4"/>
          <p:cNvSpPr txBox="1"/>
          <p:nvPr/>
        </p:nvSpPr>
        <p:spPr>
          <a:xfrm>
            <a:off x="1137683" y="1173014"/>
            <a:ext cx="6655982" cy="2862322"/>
          </a:xfrm>
          <a:prstGeom prst="rect">
            <a:avLst/>
          </a:prstGeom>
          <a:noFill/>
        </p:spPr>
        <p:txBody>
          <a:bodyPr wrap="square" rtlCol="0">
            <a:spAutoFit/>
          </a:bodyPr>
          <a:lstStyle/>
          <a:p>
            <a:pPr algn="just"/>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Setup:</a:t>
            </a:r>
            <a:r>
              <a:rPr lang="en-US"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71550" indent="-285750" algn="just">
              <a:buFont typeface="Arial" panose="020B0604020202020204" pitchFamily="34" charset="0"/>
              <a:buChar char="•"/>
            </a:pPr>
            <a:r>
              <a:rPr lang="en-US"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Group G. The scheme works over a cyclic group G of prime order q, |q| = τ, with generator g.</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71550" indent="-285750" algn="just">
              <a:buFont typeface="Arial" panose="020B0604020202020204" pitchFamily="34" charset="0"/>
              <a:buChar char="•"/>
            </a:pPr>
            <a:r>
              <a:rPr lang="en-US"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Hash functions H, </a:t>
            </a:r>
            <a:r>
              <a:rPr lang="en-US" sz="1800" b="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Hmap</a:t>
            </a:r>
            <a:r>
              <a:rPr lang="en-US"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arbitrary-length strings into elements of {0,1} τ and G, respectively, where τ is a security parameter.</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71550" indent="-285750" algn="just">
              <a:buFont typeface="Arial" panose="020B0604020202020204" pitchFamily="34" charset="0"/>
              <a:buChar char="•"/>
            </a:pPr>
            <a:r>
              <a:rPr lang="en-US"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OPRF. For a key k ← </a:t>
            </a:r>
            <a:r>
              <a:rPr lang="en-US" sz="1800" b="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Zq</a:t>
            </a:r>
            <a:r>
              <a:rPr lang="en-US"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we define function </a:t>
            </a:r>
            <a:r>
              <a:rPr lang="en-US" sz="1800" b="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Fk</a:t>
            </a:r>
            <a:r>
              <a:rPr lang="en-US"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as </a:t>
            </a:r>
            <a:r>
              <a:rPr lang="en-US" sz="1800" b="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Fk</a:t>
            </a:r>
            <a:r>
              <a:rPr lang="en-US"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(x)=H (x, (H(x)) k). </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71550" indent="-285750" algn="just">
              <a:buFont typeface="Arial" panose="020B0604020202020204" pitchFamily="34" charset="0"/>
              <a:buChar char="•"/>
            </a:pPr>
            <a:r>
              <a:rPr lang="en-US"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Parties. User U, Client C, Device D, Server S.</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latin typeface="Bookman Old Style" panose="02050604050505020204" pitchFamily="18" charset="0"/>
            </a:endParaRPr>
          </a:p>
        </p:txBody>
      </p:sp>
      <p:sp>
        <p:nvSpPr>
          <p:cNvPr id="3" name="Date Placeholder 2"/>
          <p:cNvSpPr>
            <a:spLocks noGrp="1"/>
          </p:cNvSpPr>
          <p:nvPr>
            <p:ph type="dt" idx="10"/>
          </p:nvPr>
        </p:nvSpPr>
        <p:spPr/>
        <p:txBody>
          <a:bodyPr/>
          <a:lstStyle/>
          <a:p>
            <a:fld id="{CCFD4614-2DE1-4A4F-B9AA-17848EE63AB0}" type="datetime1">
              <a:rPr lang="en-US" smtClean="0"/>
              <a:t>1/31/2024</a:t>
            </a:fld>
            <a:endParaRPr lang="en-US"/>
          </a:p>
        </p:txBody>
      </p:sp>
      <p:sp>
        <p:nvSpPr>
          <p:cNvPr id="4" name="Footer Placeholder 3"/>
          <p:cNvSpPr>
            <a:spLocks noGrp="1"/>
          </p:cNvSpPr>
          <p:nvPr>
            <p:ph type="ft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440124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18</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548785" y="285747"/>
            <a:ext cx="6117431" cy="627321"/>
          </a:xfrm>
        </p:spPr>
        <p:txBody>
          <a:bodyPr/>
          <a:lstStyle/>
          <a:p>
            <a:r>
              <a:rPr lang="en-US" sz="3600" dirty="0">
                <a:latin typeface="Bookman Old Style" panose="02050604050505020204" pitchFamily="18" charset="0"/>
              </a:rPr>
              <a:t>Parameter </a:t>
            </a:r>
          </a:p>
        </p:txBody>
      </p:sp>
      <p:sp>
        <p:nvSpPr>
          <p:cNvPr id="3" name="Date Placeholder 2"/>
          <p:cNvSpPr>
            <a:spLocks noGrp="1"/>
          </p:cNvSpPr>
          <p:nvPr>
            <p:ph type="dt" idx="10"/>
          </p:nvPr>
        </p:nvSpPr>
        <p:spPr/>
        <p:txBody>
          <a:bodyPr/>
          <a:lstStyle/>
          <a:p>
            <a:fld id="{CCFD4614-2DE1-4A4F-B9AA-17848EE63AB0}" type="datetime1">
              <a:rPr lang="en-US" smtClean="0"/>
              <a:t>1/31/2024</a:t>
            </a:fld>
            <a:endParaRPr lang="en-US"/>
          </a:p>
        </p:txBody>
      </p:sp>
      <p:sp>
        <p:nvSpPr>
          <p:cNvPr id="4" name="Footer Placeholder 3"/>
          <p:cNvSpPr>
            <a:spLocks noGrp="1"/>
          </p:cNvSpPr>
          <p:nvPr>
            <p:ph type="ftr" idx="11"/>
          </p:nvPr>
        </p:nvSpPr>
        <p:spPr/>
        <p:txBody>
          <a:bodyPr/>
          <a:lstStyle/>
          <a:p>
            <a:r>
              <a:rPr lang="en-US" dirty="0"/>
              <a:t>Department of Computer Science and Engineering</a:t>
            </a:r>
          </a:p>
        </p:txBody>
      </p:sp>
      <p:sp>
        <p:nvSpPr>
          <p:cNvPr id="7" name="TextBox 6">
            <a:extLst>
              <a:ext uri="{FF2B5EF4-FFF2-40B4-BE49-F238E27FC236}">
                <a16:creationId xmlns:a16="http://schemas.microsoft.com/office/drawing/2014/main" id="{C6EE70AC-8D5E-C760-E0FE-C280DE71CD82}"/>
              </a:ext>
            </a:extLst>
          </p:cNvPr>
          <p:cNvSpPr txBox="1"/>
          <p:nvPr/>
        </p:nvSpPr>
        <p:spPr>
          <a:xfrm>
            <a:off x="1211284" y="1037518"/>
            <a:ext cx="6887688" cy="3139321"/>
          </a:xfrm>
          <a:prstGeom prst="rect">
            <a:avLst/>
          </a:prstGeom>
          <a:noFill/>
        </p:spPr>
        <p:txBody>
          <a:bodyPr wrap="square">
            <a:spAutoFit/>
          </a:bodyPr>
          <a:lstStyle/>
          <a:p>
            <a:pPr algn="just"/>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Initialization Phase:</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 chooses and stores OPRF key k ← </a:t>
            </a:r>
            <a:r>
              <a:rPr lang="en-US" sz="1800" b="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Zq</a:t>
            </a:r>
            <a:r>
              <a:rPr lang="en-US"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b="1" dirty="0">
              <a:latin typeface="Times New Roman" panose="02020603050405020304" pitchFamily="18" charset="0"/>
              <a:ea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 chooses and remembers a memorable password </a:t>
            </a:r>
            <a:r>
              <a:rPr lang="en-US" sz="1800" b="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pwd</a:t>
            </a:r>
            <a:r>
              <a:rPr lang="en-US"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800" b="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Dict</a:t>
            </a:r>
            <a:r>
              <a:rPr lang="en-US"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 and D interact to construct “randomized password”                                 </a:t>
            </a:r>
            <a:r>
              <a:rPr lang="en-US" sz="1800" b="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rwd</a:t>
            </a:r>
            <a:r>
              <a:rPr lang="en-US"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800" b="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Fk</a:t>
            </a:r>
            <a:r>
              <a:rPr lang="en-US"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b="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pwd|domain</a:t>
            </a:r>
            <a:r>
              <a:rPr lang="en-US"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on input </a:t>
            </a:r>
            <a:r>
              <a:rPr lang="en-US" sz="1800" b="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pwd</a:t>
            </a:r>
            <a:r>
              <a:rPr lang="en-US"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from U and k from D; </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Server S stores one-way hash of the “randomized password” </a:t>
            </a:r>
            <a:r>
              <a:rPr lang="en-US" sz="1800" b="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rwd</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b="1"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Login Phase</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 chooses ρ ← </a:t>
            </a:r>
            <a:r>
              <a:rPr lang="en-US" sz="1800" b="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Zq</a:t>
            </a:r>
            <a:r>
              <a:rPr lang="en-US"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sends α =(H(</a:t>
            </a:r>
            <a:r>
              <a:rPr lang="en-US" sz="1800" b="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pwd|domain</a:t>
            </a:r>
            <a:r>
              <a:rPr lang="en-US"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ρ to D. </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 checks that the received α ∈ G and if so, it responds with β = αk. </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 sets </a:t>
            </a:r>
            <a:r>
              <a:rPr lang="en-US" sz="1800" b="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rwd</a:t>
            </a:r>
            <a:r>
              <a:rPr lang="en-US"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H (</a:t>
            </a:r>
            <a:r>
              <a:rPr lang="en-US" sz="1800" b="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pwd|domain</a:t>
            </a:r>
            <a:r>
              <a:rPr lang="en-US"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β1/ρ).</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1086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19</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041944" y="285747"/>
            <a:ext cx="6117431" cy="627321"/>
          </a:xfrm>
        </p:spPr>
        <p:txBody>
          <a:bodyPr/>
          <a:lstStyle/>
          <a:p>
            <a:r>
              <a:rPr lang="en-US" sz="3600" dirty="0">
                <a:latin typeface="Bookman Old Style" panose="02050604050505020204" pitchFamily="18" charset="0"/>
              </a:rPr>
              <a:t>Experiment Environment</a:t>
            </a:r>
          </a:p>
        </p:txBody>
      </p:sp>
      <p:sp>
        <p:nvSpPr>
          <p:cNvPr id="5" name="TextBox 4"/>
          <p:cNvSpPr txBox="1"/>
          <p:nvPr/>
        </p:nvSpPr>
        <p:spPr>
          <a:xfrm>
            <a:off x="914400" y="1173014"/>
            <a:ext cx="7072604" cy="3782189"/>
          </a:xfrm>
          <a:prstGeom prst="rect">
            <a:avLst/>
          </a:prstGeom>
          <a:noFill/>
        </p:spPr>
        <p:txBody>
          <a:bodyPr wrap="square" rtlCol="0">
            <a:spAutoFit/>
          </a:bodyPr>
          <a:lstStyle/>
          <a:p>
            <a:pPr>
              <a:lnSpc>
                <a:spcPct val="107000"/>
              </a:lnSpc>
              <a:spcAft>
                <a:spcPts val="800"/>
              </a:spcAft>
            </a:pPr>
            <a:r>
              <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Front End: </a:t>
            </a: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HTML, CSS, Java Script.</a:t>
            </a:r>
          </a:p>
          <a:p>
            <a:pPr>
              <a:lnSpc>
                <a:spcPct val="107000"/>
              </a:lnSpc>
              <a:spcAft>
                <a:spcPts val="800"/>
              </a:spcAft>
            </a:pPr>
            <a:r>
              <a:rPr lang="en-IN" sz="1800" b="1" kern="100" dirty="0">
                <a:latin typeface="Times New Roman" panose="02020603050405020304" pitchFamily="18" charset="0"/>
                <a:ea typeface="Calibri" panose="020F0502020204030204" pitchFamily="34" charset="0"/>
                <a:cs typeface="Times New Roman" panose="02020603050405020304" pitchFamily="18" charset="0"/>
              </a:rPr>
              <a:t>Back End: </a:t>
            </a: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Java</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Database: </a:t>
            </a: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MySQL</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IDE: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NetBeans</a:t>
            </a:r>
          </a:p>
          <a:p>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NetBeans provides a comprehensive IDE with features tailored for Java development. It offers tools for coding, debugging, refactoring, and project management, streamlining the development process.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NetBeans has built-in support for version control systems like Git, enabling you to manage code changes, collaborate with team members, and track project history effectively.</a:t>
            </a:r>
          </a:p>
          <a:p>
            <a:endParaRPr lang="en-US" sz="18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idx="10"/>
          </p:nvPr>
        </p:nvSpPr>
        <p:spPr/>
        <p:txBody>
          <a:bodyPr/>
          <a:lstStyle/>
          <a:p>
            <a:fld id="{399C44C4-7196-4A35-8198-AF8560E914F3}" type="datetime1">
              <a:rPr lang="en-US" smtClean="0"/>
              <a:t>1/31/2024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2122184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1137683" y="1173014"/>
            <a:ext cx="6655982" cy="2585323"/>
          </a:xfrm>
          <a:prstGeom prst="rect">
            <a:avLst/>
          </a:prstGeom>
          <a:noFill/>
        </p:spPr>
        <p:txBody>
          <a:bodyPr wrap="square" rtlCol="0">
            <a:spAutoFit/>
          </a:bodyPr>
          <a:lstStyle/>
          <a:p>
            <a:r>
              <a:rPr lang="en-US" sz="1800" b="0" i="0" dirty="0">
                <a:solidFill>
                  <a:srgbClr val="374151"/>
                </a:solidFill>
                <a:effectLst/>
                <a:latin typeface="Times New Roman" panose="02020603050405020304" pitchFamily="18" charset="0"/>
                <a:cs typeface="Times New Roman" panose="02020603050405020304" pitchFamily="18" charset="0"/>
              </a:rPr>
              <a:t>SPHINX is an innovative password management system designed for heightened security, even in the event of the password manager being compromised. The stored information on the device remains independent of the user's master password, ensuring an added layer of protection. Notably, the master password is never exposed in plaintext during device interaction, preventing potential leaks to attackers. SPHINX generates high-entropy passwords and mandates users to register them with web services, effectively thwarting online guessing attacks and offline dictionary attacks upon service compromise.</a:t>
            </a:r>
            <a:endParaRPr lang="en-US" sz="18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idx="10"/>
          </p:nvPr>
        </p:nvSpPr>
        <p:spPr/>
        <p:txBody>
          <a:bodyPr/>
          <a:lstStyle/>
          <a:p>
            <a:fld id="{3FD821C4-CE5C-451F-93F0-D86962B0F042}" type="datetime1">
              <a:rPr lang="en-US" smtClean="0"/>
              <a:t>1/31/2024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460926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Project status</a:t>
            </a:r>
          </a:p>
        </p:txBody>
      </p:sp>
      <p:sp>
        <p:nvSpPr>
          <p:cNvPr id="6" name="Date Placeholder 5"/>
          <p:cNvSpPr>
            <a:spLocks noGrp="1"/>
          </p:cNvSpPr>
          <p:nvPr>
            <p:ph type="dt" idx="10"/>
          </p:nvPr>
        </p:nvSpPr>
        <p:spPr/>
        <p:txBody>
          <a:bodyPr/>
          <a:lstStyle/>
          <a:p>
            <a:fld id="{A23233CE-2848-499E-9139-0E978658934A}" type="datetime1">
              <a:rPr lang="en-US" smtClean="0"/>
              <a:t>1/31/2024</a:t>
            </a:fld>
            <a:endParaRPr lang="en-US"/>
          </a:p>
        </p:txBody>
      </p:sp>
      <p:sp>
        <p:nvSpPr>
          <p:cNvPr id="7" name="Footer Placeholder 6"/>
          <p:cNvSpPr>
            <a:spLocks noGrp="1"/>
          </p:cNvSpPr>
          <p:nvPr>
            <p:ph type="ftr" idx="11"/>
          </p:nvPr>
        </p:nvSpPr>
        <p:spPr/>
        <p:txBody>
          <a:bodyPr/>
          <a:lstStyle/>
          <a:p>
            <a:r>
              <a:rPr lang="en-US"/>
              <a:t>Department of Computer Science and Engineering</a:t>
            </a:r>
          </a:p>
        </p:txBody>
      </p:sp>
      <p:graphicFrame>
        <p:nvGraphicFramePr>
          <p:cNvPr id="3" name="Google Shape;190;p21">
            <a:extLst>
              <a:ext uri="{FF2B5EF4-FFF2-40B4-BE49-F238E27FC236}">
                <a16:creationId xmlns:a16="http://schemas.microsoft.com/office/drawing/2014/main" id="{658B70E9-033E-932E-F4D3-32C22989B53D}"/>
              </a:ext>
            </a:extLst>
          </p:cNvPr>
          <p:cNvGraphicFramePr/>
          <p:nvPr>
            <p:extLst>
              <p:ext uri="{D42A27DB-BD31-4B8C-83A1-F6EECF244321}">
                <p14:modId xmlns:p14="http://schemas.microsoft.com/office/powerpoint/2010/main" val="2258840672"/>
              </p:ext>
            </p:extLst>
          </p:nvPr>
        </p:nvGraphicFramePr>
        <p:xfrm>
          <a:off x="557908" y="1279490"/>
          <a:ext cx="7634700" cy="2723525"/>
        </p:xfrm>
        <a:graphic>
          <a:graphicData uri="http://schemas.openxmlformats.org/drawingml/2006/table">
            <a:tbl>
              <a:tblPr firstRow="1" bandRow="1">
                <a:noFill/>
              </a:tblPr>
              <a:tblGrid>
                <a:gridCol w="696950">
                  <a:extLst>
                    <a:ext uri="{9D8B030D-6E8A-4147-A177-3AD203B41FA5}">
                      <a16:colId xmlns:a16="http://schemas.microsoft.com/office/drawing/2014/main" val="20000"/>
                    </a:ext>
                  </a:extLst>
                </a:gridCol>
                <a:gridCol w="4740000">
                  <a:extLst>
                    <a:ext uri="{9D8B030D-6E8A-4147-A177-3AD203B41FA5}">
                      <a16:colId xmlns:a16="http://schemas.microsoft.com/office/drawing/2014/main" val="20001"/>
                    </a:ext>
                  </a:extLst>
                </a:gridCol>
                <a:gridCol w="2197750">
                  <a:extLst>
                    <a:ext uri="{9D8B030D-6E8A-4147-A177-3AD203B41FA5}">
                      <a16:colId xmlns:a16="http://schemas.microsoft.com/office/drawing/2014/main" val="20002"/>
                    </a:ext>
                  </a:extLst>
                </a:gridCol>
              </a:tblGrid>
              <a:tr h="693525">
                <a:tc>
                  <a:txBody>
                    <a:bodyPr/>
                    <a:lstStyle/>
                    <a:p>
                      <a:pPr marL="0" marR="0" lvl="0" indent="0" algn="l" rtl="0">
                        <a:lnSpc>
                          <a:spcPct val="100000"/>
                        </a:lnSpc>
                        <a:spcBef>
                          <a:spcPts val="0"/>
                        </a:spcBef>
                        <a:spcAft>
                          <a:spcPts val="0"/>
                        </a:spcAft>
                        <a:buNone/>
                      </a:pPr>
                      <a:r>
                        <a:rPr lang="en-US" sz="1500" b="1" u="none" strike="noStrike" cap="none"/>
                        <a:t>S.No</a:t>
                      </a:r>
                      <a:endParaRPr sz="1500" b="1"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500" b="1" u="none" strike="noStrike" cap="none" dirty="0"/>
                        <a:t>Functionality</a:t>
                      </a:r>
                      <a:endParaRPr sz="1500" b="1" u="none" strike="noStrike" cap="none" dirty="0"/>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t>Status</a:t>
                      </a:r>
                      <a:endParaRPr b="1"/>
                    </a:p>
                    <a:p>
                      <a:pPr marL="0" marR="0" lvl="0" indent="0" algn="l" rtl="0">
                        <a:lnSpc>
                          <a:spcPct val="100000"/>
                        </a:lnSpc>
                        <a:spcBef>
                          <a:spcPts val="0"/>
                        </a:spcBef>
                        <a:spcAft>
                          <a:spcPts val="0"/>
                        </a:spcAft>
                        <a:buNone/>
                      </a:pPr>
                      <a:r>
                        <a:rPr lang="en-US" sz="1000" b="1" u="none" strike="noStrike" cap="none"/>
                        <a:t>(Completed /in-progress/Not started)</a:t>
                      </a:r>
                      <a:endParaRPr sz="1000" b="1" u="none" strike="noStrike" cap="none"/>
                    </a:p>
                  </a:txBody>
                  <a:tcPr marL="91450" marR="91450" marT="45725" marB="45725"/>
                </a:tc>
                <a:extLst>
                  <a:ext uri="{0D108BD9-81ED-4DB2-BD59-A6C34878D82A}">
                    <a16:rowId xmlns:a16="http://schemas.microsoft.com/office/drawing/2014/main" val="10000"/>
                  </a:ext>
                </a:extLst>
              </a:tr>
              <a:tr h="507500">
                <a:tc>
                  <a:txBody>
                    <a:bodyPr/>
                    <a:lstStyle/>
                    <a:p>
                      <a:pPr marL="0" marR="0" lvl="0" indent="0" algn="l" rtl="0">
                        <a:lnSpc>
                          <a:spcPct val="100000"/>
                        </a:lnSpc>
                        <a:spcBef>
                          <a:spcPts val="0"/>
                        </a:spcBef>
                        <a:spcAft>
                          <a:spcPts val="0"/>
                        </a:spcAft>
                        <a:buNone/>
                      </a:pPr>
                      <a:r>
                        <a:rPr lang="en-US"/>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500"/>
                        <a:t>Literature Survey</a:t>
                      </a:r>
                      <a:endParaRPr sz="15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500"/>
                        <a:t>Completed</a:t>
                      </a:r>
                      <a:endParaRPr sz="1500" u="none" strike="noStrike" cap="none"/>
                    </a:p>
                  </a:txBody>
                  <a:tcPr marL="91450" marR="91450" marT="45725" marB="45725"/>
                </a:tc>
                <a:extLst>
                  <a:ext uri="{0D108BD9-81ED-4DB2-BD59-A6C34878D82A}">
                    <a16:rowId xmlns:a16="http://schemas.microsoft.com/office/drawing/2014/main" val="10001"/>
                  </a:ext>
                </a:extLst>
              </a:tr>
              <a:tr h="507500">
                <a:tc>
                  <a:txBody>
                    <a:bodyPr/>
                    <a:lstStyle/>
                    <a:p>
                      <a:pPr marL="0" marR="0" lvl="0" indent="0" algn="l" rtl="0">
                        <a:lnSpc>
                          <a:spcPct val="100000"/>
                        </a:lnSpc>
                        <a:spcBef>
                          <a:spcPts val="0"/>
                        </a:spcBef>
                        <a:spcAft>
                          <a:spcPts val="0"/>
                        </a:spcAft>
                        <a:buNone/>
                      </a:pPr>
                      <a:r>
                        <a:rPr lang="en-US"/>
                        <a:t>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500"/>
                        <a:t>Planning and Design</a:t>
                      </a:r>
                      <a:endParaRPr sz="15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500" u="none" strike="noStrike" cap="none" dirty="0"/>
                        <a:t>Completed</a:t>
                      </a:r>
                      <a:endParaRPr sz="1500" u="none" strike="noStrike" cap="none" dirty="0"/>
                    </a:p>
                  </a:txBody>
                  <a:tcPr marL="91450" marR="91450" marT="45725" marB="45725"/>
                </a:tc>
                <a:extLst>
                  <a:ext uri="{0D108BD9-81ED-4DB2-BD59-A6C34878D82A}">
                    <a16:rowId xmlns:a16="http://schemas.microsoft.com/office/drawing/2014/main" val="10002"/>
                  </a:ext>
                </a:extLst>
              </a:tr>
              <a:tr h="507500">
                <a:tc>
                  <a:txBody>
                    <a:bodyPr/>
                    <a:lstStyle/>
                    <a:p>
                      <a:pPr marL="0" marR="0" lvl="0" indent="0" algn="l" rtl="0">
                        <a:lnSpc>
                          <a:spcPct val="100000"/>
                        </a:lnSpc>
                        <a:spcBef>
                          <a:spcPts val="0"/>
                        </a:spcBef>
                        <a:spcAft>
                          <a:spcPts val="0"/>
                        </a:spcAft>
                        <a:buNone/>
                      </a:pPr>
                      <a:r>
                        <a:rPr lang="en-US"/>
                        <a:t>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500"/>
                        <a:t>Implementation</a:t>
                      </a:r>
                      <a:endParaRPr sz="15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500"/>
                        <a:t>Not Started</a:t>
                      </a:r>
                      <a:endParaRPr sz="1500" u="none" strike="noStrike" cap="none"/>
                    </a:p>
                  </a:txBody>
                  <a:tcPr marL="91450" marR="91450" marT="45725" marB="45725"/>
                </a:tc>
                <a:extLst>
                  <a:ext uri="{0D108BD9-81ED-4DB2-BD59-A6C34878D82A}">
                    <a16:rowId xmlns:a16="http://schemas.microsoft.com/office/drawing/2014/main" val="10003"/>
                  </a:ext>
                </a:extLst>
              </a:tr>
              <a:tr h="507500">
                <a:tc>
                  <a:txBody>
                    <a:bodyPr/>
                    <a:lstStyle/>
                    <a:p>
                      <a:pPr marL="0" marR="0" lvl="0" indent="0" algn="l" rtl="0">
                        <a:lnSpc>
                          <a:spcPct val="100000"/>
                        </a:lnSpc>
                        <a:spcBef>
                          <a:spcPts val="0"/>
                        </a:spcBef>
                        <a:spcAft>
                          <a:spcPts val="0"/>
                        </a:spcAft>
                        <a:buNone/>
                      </a:pPr>
                      <a:r>
                        <a:rPr lang="en-US"/>
                        <a:t>4.</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a:t>Closure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dirty="0"/>
                        <a:t>Not Started</a:t>
                      </a:r>
                      <a:endParaRPr sz="1400" u="none" strike="noStrike" cap="none" dirty="0"/>
                    </a:p>
                  </a:txBody>
                  <a:tcPr marL="91450" marR="91450" marT="45725" marB="457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47321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References</a:t>
            </a:r>
          </a:p>
        </p:txBody>
      </p:sp>
      <p:sp>
        <p:nvSpPr>
          <p:cNvPr id="3" name="Date Placeholder 2"/>
          <p:cNvSpPr>
            <a:spLocks noGrp="1"/>
          </p:cNvSpPr>
          <p:nvPr>
            <p:ph type="dt" idx="10"/>
          </p:nvPr>
        </p:nvSpPr>
        <p:spPr/>
        <p:txBody>
          <a:bodyPr/>
          <a:lstStyle/>
          <a:p>
            <a:fld id="{12207A7C-368F-4547-A3CE-44F55C3CEA62}" type="datetime1">
              <a:rPr lang="en-US" smtClean="0"/>
              <a:t>1/31/2024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8" name="TextBox 7">
            <a:extLst>
              <a:ext uri="{FF2B5EF4-FFF2-40B4-BE49-F238E27FC236}">
                <a16:creationId xmlns:a16="http://schemas.microsoft.com/office/drawing/2014/main" id="{A1806378-29D2-DACE-8675-10728E529A29}"/>
              </a:ext>
            </a:extLst>
          </p:cNvPr>
          <p:cNvSpPr txBox="1"/>
          <p:nvPr/>
        </p:nvSpPr>
        <p:spPr>
          <a:xfrm>
            <a:off x="933188" y="832980"/>
            <a:ext cx="6958209" cy="3765070"/>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M.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Gollam</a:t>
            </a:r>
            <a:r>
              <a:rPr lang="en-US" dirty="0">
                <a:effectLst/>
                <a:latin typeface="Times New Roman" panose="02020603050405020304" pitchFamily="18" charset="0"/>
                <a:ea typeface="Calibri" panose="020F0502020204030204" pitchFamily="34" charset="0"/>
                <a:cs typeface="Times New Roman" panose="02020603050405020304" pitchFamily="18" charset="0"/>
              </a:rPr>
              <a:t>, B.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Beuscher</a:t>
            </a:r>
            <a:r>
              <a:rPr lang="en-US" dirty="0">
                <a:effectLst/>
                <a:latin typeface="Times New Roman" panose="02020603050405020304" pitchFamily="18" charset="0"/>
                <a:ea typeface="Calibri" panose="020F0502020204030204" pitchFamily="34" charset="0"/>
                <a:cs typeface="Times New Roman" panose="02020603050405020304" pitchFamily="18" charset="0"/>
              </a:rPr>
              <a:t>, and M.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Durmuth</a:t>
            </a:r>
            <a:r>
              <a:rPr lang="en-US" dirty="0">
                <a:effectLst/>
                <a:latin typeface="Times New Roman" panose="02020603050405020304" pitchFamily="18" charset="0"/>
                <a:ea typeface="Calibri" panose="020F0502020204030204" pitchFamily="34" charset="0"/>
                <a:cs typeface="Times New Roman" panose="02020603050405020304" pitchFamily="18" charset="0"/>
              </a:rPr>
              <a:t>. On the security of cracking-resistant password vaults. In ACM Conference on Computer and Communications Security, 2016.</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S.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Jarecki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Kiayias</a:t>
            </a:r>
            <a:r>
              <a:rPr lang="en-US" dirty="0">
                <a:effectLst/>
                <a:latin typeface="Times New Roman" panose="02020603050405020304" pitchFamily="18" charset="0"/>
                <a:ea typeface="Calibri" panose="020F0502020204030204" pitchFamily="34" charset="0"/>
                <a:cs typeface="Times New Roman" panose="02020603050405020304" pitchFamily="18" charset="0"/>
              </a:rPr>
              <a:t>, and H. Krawczyk. Round-optimal password-protected secret sharing and T-PAKE in the password only model. In Advances in Cryptology–ASIACRYPT. 2014.</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S.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Jarecki</a:t>
            </a:r>
            <a:r>
              <a:rPr lang="en-US" dirty="0">
                <a:effectLst/>
                <a:latin typeface="Times New Roman" panose="02020603050405020304" pitchFamily="18" charset="0"/>
                <a:ea typeface="Calibri" panose="020F0502020204030204" pitchFamily="34" charset="0"/>
                <a:cs typeface="Times New Roman" panose="02020603050405020304" pitchFamily="18" charset="0"/>
              </a:rPr>
              <a:t>, H. Krawczyk, M.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Shirvanian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and N. Saxena. Device Enhanced Password Protocols with Optimal Online-Offline Protection. http://eprint.iacr.org/2015/1099. ASIACCS 2016.</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Karole, N. Saxena, and N. Christin. A Comparative Usability Evaluation of Traditional Password Managers. In International Conference on Information Security and Cryptology, 2010.</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R. Chatterjee, J. Bonneau, A.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Juels</a:t>
            </a:r>
            <a:r>
              <a:rPr lang="en-US" dirty="0">
                <a:effectLst/>
                <a:latin typeface="Times New Roman" panose="02020603050405020304" pitchFamily="18" charset="0"/>
                <a:ea typeface="Calibri" panose="020F0502020204030204" pitchFamily="34" charset="0"/>
                <a:cs typeface="Times New Roman" panose="02020603050405020304" pitchFamily="18" charset="0"/>
              </a:rPr>
              <a:t>, and 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Ristenpart</a:t>
            </a:r>
            <a:r>
              <a:rPr lang="en-US" dirty="0">
                <a:effectLst/>
                <a:latin typeface="Times New Roman" panose="02020603050405020304" pitchFamily="18" charset="0"/>
                <a:ea typeface="Calibri" panose="020F0502020204030204" pitchFamily="34" charset="0"/>
                <a:cs typeface="Times New Roman" panose="02020603050405020304" pitchFamily="18" charset="0"/>
              </a:rPr>
              <a:t>. Cracking resistant password vaults using natural language encoders. In 2015 IEEE Symposium on Security and Privacy, pages 481–498. IEEE, 2015</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Z. Li, W. He, D.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Akhawe</a:t>
            </a:r>
            <a:r>
              <a:rPr lang="en-US" dirty="0">
                <a:effectLst/>
                <a:latin typeface="Times New Roman" panose="02020603050405020304" pitchFamily="18" charset="0"/>
                <a:ea typeface="Calibri" panose="020F0502020204030204" pitchFamily="34" charset="0"/>
                <a:cs typeface="Times New Roman" panose="02020603050405020304" pitchFamily="18" charset="0"/>
              </a:rPr>
              <a:t>, and D. Song. The emperor’s new password manager: Security analysis of web-based password managers. In USENIX Security Symposium, 2014.</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4107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22</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46735" y="1759067"/>
            <a:ext cx="6117431" cy="627321"/>
          </a:xfrm>
        </p:spPr>
        <p:txBody>
          <a:bodyPr/>
          <a:lstStyle/>
          <a:p>
            <a:r>
              <a:rPr lang="en-US" sz="3600" dirty="0">
                <a:latin typeface="Bookman Old Style" panose="02050604050505020204" pitchFamily="18" charset="0"/>
              </a:rPr>
              <a:t>Thank you</a:t>
            </a:r>
          </a:p>
        </p:txBody>
      </p:sp>
      <p:sp>
        <p:nvSpPr>
          <p:cNvPr id="3" name="Date Placeholder 2"/>
          <p:cNvSpPr>
            <a:spLocks noGrp="1"/>
          </p:cNvSpPr>
          <p:nvPr>
            <p:ph type="dt" idx="10"/>
          </p:nvPr>
        </p:nvSpPr>
        <p:spPr/>
        <p:txBody>
          <a:bodyPr/>
          <a:lstStyle/>
          <a:p>
            <a:fld id="{002841C7-D003-4BD0-8D67-1768AD0BC6E2}" type="datetime1">
              <a:rPr lang="en-US" smtClean="0"/>
              <a:t>1/31/2024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762773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2400" dirty="0">
                <a:latin typeface="Bookman Old Style" panose="02050604050505020204" pitchFamily="18" charset="0"/>
              </a:rPr>
              <a:t>Project seminar–I Evaluation</a:t>
            </a:r>
          </a:p>
        </p:txBody>
      </p:sp>
      <p:graphicFrame>
        <p:nvGraphicFramePr>
          <p:cNvPr id="4" name="Table 3"/>
          <p:cNvGraphicFramePr>
            <a:graphicFrameLocks noGrp="1"/>
          </p:cNvGraphicFramePr>
          <p:nvPr>
            <p:extLst>
              <p:ext uri="{D42A27DB-BD31-4B8C-83A1-F6EECF244321}">
                <p14:modId xmlns:p14="http://schemas.microsoft.com/office/powerpoint/2010/main" val="777001546"/>
              </p:ext>
            </p:extLst>
          </p:nvPr>
        </p:nvGraphicFramePr>
        <p:xfrm>
          <a:off x="1123308" y="1279490"/>
          <a:ext cx="6602859" cy="2225040"/>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370840">
                <a:tc>
                  <a:txBody>
                    <a:bodyPr/>
                    <a:lstStyle/>
                    <a:p>
                      <a:r>
                        <a:rPr lang="en-US" dirty="0" err="1"/>
                        <a:t>S.No</a:t>
                      </a:r>
                      <a:endParaRPr lang="en-US" dirty="0"/>
                    </a:p>
                  </a:txBody>
                  <a:tcPr/>
                </a:tc>
                <a:tc>
                  <a:txBody>
                    <a:bodyPr/>
                    <a:lstStyle/>
                    <a:p>
                      <a:r>
                        <a:rPr lang="en-US" dirty="0"/>
                        <a:t>Rubrics</a:t>
                      </a:r>
                    </a:p>
                  </a:txBody>
                  <a:tcPr/>
                </a:tc>
                <a:tc>
                  <a:txBody>
                    <a:bodyPr/>
                    <a:lstStyle/>
                    <a:p>
                      <a:r>
                        <a:rPr lang="en-US" sz="1000" dirty="0"/>
                        <a:t>Marks</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Concept Introduction</a:t>
                      </a:r>
                    </a:p>
                  </a:txBody>
                  <a:tcPr/>
                </a:tc>
                <a:tc>
                  <a:txBody>
                    <a:bodyPr/>
                    <a:lstStyle/>
                    <a:p>
                      <a:r>
                        <a:rPr lang="en-US" dirty="0"/>
                        <a:t>4</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Literature</a:t>
                      </a:r>
                      <a:r>
                        <a:rPr lang="en-US" baseline="0" dirty="0"/>
                        <a:t> </a:t>
                      </a:r>
                      <a:r>
                        <a:rPr lang="en-US" dirty="0"/>
                        <a:t>and</a:t>
                      </a:r>
                      <a:r>
                        <a:rPr lang="en-US" baseline="0" dirty="0"/>
                        <a:t> </a:t>
                      </a:r>
                      <a:r>
                        <a:rPr lang="en-US" dirty="0"/>
                        <a:t>Parameter</a:t>
                      </a:r>
                    </a:p>
                  </a:txBody>
                  <a:tcPr/>
                </a:tc>
                <a:tc>
                  <a:txBody>
                    <a:bodyPr/>
                    <a:lstStyle/>
                    <a:p>
                      <a:r>
                        <a:rPr lang="en-US" dirty="0"/>
                        <a:t>5</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Problem</a:t>
                      </a:r>
                      <a:r>
                        <a:rPr lang="en-US" baseline="0" dirty="0"/>
                        <a:t> </a:t>
                      </a:r>
                      <a:r>
                        <a:rPr lang="en-US" dirty="0"/>
                        <a:t> and </a:t>
                      </a:r>
                      <a:r>
                        <a:rPr lang="en-US" sz="1200" dirty="0">
                          <a:latin typeface="Bookman Old Style" panose="02050604050505020204" pitchFamily="18" charset="0"/>
                        </a:rPr>
                        <a:t>Problem </a:t>
                      </a:r>
                      <a:r>
                        <a:rPr lang="en-US" sz="1400" dirty="0">
                          <a:latin typeface="Bookman Old Style" panose="02050604050505020204" pitchFamily="18" charset="0"/>
                        </a:rPr>
                        <a:t>Illustration</a:t>
                      </a:r>
                      <a:endParaRPr lang="en-US" dirty="0"/>
                    </a:p>
                  </a:txBody>
                  <a:tcPr/>
                </a:tc>
                <a:tc>
                  <a:txBody>
                    <a:bodyPr/>
                    <a:lstStyle/>
                    <a:p>
                      <a:r>
                        <a:rPr lang="en-US" dirty="0"/>
                        <a:t>8</a:t>
                      </a:r>
                    </a:p>
                  </a:txBody>
                  <a:tcPr/>
                </a:tc>
                <a:extLst>
                  <a:ext uri="{0D108BD9-81ED-4DB2-BD59-A6C34878D82A}">
                    <a16:rowId xmlns:a16="http://schemas.microsoft.com/office/drawing/2014/main" val="10003"/>
                  </a:ext>
                </a:extLst>
              </a:tr>
              <a:tr h="370840">
                <a:tc>
                  <a:txBody>
                    <a:bodyPr/>
                    <a:lstStyle/>
                    <a:p>
                      <a:r>
                        <a:rPr lang="en-US" dirty="0"/>
                        <a:t>4 </a:t>
                      </a:r>
                    </a:p>
                  </a:txBody>
                  <a:tcPr/>
                </a:tc>
                <a:tc>
                  <a:txBody>
                    <a:bodyPr/>
                    <a:lstStyle/>
                    <a:p>
                      <a:r>
                        <a:rPr lang="en-US" sz="1400" dirty="0">
                          <a:latin typeface="Bookman Old Style" panose="02050604050505020204" pitchFamily="18" charset="0"/>
                        </a:rPr>
                        <a:t>Proposed Method and  </a:t>
                      </a:r>
                      <a:r>
                        <a:rPr lang="en-US" sz="1600" dirty="0">
                          <a:latin typeface="Bookman Old Style" panose="02050604050505020204" pitchFamily="18" charset="0"/>
                        </a:rPr>
                        <a:t>Illustration</a:t>
                      </a:r>
                      <a:endParaRPr lang="en-US" dirty="0"/>
                    </a:p>
                  </a:txBody>
                  <a:tcPr/>
                </a:tc>
                <a:tc>
                  <a:txBody>
                    <a:bodyPr/>
                    <a:lstStyle/>
                    <a:p>
                      <a:r>
                        <a:rPr lang="en-US" dirty="0"/>
                        <a:t>8</a:t>
                      </a:r>
                    </a:p>
                  </a:txBody>
                  <a:tcPr/>
                </a:tc>
                <a:extLst>
                  <a:ext uri="{0D108BD9-81ED-4DB2-BD59-A6C34878D82A}">
                    <a16:rowId xmlns:a16="http://schemas.microsoft.com/office/drawing/2014/main" val="10004"/>
                  </a:ext>
                </a:extLst>
              </a:tr>
              <a:tr h="370840">
                <a:tc gridSpan="2">
                  <a:txBody>
                    <a:bodyPr/>
                    <a:lstStyle/>
                    <a:p>
                      <a:pPr algn="ctr"/>
                      <a:r>
                        <a:rPr lang="en-US" dirty="0"/>
                        <a:t>Total</a:t>
                      </a:r>
                    </a:p>
                  </a:txBody>
                  <a:tcPr/>
                </a:tc>
                <a:tc hMerge="1">
                  <a:txBody>
                    <a:bodyPr/>
                    <a:lstStyle/>
                    <a:p>
                      <a:endParaRPr lang="en-US" dirty="0"/>
                    </a:p>
                  </a:txBody>
                  <a:tcPr/>
                </a:tc>
                <a:tc>
                  <a:txBody>
                    <a:bodyPr/>
                    <a:lstStyle/>
                    <a:p>
                      <a:r>
                        <a:rPr lang="en-US" dirty="0"/>
                        <a:t>25</a:t>
                      </a:r>
                    </a:p>
                  </a:txBody>
                  <a:tcPr/>
                </a:tc>
                <a:extLst>
                  <a:ext uri="{0D108BD9-81ED-4DB2-BD59-A6C34878D82A}">
                    <a16:rowId xmlns:a16="http://schemas.microsoft.com/office/drawing/2014/main" val="10005"/>
                  </a:ext>
                </a:extLst>
              </a:tr>
            </a:tbl>
          </a:graphicData>
        </a:graphic>
      </p:graphicFrame>
      <p:sp>
        <p:nvSpPr>
          <p:cNvPr id="6" name="Date Placeholder 5"/>
          <p:cNvSpPr>
            <a:spLocks noGrp="1"/>
          </p:cNvSpPr>
          <p:nvPr>
            <p:ph type="dt" idx="10"/>
          </p:nvPr>
        </p:nvSpPr>
        <p:spPr/>
        <p:txBody>
          <a:bodyPr/>
          <a:lstStyle/>
          <a:p>
            <a:fld id="{39E74B69-3D5A-491F-96EB-2C0BEE0696FC}" type="datetime1">
              <a:rPr lang="en-US" smtClean="0"/>
              <a:t>1/31/2024</a:t>
            </a:fld>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34456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200" dirty="0">
                <a:latin typeface="Bookman Old Style" panose="02050604050505020204" pitchFamily="18" charset="0"/>
              </a:rPr>
              <a:t>Concept Tree</a:t>
            </a:r>
            <a:endParaRPr lang="en-US" sz="3600" dirty="0">
              <a:latin typeface="Bookman Old Style" panose="02050604050505020204" pitchFamily="18" charset="0"/>
            </a:endParaRPr>
          </a:p>
        </p:txBody>
      </p:sp>
      <p:sp>
        <p:nvSpPr>
          <p:cNvPr id="5" name="TextBox 4"/>
          <p:cNvSpPr txBox="1"/>
          <p:nvPr/>
        </p:nvSpPr>
        <p:spPr>
          <a:xfrm>
            <a:off x="1137683" y="1173014"/>
            <a:ext cx="6655982" cy="523220"/>
          </a:xfrm>
          <a:prstGeom prst="rect">
            <a:avLst/>
          </a:prstGeom>
          <a:noFill/>
        </p:spPr>
        <p:txBody>
          <a:bodyPr wrap="square" rtlCol="0">
            <a:spAutoFit/>
          </a:bodyPr>
          <a:lstStyle/>
          <a:p>
            <a:r>
              <a:rPr lang="en-US" b="1" dirty="0"/>
              <a:t> </a:t>
            </a:r>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9323BD26-84F8-4D77-9765-4510EF39D046}" type="datetime1">
              <a:rPr lang="en-US" smtClean="0"/>
              <a:t>1/31/2024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6" name="Picture 5">
            <a:extLst>
              <a:ext uri="{FF2B5EF4-FFF2-40B4-BE49-F238E27FC236}">
                <a16:creationId xmlns:a16="http://schemas.microsoft.com/office/drawing/2014/main" id="{C96E11FE-60FD-6F5E-D7ED-8CA25A9536A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5397" y="698500"/>
            <a:ext cx="7741403" cy="3912246"/>
          </a:xfrm>
          <a:prstGeom prst="rect">
            <a:avLst/>
          </a:prstGeom>
          <a:noFill/>
          <a:ln>
            <a:noFill/>
          </a:ln>
        </p:spPr>
      </p:pic>
    </p:spTree>
    <p:extLst>
      <p:ext uri="{BB962C8B-B14F-4D97-AF65-F5344CB8AC3E}">
        <p14:creationId xmlns:p14="http://schemas.microsoft.com/office/powerpoint/2010/main" val="207585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Literature </a:t>
            </a:r>
          </a:p>
        </p:txBody>
      </p:sp>
      <p:sp>
        <p:nvSpPr>
          <p:cNvPr id="4" name="Date Placeholder 3"/>
          <p:cNvSpPr>
            <a:spLocks noGrp="1"/>
          </p:cNvSpPr>
          <p:nvPr>
            <p:ph type="dt" idx="10"/>
          </p:nvPr>
        </p:nvSpPr>
        <p:spPr/>
        <p:txBody>
          <a:bodyPr/>
          <a:lstStyle/>
          <a:p>
            <a:fld id="{937E6CE2-A279-4DF4-AD7B-FFB9CCAEAB64}" type="datetime1">
              <a:rPr lang="en-US" smtClean="0"/>
              <a:t>1/31/2024</a:t>
            </a:fld>
            <a:endParaRPr lang="en-US"/>
          </a:p>
        </p:txBody>
      </p:sp>
      <p:sp>
        <p:nvSpPr>
          <p:cNvPr id="6" name="Footer Placeholder 5"/>
          <p:cNvSpPr>
            <a:spLocks noGrp="1"/>
          </p:cNvSpPr>
          <p:nvPr>
            <p:ph type="ftr" idx="11"/>
          </p:nvPr>
        </p:nvSpPr>
        <p:spPr/>
        <p:txBody>
          <a:bodyPr/>
          <a:lstStyle/>
          <a:p>
            <a:r>
              <a:rPr lang="en-US"/>
              <a:t>Department of Computer Science and Engineering</a:t>
            </a:r>
          </a:p>
        </p:txBody>
      </p:sp>
      <p:graphicFrame>
        <p:nvGraphicFramePr>
          <p:cNvPr id="5" name="Table 4">
            <a:extLst>
              <a:ext uri="{FF2B5EF4-FFF2-40B4-BE49-F238E27FC236}">
                <a16:creationId xmlns:a16="http://schemas.microsoft.com/office/drawing/2014/main" id="{1C13019D-F397-D56B-25DA-A39254260620}"/>
              </a:ext>
            </a:extLst>
          </p:cNvPr>
          <p:cNvGraphicFramePr>
            <a:graphicFrameLocks noGrp="1"/>
          </p:cNvGraphicFramePr>
          <p:nvPr>
            <p:extLst>
              <p:ext uri="{D42A27DB-BD31-4B8C-83A1-F6EECF244321}">
                <p14:modId xmlns:p14="http://schemas.microsoft.com/office/powerpoint/2010/main" val="3950540590"/>
              </p:ext>
            </p:extLst>
          </p:nvPr>
        </p:nvGraphicFramePr>
        <p:xfrm>
          <a:off x="519193" y="798163"/>
          <a:ext cx="8012624" cy="3884542"/>
        </p:xfrm>
        <a:graphic>
          <a:graphicData uri="http://schemas.openxmlformats.org/drawingml/2006/table">
            <a:tbl>
              <a:tblPr firstRow="1" firstCol="1" bandRow="1">
                <a:tableStyleId>{1D3205E1-8B83-452B-8570-0B3C4014EAE2}</a:tableStyleId>
              </a:tblPr>
              <a:tblGrid>
                <a:gridCol w="488197">
                  <a:extLst>
                    <a:ext uri="{9D8B030D-6E8A-4147-A177-3AD203B41FA5}">
                      <a16:colId xmlns:a16="http://schemas.microsoft.com/office/drawing/2014/main" val="1967012397"/>
                    </a:ext>
                  </a:extLst>
                </a:gridCol>
                <a:gridCol w="2231756">
                  <a:extLst>
                    <a:ext uri="{9D8B030D-6E8A-4147-A177-3AD203B41FA5}">
                      <a16:colId xmlns:a16="http://schemas.microsoft.com/office/drawing/2014/main" val="641384173"/>
                    </a:ext>
                  </a:extLst>
                </a:gridCol>
                <a:gridCol w="3091912">
                  <a:extLst>
                    <a:ext uri="{9D8B030D-6E8A-4147-A177-3AD203B41FA5}">
                      <a16:colId xmlns:a16="http://schemas.microsoft.com/office/drawing/2014/main" val="1119725323"/>
                    </a:ext>
                  </a:extLst>
                </a:gridCol>
                <a:gridCol w="2200759">
                  <a:extLst>
                    <a:ext uri="{9D8B030D-6E8A-4147-A177-3AD203B41FA5}">
                      <a16:colId xmlns:a16="http://schemas.microsoft.com/office/drawing/2014/main" val="224904178"/>
                    </a:ext>
                  </a:extLst>
                </a:gridCol>
              </a:tblGrid>
              <a:tr h="191073">
                <a:tc>
                  <a:txBody>
                    <a:bodyPr/>
                    <a:lstStyle/>
                    <a:p>
                      <a:pPr>
                        <a:lnSpc>
                          <a:spcPct val="107000"/>
                        </a:lnSpc>
                        <a:spcAft>
                          <a:spcPts val="800"/>
                        </a:spcAft>
                      </a:pPr>
                      <a:r>
                        <a:rPr lang="en-US" sz="1400">
                          <a:effectLst/>
                          <a:latin typeface="Times New Roman" panose="02020603050405020304" pitchFamily="18" charset="0"/>
                          <a:cs typeface="Times New Roman" panose="02020603050405020304" pitchFamily="18" charset="0"/>
                        </a:rPr>
                        <a:t>SI.NO</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0056" marR="60056" marT="0" marB="0"/>
                </a:tc>
                <a:tc>
                  <a:txBody>
                    <a:bodyPr/>
                    <a:lstStyle/>
                    <a:p>
                      <a:pPr>
                        <a:lnSpc>
                          <a:spcPct val="107000"/>
                        </a:lnSpc>
                        <a:spcAft>
                          <a:spcPts val="800"/>
                        </a:spcAft>
                      </a:pPr>
                      <a:r>
                        <a:rPr lang="en-US" sz="1400">
                          <a:effectLst/>
                          <a:latin typeface="Times New Roman" panose="02020603050405020304" pitchFamily="18" charset="0"/>
                          <a:cs typeface="Times New Roman" panose="02020603050405020304" pitchFamily="18" charset="0"/>
                        </a:rPr>
                        <a:t>Strategies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0056" marR="60056" marT="0" marB="0"/>
                </a:tc>
                <a:tc>
                  <a:txBody>
                    <a:bodyPr/>
                    <a:lstStyle/>
                    <a:p>
                      <a:pPr>
                        <a:lnSpc>
                          <a:spcPct val="107000"/>
                        </a:lnSpc>
                        <a:spcAft>
                          <a:spcPts val="800"/>
                        </a:spcAft>
                      </a:pPr>
                      <a:r>
                        <a:rPr lang="en-US" sz="1400">
                          <a:effectLst/>
                          <a:latin typeface="Times New Roman" panose="02020603050405020304" pitchFamily="18" charset="0"/>
                          <a:cs typeface="Times New Roman" panose="02020603050405020304" pitchFamily="18" charset="0"/>
                        </a:rPr>
                        <a:t>Advantages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0056" marR="60056" marT="0" marB="0"/>
                </a:tc>
                <a:tc>
                  <a:txBody>
                    <a:bodyPr/>
                    <a:lstStyle/>
                    <a:p>
                      <a:pPr>
                        <a:lnSpc>
                          <a:spcPct val="107000"/>
                        </a:lnSpc>
                        <a:spcAft>
                          <a:spcPts val="800"/>
                        </a:spcAft>
                      </a:pPr>
                      <a:r>
                        <a:rPr lang="en-US" sz="1400">
                          <a:effectLst/>
                          <a:latin typeface="Times New Roman" panose="02020603050405020304" pitchFamily="18" charset="0"/>
                          <a:cs typeface="Times New Roman" panose="02020603050405020304" pitchFamily="18" charset="0"/>
                        </a:rPr>
                        <a:t>Disadvantages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0056" marR="60056" marT="0" marB="0"/>
                </a:tc>
                <a:extLst>
                  <a:ext uri="{0D108BD9-81ED-4DB2-BD59-A6C34878D82A}">
                    <a16:rowId xmlns:a16="http://schemas.microsoft.com/office/drawing/2014/main" val="3419514047"/>
                  </a:ext>
                </a:extLst>
              </a:tr>
              <a:tr h="1446909">
                <a:tc>
                  <a:txBody>
                    <a:bodyPr/>
                    <a:lstStyle/>
                    <a:p>
                      <a:pPr>
                        <a:lnSpc>
                          <a:spcPct val="107000"/>
                        </a:lnSpc>
                        <a:spcAft>
                          <a:spcPts val="800"/>
                        </a:spcAft>
                      </a:pPr>
                      <a:r>
                        <a:rPr lang="en-US" sz="1400">
                          <a:effectLst/>
                          <a:latin typeface="Times New Roman" panose="02020603050405020304" pitchFamily="18" charset="0"/>
                          <a:cs typeface="Times New Roman" panose="02020603050405020304" pitchFamily="18" charset="0"/>
                        </a:rPr>
                        <a:t>1</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0056" marR="60056" marT="0" marB="0"/>
                </a:tc>
                <a:tc>
                  <a:txBody>
                    <a:bodyPr/>
                    <a:lstStyle/>
                    <a:p>
                      <a:pPr>
                        <a:lnSpc>
                          <a:spcPct val="107000"/>
                        </a:lnSpc>
                        <a:spcAft>
                          <a:spcPts val="800"/>
                        </a:spcAft>
                      </a:pPr>
                      <a:r>
                        <a:rPr lang="en-US" sz="1400" dirty="0">
                          <a:effectLst/>
                          <a:latin typeface="Times New Roman" panose="02020603050405020304" pitchFamily="18" charset="0"/>
                          <a:cs typeface="Times New Roman" panose="02020603050405020304" pitchFamily="18" charset="0"/>
                        </a:rPr>
                        <a:t>On the security of cracking-resistant password vaults.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056" marR="60056" marT="0" marB="0"/>
                </a:tc>
                <a:tc>
                  <a:txBody>
                    <a:bodyPr/>
                    <a:lstStyle/>
                    <a:p>
                      <a:pPr>
                        <a:lnSpc>
                          <a:spcPct val="107000"/>
                        </a:lnSpc>
                        <a:spcAft>
                          <a:spcPts val="800"/>
                        </a:spcAft>
                      </a:pPr>
                      <a:r>
                        <a:rPr lang="en-US" sz="1400" dirty="0">
                          <a:effectLst/>
                          <a:latin typeface="Times New Roman" panose="02020603050405020304" pitchFamily="18" charset="0"/>
                          <a:cs typeface="Times New Roman" panose="02020603050405020304" pitchFamily="18" charset="0"/>
                        </a:rPr>
                        <a:t>investigate the construction of encrypted vaults that resist such offline cracking attacks and force attackers instead to mount online attacks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056" marR="60056" marT="0" marB="0"/>
                </a:tc>
                <a:tc>
                  <a:txBody>
                    <a:bodyPr/>
                    <a:lstStyle/>
                    <a:p>
                      <a:pPr>
                        <a:lnSpc>
                          <a:spcPct val="107000"/>
                        </a:lnSpc>
                        <a:spcAft>
                          <a:spcPts val="800"/>
                        </a:spcAft>
                      </a:pPr>
                      <a:r>
                        <a:rPr lang="en-US" sz="1400">
                          <a:effectLst/>
                          <a:latin typeface="Times New Roman" panose="02020603050405020304" pitchFamily="18" charset="0"/>
                          <a:cs typeface="Times New Roman" panose="02020603050405020304" pitchFamily="18" charset="0"/>
                        </a:rPr>
                        <a:t>A password vault can greatly reduce the burden on a user of remembering passwords, but introduces a single point of failure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0056" marR="60056" marT="0" marB="0"/>
                </a:tc>
                <a:extLst>
                  <a:ext uri="{0D108BD9-81ED-4DB2-BD59-A6C34878D82A}">
                    <a16:rowId xmlns:a16="http://schemas.microsoft.com/office/drawing/2014/main" val="811260448"/>
                  </a:ext>
                </a:extLst>
              </a:tr>
              <a:tr h="1082124">
                <a:tc>
                  <a:txBody>
                    <a:bodyPr/>
                    <a:lstStyle/>
                    <a:p>
                      <a:pPr>
                        <a:lnSpc>
                          <a:spcPct val="107000"/>
                        </a:lnSpc>
                        <a:spcAft>
                          <a:spcPts val="800"/>
                        </a:spcAft>
                      </a:pPr>
                      <a:r>
                        <a:rPr lang="en-US" sz="1400" dirty="0">
                          <a:effectLst/>
                          <a:latin typeface="Times New Roman" panose="02020603050405020304" pitchFamily="18" charset="0"/>
                          <a:cs typeface="Times New Roman" panose="02020603050405020304" pitchFamily="18" charset="0"/>
                        </a:rPr>
                        <a:t>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056" marR="60056" marT="0" marB="0"/>
                </a:tc>
                <a:tc>
                  <a:txBody>
                    <a:bodyPr/>
                    <a:lstStyle/>
                    <a:p>
                      <a:pPr>
                        <a:lnSpc>
                          <a:spcPct val="107000"/>
                        </a:lnSpc>
                        <a:spcAft>
                          <a:spcPts val="800"/>
                        </a:spcAft>
                      </a:pPr>
                      <a:r>
                        <a:rPr lang="en-US" sz="1400">
                          <a:effectLst/>
                          <a:latin typeface="Times New Roman" panose="02020603050405020304" pitchFamily="18" charset="0"/>
                          <a:cs typeface="Times New Roman" panose="02020603050405020304" pitchFamily="18" charset="0"/>
                        </a:rPr>
                        <a:t>Round-optimal password-protected secret sharing and T-PAKE in the password only model</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0056" marR="60056" marT="0" marB="0"/>
                </a:tc>
                <a:tc>
                  <a:txBody>
                    <a:bodyPr/>
                    <a:lstStyle/>
                    <a:p>
                      <a:pPr>
                        <a:lnSpc>
                          <a:spcPct val="107000"/>
                        </a:lnSpc>
                        <a:spcAft>
                          <a:spcPts val="800"/>
                        </a:spcAft>
                      </a:pPr>
                      <a:r>
                        <a:rPr lang="en-US" sz="1400">
                          <a:effectLst/>
                          <a:latin typeface="Times New Roman" panose="02020603050405020304" pitchFamily="18" charset="0"/>
                          <a:cs typeface="Times New Roman" panose="02020603050405020304" pitchFamily="18" charset="0"/>
                        </a:rPr>
                        <a:t>the system is secure against offline password attacks by an attacker controlling up to t servers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0056" marR="60056" marT="0" marB="0"/>
                </a:tc>
                <a:tc>
                  <a:txBody>
                    <a:bodyPr/>
                    <a:lstStyle/>
                    <a:p>
                      <a:pPr>
                        <a:lnSpc>
                          <a:spcPct val="107000"/>
                        </a:lnSpc>
                        <a:spcAft>
                          <a:spcPts val="800"/>
                        </a:spcAft>
                      </a:pPr>
                      <a:r>
                        <a:rPr lang="en-US" sz="1400">
                          <a:effectLst/>
                          <a:latin typeface="Times New Roman" panose="02020603050405020304" pitchFamily="18" charset="0"/>
                          <a:cs typeface="Times New Roman" panose="02020603050405020304" pitchFamily="18" charset="0"/>
                        </a:rPr>
                        <a:t>Time taking and require sever authentication</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0056" marR="60056" marT="0" marB="0"/>
                </a:tc>
                <a:extLst>
                  <a:ext uri="{0D108BD9-81ED-4DB2-BD59-A6C34878D82A}">
                    <a16:rowId xmlns:a16="http://schemas.microsoft.com/office/drawing/2014/main" val="91502859"/>
                  </a:ext>
                </a:extLst>
              </a:tr>
              <a:tr h="914247">
                <a:tc>
                  <a:txBody>
                    <a:bodyPr/>
                    <a:lstStyle/>
                    <a:p>
                      <a:pPr>
                        <a:lnSpc>
                          <a:spcPct val="107000"/>
                        </a:lnSpc>
                        <a:spcAft>
                          <a:spcPts val="800"/>
                        </a:spcAft>
                      </a:pPr>
                      <a:r>
                        <a:rPr lang="en-US" sz="1400" dirty="0">
                          <a:effectLst/>
                          <a:latin typeface="Times New Roman" panose="02020603050405020304" pitchFamily="18" charset="0"/>
                          <a:cs typeface="Times New Roman" panose="02020603050405020304" pitchFamily="18" charset="0"/>
                        </a:rPr>
                        <a:t>3</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056" marR="60056" marT="0" marB="0"/>
                </a:tc>
                <a:tc>
                  <a:txBody>
                    <a:bodyPr/>
                    <a:lstStyle/>
                    <a:p>
                      <a:pPr>
                        <a:lnSpc>
                          <a:spcPct val="107000"/>
                        </a:lnSpc>
                        <a:spcAft>
                          <a:spcPts val="800"/>
                        </a:spcAft>
                      </a:pPr>
                      <a:r>
                        <a:rPr lang="en-US" sz="1400">
                          <a:effectLst/>
                          <a:latin typeface="Times New Roman" panose="02020603050405020304" pitchFamily="18" charset="0"/>
                          <a:cs typeface="Times New Roman" panose="02020603050405020304" pitchFamily="18" charset="0"/>
                        </a:rPr>
                        <a:t>Device Enhanced Password Protocols with Optimal Online-Offline Protection.</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0056" marR="60056" marT="0" marB="0"/>
                </a:tc>
                <a:tc>
                  <a:txBody>
                    <a:bodyPr/>
                    <a:lstStyle/>
                    <a:p>
                      <a:pPr>
                        <a:lnSpc>
                          <a:spcPct val="107000"/>
                        </a:lnSpc>
                        <a:spcAft>
                          <a:spcPts val="800"/>
                        </a:spcAft>
                      </a:pPr>
                      <a:r>
                        <a:rPr lang="en-US" sz="1400">
                          <a:effectLst/>
                          <a:latin typeface="Times New Roman" panose="02020603050405020304" pitchFamily="18" charset="0"/>
                          <a:cs typeface="Times New Roman" panose="02020603050405020304" pitchFamily="18" charset="0"/>
                        </a:rPr>
                        <a:t>An attacker taking over the device still requires a full online attack to impersonate the user.</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0056" marR="60056" marT="0" marB="0"/>
                </a:tc>
                <a:tc>
                  <a:txBody>
                    <a:bodyPr/>
                    <a:lstStyle/>
                    <a:p>
                      <a:pPr>
                        <a:lnSpc>
                          <a:spcPct val="107000"/>
                        </a:lnSpc>
                        <a:spcAft>
                          <a:spcPts val="800"/>
                        </a:spcAft>
                      </a:pPr>
                      <a:r>
                        <a:rPr lang="en-US" sz="1400" dirty="0">
                          <a:effectLst/>
                          <a:latin typeface="Times New Roman" panose="02020603050405020304" pitchFamily="18" charset="0"/>
                          <a:cs typeface="Times New Roman" panose="02020603050405020304" pitchFamily="18" charset="0"/>
                        </a:rPr>
                        <a:t>Hardware device is required for using this method.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056" marR="60056" marT="0" marB="0"/>
                </a:tc>
                <a:extLst>
                  <a:ext uri="{0D108BD9-81ED-4DB2-BD59-A6C34878D82A}">
                    <a16:rowId xmlns:a16="http://schemas.microsoft.com/office/drawing/2014/main" val="2351875600"/>
                  </a:ext>
                </a:extLst>
              </a:tr>
            </a:tbl>
          </a:graphicData>
        </a:graphic>
      </p:graphicFrame>
    </p:spTree>
    <p:extLst>
      <p:ext uri="{BB962C8B-B14F-4D97-AF65-F5344CB8AC3E}">
        <p14:creationId xmlns:p14="http://schemas.microsoft.com/office/powerpoint/2010/main" val="4015502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Literature </a:t>
            </a:r>
          </a:p>
        </p:txBody>
      </p:sp>
      <p:sp>
        <p:nvSpPr>
          <p:cNvPr id="4" name="Date Placeholder 3"/>
          <p:cNvSpPr>
            <a:spLocks noGrp="1"/>
          </p:cNvSpPr>
          <p:nvPr>
            <p:ph type="dt" idx="10"/>
          </p:nvPr>
        </p:nvSpPr>
        <p:spPr/>
        <p:txBody>
          <a:bodyPr/>
          <a:lstStyle/>
          <a:p>
            <a:fld id="{937E6CE2-A279-4DF4-AD7B-FFB9CCAEAB64}" type="datetime1">
              <a:rPr lang="en-US" smtClean="0"/>
              <a:t>1/31/2024</a:t>
            </a:fld>
            <a:endParaRPr lang="en-US"/>
          </a:p>
        </p:txBody>
      </p:sp>
      <p:sp>
        <p:nvSpPr>
          <p:cNvPr id="6" name="Footer Placeholder 5"/>
          <p:cNvSpPr>
            <a:spLocks noGrp="1"/>
          </p:cNvSpPr>
          <p:nvPr>
            <p:ph type="ftr" idx="11"/>
          </p:nvPr>
        </p:nvSpPr>
        <p:spPr/>
        <p:txBody>
          <a:bodyPr/>
          <a:lstStyle/>
          <a:p>
            <a:r>
              <a:rPr lang="en-US"/>
              <a:t>Department of Computer Science and Engineering</a:t>
            </a:r>
          </a:p>
        </p:txBody>
      </p:sp>
      <p:graphicFrame>
        <p:nvGraphicFramePr>
          <p:cNvPr id="7" name="Table 6">
            <a:extLst>
              <a:ext uri="{FF2B5EF4-FFF2-40B4-BE49-F238E27FC236}">
                <a16:creationId xmlns:a16="http://schemas.microsoft.com/office/drawing/2014/main" id="{4AC31BE8-AA07-FE5C-D2B4-2491D67ACE4D}"/>
              </a:ext>
            </a:extLst>
          </p:cNvPr>
          <p:cNvGraphicFramePr>
            <a:graphicFrameLocks noGrp="1"/>
          </p:cNvGraphicFramePr>
          <p:nvPr>
            <p:extLst>
              <p:ext uri="{D42A27DB-BD31-4B8C-83A1-F6EECF244321}">
                <p14:modId xmlns:p14="http://schemas.microsoft.com/office/powerpoint/2010/main" val="2313072543"/>
              </p:ext>
            </p:extLst>
          </p:nvPr>
        </p:nvGraphicFramePr>
        <p:xfrm>
          <a:off x="968645" y="844658"/>
          <a:ext cx="7198962" cy="3704095"/>
        </p:xfrm>
        <a:graphic>
          <a:graphicData uri="http://schemas.openxmlformats.org/drawingml/2006/table">
            <a:tbl>
              <a:tblPr firstRow="1" firstCol="1" bandRow="1">
                <a:tableStyleId>{1D3205E1-8B83-452B-8570-0B3C4014EAE2}</a:tableStyleId>
              </a:tblPr>
              <a:tblGrid>
                <a:gridCol w="315221">
                  <a:extLst>
                    <a:ext uri="{9D8B030D-6E8A-4147-A177-3AD203B41FA5}">
                      <a16:colId xmlns:a16="http://schemas.microsoft.com/office/drawing/2014/main" val="721600073"/>
                    </a:ext>
                  </a:extLst>
                </a:gridCol>
                <a:gridCol w="1985039">
                  <a:extLst>
                    <a:ext uri="{9D8B030D-6E8A-4147-A177-3AD203B41FA5}">
                      <a16:colId xmlns:a16="http://schemas.microsoft.com/office/drawing/2014/main" val="3587401958"/>
                    </a:ext>
                  </a:extLst>
                </a:gridCol>
                <a:gridCol w="3339635">
                  <a:extLst>
                    <a:ext uri="{9D8B030D-6E8A-4147-A177-3AD203B41FA5}">
                      <a16:colId xmlns:a16="http://schemas.microsoft.com/office/drawing/2014/main" val="2695456404"/>
                    </a:ext>
                  </a:extLst>
                </a:gridCol>
                <a:gridCol w="1559067">
                  <a:extLst>
                    <a:ext uri="{9D8B030D-6E8A-4147-A177-3AD203B41FA5}">
                      <a16:colId xmlns:a16="http://schemas.microsoft.com/office/drawing/2014/main" val="2682287942"/>
                    </a:ext>
                  </a:extLst>
                </a:gridCol>
              </a:tblGrid>
              <a:tr h="1156547">
                <a:tc>
                  <a:txBody>
                    <a:bodyPr/>
                    <a:lstStyle/>
                    <a:p>
                      <a:pPr>
                        <a:lnSpc>
                          <a:spcPct val="107000"/>
                        </a:lnSpc>
                        <a:spcAft>
                          <a:spcPts val="800"/>
                        </a:spcAft>
                      </a:pPr>
                      <a:r>
                        <a:rPr lang="en-US" sz="1400" dirty="0">
                          <a:effectLst/>
                          <a:latin typeface="Times New Roman" panose="02020603050405020304" pitchFamily="18" charset="0"/>
                          <a:cs typeface="Times New Roman" panose="02020603050405020304" pitchFamily="18" charset="0"/>
                        </a:rPr>
                        <a:t>4</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549" marR="38549" marT="0" marB="0"/>
                </a:tc>
                <a:tc>
                  <a:txBody>
                    <a:bodyPr/>
                    <a:lstStyle/>
                    <a:p>
                      <a:pPr>
                        <a:lnSpc>
                          <a:spcPct val="107000"/>
                        </a:lnSpc>
                        <a:spcAft>
                          <a:spcPts val="800"/>
                        </a:spcAft>
                      </a:pPr>
                      <a:r>
                        <a:rPr lang="en-US" sz="1400" dirty="0">
                          <a:effectLst/>
                          <a:latin typeface="Times New Roman" panose="02020603050405020304" pitchFamily="18" charset="0"/>
                          <a:cs typeface="Times New Roman" panose="02020603050405020304" pitchFamily="18" charset="0"/>
                        </a:rPr>
                        <a:t>A Comparative Usability Evaluation of Traditional Password Managers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549" marR="38549" marT="0" marB="0"/>
                </a:tc>
                <a:tc>
                  <a:txBody>
                    <a:bodyPr/>
                    <a:lstStyle/>
                    <a:p>
                      <a:pPr>
                        <a:lnSpc>
                          <a:spcPct val="107000"/>
                        </a:lnSpc>
                        <a:spcAft>
                          <a:spcPts val="800"/>
                        </a:spcAft>
                      </a:pPr>
                      <a:r>
                        <a:rPr lang="en-US" sz="1400">
                          <a:effectLst/>
                          <a:latin typeface="Times New Roman" panose="02020603050405020304" pitchFamily="18" charset="0"/>
                          <a:cs typeface="Times New Roman" panose="02020603050405020304" pitchFamily="18" charset="0"/>
                        </a:rPr>
                        <a:t>users were not comfortable giving control of their passwords to an online entity and preferred to manage their passwords themselves on their own portable device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8549" marR="38549" marT="0" marB="0"/>
                </a:tc>
                <a:tc>
                  <a:txBody>
                    <a:bodyPr/>
                    <a:lstStyle/>
                    <a:p>
                      <a:pPr>
                        <a:lnSpc>
                          <a:spcPct val="107000"/>
                        </a:lnSpc>
                        <a:spcAft>
                          <a:spcPts val="800"/>
                        </a:spcAft>
                      </a:pPr>
                      <a:r>
                        <a:rPr lang="en-US" sz="1400">
                          <a:effectLst/>
                          <a:latin typeface="Times New Roman" panose="02020603050405020304" pitchFamily="18" charset="0"/>
                          <a:cs typeface="Times New Roman" panose="02020603050405020304" pitchFamily="18" charset="0"/>
                        </a:rPr>
                        <a:t>Use apps to manage user passwords which is not secure </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8549" marR="38549" marT="0" marB="0"/>
                </a:tc>
                <a:extLst>
                  <a:ext uri="{0D108BD9-81ED-4DB2-BD59-A6C34878D82A}">
                    <a16:rowId xmlns:a16="http://schemas.microsoft.com/office/drawing/2014/main" val="2831733886"/>
                  </a:ext>
                </a:extLst>
              </a:tr>
              <a:tr h="1391001">
                <a:tc>
                  <a:txBody>
                    <a:bodyPr/>
                    <a:lstStyle/>
                    <a:p>
                      <a:pPr>
                        <a:lnSpc>
                          <a:spcPct val="107000"/>
                        </a:lnSpc>
                        <a:spcAft>
                          <a:spcPts val="800"/>
                        </a:spcAft>
                      </a:pPr>
                      <a:r>
                        <a:rPr lang="en-US" sz="1400">
                          <a:effectLst/>
                          <a:latin typeface="Times New Roman" panose="02020603050405020304" pitchFamily="18" charset="0"/>
                          <a:cs typeface="Times New Roman" panose="02020603050405020304" pitchFamily="18" charset="0"/>
                        </a:rPr>
                        <a:t>5</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8549" marR="38549" marT="0" marB="0"/>
                </a:tc>
                <a:tc>
                  <a:txBody>
                    <a:bodyPr/>
                    <a:lstStyle/>
                    <a:p>
                      <a:pPr>
                        <a:lnSpc>
                          <a:spcPct val="107000"/>
                        </a:lnSpc>
                        <a:spcAft>
                          <a:spcPts val="800"/>
                        </a:spcAft>
                      </a:pPr>
                      <a:r>
                        <a:rPr lang="en-US" sz="1400" dirty="0">
                          <a:effectLst/>
                          <a:latin typeface="Times New Roman" panose="02020603050405020304" pitchFamily="18" charset="0"/>
                          <a:cs typeface="Times New Roman" panose="02020603050405020304" pitchFamily="18" charset="0"/>
                        </a:rPr>
                        <a:t>Cracking resistant password vaults using natural language encoders.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549" marR="38549" marT="0" marB="0"/>
                </a:tc>
                <a:tc>
                  <a:txBody>
                    <a:bodyPr/>
                    <a:lstStyle/>
                    <a:p>
                      <a:pPr>
                        <a:lnSpc>
                          <a:spcPct val="107000"/>
                        </a:lnSpc>
                        <a:spcAft>
                          <a:spcPts val="800"/>
                        </a:spcAft>
                      </a:pPr>
                      <a:r>
                        <a:rPr lang="en-US" sz="1400">
                          <a:effectLst/>
                          <a:latin typeface="Times New Roman" panose="02020603050405020304" pitchFamily="18" charset="0"/>
                          <a:cs typeface="Times New Roman" panose="02020603050405020304" pitchFamily="18" charset="0"/>
                        </a:rPr>
                        <a:t>a new type of secure encoding scheme that we call a natural language encoder (NLE). An NLE permits the construction of vaults which, when decrypted with the wrong master password, produce plausible looking decoy passwords.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8549" marR="38549" marT="0" marB="0"/>
                </a:tc>
                <a:tc>
                  <a:txBody>
                    <a:bodyPr/>
                    <a:lstStyle/>
                    <a:p>
                      <a:pPr>
                        <a:lnSpc>
                          <a:spcPct val="107000"/>
                        </a:lnSpc>
                        <a:spcAft>
                          <a:spcPts val="800"/>
                        </a:spcAft>
                      </a:pPr>
                      <a:r>
                        <a:rPr lang="en-US" sz="1400">
                          <a:effectLst/>
                          <a:latin typeface="Times New Roman" panose="02020603050405020304" pitchFamily="18" charset="0"/>
                          <a:cs typeface="Times New Roman" panose="02020603050405020304" pitchFamily="18" charset="0"/>
                        </a:rPr>
                        <a:t>Use automated NLP technique which is defied by system</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8549" marR="38549" marT="0" marB="0"/>
                </a:tc>
                <a:extLst>
                  <a:ext uri="{0D108BD9-81ED-4DB2-BD59-A6C34878D82A}">
                    <a16:rowId xmlns:a16="http://schemas.microsoft.com/office/drawing/2014/main" val="1194538771"/>
                  </a:ext>
                </a:extLst>
              </a:tr>
              <a:tr h="1156547">
                <a:tc>
                  <a:txBody>
                    <a:bodyPr/>
                    <a:lstStyle/>
                    <a:p>
                      <a:pPr>
                        <a:lnSpc>
                          <a:spcPct val="107000"/>
                        </a:lnSpc>
                        <a:spcAft>
                          <a:spcPts val="800"/>
                        </a:spcAft>
                      </a:pPr>
                      <a:r>
                        <a:rPr lang="en-US" sz="1400">
                          <a:effectLst/>
                          <a:latin typeface="Times New Roman" panose="02020603050405020304" pitchFamily="18" charset="0"/>
                          <a:cs typeface="Times New Roman" panose="02020603050405020304" pitchFamily="18" charset="0"/>
                        </a:rPr>
                        <a:t>6</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8549" marR="38549" marT="0" marB="0"/>
                </a:tc>
                <a:tc>
                  <a:txBody>
                    <a:bodyPr/>
                    <a:lstStyle/>
                    <a:p>
                      <a:pPr>
                        <a:lnSpc>
                          <a:spcPct val="107000"/>
                        </a:lnSpc>
                        <a:spcAft>
                          <a:spcPts val="800"/>
                        </a:spcAft>
                      </a:pPr>
                      <a:r>
                        <a:rPr lang="en-US" sz="1400">
                          <a:effectLst/>
                          <a:latin typeface="Times New Roman" panose="02020603050405020304" pitchFamily="18" charset="0"/>
                          <a:cs typeface="Times New Roman" panose="02020603050405020304" pitchFamily="18" charset="0"/>
                        </a:rPr>
                        <a:t>The emperor’s new password manager: Security analysis of web-based password managers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8549" marR="38549" marT="0" marB="0"/>
                </a:tc>
                <a:tc>
                  <a:txBody>
                    <a:bodyPr/>
                    <a:lstStyle/>
                    <a:p>
                      <a:pPr>
                        <a:lnSpc>
                          <a:spcPct val="107000"/>
                        </a:lnSpc>
                        <a:spcAft>
                          <a:spcPts val="800"/>
                        </a:spcAft>
                      </a:pPr>
                      <a:r>
                        <a:rPr lang="en-US" sz="1400">
                          <a:effectLst/>
                          <a:latin typeface="Times New Roman" panose="02020603050405020304" pitchFamily="18" charset="0"/>
                          <a:cs typeface="Times New Roman" panose="02020603050405020304" pitchFamily="18" charset="0"/>
                        </a:rPr>
                        <a:t>We identify four key security concerns for web-based pass- word managers and, for each, identify representative       vulnerabilities through our case studies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8549" marR="38549" marT="0" marB="0"/>
                </a:tc>
                <a:tc>
                  <a:txBody>
                    <a:bodyPr/>
                    <a:lstStyle/>
                    <a:p>
                      <a:pPr>
                        <a:lnSpc>
                          <a:spcPct val="107000"/>
                        </a:lnSpc>
                        <a:spcAft>
                          <a:spcPts val="800"/>
                        </a:spcAft>
                      </a:pPr>
                      <a:r>
                        <a:rPr lang="en-US" sz="1400" dirty="0">
                          <a:effectLst/>
                          <a:latin typeface="Times New Roman" panose="02020603050405020304" pitchFamily="18" charset="0"/>
                          <a:cs typeface="Times New Roman" panose="02020603050405020304" pitchFamily="18" charset="0"/>
                        </a:rPr>
                        <a:t>Data analysis on various attacks is performed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549" marR="38549" marT="0" marB="0"/>
                </a:tc>
                <a:extLst>
                  <a:ext uri="{0D108BD9-81ED-4DB2-BD59-A6C34878D82A}">
                    <a16:rowId xmlns:a16="http://schemas.microsoft.com/office/drawing/2014/main" val="2218133620"/>
                  </a:ext>
                </a:extLst>
              </a:tr>
            </a:tbl>
          </a:graphicData>
        </a:graphic>
      </p:graphicFrame>
    </p:spTree>
    <p:extLst>
      <p:ext uri="{BB962C8B-B14F-4D97-AF65-F5344CB8AC3E}">
        <p14:creationId xmlns:p14="http://schemas.microsoft.com/office/powerpoint/2010/main" val="4293442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Literature(cont..)</a:t>
            </a:r>
            <a:br>
              <a:rPr lang="en-US" sz="3600" dirty="0"/>
            </a:br>
            <a:r>
              <a:rPr lang="en-US" sz="1800" dirty="0">
                <a:latin typeface="Bookman Old Style" panose="02050604050505020204" pitchFamily="18" charset="0"/>
              </a:rPr>
              <a:t>selected strategy:</a:t>
            </a:r>
            <a:endParaRPr lang="en-US" sz="3600" dirty="0"/>
          </a:p>
        </p:txBody>
      </p:sp>
      <p:sp>
        <p:nvSpPr>
          <p:cNvPr id="4" name="Date Placeholder 3"/>
          <p:cNvSpPr>
            <a:spLocks noGrp="1"/>
          </p:cNvSpPr>
          <p:nvPr>
            <p:ph type="dt" idx="10"/>
          </p:nvPr>
        </p:nvSpPr>
        <p:spPr/>
        <p:txBody>
          <a:bodyPr/>
          <a:lstStyle/>
          <a:p>
            <a:fld id="{632A1D68-43CA-45FC-A47C-7E83FB7C746E}" type="datetime1">
              <a:rPr lang="en-US" smtClean="0"/>
              <a:t>1/31/2024</a:t>
            </a:fld>
            <a:endParaRPr lang="en-US"/>
          </a:p>
        </p:txBody>
      </p:sp>
      <p:sp>
        <p:nvSpPr>
          <p:cNvPr id="6" name="Footer Placeholder 5"/>
          <p:cNvSpPr>
            <a:spLocks noGrp="1"/>
          </p:cNvSpPr>
          <p:nvPr>
            <p:ph type="ftr" idx="11"/>
          </p:nvPr>
        </p:nvSpPr>
        <p:spPr/>
        <p:txBody>
          <a:bodyPr/>
          <a:lstStyle/>
          <a:p>
            <a:r>
              <a:rPr lang="en-US"/>
              <a:t>Department of Computer Science and Engineering</a:t>
            </a:r>
          </a:p>
        </p:txBody>
      </p:sp>
      <p:graphicFrame>
        <p:nvGraphicFramePr>
          <p:cNvPr id="10" name="Table 9">
            <a:extLst>
              <a:ext uri="{FF2B5EF4-FFF2-40B4-BE49-F238E27FC236}">
                <a16:creationId xmlns:a16="http://schemas.microsoft.com/office/drawing/2014/main" id="{4996B16C-9333-D08B-63B8-3E673BFAA405}"/>
              </a:ext>
            </a:extLst>
          </p:cNvPr>
          <p:cNvGraphicFramePr>
            <a:graphicFrameLocks noGrp="1"/>
          </p:cNvGraphicFramePr>
          <p:nvPr>
            <p:extLst>
              <p:ext uri="{D42A27DB-BD31-4B8C-83A1-F6EECF244321}">
                <p14:modId xmlns:p14="http://schemas.microsoft.com/office/powerpoint/2010/main" val="1952729355"/>
              </p:ext>
            </p:extLst>
          </p:nvPr>
        </p:nvGraphicFramePr>
        <p:xfrm>
          <a:off x="793019" y="1248060"/>
          <a:ext cx="7679341" cy="2693480"/>
        </p:xfrm>
        <a:graphic>
          <a:graphicData uri="http://schemas.openxmlformats.org/drawingml/2006/table">
            <a:tbl>
              <a:tblPr firstRow="1" firstCol="1" bandRow="1">
                <a:tableStyleId>{1D3205E1-8B83-452B-8570-0B3C4014EAE2}</a:tableStyleId>
              </a:tblPr>
              <a:tblGrid>
                <a:gridCol w="598811">
                  <a:extLst>
                    <a:ext uri="{9D8B030D-6E8A-4147-A177-3AD203B41FA5}">
                      <a16:colId xmlns:a16="http://schemas.microsoft.com/office/drawing/2014/main" val="1870415978"/>
                    </a:ext>
                  </a:extLst>
                </a:gridCol>
                <a:gridCol w="1416106">
                  <a:extLst>
                    <a:ext uri="{9D8B030D-6E8A-4147-A177-3AD203B41FA5}">
                      <a16:colId xmlns:a16="http://schemas.microsoft.com/office/drawing/2014/main" val="2830445587"/>
                    </a:ext>
                  </a:extLst>
                </a:gridCol>
                <a:gridCol w="1861168">
                  <a:extLst>
                    <a:ext uri="{9D8B030D-6E8A-4147-A177-3AD203B41FA5}">
                      <a16:colId xmlns:a16="http://schemas.microsoft.com/office/drawing/2014/main" val="634074020"/>
                    </a:ext>
                  </a:extLst>
                </a:gridCol>
                <a:gridCol w="2101479">
                  <a:extLst>
                    <a:ext uri="{9D8B030D-6E8A-4147-A177-3AD203B41FA5}">
                      <a16:colId xmlns:a16="http://schemas.microsoft.com/office/drawing/2014/main" val="2329819041"/>
                    </a:ext>
                  </a:extLst>
                </a:gridCol>
                <a:gridCol w="1701777">
                  <a:extLst>
                    <a:ext uri="{9D8B030D-6E8A-4147-A177-3AD203B41FA5}">
                      <a16:colId xmlns:a16="http://schemas.microsoft.com/office/drawing/2014/main" val="4223638812"/>
                    </a:ext>
                  </a:extLst>
                </a:gridCol>
              </a:tblGrid>
              <a:tr h="157480">
                <a:tc>
                  <a:txBody>
                    <a:bodyPr/>
                    <a:lstStyle/>
                    <a:p>
                      <a:pPr>
                        <a:lnSpc>
                          <a:spcPct val="107000"/>
                        </a:lnSpc>
                        <a:spcAft>
                          <a:spcPts val="800"/>
                        </a:spcAft>
                      </a:pPr>
                      <a:r>
                        <a:rPr lang="en-US" sz="1400">
                          <a:effectLst/>
                          <a:latin typeface="Times New Roman" panose="02020603050405020304" pitchFamily="18" charset="0"/>
                          <a:cs typeface="Times New Roman" panose="02020603050405020304" pitchFamily="18" charset="0"/>
                        </a:rPr>
                        <a:t>SI.NO</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latin typeface="Times New Roman" panose="02020603050405020304" pitchFamily="18" charset="0"/>
                          <a:cs typeface="Times New Roman" panose="02020603050405020304" pitchFamily="18" charset="0"/>
                        </a:rPr>
                        <a:t>Author </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latin typeface="Times New Roman" panose="02020603050405020304" pitchFamily="18" charset="0"/>
                          <a:cs typeface="Times New Roman" panose="02020603050405020304" pitchFamily="18" charset="0"/>
                        </a:rPr>
                        <a:t>Strategies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latin typeface="Times New Roman" panose="02020603050405020304" pitchFamily="18" charset="0"/>
                          <a:cs typeface="Times New Roman" panose="02020603050405020304" pitchFamily="18" charset="0"/>
                        </a:rPr>
                        <a:t>Advantages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latin typeface="Times New Roman" panose="02020603050405020304" pitchFamily="18" charset="0"/>
                          <a:cs typeface="Times New Roman" panose="02020603050405020304" pitchFamily="18" charset="0"/>
                        </a:rPr>
                        <a:t>Disadvantages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4584346"/>
                  </a:ext>
                </a:extLst>
              </a:tr>
              <a:tr h="168910">
                <a:tc>
                  <a:txBody>
                    <a:bodyPr/>
                    <a:lstStyle/>
                    <a:p>
                      <a:pPr>
                        <a:lnSpc>
                          <a:spcPct val="107000"/>
                        </a:lnSpc>
                        <a:spcAft>
                          <a:spcPts val="800"/>
                        </a:spcAft>
                      </a:pPr>
                      <a:r>
                        <a:rPr lang="en-US" sz="1400" dirty="0">
                          <a:effectLst/>
                          <a:latin typeface="Times New Roman" panose="02020603050405020304" pitchFamily="18" charset="0"/>
                          <a:cs typeface="Times New Roman" panose="02020603050405020304" pitchFamily="18" charset="0"/>
                        </a:rPr>
                        <a:t> 1.</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latin typeface="Times New Roman" panose="02020603050405020304" pitchFamily="18" charset="0"/>
                          <a:cs typeface="Times New Roman" panose="02020603050405020304" pitchFamily="18" charset="0"/>
                        </a:rPr>
                        <a:t>M. </a:t>
                      </a:r>
                      <a:r>
                        <a:rPr lang="en-US" sz="1400" dirty="0" err="1">
                          <a:effectLst/>
                          <a:latin typeface="Times New Roman" panose="02020603050405020304" pitchFamily="18" charset="0"/>
                          <a:cs typeface="Times New Roman" panose="02020603050405020304" pitchFamily="18" charset="0"/>
                        </a:rPr>
                        <a:t>Gollam</a:t>
                      </a:r>
                      <a:r>
                        <a:rPr lang="en-US" sz="1400" dirty="0">
                          <a:effectLst/>
                          <a:latin typeface="Times New Roman" panose="02020603050405020304" pitchFamily="18" charset="0"/>
                          <a:cs typeface="Times New Roman" panose="02020603050405020304" pitchFamily="18" charset="0"/>
                        </a:rPr>
                        <a:t>, B. </a:t>
                      </a:r>
                      <a:r>
                        <a:rPr lang="en-US" sz="1400" dirty="0" err="1">
                          <a:effectLst/>
                          <a:latin typeface="Times New Roman" panose="02020603050405020304" pitchFamily="18" charset="0"/>
                          <a:cs typeface="Times New Roman" panose="02020603050405020304" pitchFamily="18" charset="0"/>
                        </a:rPr>
                        <a:t>Beuscher</a:t>
                      </a:r>
                      <a:r>
                        <a:rPr lang="en-US" sz="1400" dirty="0">
                          <a:effectLst/>
                          <a:latin typeface="Times New Roman" panose="02020603050405020304" pitchFamily="18" charset="0"/>
                          <a:cs typeface="Times New Roman" panose="02020603050405020304" pitchFamily="18" charset="0"/>
                        </a:rPr>
                        <a:t>, and M. </a:t>
                      </a:r>
                      <a:r>
                        <a:rPr lang="en-US" sz="1400" dirty="0" err="1">
                          <a:effectLst/>
                          <a:latin typeface="Times New Roman" panose="02020603050405020304" pitchFamily="18" charset="0"/>
                          <a:cs typeface="Times New Roman" panose="02020603050405020304" pitchFamily="18" charset="0"/>
                        </a:rPr>
                        <a:t>Durmuth</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latin typeface="Times New Roman" panose="02020603050405020304" pitchFamily="18" charset="0"/>
                          <a:cs typeface="Times New Roman" panose="02020603050405020304" pitchFamily="18" charset="0"/>
                        </a:rPr>
                        <a:t>NLE-based cracking-resistant vault system called No Crack.</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latin typeface="Times New Roman" panose="02020603050405020304" pitchFamily="18" charset="0"/>
                          <a:cs typeface="Times New Roman" panose="02020603050405020304" pitchFamily="18" charset="0"/>
                        </a:rPr>
                        <a:t>investigate the construction of encrypted vaults that resist such offline cracking attacks and force attackers instead to mount online attacks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latin typeface="Times New Roman" panose="02020603050405020304" pitchFamily="18" charset="0"/>
                          <a:cs typeface="Times New Roman" panose="02020603050405020304" pitchFamily="18" charset="0"/>
                        </a:rPr>
                        <a:t>A password vault can greatly reduce the burden on a user of remembering passwords, but introduces a single point of failure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88839133"/>
                  </a:ext>
                </a:extLst>
              </a:tr>
              <a:tr h="157480">
                <a:tc>
                  <a:txBody>
                    <a:bodyPr/>
                    <a:lstStyle/>
                    <a:p>
                      <a:pPr>
                        <a:lnSpc>
                          <a:spcPct val="107000"/>
                        </a:lnSpc>
                        <a:spcAft>
                          <a:spcPts val="800"/>
                        </a:spcAft>
                      </a:pPr>
                      <a:r>
                        <a:rPr lang="en-US" sz="1400" dirty="0">
                          <a:effectLst/>
                          <a:latin typeface="Times New Roman" panose="02020603050405020304" pitchFamily="18" charset="0"/>
                          <a:cs typeface="Times New Roman" panose="02020603050405020304" pitchFamily="18" charset="0"/>
                        </a:rPr>
                        <a:t> 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latin typeface="Times New Roman" panose="02020603050405020304" pitchFamily="18" charset="0"/>
                          <a:cs typeface="Times New Roman" panose="02020603050405020304" pitchFamily="18" charset="0"/>
                        </a:rPr>
                        <a:t>S. Jarecki, A. Kiayias, and H. Krawczyk.</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latin typeface="Times New Roman" panose="02020603050405020304" pitchFamily="18" charset="0"/>
                          <a:cs typeface="Times New Roman" panose="02020603050405020304" pitchFamily="18" charset="0"/>
                        </a:rPr>
                        <a:t>a Password-Protected Secret Sharing (PPSS) scheme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latin typeface="Times New Roman" panose="02020603050405020304" pitchFamily="18" charset="0"/>
                          <a:cs typeface="Times New Roman" panose="02020603050405020304" pitchFamily="18" charset="0"/>
                        </a:rPr>
                        <a:t>the system is secure against offline password attacks by an attacker controlling up to t servers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latin typeface="Times New Roman" panose="02020603050405020304" pitchFamily="18" charset="0"/>
                          <a:cs typeface="Times New Roman" panose="02020603050405020304" pitchFamily="18" charset="0"/>
                        </a:rPr>
                        <a:t>Time taking and require sever authentication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42489052"/>
                  </a:ext>
                </a:extLst>
              </a:tr>
            </a:tbl>
          </a:graphicData>
        </a:graphic>
      </p:graphicFrame>
    </p:spTree>
    <p:extLst>
      <p:ext uri="{BB962C8B-B14F-4D97-AF65-F5344CB8AC3E}">
        <p14:creationId xmlns:p14="http://schemas.microsoft.com/office/powerpoint/2010/main" val="463350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Literature(cont..)</a:t>
            </a:r>
            <a:br>
              <a:rPr lang="en-US" sz="3600" dirty="0"/>
            </a:br>
            <a:r>
              <a:rPr lang="en-US" sz="1800" dirty="0">
                <a:latin typeface="Bookman Old Style" panose="02050604050505020204" pitchFamily="18" charset="0"/>
              </a:rPr>
              <a:t>selected strategy:</a:t>
            </a:r>
            <a:endParaRPr lang="en-US" sz="3600" dirty="0"/>
          </a:p>
        </p:txBody>
      </p:sp>
      <p:sp>
        <p:nvSpPr>
          <p:cNvPr id="4" name="Date Placeholder 3"/>
          <p:cNvSpPr>
            <a:spLocks noGrp="1"/>
          </p:cNvSpPr>
          <p:nvPr>
            <p:ph type="dt" idx="10"/>
          </p:nvPr>
        </p:nvSpPr>
        <p:spPr/>
        <p:txBody>
          <a:bodyPr/>
          <a:lstStyle/>
          <a:p>
            <a:fld id="{632A1D68-43CA-45FC-A47C-7E83FB7C746E}" type="datetime1">
              <a:rPr lang="en-US" smtClean="0"/>
              <a:t>1/31/2024</a:t>
            </a:fld>
            <a:endParaRPr lang="en-US"/>
          </a:p>
        </p:txBody>
      </p:sp>
      <p:sp>
        <p:nvSpPr>
          <p:cNvPr id="6" name="Footer Placeholder 5"/>
          <p:cNvSpPr>
            <a:spLocks noGrp="1"/>
          </p:cNvSpPr>
          <p:nvPr>
            <p:ph type="ftr" idx="11"/>
          </p:nvPr>
        </p:nvSpPr>
        <p:spPr/>
        <p:txBody>
          <a:bodyPr/>
          <a:lstStyle/>
          <a:p>
            <a:r>
              <a:rPr lang="en-US"/>
              <a:t>Department of Computer Science and Engineering</a:t>
            </a:r>
          </a:p>
        </p:txBody>
      </p:sp>
      <p:graphicFrame>
        <p:nvGraphicFramePr>
          <p:cNvPr id="7" name="Table 6">
            <a:extLst>
              <a:ext uri="{FF2B5EF4-FFF2-40B4-BE49-F238E27FC236}">
                <a16:creationId xmlns:a16="http://schemas.microsoft.com/office/drawing/2014/main" id="{E9463B62-CAC3-3BF7-BE40-BD54E6A7C5F5}"/>
              </a:ext>
            </a:extLst>
          </p:cNvPr>
          <p:cNvGraphicFramePr>
            <a:graphicFrameLocks noGrp="1"/>
          </p:cNvGraphicFramePr>
          <p:nvPr>
            <p:extLst>
              <p:ext uri="{D42A27DB-BD31-4B8C-83A1-F6EECF244321}">
                <p14:modId xmlns:p14="http://schemas.microsoft.com/office/powerpoint/2010/main" val="1390736836"/>
              </p:ext>
            </p:extLst>
          </p:nvPr>
        </p:nvGraphicFramePr>
        <p:xfrm>
          <a:off x="457200" y="720191"/>
          <a:ext cx="8371210" cy="3908453"/>
        </p:xfrm>
        <a:graphic>
          <a:graphicData uri="http://schemas.openxmlformats.org/drawingml/2006/table">
            <a:tbl>
              <a:tblPr firstRow="1" bandRow="1">
                <a:tableStyleId>{1D3205E1-8B83-452B-8570-0B3C4014EAE2}</a:tableStyleId>
              </a:tblPr>
              <a:tblGrid>
                <a:gridCol w="532906">
                  <a:extLst>
                    <a:ext uri="{9D8B030D-6E8A-4147-A177-3AD203B41FA5}">
                      <a16:colId xmlns:a16="http://schemas.microsoft.com/office/drawing/2014/main" val="4050766335"/>
                    </a:ext>
                  </a:extLst>
                </a:gridCol>
                <a:gridCol w="1372391">
                  <a:extLst>
                    <a:ext uri="{9D8B030D-6E8A-4147-A177-3AD203B41FA5}">
                      <a16:colId xmlns:a16="http://schemas.microsoft.com/office/drawing/2014/main" val="742221178"/>
                    </a:ext>
                  </a:extLst>
                </a:gridCol>
                <a:gridCol w="1270827">
                  <a:extLst>
                    <a:ext uri="{9D8B030D-6E8A-4147-A177-3AD203B41FA5}">
                      <a16:colId xmlns:a16="http://schemas.microsoft.com/office/drawing/2014/main" val="3311617883"/>
                    </a:ext>
                  </a:extLst>
                </a:gridCol>
                <a:gridCol w="3107341">
                  <a:extLst>
                    <a:ext uri="{9D8B030D-6E8A-4147-A177-3AD203B41FA5}">
                      <a16:colId xmlns:a16="http://schemas.microsoft.com/office/drawing/2014/main" val="1630748870"/>
                    </a:ext>
                  </a:extLst>
                </a:gridCol>
                <a:gridCol w="2087745">
                  <a:extLst>
                    <a:ext uri="{9D8B030D-6E8A-4147-A177-3AD203B41FA5}">
                      <a16:colId xmlns:a16="http://schemas.microsoft.com/office/drawing/2014/main" val="3888206123"/>
                    </a:ext>
                  </a:extLst>
                </a:gridCol>
              </a:tblGrid>
              <a:tr h="961902">
                <a:tc>
                  <a:txBody>
                    <a:bodyPr/>
                    <a:lstStyle/>
                    <a:p>
                      <a:r>
                        <a:rPr lang="en-US" sz="1400" dirty="0">
                          <a:latin typeface="Times New Roman" panose="02020603050405020304" pitchFamily="18" charset="0"/>
                          <a:cs typeface="Times New Roman" panose="02020603050405020304" pitchFamily="18" charset="0"/>
                        </a:rPr>
                        <a:t>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S. </a:t>
                      </a:r>
                      <a:r>
                        <a:rPr lang="en-US"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Jarecki</a:t>
                      </a: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H. Krawczyk, M. </a:t>
                      </a:r>
                      <a:r>
                        <a:rPr lang="en-US"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Shirvanian</a:t>
                      </a: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DE-PAKE scheme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An attacker taking over the device still requires a full online attack to impersonate the user.</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Hardware device is required for using this method.</a:t>
                      </a:r>
                      <a:endParaRPr lang="en-I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87262982"/>
                  </a:ext>
                </a:extLst>
              </a:tr>
              <a:tr h="1304340">
                <a:tc>
                  <a:txBody>
                    <a:bodyPr/>
                    <a:lstStyle/>
                    <a:p>
                      <a:r>
                        <a:rPr lang="en-US" sz="1400" dirty="0">
                          <a:latin typeface="Times New Roman" panose="02020603050405020304" pitchFamily="18" charset="0"/>
                          <a:cs typeface="Times New Roman" panose="02020603050405020304" pitchFamily="18" charset="0"/>
                        </a:rPr>
                        <a:t>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 Karole, N. Saxena, and N. Christin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KeePassMobile</a:t>
                      </a: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scheme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users were not comfortable giving control of their passwords to an online entity and preferred to manage their passwords themselves on their own portable device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Use apps to manage user passwords which is not secure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19858537"/>
                  </a:ext>
                </a:extLst>
              </a:tr>
              <a:tr h="1642211">
                <a:tc>
                  <a:txBody>
                    <a:bodyPr/>
                    <a:lstStyle/>
                    <a:p>
                      <a:r>
                        <a:rPr lang="en-US" sz="1400" dirty="0">
                          <a:latin typeface="Times New Roman" panose="02020603050405020304" pitchFamily="18" charset="0"/>
                          <a:cs typeface="Times New Roman" panose="02020603050405020304" pitchFamily="18" charset="0"/>
                        </a:rPr>
                        <a:t>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Z. Li, W. He, D. </a:t>
                      </a:r>
                      <a:r>
                        <a:rPr lang="en-US"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Akhawe</a:t>
                      </a: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and D. Song.</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NLE-based cracking-resistant</a:t>
                      </a:r>
                      <a:endParaRPr lang="en-IN" sz="1400" dirty="0">
                        <a:latin typeface="Times New Roman" panose="02020603050405020304" pitchFamily="18" charset="0"/>
                        <a:cs typeface="Times New Roman" panose="02020603050405020304" pitchFamily="18" charset="0"/>
                      </a:endParaRPr>
                    </a:p>
                  </a:txBody>
                  <a:tcPr/>
                </a:tc>
                <a:tc>
                  <a:txBody>
                    <a:bodyPr/>
                    <a:lstStyle/>
                    <a:p>
                      <a:pPr>
                        <a:lnSpc>
                          <a:spcPct val="107000"/>
                        </a:lnSpc>
                        <a:spcAft>
                          <a:spcPts val="80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new type of secure encoding scheme that we call a natural language encoder (NLE). An NLE permits the construction of vaults which, when decrypted with the wrong master password, produce plausible looking decoy passwords.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Use automated NLP technique which is defied by system</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88227334"/>
                  </a:ext>
                </a:extLst>
              </a:tr>
            </a:tbl>
          </a:graphicData>
        </a:graphic>
      </p:graphicFrame>
    </p:spTree>
    <p:extLst>
      <p:ext uri="{BB962C8B-B14F-4D97-AF65-F5344CB8AC3E}">
        <p14:creationId xmlns:p14="http://schemas.microsoft.com/office/powerpoint/2010/main" val="2383191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8</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Statement</a:t>
            </a:r>
          </a:p>
        </p:txBody>
      </p:sp>
      <p:sp>
        <p:nvSpPr>
          <p:cNvPr id="5" name="TextBox 4"/>
          <p:cNvSpPr txBox="1"/>
          <p:nvPr/>
        </p:nvSpPr>
        <p:spPr>
          <a:xfrm>
            <a:off x="1137683" y="1173014"/>
            <a:ext cx="6655982" cy="2448619"/>
          </a:xfrm>
          <a:prstGeom prst="rect">
            <a:avLst/>
          </a:prstGeom>
          <a:noFill/>
        </p:spPr>
        <p:txBody>
          <a:bodyPr wrap="square" rtlCol="0">
            <a:spAutoFit/>
          </a:bodyPr>
          <a:lstStyle/>
          <a:p>
            <a:pPr>
              <a:lnSpc>
                <a:spcPct val="107000"/>
              </a:lnSpc>
              <a:spcAft>
                <a:spcPts val="800"/>
              </a:spcAft>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 attacker breaking into a server can mount an offline attack that uses information stored on the server to test the different passwords in the dictionary. Such offline dictionary attacks are an increasingly important concern, especially in light of frequent attacks against major commercial vendors, as recently experienced, e.g., by PayPal, LinkedIn, Blizzard and Gmail. The offline attacks are particularly devastating as a single server break in may lead to extraordinary numbers of compromised passwords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Date Placeholder 2"/>
          <p:cNvSpPr>
            <a:spLocks noGrp="1"/>
          </p:cNvSpPr>
          <p:nvPr>
            <p:ph type="dt" idx="10"/>
          </p:nvPr>
        </p:nvSpPr>
        <p:spPr/>
        <p:txBody>
          <a:bodyPr/>
          <a:lstStyle/>
          <a:p>
            <a:fld id="{BAE47AFA-FA96-457D-956D-C46D009EE3B5}" type="datetime1">
              <a:rPr lang="en-US" smtClean="0"/>
              <a:t>1/31/2024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236963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9</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Statement</a:t>
            </a:r>
          </a:p>
        </p:txBody>
      </p:sp>
      <p:sp>
        <p:nvSpPr>
          <p:cNvPr id="5" name="TextBox 4"/>
          <p:cNvSpPr txBox="1"/>
          <p:nvPr/>
        </p:nvSpPr>
        <p:spPr>
          <a:xfrm>
            <a:off x="1137683" y="1173014"/>
            <a:ext cx="6655982" cy="2551211"/>
          </a:xfrm>
          <a:prstGeom prst="rect">
            <a:avLst/>
          </a:prstGeom>
          <a:noFill/>
        </p:spPr>
        <p:txBody>
          <a:bodyPr wrap="square" rtlCol="0">
            <a:spAutoFit/>
          </a:bodyPr>
          <a:lstStyle/>
          <a:p>
            <a:pPr>
              <a:lnSpc>
                <a:spcPct val="107000"/>
              </a:lnSpc>
              <a:spcAft>
                <a:spcPts val="8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Existing Method: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Cracking-resistant password encoding strategies have been proposed in the literature to render offline dictionary attacks ineffective. They introduce the notion of out putting decoy passwords to an attacker who compromises the manager and attempts to decrypt the passwords with a wrong master password. Since the attacker is not aware of the correct password, any attempt to login with the decoy passwords can be prevented on the server, and raise an alert.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Date Placeholder 2"/>
          <p:cNvSpPr>
            <a:spLocks noGrp="1"/>
          </p:cNvSpPr>
          <p:nvPr>
            <p:ph type="dt" idx="10"/>
          </p:nvPr>
        </p:nvSpPr>
        <p:spPr/>
        <p:txBody>
          <a:bodyPr/>
          <a:lstStyle/>
          <a:p>
            <a:fld id="{BAE47AFA-FA96-457D-956D-C46D009EE3B5}" type="datetime1">
              <a:rPr lang="en-US" smtClean="0"/>
              <a:t>1/31/2024</a:t>
            </a:fld>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057376679"/>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853</TotalTime>
  <Words>2243</Words>
  <Application>Microsoft Office PowerPoint</Application>
  <PresentationFormat>On-screen Show (16:9)</PresentationFormat>
  <Paragraphs>256</Paragraphs>
  <Slides>23</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Times New Roman</vt:lpstr>
      <vt:lpstr>Arial</vt:lpstr>
      <vt:lpstr>Noto Sans Symbols</vt:lpstr>
      <vt:lpstr>Söhne</vt:lpstr>
      <vt:lpstr>Symbol</vt:lpstr>
      <vt:lpstr>Trebuchet MS</vt:lpstr>
      <vt:lpstr>Calibri</vt:lpstr>
      <vt:lpstr>Bookman Old Style</vt:lpstr>
      <vt:lpstr>1_Office Theme</vt:lpstr>
      <vt:lpstr>A Seminar on  Secure Passwords with Hidden Information and  Non-Exposure</vt:lpstr>
      <vt:lpstr>Introduction</vt:lpstr>
      <vt:lpstr>Concept Tree</vt:lpstr>
      <vt:lpstr>Literature </vt:lpstr>
      <vt:lpstr>Literature </vt:lpstr>
      <vt:lpstr>Literature(cont..) selected strategy:</vt:lpstr>
      <vt:lpstr>Literature(cont..) selected strategy:</vt:lpstr>
      <vt:lpstr>Problem Statement</vt:lpstr>
      <vt:lpstr>Problem Statement</vt:lpstr>
      <vt:lpstr>Problem Statement</vt:lpstr>
      <vt:lpstr>Problem Illustration</vt:lpstr>
      <vt:lpstr>Problem Illustration</vt:lpstr>
      <vt:lpstr>Proposed Method</vt:lpstr>
      <vt:lpstr>Proposed Method Illustration</vt:lpstr>
      <vt:lpstr>Proposed Method Illustration</vt:lpstr>
      <vt:lpstr>Proposed Method Illustration</vt:lpstr>
      <vt:lpstr>Parameter </vt:lpstr>
      <vt:lpstr>Parameter </vt:lpstr>
      <vt:lpstr>Experiment Environment</vt:lpstr>
      <vt:lpstr>Project status</vt:lpstr>
      <vt:lpstr>References</vt:lpstr>
      <vt:lpstr>Thank you</vt:lpstr>
      <vt:lpstr>Project seminar–I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Meda ShyamSunder</cp:lastModifiedBy>
  <cp:revision>19</cp:revision>
  <dcterms:modified xsi:type="dcterms:W3CDTF">2024-01-31T03:49:22Z</dcterms:modified>
</cp:coreProperties>
</file>