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2" r:id="rId1"/>
  </p:sldMasterIdLst>
  <p:notesMasterIdLst>
    <p:notesMasterId r:id="rId12"/>
  </p:notesMasterIdLst>
  <p:handoutMasterIdLst>
    <p:handoutMasterId r:id="rId13"/>
  </p:handoutMasterIdLst>
  <p:sldIdLst>
    <p:sldId id="282" r:id="rId2"/>
    <p:sldId id="335" r:id="rId3"/>
    <p:sldId id="336" r:id="rId4"/>
    <p:sldId id="387" r:id="rId5"/>
    <p:sldId id="388" r:id="rId6"/>
    <p:sldId id="390" r:id="rId7"/>
    <p:sldId id="391" r:id="rId8"/>
    <p:sldId id="389" r:id="rId9"/>
    <p:sldId id="393" r:id="rId10"/>
    <p:sldId id="392" r:id="rId11"/>
  </p:sldIdLst>
  <p:sldSz cx="1219835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73" userDrawn="1">
          <p15:clr>
            <a:srgbClr val="A4A3A4"/>
          </p15:clr>
        </p15:guide>
        <p15:guide id="5" pos="372" userDrawn="1">
          <p15:clr>
            <a:srgbClr val="A4A3A4"/>
          </p15:clr>
        </p15:guide>
        <p15:guide id="6" pos="7302" userDrawn="1">
          <p15:clr>
            <a:srgbClr val="A4A3A4"/>
          </p15:clr>
        </p15:guide>
        <p15:guide id="7" orient="horz" pos="714" userDrawn="1">
          <p15:clr>
            <a:srgbClr val="A4A3A4"/>
          </p15:clr>
        </p15:guide>
        <p15:guide id="9" orient="horz" pos="4198" userDrawn="1">
          <p15:clr>
            <a:srgbClr val="A4A3A4"/>
          </p15:clr>
        </p15:guide>
        <p15:guide id="10" orient="horz" pos="663" userDrawn="1">
          <p15:clr>
            <a:srgbClr val="A4A3A4"/>
          </p15:clr>
        </p15:guide>
        <p15:guide id="11" orient="horz" pos="3994" userDrawn="1">
          <p15:clr>
            <a:srgbClr val="A4A3A4"/>
          </p15:clr>
        </p15:guide>
        <p15:guide id="12" pos="3844"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4CD"/>
    <a:srgbClr val="747480"/>
    <a:srgbClr val="FFE600"/>
    <a:srgbClr val="2E2E38"/>
    <a:srgbClr val="808080"/>
    <a:srgbClr val="000000"/>
    <a:srgbClr val="FF9A91"/>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960" autoAdjust="0"/>
  </p:normalViewPr>
  <p:slideViewPr>
    <p:cSldViewPr snapToGrid="0" snapToObjects="1" showGuides="1">
      <p:cViewPr varScale="1">
        <p:scale>
          <a:sx n="67" d="100"/>
          <a:sy n="67" d="100"/>
        </p:scale>
        <p:origin x="680" y="44"/>
      </p:cViewPr>
      <p:guideLst>
        <p:guide orient="horz" pos="173"/>
        <p:guide pos="372"/>
        <p:guide pos="7302"/>
        <p:guide orient="horz" pos="714"/>
        <p:guide orient="horz" pos="4198"/>
        <p:guide orient="horz" pos="663"/>
        <p:guide orient="horz" pos="3994"/>
        <p:guide pos="3844"/>
      </p:guideLst>
    </p:cSldViewPr>
  </p:slideViewPr>
  <p:outlineViewPr>
    <p:cViewPr>
      <p:scale>
        <a:sx n="33" d="100"/>
        <a:sy n="33" d="100"/>
      </p:scale>
      <p:origin x="0" y="-7090"/>
    </p:cViewPr>
  </p:outlineViewPr>
  <p:notesTextViewPr>
    <p:cViewPr>
      <p:scale>
        <a:sx n="50" d="100"/>
        <a:sy n="50" d="100"/>
      </p:scale>
      <p:origin x="0" y="0"/>
    </p:cViewPr>
  </p:notesTextViewPr>
  <p:sorterViewPr>
    <p:cViewPr>
      <p:scale>
        <a:sx n="50" d="100"/>
        <a:sy n="50" d="100"/>
      </p:scale>
      <p:origin x="0" y="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14/06/2024</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14/06/2024</a:t>
            </a:fld>
            <a:endParaRPr lang="en-GB" dirty="0"/>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29644-27C0-4655-9503-40E917BF2C41}" type="slidenum">
              <a:rPr kumimoji="0" sz="1300" b="0" i="0" u="none" strike="noStrike" kern="1200" cap="none" spc="0" normalizeH="0" baseline="0" noProof="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3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97283" name="Rectangle 7"/>
          <p:cNvSpPr txBox="1">
            <a:spLocks noGrp="1" noChangeArrowheads="1"/>
          </p:cNvSpPr>
          <p:nvPr/>
        </p:nvSpPr>
        <p:spPr bwMode="auto">
          <a:xfrm>
            <a:off x="3887788" y="8689977"/>
            <a:ext cx="2970212" cy="454025"/>
          </a:xfrm>
          <a:prstGeom prst="rect">
            <a:avLst/>
          </a:prstGeom>
          <a:noFill/>
          <a:ln w="9525">
            <a:noFill/>
            <a:miter lim="800000"/>
            <a:headEnd/>
            <a:tailEnd/>
          </a:ln>
        </p:spPr>
        <p:txBody>
          <a:bodyPr lIns="96341" tIns="48175" rIns="96341" bIns="48175" anchor="b"/>
          <a:lstStyle/>
          <a:p>
            <a:pPr marL="0" marR="0" lvl="0" indent="0" algn="r" defTabSz="962902" rtl="0" eaLnBrk="1" fontAlgn="auto" latinLnBrk="0" hangingPunct="1">
              <a:lnSpc>
                <a:spcPct val="100000"/>
              </a:lnSpc>
              <a:spcBef>
                <a:spcPts val="0"/>
              </a:spcBef>
              <a:spcAft>
                <a:spcPts val="0"/>
              </a:spcAft>
              <a:buClrTx/>
              <a:buSzTx/>
              <a:buFontTx/>
              <a:buNone/>
              <a:tabLst/>
              <a:defRPr/>
            </a:pPr>
            <a:fld id="{0C7B8A1B-A169-42ED-96E3-CF5B68CF2C7A}" type="slidenum">
              <a:rPr kumimoji="0" lang="en-GB" sz="1300" b="0" i="0" u="none" strike="noStrike" kern="1200" cap="none" spc="0" normalizeH="0" baseline="0" noProof="0">
                <a:ln>
                  <a:noFill/>
                </a:ln>
                <a:solidFill>
                  <a:prstClr val="black"/>
                </a:solidFill>
                <a:effectLst/>
                <a:uLnTx/>
                <a:uFillTx/>
                <a:latin typeface="Calibri"/>
                <a:ea typeface="+mn-ea"/>
                <a:cs typeface="+mn-cs"/>
              </a:rPr>
              <a:pPr marL="0" marR="0" lvl="0" indent="0" algn="r" defTabSz="962902"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97284" name="Rectangle 2"/>
          <p:cNvSpPr>
            <a:spLocks noGrp="1" noRot="1" noChangeAspect="1" noChangeArrowheads="1" noTextEdit="1"/>
          </p:cNvSpPr>
          <p:nvPr>
            <p:ph type="sldImg"/>
          </p:nvPr>
        </p:nvSpPr>
        <p:spPr>
          <a:xfrm>
            <a:off x="379413" y="684213"/>
            <a:ext cx="6099175" cy="3430587"/>
          </a:xfrm>
          <a:ln/>
        </p:spPr>
      </p:sp>
      <p:sp>
        <p:nvSpPr>
          <p:cNvPr id="97285" name="Rectangle 3"/>
          <p:cNvSpPr>
            <a:spLocks noGrp="1" noChangeArrowheads="1"/>
          </p:cNvSpPr>
          <p:nvPr>
            <p:ph type="body" idx="1"/>
          </p:nvPr>
        </p:nvSpPr>
        <p:spPr>
          <a:xfrm>
            <a:off x="914401" y="4343400"/>
            <a:ext cx="5029200" cy="4114801"/>
          </a:xfrm>
          <a:noFill/>
          <a:ln/>
        </p:spPr>
        <p:txBody>
          <a:bodyPr lIns="96341" tIns="48175" rIns="96341" bIns="48175"/>
          <a:lstStyle/>
          <a:p>
            <a:pPr eaLnBrk="1" hangingPunct="1"/>
            <a:endParaRPr lang="de-DE" noProof="1">
              <a:cs typeface="Arial" pitchFamily="34" charset="0"/>
            </a:endParaRPr>
          </a:p>
        </p:txBody>
      </p:sp>
    </p:spTree>
    <p:extLst>
      <p:ext uri="{BB962C8B-B14F-4D97-AF65-F5344CB8AC3E}">
        <p14:creationId xmlns:p14="http://schemas.microsoft.com/office/powerpoint/2010/main" val="3151735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9B9F1-7DCF-4CFE-AAFB-49F5C53767D0}"/>
              </a:ext>
            </a:extLst>
          </p:cNvPr>
          <p:cNvPicPr>
            <a:picLocks noChangeAspect="1"/>
          </p:cNvPicPr>
          <p:nvPr userDrawn="1"/>
        </p:nvPicPr>
        <p:blipFill rotWithShape="1">
          <a:blip r:embed="rId2"/>
          <a:srcRect t="25039"/>
          <a:stretch/>
        </p:blipFill>
        <p:spPr>
          <a:xfrm>
            <a:off x="0" y="0"/>
            <a:ext cx="12198350" cy="6857999"/>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a:prstGeom prst="rect">
            <a:avLst/>
          </a:prstGeo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07324"/>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a:prstGeom prst="rect">
            <a:avLst/>
          </a:prstGeo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a:prstGeom prst="rect">
            <a:avLst/>
          </a:prstGeo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a:prstGeom prst="rect">
            <a:avLst/>
          </a:prstGeo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04899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a:prstGeom prst="rect">
            <a:avLst/>
          </a:prstGeo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7221" y="2578743"/>
            <a:ext cx="4537959" cy="1055708"/>
          </a:xfrm>
          <a:prstGeom prst="rect">
            <a:avLst/>
          </a:prstGeo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7221" y="3840384"/>
            <a:ext cx="4537959" cy="1055708"/>
          </a:xfrm>
          <a:prstGeom prst="rect">
            <a:avLst/>
          </a:prstGeom>
        </p:spPr>
        <p:txBody>
          <a:bodyPr/>
          <a:lstStyle>
            <a:lvl1pPr marL="0" indent="0">
              <a:buNone/>
              <a:defRPr sz="1600"/>
            </a:lvl1pPr>
          </a:lstStyle>
          <a:p>
            <a:pPr lvl="0"/>
            <a:r>
              <a:rPr lang="en-IN" dirty="0"/>
              <a:t>text</a:t>
            </a:r>
          </a:p>
        </p:txBody>
      </p:sp>
    </p:spTree>
    <p:extLst>
      <p:ext uri="{BB962C8B-B14F-4D97-AF65-F5344CB8AC3E}">
        <p14:creationId xmlns:p14="http://schemas.microsoft.com/office/powerpoint/2010/main" val="167862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a:prstGeom prst="rect">
            <a:avLst/>
          </a:prstGeo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a:prstGeom prst="rect">
            <a:avLst/>
          </a:prstGeo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a:prstGeom prst="rect">
            <a:avLst/>
          </a:prstGeo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a:prstGeom prst="rect">
            <a:avLst/>
          </a:prstGeo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a:prstGeom prst="rect">
            <a:avLst/>
          </a:prstGeo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25441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0507BA1-EA97-432B-8AAE-BE8FEE624583}"/>
              </a:ext>
            </a:extLst>
          </p:cNvPr>
          <p:cNvSpPr>
            <a:spLocks noGrp="1"/>
          </p:cNvSpPr>
          <p:nvPr>
            <p:ph type="pic" sz="quarter" idx="10"/>
          </p:nvPr>
        </p:nvSpPr>
        <p:spPr>
          <a:xfrm>
            <a:off x="0" y="0"/>
            <a:ext cx="12198350" cy="6858000"/>
          </a:xfrm>
          <a:prstGeom prst="rect">
            <a:avLst/>
          </a:prstGeom>
          <a:ln>
            <a:noFill/>
          </a:ln>
        </p:spPr>
        <p:txBody>
          <a:bodyPr/>
          <a:lstStyle>
            <a:lvl1pPr marL="0" indent="0" algn="ctr">
              <a:buNone/>
              <a:defRPr/>
            </a:lvl1pPr>
          </a:lstStyle>
          <a:p>
            <a:endParaRPr lang="en-IN"/>
          </a:p>
        </p:txBody>
      </p:sp>
    </p:spTree>
    <p:extLst>
      <p:ext uri="{BB962C8B-B14F-4D97-AF65-F5344CB8AC3E}">
        <p14:creationId xmlns:p14="http://schemas.microsoft.com/office/powerpoint/2010/main" val="89565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a:prstGeom prst="rect">
            <a:avLst/>
          </a:prstGeo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607581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76159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54644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a:prstGeom prst="rect">
            <a:avLst/>
          </a:prstGeo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a:prstGeom prst="rect">
            <a:avLst/>
          </a:prstGeo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96641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8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07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83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39388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19870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a:prstGeom prst="rect">
            <a:avLst/>
          </a:prstGeo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192157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44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
        <p:nvSpPr>
          <p:cNvPr id="8" name="Freeform 5"/>
          <p:cNvSpPr>
            <a:spLocks noChangeAspect="1"/>
          </p:cNvSpPr>
          <p:nvPr userDrawn="1"/>
        </p:nvSpPr>
        <p:spPr bwMode="gray">
          <a:xfrm rot="10800000">
            <a:off x="609600" y="457199"/>
            <a:ext cx="4257368" cy="269447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Title 1"/>
          <p:cNvSpPr>
            <a:spLocks noGrp="1"/>
          </p:cNvSpPr>
          <p:nvPr>
            <p:ph type="ctrTitle"/>
          </p:nvPr>
        </p:nvSpPr>
        <p:spPr>
          <a:xfrm>
            <a:off x="845576" y="1235055"/>
            <a:ext cx="3205314" cy="534921"/>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0" name="Subtitle 2"/>
          <p:cNvSpPr>
            <a:spLocks noGrp="1"/>
          </p:cNvSpPr>
          <p:nvPr>
            <p:ph type="subTitle" idx="1"/>
          </p:nvPr>
        </p:nvSpPr>
        <p:spPr>
          <a:xfrm>
            <a:off x="845576" y="2242676"/>
            <a:ext cx="3205314" cy="401466"/>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3" name="Group 4">
            <a:extLst>
              <a:ext uri="{FF2B5EF4-FFF2-40B4-BE49-F238E27FC236}">
                <a16:creationId xmlns:a16="http://schemas.microsoft.com/office/drawing/2014/main" id="{18E9E051-BDE2-44EF-88FF-F379B291A8AD}"/>
              </a:ext>
            </a:extLst>
          </p:cNvPr>
          <p:cNvGrpSpPr>
            <a:grpSpLocks noChangeAspect="1"/>
          </p:cNvGrpSpPr>
          <p:nvPr userDrawn="1"/>
        </p:nvGrpSpPr>
        <p:grpSpPr bwMode="auto">
          <a:xfrm>
            <a:off x="10364788" y="4960938"/>
            <a:ext cx="1225550" cy="1435100"/>
            <a:chOff x="6529" y="3125"/>
            <a:chExt cx="772" cy="904"/>
          </a:xfrm>
        </p:grpSpPr>
        <p:sp>
          <p:nvSpPr>
            <p:cNvPr id="14" name="Freeform 5">
              <a:extLst>
                <a:ext uri="{FF2B5EF4-FFF2-40B4-BE49-F238E27FC236}">
                  <a16:creationId xmlns:a16="http://schemas.microsoft.com/office/drawing/2014/main" id="{CE181BAA-E545-42AF-BC6A-8F6EDA1E9D5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6">
              <a:extLst>
                <a:ext uri="{FF2B5EF4-FFF2-40B4-BE49-F238E27FC236}">
                  <a16:creationId xmlns:a16="http://schemas.microsoft.com/office/drawing/2014/main" id="{52C48BCA-E317-4540-B247-1007157720F9}"/>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445104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8433" y="104237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015181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918" y="201600"/>
            <a:ext cx="10978515"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609918" y="566087"/>
            <a:ext cx="10978515" cy="442800"/>
          </a:xfrm>
          <a:prstGeom prst="rect">
            <a:avLst/>
          </a:prstGeo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54491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8433" y="104237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38829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8433" y="104237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545704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918" y="201600"/>
            <a:ext cx="10978515"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609918" y="1044000"/>
            <a:ext cx="1097851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609918" y="566087"/>
            <a:ext cx="10978515" cy="442800"/>
          </a:xfrm>
          <a:prstGeom prst="rect">
            <a:avLst/>
          </a:prstGeo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265426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a:prstGeom prst="rect">
            <a:avLst/>
          </a:prstGeo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a:prstGeom prst="rect">
            <a:avLst/>
          </a:prstGeo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a:prstGeom prst="rect">
            <a:avLst/>
          </a:prstGeo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a:prstGeom prst="rect">
            <a:avLst/>
          </a:prstGeo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a:prstGeom prst="rect">
            <a:avLst/>
          </a:prstGeo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45001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a:prstGeom prst="rect">
            <a:avLst/>
          </a:prstGeom>
        </p:spPr>
        <p:txBody>
          <a:bodyPr/>
          <a:lstStyle/>
          <a:p>
            <a:endParaRPr lang="en-IN"/>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a:prstGeom prst="rect">
            <a:avLst/>
          </a:prstGeo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a:prstGeom prst="rect">
            <a:avLst/>
          </a:prstGeo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a:prstGeom prst="rect">
            <a:avLst/>
          </a:prstGeo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7108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a:prstGeom prst="rect">
            <a:avLst/>
          </a:prstGeo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64607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BA94B7-7BDE-4510-A417-A765301D1371}"/>
              </a:ext>
            </a:extLst>
          </p:cNvPr>
          <p:cNvSpPr>
            <a:spLocks noGrp="1"/>
          </p:cNvSpPr>
          <p:nvPr>
            <p:ph type="pic" sz="quarter" idx="11"/>
          </p:nvPr>
        </p:nvSpPr>
        <p:spPr>
          <a:xfrm>
            <a:off x="0" y="0"/>
            <a:ext cx="12198350" cy="6858000"/>
          </a:xfrm>
          <a:prstGeom prst="rect">
            <a:avLst/>
          </a:prstGeom>
          <a:ln>
            <a:noFill/>
          </a:ln>
        </p:spPr>
        <p:txBody>
          <a:bodyPr/>
          <a:lstStyle>
            <a:lvl1pPr marL="0" indent="0" algn="ctr">
              <a:buNone/>
              <a:defRPr/>
            </a:lvl1pPr>
          </a:lstStyle>
          <a:p>
            <a:endParaRPr lang="en-IN"/>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a:prstGeom prst="rect">
            <a:avLst/>
          </a:prstGeo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tx1"/>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362943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a:prstGeom prst="rect">
            <a:avLst/>
          </a:prstGeo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bg2"/>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49311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a:prstGeom prst="rect">
            <a:avLst/>
          </a:prstGeo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a:prstGeom prst="rect">
            <a:avLst/>
          </a:prstGeo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a:prstGeom prst="rect">
            <a:avLst/>
          </a:prstGeo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22173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grpSp>
        <p:nvGrpSpPr>
          <p:cNvPr id="11" name="Group 4">
            <a:extLst>
              <a:ext uri="{FF2B5EF4-FFF2-40B4-BE49-F238E27FC236}">
                <a16:creationId xmlns:a16="http://schemas.microsoft.com/office/drawing/2014/main" id="{3CDF1934-D2B2-4AA9-8EA1-1E5186579043}"/>
              </a:ext>
            </a:extLst>
          </p:cNvPr>
          <p:cNvGrpSpPr>
            <a:grpSpLocks noChangeAspect="1"/>
          </p:cNvGrpSpPr>
          <p:nvPr userDrawn="1"/>
        </p:nvGrpSpPr>
        <p:grpSpPr bwMode="auto">
          <a:xfrm>
            <a:off x="11287125" y="6356350"/>
            <a:ext cx="303213" cy="311150"/>
            <a:chOff x="7110" y="4004"/>
            <a:chExt cx="191" cy="196"/>
          </a:xfrm>
        </p:grpSpPr>
        <p:sp>
          <p:nvSpPr>
            <p:cNvPr id="12" name="Freeform 5">
              <a:extLst>
                <a:ext uri="{FF2B5EF4-FFF2-40B4-BE49-F238E27FC236}">
                  <a16:creationId xmlns:a16="http://schemas.microsoft.com/office/drawing/2014/main" id="{CD35872E-4184-4A23-95E6-82765736F9D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9F1107F2-2963-451C-9226-045532588C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a:extLst>
                <a:ext uri="{FF2B5EF4-FFF2-40B4-BE49-F238E27FC236}">
                  <a16:creationId xmlns:a16="http://schemas.microsoft.com/office/drawing/2014/main" id="{0DA7FBA8-90E2-4391-A0BA-B3AB3437530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1" name="Date Placeholder 1">
            <a:extLst>
              <a:ext uri="{FF2B5EF4-FFF2-40B4-BE49-F238E27FC236}">
                <a16:creationId xmlns:a16="http://schemas.microsoft.com/office/drawing/2014/main" id="{A9B702AF-19B6-4F5E-8D83-4C8DC525EA2D}"/>
              </a:ext>
            </a:extLst>
          </p:cNvPr>
          <p:cNvSpPr txBox="1">
            <a:spLocks/>
          </p:cNvSpPr>
          <p:nvPr userDrawn="1"/>
        </p:nvSpPr>
        <p:spPr>
          <a:xfrm>
            <a:off x="1352728" y="6471244"/>
            <a:ext cx="119125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mtClean="0"/>
              <a:t>14 June 2024</a:t>
            </a:fld>
            <a:endParaRPr lang="en-IN" dirty="0"/>
          </a:p>
        </p:txBody>
      </p:sp>
      <p:sp>
        <p:nvSpPr>
          <p:cNvPr id="22" name="Footer Placeholder 2">
            <a:extLst>
              <a:ext uri="{FF2B5EF4-FFF2-40B4-BE49-F238E27FC236}">
                <a16:creationId xmlns:a16="http://schemas.microsoft.com/office/drawing/2014/main" id="{F5D667A6-D967-4BCE-95CA-C796E5DCAADD}"/>
              </a:ext>
            </a:extLst>
          </p:cNvPr>
          <p:cNvSpPr txBox="1">
            <a:spLocks/>
          </p:cNvSpPr>
          <p:nvPr userDrawn="1"/>
        </p:nvSpPr>
        <p:spPr>
          <a:xfrm>
            <a:off x="3162988" y="6471244"/>
            <a:ext cx="3086100"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Presentation title</a:t>
            </a:r>
          </a:p>
        </p:txBody>
      </p:sp>
      <p:sp>
        <p:nvSpPr>
          <p:cNvPr id="24" name="Slide Number Placeholder 4">
            <a:extLst>
              <a:ext uri="{FF2B5EF4-FFF2-40B4-BE49-F238E27FC236}">
                <a16:creationId xmlns:a16="http://schemas.microsoft.com/office/drawing/2014/main" id="{E59D4E9C-D280-4A0D-B23D-22954AB0CEC9}"/>
              </a:ext>
            </a:extLst>
          </p:cNvPr>
          <p:cNvSpPr txBox="1">
            <a:spLocks/>
          </p:cNvSpPr>
          <p:nvPr userDrawn="1"/>
        </p:nvSpPr>
        <p:spPr>
          <a:xfrm>
            <a:off x="609600" y="6471244"/>
            <a:ext cx="663066"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dirty="0"/>
              <a:t>Page </a:t>
            </a:r>
            <a:fld id="{D5B76411-544C-4F9A-8EDE-9EEB2BD21F95}" type="slidenum">
              <a:rPr lang="en-IN" smtClean="0"/>
              <a:t>‹#›</a:t>
            </a:fld>
            <a:endParaRPr dirty="0"/>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920" r:id="rId1"/>
    <p:sldLayoutId id="2147483897" r:id="rId2"/>
    <p:sldLayoutId id="2147483898" r:id="rId3"/>
    <p:sldLayoutId id="2147483899" r:id="rId4"/>
    <p:sldLayoutId id="2147483900" r:id="rId5"/>
    <p:sldLayoutId id="2147483901" r:id="rId6"/>
    <p:sldLayoutId id="2147483903" r:id="rId7"/>
    <p:sldLayoutId id="2147483919" r:id="rId8"/>
    <p:sldLayoutId id="2147483922" r:id="rId9"/>
    <p:sldLayoutId id="2147483924"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95" r:id="rId26"/>
    <p:sldLayoutId id="2147484009" r:id="rId27"/>
    <p:sldLayoutId id="2147484010" r:id="rId28"/>
    <p:sldLayoutId id="2147484074" r:id="rId29"/>
    <p:sldLayoutId id="2147484075" r:id="rId30"/>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2" userDrawn="1">
          <p15:clr>
            <a:srgbClr val="F26B43"/>
          </p15:clr>
        </p15:guide>
        <p15:guide id="3" pos="384" userDrawn="1">
          <p15:clr>
            <a:srgbClr val="F26B43"/>
          </p15:clr>
        </p15:guide>
        <p15:guide id="4" pos="7302" userDrawn="1">
          <p15:clr>
            <a:srgbClr val="F26B43"/>
          </p15:clr>
        </p15:guide>
        <p15:guide id="5" orient="horz" pos="712" userDrawn="1">
          <p15:clr>
            <a:srgbClr val="F26B43"/>
          </p15:clr>
        </p15:guide>
        <p15:guide id="6" orient="horz" pos="3840" userDrawn="1">
          <p15:clr>
            <a:srgbClr val="F26B43"/>
          </p15:clr>
        </p15:guide>
        <p15:guide id="7" orient="horz" pos="4199" userDrawn="1">
          <p15:clr>
            <a:srgbClr val="F26B43"/>
          </p15:clr>
        </p15:guide>
        <p15:guide id="8" orient="horz" pos="173" userDrawn="1">
          <p15:clr>
            <a:srgbClr val="F26B43"/>
          </p15:clr>
        </p15:guide>
        <p15:guide id="9" orient="horz" pos="39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y-financials-advisor.azurewebsites.ne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c.gov/edgar/sec-api-documentation"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504" y="1954220"/>
            <a:ext cx="4328932" cy="2408229"/>
          </a:xfrm>
        </p:spPr>
        <p:txBody>
          <a:bodyPr>
            <a:normAutofit fontScale="90000"/>
          </a:bodyPr>
          <a:lstStyle/>
          <a:p>
            <a:r>
              <a:rPr lang="en-GB" dirty="0"/>
              <a:t>EY Group -03 Open AI training hackathon </a:t>
            </a:r>
            <a:br>
              <a:rPr lang="en-GB" dirty="0"/>
            </a:br>
            <a:br>
              <a:rPr lang="en-GB" dirty="0"/>
            </a:br>
            <a:br>
              <a:rPr lang="en-GB" dirty="0"/>
            </a:br>
            <a:r>
              <a:rPr lang="en-GB" dirty="0"/>
              <a:t> EY Financial Advisor AI       chat bot</a:t>
            </a:r>
            <a:br>
              <a:rPr lang="en-GB" dirty="0"/>
            </a:br>
            <a:endParaRPr lang="en-GB" dirty="0"/>
          </a:p>
        </p:txBody>
      </p:sp>
    </p:spTree>
    <p:extLst>
      <p:ext uri="{BB962C8B-B14F-4D97-AF65-F5344CB8AC3E}">
        <p14:creationId xmlns:p14="http://schemas.microsoft.com/office/powerpoint/2010/main" val="139973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Web a</a:t>
            </a:r>
            <a:r>
              <a:rPr lang="en-US" dirty="0"/>
              <a:t>pplication to use the financial advisor</a:t>
            </a:r>
            <a:endParaRPr lang="en-IN" sz="2400" dirty="0"/>
          </a:p>
        </p:txBody>
      </p:sp>
      <p:sp>
        <p:nvSpPr>
          <p:cNvPr id="3" name="TextBox 2">
            <a:extLst>
              <a:ext uri="{FF2B5EF4-FFF2-40B4-BE49-F238E27FC236}">
                <a16:creationId xmlns:a16="http://schemas.microsoft.com/office/drawing/2014/main" id="{746E0FE0-D660-A6F0-0A03-3928B760623C}"/>
              </a:ext>
            </a:extLst>
          </p:cNvPr>
          <p:cNvSpPr txBox="1"/>
          <p:nvPr/>
        </p:nvSpPr>
        <p:spPr>
          <a:xfrm>
            <a:off x="3050381" y="3105835"/>
            <a:ext cx="6100762" cy="646331"/>
          </a:xfrm>
          <a:prstGeom prst="rect">
            <a:avLst/>
          </a:prstGeom>
          <a:noFill/>
        </p:spPr>
        <p:txBody>
          <a:bodyPr wrap="square">
            <a:spAutoFit/>
          </a:bodyPr>
          <a:lstStyle/>
          <a:p>
            <a:pPr rtl="0"/>
            <a:r>
              <a:rPr lang="en-IN" dirty="0">
                <a:effectLst/>
                <a:latin typeface="-apple-system"/>
              </a:rPr>
              <a:t>[4:31 PM] Mayur </a:t>
            </a:r>
            <a:r>
              <a:rPr lang="en-IN" dirty="0" err="1">
                <a:effectLst/>
                <a:latin typeface="-apple-system"/>
              </a:rPr>
              <a:t>Bhavlal</a:t>
            </a:r>
            <a:r>
              <a:rPr lang="en-IN" dirty="0">
                <a:effectLst/>
                <a:latin typeface="-apple-system"/>
              </a:rPr>
              <a:t> Patil</a:t>
            </a:r>
          </a:p>
          <a:p>
            <a:pPr rtl="0"/>
            <a:r>
              <a:rPr lang="en-IN" dirty="0">
                <a:effectLst/>
                <a:latin typeface="-apple-system"/>
                <a:hlinkClick r:id="rId2" tooltip="https://ey-financials-advisor.azurewebsites.net/"/>
              </a:rPr>
              <a:t>https://ey-financials-advisor.azurewebsites.net/</a:t>
            </a:r>
            <a:endParaRPr lang="en-IN" dirty="0">
              <a:effectLst/>
              <a:latin typeface="-apple-system"/>
            </a:endParaRPr>
          </a:p>
        </p:txBody>
      </p:sp>
    </p:spTree>
    <p:extLst>
      <p:ext uri="{BB962C8B-B14F-4D97-AF65-F5344CB8AC3E}">
        <p14:creationId xmlns:p14="http://schemas.microsoft.com/office/powerpoint/2010/main" val="211931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5 Pointer layout">
            <a:extLst>
              <a:ext uri="{FF2B5EF4-FFF2-40B4-BE49-F238E27FC236}">
                <a16:creationId xmlns:a16="http://schemas.microsoft.com/office/drawing/2014/main" id="{29A02EDF-2BE2-4409-956B-655286596553}"/>
              </a:ext>
            </a:extLst>
          </p:cNvPr>
          <p:cNvSpPr>
            <a:spLocks noGrp="1"/>
          </p:cNvSpPr>
          <p:nvPr>
            <p:ph type="title"/>
          </p:nvPr>
        </p:nvSpPr>
        <p:spPr/>
        <p:txBody>
          <a:bodyPr>
            <a:normAutofit/>
          </a:bodyPr>
          <a:lstStyle/>
          <a:p>
            <a:r>
              <a:rPr lang="en-US" sz="2400" b="1" dirty="0"/>
              <a:t>Problem statement and solution</a:t>
            </a:r>
            <a:endParaRPr lang="en-IN" sz="2400" b="1" dirty="0"/>
          </a:p>
        </p:txBody>
      </p:sp>
      <p:sp>
        <p:nvSpPr>
          <p:cNvPr id="9" name="Content Placeholder 8">
            <a:extLst>
              <a:ext uri="{FF2B5EF4-FFF2-40B4-BE49-F238E27FC236}">
                <a16:creationId xmlns:a16="http://schemas.microsoft.com/office/drawing/2014/main" id="{82BDB95C-B53C-BF35-6610-B8CE9AEC60E9}"/>
              </a:ext>
            </a:extLst>
          </p:cNvPr>
          <p:cNvSpPr>
            <a:spLocks noGrp="1"/>
          </p:cNvSpPr>
          <p:nvPr>
            <p:ph idx="1"/>
          </p:nvPr>
        </p:nvSpPr>
        <p:spPr/>
        <p:txBody>
          <a:bodyPr/>
          <a:lstStyle/>
          <a:p>
            <a:pPr marL="0" indent="0">
              <a:buNone/>
            </a:pPr>
            <a:r>
              <a:rPr lang="en-IN" dirty="0"/>
              <a:t>As an EY consultant , often when we want to pitch for new client engagements where we struggle to find the relevant financials and asset related information from large datasets . Consultants require Realtime retrieval of the information based on their questions . </a:t>
            </a:r>
          </a:p>
          <a:p>
            <a:pPr marL="0" indent="0">
              <a:buNone/>
            </a:pPr>
            <a:endParaRPr lang="en-IN" dirty="0"/>
          </a:p>
          <a:p>
            <a:pPr marL="0" indent="0">
              <a:buNone/>
            </a:pPr>
            <a:r>
              <a:rPr lang="en-IN" dirty="0"/>
              <a:t>As a solution we developed a Financial advisor chat bot ,which can accept the files related to the engagement . Using RAG architecture, the files converted to embedding and stored in vector database . Then retrieve the relevant information based on the input .</a:t>
            </a:r>
          </a:p>
        </p:txBody>
      </p:sp>
    </p:spTree>
    <p:extLst>
      <p:ext uri="{BB962C8B-B14F-4D97-AF65-F5344CB8AC3E}">
        <p14:creationId xmlns:p14="http://schemas.microsoft.com/office/powerpoint/2010/main" val="322624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Data collection</a:t>
            </a:r>
            <a:endParaRPr lang="en-IN" sz="2400" dirty="0"/>
          </a:p>
        </p:txBody>
      </p:sp>
      <p:sp>
        <p:nvSpPr>
          <p:cNvPr id="3" name="Content Placeholder 2">
            <a:extLst>
              <a:ext uri="{FF2B5EF4-FFF2-40B4-BE49-F238E27FC236}">
                <a16:creationId xmlns:a16="http://schemas.microsoft.com/office/drawing/2014/main" id="{7C258EE9-B28A-B3B6-A1E8-3ED8D723048C}"/>
              </a:ext>
            </a:extLst>
          </p:cNvPr>
          <p:cNvSpPr>
            <a:spLocks noGrp="1"/>
          </p:cNvSpPr>
          <p:nvPr>
            <p:ph idx="1"/>
          </p:nvPr>
        </p:nvSpPr>
        <p:spPr/>
        <p:txBody>
          <a:bodyPr/>
          <a:lstStyle/>
          <a:p>
            <a:r>
              <a:rPr lang="en-IN" dirty="0"/>
              <a:t>The data collected from public government website which is shows the company data.</a:t>
            </a:r>
          </a:p>
          <a:p>
            <a:pPr rtl="0"/>
            <a:r>
              <a:rPr lang="en-IN" dirty="0">
                <a:effectLst/>
                <a:latin typeface="-apple-system"/>
              </a:rPr>
              <a:t>(</a:t>
            </a:r>
            <a:r>
              <a:rPr lang="en-IN" dirty="0">
                <a:effectLst/>
                <a:latin typeface="-apple-system"/>
                <a:hlinkClick r:id="rId2" tooltip="https://eur01.safelinks.protection.outlook.com/?url=https%3a%2f%2fwww.sec.gov%2fedgar%2fsec-api-documentation&amp;data=05%7c01%7cmayur.bhavlal.patil%40gds.ey.com%7cdf08593f538f4437f22d08dba2d7f15a%7c5b973f9977df4bebb27daa0c70b8482c%7c0%7c0%7c638282820685270778%7cunknown%7ctwfpbgzsb3d8eyjwijoimc4wljawmdailcjqijoiv2lumziilcjbtii6ik1hawwilcjxvci6mn0%3d%7c3000%7c%7c%7c&amp;sdata=exnrkg6qnu2npff9i22b2fqwszsl%2bcceu%2bxg0vptpx8%3d&amp;reserved=0"/>
              </a:rPr>
              <a:t>https://www.sec.gov/edgar/sec-api-documentation</a:t>
            </a:r>
            <a:r>
              <a:rPr lang="en-IN" dirty="0">
                <a:effectLst/>
                <a:latin typeface="-apple-system"/>
              </a:rPr>
              <a:t>)</a:t>
            </a:r>
          </a:p>
          <a:p>
            <a:pPr rtl="0"/>
            <a:endParaRPr lang="en-IN" dirty="0">
              <a:latin typeface="-apple-system"/>
            </a:endParaRPr>
          </a:p>
          <a:p>
            <a:pPr rtl="0"/>
            <a:r>
              <a:rPr lang="en-IN" dirty="0">
                <a:effectLst/>
                <a:latin typeface="-apple-system"/>
              </a:rPr>
              <a:t>Data related – </a:t>
            </a:r>
            <a:r>
              <a:rPr lang="en-IN" dirty="0">
                <a:latin typeface="-apple-system"/>
              </a:rPr>
              <a:t>US company filing </a:t>
            </a:r>
            <a:endParaRPr lang="en-IN" dirty="0">
              <a:effectLst/>
              <a:latin typeface="-apple-system"/>
            </a:endParaRPr>
          </a:p>
          <a:p>
            <a:endParaRPr lang="en-IN" dirty="0"/>
          </a:p>
        </p:txBody>
      </p:sp>
    </p:spTree>
    <p:extLst>
      <p:ext uri="{BB962C8B-B14F-4D97-AF65-F5344CB8AC3E}">
        <p14:creationId xmlns:p14="http://schemas.microsoft.com/office/powerpoint/2010/main" val="199022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Architecture</a:t>
            </a:r>
            <a:endParaRPr lang="en-IN" sz="2400" dirty="0"/>
          </a:p>
        </p:txBody>
      </p:sp>
      <p:pic>
        <p:nvPicPr>
          <p:cNvPr id="1026" name="Picture 2" descr="image">
            <a:extLst>
              <a:ext uri="{FF2B5EF4-FFF2-40B4-BE49-F238E27FC236}">
                <a16:creationId xmlns:a16="http://schemas.microsoft.com/office/drawing/2014/main" id="{492409B6-B821-AD1E-367E-0794D6020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14" y="1227500"/>
            <a:ext cx="8965007" cy="3809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FF44A4-8CB4-C60D-1A8C-EE17F9624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2447942"/>
            <a:ext cx="4130675" cy="225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05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Prompt Engineering</a:t>
            </a:r>
            <a:endParaRPr lang="en-IN" sz="2400" dirty="0"/>
          </a:p>
        </p:txBody>
      </p:sp>
      <p:sp>
        <p:nvSpPr>
          <p:cNvPr id="3" name="Content Placeholder 2">
            <a:extLst>
              <a:ext uri="{FF2B5EF4-FFF2-40B4-BE49-F238E27FC236}">
                <a16:creationId xmlns:a16="http://schemas.microsoft.com/office/drawing/2014/main" id="{7C258EE9-B28A-B3B6-A1E8-3ED8D723048C}"/>
              </a:ext>
            </a:extLst>
          </p:cNvPr>
          <p:cNvSpPr>
            <a:spLocks noGrp="1"/>
          </p:cNvSpPr>
          <p:nvPr>
            <p:ph idx="1"/>
          </p:nvPr>
        </p:nvSpPr>
        <p:spPr/>
        <p:txBody>
          <a:bodyPr/>
          <a:lstStyle/>
          <a:p>
            <a:pPr marL="0" indent="0">
              <a:buNone/>
            </a:pPr>
            <a:r>
              <a:rPr lang="en-IN" dirty="0">
                <a:solidFill>
                  <a:srgbClr val="008000"/>
                </a:solidFill>
                <a:latin typeface="Courier New" panose="02070309020205020404" pitchFamily="49" charset="0"/>
              </a:rPr>
              <a:t>#show me the financial trend over the time for TKO GROUP HOLDINGS, INC</a:t>
            </a:r>
          </a:p>
          <a:p>
            <a:pPr rtl="0"/>
            <a:endParaRPr lang="en-IN" dirty="0">
              <a:effectLst/>
            </a:endParaRPr>
          </a:p>
          <a:p>
            <a:pPr rtl="0"/>
            <a:endParaRPr lang="en-IN" dirty="0"/>
          </a:p>
          <a:p>
            <a:pPr marL="0" indent="0" rtl="0">
              <a:buNone/>
            </a:pPr>
            <a:r>
              <a:rPr lang="en-IN" sz="1600" dirty="0">
                <a:effectLst/>
              </a:rPr>
              <a:t>Based on the retrieved documents, here are some key financial trends for TKO GROUP HOLDINGS, INC. over the period from 2022-12-31 to 2023-09-30:</a:t>
            </a:r>
            <a:br>
              <a:rPr lang="en-IN" sz="1600" dirty="0">
                <a:effectLst/>
              </a:rPr>
            </a:br>
            <a:endParaRPr lang="en-IN" sz="1600" dirty="0">
              <a:effectLst/>
            </a:endParaRPr>
          </a:p>
          <a:p>
            <a:pPr marL="0" indent="0" rtl="0">
              <a:buNone/>
            </a:pPr>
            <a:r>
              <a:rPr lang="en-IN" sz="1600" dirty="0"/>
              <a:t>Accounts Payable, Current increased from 16,842,000 USD to 20,898,000 USD </a:t>
            </a:r>
            <a:r>
              <a:rPr lang="en-IN" sz="1600" i="1" dirty="0"/>
              <a:t>1</a:t>
            </a:r>
            <a:r>
              <a:rPr lang="en-IN" sz="1600" dirty="0"/>
              <a:t> .</a:t>
            </a:r>
          </a:p>
          <a:p>
            <a:pPr marL="0" indent="0" rtl="0">
              <a:buNone/>
            </a:pPr>
            <a:r>
              <a:rPr lang="en-IN" sz="1600" dirty="0"/>
              <a:t>Accounts Receivable, after Allowance for Credit Loss, Current increased significantly from 45,448,000 USD to 195,773,000 USD </a:t>
            </a:r>
            <a:r>
              <a:rPr lang="en-IN" sz="1600" i="1" dirty="0"/>
              <a:t>1</a:t>
            </a:r>
            <a:r>
              <a:rPr lang="en-IN" sz="1600" dirty="0"/>
              <a:t> .</a:t>
            </a:r>
          </a:p>
          <a:p>
            <a:pPr marL="0" indent="0" rtl="0">
              <a:buNone/>
            </a:pPr>
            <a:r>
              <a:rPr lang="en-IN" sz="1600" dirty="0"/>
              <a:t>Accrued Liabilities, Current more than</a:t>
            </a:r>
            <a:br>
              <a:rPr lang="en-IN" b="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72264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Prompt Engineering</a:t>
            </a:r>
            <a:endParaRPr lang="en-IN" sz="2400" dirty="0"/>
          </a:p>
        </p:txBody>
      </p:sp>
      <p:sp>
        <p:nvSpPr>
          <p:cNvPr id="3" name="Content Placeholder 2">
            <a:extLst>
              <a:ext uri="{FF2B5EF4-FFF2-40B4-BE49-F238E27FC236}">
                <a16:creationId xmlns:a16="http://schemas.microsoft.com/office/drawing/2014/main" id="{7C258EE9-B28A-B3B6-A1E8-3ED8D723048C}"/>
              </a:ext>
            </a:extLst>
          </p:cNvPr>
          <p:cNvSpPr>
            <a:spLocks noGrp="1"/>
          </p:cNvSpPr>
          <p:nvPr>
            <p:ph idx="1"/>
          </p:nvPr>
        </p:nvSpPr>
        <p:spPr>
          <a:xfrm>
            <a:off x="609918" y="1223645"/>
            <a:ext cx="10286682" cy="4834800"/>
          </a:xfrm>
        </p:spPr>
        <p:txBody>
          <a:bodyPr/>
          <a:lstStyle/>
          <a:p>
            <a:r>
              <a:rPr lang="en-IN" b="0" dirty="0">
                <a:solidFill>
                  <a:srgbClr val="008000"/>
                </a:solidFill>
                <a:effectLst/>
                <a:latin typeface="Courier New" panose="02070309020205020404" pitchFamily="49" charset="0"/>
              </a:rPr>
              <a:t>#2-show me the financial trend over the time for TKO GROUP HOLDINGS, INC</a:t>
            </a:r>
            <a:endParaRPr lang="en-IN" b="0" dirty="0">
              <a:solidFill>
                <a:srgbClr val="000000"/>
              </a:solidFill>
              <a:effectLst/>
              <a:latin typeface="Courier New" panose="02070309020205020404" pitchFamily="49" charset="0"/>
            </a:endParaRPr>
          </a:p>
          <a:p>
            <a:pPr rtl="0"/>
            <a:r>
              <a:rPr lang="en-IN" sz="1200" dirty="0">
                <a:effectLst/>
              </a:rPr>
              <a:t>Based on the retrieved documents, the available financial information for TKO GROUP HOLDINGS, INC. includes:</a:t>
            </a:r>
          </a:p>
          <a:p>
            <a:pPr rtl="0"/>
            <a:r>
              <a:rPr lang="en-IN" sz="1200" dirty="0"/>
              <a:t>Accounts Payable, Current as of 2022-12-31: 16,842,000 USD and as of 2023-09-30: 20,898,000 USD </a:t>
            </a:r>
            <a:r>
              <a:rPr lang="en-IN" sz="1200" i="1" dirty="0"/>
              <a:t>1</a:t>
            </a:r>
            <a:r>
              <a:rPr lang="en-IN" sz="1200" dirty="0"/>
              <a:t> .</a:t>
            </a:r>
          </a:p>
          <a:p>
            <a:pPr rtl="0"/>
            <a:r>
              <a:rPr lang="en-IN" sz="1200" dirty="0"/>
              <a:t>Accounts Receivable, after Allowance for Credit Loss, Current as of 2022-12-31: 45,448,000 USD and as of 2023-09-30: 195,773,000 USD </a:t>
            </a:r>
            <a:r>
              <a:rPr lang="en-IN" sz="1200" i="1" dirty="0"/>
              <a:t>1</a:t>
            </a:r>
            <a:r>
              <a:rPr lang="en-IN" sz="1200" dirty="0"/>
              <a:t> .</a:t>
            </a:r>
          </a:p>
          <a:p>
            <a:pPr rtl="0"/>
            <a:r>
              <a:rPr lang="en-IN" sz="1200" dirty="0"/>
              <a:t>Accrued Liabilities, Current as of 2022-12-31: 108,189,000 USD and as of 2023-09-30: 244,716,000 USD </a:t>
            </a:r>
            <a:r>
              <a:rPr lang="en-IN" sz="1200" i="1" dirty="0"/>
              <a:t>1</a:t>
            </a:r>
            <a:r>
              <a:rPr lang="en-IN" sz="1200" dirty="0"/>
              <a:t> .</a:t>
            </a:r>
          </a:p>
          <a:p>
            <a:pPr rtl="0"/>
            <a:r>
              <a:rPr lang="en-IN" sz="1200" dirty="0"/>
              <a:t>Accrued Professional Fees, Current as of 2022-12-31: 2,915,000 USD and as of 2023-09-30: 25,932,000 USD </a:t>
            </a:r>
            <a:r>
              <a:rPr lang="en-IN" sz="1200" i="1" dirty="0"/>
              <a:t>1</a:t>
            </a:r>
            <a:r>
              <a:rPr lang="en-IN" sz="1200" dirty="0"/>
              <a:t> .</a:t>
            </a:r>
            <a:br>
              <a:rPr lang="en-IN" sz="1200" dirty="0"/>
            </a:br>
            <a:r>
              <a:rPr lang="en-IN" sz="1200" dirty="0"/>
              <a:t>Please note that these figures are based on the data available in the retrieved documents and may not represent the current financial status of the company. Always consult with a financial advisor or conduct comprehensive research before making any investment decisions.</a:t>
            </a:r>
          </a:p>
          <a:p>
            <a:br>
              <a:rPr lang="en-IN" b="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292422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Prompt Engineering</a:t>
            </a:r>
            <a:endParaRPr lang="en-IN" sz="2400" dirty="0"/>
          </a:p>
        </p:txBody>
      </p:sp>
      <p:sp>
        <p:nvSpPr>
          <p:cNvPr id="3" name="Content Placeholder 2">
            <a:extLst>
              <a:ext uri="{FF2B5EF4-FFF2-40B4-BE49-F238E27FC236}">
                <a16:creationId xmlns:a16="http://schemas.microsoft.com/office/drawing/2014/main" id="{7C258EE9-B28A-B3B6-A1E8-3ED8D723048C}"/>
              </a:ext>
            </a:extLst>
          </p:cNvPr>
          <p:cNvSpPr>
            <a:spLocks noGrp="1"/>
          </p:cNvSpPr>
          <p:nvPr>
            <p:ph idx="1"/>
          </p:nvPr>
        </p:nvSpPr>
        <p:spPr>
          <a:xfrm>
            <a:off x="609918" y="1137920"/>
            <a:ext cx="10743882" cy="4834800"/>
          </a:xfrm>
        </p:spPr>
        <p:txBody>
          <a:bodyPr/>
          <a:lstStyle/>
          <a:p>
            <a:br>
              <a:rPr lang="en-IN" b="0" dirty="0">
                <a:solidFill>
                  <a:srgbClr val="000000"/>
                </a:solidFill>
                <a:effectLst/>
                <a:latin typeface="Courier New" panose="02070309020205020404" pitchFamily="49" charset="0"/>
              </a:rPr>
            </a:br>
            <a:r>
              <a:rPr lang="en-IN" b="0" dirty="0">
                <a:solidFill>
                  <a:srgbClr val="008000"/>
                </a:solidFill>
                <a:effectLst/>
                <a:latin typeface="Courier New" panose="02070309020205020404" pitchFamily="49" charset="0"/>
              </a:rPr>
              <a:t>#</a:t>
            </a:r>
            <a:r>
              <a:rPr lang="en-IN" sz="1400" b="0" dirty="0">
                <a:solidFill>
                  <a:srgbClr val="008000"/>
                </a:solidFill>
                <a:effectLst/>
                <a:latin typeface="Courier New" panose="02070309020205020404" pitchFamily="49" charset="0"/>
              </a:rPr>
              <a:t>6-based on Account Receivable where do you advice me to do my investment is in MAPLEBEAR INC or TKO GROUP HOLDINGS, INC</a:t>
            </a:r>
            <a:endParaRPr lang="en-IN" sz="1400" b="0" dirty="0">
              <a:solidFill>
                <a:srgbClr val="000000"/>
              </a:solidFill>
              <a:effectLst/>
              <a:latin typeface="Courier New" panose="02070309020205020404" pitchFamily="49" charset="0"/>
            </a:endParaRPr>
          </a:p>
          <a:p>
            <a:r>
              <a:rPr lang="en-IN" sz="1400" b="0" i="0" dirty="0">
                <a:solidFill>
                  <a:srgbClr val="212121"/>
                </a:solidFill>
                <a:effectLst/>
                <a:latin typeface="Courier New" panose="02070309020205020404" pitchFamily="49" charset="0"/>
              </a:rPr>
              <a:t>Response: Based on the Accounts Receivable data from the retrieved documents, as of the end of Q3 2023, MAPLEBEAR INC. had an Accounts Receivable of 841,000,000 USD [doc2], while TKO GROUP HOLDINGS, INC. had an Accounts Receivable of 195,773,000 USD [doc1]. Accounts Receivable represents the amount of money owed to a company by its customers for goods or services that have been delivered or used but not yet paid for. A higher Accounts Receivable can indicate more sales, but it can also indicate that a company is not collecting the money it's owed quickly enough, which could impact its cash flow. While Accounts Receivable is a significant factor, it should not be the sole determinant for investment decisions. Other financial metrics and factors such as the company's overall financial health, profitability, growth prospects, the industry in which the company operates, and risk tolerance should also be considered. Please consult with a financial advisor or conduct further research before making any investment decisions. </a:t>
            </a:r>
            <a:br>
              <a:rPr lang="en-IN" dirty="0"/>
            </a:br>
            <a:endParaRPr lang="en-IN" dirty="0"/>
          </a:p>
          <a:p>
            <a:br>
              <a:rPr lang="en-IN" b="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70705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Model Deployment</a:t>
            </a:r>
            <a:endParaRPr lang="en-IN" sz="2400" dirty="0"/>
          </a:p>
        </p:txBody>
      </p:sp>
      <p:pic>
        <p:nvPicPr>
          <p:cNvPr id="4" name="Picture 3">
            <a:extLst>
              <a:ext uri="{FF2B5EF4-FFF2-40B4-BE49-F238E27FC236}">
                <a16:creationId xmlns:a16="http://schemas.microsoft.com/office/drawing/2014/main" id="{07227716-DF88-53D7-73CC-5ADEBC00F9D0}"/>
              </a:ext>
            </a:extLst>
          </p:cNvPr>
          <p:cNvPicPr>
            <a:picLocks noChangeAspect="1"/>
          </p:cNvPicPr>
          <p:nvPr/>
        </p:nvPicPr>
        <p:blipFill>
          <a:blip r:embed="rId2"/>
          <a:stretch>
            <a:fillRect/>
          </a:stretch>
        </p:blipFill>
        <p:spPr>
          <a:xfrm>
            <a:off x="397565" y="1083365"/>
            <a:ext cx="11270974" cy="4909611"/>
          </a:xfrm>
          <a:prstGeom prst="rect">
            <a:avLst/>
          </a:prstGeom>
        </p:spPr>
      </p:pic>
    </p:spTree>
    <p:extLst>
      <p:ext uri="{BB962C8B-B14F-4D97-AF65-F5344CB8AC3E}">
        <p14:creationId xmlns:p14="http://schemas.microsoft.com/office/powerpoint/2010/main" val="145827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descr="Creative listing layouts&#10;9 Pointer layout">
            <a:extLst>
              <a:ext uri="{FF2B5EF4-FFF2-40B4-BE49-F238E27FC236}">
                <a16:creationId xmlns:a16="http://schemas.microsoft.com/office/drawing/2014/main" id="{05F6C2A0-E609-4B79-A0F6-FC15BC31B58F}"/>
              </a:ext>
            </a:extLst>
          </p:cNvPr>
          <p:cNvSpPr>
            <a:spLocks noGrp="1"/>
          </p:cNvSpPr>
          <p:nvPr>
            <p:ph type="title"/>
          </p:nvPr>
        </p:nvSpPr>
        <p:spPr/>
        <p:txBody>
          <a:bodyPr>
            <a:normAutofit/>
          </a:bodyPr>
          <a:lstStyle/>
          <a:p>
            <a:r>
              <a:rPr lang="en-US" sz="2400" dirty="0"/>
              <a:t>Code Repo link </a:t>
            </a:r>
            <a:endParaRPr lang="en-IN" sz="2400" dirty="0"/>
          </a:p>
        </p:txBody>
      </p:sp>
    </p:spTree>
    <p:extLst>
      <p:ext uri="{BB962C8B-B14F-4D97-AF65-F5344CB8AC3E}">
        <p14:creationId xmlns:p14="http://schemas.microsoft.com/office/powerpoint/2010/main" val="3421187713"/>
      </p:ext>
    </p:extLst>
  </p:cSld>
  <p:clrMapOvr>
    <a:masterClrMapping/>
  </p:clrMapOvr>
</p:sld>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639</Words>
  <Application>Microsoft Office PowerPoint</Application>
  <PresentationFormat>Custom</PresentationFormat>
  <Paragraphs>38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Courier New</vt:lpstr>
      <vt:lpstr>EYInterstate</vt:lpstr>
      <vt:lpstr>EYInterstate Light</vt:lpstr>
      <vt:lpstr>Georgia</vt:lpstr>
      <vt:lpstr>EY light background</vt:lpstr>
      <vt:lpstr>EY Group -03 Open AI training hackathon     EY Financial Advisor AI       chat bot </vt:lpstr>
      <vt:lpstr>Problem statement and solution</vt:lpstr>
      <vt:lpstr>Data collection</vt:lpstr>
      <vt:lpstr>Architecture</vt:lpstr>
      <vt:lpstr>Prompt Engineering</vt:lpstr>
      <vt:lpstr>Prompt Engineering</vt:lpstr>
      <vt:lpstr>Prompt Engineering</vt:lpstr>
      <vt:lpstr>Model Deployment</vt:lpstr>
      <vt:lpstr>Code Repo link </vt:lpstr>
      <vt:lpstr>Web application to use the financial advisor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2016-03-16T05:57:48Z</dcterms:created>
  <dcterms:modified xsi:type="dcterms:W3CDTF">2024-06-14T11:12:32Z</dcterms:modified>
  <cp:contentStatus/>
</cp:coreProperties>
</file>