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Default Extension="svg" ContentType="image/svg+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3"/>
  </p:notesMasterIdLst>
  <p:sldIdLst>
    <p:sldId id="256" r:id="rId5"/>
    <p:sldId id="2146847054" r:id="rId6"/>
    <p:sldId id="262" r:id="rId7"/>
    <p:sldId id="263" r:id="rId8"/>
    <p:sldId id="265" r:id="rId9"/>
    <p:sldId id="266" r:id="rId10"/>
    <p:sldId id="267" r:id="rId11"/>
    <p:sldId id="268" r:id="rId12"/>
    <p:sldId id="2146847055" r:id="rId13"/>
    <p:sldId id="269" r:id="rId14"/>
    <p:sldId id="2146847056" r:id="rId15"/>
    <p:sldId id="2146847057" r:id="rId16"/>
    <p:sldId id="2146847058" r:id="rId17"/>
    <p:sldId id="2146847059" r:id="rId18"/>
    <p:sldId id="2146847060" r:id="rId19"/>
    <p:sldId id="2146847061" r:id="rId20"/>
    <p:sldId id="2146847062" r:id="rId21"/>
    <p:sldId id="259"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42BA97"/>
    <a:srgbClr val="8E6C0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152" autoAdjust="0"/>
    <p:restoredTop sz="94660"/>
  </p:normalViewPr>
  <p:slideViewPr>
    <p:cSldViewPr snapToGrid="0">
      <p:cViewPr>
        <p:scale>
          <a:sx n="73" d="100"/>
          <a:sy n="73" d="100"/>
        </p:scale>
        <p:origin x="-618" y="12"/>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19-06-2024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pPr/>
              <a:t>6/19/2024</a:t>
            </a:fld>
            <a:endParaRPr lang="en-US"/>
          </a:p>
        </p:txBody>
      </p:sp>
      <p:sp>
        <p:nvSpPr>
          <p:cNvPr id="9" name="Footer Placeholder 8">
            <a:extLst>
              <a:ext uri="{FF2B5EF4-FFF2-40B4-BE49-F238E27FC236}">
                <a16:creationId xmlns=""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6/19/2024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pPr/>
              <a:t>6/19/2024</a:t>
            </a:fld>
            <a:endParaRPr lang="en-US"/>
          </a:p>
        </p:txBody>
      </p:sp>
      <p:sp>
        <p:nvSpPr>
          <p:cNvPr id="12" name="Footer Placeholder 11">
            <a:extLst>
              <a:ext uri="{FF2B5EF4-FFF2-40B4-BE49-F238E27FC236}">
                <a16:creationId xmlns=""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pPr/>
              <a:t>6/19/2024</a:t>
            </a:fld>
            <a:endParaRPr lang="en-US"/>
          </a:p>
        </p:txBody>
      </p:sp>
    </p:spTree>
    <p:extLst>
      <p:ext uri="{BB962C8B-B14F-4D97-AF65-F5344CB8AC3E}">
        <p14:creationId xmlns=""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pPr/>
              <a:t>6/19/2024</a:t>
            </a:fld>
            <a:endParaRPr lang="en-US"/>
          </a:p>
        </p:txBody>
      </p:sp>
      <p:sp>
        <p:nvSpPr>
          <p:cNvPr id="9" name="Footer Placeholder 8">
            <a:extLst>
              <a:ext uri="{FF2B5EF4-FFF2-40B4-BE49-F238E27FC236}">
                <a16:creationId xmlns=""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6/19/2024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6/19/2024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6/19/2024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6/19/2024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6/19/2024</a:t>
            </a:fld>
            <a:endParaRPr lang="en-US"/>
          </a:p>
        </p:txBody>
      </p:sp>
      <p:sp>
        <p:nvSpPr>
          <p:cNvPr id="10" name="Footer Placeholder 9">
            <a:extLst>
              <a:ext uri="{FF2B5EF4-FFF2-40B4-BE49-F238E27FC236}">
                <a16:creationId xmlns=""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6/19/2024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6/19/2024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3" Type="http://schemas.openxmlformats.org/officeDocument/2006/relationships/image" Target="../media/image4.png"/><Relationship Id="rId3" Type="http://schemas.openxmlformats.org/officeDocument/2006/relationships/image" Target="../media/image2.png"/><Relationship Id="rId12" Type="http://schemas.openxmlformats.org/officeDocument/2006/relationships/slide" Target="slide7.xml"/><Relationship Id="rId7" Type="http://schemas.openxmlformats.org/officeDocument/2006/relationships/image" Target="../media/image6.svg"/><Relationship Id="rId2" Type="http://schemas.openxmlformats.org/officeDocument/2006/relationships/slide" Target="slide6.xml"/><Relationship Id="rId1" Type="http://schemas.openxmlformats.org/officeDocument/2006/relationships/slideLayout" Target="../slideLayouts/slideLayout2.xml"/><Relationship Id="rId11" Type="http://schemas.openxmlformats.org/officeDocument/2006/relationships/image" Target="../media/image3.png"/><Relationship Id="rId15" Type="http://schemas.openxmlformats.org/officeDocument/2006/relationships/image" Target="../media/image10.svg"/><Relationship Id="rId10" Type="http://schemas.openxmlformats.org/officeDocument/2006/relationships/image" Target="../media/image8.svg"/><Relationship Id="rId4" Type="http://schemas.openxmlformats.org/officeDocument/2006/relationships/image" Target="../media/image4.svg"/><Relationship Id="rId14"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PROJECT TITLE</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1358188" y="4047982"/>
            <a:ext cx="10395662" cy="1631216"/>
          </a:xfrm>
          <a:prstGeom prst="rect">
            <a:avLst/>
          </a:prstGeom>
          <a:noFill/>
        </p:spPr>
        <p:txBody>
          <a:bodyPr wrap="square" lIns="91440" tIns="45720" rIns="91440" bIns="45720" rtlCol="0" anchor="t">
            <a:spAutoFit/>
          </a:bodyPr>
          <a:lstStyle/>
          <a:p>
            <a:pPr>
              <a:buFont typeface="Wingdings" pitchFamily="2" charset="2"/>
              <a:buChar char="Ø"/>
            </a:pPr>
            <a:r>
              <a:rPr lang="en-GB" sz="2000" b="1" dirty="0" smtClean="0">
                <a:solidFill>
                  <a:schemeClr val="bg1"/>
                </a:solidFill>
                <a:latin typeface="Google Sans"/>
              </a:rPr>
              <a:t>Name			: </a:t>
            </a:r>
            <a:r>
              <a:rPr lang="en-GB" sz="2000" b="1" dirty="0" err="1" smtClean="0">
                <a:solidFill>
                  <a:schemeClr val="bg1"/>
                </a:solidFill>
                <a:latin typeface="Google Sans"/>
              </a:rPr>
              <a:t>Megha</a:t>
            </a:r>
            <a:r>
              <a:rPr lang="en-GB" sz="2000" b="1" dirty="0" smtClean="0">
                <a:solidFill>
                  <a:schemeClr val="bg1"/>
                </a:solidFill>
                <a:latin typeface="Google Sans"/>
              </a:rPr>
              <a:t> </a:t>
            </a:r>
            <a:r>
              <a:rPr lang="en-GB" sz="2000" b="1" dirty="0" err="1" smtClean="0">
                <a:solidFill>
                  <a:schemeClr val="bg1"/>
                </a:solidFill>
                <a:latin typeface="Google Sans"/>
              </a:rPr>
              <a:t>shyam</a:t>
            </a:r>
            <a:r>
              <a:rPr lang="en-GB" sz="2000" b="1" dirty="0" smtClean="0">
                <a:solidFill>
                  <a:schemeClr val="bg1"/>
                </a:solidFill>
                <a:latin typeface="Google Sans"/>
              </a:rPr>
              <a:t> </a:t>
            </a:r>
            <a:r>
              <a:rPr lang="en-GB" sz="2000" b="1" dirty="0" err="1" smtClean="0">
                <a:solidFill>
                  <a:schemeClr val="bg1"/>
                </a:solidFill>
                <a:latin typeface="Google Sans"/>
              </a:rPr>
              <a:t>Bhavani</a:t>
            </a:r>
            <a:r>
              <a:rPr lang="en-GB" sz="2000" b="1" dirty="0" smtClean="0">
                <a:solidFill>
                  <a:schemeClr val="bg1"/>
                </a:solidFill>
                <a:latin typeface="Google Sans"/>
              </a:rPr>
              <a:t> </a:t>
            </a:r>
            <a:r>
              <a:rPr lang="en-GB" sz="2000" b="1" dirty="0" err="1" smtClean="0">
                <a:solidFill>
                  <a:schemeClr val="bg1"/>
                </a:solidFill>
                <a:latin typeface="Google Sans"/>
              </a:rPr>
              <a:t>Raju</a:t>
            </a:r>
            <a:r>
              <a:rPr lang="en-GB" sz="2000" b="1" dirty="0" smtClean="0">
                <a:solidFill>
                  <a:schemeClr val="bg1"/>
                </a:solidFill>
                <a:latin typeface="Google Sans"/>
              </a:rPr>
              <a:t> </a:t>
            </a:r>
            <a:r>
              <a:rPr lang="en-GB" sz="2000" b="1" dirty="0" err="1" smtClean="0">
                <a:solidFill>
                  <a:schemeClr val="bg1"/>
                </a:solidFill>
                <a:latin typeface="Google Sans"/>
              </a:rPr>
              <a:t>Yellapu</a:t>
            </a:r>
            <a:endParaRPr lang="en-GB" sz="2000" b="1" dirty="0" smtClean="0">
              <a:solidFill>
                <a:schemeClr val="bg1"/>
              </a:solidFill>
              <a:latin typeface="Google Sans"/>
            </a:endParaRPr>
          </a:p>
          <a:p>
            <a:pPr>
              <a:buFont typeface="Wingdings" pitchFamily="2" charset="2"/>
              <a:buChar char="Ø"/>
            </a:pPr>
            <a:r>
              <a:rPr lang="en-GB" sz="2000" b="1" dirty="0" smtClean="0">
                <a:solidFill>
                  <a:schemeClr val="bg1"/>
                </a:solidFill>
                <a:latin typeface="Google Sans"/>
              </a:rPr>
              <a:t>Email Id		: Shyamyellapu1@gmail.Com</a:t>
            </a:r>
          </a:p>
          <a:p>
            <a:pPr>
              <a:buFont typeface="Wingdings" pitchFamily="2" charset="2"/>
              <a:buChar char="Ø"/>
            </a:pPr>
            <a:r>
              <a:rPr lang="en-GB" sz="2000" b="1" dirty="0" smtClean="0">
                <a:solidFill>
                  <a:schemeClr val="bg1"/>
                </a:solidFill>
                <a:latin typeface="Google Sans"/>
              </a:rPr>
              <a:t>College Name	: </a:t>
            </a:r>
            <a:r>
              <a:rPr lang="en-GB" sz="2000" b="1" dirty="0" err="1" smtClean="0">
                <a:solidFill>
                  <a:schemeClr val="bg1"/>
                </a:solidFill>
                <a:latin typeface="Google Sans"/>
              </a:rPr>
              <a:t>Chaitanya</a:t>
            </a:r>
            <a:r>
              <a:rPr lang="en-GB" sz="2000" b="1" dirty="0" smtClean="0">
                <a:solidFill>
                  <a:schemeClr val="bg1"/>
                </a:solidFill>
                <a:latin typeface="Google Sans"/>
              </a:rPr>
              <a:t> Engineering college, VSP.</a:t>
            </a:r>
          </a:p>
          <a:p>
            <a:pPr>
              <a:buFont typeface="Wingdings" pitchFamily="2" charset="2"/>
              <a:buChar char="Ø"/>
            </a:pPr>
            <a:r>
              <a:rPr lang="en-GB" sz="2000" b="1" dirty="0" smtClean="0">
                <a:solidFill>
                  <a:schemeClr val="bg1"/>
                </a:solidFill>
                <a:latin typeface="Google Sans"/>
              </a:rPr>
              <a:t>Domain		: Artificial Intelligence &amp; Machine Learning</a:t>
            </a:r>
          </a:p>
          <a:p>
            <a:endParaRPr lang="en-US" sz="2000" b="1" dirty="0">
              <a:solidFill>
                <a:schemeClr val="accent1">
                  <a:lumMod val="75000"/>
                </a:schemeClr>
              </a:solidFill>
              <a:latin typeface="Arial"/>
              <a:cs typeface="Arial"/>
            </a:endParaRPr>
          </a:p>
        </p:txBody>
      </p:sp>
      <p:sp>
        <p:nvSpPr>
          <p:cNvPr id="5" name="TextBox 4"/>
          <p:cNvSpPr txBox="1"/>
          <p:nvPr/>
        </p:nvSpPr>
        <p:spPr>
          <a:xfrm>
            <a:off x="381000" y="3086100"/>
            <a:ext cx="4400550" cy="1323439"/>
          </a:xfrm>
          <a:prstGeom prst="rect">
            <a:avLst/>
          </a:prstGeom>
          <a:noFill/>
        </p:spPr>
        <p:txBody>
          <a:bodyPr wrap="square" rtlCol="0">
            <a:spAutoFit/>
          </a:bodyPr>
          <a:lstStyle/>
          <a:p>
            <a:r>
              <a:rPr lang="en-GB" sz="4000" b="1" dirty="0" smtClean="0">
                <a:solidFill>
                  <a:srgbClr val="FF0000"/>
                </a:solidFill>
              </a:rPr>
              <a:t>Presented  By:</a:t>
            </a:r>
            <a:endParaRPr lang="en-US" sz="4000" b="1" dirty="0" smtClean="0">
              <a:solidFill>
                <a:srgbClr val="FF0000"/>
              </a:solidFill>
            </a:endParaRPr>
          </a:p>
          <a:p>
            <a:endParaRPr lang="en-US" sz="4000" dirty="0"/>
          </a:p>
        </p:txBody>
      </p:sp>
    </p:spTree>
    <p:extLst>
      <p:ext uri="{BB962C8B-B14F-4D97-AF65-F5344CB8AC3E}">
        <p14:creationId xmlns=""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References</a:t>
            </a:r>
            <a:endParaRPr lang="en-US" dirty="0"/>
          </a:p>
        </p:txBody>
      </p:sp>
    </p:spTree>
    <p:extLst>
      <p:ext uri="{BB962C8B-B14F-4D97-AF65-F5344CB8AC3E}">
        <p14:creationId xmlns=""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dirty="0">
                <a:solidFill>
                  <a:schemeClr val="accent2">
                    <a:lumMod val="60000"/>
                    <a:lumOff val="40000"/>
                  </a:schemeClr>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a:buFont typeface="Wingdings" pitchFamily="2" charset="2"/>
              <a:buChar char="Ø"/>
            </a:pPr>
            <a:r>
              <a:rPr lang="en-US" sz="2000" b="1" dirty="0">
                <a:solidFill>
                  <a:schemeClr val="bg1"/>
                </a:solidFill>
                <a:latin typeface="Arial"/>
                <a:ea typeface="+mn-lt"/>
                <a:cs typeface="Arial"/>
              </a:rPr>
              <a:t>Problem </a:t>
            </a:r>
            <a:r>
              <a:rPr lang="en-US" sz="2000" b="1" dirty="0" smtClean="0">
                <a:solidFill>
                  <a:schemeClr val="bg1"/>
                </a:solidFill>
                <a:latin typeface="Arial"/>
                <a:ea typeface="+mn-lt"/>
                <a:cs typeface="Arial"/>
              </a:rPr>
              <a:t>Statement</a:t>
            </a:r>
            <a:endParaRPr lang="en-US" dirty="0">
              <a:solidFill>
                <a:schemeClr val="bg1"/>
              </a:solidFill>
              <a:latin typeface="Arial"/>
              <a:cs typeface="Arial"/>
            </a:endParaRPr>
          </a:p>
          <a:p>
            <a:pPr>
              <a:buFont typeface="Wingdings" pitchFamily="2" charset="2"/>
              <a:buChar char="Ø"/>
            </a:pPr>
            <a:r>
              <a:rPr lang="en-US" sz="2000" b="1" dirty="0">
                <a:solidFill>
                  <a:schemeClr val="bg1"/>
                </a:solidFill>
                <a:latin typeface="Arial"/>
                <a:ea typeface="+mn-lt"/>
                <a:cs typeface="Arial"/>
              </a:rPr>
              <a:t>Proposed System/Solution</a:t>
            </a:r>
            <a:endParaRPr lang="en-US" dirty="0">
              <a:solidFill>
                <a:schemeClr val="bg1"/>
              </a:solidFill>
              <a:latin typeface="Arial"/>
              <a:cs typeface="Arial"/>
            </a:endParaRPr>
          </a:p>
          <a:p>
            <a:pPr>
              <a:buFont typeface="Wingdings" pitchFamily="2" charset="2"/>
              <a:buChar char="Ø"/>
            </a:pPr>
            <a:r>
              <a:rPr lang="en-US" sz="2000" b="1" dirty="0">
                <a:solidFill>
                  <a:schemeClr val="bg1"/>
                </a:solidFill>
                <a:latin typeface="Arial"/>
                <a:ea typeface="+mn-lt"/>
                <a:cs typeface="Calibri"/>
              </a:rPr>
              <a:t>System </a:t>
            </a:r>
            <a:r>
              <a:rPr lang="en-US" sz="2000" b="1" dirty="0">
                <a:solidFill>
                  <a:schemeClr val="bg1"/>
                </a:solidFill>
                <a:latin typeface="Arial"/>
                <a:ea typeface="+mn-lt"/>
                <a:cs typeface="+mn-lt"/>
              </a:rPr>
              <a:t>Development </a:t>
            </a:r>
            <a:r>
              <a:rPr lang="en-US" sz="2000" b="1" dirty="0" smtClean="0">
                <a:solidFill>
                  <a:schemeClr val="bg1"/>
                </a:solidFill>
                <a:latin typeface="Arial"/>
                <a:ea typeface="+mn-lt"/>
                <a:cs typeface="+mn-lt"/>
              </a:rPr>
              <a:t>Approach</a:t>
            </a:r>
            <a:endParaRPr lang="en-US" dirty="0">
              <a:solidFill>
                <a:schemeClr val="bg1"/>
              </a:solidFill>
              <a:latin typeface="Arial"/>
              <a:ea typeface="+mn-lt"/>
              <a:cs typeface="+mn-lt"/>
            </a:endParaRPr>
          </a:p>
          <a:p>
            <a:pPr>
              <a:buFont typeface="Wingdings" pitchFamily="2" charset="2"/>
              <a:buChar char="Ø"/>
            </a:pPr>
            <a:r>
              <a:rPr lang="en-US" sz="2000" b="1" dirty="0">
                <a:solidFill>
                  <a:schemeClr val="bg1"/>
                </a:solidFill>
                <a:latin typeface="Arial"/>
                <a:ea typeface="+mn-lt"/>
                <a:cs typeface="+mn-lt"/>
              </a:rPr>
              <a:t>Algorithm &amp; Deployment  </a:t>
            </a:r>
            <a:endParaRPr lang="en-US" dirty="0">
              <a:solidFill>
                <a:schemeClr val="bg1"/>
              </a:solidFill>
              <a:latin typeface="Arial"/>
              <a:cs typeface="Calibri"/>
            </a:endParaRPr>
          </a:p>
          <a:p>
            <a:pPr>
              <a:buFont typeface="Wingdings" pitchFamily="2" charset="2"/>
              <a:buChar char="Ø"/>
            </a:pPr>
            <a:r>
              <a:rPr lang="en-US" sz="2000" b="1" dirty="0">
                <a:solidFill>
                  <a:schemeClr val="bg1"/>
                </a:solidFill>
                <a:latin typeface="Arial"/>
                <a:ea typeface="+mn-lt"/>
                <a:cs typeface="Arial"/>
              </a:rPr>
              <a:t>Result</a:t>
            </a:r>
          </a:p>
          <a:p>
            <a:pPr>
              <a:buFont typeface="Wingdings" pitchFamily="2" charset="2"/>
              <a:buChar char="Ø"/>
            </a:pPr>
            <a:r>
              <a:rPr lang="en-US" sz="2000" b="1" dirty="0">
                <a:solidFill>
                  <a:schemeClr val="bg1"/>
                </a:solidFill>
                <a:latin typeface="Arial"/>
                <a:ea typeface="+mn-lt"/>
                <a:cs typeface="Arial"/>
              </a:rPr>
              <a:t>Conclusion</a:t>
            </a:r>
            <a:endParaRPr lang="en-US" dirty="0">
              <a:solidFill>
                <a:schemeClr val="bg1"/>
              </a:solidFill>
              <a:latin typeface="Arial"/>
              <a:cs typeface="Arial"/>
            </a:endParaRPr>
          </a:p>
          <a:p>
            <a:pPr>
              <a:buFont typeface="Wingdings" pitchFamily="2" charset="2"/>
              <a:buChar char="Ø"/>
            </a:pPr>
            <a:r>
              <a:rPr lang="en-US" sz="2000" b="1" dirty="0">
                <a:solidFill>
                  <a:schemeClr val="bg1"/>
                </a:solidFill>
                <a:latin typeface="Arial"/>
                <a:ea typeface="+mn-lt"/>
                <a:cs typeface="Arial"/>
              </a:rPr>
              <a:t>Future Scope</a:t>
            </a:r>
          </a:p>
          <a:p>
            <a:pPr>
              <a:buFont typeface="Wingdings" pitchFamily="2" charset="2"/>
              <a:buChar char="Ø"/>
            </a:pPr>
            <a:r>
              <a:rPr lang="en-US" sz="2000" b="1" dirty="0">
                <a:solidFill>
                  <a:schemeClr val="bg1"/>
                </a:solidFill>
                <a:latin typeface="Arial"/>
                <a:ea typeface="+mn-lt"/>
                <a:cs typeface="Arial"/>
              </a:rPr>
              <a:t>References</a:t>
            </a:r>
            <a:endParaRPr lang="en-US" dirty="0">
              <a:solidFill>
                <a:schemeClr val="bg1"/>
              </a:solidFill>
              <a:latin typeface="Arial"/>
              <a:cs typeface="Arial"/>
            </a:endParaRPr>
          </a:p>
          <a:p>
            <a:endParaRPr lang="en-US" dirty="0">
              <a:latin typeface="Arial"/>
              <a:cs typeface="Arial"/>
            </a:endParaRPr>
          </a:p>
        </p:txBody>
      </p:sp>
      <p:sp>
        <p:nvSpPr>
          <p:cNvPr id="4" name="Freeform: Shape 5">
            <a:extLst>
              <a:ext uri="{FF2B5EF4-FFF2-40B4-BE49-F238E27FC236}">
                <a16:creationId xmlns="" xmlns:a16="http://schemas.microsoft.com/office/drawing/2014/main" id="{7E3A88C4-6E70-1823-5DF3-2813C2A2AED3}"/>
              </a:ext>
            </a:extLst>
          </p:cNvPr>
          <p:cNvSpPr/>
          <p:nvPr/>
        </p:nvSpPr>
        <p:spPr>
          <a:xfrm>
            <a:off x="9585960" y="822960"/>
            <a:ext cx="5212080" cy="5212080"/>
          </a:xfrm>
          <a:custGeom>
            <a:avLst/>
            <a:gdLst>
              <a:gd name="connsiteX0" fmla="*/ 2606040 w 5212080"/>
              <a:gd name="connsiteY0" fmla="*/ 1005840 h 5212080"/>
              <a:gd name="connsiteX1" fmla="*/ 1005840 w 5212080"/>
              <a:gd name="connsiteY1" fmla="*/ 2606040 h 5212080"/>
              <a:gd name="connsiteX2" fmla="*/ 2606040 w 5212080"/>
              <a:gd name="connsiteY2" fmla="*/ 4206240 h 5212080"/>
              <a:gd name="connsiteX3" fmla="*/ 4206240 w 5212080"/>
              <a:gd name="connsiteY3" fmla="*/ 2606040 h 5212080"/>
              <a:gd name="connsiteX4" fmla="*/ 2606040 w 5212080"/>
              <a:gd name="connsiteY4" fmla="*/ 1005840 h 5212080"/>
              <a:gd name="connsiteX5" fmla="*/ 2606040 w 5212080"/>
              <a:gd name="connsiteY5" fmla="*/ 0 h 5212080"/>
              <a:gd name="connsiteX6" fmla="*/ 5212080 w 5212080"/>
              <a:gd name="connsiteY6" fmla="*/ 2606040 h 5212080"/>
              <a:gd name="connsiteX7" fmla="*/ 2606040 w 5212080"/>
              <a:gd name="connsiteY7" fmla="*/ 5212080 h 5212080"/>
              <a:gd name="connsiteX8" fmla="*/ 0 w 5212080"/>
              <a:gd name="connsiteY8" fmla="*/ 2606040 h 5212080"/>
              <a:gd name="connsiteX9" fmla="*/ 2606040 w 5212080"/>
              <a:gd name="connsiteY9" fmla="*/ 0 h 5212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212080" h="5212080">
                <a:moveTo>
                  <a:pt x="2606040" y="1005840"/>
                </a:moveTo>
                <a:cubicBezTo>
                  <a:pt x="1722274" y="1005840"/>
                  <a:pt x="1005840" y="1722274"/>
                  <a:pt x="1005840" y="2606040"/>
                </a:cubicBezTo>
                <a:cubicBezTo>
                  <a:pt x="1005840" y="3489806"/>
                  <a:pt x="1722274" y="4206240"/>
                  <a:pt x="2606040" y="4206240"/>
                </a:cubicBezTo>
                <a:cubicBezTo>
                  <a:pt x="3489806" y="4206240"/>
                  <a:pt x="4206240" y="3489806"/>
                  <a:pt x="4206240" y="2606040"/>
                </a:cubicBezTo>
                <a:cubicBezTo>
                  <a:pt x="4206240" y="1722274"/>
                  <a:pt x="3489806" y="1005840"/>
                  <a:pt x="2606040" y="1005840"/>
                </a:cubicBezTo>
                <a:close/>
                <a:moveTo>
                  <a:pt x="2606040" y="0"/>
                </a:moveTo>
                <a:cubicBezTo>
                  <a:pt x="4045316" y="0"/>
                  <a:pt x="5212080" y="1166764"/>
                  <a:pt x="5212080" y="2606040"/>
                </a:cubicBezTo>
                <a:cubicBezTo>
                  <a:pt x="5212080" y="4045316"/>
                  <a:pt x="4045316" y="5212080"/>
                  <a:pt x="2606040" y="5212080"/>
                </a:cubicBezTo>
                <a:cubicBezTo>
                  <a:pt x="1166764" y="5212080"/>
                  <a:pt x="0" y="4045316"/>
                  <a:pt x="0" y="2606040"/>
                </a:cubicBezTo>
                <a:cubicBezTo>
                  <a:pt x="0" y="1166764"/>
                  <a:pt x="1166764" y="0"/>
                  <a:pt x="2606040" y="0"/>
                </a:cubicBezTo>
                <a:close/>
              </a:path>
            </a:pathLst>
          </a:custGeom>
          <a:ln>
            <a:noFill/>
          </a:ln>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pic>
        <p:nvPicPr>
          <p:cNvPr id="5" name="Graphic 10" descr="Checklist RTL">
            <a:hlinkClick r:id="rId2" action="ppaction://hlinksldjump"/>
            <a:extLst>
              <a:ext uri="{FF2B5EF4-FFF2-40B4-BE49-F238E27FC236}">
                <a16:creationId xmlns="" xmlns:a16="http://schemas.microsoft.com/office/drawing/2014/main" id="{00B4C6F3-0F0B-D975-40E1-E1A818DE49EE}"/>
              </a:ext>
            </a:extLst>
          </p:cNvPr>
          <p:cNvPicPr>
            <a:picLocks noChangeAspect="1"/>
          </p:cNvPicPr>
          <p:nvPr/>
        </p:nvPicPr>
        <p:blipFill>
          <a:blip r:embed="rId3" cstate="print">
            <a:extLst>
              <a:ext uri="{96DAC541-7B7A-43D3-8B79-37D633B846F1}">
                <asvg:svgBlip xmlns="" xmlns:asvg="http://schemas.microsoft.com/office/drawing/2016/SVG/main" r:embed="rId10"/>
              </a:ext>
            </a:extLst>
          </a:blip>
          <a:stretch>
            <a:fillRect/>
          </a:stretch>
        </p:blipFill>
        <p:spPr>
          <a:xfrm>
            <a:off x="9651476" y="2863533"/>
            <a:ext cx="914400" cy="914400"/>
          </a:xfrm>
          <a:prstGeom prst="rect">
            <a:avLst/>
          </a:prstGeom>
        </p:spPr>
      </p:pic>
      <p:pic>
        <p:nvPicPr>
          <p:cNvPr id="6" name="Graphic 8" descr="Eye">
            <a:hlinkClick r:id="rId2" action="ppaction://hlinksldjump"/>
            <a:extLst>
              <a:ext uri="{FF2B5EF4-FFF2-40B4-BE49-F238E27FC236}">
                <a16:creationId xmlns="" xmlns:a16="http://schemas.microsoft.com/office/drawing/2014/main" id="{45B57C5B-E618-D8BB-80A6-00DB6642AE7C}"/>
              </a:ext>
            </a:extLst>
          </p:cNvPr>
          <p:cNvPicPr>
            <a:picLocks noChangeAspect="1"/>
          </p:cNvPicPr>
          <p:nvPr/>
        </p:nvPicPr>
        <p:blipFill>
          <a:blip r:embed="rId11" cstate="print">
            <a:extLst>
              <a:ext uri="{96DAC541-7B7A-43D3-8B79-37D633B846F1}">
                <asvg:svgBlip xmlns="" xmlns:asvg="http://schemas.microsoft.com/office/drawing/2016/SVG/main" r:embed="rId4"/>
              </a:ext>
            </a:extLst>
          </a:blip>
          <a:stretch>
            <a:fillRect/>
          </a:stretch>
        </p:blipFill>
        <p:spPr>
          <a:xfrm>
            <a:off x="10291556" y="4463733"/>
            <a:ext cx="457200" cy="457200"/>
          </a:xfrm>
          <a:prstGeom prst="rect">
            <a:avLst/>
          </a:prstGeom>
        </p:spPr>
      </p:pic>
      <p:pic>
        <p:nvPicPr>
          <p:cNvPr id="7" name="Graphic 9" descr="Target Audience">
            <a:hlinkClick r:id="rId12" action="ppaction://hlinksldjump"/>
            <a:extLst>
              <a:ext uri="{FF2B5EF4-FFF2-40B4-BE49-F238E27FC236}">
                <a16:creationId xmlns="" xmlns:a16="http://schemas.microsoft.com/office/drawing/2014/main" id="{227BC7C7-DC01-89E1-5A1E-A97DC0BB3D05}"/>
              </a:ext>
            </a:extLst>
          </p:cNvPr>
          <p:cNvPicPr>
            <a:picLocks noChangeAspect="1"/>
          </p:cNvPicPr>
          <p:nvPr/>
        </p:nvPicPr>
        <p:blipFill>
          <a:blip r:embed="rId13" cstate="print">
            <a:extLst>
              <a:ext uri="{96DAC541-7B7A-43D3-8B79-37D633B846F1}">
                <asvg:svgBlip xmlns="" xmlns:asvg="http://schemas.microsoft.com/office/drawing/2016/SVG/main" r:embed="rId7"/>
              </a:ext>
            </a:extLst>
          </a:blip>
          <a:stretch>
            <a:fillRect/>
          </a:stretch>
        </p:blipFill>
        <p:spPr>
          <a:xfrm>
            <a:off x="11382208" y="5197140"/>
            <a:ext cx="457200" cy="457200"/>
          </a:xfrm>
          <a:prstGeom prst="rect">
            <a:avLst/>
          </a:prstGeom>
        </p:spPr>
      </p:pic>
      <p:pic>
        <p:nvPicPr>
          <p:cNvPr id="8" name="Graphic 11" descr="Lightbulb and pencil">
            <a:extLst>
              <a:ext uri="{FF2B5EF4-FFF2-40B4-BE49-F238E27FC236}">
                <a16:creationId xmlns="" xmlns:a16="http://schemas.microsoft.com/office/drawing/2014/main" id="{45946D5D-D723-8759-9825-E3F7D7D78346}"/>
              </a:ext>
            </a:extLst>
          </p:cNvPr>
          <p:cNvPicPr>
            <a:picLocks noChangeAspect="1"/>
          </p:cNvPicPr>
          <p:nvPr/>
        </p:nvPicPr>
        <p:blipFill>
          <a:blip r:embed="rId14" cstate="print">
            <a:extLst>
              <a:ext uri="{96DAC541-7B7A-43D3-8B79-37D633B846F1}">
                <asvg:svgBlip xmlns="" xmlns:asvg="http://schemas.microsoft.com/office/drawing/2016/SVG/main" r:embed="rId15"/>
              </a:ext>
            </a:extLst>
          </a:blip>
          <a:stretch>
            <a:fillRect/>
          </a:stretch>
        </p:blipFill>
        <p:spPr>
          <a:xfrm>
            <a:off x="12543276" y="5197140"/>
            <a:ext cx="457200" cy="457200"/>
          </a:xfrm>
          <a:prstGeom prst="rect">
            <a:avLst/>
          </a:prstGeom>
        </p:spPr>
      </p:pic>
      <p:sp>
        <p:nvSpPr>
          <p:cNvPr id="9" name="Oval 8">
            <a:extLst>
              <a:ext uri="{FF2B5EF4-FFF2-40B4-BE49-F238E27FC236}">
                <a16:creationId xmlns="" xmlns:a16="http://schemas.microsoft.com/office/drawing/2014/main" id="{A2CA6905-13B3-A75E-2ED1-19095C44CFDB}"/>
              </a:ext>
            </a:extLst>
          </p:cNvPr>
          <p:cNvSpPr/>
          <p:nvPr/>
        </p:nvSpPr>
        <p:spPr>
          <a:xfrm>
            <a:off x="9331436" y="2543493"/>
            <a:ext cx="1554480" cy="1554480"/>
          </a:xfrm>
          <a:prstGeom prst="ellipse">
            <a:avLst/>
          </a:prstGeom>
          <a:solidFill>
            <a:schemeClr val="bg1"/>
          </a:solidFill>
          <a:ln>
            <a:noFill/>
          </a:ln>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0" name="Graphic 10" descr="Checklist RTL">
            <a:hlinkClick r:id="rId2" action="ppaction://hlinksldjump"/>
            <a:extLst>
              <a:ext uri="{FF2B5EF4-FFF2-40B4-BE49-F238E27FC236}">
                <a16:creationId xmlns="" xmlns:a16="http://schemas.microsoft.com/office/drawing/2014/main" id="{00B4C6F3-0F0B-D975-40E1-E1A818DE49EE}"/>
              </a:ext>
            </a:extLst>
          </p:cNvPr>
          <p:cNvPicPr>
            <a:picLocks noChangeAspect="1"/>
          </p:cNvPicPr>
          <p:nvPr/>
        </p:nvPicPr>
        <p:blipFill>
          <a:blip r:embed="rId3" cstate="print">
            <a:extLst>
              <a:ext uri="{96DAC541-7B7A-43D3-8B79-37D633B846F1}">
                <asvg:svgBlip xmlns="" xmlns:asvg="http://schemas.microsoft.com/office/drawing/2016/SVG/main" r:embed="rId10"/>
              </a:ext>
            </a:extLst>
          </a:blip>
          <a:stretch>
            <a:fillRect/>
          </a:stretch>
        </p:blipFill>
        <p:spPr>
          <a:xfrm>
            <a:off x="9556226" y="2806383"/>
            <a:ext cx="914400" cy="914400"/>
          </a:xfrm>
          <a:prstGeom prst="rect">
            <a:avLst/>
          </a:prstGeom>
        </p:spPr>
      </p:pic>
    </p:spTree>
    <p:extLst>
      <p:ext uri="{BB962C8B-B14F-4D97-AF65-F5344CB8AC3E}">
        <p14:creationId xmlns=""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2867192" y="924225"/>
            <a:ext cx="11029616" cy="530296"/>
          </a:xfrm>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 xmlns:a16="http://schemas.microsoft.com/office/drawing/2014/main" id="{8FEE4A9C-3F57-7DA7-91FD-715C3FB47F93}"/>
              </a:ext>
            </a:extLst>
          </p:cNvPr>
          <p:cNvSpPr>
            <a:spLocks noGrp="1"/>
          </p:cNvSpPr>
          <p:nvPr>
            <p:ph idx="1"/>
          </p:nvPr>
        </p:nvSpPr>
        <p:spPr>
          <a:xfrm>
            <a:off x="413215" y="1593666"/>
            <a:ext cx="11029615" cy="2815059"/>
          </a:xfrm>
        </p:spPr>
        <p:txBody>
          <a:bodyPr/>
          <a:lstStyle/>
          <a:p>
            <a:pPr>
              <a:buFont typeface="Wingdings" pitchFamily="2" charset="2"/>
              <a:buChar char="Ø"/>
            </a:pPr>
            <a:r>
              <a:rPr lang="en-US" sz="3200" dirty="0" smtClean="0">
                <a:solidFill>
                  <a:schemeClr val="bg1"/>
                </a:solidFill>
              </a:rPr>
              <a:t>Develop a sentiment analysis model to classify </a:t>
            </a:r>
            <a:r>
              <a:rPr lang="en-US" sz="3200" dirty="0" err="1" smtClean="0">
                <a:solidFill>
                  <a:schemeClr val="bg1"/>
                </a:solidFill>
              </a:rPr>
              <a:t>restarunt</a:t>
            </a:r>
            <a:r>
              <a:rPr lang="en-US" sz="3200" dirty="0" smtClean="0">
                <a:solidFill>
                  <a:schemeClr val="bg1"/>
                </a:solidFill>
              </a:rPr>
              <a:t> reviews as positive   or negative</a:t>
            </a:r>
          </a:p>
        </p:txBody>
      </p:sp>
    </p:spTree>
    <p:extLst>
      <p:ext uri="{BB962C8B-B14F-4D97-AF65-F5344CB8AC3E}">
        <p14:creationId xmlns=""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a:buFont typeface="Wingdings" pitchFamily="2" charset="2"/>
              <a:buChar char="Ø"/>
            </a:pPr>
            <a:r>
              <a:rPr lang="en-US" sz="1400" b="1" dirty="0" smtClean="0">
                <a:solidFill>
                  <a:schemeClr val="bg1"/>
                </a:solidFill>
              </a:rPr>
              <a:t>Data Collection:</a:t>
            </a:r>
          </a:p>
          <a:p>
            <a:pPr>
              <a:buFont typeface="Wingdings" pitchFamily="2" charset="2"/>
              <a:buChar char="Ø"/>
            </a:pPr>
            <a:r>
              <a:rPr lang="en-US" sz="1400" dirty="0" smtClean="0">
                <a:solidFill>
                  <a:schemeClr val="bg1"/>
                </a:solidFill>
              </a:rPr>
              <a:t>Gather a dataset of restaurant reviews, including text and corresponding sentiment labels (positive or negative).</a:t>
            </a:r>
          </a:p>
          <a:p>
            <a:pPr>
              <a:buFont typeface="Wingdings" pitchFamily="2" charset="2"/>
              <a:buChar char="Ø"/>
            </a:pPr>
            <a:endParaRPr lang="en-US" sz="1400" dirty="0" smtClean="0">
              <a:solidFill>
                <a:schemeClr val="bg1"/>
              </a:solidFill>
            </a:endParaRPr>
          </a:p>
          <a:p>
            <a:pPr>
              <a:buFont typeface="Wingdings" pitchFamily="2" charset="2"/>
              <a:buChar char="Ø"/>
            </a:pPr>
            <a:r>
              <a:rPr lang="en-US" sz="1400" b="1" dirty="0" smtClean="0">
                <a:solidFill>
                  <a:schemeClr val="bg1"/>
                </a:solidFill>
              </a:rPr>
              <a:t>Data Preprocessing:</a:t>
            </a:r>
          </a:p>
          <a:p>
            <a:pPr>
              <a:buFont typeface="Wingdings" pitchFamily="2" charset="2"/>
              <a:buChar char="Ø"/>
            </a:pPr>
            <a:r>
              <a:rPr lang="en-US" sz="1400" dirty="0" smtClean="0">
                <a:solidFill>
                  <a:schemeClr val="bg1"/>
                </a:solidFill>
              </a:rPr>
              <a:t> Clean and preprocess the text data by removing  </a:t>
            </a:r>
            <a:r>
              <a:rPr lang="en-US" sz="1400" dirty="0" err="1" smtClean="0">
                <a:solidFill>
                  <a:schemeClr val="bg1"/>
                </a:solidFill>
              </a:rPr>
              <a:t>stopwords</a:t>
            </a:r>
            <a:r>
              <a:rPr lang="en-US" sz="1400" dirty="0" smtClean="0">
                <a:solidFill>
                  <a:schemeClr val="bg1"/>
                </a:solidFill>
              </a:rPr>
              <a:t>, punctuation, and converting text to lowercase.</a:t>
            </a:r>
          </a:p>
          <a:p>
            <a:pPr>
              <a:buFont typeface="Wingdings" pitchFamily="2" charset="2"/>
              <a:buChar char="Ø"/>
            </a:pPr>
            <a:r>
              <a:rPr lang="en-US" sz="1400" dirty="0" smtClean="0">
                <a:solidFill>
                  <a:schemeClr val="bg1"/>
                </a:solidFill>
              </a:rPr>
              <a:t> Perform tokenization and stemming to prepare the text for analysis.</a:t>
            </a:r>
            <a:endParaRPr lang="en-US" sz="1400" b="1" dirty="0" smtClean="0">
              <a:solidFill>
                <a:schemeClr val="bg1"/>
              </a:solidFill>
            </a:endParaRPr>
          </a:p>
          <a:p>
            <a:pPr>
              <a:buFont typeface="Wingdings" pitchFamily="2" charset="2"/>
              <a:buChar char="Ø"/>
            </a:pPr>
            <a:r>
              <a:rPr lang="en-US" sz="1400" b="1" dirty="0" smtClean="0">
                <a:solidFill>
                  <a:schemeClr val="bg1"/>
                </a:solidFill>
              </a:rPr>
              <a:t>Feature Extraction:</a:t>
            </a:r>
          </a:p>
          <a:p>
            <a:pPr>
              <a:buFont typeface="Wingdings" pitchFamily="2" charset="2"/>
              <a:buChar char="Ø"/>
            </a:pPr>
            <a:r>
              <a:rPr lang="en-US" sz="1400" dirty="0" smtClean="0">
                <a:solidFill>
                  <a:schemeClr val="bg1"/>
                </a:solidFill>
              </a:rPr>
              <a:t>Utilize techniques like TF-IDF to convert text data into numerical  feature vectors.</a:t>
            </a:r>
          </a:p>
          <a:p>
            <a:pPr>
              <a:buFont typeface="Wingdings" pitchFamily="2" charset="2"/>
              <a:buChar char="Ø"/>
            </a:pPr>
            <a:r>
              <a:rPr lang="en-US" sz="1400" dirty="0" smtClean="0">
                <a:solidFill>
                  <a:schemeClr val="bg1"/>
                </a:solidFill>
              </a:rPr>
              <a:t> Extract relevant features that contribute to sentiment classification, such as key words or phrases.</a:t>
            </a:r>
            <a:endParaRPr lang="en-US" sz="1400" b="1" dirty="0" smtClean="0">
              <a:solidFill>
                <a:schemeClr val="bg1"/>
              </a:solidFill>
            </a:endParaRPr>
          </a:p>
          <a:p>
            <a:pPr>
              <a:buFont typeface="Wingdings" pitchFamily="2" charset="2"/>
              <a:buChar char="Ø"/>
            </a:pPr>
            <a:r>
              <a:rPr lang="en-US" sz="1400" b="1" dirty="0" smtClean="0">
                <a:solidFill>
                  <a:schemeClr val="bg1"/>
                </a:solidFill>
              </a:rPr>
              <a:t>Naive </a:t>
            </a:r>
            <a:r>
              <a:rPr lang="en-US" sz="1400" b="1" dirty="0" err="1" smtClean="0">
                <a:solidFill>
                  <a:schemeClr val="bg1"/>
                </a:solidFill>
              </a:rPr>
              <a:t>Bayes</a:t>
            </a:r>
            <a:r>
              <a:rPr lang="en-US" sz="1400" b="1" dirty="0" smtClean="0">
                <a:solidFill>
                  <a:schemeClr val="bg1"/>
                </a:solidFill>
              </a:rPr>
              <a:t> Classifier:</a:t>
            </a:r>
          </a:p>
          <a:p>
            <a:pPr>
              <a:buFont typeface="Wingdings" pitchFamily="2" charset="2"/>
              <a:buChar char="Ø"/>
            </a:pPr>
            <a:r>
              <a:rPr lang="en-US" sz="1400" dirty="0" smtClean="0">
                <a:solidFill>
                  <a:schemeClr val="bg1"/>
                </a:solidFill>
              </a:rPr>
              <a:t>Implement the Naive </a:t>
            </a:r>
            <a:r>
              <a:rPr lang="en-US" sz="1400" dirty="0" err="1" smtClean="0">
                <a:solidFill>
                  <a:schemeClr val="bg1"/>
                </a:solidFill>
              </a:rPr>
              <a:t>Bayes</a:t>
            </a:r>
            <a:r>
              <a:rPr lang="en-US" sz="1400" dirty="0" smtClean="0">
                <a:solidFill>
                  <a:schemeClr val="bg1"/>
                </a:solidFill>
              </a:rPr>
              <a:t> algorithm, which assumes independence between features, to classify reviews based on their extracted features and sentiment.</a:t>
            </a:r>
          </a:p>
          <a:p>
            <a:pPr>
              <a:buFont typeface="Wingdings" pitchFamily="2" charset="2"/>
              <a:buChar char="Ø"/>
            </a:pPr>
            <a:r>
              <a:rPr lang="en-US" sz="1400" b="1" dirty="0" smtClean="0">
                <a:solidFill>
                  <a:schemeClr val="bg1"/>
                </a:solidFill>
              </a:rPr>
              <a:t>Model Evaluation:</a:t>
            </a:r>
          </a:p>
          <a:p>
            <a:pPr>
              <a:buFont typeface="Wingdings" pitchFamily="2" charset="2"/>
              <a:buChar char="Ø"/>
            </a:pPr>
            <a:r>
              <a:rPr lang="en-US" sz="1400" dirty="0" smtClean="0">
                <a:solidFill>
                  <a:schemeClr val="bg1"/>
                </a:solidFill>
              </a:rPr>
              <a:t> Assess the classifier's performance using metrics such as accuracy, precision, recall, and F1-score.</a:t>
            </a:r>
          </a:p>
          <a:p>
            <a:pPr>
              <a:buFont typeface="Wingdings" pitchFamily="2" charset="2"/>
              <a:buChar char="Ø"/>
            </a:pPr>
            <a:r>
              <a:rPr lang="en-US" sz="1400" dirty="0" smtClean="0">
                <a:solidFill>
                  <a:schemeClr val="bg1"/>
                </a:solidFill>
              </a:rPr>
              <a:t>-Utilize techniques like cross-validation to ensure the model's robustness and generalization.</a:t>
            </a:r>
          </a:p>
          <a:p>
            <a:pPr>
              <a:buFont typeface="Wingdings" pitchFamily="2" charset="2"/>
              <a:buChar char="Ø"/>
            </a:pPr>
            <a:r>
              <a:rPr lang="en-US" sz="1400" b="1" dirty="0" smtClean="0">
                <a:solidFill>
                  <a:schemeClr val="bg1"/>
                </a:solidFill>
              </a:rPr>
              <a:t>Deployment:</a:t>
            </a:r>
          </a:p>
          <a:p>
            <a:pPr>
              <a:buFont typeface="Wingdings" pitchFamily="2" charset="2"/>
              <a:buChar char="Ø"/>
            </a:pPr>
            <a:r>
              <a:rPr lang="en-US" sz="1400" dirty="0" smtClean="0">
                <a:solidFill>
                  <a:schemeClr val="bg1"/>
                </a:solidFill>
              </a:rPr>
              <a:t> Develop an application or interface to input restaurant reviews and receive real-time sentiment predictions.</a:t>
            </a:r>
          </a:p>
          <a:p>
            <a:pPr>
              <a:buFont typeface="Wingdings" pitchFamily="2" charset="2"/>
              <a:buChar char="Ø"/>
            </a:pPr>
            <a:r>
              <a:rPr lang="en-US" sz="1400" dirty="0" smtClean="0">
                <a:solidFill>
                  <a:schemeClr val="bg1"/>
                </a:solidFill>
              </a:rPr>
              <a:t> Deploy the solution on a scalable platform, ensuring reliability and performance under varying user loads.</a:t>
            </a:r>
          </a:p>
          <a:p>
            <a:pPr>
              <a:buFont typeface="Wingdings" pitchFamily="2" charset="2"/>
              <a:buChar char="Ø"/>
            </a:pPr>
            <a:r>
              <a:rPr lang="en-US" sz="1400" b="1" dirty="0" smtClean="0">
                <a:solidFill>
                  <a:schemeClr val="bg1"/>
                </a:solidFill>
              </a:rPr>
              <a:t>Result:</a:t>
            </a:r>
          </a:p>
          <a:p>
            <a:pPr>
              <a:buFont typeface="Wingdings" pitchFamily="2" charset="2"/>
              <a:buChar char="Ø"/>
            </a:pPr>
            <a:r>
              <a:rPr lang="en-US" sz="1400" dirty="0" smtClean="0">
                <a:solidFill>
                  <a:schemeClr val="bg1"/>
                </a:solidFill>
              </a:rPr>
              <a:t> Provide insights into the sentiment distribution of restaurant reviews, highlighting trends in customer feedback.</a:t>
            </a:r>
          </a:p>
          <a:p>
            <a:pPr>
              <a:buFont typeface="Wingdings" pitchFamily="2" charset="2"/>
              <a:buChar char="Ø"/>
            </a:pPr>
            <a:r>
              <a:rPr lang="en-US" sz="1400" dirty="0" smtClean="0">
                <a:solidFill>
                  <a:schemeClr val="bg1"/>
                </a:solidFill>
              </a:rPr>
              <a:t> Continuously monitor and improve the model based on ongoing reviews and user feedback.</a:t>
            </a:r>
          </a:p>
        </p:txBody>
      </p:sp>
    </p:spTree>
    <p:extLst>
      <p:ext uri="{BB962C8B-B14F-4D97-AF65-F5344CB8AC3E}">
        <p14:creationId xmlns=""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 xmlns:a16="http://schemas.microsoft.com/office/drawing/2014/main" id="{C4FFAF3C-BA60-9181-132C-C36C403AAEA7}"/>
              </a:ext>
            </a:extLst>
          </p:cNvPr>
          <p:cNvSpPr>
            <a:spLocks noGrp="1"/>
          </p:cNvSpPr>
          <p:nvPr>
            <p:ph idx="1"/>
          </p:nvPr>
        </p:nvSpPr>
        <p:spPr/>
        <p:txBody>
          <a:bodyPr/>
          <a:lstStyle/>
          <a:p>
            <a:pPr marL="0" indent="0">
              <a:buNone/>
            </a:pPr>
            <a:r>
              <a:rPr lang="en-IN" sz="1800" b="1" dirty="0">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dirty="0"/>
          </a:p>
          <a:p>
            <a:pPr marL="305435" indent="-305435"/>
            <a:r>
              <a:rPr lang="en-IN" sz="1800" b="1" dirty="0">
                <a:solidFill>
                  <a:srgbClr val="0F0F0F"/>
                </a:solidFill>
              </a:rPr>
              <a:t>System requirements</a:t>
            </a:r>
          </a:p>
          <a:p>
            <a:pPr marL="305435" indent="-305435"/>
            <a:r>
              <a:rPr lang="en-IN" sz="1800" b="1" dirty="0">
                <a:solidFill>
                  <a:srgbClr val="0F0F0F"/>
                </a:solidFill>
              </a:rPr>
              <a:t>Library required to build the model</a:t>
            </a:r>
          </a:p>
        </p:txBody>
      </p:sp>
    </p:spTree>
    <p:extLst>
      <p:ext uri="{BB962C8B-B14F-4D97-AF65-F5344CB8AC3E}">
        <p14:creationId xmlns=""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 xmlns:a16="http://schemas.microsoft.com/office/drawing/2014/main" id="{F7F0871F-2198-9E37-C96F-3611AA199B60}"/>
              </a:ext>
            </a:extLst>
          </p:cNvPr>
          <p:cNvSpPr>
            <a:spLocks noGrp="1"/>
          </p:cNvSpPr>
          <p:nvPr>
            <p:ph idx="1"/>
          </p:nvPr>
        </p:nvSpPr>
        <p:spPr/>
        <p:txBody>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dirty="0"/>
          </a:p>
        </p:txBody>
      </p:sp>
    </p:spTree>
    <p:extLst>
      <p:ext uri="{BB962C8B-B14F-4D97-AF65-F5344CB8AC3E}">
        <p14:creationId xmlns=""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 xmlns:a16="http://schemas.microsoft.com/office/drawing/2014/main" id="{D3304455-6802-6CA9-8475-2F6DD1B8D409}"/>
              </a:ext>
            </a:extLst>
          </p:cNvPr>
          <p:cNvSpPr>
            <a:spLocks noGrp="1"/>
          </p:cNvSpPr>
          <p:nvPr>
            <p:ph idx="1"/>
          </p:nvPr>
        </p:nvSpPr>
        <p:spPr/>
        <p:txBody>
          <a:bodyPr>
            <a:normAutofit/>
          </a:bodyPr>
          <a:lstStyle/>
          <a:p>
            <a:pPr marL="0" indent="0">
              <a:buNone/>
            </a:pPr>
            <a:r>
              <a:rPr lang="en-IN" sz="2400" dirty="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2400" dirty="0"/>
          </a:p>
        </p:txBody>
      </p:sp>
    </p:spTree>
    <p:extLst>
      <p:ext uri="{BB962C8B-B14F-4D97-AF65-F5344CB8AC3E}">
        <p14:creationId xmlns=""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 xmlns:a16="http://schemas.microsoft.com/office/drawing/2014/main" id="{005E46AB-32C4-4B57-A2B1-50738A64BE1B}"/>
              </a:ext>
            </a:extLst>
          </p:cNvPr>
          <p:cNvSpPr>
            <a:spLocks noGrp="1"/>
          </p:cNvSpPr>
          <p:nvPr>
            <p:ph idx="1"/>
          </p:nvPr>
        </p:nvSpPr>
        <p:spPr/>
        <p:txBody>
          <a:bodyPr>
            <a:normAutofit/>
          </a:bodyPr>
          <a:lstStyle/>
          <a:p>
            <a:pPr marL="305435" indent="-305435"/>
            <a:r>
              <a:rPr lang="en-IN" sz="2000" dirty="0">
                <a:solidFill>
                  <a:schemeClr val="bg1"/>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solidFill>
                <a:schemeClr val="bg1"/>
              </a:solidFill>
            </a:endParaRPr>
          </a:p>
        </p:txBody>
      </p:sp>
    </p:spTree>
    <p:extLst>
      <p:ext uri="{BB962C8B-B14F-4D97-AF65-F5344CB8AC3E}">
        <p14:creationId xmlns=""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A6638FD1-D00E-E75B-705C-564F06D93D7B}"/>
              </a:ext>
            </a:extLst>
          </p:cNvPr>
          <p:cNvSpPr>
            <a:spLocks noGrp="1"/>
          </p:cNvSpPr>
          <p:nvPr>
            <p:ph idx="1"/>
          </p:nvPr>
        </p:nvSpPr>
        <p:spPr/>
        <p:txBody>
          <a:bodyPr/>
          <a:lstStyle/>
          <a:p>
            <a:pPr marL="0" indent="0">
              <a:buNone/>
            </a:pPr>
            <a:endParaRPr lang="en-US" sz="2000" b="1" dirty="0">
              <a:solidFill>
                <a:schemeClr val="bg1"/>
              </a:solidFill>
            </a:endParaRPr>
          </a:p>
          <a:p>
            <a:pPr marL="305435" indent="-305435"/>
            <a:r>
              <a:rPr lang="en-US" sz="2000" dirty="0">
                <a:solidFill>
                  <a:schemeClr val="bg1"/>
                </a:solidFill>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solidFill>
                <a:schemeClr val="bg1"/>
              </a:solidFill>
            </a:endParaRPr>
          </a:p>
          <a:p>
            <a:pPr marL="305435" indent="-305435"/>
            <a:endParaRPr lang="en-US" dirty="0">
              <a:solidFill>
                <a:schemeClr val="bg1"/>
              </a:solidFill>
            </a:endParaRPr>
          </a:p>
        </p:txBody>
      </p:sp>
      <p:sp>
        <p:nvSpPr>
          <p:cNvPr id="5" name="Title 4">
            <a:extLst>
              <a:ext uri="{FF2B5EF4-FFF2-40B4-BE49-F238E27FC236}">
                <a16:creationId xmlns=""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http://schemas.openxmlformats.org/package/2006/metadata/core-properties"/>
    <ds:schemaRef ds:uri="http://www.w3.org/XML/1998/namespace"/>
    <ds:schemaRef ds:uri="http://schemas.microsoft.com/office/2006/documentManagement/types"/>
    <ds:schemaRef ds:uri="http://schemas.microsoft.com/office/infopath/2007/PartnerControls"/>
    <ds:schemaRef ds:uri="c0fa2617-96bd-425d-8578-e93563fe37c5"/>
    <ds:schemaRef ds:uri="http://purl.org/dc/dcmitype/"/>
    <ds:schemaRef ds:uri="http://purl.org/dc/terms/"/>
    <ds:schemaRef ds:uri="9162bd5b-4ed9-4da3-b376-05204580ba3f"/>
    <ds:schemaRef ds:uri="http://schemas.microsoft.com/office/2006/metadata/properties"/>
    <ds:schemaRef ds:uri="http://purl.org/dc/elements/1.1/"/>
  </ds:schemaRefs>
</ds:datastoreItem>
</file>

<file path=docProps/app.xml><?xml version="1.0" encoding="utf-8"?>
<Properties xmlns="http://schemas.openxmlformats.org/officeDocument/2006/extended-properties" xmlns:vt="http://schemas.openxmlformats.org/officeDocument/2006/docPropsVTypes">
  <Template>Future forward</Template>
  <TotalTime>284</TotalTime>
  <Words>570</Words>
  <Application>Microsoft Office PowerPoint</Application>
  <PresentationFormat>Custom</PresentationFormat>
  <Paragraphs>63</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DividendVTI</vt:lpstr>
      <vt:lpstr>PROJECT TITLE</vt:lpstr>
      <vt:lpstr>OUTLINE</vt:lpstr>
      <vt:lpstr>Problem Statement</vt:lpstr>
      <vt:lpstr>Proposed Solution</vt:lpstr>
      <vt:lpstr>System  Approach</vt:lpstr>
      <vt:lpstr>Algorithm &amp; Deployment</vt:lpstr>
      <vt:lpstr>Result</vt:lpstr>
      <vt:lpstr>Conclusion</vt:lpstr>
      <vt:lpstr>Slide 9</vt:lpstr>
      <vt:lpstr>References</vt:lpstr>
      <vt:lpstr>Slide 11</vt:lpstr>
      <vt:lpstr>Slide 12</vt:lpstr>
      <vt:lpstr>Slide 13</vt:lpstr>
      <vt:lpstr>Slide 14</vt:lpstr>
      <vt:lpstr>Slide 15</vt:lpstr>
      <vt:lpstr>Slide 16</vt:lpstr>
      <vt:lpstr>Slide 17</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Dell</cp:lastModifiedBy>
  <cp:revision>52</cp:revision>
  <dcterms:created xsi:type="dcterms:W3CDTF">2021-05-26T16:50:10Z</dcterms:created>
  <dcterms:modified xsi:type="dcterms:W3CDTF">2024-06-19T17:28:10Z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