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Lst>
  <p:sldSz cx="43891200" cy="32918400"/>
  <p:notesSz cx="20104100" cy="15087600"/>
  <p:defaultTextStyle>
    <a:defPPr>
      <a:defRPr lang="en-US"/>
    </a:defPPr>
    <a:lvl1pPr marL="0" algn="l" defTabSz="1995769" rtl="0" eaLnBrk="1" latinLnBrk="0" hangingPunct="1">
      <a:defRPr sz="3929" kern="1200">
        <a:solidFill>
          <a:schemeClr val="tx1"/>
        </a:solidFill>
        <a:latin typeface="+mn-lt"/>
        <a:ea typeface="+mn-ea"/>
        <a:cs typeface="+mn-cs"/>
      </a:defRPr>
    </a:lvl1pPr>
    <a:lvl2pPr marL="997885" algn="l" defTabSz="1995769" rtl="0" eaLnBrk="1" latinLnBrk="0" hangingPunct="1">
      <a:defRPr sz="3929" kern="1200">
        <a:solidFill>
          <a:schemeClr val="tx1"/>
        </a:solidFill>
        <a:latin typeface="+mn-lt"/>
        <a:ea typeface="+mn-ea"/>
        <a:cs typeface="+mn-cs"/>
      </a:defRPr>
    </a:lvl2pPr>
    <a:lvl3pPr marL="1995769" algn="l" defTabSz="1995769" rtl="0" eaLnBrk="1" latinLnBrk="0" hangingPunct="1">
      <a:defRPr sz="3929" kern="1200">
        <a:solidFill>
          <a:schemeClr val="tx1"/>
        </a:solidFill>
        <a:latin typeface="+mn-lt"/>
        <a:ea typeface="+mn-ea"/>
        <a:cs typeface="+mn-cs"/>
      </a:defRPr>
    </a:lvl3pPr>
    <a:lvl4pPr marL="2993654" algn="l" defTabSz="1995769" rtl="0" eaLnBrk="1" latinLnBrk="0" hangingPunct="1">
      <a:defRPr sz="3929" kern="1200">
        <a:solidFill>
          <a:schemeClr val="tx1"/>
        </a:solidFill>
        <a:latin typeface="+mn-lt"/>
        <a:ea typeface="+mn-ea"/>
        <a:cs typeface="+mn-cs"/>
      </a:defRPr>
    </a:lvl4pPr>
    <a:lvl5pPr marL="3991539" algn="l" defTabSz="1995769" rtl="0" eaLnBrk="1" latinLnBrk="0" hangingPunct="1">
      <a:defRPr sz="3929" kern="1200">
        <a:solidFill>
          <a:schemeClr val="tx1"/>
        </a:solidFill>
        <a:latin typeface="+mn-lt"/>
        <a:ea typeface="+mn-ea"/>
        <a:cs typeface="+mn-cs"/>
      </a:defRPr>
    </a:lvl5pPr>
    <a:lvl6pPr marL="4989424" algn="l" defTabSz="1995769" rtl="0" eaLnBrk="1" latinLnBrk="0" hangingPunct="1">
      <a:defRPr sz="3929" kern="1200">
        <a:solidFill>
          <a:schemeClr val="tx1"/>
        </a:solidFill>
        <a:latin typeface="+mn-lt"/>
        <a:ea typeface="+mn-ea"/>
        <a:cs typeface="+mn-cs"/>
      </a:defRPr>
    </a:lvl6pPr>
    <a:lvl7pPr marL="5987308" algn="l" defTabSz="1995769" rtl="0" eaLnBrk="1" latinLnBrk="0" hangingPunct="1">
      <a:defRPr sz="3929" kern="1200">
        <a:solidFill>
          <a:schemeClr val="tx1"/>
        </a:solidFill>
        <a:latin typeface="+mn-lt"/>
        <a:ea typeface="+mn-ea"/>
        <a:cs typeface="+mn-cs"/>
      </a:defRPr>
    </a:lvl7pPr>
    <a:lvl8pPr marL="6985193" algn="l" defTabSz="1995769" rtl="0" eaLnBrk="1" latinLnBrk="0" hangingPunct="1">
      <a:defRPr sz="3929" kern="1200">
        <a:solidFill>
          <a:schemeClr val="tx1"/>
        </a:solidFill>
        <a:latin typeface="+mn-lt"/>
        <a:ea typeface="+mn-ea"/>
        <a:cs typeface="+mn-cs"/>
      </a:defRPr>
    </a:lvl8pPr>
    <a:lvl9pPr marL="7983078" algn="l" defTabSz="1995769" rtl="0" eaLnBrk="1" latinLnBrk="0" hangingPunct="1">
      <a:defRPr sz="39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4" userDrawn="1">
          <p15:clr>
            <a:srgbClr val="A4A3A4"/>
          </p15:clr>
        </p15:guide>
        <p15:guide id="2" pos="47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4" y="-624"/>
      </p:cViewPr>
      <p:guideLst>
        <p:guide orient="horz" pos="6284"/>
        <p:guide pos="4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765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254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99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1424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119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404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083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8795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136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088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88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t>5/5/2020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7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02">
            <a:extLst>
              <a:ext uri="{FF2B5EF4-FFF2-40B4-BE49-F238E27FC236}">
                <a16:creationId xmlns:a16="http://schemas.microsoft.com/office/drawing/2014/main" id="{12CA3A6D-4E2A-475F-BA48-CFC8B6056463}"/>
              </a:ext>
            </a:extLst>
          </p:cNvPr>
          <p:cNvSpPr/>
          <p:nvPr/>
        </p:nvSpPr>
        <p:spPr>
          <a:xfrm>
            <a:off x="1385986" y="1392526"/>
            <a:ext cx="6145771" cy="3679424"/>
          </a:xfrm>
          <a:prstGeom prst="rect">
            <a:avLst/>
          </a:prstGeom>
          <a:blipFill>
            <a:blip r:embed="rId2" cstate="print"/>
            <a:stretch>
              <a:fillRect/>
            </a:stretch>
          </a:blipFill>
        </p:spPr>
        <p:txBody>
          <a:bodyPr wrap="square" lIns="0" tIns="0" rIns="0" bIns="0" rtlCol="0">
            <a:noAutofit/>
          </a:bodyPr>
          <a:lstStyle/>
          <a:p>
            <a:endParaRPr sz="8800" dirty="0"/>
          </a:p>
        </p:txBody>
      </p:sp>
      <p:sp>
        <p:nvSpPr>
          <p:cNvPr id="8" name="TextBox 7">
            <a:extLst>
              <a:ext uri="{FF2B5EF4-FFF2-40B4-BE49-F238E27FC236}">
                <a16:creationId xmlns:a16="http://schemas.microsoft.com/office/drawing/2014/main" id="{FF0B3CBE-8433-4A10-8951-2BC5681B78DF}"/>
              </a:ext>
            </a:extLst>
          </p:cNvPr>
          <p:cNvSpPr txBox="1"/>
          <p:nvPr/>
        </p:nvSpPr>
        <p:spPr>
          <a:xfrm>
            <a:off x="7531757" y="1392526"/>
            <a:ext cx="34973457" cy="1446550"/>
          </a:xfrm>
          <a:prstGeom prst="rect">
            <a:avLst/>
          </a:prstGeom>
          <a:noFill/>
        </p:spPr>
        <p:txBody>
          <a:bodyPr wrap="square" rtlCol="0">
            <a:spAutoFit/>
          </a:bodyPr>
          <a:lstStyle/>
          <a:p>
            <a:pPr algn="ctr"/>
            <a:r>
              <a:rPr lang="en-IN" sz="8800" b="1" dirty="0"/>
              <a:t>Healthcare Chatbot using Artificial Technology</a:t>
            </a:r>
          </a:p>
        </p:txBody>
      </p:sp>
      <p:sp>
        <p:nvSpPr>
          <p:cNvPr id="9" name="Rectangle 8">
            <a:extLst>
              <a:ext uri="{FF2B5EF4-FFF2-40B4-BE49-F238E27FC236}">
                <a16:creationId xmlns:a16="http://schemas.microsoft.com/office/drawing/2014/main" id="{A9B92677-E469-4B27-84BB-F7BBE6DF6293}"/>
              </a:ext>
            </a:extLst>
          </p:cNvPr>
          <p:cNvSpPr/>
          <p:nvPr/>
        </p:nvSpPr>
        <p:spPr>
          <a:xfrm>
            <a:off x="7455877" y="1477107"/>
            <a:ext cx="35049337" cy="1855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800" dirty="0">
                <a:solidFill>
                  <a:schemeClr val="tx1"/>
                </a:solidFill>
              </a:rPr>
              <a:t>Healthcare Chatbot using Artificial Intelligence</a:t>
            </a:r>
          </a:p>
        </p:txBody>
      </p:sp>
      <p:sp>
        <p:nvSpPr>
          <p:cNvPr id="10" name="Rectangle 9">
            <a:extLst>
              <a:ext uri="{FF2B5EF4-FFF2-40B4-BE49-F238E27FC236}">
                <a16:creationId xmlns:a16="http://schemas.microsoft.com/office/drawing/2014/main" id="{7E7A57BA-8406-477F-996E-10A78175AA66}"/>
              </a:ext>
            </a:extLst>
          </p:cNvPr>
          <p:cNvSpPr/>
          <p:nvPr/>
        </p:nvSpPr>
        <p:spPr>
          <a:xfrm>
            <a:off x="7455876" y="3216726"/>
            <a:ext cx="35049337" cy="1855224"/>
          </a:xfrm>
          <a:prstGeom prst="rect">
            <a:avLst/>
          </a:prstGeom>
          <a:solidFill>
            <a:schemeClr val="bg1">
              <a:lumMod val="75000"/>
            </a:schemeClr>
          </a:solidFill>
          <a:ln>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800" dirty="0"/>
              <a:t>Team ID:11 Supervisor: Prof. Anupam Mondal </a:t>
            </a:r>
          </a:p>
        </p:txBody>
      </p:sp>
      <p:sp>
        <p:nvSpPr>
          <p:cNvPr id="12" name="TextBox 11">
            <a:extLst>
              <a:ext uri="{FF2B5EF4-FFF2-40B4-BE49-F238E27FC236}">
                <a16:creationId xmlns:a16="http://schemas.microsoft.com/office/drawing/2014/main" id="{72A15512-FD67-453A-B27D-8F8FCAE27B0E}"/>
              </a:ext>
            </a:extLst>
          </p:cNvPr>
          <p:cNvSpPr txBox="1"/>
          <p:nvPr/>
        </p:nvSpPr>
        <p:spPr>
          <a:xfrm>
            <a:off x="1391848" y="6811569"/>
            <a:ext cx="14533952" cy="1246495"/>
          </a:xfrm>
          <a:prstGeom prst="rect">
            <a:avLst/>
          </a:prstGeom>
          <a:noFill/>
        </p:spPr>
        <p:txBody>
          <a:bodyPr wrap="square" rtlCol="0">
            <a:spAutoFit/>
          </a:bodyPr>
          <a:lstStyle/>
          <a:p>
            <a:r>
              <a:rPr lang="en-IN" sz="7500" b="1" dirty="0"/>
              <a:t>Introduction</a:t>
            </a:r>
          </a:p>
        </p:txBody>
      </p:sp>
      <p:sp>
        <p:nvSpPr>
          <p:cNvPr id="13" name="TextBox 12">
            <a:extLst>
              <a:ext uri="{FF2B5EF4-FFF2-40B4-BE49-F238E27FC236}">
                <a16:creationId xmlns:a16="http://schemas.microsoft.com/office/drawing/2014/main" id="{318B46CB-8001-4C53-AA61-9E7855A1AEE8}"/>
              </a:ext>
            </a:extLst>
          </p:cNvPr>
          <p:cNvSpPr txBox="1"/>
          <p:nvPr/>
        </p:nvSpPr>
        <p:spPr>
          <a:xfrm>
            <a:off x="1385986" y="8058064"/>
            <a:ext cx="12482414" cy="5534207"/>
          </a:xfrm>
          <a:prstGeom prst="rect">
            <a:avLst/>
          </a:prstGeom>
          <a:noFill/>
        </p:spPr>
        <p:txBody>
          <a:bodyPr wrap="square" rtlCol="0">
            <a:spAutoFit/>
          </a:bodyPr>
          <a:lstStyle/>
          <a:p>
            <a:pPr marL="571500" indent="-571500">
              <a:buFont typeface="Wingdings" panose="05000000000000000000" pitchFamily="2" charset="2"/>
              <a:buChar char="q"/>
            </a:pPr>
            <a:r>
              <a:rPr lang="en-IN" dirty="0"/>
              <a:t>A chatbot (also known as a talkbot, chatterbot, Bot, IMbot, interactive agent, or ArtificialConversationalEntity ) is a computer program which conducts a conversation via auditory or textual methods.</a:t>
            </a:r>
          </a:p>
          <a:p>
            <a:pPr marL="571500" indent="-571500">
              <a:buFont typeface="Wingdings" panose="05000000000000000000" pitchFamily="2" charset="2"/>
              <a:buChar char="q"/>
            </a:pPr>
            <a:r>
              <a:rPr lang="en-IN" dirty="0"/>
              <a:t>The chatbot will collect certain relevant information such as age, sex and a list of the symptoms. </a:t>
            </a:r>
          </a:p>
          <a:p>
            <a:pPr marL="571500" indent="-571500">
              <a:buFont typeface="Wingdings" panose="05000000000000000000" pitchFamily="2" charset="2"/>
              <a:buChar char="q"/>
            </a:pPr>
            <a:r>
              <a:rPr lang="en-IN" dirty="0"/>
              <a:t>The system would remember the previous responses and would progressively ask for more relevant questions to obtain a good diagnosis. </a:t>
            </a:r>
          </a:p>
        </p:txBody>
      </p:sp>
      <p:sp>
        <p:nvSpPr>
          <p:cNvPr id="14" name="TextBox 13">
            <a:extLst>
              <a:ext uri="{FF2B5EF4-FFF2-40B4-BE49-F238E27FC236}">
                <a16:creationId xmlns:a16="http://schemas.microsoft.com/office/drawing/2014/main" id="{305EE97A-8898-4664-B703-D1AC12410F90}"/>
              </a:ext>
            </a:extLst>
          </p:cNvPr>
          <p:cNvSpPr txBox="1"/>
          <p:nvPr/>
        </p:nvSpPr>
        <p:spPr>
          <a:xfrm>
            <a:off x="1385986" y="14215518"/>
            <a:ext cx="12482414" cy="1246495"/>
          </a:xfrm>
          <a:prstGeom prst="rect">
            <a:avLst/>
          </a:prstGeom>
          <a:noFill/>
        </p:spPr>
        <p:txBody>
          <a:bodyPr wrap="square" rtlCol="0">
            <a:spAutoFit/>
          </a:bodyPr>
          <a:lstStyle/>
          <a:p>
            <a:r>
              <a:rPr lang="en-IN" sz="7500" b="1" dirty="0"/>
              <a:t>Challenges</a:t>
            </a:r>
          </a:p>
        </p:txBody>
      </p:sp>
      <p:sp>
        <p:nvSpPr>
          <p:cNvPr id="18" name="TextBox 17">
            <a:extLst>
              <a:ext uri="{FF2B5EF4-FFF2-40B4-BE49-F238E27FC236}">
                <a16:creationId xmlns:a16="http://schemas.microsoft.com/office/drawing/2014/main" id="{ED4F7A33-4F13-4EC1-9322-D7D810ED1718}"/>
              </a:ext>
            </a:extLst>
          </p:cNvPr>
          <p:cNvSpPr txBox="1"/>
          <p:nvPr/>
        </p:nvSpPr>
        <p:spPr>
          <a:xfrm>
            <a:off x="1470990" y="18135600"/>
            <a:ext cx="12372010" cy="1246495"/>
          </a:xfrm>
          <a:prstGeom prst="rect">
            <a:avLst/>
          </a:prstGeom>
          <a:noFill/>
        </p:spPr>
        <p:txBody>
          <a:bodyPr wrap="square" rtlCol="0">
            <a:spAutoFit/>
          </a:bodyPr>
          <a:lstStyle/>
          <a:p>
            <a:r>
              <a:rPr lang="en-IN" sz="7500" b="1" dirty="0"/>
              <a:t>Our Approach</a:t>
            </a:r>
          </a:p>
        </p:txBody>
      </p:sp>
      <p:sp>
        <p:nvSpPr>
          <p:cNvPr id="19" name="TextBox 18">
            <a:extLst>
              <a:ext uri="{FF2B5EF4-FFF2-40B4-BE49-F238E27FC236}">
                <a16:creationId xmlns:a16="http://schemas.microsoft.com/office/drawing/2014/main" id="{15E0FF32-98CA-4702-A539-2FAF8F96B138}"/>
              </a:ext>
            </a:extLst>
          </p:cNvPr>
          <p:cNvSpPr txBox="1"/>
          <p:nvPr/>
        </p:nvSpPr>
        <p:spPr>
          <a:xfrm>
            <a:off x="1360586" y="15544800"/>
            <a:ext cx="12482414" cy="1906291"/>
          </a:xfrm>
          <a:prstGeom prst="rect">
            <a:avLst/>
          </a:prstGeom>
          <a:noFill/>
        </p:spPr>
        <p:txBody>
          <a:bodyPr wrap="square" rtlCol="0">
            <a:spAutoFit/>
          </a:bodyPr>
          <a:lstStyle/>
          <a:p>
            <a:pPr marL="571500" indent="-571500">
              <a:buFont typeface="Wingdings" panose="05000000000000000000" pitchFamily="2" charset="2"/>
              <a:buChar char="q"/>
            </a:pPr>
            <a:r>
              <a:rPr lang="en-IN" dirty="0"/>
              <a:t>Since we couldn’t find the dataset online we had to manually create the dataset ourselves with the diseases and symptoms</a:t>
            </a:r>
          </a:p>
        </p:txBody>
      </p:sp>
      <p:sp>
        <p:nvSpPr>
          <p:cNvPr id="21" name="Rectangle 20">
            <a:extLst>
              <a:ext uri="{FF2B5EF4-FFF2-40B4-BE49-F238E27FC236}">
                <a16:creationId xmlns:a16="http://schemas.microsoft.com/office/drawing/2014/main" id="{DF4ADF9B-12DA-434A-80C1-4E9E752A5C7F}"/>
              </a:ext>
            </a:extLst>
          </p:cNvPr>
          <p:cNvSpPr/>
          <p:nvPr/>
        </p:nvSpPr>
        <p:spPr>
          <a:xfrm>
            <a:off x="1385986" y="5071950"/>
            <a:ext cx="85005" cy="96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AAE0254-EF40-417B-BA29-D3EB4D884162}"/>
              </a:ext>
            </a:extLst>
          </p:cNvPr>
          <p:cNvSpPr/>
          <p:nvPr/>
        </p:nvSpPr>
        <p:spPr>
          <a:xfrm>
            <a:off x="1470991" y="4909140"/>
            <a:ext cx="12201999" cy="54046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93AF7E3-3293-4CF9-9969-16EC2F8C928B}"/>
              </a:ext>
            </a:extLst>
          </p:cNvPr>
          <p:cNvSpPr/>
          <p:nvPr/>
        </p:nvSpPr>
        <p:spPr>
          <a:xfrm>
            <a:off x="15844355" y="4909600"/>
            <a:ext cx="12200400" cy="540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1D216C0-49A9-484E-872E-C0E0F8305BDB}"/>
              </a:ext>
            </a:extLst>
          </p:cNvPr>
          <p:cNvSpPr/>
          <p:nvPr/>
        </p:nvSpPr>
        <p:spPr>
          <a:xfrm>
            <a:off x="30304813" y="4886532"/>
            <a:ext cx="12200400" cy="540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6DD14C18-C4A7-4F57-A2A2-8E06EE0CD52D}"/>
              </a:ext>
            </a:extLst>
          </p:cNvPr>
          <p:cNvSpPr txBox="1"/>
          <p:nvPr/>
        </p:nvSpPr>
        <p:spPr>
          <a:xfrm>
            <a:off x="1470991" y="19403621"/>
            <a:ext cx="12202000" cy="9853338"/>
          </a:xfrm>
          <a:prstGeom prst="rect">
            <a:avLst/>
          </a:prstGeom>
          <a:noFill/>
        </p:spPr>
        <p:txBody>
          <a:bodyPr wrap="square" rtlCol="0">
            <a:spAutoFit/>
          </a:bodyPr>
          <a:lstStyle/>
          <a:p>
            <a:pPr marL="571500" indent="-571500">
              <a:buFont typeface="Wingdings" panose="05000000000000000000" pitchFamily="2" charset="2"/>
              <a:buChar char="q"/>
            </a:pPr>
            <a:r>
              <a:rPr lang="en-IN" sz="3500" dirty="0"/>
              <a:t>We Extracted the </a:t>
            </a:r>
            <a:r>
              <a:rPr lang="en-IN" sz="3500" b="1" dirty="0"/>
              <a:t>features</a:t>
            </a:r>
            <a:r>
              <a:rPr lang="en-IN" sz="3500" dirty="0"/>
              <a:t> Using Natural Language Toolkit (</a:t>
            </a:r>
            <a:r>
              <a:rPr lang="en-IN" sz="3500" dirty="0" err="1"/>
              <a:t>nltk</a:t>
            </a:r>
            <a:r>
              <a:rPr lang="en-IN" sz="3500" dirty="0"/>
              <a:t>) package</a:t>
            </a:r>
          </a:p>
          <a:p>
            <a:pPr marL="571500" indent="-571500">
              <a:buFont typeface="Wingdings" panose="05000000000000000000" pitchFamily="2" charset="2"/>
              <a:buChar char="q"/>
            </a:pPr>
            <a:r>
              <a:rPr lang="en-IN" sz="3500" dirty="0"/>
              <a:t>We Divided the dataset into questions (user query) and answers (from chatbot)</a:t>
            </a:r>
          </a:p>
          <a:p>
            <a:pPr marL="571500" indent="-571500">
              <a:buFont typeface="Wingdings" panose="05000000000000000000" pitchFamily="2" charset="2"/>
              <a:buChar char="q"/>
            </a:pPr>
            <a:r>
              <a:rPr lang="en-IN" sz="3500" dirty="0"/>
              <a:t>We performed a train test split for both the questions and answers.</a:t>
            </a:r>
          </a:p>
          <a:p>
            <a:pPr marL="571500" indent="-571500">
              <a:buFont typeface="Wingdings" panose="05000000000000000000" pitchFamily="2" charset="2"/>
              <a:buChar char="q"/>
            </a:pPr>
            <a:r>
              <a:rPr lang="en-IN" sz="3500" dirty="0"/>
              <a:t>We used </a:t>
            </a:r>
            <a:r>
              <a:rPr lang="en-IN" sz="3500" b="1" dirty="0"/>
              <a:t>Count Vectorizer </a:t>
            </a:r>
            <a:r>
              <a:rPr lang="en-IN" sz="3500" dirty="0"/>
              <a:t>to convert the strings into a word count</a:t>
            </a:r>
          </a:p>
          <a:p>
            <a:pPr marL="571500" indent="-571500">
              <a:buFont typeface="Wingdings" panose="05000000000000000000" pitchFamily="2" charset="2"/>
              <a:buChar char="q"/>
            </a:pPr>
            <a:r>
              <a:rPr lang="en-IN" sz="3500" dirty="0"/>
              <a:t>We used </a:t>
            </a:r>
            <a:r>
              <a:rPr lang="en-IN" sz="3500" b="1" dirty="0"/>
              <a:t>K means clustering algorithm </a:t>
            </a:r>
            <a:r>
              <a:rPr lang="en-IN" sz="3500" dirty="0"/>
              <a:t>with 60 clusters and visualized the graph for the algorithm</a:t>
            </a:r>
          </a:p>
          <a:p>
            <a:pPr marL="571500" indent="-571500">
              <a:buFont typeface="Wingdings" panose="05000000000000000000" pitchFamily="2" charset="2"/>
              <a:buChar char="q"/>
            </a:pPr>
            <a:r>
              <a:rPr lang="en-IN" sz="3500" dirty="0"/>
              <a:t>We calculated the Homogeneity Score </a:t>
            </a:r>
          </a:p>
          <a:p>
            <a:pPr marL="571500" indent="-571500">
              <a:buFont typeface="Wingdings" panose="05000000000000000000" pitchFamily="2" charset="2"/>
              <a:buChar char="q"/>
            </a:pPr>
            <a:r>
              <a:rPr lang="en-IN" sz="3500" dirty="0"/>
              <a:t>We checked if a sample from training set and same sample from test set gives the same cluster index</a:t>
            </a:r>
          </a:p>
          <a:p>
            <a:pPr marL="571500" indent="-571500">
              <a:buFont typeface="Wingdings" panose="05000000000000000000" pitchFamily="2" charset="2"/>
              <a:buChar char="q"/>
            </a:pPr>
            <a:r>
              <a:rPr lang="en-IN" sz="3500" dirty="0"/>
              <a:t>We tagged the cluster indices of the samples with the appropriate chatbot replies using python dictionary.</a:t>
            </a:r>
          </a:p>
          <a:p>
            <a:pPr marL="571500" indent="-571500">
              <a:buFont typeface="Wingdings" panose="05000000000000000000" pitchFamily="2" charset="2"/>
              <a:buChar char="q"/>
            </a:pPr>
            <a:r>
              <a:rPr lang="en-IN" sz="3500" dirty="0"/>
              <a:t>We checked for new data whether our system could predict it or not</a:t>
            </a:r>
          </a:p>
          <a:p>
            <a:pPr marL="571500" indent="-571500">
              <a:buFont typeface="Wingdings" panose="05000000000000000000" pitchFamily="2" charset="2"/>
              <a:buChar char="q"/>
            </a:pPr>
            <a:endParaRPr lang="en-IN" dirty="0"/>
          </a:p>
        </p:txBody>
      </p:sp>
      <p:sp>
        <p:nvSpPr>
          <p:cNvPr id="30" name="AutoShape 2">
            <a:extLst>
              <a:ext uri="{FF2B5EF4-FFF2-40B4-BE49-F238E27FC236}">
                <a16:creationId xmlns:a16="http://schemas.microsoft.com/office/drawing/2014/main" id="{F13CC46C-5C79-49A6-9072-E58729E94A62}"/>
              </a:ext>
            </a:extLst>
          </p:cNvPr>
          <p:cNvSpPr>
            <a:spLocks noChangeAspect="1" noChangeArrowheads="1"/>
          </p:cNvSpPr>
          <p:nvPr/>
        </p:nvSpPr>
        <p:spPr bwMode="auto">
          <a:xfrm>
            <a:off x="127000" y="154872"/>
            <a:ext cx="4486275" cy="628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4">
            <a:extLst>
              <a:ext uri="{FF2B5EF4-FFF2-40B4-BE49-F238E27FC236}">
                <a16:creationId xmlns:a16="http://schemas.microsoft.com/office/drawing/2014/main" id="{3EC5C75A-1341-4668-BA54-92108AF314F2}"/>
              </a:ext>
            </a:extLst>
          </p:cNvPr>
          <p:cNvSpPr>
            <a:spLocks noChangeAspect="1" noChangeArrowheads="1"/>
          </p:cNvSpPr>
          <p:nvPr/>
        </p:nvSpPr>
        <p:spPr bwMode="auto">
          <a:xfrm>
            <a:off x="279400" y="-7938"/>
            <a:ext cx="4486275" cy="628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TextBox 34">
            <a:extLst>
              <a:ext uri="{FF2B5EF4-FFF2-40B4-BE49-F238E27FC236}">
                <a16:creationId xmlns:a16="http://schemas.microsoft.com/office/drawing/2014/main" id="{28E8EA68-F1A9-4E7F-A2FE-35F16A8DB8F6}"/>
              </a:ext>
            </a:extLst>
          </p:cNvPr>
          <p:cNvSpPr txBox="1"/>
          <p:nvPr/>
        </p:nvSpPr>
        <p:spPr>
          <a:xfrm>
            <a:off x="16083317" y="11967160"/>
            <a:ext cx="12200400" cy="1246495"/>
          </a:xfrm>
          <a:prstGeom prst="rect">
            <a:avLst/>
          </a:prstGeom>
          <a:noFill/>
        </p:spPr>
        <p:txBody>
          <a:bodyPr wrap="square" rtlCol="0">
            <a:spAutoFit/>
          </a:bodyPr>
          <a:lstStyle/>
          <a:p>
            <a:r>
              <a:rPr lang="en-IN" sz="7500" b="1" dirty="0"/>
              <a:t>Results</a:t>
            </a:r>
          </a:p>
        </p:txBody>
      </p:sp>
      <p:pic>
        <p:nvPicPr>
          <p:cNvPr id="37" name="Picture 36">
            <a:extLst>
              <a:ext uri="{FF2B5EF4-FFF2-40B4-BE49-F238E27FC236}">
                <a16:creationId xmlns:a16="http://schemas.microsoft.com/office/drawing/2014/main" id="{48F5F820-9DE5-4A63-A3A2-102D9FBDC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7743" y="13310916"/>
            <a:ext cx="12200399" cy="6687185"/>
          </a:xfrm>
          <a:prstGeom prst="rect">
            <a:avLst/>
          </a:prstGeom>
        </p:spPr>
      </p:pic>
      <p:sp>
        <p:nvSpPr>
          <p:cNvPr id="38" name="TextBox 37">
            <a:extLst>
              <a:ext uri="{FF2B5EF4-FFF2-40B4-BE49-F238E27FC236}">
                <a16:creationId xmlns:a16="http://schemas.microsoft.com/office/drawing/2014/main" id="{BA8F96F4-BF84-439B-BEF0-40BA5D999F18}"/>
              </a:ext>
            </a:extLst>
          </p:cNvPr>
          <p:cNvSpPr txBox="1"/>
          <p:nvPr/>
        </p:nvSpPr>
        <p:spPr>
          <a:xfrm>
            <a:off x="16083317" y="22104185"/>
            <a:ext cx="12725400" cy="553998"/>
          </a:xfrm>
          <a:prstGeom prst="rect">
            <a:avLst/>
          </a:prstGeom>
          <a:noFill/>
        </p:spPr>
        <p:txBody>
          <a:bodyPr wrap="square" rtlCol="0">
            <a:spAutoFit/>
          </a:bodyPr>
          <a:lstStyle/>
          <a:p>
            <a:r>
              <a:rPr lang="en-IN" sz="3000" b="1" i="1" u="sng" dirty="0"/>
              <a:t>Fig 3</a:t>
            </a:r>
            <a:r>
              <a:rPr lang="en-IN" sz="3000" i="1" u="sng" dirty="0"/>
              <a:t>: The Homogeneity score</a:t>
            </a:r>
          </a:p>
        </p:txBody>
      </p:sp>
      <p:sp>
        <p:nvSpPr>
          <p:cNvPr id="41" name="TextBox 40">
            <a:extLst>
              <a:ext uri="{FF2B5EF4-FFF2-40B4-BE49-F238E27FC236}">
                <a16:creationId xmlns:a16="http://schemas.microsoft.com/office/drawing/2014/main" id="{1FC6E024-F5DF-4D47-96FF-6757C0D14FE2}"/>
              </a:ext>
            </a:extLst>
          </p:cNvPr>
          <p:cNvSpPr txBox="1"/>
          <p:nvPr/>
        </p:nvSpPr>
        <p:spPr>
          <a:xfrm>
            <a:off x="16053665" y="27631707"/>
            <a:ext cx="12744166" cy="553998"/>
          </a:xfrm>
          <a:prstGeom prst="rect">
            <a:avLst/>
          </a:prstGeom>
          <a:noFill/>
        </p:spPr>
        <p:txBody>
          <a:bodyPr wrap="square" rtlCol="0">
            <a:spAutoFit/>
          </a:bodyPr>
          <a:lstStyle/>
          <a:p>
            <a:r>
              <a:rPr lang="en-IN" sz="3000" b="1" i="1" u="sng" dirty="0"/>
              <a:t>Fig 4</a:t>
            </a:r>
            <a:r>
              <a:rPr lang="en-IN" sz="3000" i="1" u="sng" dirty="0"/>
              <a:t>: Tagging cluster index with corresponding chatbot replies</a:t>
            </a:r>
          </a:p>
        </p:txBody>
      </p:sp>
      <p:sp>
        <p:nvSpPr>
          <p:cNvPr id="44" name="Rectangle 43">
            <a:extLst>
              <a:ext uri="{FF2B5EF4-FFF2-40B4-BE49-F238E27FC236}">
                <a16:creationId xmlns:a16="http://schemas.microsoft.com/office/drawing/2014/main" id="{3AD8145E-A1D0-4714-9431-D5843AC4A601}"/>
              </a:ext>
            </a:extLst>
          </p:cNvPr>
          <p:cNvSpPr/>
          <p:nvPr/>
        </p:nvSpPr>
        <p:spPr>
          <a:xfrm>
            <a:off x="1360586" y="29413200"/>
            <a:ext cx="12200400" cy="540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353FF4E0-F0CE-4D39-97CB-AFFAEF53C398}"/>
              </a:ext>
            </a:extLst>
          </p:cNvPr>
          <p:cNvSpPr/>
          <p:nvPr/>
        </p:nvSpPr>
        <p:spPr>
          <a:xfrm>
            <a:off x="15925799" y="29413200"/>
            <a:ext cx="12200400" cy="540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834BD43A-698C-4DC3-8C61-228A258B8A84}"/>
              </a:ext>
            </a:extLst>
          </p:cNvPr>
          <p:cNvSpPr txBox="1"/>
          <p:nvPr/>
        </p:nvSpPr>
        <p:spPr>
          <a:xfrm>
            <a:off x="29870400" y="10208428"/>
            <a:ext cx="12893397" cy="553998"/>
          </a:xfrm>
          <a:prstGeom prst="rect">
            <a:avLst/>
          </a:prstGeom>
          <a:noFill/>
        </p:spPr>
        <p:txBody>
          <a:bodyPr wrap="square" rtlCol="0">
            <a:spAutoFit/>
          </a:bodyPr>
          <a:lstStyle/>
          <a:p>
            <a:r>
              <a:rPr lang="en-IN" sz="3000" b="1" i="1" u="sng" dirty="0"/>
              <a:t>Fig 5</a:t>
            </a:r>
            <a:r>
              <a:rPr lang="en-IN" sz="3000" i="1" u="sng" dirty="0"/>
              <a:t>: New sample data for testing – shows cluster index and corresponding reply</a:t>
            </a:r>
          </a:p>
        </p:txBody>
      </p:sp>
      <p:sp>
        <p:nvSpPr>
          <p:cNvPr id="49" name="TextBox 48">
            <a:extLst>
              <a:ext uri="{FF2B5EF4-FFF2-40B4-BE49-F238E27FC236}">
                <a16:creationId xmlns:a16="http://schemas.microsoft.com/office/drawing/2014/main" id="{FB815653-9902-4279-8939-D2B3D72765BE}"/>
              </a:ext>
            </a:extLst>
          </p:cNvPr>
          <p:cNvSpPr txBox="1"/>
          <p:nvPr/>
        </p:nvSpPr>
        <p:spPr>
          <a:xfrm>
            <a:off x="30304812" y="11005747"/>
            <a:ext cx="12200399" cy="1246495"/>
          </a:xfrm>
          <a:prstGeom prst="rect">
            <a:avLst/>
          </a:prstGeom>
          <a:noFill/>
        </p:spPr>
        <p:txBody>
          <a:bodyPr wrap="square" rtlCol="0">
            <a:spAutoFit/>
          </a:bodyPr>
          <a:lstStyle/>
          <a:p>
            <a:r>
              <a:rPr lang="en-IN" sz="7500" b="1" dirty="0"/>
              <a:t>Discussion</a:t>
            </a:r>
          </a:p>
        </p:txBody>
      </p:sp>
      <p:sp>
        <p:nvSpPr>
          <p:cNvPr id="51" name="TextBox 50">
            <a:extLst>
              <a:ext uri="{FF2B5EF4-FFF2-40B4-BE49-F238E27FC236}">
                <a16:creationId xmlns:a16="http://schemas.microsoft.com/office/drawing/2014/main" id="{0E168D13-6A2F-4A21-BBC3-869D1F9AD629}"/>
              </a:ext>
            </a:extLst>
          </p:cNvPr>
          <p:cNvSpPr txBox="1"/>
          <p:nvPr/>
        </p:nvSpPr>
        <p:spPr>
          <a:xfrm>
            <a:off x="30391787" y="16128252"/>
            <a:ext cx="12200399" cy="1246495"/>
          </a:xfrm>
          <a:prstGeom prst="rect">
            <a:avLst/>
          </a:prstGeom>
          <a:noFill/>
        </p:spPr>
        <p:txBody>
          <a:bodyPr wrap="square" rtlCol="0">
            <a:spAutoFit/>
          </a:bodyPr>
          <a:lstStyle/>
          <a:p>
            <a:r>
              <a:rPr lang="en-IN" sz="7500" b="1" dirty="0"/>
              <a:t>Future Work</a:t>
            </a:r>
          </a:p>
        </p:txBody>
      </p:sp>
      <p:sp>
        <p:nvSpPr>
          <p:cNvPr id="52" name="TextBox 51">
            <a:extLst>
              <a:ext uri="{FF2B5EF4-FFF2-40B4-BE49-F238E27FC236}">
                <a16:creationId xmlns:a16="http://schemas.microsoft.com/office/drawing/2014/main" id="{DD7208DD-5559-4FED-98EE-7B9A61152B16}"/>
              </a:ext>
            </a:extLst>
          </p:cNvPr>
          <p:cNvSpPr txBox="1"/>
          <p:nvPr/>
        </p:nvSpPr>
        <p:spPr>
          <a:xfrm>
            <a:off x="30239688" y="22669039"/>
            <a:ext cx="12180521" cy="1246495"/>
          </a:xfrm>
          <a:prstGeom prst="rect">
            <a:avLst/>
          </a:prstGeom>
          <a:noFill/>
        </p:spPr>
        <p:txBody>
          <a:bodyPr wrap="square" rtlCol="0">
            <a:spAutoFit/>
          </a:bodyPr>
          <a:lstStyle/>
          <a:p>
            <a:r>
              <a:rPr lang="en-IN" sz="7500" b="1" dirty="0"/>
              <a:t>References</a:t>
            </a:r>
          </a:p>
        </p:txBody>
      </p:sp>
      <p:sp>
        <p:nvSpPr>
          <p:cNvPr id="53" name="TextBox 52">
            <a:extLst>
              <a:ext uri="{FF2B5EF4-FFF2-40B4-BE49-F238E27FC236}">
                <a16:creationId xmlns:a16="http://schemas.microsoft.com/office/drawing/2014/main" id="{AA31F616-00D9-4A14-BAE7-3272108B37CC}"/>
              </a:ext>
            </a:extLst>
          </p:cNvPr>
          <p:cNvSpPr txBox="1"/>
          <p:nvPr/>
        </p:nvSpPr>
        <p:spPr>
          <a:xfrm>
            <a:off x="30391787" y="24129800"/>
            <a:ext cx="12372010" cy="4324902"/>
          </a:xfrm>
          <a:prstGeom prst="rect">
            <a:avLst/>
          </a:prstGeom>
          <a:noFill/>
        </p:spPr>
        <p:txBody>
          <a:bodyPr wrap="square" rtlCol="0">
            <a:spAutoFit/>
          </a:bodyPr>
          <a:lstStyle/>
          <a:p>
            <a:r>
              <a:rPr lang="en-IN" dirty="0"/>
              <a:t>[1] Saurav Kumar Mishra, Dhirendra Bharti, Nidhi Mishra,” </a:t>
            </a:r>
            <a:r>
              <a:rPr lang="en-IN" dirty="0" err="1"/>
              <a:t>Dr.</a:t>
            </a:r>
            <a:r>
              <a:rPr lang="en-IN" dirty="0"/>
              <a:t> </a:t>
            </a:r>
            <a:r>
              <a:rPr lang="en-IN" dirty="0" err="1"/>
              <a:t>Vdoc</a:t>
            </a:r>
            <a:r>
              <a:rPr lang="en-IN" dirty="0"/>
              <a:t>: A Medical Chatbot that Acts as a Virtual Doctor”</a:t>
            </a:r>
          </a:p>
          <a:p>
            <a:endParaRPr lang="en-IN" dirty="0"/>
          </a:p>
          <a:p>
            <a:r>
              <a:rPr lang="en-IN" dirty="0"/>
              <a:t>[2] </a:t>
            </a:r>
            <a:r>
              <a:rPr lang="en-IN" dirty="0" err="1"/>
              <a:t>Divya</a:t>
            </a:r>
            <a:r>
              <a:rPr lang="en-IN" dirty="0"/>
              <a:t> Madhu, Neeraj Jain C. J, </a:t>
            </a:r>
            <a:r>
              <a:rPr lang="en-IN" dirty="0" err="1"/>
              <a:t>Elmy</a:t>
            </a:r>
            <a:r>
              <a:rPr lang="en-IN" dirty="0"/>
              <a:t> </a:t>
            </a:r>
            <a:r>
              <a:rPr lang="en-IN" dirty="0" err="1"/>
              <a:t>Sebastain</a:t>
            </a:r>
            <a:r>
              <a:rPr lang="en-IN" dirty="0"/>
              <a:t>, </a:t>
            </a:r>
            <a:r>
              <a:rPr lang="en-IN" dirty="0" err="1"/>
              <a:t>Shinoy</a:t>
            </a:r>
            <a:r>
              <a:rPr lang="en-IN" dirty="0"/>
              <a:t> </a:t>
            </a:r>
            <a:r>
              <a:rPr lang="en-IN" dirty="0" err="1"/>
              <a:t>Shaji</a:t>
            </a:r>
            <a:r>
              <a:rPr lang="en-IN" dirty="0"/>
              <a:t>, </a:t>
            </a:r>
            <a:r>
              <a:rPr lang="en-IN" dirty="0" err="1"/>
              <a:t>Anandhu</a:t>
            </a:r>
            <a:r>
              <a:rPr lang="en-IN" dirty="0"/>
              <a:t> </a:t>
            </a:r>
            <a:r>
              <a:rPr lang="en-IN" dirty="0" err="1"/>
              <a:t>Ajayakumar</a:t>
            </a:r>
            <a:r>
              <a:rPr lang="en-IN" dirty="0"/>
              <a:t>,” A Novel Approach for Medical Assistance Using Trained Chatbot (ICICCT 2017).</a:t>
            </a:r>
          </a:p>
          <a:p>
            <a:endParaRPr lang="en-IN" dirty="0"/>
          </a:p>
        </p:txBody>
      </p:sp>
      <p:sp>
        <p:nvSpPr>
          <p:cNvPr id="54" name="TextBox 53">
            <a:extLst>
              <a:ext uri="{FF2B5EF4-FFF2-40B4-BE49-F238E27FC236}">
                <a16:creationId xmlns:a16="http://schemas.microsoft.com/office/drawing/2014/main" id="{71BE64F1-010C-4108-8945-6259E6A50544}"/>
              </a:ext>
            </a:extLst>
          </p:cNvPr>
          <p:cNvSpPr txBox="1"/>
          <p:nvPr/>
        </p:nvSpPr>
        <p:spPr>
          <a:xfrm>
            <a:off x="16090062" y="20010784"/>
            <a:ext cx="12281847" cy="553998"/>
          </a:xfrm>
          <a:prstGeom prst="rect">
            <a:avLst/>
          </a:prstGeom>
          <a:noFill/>
        </p:spPr>
        <p:txBody>
          <a:bodyPr wrap="square" rtlCol="0">
            <a:spAutoFit/>
          </a:bodyPr>
          <a:lstStyle/>
          <a:p>
            <a:r>
              <a:rPr lang="en-IN" sz="3000" b="1" i="1" u="sng" dirty="0"/>
              <a:t>Fig 2</a:t>
            </a:r>
            <a:r>
              <a:rPr lang="en-IN" sz="3000" i="1" u="sng" dirty="0"/>
              <a:t>:Visualization of the K Means Clustering algorithm</a:t>
            </a:r>
          </a:p>
        </p:txBody>
      </p:sp>
      <p:sp>
        <p:nvSpPr>
          <p:cNvPr id="55" name="Rectangle 54">
            <a:extLst>
              <a:ext uri="{FF2B5EF4-FFF2-40B4-BE49-F238E27FC236}">
                <a16:creationId xmlns:a16="http://schemas.microsoft.com/office/drawing/2014/main" id="{81049BE8-093A-493B-ACB0-2FAC63D2604E}"/>
              </a:ext>
            </a:extLst>
          </p:cNvPr>
          <p:cNvSpPr/>
          <p:nvPr/>
        </p:nvSpPr>
        <p:spPr>
          <a:xfrm>
            <a:off x="30304812" y="29413200"/>
            <a:ext cx="12180521" cy="540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C509D754-3BEF-41B6-A613-E7BDFFCB9DC9}"/>
              </a:ext>
            </a:extLst>
          </p:cNvPr>
          <p:cNvSpPr txBox="1"/>
          <p:nvPr/>
        </p:nvSpPr>
        <p:spPr>
          <a:xfrm>
            <a:off x="30422572" y="17627328"/>
            <a:ext cx="12138827" cy="4929555"/>
          </a:xfrm>
          <a:prstGeom prst="rect">
            <a:avLst/>
          </a:prstGeom>
          <a:noFill/>
        </p:spPr>
        <p:txBody>
          <a:bodyPr wrap="square" rtlCol="0">
            <a:spAutoFit/>
          </a:bodyPr>
          <a:lstStyle/>
          <a:p>
            <a:pPr marL="571500" indent="-571500">
              <a:buFont typeface="Wingdings" panose="05000000000000000000" pitchFamily="2" charset="2"/>
              <a:buChar char="q"/>
            </a:pPr>
            <a:r>
              <a:rPr lang="en-IN" dirty="0"/>
              <a:t>In Future, Chatbot can be connected using messaging apps through a simple desktop, tablet and smart mobile etc. The smartness and intelligence of the chatbot can be increased by conducting more study and increasing the database so that Chabot could answer all type of question about every type of disease. Audio system can also be included in this system to make this Chabot more interactive. </a:t>
            </a:r>
          </a:p>
        </p:txBody>
      </p:sp>
      <p:sp>
        <p:nvSpPr>
          <p:cNvPr id="61" name="TextBox 60">
            <a:extLst>
              <a:ext uri="{FF2B5EF4-FFF2-40B4-BE49-F238E27FC236}">
                <a16:creationId xmlns:a16="http://schemas.microsoft.com/office/drawing/2014/main" id="{93E0CB34-6CAA-447C-A2FF-A4C52E3C6AA4}"/>
              </a:ext>
            </a:extLst>
          </p:cNvPr>
          <p:cNvSpPr txBox="1"/>
          <p:nvPr/>
        </p:nvSpPr>
        <p:spPr>
          <a:xfrm>
            <a:off x="15889495" y="11221544"/>
            <a:ext cx="12482414" cy="696986"/>
          </a:xfrm>
          <a:prstGeom prst="rect">
            <a:avLst/>
          </a:prstGeom>
          <a:noFill/>
        </p:spPr>
        <p:txBody>
          <a:bodyPr wrap="square" rtlCol="0">
            <a:spAutoFit/>
          </a:bodyPr>
          <a:lstStyle/>
          <a:p>
            <a:r>
              <a:rPr lang="en-IN" b="1" i="1" u="sng" dirty="0"/>
              <a:t>Fig 1: </a:t>
            </a:r>
            <a:r>
              <a:rPr lang="en-IN" i="1" u="sng" dirty="0"/>
              <a:t>Steps followed during the above approach</a:t>
            </a:r>
          </a:p>
        </p:txBody>
      </p:sp>
      <p:sp>
        <p:nvSpPr>
          <p:cNvPr id="2" name="TextBox 1">
            <a:extLst>
              <a:ext uri="{FF2B5EF4-FFF2-40B4-BE49-F238E27FC236}">
                <a16:creationId xmlns:a16="http://schemas.microsoft.com/office/drawing/2014/main" id="{61C849E0-7606-416E-B15D-8FEB571CC6A0}"/>
              </a:ext>
            </a:extLst>
          </p:cNvPr>
          <p:cNvSpPr txBox="1"/>
          <p:nvPr/>
        </p:nvSpPr>
        <p:spPr>
          <a:xfrm>
            <a:off x="30368122" y="12289871"/>
            <a:ext cx="11975839" cy="3720249"/>
          </a:xfrm>
          <a:prstGeom prst="rect">
            <a:avLst/>
          </a:prstGeom>
          <a:noFill/>
        </p:spPr>
        <p:txBody>
          <a:bodyPr wrap="square" rtlCol="0">
            <a:spAutoFit/>
          </a:bodyPr>
          <a:lstStyle/>
          <a:p>
            <a:pPr marL="571500" indent="-571500">
              <a:buFont typeface="Wingdings" panose="05000000000000000000" pitchFamily="2" charset="2"/>
              <a:buChar char="q"/>
            </a:pPr>
            <a:r>
              <a:rPr lang="en-IN" dirty="0"/>
              <a:t>Since it is not feasible for a patient to always consult a doctor. For this , a chatbot is created using K Means Clustering algorithm. We have a dataset of diseases and their corresponding symptoms. This chatbot temporarily solves the patient’s problem by checking the symptoms.</a:t>
            </a:r>
          </a:p>
        </p:txBody>
      </p:sp>
      <p:pic>
        <p:nvPicPr>
          <p:cNvPr id="6" name="Picture 5">
            <a:extLst>
              <a:ext uri="{FF2B5EF4-FFF2-40B4-BE49-F238E27FC236}">
                <a16:creationId xmlns:a16="http://schemas.microsoft.com/office/drawing/2014/main" id="{0BF0458B-5987-4A70-B92B-0440143E114E}"/>
              </a:ext>
            </a:extLst>
          </p:cNvPr>
          <p:cNvPicPr>
            <a:picLocks noChangeAspect="1"/>
          </p:cNvPicPr>
          <p:nvPr/>
        </p:nvPicPr>
        <p:blipFill rotWithShape="1">
          <a:blip r:embed="rId4">
            <a:extLst>
              <a:ext uri="{28A0092B-C50C-407E-A947-70E740481C1C}">
                <a14:useLocalDpi xmlns:a14="http://schemas.microsoft.com/office/drawing/2010/main" val="0"/>
              </a:ext>
            </a:extLst>
          </a:blip>
          <a:srcRect l="11826" t="65692" r="58306" b="28883"/>
          <a:stretch/>
        </p:blipFill>
        <p:spPr>
          <a:xfrm>
            <a:off x="16342284" y="20857691"/>
            <a:ext cx="11485858" cy="913676"/>
          </a:xfrm>
          <a:prstGeom prst="rect">
            <a:avLst/>
          </a:prstGeom>
        </p:spPr>
      </p:pic>
      <p:pic>
        <p:nvPicPr>
          <p:cNvPr id="42" name="Picture 41">
            <a:extLst>
              <a:ext uri="{FF2B5EF4-FFF2-40B4-BE49-F238E27FC236}">
                <a16:creationId xmlns:a16="http://schemas.microsoft.com/office/drawing/2014/main" id="{AD1B315E-8A40-4201-8313-A778AE4779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0298" y="6553179"/>
            <a:ext cx="11715796" cy="3125664"/>
          </a:xfrm>
          <a:prstGeom prst="rect">
            <a:avLst/>
          </a:prstGeom>
        </p:spPr>
      </p:pic>
      <p:pic>
        <p:nvPicPr>
          <p:cNvPr id="16" name="Picture 15">
            <a:extLst>
              <a:ext uri="{FF2B5EF4-FFF2-40B4-BE49-F238E27FC236}">
                <a16:creationId xmlns:a16="http://schemas.microsoft.com/office/drawing/2014/main" id="{1B4DC75B-7E90-454C-B6F2-936FB125347F}"/>
              </a:ext>
            </a:extLst>
          </p:cNvPr>
          <p:cNvPicPr>
            <a:picLocks noChangeAspect="1"/>
          </p:cNvPicPr>
          <p:nvPr/>
        </p:nvPicPr>
        <p:blipFill rotWithShape="1">
          <a:blip r:embed="rId6">
            <a:extLst>
              <a:ext uri="{28A0092B-C50C-407E-A947-70E740481C1C}">
                <a14:useLocalDpi xmlns:a14="http://schemas.microsoft.com/office/drawing/2010/main" val="0"/>
              </a:ext>
            </a:extLst>
          </a:blip>
          <a:srcRect l="9560" t="67668" r="44943" b="28381"/>
          <a:stretch/>
        </p:blipFill>
        <p:spPr>
          <a:xfrm>
            <a:off x="16451105" y="26736827"/>
            <a:ext cx="9789697" cy="373469"/>
          </a:xfrm>
          <a:prstGeom prst="rect">
            <a:avLst/>
          </a:prstGeom>
        </p:spPr>
      </p:pic>
      <p:pic>
        <p:nvPicPr>
          <p:cNvPr id="17" name="Picture 16">
            <a:extLst>
              <a:ext uri="{FF2B5EF4-FFF2-40B4-BE49-F238E27FC236}">
                <a16:creationId xmlns:a16="http://schemas.microsoft.com/office/drawing/2014/main" id="{AAE582B0-C913-4FD7-B922-A7D7C9822F3F}"/>
              </a:ext>
            </a:extLst>
          </p:cNvPr>
          <p:cNvPicPr>
            <a:picLocks noChangeAspect="1"/>
          </p:cNvPicPr>
          <p:nvPr/>
        </p:nvPicPr>
        <p:blipFill rotWithShape="1">
          <a:blip r:embed="rId7"/>
          <a:srcRect r="50791" b="44597"/>
          <a:stretch/>
        </p:blipFill>
        <p:spPr>
          <a:xfrm>
            <a:off x="16305998" y="22688026"/>
            <a:ext cx="7163602" cy="3345601"/>
          </a:xfrm>
          <a:prstGeom prst="rect">
            <a:avLst/>
          </a:prstGeom>
        </p:spPr>
      </p:pic>
      <p:sp>
        <p:nvSpPr>
          <p:cNvPr id="24" name="TextBox 23">
            <a:extLst>
              <a:ext uri="{FF2B5EF4-FFF2-40B4-BE49-F238E27FC236}">
                <a16:creationId xmlns:a16="http://schemas.microsoft.com/office/drawing/2014/main" id="{6C966614-8786-409E-A4D6-3491F5F1F8B1}"/>
              </a:ext>
            </a:extLst>
          </p:cNvPr>
          <p:cNvSpPr txBox="1"/>
          <p:nvPr/>
        </p:nvSpPr>
        <p:spPr>
          <a:xfrm>
            <a:off x="15747162" y="26661952"/>
            <a:ext cx="685800" cy="523220"/>
          </a:xfrm>
          <a:prstGeom prst="rect">
            <a:avLst/>
          </a:prstGeom>
          <a:noFill/>
        </p:spPr>
        <p:txBody>
          <a:bodyPr wrap="square" rtlCol="0">
            <a:spAutoFit/>
          </a:bodyPr>
          <a:lstStyle/>
          <a:p>
            <a:r>
              <a:rPr lang="en-IN" sz="2800" dirty="0" err="1"/>
              <a:t>Eg</a:t>
            </a:r>
            <a:r>
              <a:rPr lang="en-IN" sz="2800" dirty="0"/>
              <a:t>:</a:t>
            </a:r>
          </a:p>
        </p:txBody>
      </p:sp>
      <p:pic>
        <p:nvPicPr>
          <p:cNvPr id="28" name="Picture 27">
            <a:extLst>
              <a:ext uri="{FF2B5EF4-FFF2-40B4-BE49-F238E27FC236}">
                <a16:creationId xmlns:a16="http://schemas.microsoft.com/office/drawing/2014/main" id="{AB843EF6-67CB-4E14-B049-B288265CA9BD}"/>
              </a:ext>
            </a:extLst>
          </p:cNvPr>
          <p:cNvPicPr>
            <a:picLocks noChangeAspect="1"/>
          </p:cNvPicPr>
          <p:nvPr/>
        </p:nvPicPr>
        <p:blipFill rotWithShape="1">
          <a:blip r:embed="rId8">
            <a:extLst>
              <a:ext uri="{28A0092B-C50C-407E-A947-70E740481C1C}">
                <a14:useLocalDpi xmlns:a14="http://schemas.microsoft.com/office/drawing/2010/main" val="0"/>
              </a:ext>
            </a:extLst>
          </a:blip>
          <a:srcRect l="20607" t="37917" r="21998" b="26507"/>
          <a:stretch/>
        </p:blipFill>
        <p:spPr>
          <a:xfrm>
            <a:off x="15011400" y="6884773"/>
            <a:ext cx="11582400" cy="3538351"/>
          </a:xfrm>
          <a:prstGeom prst="rect">
            <a:avLst/>
          </a:prstGeom>
        </p:spPr>
      </p:pic>
    </p:spTree>
    <p:extLst>
      <p:ext uri="{BB962C8B-B14F-4D97-AF65-F5344CB8AC3E}">
        <p14:creationId xmlns:p14="http://schemas.microsoft.com/office/powerpoint/2010/main" val="267105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480</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acer</cp:lastModifiedBy>
  <cp:revision>68</cp:revision>
  <dcterms:created xsi:type="dcterms:W3CDTF">2019-05-10T16:06:18Z</dcterms:created>
  <dcterms:modified xsi:type="dcterms:W3CDTF">2020-05-05T11:10:23Z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2019-05-10T00:00:00Z</vt:filetime>
  </property>
  <property fmtid="{D5CDD505-2E9C-101B-9397-08002B2CF9AE}" pid="3" name="LastSaved">
    <vt:filetime>2019-05-10T00:00:00Z</vt:filetime>
  </property>
</Properties>
</file>