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jRsocDOwK7wqsUSPN2OuR28FLAK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9" name="Google Shape;99;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5" name="Google Shape;15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72d9d17743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g72d9d17743_0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7320fb6fa6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7320fb6fa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7320fb6fa6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7320fb6fa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7320fb6fa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7320fb6fa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72d9d17743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4" name="Google Shape;194;g72d9d17743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1" name="Google Shape;20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4" name="Google Shape;10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2" name="Google Shape;112;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8" name="Google Shape;118;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5" name="Google Shape;125;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1" name="Google Shape;131;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7" name="Google Shape;137;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3" name="Google Shape;143;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4"/>
        <p:cNvGrpSpPr/>
        <p:nvPr/>
      </p:nvGrpSpPr>
      <p:grpSpPr>
        <a:xfrm>
          <a:off x="0" y="0"/>
          <a:ext cx="0" cy="0"/>
          <a:chOff x="0" y="0"/>
          <a:chExt cx="0" cy="0"/>
        </a:xfrm>
      </p:grpSpPr>
      <p:sp>
        <p:nvSpPr>
          <p:cNvPr id="15" name="Google Shape;15;p18"/>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8"/>
          <p:cNvSpPr/>
          <p:nvPr/>
        </p:nvSpPr>
        <p:spPr>
          <a:xfrm>
            <a:off x="1" y="6334316"/>
            <a:ext cx="12192000" cy="66484"/>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18"/>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8"/>
          <p:cNvSpPr txBox="1">
            <a:spLocks noGrp="1"/>
          </p:cNvSpPr>
          <p:nvPr>
            <p:ph type="subTitle" idx="1"/>
          </p:nvPr>
        </p:nvSpPr>
        <p:spPr>
          <a:xfrm>
            <a:off x="1100051" y="4455621"/>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19" name="Google Shape;19;p18"/>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8"/>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cxnSp>
        <p:nvCxnSpPr>
          <p:cNvPr id="22" name="Google Shape;22;p18"/>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3"/>
        <p:cNvGrpSpPr/>
        <p:nvPr/>
      </p:nvGrpSpPr>
      <p:grpSpPr>
        <a:xfrm>
          <a:off x="0" y="0"/>
          <a:ext cx="0" cy="0"/>
          <a:chOff x="0" y="0"/>
          <a:chExt cx="0" cy="0"/>
        </a:xfrm>
      </p:grpSpPr>
      <p:sp>
        <p:nvSpPr>
          <p:cNvPr id="84" name="Google Shape;84;p2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27"/>
          <p:cNvSpPr txBox="1">
            <a:spLocks noGrp="1"/>
          </p:cNvSpPr>
          <p:nvPr>
            <p:ph type="body" idx="1"/>
          </p:nvPr>
        </p:nvSpPr>
        <p:spPr>
          <a:xfrm rot="5400000">
            <a:off x="4114800" y="-1171786"/>
            <a:ext cx="4023360" cy="100584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6" name="Google Shape;86;p27"/>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27"/>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9"/>
        <p:cNvGrpSpPr/>
        <p:nvPr/>
      </p:nvGrpSpPr>
      <p:grpSpPr>
        <a:xfrm>
          <a:off x="0" y="0"/>
          <a:ext cx="0" cy="0"/>
          <a:chOff x="0" y="0"/>
          <a:chExt cx="0" cy="0"/>
        </a:xfrm>
      </p:grpSpPr>
      <p:sp>
        <p:nvSpPr>
          <p:cNvPr id="90" name="Google Shape;90;p28"/>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28"/>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28"/>
          <p:cNvSpPr txBox="1">
            <a:spLocks noGrp="1"/>
          </p:cNvSpPr>
          <p:nvPr>
            <p:ph type="title"/>
          </p:nvPr>
        </p:nvSpPr>
        <p:spPr>
          <a:xfrm rot="5400000">
            <a:off x="7159401" y="1977801"/>
            <a:ext cx="5759898" cy="26289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28"/>
          <p:cNvSpPr txBox="1">
            <a:spLocks noGrp="1"/>
          </p:cNvSpPr>
          <p:nvPr>
            <p:ph type="body" idx="1"/>
          </p:nvPr>
        </p:nvSpPr>
        <p:spPr>
          <a:xfrm rot="5400000">
            <a:off x="1825401" y="-574899"/>
            <a:ext cx="5759898" cy="77343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4" name="Google Shape;94;p28"/>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28"/>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2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19"/>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9"/>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6" name="Google Shape;26;p19"/>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9"/>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9"/>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29"/>
        <p:cNvGrpSpPr/>
        <p:nvPr/>
      </p:nvGrpSpPr>
      <p:grpSpPr>
        <a:xfrm>
          <a:off x="0" y="0"/>
          <a:ext cx="0" cy="0"/>
          <a:chOff x="0" y="0"/>
          <a:chExt cx="0" cy="0"/>
        </a:xfrm>
      </p:grpSpPr>
      <p:sp>
        <p:nvSpPr>
          <p:cNvPr id="30" name="Google Shape;30;p21"/>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21"/>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2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2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20"/>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0"/>
          <p:cNvSpPr txBox="1">
            <a:spLocks noGrp="1"/>
          </p:cNvSpPr>
          <p:nvPr>
            <p:ph type="body" idx="1"/>
          </p:nvPr>
        </p:nvSpPr>
        <p:spPr>
          <a:xfrm>
            <a:off x="1097280" y="1845734"/>
            <a:ext cx="4937760" cy="4023359"/>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8" name="Google Shape;38;p20"/>
          <p:cNvSpPr txBox="1">
            <a:spLocks noGrp="1"/>
          </p:cNvSpPr>
          <p:nvPr>
            <p:ph type="body" idx="2"/>
          </p:nvPr>
        </p:nvSpPr>
        <p:spPr>
          <a:xfrm>
            <a:off x="6217920" y="1845735"/>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9" name="Google Shape;39;p20"/>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0"/>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42"/>
        <p:cNvGrpSpPr/>
        <p:nvPr/>
      </p:nvGrpSpPr>
      <p:grpSpPr>
        <a:xfrm>
          <a:off x="0" y="0"/>
          <a:ext cx="0" cy="0"/>
          <a:chOff x="0" y="0"/>
          <a:chExt cx="0" cy="0"/>
        </a:xfrm>
      </p:grpSpPr>
      <p:sp>
        <p:nvSpPr>
          <p:cNvPr id="43" name="Google Shape;43;p22"/>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22"/>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22"/>
          <p:cNvSpPr txBox="1">
            <a:spLocks noGrp="1"/>
          </p:cNvSpPr>
          <p:nvPr>
            <p:ph type="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b="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2"/>
          <p:cNvSpPr txBox="1">
            <a:spLocks noGrp="1"/>
          </p:cNvSpPr>
          <p:nvPr>
            <p:ph type="body" idx="1"/>
          </p:nvPr>
        </p:nvSpPr>
        <p:spPr>
          <a:xfrm>
            <a:off x="1097280" y="4453128"/>
            <a:ext cx="100584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47" name="Google Shape;47;p2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cxnSp>
        <p:nvCxnSpPr>
          <p:cNvPr id="50" name="Google Shape;50;p22"/>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1"/>
        <p:cNvGrpSpPr/>
        <p:nvPr/>
      </p:nvGrpSpPr>
      <p:grpSpPr>
        <a:xfrm>
          <a:off x="0" y="0"/>
          <a:ext cx="0" cy="0"/>
          <a:chOff x="0" y="0"/>
          <a:chExt cx="0" cy="0"/>
        </a:xfrm>
      </p:grpSpPr>
      <p:sp>
        <p:nvSpPr>
          <p:cNvPr id="52" name="Google Shape;52;p2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3"/>
          <p:cNvSpPr txBox="1">
            <a:spLocks noGrp="1"/>
          </p:cNvSpPr>
          <p:nvPr>
            <p:ph type="body" idx="1"/>
          </p:nvPr>
        </p:nvSpPr>
        <p:spPr>
          <a:xfrm>
            <a:off x="109728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4" name="Google Shape;54;p23"/>
          <p:cNvSpPr txBox="1">
            <a:spLocks noGrp="1"/>
          </p:cNvSpPr>
          <p:nvPr>
            <p:ph type="body" idx="2"/>
          </p:nvPr>
        </p:nvSpPr>
        <p:spPr>
          <a:xfrm>
            <a:off x="1097280" y="2582335"/>
            <a:ext cx="4937760" cy="32867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5" name="Google Shape;55;p23"/>
          <p:cNvSpPr txBox="1">
            <a:spLocks noGrp="1"/>
          </p:cNvSpPr>
          <p:nvPr>
            <p:ph type="body" idx="3"/>
          </p:nvPr>
        </p:nvSpPr>
        <p:spPr>
          <a:xfrm>
            <a:off x="621792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6" name="Google Shape;56;p23"/>
          <p:cNvSpPr txBox="1">
            <a:spLocks noGrp="1"/>
          </p:cNvSpPr>
          <p:nvPr>
            <p:ph type="body" idx="4"/>
          </p:nvPr>
        </p:nvSpPr>
        <p:spPr>
          <a:xfrm>
            <a:off x="6217920" y="2582334"/>
            <a:ext cx="4937760" cy="32867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7" name="Google Shape;57;p23"/>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23"/>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2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4"/>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4"/>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5"/>
        <p:cNvGrpSpPr/>
        <p:nvPr/>
      </p:nvGrpSpPr>
      <p:grpSpPr>
        <a:xfrm>
          <a:off x="0" y="0"/>
          <a:ext cx="0" cy="0"/>
          <a:chOff x="0" y="0"/>
          <a:chExt cx="0" cy="0"/>
        </a:xfrm>
      </p:grpSpPr>
      <p:sp>
        <p:nvSpPr>
          <p:cNvPr id="66" name="Google Shape;66;p25"/>
          <p:cNvSpPr/>
          <p:nvPr/>
        </p:nvSpPr>
        <p:spPr>
          <a:xfrm>
            <a:off x="16" y="0"/>
            <a:ext cx="4050791" cy="68580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25"/>
          <p:cNvSpPr/>
          <p:nvPr/>
        </p:nvSpPr>
        <p:spPr>
          <a:xfrm>
            <a:off x="4040071" y="0"/>
            <a:ext cx="64008" cy="68580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25"/>
          <p:cNvSpPr txBox="1">
            <a:spLocks noGrp="1"/>
          </p:cNvSpPr>
          <p:nvPr>
            <p:ph type="title"/>
          </p:nvPr>
        </p:nvSpPr>
        <p:spPr>
          <a:xfrm>
            <a:off x="457200" y="594359"/>
            <a:ext cx="32004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5"/>
          <p:cNvSpPr txBox="1">
            <a:spLocks noGrp="1"/>
          </p:cNvSpPr>
          <p:nvPr>
            <p:ph type="body" idx="1"/>
          </p:nvPr>
        </p:nvSpPr>
        <p:spPr>
          <a:xfrm>
            <a:off x="4800600" y="731520"/>
            <a:ext cx="6492240" cy="5257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0" name="Google Shape;70;p25"/>
          <p:cNvSpPr txBox="1">
            <a:spLocks noGrp="1"/>
          </p:cNvSpPr>
          <p:nvPr>
            <p:ph type="body" idx="2"/>
          </p:nvPr>
        </p:nvSpPr>
        <p:spPr>
          <a:xfrm>
            <a:off x="457200" y="2926080"/>
            <a:ext cx="3200400"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1" name="Google Shape;71;p25"/>
          <p:cNvSpPr txBox="1">
            <a:spLocks noGrp="1"/>
          </p:cNvSpPr>
          <p:nvPr>
            <p:ph type="dt" idx="10"/>
          </p:nvPr>
        </p:nvSpPr>
        <p:spPr>
          <a:xfrm>
            <a:off x="465512" y="6459785"/>
            <a:ext cx="261851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5"/>
          <p:cNvSpPr txBox="1">
            <a:spLocks noGrp="1"/>
          </p:cNvSpPr>
          <p:nvPr>
            <p:ph type="ftr" idx="11"/>
          </p:nvPr>
        </p:nvSpPr>
        <p:spPr>
          <a:xfrm>
            <a:off x="4800600" y="6459785"/>
            <a:ext cx="4648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4"/>
        <p:cNvGrpSpPr/>
        <p:nvPr/>
      </p:nvGrpSpPr>
      <p:grpSpPr>
        <a:xfrm>
          <a:off x="0" y="0"/>
          <a:ext cx="0" cy="0"/>
          <a:chOff x="0" y="0"/>
          <a:chExt cx="0" cy="0"/>
        </a:xfrm>
      </p:grpSpPr>
      <p:sp>
        <p:nvSpPr>
          <p:cNvPr id="75" name="Google Shape;75;p26"/>
          <p:cNvSpPr/>
          <p:nvPr/>
        </p:nvSpPr>
        <p:spPr>
          <a:xfrm>
            <a:off x="0" y="4953000"/>
            <a:ext cx="12188825" cy="19050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26"/>
          <p:cNvSpPr/>
          <p:nvPr/>
        </p:nvSpPr>
        <p:spPr>
          <a:xfrm>
            <a:off x="15" y="491507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26"/>
          <p:cNvSpPr txBox="1">
            <a:spLocks noGrp="1"/>
          </p:cNvSpPr>
          <p:nvPr>
            <p:ph type="title"/>
          </p:nvPr>
        </p:nvSpPr>
        <p:spPr>
          <a:xfrm>
            <a:off x="1097280" y="5074920"/>
            <a:ext cx="10113645"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6"/>
          <p:cNvSpPr>
            <a:spLocks noGrp="1"/>
          </p:cNvSpPr>
          <p:nvPr>
            <p:ph type="pic" idx="2"/>
          </p:nvPr>
        </p:nvSpPr>
        <p:spPr>
          <a:xfrm>
            <a:off x="15" y="0"/>
            <a:ext cx="12191985" cy="4915076"/>
          </a:xfrm>
          <a:prstGeom prst="rect">
            <a:avLst/>
          </a:prstGeom>
          <a:solidFill>
            <a:srgbClr val="BECAD4"/>
          </a:solidFill>
          <a:ln>
            <a:noFill/>
          </a:ln>
        </p:spPr>
        <p:txBody>
          <a:bodyPr spcFirstLastPara="1" wrap="square" lIns="457200" tIns="457200" rIns="0" bIns="45700" anchor="t" anchorCtr="0">
            <a:normAutofit/>
          </a:bodyPr>
          <a:lstStyle>
            <a:lvl1pPr marR="0" lvl="0" algn="l" rtl="0">
              <a:lnSpc>
                <a:spcPct val="90000"/>
              </a:lnSpc>
              <a:spcBef>
                <a:spcPts val="1200"/>
              </a:spcBef>
              <a:spcAft>
                <a:spcPts val="0"/>
              </a:spcAft>
              <a:buClr>
                <a:schemeClr val="accent1"/>
              </a:buClr>
              <a:buSzPts val="3200"/>
              <a:buFont typeface="Calibri"/>
              <a:buNone/>
              <a:defRPr sz="3200" b="0" i="0" u="none" strike="noStrike" cap="none">
                <a:solidFill>
                  <a:srgbClr val="3F3F3F"/>
                </a:solidFill>
                <a:latin typeface="Calibri"/>
                <a:ea typeface="Calibri"/>
                <a:cs typeface="Calibri"/>
                <a:sym typeface="Calibri"/>
              </a:defRPr>
            </a:lvl1pPr>
            <a:lvl2pPr marR="0" lvl="1" algn="l" rtl="0">
              <a:lnSpc>
                <a:spcPct val="90000"/>
              </a:lnSpc>
              <a:spcBef>
                <a:spcPts val="200"/>
              </a:spcBef>
              <a:spcAft>
                <a:spcPts val="0"/>
              </a:spcAft>
              <a:buClr>
                <a:schemeClr val="accent1"/>
              </a:buClr>
              <a:buSzPts val="2800"/>
              <a:buFont typeface="Calibri"/>
              <a:buNone/>
              <a:defRPr sz="2800" b="0" i="0" u="none" strike="noStrike" cap="none">
                <a:solidFill>
                  <a:srgbClr val="3F3F3F"/>
                </a:solidFill>
                <a:latin typeface="Calibri"/>
                <a:ea typeface="Calibri"/>
                <a:cs typeface="Calibri"/>
                <a:sym typeface="Calibri"/>
              </a:defRPr>
            </a:lvl2pPr>
            <a:lvl3pPr marR="0" lvl="2" algn="l" rtl="0">
              <a:lnSpc>
                <a:spcPct val="90000"/>
              </a:lnSpc>
              <a:spcBef>
                <a:spcPts val="400"/>
              </a:spcBef>
              <a:spcAft>
                <a:spcPts val="0"/>
              </a:spcAft>
              <a:buClr>
                <a:schemeClr val="accent1"/>
              </a:buClr>
              <a:buSzPts val="2400"/>
              <a:buFont typeface="Calibri"/>
              <a:buNone/>
              <a:defRPr sz="2400" b="0" i="0" u="none" strike="noStrike" cap="none">
                <a:solidFill>
                  <a:srgbClr val="3F3F3F"/>
                </a:solidFill>
                <a:latin typeface="Calibri"/>
                <a:ea typeface="Calibri"/>
                <a:cs typeface="Calibri"/>
                <a:sym typeface="Calibri"/>
              </a:defRPr>
            </a:lvl3pPr>
            <a:lvl4pPr marR="0" lvl="3"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4pPr>
            <a:lvl5pPr marR="0" lvl="4"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5pPr>
            <a:lvl6pPr marR="0" lvl="5"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6pPr>
            <a:lvl7pPr marR="0" lvl="6"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7pPr>
            <a:lvl8pPr marR="0" lvl="7"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8pPr>
            <a:lvl9pPr marR="0" lvl="8" algn="l" rtl="0">
              <a:lnSpc>
                <a:spcPct val="90000"/>
              </a:lnSpc>
              <a:spcBef>
                <a:spcPts val="400"/>
              </a:spcBef>
              <a:spcAft>
                <a:spcPts val="40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9pPr>
          </a:lstStyle>
          <a:p>
            <a:endParaRPr/>
          </a:p>
        </p:txBody>
      </p:sp>
      <p:sp>
        <p:nvSpPr>
          <p:cNvPr id="79" name="Google Shape;79;p26"/>
          <p:cNvSpPr txBox="1">
            <a:spLocks noGrp="1"/>
          </p:cNvSpPr>
          <p:nvPr>
            <p:ph type="body" idx="1"/>
          </p:nvPr>
        </p:nvSpPr>
        <p:spPr>
          <a:xfrm>
            <a:off x="1097280" y="5907024"/>
            <a:ext cx="10113264" cy="59436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80" name="Google Shape;80;p26"/>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7"/>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7;p17"/>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 name="Google Shape;8;p1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 name="Google Shape;9;p17"/>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0" name="Google Shape;10;p17"/>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FFFFF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7"/>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FFFFF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cxnSp>
        <p:nvCxnSpPr>
          <p:cNvPr id="13" name="Google Shape;13;p17"/>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mt="40000"/>
          </a:blip>
          <a:stretch>
            <a:fillRect/>
          </a:stretch>
        </a:blipFill>
        <a:effectLst/>
      </p:bgPr>
    </p:bg>
    <p:spTree>
      <p:nvGrpSpPr>
        <p:cNvPr id="1" name="Shape 100"/>
        <p:cNvGrpSpPr/>
        <p:nvPr/>
      </p:nvGrpSpPr>
      <p:grpSpPr>
        <a:xfrm>
          <a:off x="0" y="0"/>
          <a:ext cx="0" cy="0"/>
          <a:chOff x="0" y="0"/>
          <a:chExt cx="0" cy="0"/>
        </a:xfrm>
      </p:grpSpPr>
      <p:sp>
        <p:nvSpPr>
          <p:cNvPr id="101" name="Google Shape;101;p1"/>
          <p:cNvSpPr txBox="1">
            <a:spLocks noGrp="1"/>
          </p:cNvSpPr>
          <p:nvPr>
            <p:ph type="ctrTitle"/>
          </p:nvPr>
        </p:nvSpPr>
        <p:spPr>
          <a:xfrm>
            <a:off x="821635" y="1305341"/>
            <a:ext cx="9846365" cy="4194312"/>
          </a:xfrm>
          <a:prstGeom prst="rect">
            <a:avLst/>
          </a:prstGeom>
          <a:noFill/>
          <a:ln>
            <a:noFill/>
          </a:ln>
        </p:spPr>
        <p:txBody>
          <a:bodyPr spcFirstLastPara="1" wrap="square" lIns="91425" tIns="45700" rIns="91425" bIns="45700" anchor="ctr" anchorCtr="0">
            <a:noAutofit/>
          </a:bodyPr>
          <a:lstStyle/>
          <a:p>
            <a:pPr marL="0" lvl="0" indent="0" algn="ctr" rtl="0">
              <a:lnSpc>
                <a:spcPct val="85000"/>
              </a:lnSpc>
              <a:spcBef>
                <a:spcPts val="0"/>
              </a:spcBef>
              <a:spcAft>
                <a:spcPts val="0"/>
              </a:spcAft>
              <a:buClr>
                <a:schemeClr val="dk1"/>
              </a:buClr>
              <a:buSzPts val="4400"/>
              <a:buFont typeface="Times New Roman"/>
              <a:buNone/>
            </a:pPr>
            <a:r>
              <a:rPr lang="en-IN" sz="4400" b="1">
                <a:solidFill>
                  <a:schemeClr val="dk1"/>
                </a:solidFill>
                <a:latin typeface="Times New Roman"/>
                <a:ea typeface="Times New Roman"/>
                <a:cs typeface="Times New Roman"/>
                <a:sym typeface="Times New Roman"/>
              </a:rPr>
              <a:t>A HEALTHCARE CHATBOT USING ARTIFICIAL INTELLIGENCE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6"/>
        <p:cNvGrpSpPr/>
        <p:nvPr/>
      </p:nvGrpSpPr>
      <p:grpSpPr>
        <a:xfrm>
          <a:off x="0" y="0"/>
          <a:ext cx="0" cy="0"/>
          <a:chOff x="0" y="0"/>
          <a:chExt cx="0" cy="0"/>
        </a:xfrm>
      </p:grpSpPr>
      <p:sp>
        <p:nvSpPr>
          <p:cNvPr id="157" name="Google Shape;157;p1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Times New Roman"/>
              <a:buNone/>
            </a:pPr>
            <a:r>
              <a:rPr lang="en-IN" b="1">
                <a:latin typeface="Times New Roman"/>
                <a:ea typeface="Times New Roman"/>
                <a:cs typeface="Times New Roman"/>
                <a:sym typeface="Times New Roman"/>
              </a:rPr>
              <a:t>Proposed System (Cont.)</a:t>
            </a:r>
            <a:endParaRPr/>
          </a:p>
        </p:txBody>
      </p:sp>
      <p:sp>
        <p:nvSpPr>
          <p:cNvPr id="158" name="Google Shape;158;p14"/>
          <p:cNvSpPr txBox="1">
            <a:spLocks noGrp="1"/>
          </p:cNvSpPr>
          <p:nvPr>
            <p:ph type="body" idx="1"/>
          </p:nvPr>
        </p:nvSpPr>
        <p:spPr>
          <a:xfrm>
            <a:off x="864379" y="2195421"/>
            <a:ext cx="10463242" cy="3148200"/>
          </a:xfrm>
          <a:prstGeom prst="rect">
            <a:avLst/>
          </a:prstGeom>
          <a:noFill/>
          <a:ln>
            <a:noFill/>
          </a:ln>
        </p:spPr>
        <p:txBody>
          <a:bodyPr spcFirstLastPara="1" wrap="square" lIns="0" tIns="45700" rIns="0" bIns="45700" anchor="t" anchorCtr="0">
            <a:normAutofit/>
          </a:bodyPr>
          <a:lstStyle/>
          <a:p>
            <a:pPr marL="0" lvl="0" indent="0" algn="l" rtl="0">
              <a:lnSpc>
                <a:spcPct val="90000"/>
              </a:lnSpc>
              <a:spcBef>
                <a:spcPts val="0"/>
              </a:spcBef>
              <a:spcAft>
                <a:spcPts val="0"/>
              </a:spcAft>
              <a:buSzPts val="1800"/>
              <a:buNone/>
            </a:pPr>
            <a:r>
              <a:rPr lang="en-IN" sz="2200" dirty="0">
                <a:solidFill>
                  <a:srgbClr val="73B5E4"/>
                </a:solidFill>
                <a:highlight>
                  <a:srgbClr val="FFFFFF"/>
                </a:highlight>
              </a:rPr>
              <a:t>4.</a:t>
            </a:r>
            <a:r>
              <a:rPr lang="en-IN" sz="2200" dirty="0">
                <a:solidFill>
                  <a:srgbClr val="212529"/>
                </a:solidFill>
                <a:highlight>
                  <a:srgbClr val="FFFFFF"/>
                </a:highlight>
              </a:rPr>
              <a:t> The </a:t>
            </a:r>
            <a:r>
              <a:rPr lang="en-IN" sz="2200" dirty="0">
                <a:solidFill>
                  <a:srgbClr val="000000"/>
                </a:solidFill>
                <a:highlight>
                  <a:srgbClr val="FFFFFF"/>
                </a:highlight>
                <a:uFill>
                  <a:noFill/>
                </a:uFill>
              </a:rPr>
              <a:t>sklearn.feature_extraction</a:t>
            </a:r>
            <a:r>
              <a:rPr lang="en-IN" sz="2200" dirty="0">
                <a:solidFill>
                  <a:srgbClr val="212529"/>
                </a:solidFill>
                <a:highlight>
                  <a:srgbClr val="FFFFFF"/>
                </a:highlight>
              </a:rPr>
              <a:t> module can be used to extract features in a format supported by machine learning algorithms from datasets consisting of formats such as text.</a:t>
            </a:r>
          </a:p>
          <a:p>
            <a:pPr marL="0" lvl="0" indent="0" algn="l" rtl="0">
              <a:lnSpc>
                <a:spcPct val="90000"/>
              </a:lnSpc>
              <a:spcBef>
                <a:spcPts val="0"/>
              </a:spcBef>
              <a:spcAft>
                <a:spcPts val="0"/>
              </a:spcAft>
              <a:buSzPts val="1800"/>
              <a:buNone/>
            </a:pPr>
            <a:endParaRPr sz="2200" dirty="0">
              <a:solidFill>
                <a:srgbClr val="212529"/>
              </a:solidFill>
              <a:highlight>
                <a:srgbClr val="FFFFFF"/>
              </a:highlight>
            </a:endParaRPr>
          </a:p>
          <a:p>
            <a:pPr marL="0" lvl="0" indent="0" algn="l" rtl="0">
              <a:lnSpc>
                <a:spcPct val="90000"/>
              </a:lnSpc>
              <a:spcBef>
                <a:spcPts val="0"/>
              </a:spcBef>
              <a:spcAft>
                <a:spcPts val="0"/>
              </a:spcAft>
              <a:buSzPts val="1800"/>
              <a:buNone/>
            </a:pPr>
            <a:r>
              <a:rPr lang="en-IN" dirty="0">
                <a:solidFill>
                  <a:srgbClr val="6D9EEB"/>
                </a:solidFill>
                <a:highlight>
                  <a:srgbClr val="FFFFFF"/>
                </a:highlight>
              </a:rPr>
              <a:t>5. </a:t>
            </a:r>
            <a:r>
              <a:rPr lang="en-IN" sz="2200" dirty="0">
                <a:solidFill>
                  <a:srgbClr val="212529"/>
                </a:solidFill>
                <a:highlight>
                  <a:srgbClr val="FFFFFF"/>
                </a:highlight>
              </a:rPr>
              <a:t>CountVectorizer implements both tokenization and occurrence counting in a single class. Using that, we count the word occurrences of the corpus of the text document. </a:t>
            </a:r>
          </a:p>
          <a:p>
            <a:pPr marL="0" lvl="0" indent="0" algn="l" rtl="0">
              <a:lnSpc>
                <a:spcPct val="90000"/>
              </a:lnSpc>
              <a:spcBef>
                <a:spcPts val="0"/>
              </a:spcBef>
              <a:spcAft>
                <a:spcPts val="0"/>
              </a:spcAft>
              <a:buSzPts val="1800"/>
              <a:buNone/>
            </a:pPr>
            <a:endParaRPr sz="2200" dirty="0">
              <a:solidFill>
                <a:srgbClr val="212529"/>
              </a:solidFill>
              <a:highlight>
                <a:srgbClr val="FFFFFF"/>
              </a:highlight>
            </a:endParaRPr>
          </a:p>
          <a:p>
            <a:pPr marL="0" lvl="0" indent="0" algn="l" rtl="0">
              <a:lnSpc>
                <a:spcPct val="90000"/>
              </a:lnSpc>
              <a:spcBef>
                <a:spcPts val="0"/>
              </a:spcBef>
              <a:spcAft>
                <a:spcPts val="0"/>
              </a:spcAft>
              <a:buSzPts val="1800"/>
              <a:buNone/>
            </a:pPr>
            <a:r>
              <a:rPr lang="en-IN" sz="2200" dirty="0">
                <a:solidFill>
                  <a:srgbClr val="6D9EEB"/>
                </a:solidFill>
                <a:highlight>
                  <a:srgbClr val="FFFFFF"/>
                </a:highlight>
              </a:rPr>
              <a:t>6.</a:t>
            </a:r>
            <a:r>
              <a:rPr lang="en-IN" sz="2200" dirty="0">
                <a:solidFill>
                  <a:srgbClr val="212529"/>
                </a:solidFill>
                <a:highlight>
                  <a:srgbClr val="FFFFFF"/>
                </a:highlight>
              </a:rPr>
              <a:t> Lastly, we have implemented K-Means algorithm to perform clustering on the user queries and predicted the cluster indices for each sample and tagged the indices with the appropriate replies from the chatbot using a dictionary.</a:t>
            </a:r>
            <a:endParaRPr sz="2200" dirty="0">
              <a:solidFill>
                <a:srgbClr val="212529"/>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g72d9d17743_0_4"/>
          <p:cNvSpPr txBox="1">
            <a:spLocks noGrp="1"/>
          </p:cNvSpPr>
          <p:nvPr>
            <p:ph type="title"/>
          </p:nvPr>
        </p:nvSpPr>
        <p:spPr>
          <a:xfrm>
            <a:off x="1066805" y="394928"/>
            <a:ext cx="10058400" cy="1450800"/>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SzPts val="1800"/>
              <a:buNone/>
            </a:pPr>
            <a:r>
              <a:rPr lang="en-IN" b="1">
                <a:latin typeface="Times New Roman"/>
                <a:ea typeface="Times New Roman"/>
                <a:cs typeface="Times New Roman"/>
                <a:sym typeface="Times New Roman"/>
              </a:rPr>
              <a:t>Methodology</a:t>
            </a:r>
            <a:r>
              <a:rPr lang="en-IN" b="1"/>
              <a:t> </a:t>
            </a:r>
            <a:endParaRPr b="1"/>
          </a:p>
        </p:txBody>
      </p:sp>
      <p:sp>
        <p:nvSpPr>
          <p:cNvPr id="164" name="Google Shape;164;g72d9d17743_0_4"/>
          <p:cNvSpPr txBox="1">
            <a:spLocks noGrp="1"/>
          </p:cNvSpPr>
          <p:nvPr>
            <p:ph type="body" idx="1"/>
          </p:nvPr>
        </p:nvSpPr>
        <p:spPr>
          <a:xfrm>
            <a:off x="1066795" y="2028608"/>
            <a:ext cx="10058400" cy="4023300"/>
          </a:xfrm>
          <a:prstGeom prst="rect">
            <a:avLst/>
          </a:prstGeom>
          <a:noFill/>
          <a:ln>
            <a:noFill/>
          </a:ln>
        </p:spPr>
        <p:txBody>
          <a:bodyPr spcFirstLastPara="1" wrap="square" lIns="0" tIns="45700" rIns="0" bIns="45700" anchor="t" anchorCtr="0">
            <a:noAutofit/>
          </a:bodyPr>
          <a:lstStyle/>
          <a:p>
            <a:pPr marL="0" lvl="0" indent="0" algn="l" rtl="0">
              <a:lnSpc>
                <a:spcPct val="90000"/>
              </a:lnSpc>
              <a:spcBef>
                <a:spcPts val="1200"/>
              </a:spcBef>
              <a:spcAft>
                <a:spcPts val="0"/>
              </a:spcAft>
              <a:buSzPts val="1800"/>
              <a:buNone/>
            </a:pPr>
            <a:r>
              <a:rPr lang="en-IN" dirty="0">
                <a:solidFill>
                  <a:schemeClr val="tx1">
                    <a:lumMod val="95000"/>
                    <a:lumOff val="5000"/>
                  </a:schemeClr>
                </a:solidFill>
              </a:rPr>
              <a:t>We have created a dataset consisting of conversations between a chatbot and user where the user is asking questions and stating his/her symptoms and the chatbot, based on those symptoms identifies the disease and gives temporary treatment, before consulting the doctor when he is available. </a:t>
            </a:r>
            <a:endParaRPr dirty="0">
              <a:solidFill>
                <a:schemeClr val="tx1">
                  <a:lumMod val="95000"/>
                  <a:lumOff val="5000"/>
                </a:schemeClr>
              </a:solidFill>
            </a:endParaRPr>
          </a:p>
          <a:p>
            <a:pPr marL="0" lvl="0" indent="0" algn="l" rtl="0">
              <a:lnSpc>
                <a:spcPct val="90000"/>
              </a:lnSpc>
              <a:spcBef>
                <a:spcPts val="1200"/>
              </a:spcBef>
              <a:spcAft>
                <a:spcPts val="0"/>
              </a:spcAft>
              <a:buSzPts val="1800"/>
              <a:buNone/>
            </a:pPr>
            <a:r>
              <a:rPr lang="en-IN" dirty="0">
                <a:solidFill>
                  <a:schemeClr val="tx1">
                    <a:lumMod val="95000"/>
                    <a:lumOff val="5000"/>
                  </a:schemeClr>
                </a:solidFill>
              </a:rPr>
              <a:t>After creating the dataset, we use regular expressions to eliminate unnecessary digits and characters like ‘ : ‘ or ‘ - ‘ from the dataset. Now the dataset only contains streams of words and some punctuations. </a:t>
            </a:r>
            <a:endParaRPr dirty="0">
              <a:solidFill>
                <a:schemeClr val="tx1">
                  <a:lumMod val="95000"/>
                  <a:lumOff val="5000"/>
                </a:schemeClr>
              </a:solidFill>
            </a:endParaRPr>
          </a:p>
          <a:p>
            <a:pPr marL="0" lvl="0" indent="0" algn="l" rtl="0">
              <a:lnSpc>
                <a:spcPct val="90000"/>
              </a:lnSpc>
              <a:spcBef>
                <a:spcPts val="1200"/>
              </a:spcBef>
              <a:spcAft>
                <a:spcPts val="0"/>
              </a:spcAft>
              <a:buSzPts val="1800"/>
              <a:buNone/>
            </a:pPr>
            <a:r>
              <a:rPr lang="en-IN" dirty="0">
                <a:solidFill>
                  <a:schemeClr val="tx1">
                    <a:lumMod val="95000"/>
                    <a:lumOff val="5000"/>
                  </a:schemeClr>
                </a:solidFill>
              </a:rPr>
              <a:t>Then, using NLTK library available in python, we use lemmatisation to convert words into their dictionary form and remove unnecessary digits and punctuations. It returns a cleaned text as a list of strings (sentences). The dataset is then divided into questions(user) and answers (chatbot).</a:t>
            </a:r>
            <a:endParaRPr dirty="0">
              <a:solidFill>
                <a:schemeClr val="tx1">
                  <a:lumMod val="95000"/>
                  <a:lumOff val="5000"/>
                </a:schemeClr>
              </a:solidFill>
            </a:endParaRPr>
          </a:p>
          <a:p>
            <a:pPr marL="0" lvl="0" indent="0" algn="l" rtl="0">
              <a:lnSpc>
                <a:spcPct val="90000"/>
              </a:lnSpc>
              <a:spcBef>
                <a:spcPts val="1200"/>
              </a:spcBef>
              <a:spcAft>
                <a:spcPts val="200"/>
              </a:spcAft>
              <a:buSzPts val="1800"/>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1800"/>
              <a:buNone/>
            </a:pPr>
            <a:r>
              <a:rPr lang="en-IN" b="1">
                <a:latin typeface="Times New Roman"/>
                <a:ea typeface="Times New Roman"/>
                <a:cs typeface="Times New Roman"/>
                <a:sym typeface="Times New Roman"/>
              </a:rPr>
              <a:t>Methodology (Cont.)</a:t>
            </a:r>
            <a:r>
              <a:rPr lang="en-IN" b="1"/>
              <a:t> </a:t>
            </a:r>
            <a:endParaRPr/>
          </a:p>
        </p:txBody>
      </p:sp>
      <p:sp>
        <p:nvSpPr>
          <p:cNvPr id="170" name="Google Shape;170;p5"/>
          <p:cNvSpPr txBox="1">
            <a:spLocks noGrp="1"/>
          </p:cNvSpPr>
          <p:nvPr>
            <p:ph type="body" idx="1"/>
          </p:nvPr>
        </p:nvSpPr>
        <p:spPr>
          <a:xfrm>
            <a:off x="1097280" y="2032430"/>
            <a:ext cx="10058400" cy="3274907"/>
          </a:xfrm>
          <a:prstGeom prst="rect">
            <a:avLst/>
          </a:prstGeom>
          <a:noFill/>
          <a:ln>
            <a:noFill/>
          </a:ln>
        </p:spPr>
        <p:txBody>
          <a:bodyPr spcFirstLastPara="1" wrap="square" lIns="0" tIns="45700" rIns="0" bIns="45700" anchor="t" anchorCtr="0">
            <a:normAutofit/>
          </a:bodyPr>
          <a:lstStyle/>
          <a:p>
            <a:r>
              <a:rPr lang="en-IN" dirty="0"/>
              <a:t>We then performed a train test split for both the questions and answers.</a:t>
            </a:r>
          </a:p>
          <a:p>
            <a:r>
              <a:rPr lang="en-IN" dirty="0"/>
              <a:t>The sklearn.feature_extraction module can be used to extract features. CountVectorization is used to tokenize and find the count of word occurrences in that list of strings.</a:t>
            </a:r>
          </a:p>
          <a:p>
            <a:pPr marL="457200" lvl="0" indent="-342900" algn="l" rtl="0">
              <a:lnSpc>
                <a:spcPct val="90000"/>
              </a:lnSpc>
              <a:spcBef>
                <a:spcPts val="1200"/>
              </a:spcBef>
              <a:spcAft>
                <a:spcPts val="0"/>
              </a:spcAft>
              <a:buSzPts val="1800"/>
              <a:buChar char=" "/>
            </a:pPr>
            <a:r>
              <a:rPr lang="en-IN" dirty="0"/>
              <a:t>Next we cluster the questions (user) with the K-Means clustering algorithm.</a:t>
            </a:r>
          </a:p>
          <a:p>
            <a:pPr marL="457200" lvl="0" indent="-342900" algn="l" rtl="0">
              <a:lnSpc>
                <a:spcPct val="90000"/>
              </a:lnSpc>
              <a:spcBef>
                <a:spcPts val="1200"/>
              </a:spcBef>
              <a:spcAft>
                <a:spcPts val="0"/>
              </a:spcAft>
              <a:buSzPts val="1800"/>
              <a:buChar char=" "/>
            </a:pPr>
            <a:r>
              <a:rPr lang="en-IN" dirty="0"/>
              <a:t>We predict the cluster indices for the training dataset samples and using a dictionary data structure, we tagged the indices with the appropriate chatbot replies. </a:t>
            </a:r>
          </a:p>
          <a:p>
            <a:pPr marL="457200" lvl="0" indent="-342900" algn="l" rtl="0">
              <a:lnSpc>
                <a:spcPct val="90000"/>
              </a:lnSpc>
              <a:spcBef>
                <a:spcPts val="1200"/>
              </a:spcBef>
              <a:spcAft>
                <a:spcPts val="0"/>
              </a:spcAft>
              <a:buSzPts val="1800"/>
              <a:buChar char=" "/>
            </a:pPr>
            <a:r>
              <a:rPr lang="en-IN" dirty="0"/>
              <a:t>To check whether our algorithm is working or not we then test it with the test samples and found out that the results are similar. </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g7320fb6fa6_0_0"/>
          <p:cNvSpPr txBox="1">
            <a:spLocks noGrp="1"/>
          </p:cNvSpPr>
          <p:nvPr>
            <p:ph type="title"/>
          </p:nvPr>
        </p:nvSpPr>
        <p:spPr>
          <a:xfrm>
            <a:off x="1097275" y="526626"/>
            <a:ext cx="10058400" cy="10212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Clr>
                <a:schemeClr val="dk1"/>
              </a:buClr>
              <a:buSzPts val="1800"/>
              <a:buFont typeface="Arial"/>
              <a:buNone/>
            </a:pPr>
            <a:r>
              <a:rPr lang="en-IN" b="1">
                <a:latin typeface="Times New Roman"/>
                <a:ea typeface="Times New Roman"/>
                <a:cs typeface="Times New Roman"/>
                <a:sym typeface="Times New Roman"/>
              </a:rPr>
              <a:t>Results </a:t>
            </a:r>
            <a:endParaRPr/>
          </a:p>
        </p:txBody>
      </p:sp>
      <p:sp>
        <p:nvSpPr>
          <p:cNvPr id="176" name="Google Shape;176;g7320fb6fa6_0_0"/>
          <p:cNvSpPr txBox="1">
            <a:spLocks noGrp="1"/>
          </p:cNvSpPr>
          <p:nvPr>
            <p:ph type="body" idx="1"/>
          </p:nvPr>
        </p:nvSpPr>
        <p:spPr>
          <a:xfrm>
            <a:off x="1097280" y="1845734"/>
            <a:ext cx="10058400" cy="4023300"/>
          </a:xfrm>
          <a:prstGeom prst="rect">
            <a:avLst/>
          </a:prstGeom>
        </p:spPr>
        <p:txBody>
          <a:bodyPr spcFirstLastPara="1" wrap="square" lIns="0" tIns="45700" rIns="0" bIns="45700" anchor="t" anchorCtr="0">
            <a:noAutofit/>
          </a:bodyPr>
          <a:lstStyle/>
          <a:p>
            <a:pPr marL="0" lvl="0" indent="0" algn="l" rtl="0">
              <a:spcBef>
                <a:spcPts val="1200"/>
              </a:spcBef>
              <a:spcAft>
                <a:spcPts val="0"/>
              </a:spcAft>
              <a:buNone/>
            </a:pPr>
            <a:r>
              <a:rPr lang="en-IN"/>
              <a:t>  The original dataset consisted of words, stopwords, characters, digits and punctuations. A snippet is shown below. </a:t>
            </a:r>
            <a:endParaRPr/>
          </a:p>
          <a:p>
            <a:pPr marL="0" lvl="0" indent="0" algn="l" rtl="0">
              <a:spcBef>
                <a:spcPts val="1200"/>
              </a:spcBef>
              <a:spcAft>
                <a:spcPts val="0"/>
              </a:spcAft>
              <a:buNone/>
            </a:pPr>
            <a:endParaRPr/>
          </a:p>
        </p:txBody>
      </p:sp>
      <p:pic>
        <p:nvPicPr>
          <p:cNvPr id="177" name="Google Shape;177;g7320fb6fa6_0_0"/>
          <p:cNvPicPr preferRelativeResize="0"/>
          <p:nvPr/>
        </p:nvPicPr>
        <p:blipFill>
          <a:blip r:embed="rId3">
            <a:alphaModFix/>
          </a:blip>
          <a:stretch>
            <a:fillRect/>
          </a:stretch>
        </p:blipFill>
        <p:spPr>
          <a:xfrm>
            <a:off x="1193675" y="2692550"/>
            <a:ext cx="9386249" cy="2589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7320fb6fa6_0_6"/>
          <p:cNvSpPr txBox="1">
            <a:spLocks noGrp="1"/>
          </p:cNvSpPr>
          <p:nvPr>
            <p:ph type="title"/>
          </p:nvPr>
        </p:nvSpPr>
        <p:spPr>
          <a:xfrm>
            <a:off x="1097275" y="534176"/>
            <a:ext cx="10058400" cy="10308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Clr>
                <a:schemeClr val="dk1"/>
              </a:buClr>
              <a:buSzPts val="1800"/>
              <a:buFont typeface="Arial"/>
              <a:buNone/>
            </a:pPr>
            <a:r>
              <a:rPr lang="en-IN" b="1">
                <a:latin typeface="Times New Roman"/>
                <a:ea typeface="Times New Roman"/>
                <a:cs typeface="Times New Roman"/>
                <a:sym typeface="Times New Roman"/>
              </a:rPr>
              <a:t>Results (cont.)</a:t>
            </a:r>
            <a:r>
              <a:rPr lang="en-IN"/>
              <a:t> </a:t>
            </a:r>
            <a:endParaRPr/>
          </a:p>
        </p:txBody>
      </p:sp>
      <p:sp>
        <p:nvSpPr>
          <p:cNvPr id="183" name="Google Shape;183;g7320fb6fa6_0_6"/>
          <p:cNvSpPr txBox="1">
            <a:spLocks noGrp="1"/>
          </p:cNvSpPr>
          <p:nvPr>
            <p:ph type="body" idx="1"/>
          </p:nvPr>
        </p:nvSpPr>
        <p:spPr>
          <a:xfrm>
            <a:off x="1097280" y="1845734"/>
            <a:ext cx="10058400" cy="4023300"/>
          </a:xfrm>
          <a:prstGeom prst="rect">
            <a:avLst/>
          </a:prstGeom>
        </p:spPr>
        <p:txBody>
          <a:bodyPr spcFirstLastPara="1" wrap="square" lIns="0" tIns="45700" rIns="0" bIns="45700" anchor="t" anchorCtr="0">
            <a:noAutofit/>
          </a:bodyPr>
          <a:lstStyle/>
          <a:p>
            <a:pPr marL="0" lvl="0" indent="0" algn="l" rtl="0">
              <a:spcBef>
                <a:spcPts val="1200"/>
              </a:spcBef>
              <a:spcAft>
                <a:spcPts val="0"/>
              </a:spcAft>
              <a:buNone/>
            </a:pPr>
            <a:r>
              <a:rPr lang="en-IN"/>
              <a:t>  After using regular expressions to remove special characters and digits the dataset gets modified to just a stream of tokens and punctuations.</a:t>
            </a:r>
            <a:endParaRPr/>
          </a:p>
          <a:p>
            <a:pPr marL="0" lvl="0" indent="0" algn="l" rtl="0">
              <a:spcBef>
                <a:spcPts val="1200"/>
              </a:spcBef>
              <a:spcAft>
                <a:spcPts val="0"/>
              </a:spcAft>
              <a:buNone/>
            </a:pPr>
            <a:r>
              <a:rPr lang="en-IN"/>
              <a:t> </a:t>
            </a:r>
            <a:endParaRPr/>
          </a:p>
        </p:txBody>
      </p:sp>
      <p:pic>
        <p:nvPicPr>
          <p:cNvPr id="184" name="Google Shape;184;g7320fb6fa6_0_6"/>
          <p:cNvPicPr preferRelativeResize="0"/>
          <p:nvPr/>
        </p:nvPicPr>
        <p:blipFill>
          <a:blip r:embed="rId3">
            <a:alphaModFix/>
          </a:blip>
          <a:stretch>
            <a:fillRect/>
          </a:stretch>
        </p:blipFill>
        <p:spPr>
          <a:xfrm>
            <a:off x="1470188" y="2877600"/>
            <a:ext cx="9312575" cy="2481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7320fb6fa6_0_13"/>
          <p:cNvSpPr txBox="1">
            <a:spLocks noGrp="1"/>
          </p:cNvSpPr>
          <p:nvPr>
            <p:ph type="title"/>
          </p:nvPr>
        </p:nvSpPr>
        <p:spPr>
          <a:xfrm>
            <a:off x="1097275" y="612776"/>
            <a:ext cx="10058400" cy="10041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Clr>
                <a:schemeClr val="dk1"/>
              </a:buClr>
              <a:buSzPts val="1100"/>
              <a:buFont typeface="Arial"/>
              <a:buNone/>
            </a:pPr>
            <a:r>
              <a:rPr lang="en-IN" b="1">
                <a:latin typeface="Times New Roman"/>
                <a:ea typeface="Times New Roman"/>
                <a:cs typeface="Times New Roman"/>
                <a:sym typeface="Times New Roman"/>
              </a:rPr>
              <a:t>Results (cont.)</a:t>
            </a:r>
            <a:endParaRPr/>
          </a:p>
        </p:txBody>
      </p:sp>
      <p:sp>
        <p:nvSpPr>
          <p:cNvPr id="190" name="Google Shape;190;g7320fb6fa6_0_13"/>
          <p:cNvSpPr txBox="1">
            <a:spLocks noGrp="1"/>
          </p:cNvSpPr>
          <p:nvPr>
            <p:ph type="body" idx="1"/>
          </p:nvPr>
        </p:nvSpPr>
        <p:spPr>
          <a:xfrm>
            <a:off x="1097280" y="1845734"/>
            <a:ext cx="10058400" cy="4023300"/>
          </a:xfrm>
          <a:prstGeom prst="rect">
            <a:avLst/>
          </a:prstGeom>
        </p:spPr>
        <p:txBody>
          <a:bodyPr spcFirstLastPara="1" wrap="square" lIns="0" tIns="45700" rIns="0" bIns="45700" anchor="t" anchorCtr="0">
            <a:noAutofit/>
          </a:bodyPr>
          <a:lstStyle/>
          <a:p>
            <a:pPr marL="0" lvl="0" indent="0" algn="l" rtl="0">
              <a:spcBef>
                <a:spcPts val="1400"/>
              </a:spcBef>
              <a:spcAft>
                <a:spcPts val="0"/>
              </a:spcAft>
              <a:buNone/>
            </a:pPr>
            <a:r>
              <a:rPr lang="en-IN" dirty="0"/>
              <a:t> Using NLTK library, we remove digits and punctuations to return a cleaned text as a list of sentences which will look like this:</a:t>
            </a:r>
            <a:endParaRPr dirty="0"/>
          </a:p>
          <a:p>
            <a:pPr marL="0" lvl="0" indent="0" algn="l" rtl="0">
              <a:spcBef>
                <a:spcPts val="1400"/>
              </a:spcBef>
              <a:spcAft>
                <a:spcPts val="200"/>
              </a:spcAft>
              <a:buClr>
                <a:schemeClr val="dk1"/>
              </a:buClr>
              <a:buSzPts val="1800"/>
              <a:buFont typeface="Arial"/>
              <a:buNone/>
            </a:pPr>
            <a:endParaRPr dirty="0"/>
          </a:p>
        </p:txBody>
      </p:sp>
      <p:pic>
        <p:nvPicPr>
          <p:cNvPr id="191" name="Google Shape;191;g7320fb6fa6_0_13"/>
          <p:cNvPicPr preferRelativeResize="0"/>
          <p:nvPr/>
        </p:nvPicPr>
        <p:blipFill>
          <a:blip r:embed="rId3">
            <a:alphaModFix/>
          </a:blip>
          <a:stretch>
            <a:fillRect/>
          </a:stretch>
        </p:blipFill>
        <p:spPr>
          <a:xfrm>
            <a:off x="1412950" y="2929300"/>
            <a:ext cx="9344000" cy="29397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g72d9d17743_0_9"/>
          <p:cNvSpPr txBox="1">
            <a:spLocks noGrp="1"/>
          </p:cNvSpPr>
          <p:nvPr>
            <p:ph type="title"/>
          </p:nvPr>
        </p:nvSpPr>
        <p:spPr>
          <a:xfrm>
            <a:off x="1097275" y="543851"/>
            <a:ext cx="10058400" cy="1021200"/>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SzPts val="1800"/>
              <a:buNone/>
            </a:pPr>
            <a:r>
              <a:rPr lang="en-IN" b="1">
                <a:latin typeface="Times New Roman"/>
                <a:ea typeface="Times New Roman"/>
                <a:cs typeface="Times New Roman"/>
                <a:sym typeface="Times New Roman"/>
              </a:rPr>
              <a:t>Results (cont.)</a:t>
            </a:r>
            <a:r>
              <a:rPr lang="en-IN"/>
              <a:t> </a:t>
            </a:r>
            <a:endParaRPr/>
          </a:p>
        </p:txBody>
      </p:sp>
      <p:sp>
        <p:nvSpPr>
          <p:cNvPr id="197" name="Google Shape;197;g72d9d17743_0_9"/>
          <p:cNvSpPr txBox="1">
            <a:spLocks noGrp="1"/>
          </p:cNvSpPr>
          <p:nvPr>
            <p:ph type="body" idx="1"/>
          </p:nvPr>
        </p:nvSpPr>
        <p:spPr>
          <a:xfrm>
            <a:off x="1097275" y="1845726"/>
            <a:ext cx="10206300" cy="4111800"/>
          </a:xfrm>
          <a:prstGeom prst="rect">
            <a:avLst/>
          </a:prstGeom>
          <a:noFill/>
          <a:ln>
            <a:noFill/>
          </a:ln>
        </p:spPr>
        <p:txBody>
          <a:bodyPr spcFirstLastPara="1" wrap="square" lIns="0" tIns="45700" rIns="0" bIns="45700" anchor="t" anchorCtr="0">
            <a:noAutofit/>
          </a:bodyPr>
          <a:lstStyle/>
          <a:p>
            <a:pPr marL="0" lvl="0" indent="0" algn="l" rtl="0">
              <a:spcBef>
                <a:spcPts val="1200"/>
              </a:spcBef>
              <a:spcAft>
                <a:spcPts val="0"/>
              </a:spcAft>
              <a:buClr>
                <a:schemeClr val="dk1"/>
              </a:buClr>
              <a:buSzPts val="1800"/>
              <a:buFont typeface="Arial"/>
              <a:buNone/>
            </a:pPr>
            <a:r>
              <a:rPr lang="en-IN" dirty="0"/>
              <a:t>In this project, we have used K means clustering algorithm on the features. The graph for the K Means Algorithm, homogeneity score and the final result for a new data sample is shown below:</a:t>
            </a:r>
          </a:p>
          <a:p>
            <a:pPr marL="0" lvl="0" indent="0" algn="l" rtl="0">
              <a:spcBef>
                <a:spcPts val="1200"/>
              </a:spcBef>
              <a:spcAft>
                <a:spcPts val="0"/>
              </a:spcAft>
              <a:buClr>
                <a:schemeClr val="dk1"/>
              </a:buClr>
              <a:buSzPts val="1800"/>
              <a:buFont typeface="Arial"/>
              <a:buNone/>
            </a:pPr>
            <a:endParaRPr dirty="0"/>
          </a:p>
        </p:txBody>
      </p:sp>
      <p:pic>
        <p:nvPicPr>
          <p:cNvPr id="5" name="Picture 4">
            <a:extLst>
              <a:ext uri="{FF2B5EF4-FFF2-40B4-BE49-F238E27FC236}">
                <a16:creationId xmlns:a16="http://schemas.microsoft.com/office/drawing/2014/main" id="{CCE79146-A84C-4B61-B684-0B813E8898C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37259" y="2922819"/>
            <a:ext cx="4535072" cy="2574925"/>
          </a:xfrm>
          <a:prstGeom prst="rect">
            <a:avLst/>
          </a:prstGeom>
          <a:noFill/>
          <a:ln>
            <a:noFill/>
          </a:ln>
        </p:spPr>
      </p:pic>
      <p:pic>
        <p:nvPicPr>
          <p:cNvPr id="6" name="Picture 5">
            <a:extLst>
              <a:ext uri="{FF2B5EF4-FFF2-40B4-BE49-F238E27FC236}">
                <a16:creationId xmlns:a16="http://schemas.microsoft.com/office/drawing/2014/main" id="{1E9BEE91-1310-4961-BF7E-4C6CBEA6260D}"/>
              </a:ext>
            </a:extLst>
          </p:cNvPr>
          <p:cNvPicPr/>
          <p:nvPr/>
        </p:nvPicPr>
        <p:blipFill>
          <a:blip r:embed="rId4">
            <a:extLst>
              <a:ext uri="{28A0092B-C50C-407E-A947-70E740481C1C}">
                <a14:useLocalDpi xmlns:a14="http://schemas.microsoft.com/office/drawing/2010/main" val="0"/>
              </a:ext>
            </a:extLst>
          </a:blip>
          <a:stretch>
            <a:fillRect/>
          </a:stretch>
        </p:blipFill>
        <p:spPr>
          <a:xfrm>
            <a:off x="5472331" y="2969841"/>
            <a:ext cx="5829300" cy="1549674"/>
          </a:xfrm>
          <a:prstGeom prst="rect">
            <a:avLst/>
          </a:prstGeom>
        </p:spPr>
      </p:pic>
      <p:pic>
        <p:nvPicPr>
          <p:cNvPr id="7" name="Picture 6">
            <a:extLst>
              <a:ext uri="{FF2B5EF4-FFF2-40B4-BE49-F238E27FC236}">
                <a16:creationId xmlns:a16="http://schemas.microsoft.com/office/drawing/2014/main" id="{1F8A4B51-5859-4B65-900E-28647A935EFF}"/>
              </a:ext>
            </a:extLst>
          </p:cNvPr>
          <p:cNvPicPr/>
          <p:nvPr/>
        </p:nvPicPr>
        <p:blipFill rotWithShape="1">
          <a:blip r:embed="rId5">
            <a:extLst>
              <a:ext uri="{28A0092B-C50C-407E-A947-70E740481C1C}">
                <a14:useLocalDpi xmlns:a14="http://schemas.microsoft.com/office/drawing/2010/main" val="0"/>
              </a:ext>
            </a:extLst>
          </a:blip>
          <a:srcRect l="11456" t="59073" r="48971" b="30327"/>
          <a:stretch/>
        </p:blipFill>
        <p:spPr bwMode="auto">
          <a:xfrm>
            <a:off x="5474275" y="4636841"/>
            <a:ext cx="5829300" cy="1181100"/>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mt="10000"/>
          </a:blip>
          <a:tile tx="0" ty="0" sx="100000" sy="100000" flip="none" algn="tl"/>
        </a:blipFill>
        <a:effectLst/>
      </p:bgPr>
    </p:bg>
    <p:spTree>
      <p:nvGrpSpPr>
        <p:cNvPr id="1" name="Shape 202"/>
        <p:cNvGrpSpPr/>
        <p:nvPr/>
      </p:nvGrpSpPr>
      <p:grpSpPr>
        <a:xfrm>
          <a:off x="0" y="0"/>
          <a:ext cx="0" cy="0"/>
          <a:chOff x="0" y="0"/>
          <a:chExt cx="0" cy="0"/>
        </a:xfrm>
      </p:grpSpPr>
      <p:sp>
        <p:nvSpPr>
          <p:cNvPr id="203" name="Google Shape;203;p15"/>
          <p:cNvSpPr txBox="1">
            <a:spLocks noGrp="1"/>
          </p:cNvSpPr>
          <p:nvPr>
            <p:ph type="title"/>
          </p:nvPr>
        </p:nvSpPr>
        <p:spPr>
          <a:xfrm>
            <a:off x="1256306" y="689115"/>
            <a:ext cx="10058400" cy="987718"/>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Times New Roman"/>
              <a:buNone/>
            </a:pPr>
            <a:r>
              <a:rPr lang="en-IN" b="1">
                <a:solidFill>
                  <a:schemeClr val="dk1"/>
                </a:solidFill>
                <a:latin typeface="Times New Roman"/>
                <a:ea typeface="Times New Roman"/>
                <a:cs typeface="Times New Roman"/>
                <a:sym typeface="Times New Roman"/>
              </a:rPr>
              <a:t>   CONCLUSION </a:t>
            </a:r>
            <a:endParaRPr/>
          </a:p>
        </p:txBody>
      </p:sp>
      <p:sp>
        <p:nvSpPr>
          <p:cNvPr id="204" name="Google Shape;204;p15"/>
          <p:cNvSpPr txBox="1">
            <a:spLocks noGrp="1"/>
          </p:cNvSpPr>
          <p:nvPr>
            <p:ph type="body" idx="1"/>
          </p:nvPr>
        </p:nvSpPr>
        <p:spPr>
          <a:xfrm>
            <a:off x="1045030" y="2409371"/>
            <a:ext cx="10269676" cy="3280229"/>
          </a:xfrm>
          <a:prstGeom prst="rect">
            <a:avLst/>
          </a:prstGeom>
          <a:noFill/>
          <a:ln>
            <a:noFill/>
          </a:ln>
        </p:spPr>
        <p:txBody>
          <a:bodyPr spcFirstLastPara="1" wrap="square" lIns="0" tIns="45700" rIns="0" bIns="45700" anchor="t" anchorCtr="0">
            <a:noAutofit/>
          </a:bodyPr>
          <a:lstStyle/>
          <a:p>
            <a:pPr marL="91440" lvl="0" indent="-91440" algn="just" rtl="0">
              <a:lnSpc>
                <a:spcPct val="90000"/>
              </a:lnSpc>
              <a:spcBef>
                <a:spcPts val="0"/>
              </a:spcBef>
              <a:spcAft>
                <a:spcPts val="0"/>
              </a:spcAft>
              <a:buSzPts val="2800"/>
              <a:buChar char=" "/>
            </a:pPr>
            <a:r>
              <a:rPr lang="en-IN" sz="2800" dirty="0">
                <a:solidFill>
                  <a:schemeClr val="dk1"/>
                </a:solidFill>
                <a:latin typeface="Times New Roman"/>
                <a:ea typeface="Times New Roman"/>
                <a:cs typeface="Times New Roman"/>
                <a:sym typeface="Times New Roman"/>
              </a:rPr>
              <a:t>In our project we have thought of using python language and a clustering algorithm for implementing this Natural Language Processing problem. We have a dataset of user queries (containing personal information and symptoms) and the chatbot replies. It is not possible for a doctor to always be available. Nor is it feasible for a patient to always consult someone if he/ she has some problems. For this, a chatbot is created for solving the patient’s problems temporarily by checking the symptoms. </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mt="50000"/>
          </a:blip>
          <a:stretch>
            <a:fillRect/>
          </a:stretch>
        </a:blipFill>
        <a:effectLst/>
      </p:bgPr>
    </p:bg>
    <p:spTree>
      <p:nvGrpSpPr>
        <p:cNvPr id="1" name="Shape 208"/>
        <p:cNvGrpSpPr/>
        <p:nvPr/>
      </p:nvGrpSpPr>
      <p:grpSpPr>
        <a:xfrm>
          <a:off x="0" y="0"/>
          <a:ext cx="0" cy="0"/>
          <a:chOff x="0" y="0"/>
          <a:chExt cx="0" cy="0"/>
        </a:xfrm>
      </p:grpSpPr>
      <p:sp>
        <p:nvSpPr>
          <p:cNvPr id="209" name="Google Shape;209;p16"/>
          <p:cNvSpPr txBox="1">
            <a:spLocks noGrp="1"/>
          </p:cNvSpPr>
          <p:nvPr>
            <p:ph type="title" idx="4294967295"/>
          </p:nvPr>
        </p:nvSpPr>
        <p:spPr>
          <a:xfrm>
            <a:off x="0" y="2417486"/>
            <a:ext cx="12192000" cy="1284287"/>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chemeClr val="dk1"/>
              </a:buClr>
              <a:buSzPts val="6000"/>
              <a:buFont typeface="Times New Roman"/>
              <a:buNone/>
            </a:pPr>
            <a:r>
              <a:rPr lang="en-IN" sz="6000" b="1">
                <a:solidFill>
                  <a:schemeClr val="dk1"/>
                </a:solidFill>
                <a:latin typeface="Times New Roman"/>
                <a:ea typeface="Times New Roman"/>
                <a:cs typeface="Times New Roman"/>
                <a:sym typeface="Times New Roman"/>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106" name="Google Shape;106;p2"/>
          <p:cNvSpPr txBox="1">
            <a:spLocks noGrp="1"/>
          </p:cNvSpPr>
          <p:nvPr>
            <p:ph type="title"/>
          </p:nvPr>
        </p:nvSpPr>
        <p:spPr>
          <a:xfrm>
            <a:off x="742122" y="464782"/>
            <a:ext cx="10413558" cy="1048247"/>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chemeClr val="dk1"/>
              </a:buClr>
              <a:buSzPts val="4000"/>
              <a:buFont typeface="Times New Roman"/>
              <a:buNone/>
            </a:pPr>
            <a:r>
              <a:rPr lang="en-IN" sz="4000" b="1">
                <a:solidFill>
                  <a:schemeClr val="dk1"/>
                </a:solidFill>
                <a:latin typeface="Times New Roman"/>
                <a:ea typeface="Times New Roman"/>
                <a:cs typeface="Times New Roman"/>
                <a:sym typeface="Times New Roman"/>
              </a:rPr>
              <a:t>OVERVIEW OF THIS PRESENTATION</a:t>
            </a:r>
            <a:endParaRPr/>
          </a:p>
        </p:txBody>
      </p:sp>
      <p:sp>
        <p:nvSpPr>
          <p:cNvPr id="107" name="Google Shape;107;p2"/>
          <p:cNvSpPr txBox="1">
            <a:spLocks noGrp="1"/>
          </p:cNvSpPr>
          <p:nvPr>
            <p:ph type="body" idx="1"/>
          </p:nvPr>
        </p:nvSpPr>
        <p:spPr>
          <a:xfrm>
            <a:off x="1097280" y="1845734"/>
            <a:ext cx="10058400" cy="4276770"/>
          </a:xfrm>
          <a:prstGeom prst="rect">
            <a:avLst/>
          </a:prstGeom>
          <a:noFill/>
          <a:ln>
            <a:noFill/>
          </a:ln>
        </p:spPr>
        <p:txBody>
          <a:bodyPr spcFirstLastPara="1" wrap="square" lIns="0" tIns="45700" rIns="0" bIns="45700" anchor="t" anchorCtr="0">
            <a:normAutofit lnSpcReduction="10000"/>
          </a:bodyPr>
          <a:lstStyle/>
          <a:p>
            <a:pPr marL="342900" lvl="0" indent="-342900" algn="l" rtl="0">
              <a:lnSpc>
                <a:spcPct val="90000"/>
              </a:lnSpc>
              <a:spcBef>
                <a:spcPts val="0"/>
              </a:spcBef>
              <a:spcAft>
                <a:spcPts val="0"/>
              </a:spcAft>
              <a:buClr>
                <a:schemeClr val="dk1"/>
              </a:buClr>
              <a:buSzPts val="2400"/>
              <a:buFont typeface="Arial"/>
              <a:buChar char="•"/>
            </a:pPr>
            <a:r>
              <a:rPr lang="en-IN" sz="2400" b="1" dirty="0">
                <a:solidFill>
                  <a:schemeClr val="dk1"/>
                </a:solidFill>
                <a:latin typeface="Times New Roman"/>
                <a:ea typeface="Times New Roman"/>
                <a:cs typeface="Times New Roman"/>
                <a:sym typeface="Times New Roman"/>
              </a:rPr>
              <a:t>What is a Chatbot ?</a:t>
            </a:r>
            <a:endParaRPr dirty="0"/>
          </a:p>
          <a:p>
            <a:pPr marL="342900" lvl="0" indent="-342900" algn="l" rtl="0">
              <a:lnSpc>
                <a:spcPct val="90000"/>
              </a:lnSpc>
              <a:spcBef>
                <a:spcPts val="1400"/>
              </a:spcBef>
              <a:spcAft>
                <a:spcPts val="0"/>
              </a:spcAft>
              <a:buClr>
                <a:schemeClr val="dk1"/>
              </a:buClr>
              <a:buSzPts val="2400"/>
              <a:buFont typeface="Arial"/>
              <a:buChar char="•"/>
            </a:pPr>
            <a:r>
              <a:rPr lang="en-IN" sz="2400" b="1" dirty="0">
                <a:solidFill>
                  <a:schemeClr val="dk1"/>
                </a:solidFill>
                <a:latin typeface="Times New Roman"/>
                <a:ea typeface="Times New Roman"/>
                <a:cs typeface="Times New Roman"/>
                <a:sym typeface="Times New Roman"/>
              </a:rPr>
              <a:t>Types of Chatbots</a:t>
            </a:r>
            <a:endParaRPr dirty="0"/>
          </a:p>
          <a:p>
            <a:pPr marL="342900" lvl="0" indent="-342900" algn="l" rtl="0">
              <a:lnSpc>
                <a:spcPct val="90000"/>
              </a:lnSpc>
              <a:spcBef>
                <a:spcPts val="1400"/>
              </a:spcBef>
              <a:spcAft>
                <a:spcPts val="0"/>
              </a:spcAft>
              <a:buClr>
                <a:schemeClr val="dk1"/>
              </a:buClr>
              <a:buSzPts val="2400"/>
              <a:buFont typeface="Arial"/>
              <a:buChar char="•"/>
            </a:pPr>
            <a:r>
              <a:rPr lang="en-IN" sz="2400" b="1" dirty="0">
                <a:solidFill>
                  <a:schemeClr val="dk1"/>
                </a:solidFill>
                <a:latin typeface="Times New Roman"/>
                <a:ea typeface="Times New Roman"/>
                <a:cs typeface="Times New Roman"/>
                <a:sym typeface="Times New Roman"/>
              </a:rPr>
              <a:t>How does a Chatbot work?</a:t>
            </a:r>
            <a:endParaRPr dirty="0"/>
          </a:p>
          <a:p>
            <a:pPr marL="342900" lvl="0" indent="-342900" algn="l" rtl="0">
              <a:lnSpc>
                <a:spcPct val="90000"/>
              </a:lnSpc>
              <a:spcBef>
                <a:spcPts val="1400"/>
              </a:spcBef>
              <a:spcAft>
                <a:spcPts val="0"/>
              </a:spcAft>
              <a:buClr>
                <a:schemeClr val="dk1"/>
              </a:buClr>
              <a:buSzPts val="2400"/>
              <a:buFont typeface="Arial"/>
              <a:buChar char="•"/>
            </a:pPr>
            <a:r>
              <a:rPr lang="en-IN" sz="2400" b="1" dirty="0">
                <a:solidFill>
                  <a:schemeClr val="dk1"/>
                </a:solidFill>
                <a:latin typeface="Times New Roman"/>
                <a:ea typeface="Times New Roman"/>
                <a:cs typeface="Times New Roman"/>
                <a:sym typeface="Times New Roman"/>
              </a:rPr>
              <a:t>Motivation</a:t>
            </a:r>
            <a:endParaRPr dirty="0"/>
          </a:p>
          <a:p>
            <a:pPr marL="342900" lvl="0" indent="-342900" algn="l" rtl="0">
              <a:lnSpc>
                <a:spcPct val="90000"/>
              </a:lnSpc>
              <a:spcBef>
                <a:spcPts val="1400"/>
              </a:spcBef>
              <a:spcAft>
                <a:spcPts val="0"/>
              </a:spcAft>
              <a:buClr>
                <a:schemeClr val="dk1"/>
              </a:buClr>
              <a:buSzPts val="2400"/>
              <a:buFont typeface="Arial"/>
              <a:buChar char="•"/>
            </a:pPr>
            <a:r>
              <a:rPr lang="en-IN" sz="2400" b="1" dirty="0">
                <a:solidFill>
                  <a:schemeClr val="dk1"/>
                </a:solidFill>
                <a:latin typeface="Times New Roman"/>
                <a:ea typeface="Times New Roman"/>
                <a:cs typeface="Times New Roman"/>
                <a:sym typeface="Times New Roman"/>
              </a:rPr>
              <a:t>Previous Work</a:t>
            </a:r>
          </a:p>
          <a:p>
            <a:pPr marL="342900" lvl="0" indent="-342900" algn="l" rtl="0">
              <a:lnSpc>
                <a:spcPct val="90000"/>
              </a:lnSpc>
              <a:spcBef>
                <a:spcPts val="1400"/>
              </a:spcBef>
              <a:spcAft>
                <a:spcPts val="0"/>
              </a:spcAft>
              <a:buClr>
                <a:schemeClr val="dk1"/>
              </a:buClr>
              <a:buSzPts val="2400"/>
              <a:buFont typeface="Arial"/>
              <a:buChar char="•"/>
            </a:pPr>
            <a:r>
              <a:rPr lang="en-IN" sz="2400" b="1" dirty="0">
                <a:solidFill>
                  <a:schemeClr val="tx1">
                    <a:lumMod val="95000"/>
                    <a:lumOff val="5000"/>
                  </a:schemeClr>
                </a:solidFill>
                <a:latin typeface="Times New Roman" panose="02020603050405020304" pitchFamily="18" charset="0"/>
                <a:cs typeface="Times New Roman" panose="02020603050405020304" pitchFamily="18" charset="0"/>
              </a:rPr>
              <a:t>Proposed System</a:t>
            </a:r>
          </a:p>
          <a:p>
            <a:pPr marL="342900" lvl="0" indent="-342900" algn="l" rtl="0">
              <a:lnSpc>
                <a:spcPct val="90000"/>
              </a:lnSpc>
              <a:spcBef>
                <a:spcPts val="1400"/>
              </a:spcBef>
              <a:spcAft>
                <a:spcPts val="0"/>
              </a:spcAft>
              <a:buClr>
                <a:schemeClr val="dk1"/>
              </a:buClr>
              <a:buSzPts val="2400"/>
              <a:buFont typeface="Arial"/>
              <a:buChar char="•"/>
            </a:pPr>
            <a:r>
              <a:rPr lang="en-IN" sz="2400" b="1" dirty="0">
                <a:solidFill>
                  <a:schemeClr val="tx1">
                    <a:lumMod val="95000"/>
                    <a:lumOff val="5000"/>
                  </a:schemeClr>
                </a:solidFill>
                <a:latin typeface="Times New Roman" panose="02020603050405020304" pitchFamily="18" charset="0"/>
                <a:cs typeface="Times New Roman" panose="02020603050405020304" pitchFamily="18" charset="0"/>
              </a:rPr>
              <a:t>Methodology</a:t>
            </a:r>
          </a:p>
          <a:p>
            <a:pPr marL="342900" lvl="0" indent="-342900" algn="l" rtl="0">
              <a:lnSpc>
                <a:spcPct val="90000"/>
              </a:lnSpc>
              <a:spcBef>
                <a:spcPts val="1400"/>
              </a:spcBef>
              <a:spcAft>
                <a:spcPts val="0"/>
              </a:spcAft>
              <a:buClr>
                <a:schemeClr val="dk1"/>
              </a:buClr>
              <a:buSzPts val="2400"/>
              <a:buFont typeface="Arial"/>
              <a:buChar char="•"/>
            </a:pPr>
            <a:r>
              <a:rPr lang="en-IN" sz="2400" b="1" dirty="0">
                <a:solidFill>
                  <a:schemeClr val="tx1">
                    <a:lumMod val="95000"/>
                    <a:lumOff val="5000"/>
                  </a:schemeClr>
                </a:solidFill>
                <a:latin typeface="Times New Roman" panose="02020603050405020304" pitchFamily="18" charset="0"/>
                <a:cs typeface="Times New Roman" panose="02020603050405020304" pitchFamily="18" charset="0"/>
              </a:rPr>
              <a:t>Results</a:t>
            </a:r>
            <a:endParaRPr sz="24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342900" lvl="0" indent="-342900" algn="l" rtl="0">
              <a:lnSpc>
                <a:spcPct val="90000"/>
              </a:lnSpc>
              <a:spcBef>
                <a:spcPts val="1400"/>
              </a:spcBef>
              <a:spcAft>
                <a:spcPts val="0"/>
              </a:spcAft>
              <a:buClr>
                <a:schemeClr val="dk1"/>
              </a:buClr>
              <a:buSzPts val="2400"/>
              <a:buFont typeface="Arial"/>
              <a:buChar char="•"/>
            </a:pPr>
            <a:r>
              <a:rPr lang="en-IN" sz="2400" b="1" dirty="0">
                <a:solidFill>
                  <a:schemeClr val="dk1"/>
                </a:solidFill>
                <a:latin typeface="Times New Roman"/>
                <a:ea typeface="Times New Roman"/>
                <a:cs typeface="Times New Roman"/>
                <a:sym typeface="Times New Roman"/>
              </a:rPr>
              <a:t>Conclusion</a:t>
            </a:r>
            <a:endParaRPr dirty="0"/>
          </a:p>
          <a:p>
            <a:pPr marL="91440" lvl="0" indent="0" algn="l" rtl="0">
              <a:lnSpc>
                <a:spcPct val="90000"/>
              </a:lnSpc>
              <a:spcBef>
                <a:spcPts val="1400"/>
              </a:spcBef>
              <a:spcAft>
                <a:spcPts val="0"/>
              </a:spcAft>
              <a:buSzPts val="2000"/>
              <a:buNone/>
            </a:pPr>
            <a:endParaRPr dirty="0">
              <a:solidFill>
                <a:schemeClr val="dk1"/>
              </a:solidFill>
            </a:endParaRPr>
          </a:p>
        </p:txBody>
      </p:sp>
      <p:pic>
        <p:nvPicPr>
          <p:cNvPr id="108" name="Google Shape;108;p2"/>
          <p:cNvPicPr preferRelativeResize="0"/>
          <p:nvPr/>
        </p:nvPicPr>
        <p:blipFill rotWithShape="1">
          <a:blip r:embed="rId3">
            <a:alphaModFix/>
          </a:blip>
          <a:srcRect/>
          <a:stretch/>
        </p:blipFill>
        <p:spPr>
          <a:xfrm>
            <a:off x="8482172" y="2239617"/>
            <a:ext cx="2612548" cy="2963065"/>
          </a:xfrm>
          <a:prstGeom prst="rect">
            <a:avLst/>
          </a:prstGeom>
          <a:noFill/>
          <a:ln>
            <a:noFill/>
          </a:ln>
        </p:spPr>
      </p:pic>
      <p:pic>
        <p:nvPicPr>
          <p:cNvPr id="109" name="Google Shape;109;p2"/>
          <p:cNvPicPr preferRelativeResize="0"/>
          <p:nvPr/>
        </p:nvPicPr>
        <p:blipFill rotWithShape="1">
          <a:blip r:embed="rId3">
            <a:alphaModFix/>
          </a:blip>
          <a:srcRect/>
          <a:stretch/>
        </p:blipFill>
        <p:spPr>
          <a:xfrm>
            <a:off x="8634572" y="2392017"/>
            <a:ext cx="2612548" cy="296306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mt="15000"/>
          </a:blip>
          <a:stretch>
            <a:fillRect/>
          </a:stretch>
        </a:blipFill>
        <a:effectLst/>
      </p:bgPr>
    </p:bg>
    <p:spTree>
      <p:nvGrpSpPr>
        <p:cNvPr id="1" name="Shape 113"/>
        <p:cNvGrpSpPr/>
        <p:nvPr/>
      </p:nvGrpSpPr>
      <p:grpSpPr>
        <a:xfrm>
          <a:off x="0" y="0"/>
          <a:ext cx="0" cy="0"/>
          <a:chOff x="0" y="0"/>
          <a:chExt cx="0" cy="0"/>
        </a:xfrm>
      </p:grpSpPr>
      <p:sp>
        <p:nvSpPr>
          <p:cNvPr id="114" name="Google Shape;114;p3"/>
          <p:cNvSpPr txBox="1">
            <a:spLocks noGrp="1"/>
          </p:cNvSpPr>
          <p:nvPr>
            <p:ph type="title"/>
          </p:nvPr>
        </p:nvSpPr>
        <p:spPr>
          <a:xfrm>
            <a:off x="1066800" y="636105"/>
            <a:ext cx="10058400" cy="1008491"/>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400"/>
              <a:buFont typeface="Times New Roman"/>
              <a:buNone/>
            </a:pPr>
            <a:r>
              <a:rPr lang="en-IN" sz="4400" b="1">
                <a:solidFill>
                  <a:schemeClr val="dk1"/>
                </a:solidFill>
                <a:latin typeface="Times New Roman"/>
                <a:ea typeface="Times New Roman"/>
                <a:cs typeface="Times New Roman"/>
                <a:sym typeface="Times New Roman"/>
              </a:rPr>
              <a:t>What Is A Chatbot ?</a:t>
            </a:r>
            <a:endParaRPr/>
          </a:p>
        </p:txBody>
      </p:sp>
      <p:sp>
        <p:nvSpPr>
          <p:cNvPr id="115" name="Google Shape;115;p3"/>
          <p:cNvSpPr txBox="1">
            <a:spLocks noGrp="1"/>
          </p:cNvSpPr>
          <p:nvPr>
            <p:ph type="body" idx="1"/>
          </p:nvPr>
        </p:nvSpPr>
        <p:spPr>
          <a:xfrm>
            <a:off x="1097280" y="2597427"/>
            <a:ext cx="10082254" cy="2372138"/>
          </a:xfrm>
          <a:prstGeom prst="rect">
            <a:avLst/>
          </a:prstGeom>
          <a:noFill/>
          <a:ln>
            <a:noFill/>
          </a:ln>
        </p:spPr>
        <p:txBody>
          <a:bodyPr spcFirstLastPara="1" wrap="square" lIns="0" tIns="45700" rIns="0" bIns="45700" anchor="t" anchorCtr="0">
            <a:noAutofit/>
          </a:bodyPr>
          <a:lstStyle/>
          <a:p>
            <a:pPr marL="91440" lvl="0" indent="-91440" algn="l" rtl="0">
              <a:lnSpc>
                <a:spcPct val="90000"/>
              </a:lnSpc>
              <a:spcBef>
                <a:spcPts val="0"/>
              </a:spcBef>
              <a:spcAft>
                <a:spcPts val="0"/>
              </a:spcAft>
              <a:buSzPts val="2800"/>
              <a:buChar char=" "/>
            </a:pPr>
            <a:r>
              <a:rPr lang="en-IN" sz="2800" b="1">
                <a:solidFill>
                  <a:schemeClr val="dk1"/>
                </a:solidFill>
                <a:latin typeface="Times New Roman"/>
                <a:ea typeface="Times New Roman"/>
                <a:cs typeface="Times New Roman"/>
                <a:sym typeface="Times New Roman"/>
              </a:rPr>
              <a:t>A chatter robot (chatbot) is a type of conversational agent, a computer program designed to simulate an intelligent conversation with one or more human users in natural language via auditory or textual methods.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9"/>
        <p:cNvGrpSpPr/>
        <p:nvPr/>
      </p:nvGrpSpPr>
      <p:grpSpPr>
        <a:xfrm>
          <a:off x="0" y="0"/>
          <a:ext cx="0" cy="0"/>
          <a:chOff x="0" y="0"/>
          <a:chExt cx="0" cy="0"/>
        </a:xfrm>
      </p:grpSpPr>
      <p:sp>
        <p:nvSpPr>
          <p:cNvPr id="120" name="Google Shape;120;p4"/>
          <p:cNvSpPr txBox="1">
            <a:spLocks noGrp="1"/>
          </p:cNvSpPr>
          <p:nvPr>
            <p:ph type="title"/>
          </p:nvPr>
        </p:nvSpPr>
        <p:spPr>
          <a:xfrm>
            <a:off x="-877294" y="795130"/>
            <a:ext cx="10058400" cy="955482"/>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chemeClr val="dk1"/>
              </a:buClr>
              <a:buSzPts val="4800"/>
              <a:buFont typeface="Times New Roman"/>
              <a:buNone/>
            </a:pPr>
            <a:r>
              <a:rPr lang="en-IN" b="1">
                <a:solidFill>
                  <a:schemeClr val="dk1"/>
                </a:solidFill>
                <a:latin typeface="Times New Roman"/>
                <a:ea typeface="Times New Roman"/>
                <a:cs typeface="Times New Roman"/>
                <a:sym typeface="Times New Roman"/>
              </a:rPr>
              <a:t>Types Of Chatbots</a:t>
            </a:r>
            <a:endParaRPr/>
          </a:p>
        </p:txBody>
      </p:sp>
      <p:sp>
        <p:nvSpPr>
          <p:cNvPr id="121" name="Google Shape;121;p4"/>
          <p:cNvSpPr txBox="1">
            <a:spLocks noGrp="1"/>
          </p:cNvSpPr>
          <p:nvPr>
            <p:ph type="body" idx="1"/>
          </p:nvPr>
        </p:nvSpPr>
        <p:spPr>
          <a:xfrm>
            <a:off x="954156" y="2146852"/>
            <a:ext cx="10201523" cy="3722242"/>
          </a:xfrm>
          <a:prstGeom prst="rect">
            <a:avLst/>
          </a:prstGeom>
          <a:noFill/>
          <a:ln>
            <a:noFill/>
          </a:ln>
        </p:spPr>
        <p:txBody>
          <a:bodyPr spcFirstLastPara="1" wrap="square" lIns="0" tIns="45700" rIns="0" bIns="45700" anchor="t" anchorCtr="0">
            <a:normAutofit/>
          </a:bodyPr>
          <a:lstStyle/>
          <a:p>
            <a:pPr marL="0" lvl="0" indent="0" algn="just" rtl="0">
              <a:lnSpc>
                <a:spcPct val="70000"/>
              </a:lnSpc>
              <a:spcBef>
                <a:spcPts val="0"/>
              </a:spcBef>
              <a:spcAft>
                <a:spcPts val="0"/>
              </a:spcAft>
              <a:buSzPts val="1000"/>
              <a:buNone/>
            </a:pPr>
            <a:r>
              <a:rPr lang="en-IN" sz="1000">
                <a:solidFill>
                  <a:schemeClr val="dk1"/>
                </a:solidFill>
                <a:latin typeface="Arial"/>
                <a:ea typeface="Arial"/>
                <a:cs typeface="Arial"/>
                <a:sym typeface="Arial"/>
              </a:rPr>
              <a:t>  </a:t>
            </a:r>
            <a:r>
              <a:rPr lang="en-IN" sz="1800">
                <a:solidFill>
                  <a:schemeClr val="dk1"/>
                </a:solidFill>
                <a:latin typeface="Times New Roman"/>
                <a:ea typeface="Times New Roman"/>
                <a:cs typeface="Times New Roman"/>
                <a:sym typeface="Times New Roman"/>
              </a:rPr>
              <a:t>There are mainly two types of chatbots, one function-based on a set of rules, and the other more advanced</a:t>
            </a:r>
            <a:endParaRPr/>
          </a:p>
          <a:p>
            <a:pPr marL="0" lvl="0" indent="0" algn="just" rtl="0">
              <a:lnSpc>
                <a:spcPct val="70000"/>
              </a:lnSpc>
              <a:spcBef>
                <a:spcPts val="1400"/>
              </a:spcBef>
              <a:spcAft>
                <a:spcPts val="0"/>
              </a:spcAft>
              <a:buSzPts val="1800"/>
              <a:buNone/>
            </a:pPr>
            <a:r>
              <a:rPr lang="en-IN" sz="1800">
                <a:solidFill>
                  <a:schemeClr val="dk1"/>
                </a:solidFill>
                <a:latin typeface="Times New Roman"/>
                <a:ea typeface="Times New Roman"/>
                <a:cs typeface="Times New Roman"/>
                <a:sym typeface="Times New Roman"/>
              </a:rPr>
              <a:t>  version uses machine learning. </a:t>
            </a:r>
            <a:endParaRPr/>
          </a:p>
          <a:p>
            <a:pPr marL="91440" lvl="0" indent="-91440" algn="just" rtl="0">
              <a:lnSpc>
                <a:spcPct val="70000"/>
              </a:lnSpc>
              <a:spcBef>
                <a:spcPts val="1400"/>
              </a:spcBef>
              <a:spcAft>
                <a:spcPts val="0"/>
              </a:spcAft>
              <a:buSzPts val="2400"/>
              <a:buChar char=" "/>
            </a:pPr>
            <a:r>
              <a:rPr lang="en-IN" sz="2400" b="1">
                <a:solidFill>
                  <a:schemeClr val="dk1"/>
                </a:solidFill>
                <a:latin typeface="Times New Roman"/>
                <a:ea typeface="Times New Roman"/>
                <a:cs typeface="Times New Roman"/>
                <a:sym typeface="Times New Roman"/>
              </a:rPr>
              <a:t>Chatbot that functions based on rules:</a:t>
            </a:r>
            <a:endParaRPr/>
          </a:p>
          <a:p>
            <a:pPr marL="91440" lvl="0" indent="0" algn="just" rtl="0">
              <a:lnSpc>
                <a:spcPct val="70000"/>
              </a:lnSpc>
              <a:spcBef>
                <a:spcPts val="1400"/>
              </a:spcBef>
              <a:spcAft>
                <a:spcPts val="0"/>
              </a:spcAft>
              <a:buSzPts val="1800"/>
              <a:buNone/>
            </a:pPr>
            <a:endParaRPr sz="1800">
              <a:solidFill>
                <a:schemeClr val="dk1"/>
              </a:solidFill>
              <a:latin typeface="Times New Roman"/>
              <a:ea typeface="Times New Roman"/>
              <a:cs typeface="Times New Roman"/>
              <a:sym typeface="Times New Roman"/>
            </a:endParaRPr>
          </a:p>
          <a:p>
            <a:pPr marL="384048" lvl="1" indent="-182880" algn="just" rtl="0">
              <a:lnSpc>
                <a:spcPct val="70000"/>
              </a:lnSpc>
              <a:spcBef>
                <a:spcPts val="400"/>
              </a:spcBef>
              <a:spcAft>
                <a:spcPts val="0"/>
              </a:spcAft>
              <a:buSzPts val="1800"/>
              <a:buChar char="◦"/>
            </a:pPr>
            <a:r>
              <a:rPr lang="en-IN" sz="1800">
                <a:solidFill>
                  <a:schemeClr val="dk1"/>
                </a:solidFill>
                <a:latin typeface="Times New Roman"/>
                <a:ea typeface="Times New Roman"/>
                <a:cs typeface="Times New Roman"/>
                <a:sym typeface="Times New Roman"/>
              </a:rPr>
              <a:t>This bot is very limited. It can only respond to very specific commands. If the questions or the</a:t>
            </a:r>
            <a:endParaRPr/>
          </a:p>
          <a:p>
            <a:pPr marL="201168" lvl="1" indent="0" algn="just" rtl="0">
              <a:lnSpc>
                <a:spcPct val="70000"/>
              </a:lnSpc>
              <a:spcBef>
                <a:spcPts val="600"/>
              </a:spcBef>
              <a:spcAft>
                <a:spcPts val="0"/>
              </a:spcAft>
              <a:buSzPts val="1800"/>
              <a:buNone/>
            </a:pPr>
            <a:r>
              <a:rPr lang="en-IN" sz="1800">
                <a:solidFill>
                  <a:schemeClr val="dk1"/>
                </a:solidFill>
                <a:latin typeface="Times New Roman"/>
                <a:ea typeface="Times New Roman"/>
                <a:cs typeface="Times New Roman"/>
                <a:sym typeface="Times New Roman"/>
              </a:rPr>
              <a:t>   query of the user does not match with any keywords of the Chatbot’s dataset then the chatbot will not      </a:t>
            </a:r>
            <a:endParaRPr/>
          </a:p>
          <a:p>
            <a:pPr marL="201168" lvl="1" indent="0" algn="just" rtl="0">
              <a:lnSpc>
                <a:spcPct val="70000"/>
              </a:lnSpc>
              <a:spcBef>
                <a:spcPts val="600"/>
              </a:spcBef>
              <a:spcAft>
                <a:spcPts val="0"/>
              </a:spcAft>
              <a:buSzPts val="1800"/>
              <a:buNone/>
            </a:pPr>
            <a:r>
              <a:rPr lang="en-IN" sz="1800">
                <a:solidFill>
                  <a:schemeClr val="dk1"/>
                </a:solidFill>
                <a:latin typeface="Times New Roman"/>
                <a:ea typeface="Times New Roman"/>
                <a:cs typeface="Times New Roman"/>
                <a:sym typeface="Times New Roman"/>
              </a:rPr>
              <a:t>   understand anything and will not respond.</a:t>
            </a:r>
            <a:endParaRPr/>
          </a:p>
          <a:p>
            <a:pPr marL="91440" lvl="0" indent="-91440" algn="just" rtl="0">
              <a:lnSpc>
                <a:spcPct val="70000"/>
              </a:lnSpc>
              <a:spcBef>
                <a:spcPts val="1600"/>
              </a:spcBef>
              <a:spcAft>
                <a:spcPts val="0"/>
              </a:spcAft>
              <a:buSzPts val="2400"/>
              <a:buChar char=" "/>
            </a:pPr>
            <a:r>
              <a:rPr lang="en-IN" sz="2400" b="1">
                <a:solidFill>
                  <a:schemeClr val="dk1"/>
                </a:solidFill>
                <a:latin typeface="Times New Roman"/>
                <a:ea typeface="Times New Roman"/>
                <a:cs typeface="Times New Roman"/>
                <a:sym typeface="Times New Roman"/>
              </a:rPr>
              <a:t>Chatbot that functions using machine learning:</a:t>
            </a:r>
            <a:endParaRPr/>
          </a:p>
          <a:p>
            <a:pPr marL="91440" lvl="0" indent="0" algn="just" rtl="0">
              <a:lnSpc>
                <a:spcPct val="70000"/>
              </a:lnSpc>
              <a:spcBef>
                <a:spcPts val="1400"/>
              </a:spcBef>
              <a:spcAft>
                <a:spcPts val="0"/>
              </a:spcAft>
              <a:buSzPts val="1800"/>
              <a:buNone/>
            </a:pPr>
            <a:endParaRPr sz="1800">
              <a:solidFill>
                <a:schemeClr val="dk1"/>
              </a:solidFill>
              <a:latin typeface="Times New Roman"/>
              <a:ea typeface="Times New Roman"/>
              <a:cs typeface="Times New Roman"/>
              <a:sym typeface="Times New Roman"/>
            </a:endParaRPr>
          </a:p>
          <a:p>
            <a:pPr marL="384048" lvl="1" indent="-182880" algn="just" rtl="0">
              <a:lnSpc>
                <a:spcPct val="70000"/>
              </a:lnSpc>
              <a:spcBef>
                <a:spcPts val="400"/>
              </a:spcBef>
              <a:spcAft>
                <a:spcPts val="0"/>
              </a:spcAft>
              <a:buSzPts val="1800"/>
              <a:buChar char="◦"/>
            </a:pPr>
            <a:r>
              <a:rPr lang="en-IN" sz="1800">
                <a:solidFill>
                  <a:schemeClr val="dk1"/>
                </a:solidFill>
                <a:latin typeface="Times New Roman"/>
                <a:ea typeface="Times New Roman"/>
                <a:cs typeface="Times New Roman"/>
                <a:sym typeface="Times New Roman"/>
              </a:rPr>
              <a:t>This bot has an artificial brain (artificial intelligence). It can understand language, not just commands.</a:t>
            </a:r>
            <a:endParaRPr/>
          </a:p>
          <a:p>
            <a:pPr marL="384048" lvl="1" indent="-182880" algn="just" rtl="0">
              <a:lnSpc>
                <a:spcPct val="70000"/>
              </a:lnSpc>
              <a:spcBef>
                <a:spcPts val="600"/>
              </a:spcBef>
              <a:spcAft>
                <a:spcPts val="0"/>
              </a:spcAft>
              <a:buSzPts val="1800"/>
              <a:buChar char="◦"/>
            </a:pPr>
            <a:r>
              <a:rPr lang="en-IN" sz="1800">
                <a:solidFill>
                  <a:schemeClr val="dk1"/>
                </a:solidFill>
                <a:latin typeface="Times New Roman"/>
                <a:ea typeface="Times New Roman"/>
                <a:cs typeface="Times New Roman"/>
                <a:sym typeface="Times New Roman"/>
              </a:rPr>
              <a:t>This bot continuously gets smarter as it learns from the conversations it has with the different user.</a:t>
            </a:r>
            <a:endParaRPr/>
          </a:p>
          <a:p>
            <a:pPr marL="91440" lvl="0" indent="-59689" algn="just" rtl="0">
              <a:lnSpc>
                <a:spcPct val="70000"/>
              </a:lnSpc>
              <a:spcBef>
                <a:spcPts val="1600"/>
              </a:spcBef>
              <a:spcAft>
                <a:spcPts val="0"/>
              </a:spcAft>
              <a:buSzPts val="500"/>
              <a:buNone/>
            </a:pPr>
            <a:endParaRPr sz="500">
              <a:solidFill>
                <a:schemeClr val="dk1"/>
              </a:solidFill>
            </a:endParaRPr>
          </a:p>
        </p:txBody>
      </p:sp>
      <p:pic>
        <p:nvPicPr>
          <p:cNvPr id="122" name="Google Shape;122;p4"/>
          <p:cNvPicPr preferRelativeResize="0"/>
          <p:nvPr/>
        </p:nvPicPr>
        <p:blipFill rotWithShape="1">
          <a:blip r:embed="rId3">
            <a:alphaModFix/>
          </a:blip>
          <a:srcRect l="18473" t="4137" r="15057" b="11010"/>
          <a:stretch/>
        </p:blipFill>
        <p:spPr>
          <a:xfrm>
            <a:off x="8693427" y="398890"/>
            <a:ext cx="1431234" cy="125895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6"/>
        <p:cNvGrpSpPr/>
        <p:nvPr/>
      </p:nvGrpSpPr>
      <p:grpSpPr>
        <a:xfrm>
          <a:off x="0" y="0"/>
          <a:ext cx="0" cy="0"/>
          <a:chOff x="0" y="0"/>
          <a:chExt cx="0" cy="0"/>
        </a:xfrm>
      </p:grpSpPr>
      <p:sp>
        <p:nvSpPr>
          <p:cNvPr id="127" name="Google Shape;127;p9"/>
          <p:cNvSpPr txBox="1">
            <a:spLocks noGrp="1"/>
          </p:cNvSpPr>
          <p:nvPr>
            <p:ph type="title"/>
          </p:nvPr>
        </p:nvSpPr>
        <p:spPr>
          <a:xfrm>
            <a:off x="553329" y="699233"/>
            <a:ext cx="11085341" cy="1083847"/>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chemeClr val="dk1"/>
              </a:buClr>
              <a:buSzPts val="4800"/>
              <a:buFont typeface="Times New Roman"/>
              <a:buNone/>
            </a:pPr>
            <a:r>
              <a:rPr lang="en-IN" b="1">
                <a:solidFill>
                  <a:schemeClr val="dk1"/>
                </a:solidFill>
                <a:latin typeface="Times New Roman"/>
                <a:ea typeface="Times New Roman"/>
                <a:cs typeface="Times New Roman"/>
                <a:sym typeface="Times New Roman"/>
              </a:rPr>
              <a:t>      How Does a Chatbot Work ?</a:t>
            </a:r>
            <a:endParaRPr/>
          </a:p>
        </p:txBody>
      </p:sp>
      <p:pic>
        <p:nvPicPr>
          <p:cNvPr id="128" name="Google Shape;128;p9"/>
          <p:cNvPicPr preferRelativeResize="0">
            <a:picLocks noGrp="1"/>
          </p:cNvPicPr>
          <p:nvPr>
            <p:ph type="body" idx="1"/>
          </p:nvPr>
        </p:nvPicPr>
        <p:blipFill rotWithShape="1">
          <a:blip r:embed="rId3">
            <a:alphaModFix/>
          </a:blip>
          <a:srcRect/>
          <a:stretch/>
        </p:blipFill>
        <p:spPr>
          <a:xfrm>
            <a:off x="1980530" y="1952280"/>
            <a:ext cx="8249694" cy="4022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mt="15000"/>
          </a:blip>
          <a:stretch>
            <a:fillRect/>
          </a:stretch>
        </a:blipFill>
        <a:effectLst/>
      </p:bgPr>
    </p:bg>
    <p:spTree>
      <p:nvGrpSpPr>
        <p:cNvPr id="1" name="Shape 132"/>
        <p:cNvGrpSpPr/>
        <p:nvPr/>
      </p:nvGrpSpPr>
      <p:grpSpPr>
        <a:xfrm>
          <a:off x="0" y="0"/>
          <a:ext cx="0" cy="0"/>
          <a:chOff x="0" y="0"/>
          <a:chExt cx="0" cy="0"/>
        </a:xfrm>
      </p:grpSpPr>
      <p:sp>
        <p:nvSpPr>
          <p:cNvPr id="133" name="Google Shape;133;p10"/>
          <p:cNvSpPr txBox="1">
            <a:spLocks noGrp="1"/>
          </p:cNvSpPr>
          <p:nvPr>
            <p:ph type="title"/>
          </p:nvPr>
        </p:nvSpPr>
        <p:spPr>
          <a:xfrm>
            <a:off x="1126435" y="811696"/>
            <a:ext cx="10058400" cy="968734"/>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Times New Roman"/>
              <a:buNone/>
            </a:pPr>
            <a:r>
              <a:rPr lang="en-IN" b="1">
                <a:solidFill>
                  <a:schemeClr val="dk1"/>
                </a:solidFill>
                <a:latin typeface="Times New Roman"/>
                <a:ea typeface="Times New Roman"/>
                <a:cs typeface="Times New Roman"/>
                <a:sym typeface="Times New Roman"/>
              </a:rPr>
              <a:t>   Motivation</a:t>
            </a:r>
            <a:endParaRPr/>
          </a:p>
        </p:txBody>
      </p:sp>
      <p:sp>
        <p:nvSpPr>
          <p:cNvPr id="134" name="Google Shape;134;p10"/>
          <p:cNvSpPr txBox="1">
            <a:spLocks noGrp="1"/>
          </p:cNvSpPr>
          <p:nvPr>
            <p:ph type="body" idx="1"/>
          </p:nvPr>
        </p:nvSpPr>
        <p:spPr>
          <a:xfrm>
            <a:off x="784529" y="1838644"/>
            <a:ext cx="10400306" cy="4130261"/>
          </a:xfrm>
          <a:prstGeom prst="rect">
            <a:avLst/>
          </a:prstGeom>
          <a:noFill/>
          <a:ln>
            <a:noFill/>
          </a:ln>
        </p:spPr>
        <p:txBody>
          <a:bodyPr spcFirstLastPara="1" wrap="square" lIns="0" tIns="45700" rIns="0" bIns="45700" anchor="t" anchorCtr="0">
            <a:normAutofit/>
          </a:bodyPr>
          <a:lstStyle/>
          <a:p>
            <a:pPr marL="91440" lvl="0" indent="0" algn="just" rtl="0">
              <a:lnSpc>
                <a:spcPct val="70000"/>
              </a:lnSpc>
              <a:spcBef>
                <a:spcPts val="0"/>
              </a:spcBef>
              <a:spcAft>
                <a:spcPts val="0"/>
              </a:spcAft>
              <a:buSzPts val="1520"/>
              <a:buFont typeface="Noto Sans Symbols"/>
              <a:buNone/>
            </a:pPr>
            <a:endParaRPr sz="1520">
              <a:solidFill>
                <a:schemeClr val="dk1"/>
              </a:solidFill>
              <a:latin typeface="Times New Roman"/>
              <a:ea typeface="Times New Roman"/>
              <a:cs typeface="Times New Roman"/>
              <a:sym typeface="Times New Roman"/>
            </a:endParaRPr>
          </a:p>
          <a:p>
            <a:pPr marL="91440" lvl="0" indent="-96520" algn="just" rtl="0">
              <a:lnSpc>
                <a:spcPct val="70000"/>
              </a:lnSpc>
              <a:spcBef>
                <a:spcPts val="1400"/>
              </a:spcBef>
              <a:spcAft>
                <a:spcPts val="0"/>
              </a:spcAft>
              <a:buSzPts val="1520"/>
              <a:buFont typeface="Noto Sans Symbols"/>
              <a:buChar char="❑"/>
            </a:pPr>
            <a:r>
              <a:rPr lang="en-IN" sz="1520">
                <a:solidFill>
                  <a:schemeClr val="dk1"/>
                </a:solidFill>
                <a:latin typeface="Times New Roman"/>
                <a:ea typeface="Times New Roman"/>
                <a:cs typeface="Times New Roman"/>
                <a:sym typeface="Times New Roman"/>
              </a:rPr>
              <a:t>  </a:t>
            </a:r>
            <a:r>
              <a:rPr lang="en-IN" sz="2090" b="1">
                <a:solidFill>
                  <a:schemeClr val="dk1"/>
                </a:solidFill>
                <a:latin typeface="Times New Roman"/>
                <a:ea typeface="Times New Roman"/>
                <a:cs typeface="Times New Roman"/>
                <a:sym typeface="Times New Roman"/>
              </a:rPr>
              <a:t>To develop a healthcare chatbot system which provides a virtual assistant </a:t>
            </a:r>
            <a:endParaRPr/>
          </a:p>
          <a:p>
            <a:pPr marL="0" lvl="0" indent="0" algn="just" rtl="0">
              <a:lnSpc>
                <a:spcPct val="70000"/>
              </a:lnSpc>
              <a:spcBef>
                <a:spcPts val="1400"/>
              </a:spcBef>
              <a:spcAft>
                <a:spcPts val="0"/>
              </a:spcAft>
              <a:buSzPts val="2090"/>
              <a:buNone/>
            </a:pPr>
            <a:r>
              <a:rPr lang="en-IN" sz="2090" b="1">
                <a:solidFill>
                  <a:schemeClr val="dk1"/>
                </a:solidFill>
                <a:latin typeface="Times New Roman"/>
                <a:ea typeface="Times New Roman"/>
                <a:cs typeface="Times New Roman"/>
                <a:sym typeface="Times New Roman"/>
              </a:rPr>
              <a:t> </a:t>
            </a:r>
            <a:endParaRPr/>
          </a:p>
          <a:p>
            <a:pPr marL="91440" lvl="0" indent="-132715" algn="just" rtl="0">
              <a:lnSpc>
                <a:spcPct val="70000"/>
              </a:lnSpc>
              <a:spcBef>
                <a:spcPts val="1400"/>
              </a:spcBef>
              <a:spcAft>
                <a:spcPts val="0"/>
              </a:spcAft>
              <a:buSzPts val="2090"/>
              <a:buFont typeface="Noto Sans Symbols"/>
              <a:buChar char="❑"/>
            </a:pPr>
            <a:r>
              <a:rPr lang="en-IN" sz="2090" b="1">
                <a:solidFill>
                  <a:schemeClr val="dk1"/>
                </a:solidFill>
                <a:latin typeface="Times New Roman"/>
                <a:ea typeface="Times New Roman"/>
                <a:cs typeface="Times New Roman"/>
                <a:sym typeface="Times New Roman"/>
              </a:rPr>
              <a:t>    To develop an automated system which gives a reply to a user query on behalf of a human for the healthcare system. </a:t>
            </a:r>
            <a:endParaRPr/>
          </a:p>
          <a:p>
            <a:pPr marL="91440" lvl="0" indent="-132715" algn="just" rtl="0">
              <a:lnSpc>
                <a:spcPct val="70000"/>
              </a:lnSpc>
              <a:spcBef>
                <a:spcPts val="1400"/>
              </a:spcBef>
              <a:spcAft>
                <a:spcPts val="0"/>
              </a:spcAft>
              <a:buSzPts val="2090"/>
              <a:buFont typeface="Noto Sans Symbols"/>
              <a:buChar char="❑"/>
            </a:pPr>
            <a:r>
              <a:rPr lang="en-IN" sz="2090" b="1">
                <a:solidFill>
                  <a:schemeClr val="dk1"/>
                </a:solidFill>
                <a:latin typeface="Times New Roman"/>
                <a:ea typeface="Times New Roman"/>
                <a:cs typeface="Times New Roman"/>
                <a:sym typeface="Times New Roman"/>
              </a:rPr>
              <a:t> Normally, doctors are not available at all times. With this system, the patient will get a diagnosis based on their symptoms, in the absence of a doctor at the time being.</a:t>
            </a:r>
            <a:endParaRPr/>
          </a:p>
          <a:p>
            <a:pPr marL="0" lvl="0" indent="0" algn="just" rtl="0">
              <a:lnSpc>
                <a:spcPct val="70000"/>
              </a:lnSpc>
              <a:spcBef>
                <a:spcPts val="1400"/>
              </a:spcBef>
              <a:spcAft>
                <a:spcPts val="0"/>
              </a:spcAft>
              <a:buSzPts val="2090"/>
              <a:buNone/>
            </a:pPr>
            <a:endParaRPr sz="2090" b="1">
              <a:solidFill>
                <a:schemeClr val="dk1"/>
              </a:solidFill>
              <a:latin typeface="Times New Roman"/>
              <a:ea typeface="Times New Roman"/>
              <a:cs typeface="Times New Roman"/>
              <a:sym typeface="Times New Roman"/>
            </a:endParaRPr>
          </a:p>
          <a:p>
            <a:pPr marL="91440" lvl="0" indent="-132715" algn="just" rtl="0">
              <a:lnSpc>
                <a:spcPct val="70000"/>
              </a:lnSpc>
              <a:spcBef>
                <a:spcPts val="1400"/>
              </a:spcBef>
              <a:spcAft>
                <a:spcPts val="0"/>
              </a:spcAft>
              <a:buSzPts val="2090"/>
              <a:buFont typeface="Noto Sans Symbols"/>
              <a:buChar char="❑"/>
            </a:pPr>
            <a:r>
              <a:rPr lang="en-IN" sz="2090" b="1">
                <a:solidFill>
                  <a:schemeClr val="dk1"/>
                </a:solidFill>
                <a:latin typeface="Times New Roman"/>
                <a:ea typeface="Times New Roman"/>
                <a:cs typeface="Times New Roman"/>
                <a:sym typeface="Times New Roman"/>
              </a:rPr>
              <a:t>    To provide a personalized diagnosis to patients with detailed explanations regarding their condition by natural language processing. The system would remember the previous responses and would progressively ask for more relevant questions to obtain a good diagnosis. </a:t>
            </a:r>
            <a:endParaRPr sz="2090" b="1">
              <a:solidFill>
                <a:schemeClr val="dk1"/>
              </a:solidFill>
              <a:latin typeface="Times New Roman"/>
              <a:ea typeface="Times New Roman"/>
              <a:cs typeface="Times New Roman"/>
              <a:sym typeface="Times New Roman"/>
            </a:endParaRPr>
          </a:p>
          <a:p>
            <a:pPr marL="0" lvl="0" indent="0" algn="just" rtl="0">
              <a:lnSpc>
                <a:spcPct val="70000"/>
              </a:lnSpc>
              <a:spcBef>
                <a:spcPts val="1400"/>
              </a:spcBef>
              <a:spcAft>
                <a:spcPts val="0"/>
              </a:spcAft>
              <a:buSzPts val="1045"/>
              <a:buNone/>
            </a:pPr>
            <a:r>
              <a:rPr lang="en-IN" sz="1045" b="1">
                <a:solidFill>
                  <a:schemeClr val="dk1"/>
                </a:solidFill>
                <a:latin typeface="Times New Roman"/>
                <a:ea typeface="Times New Roman"/>
                <a:cs typeface="Times New Roman"/>
                <a:sym typeface="Times New Roman"/>
              </a:rPr>
              <a:t> </a:t>
            </a:r>
            <a:endParaRPr sz="1045">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8"/>
        <p:cNvGrpSpPr/>
        <p:nvPr/>
      </p:nvGrpSpPr>
      <p:grpSpPr>
        <a:xfrm>
          <a:off x="0" y="0"/>
          <a:ext cx="0" cy="0"/>
          <a:chOff x="0" y="0"/>
          <a:chExt cx="0" cy="0"/>
        </a:xfrm>
      </p:grpSpPr>
      <p:sp>
        <p:nvSpPr>
          <p:cNvPr id="139" name="Google Shape;139;p1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Times New Roman"/>
              <a:buNone/>
            </a:pPr>
            <a:r>
              <a:rPr lang="en-IN" b="1">
                <a:latin typeface="Times New Roman"/>
                <a:ea typeface="Times New Roman"/>
                <a:cs typeface="Times New Roman"/>
                <a:sym typeface="Times New Roman"/>
              </a:rPr>
              <a:t>Previous Work</a:t>
            </a:r>
            <a:endParaRPr/>
          </a:p>
        </p:txBody>
      </p:sp>
      <p:sp>
        <p:nvSpPr>
          <p:cNvPr id="140" name="Google Shape;140;p11"/>
          <p:cNvSpPr txBox="1">
            <a:spLocks noGrp="1"/>
          </p:cNvSpPr>
          <p:nvPr>
            <p:ph type="body" idx="1"/>
          </p:nvPr>
        </p:nvSpPr>
        <p:spPr>
          <a:xfrm>
            <a:off x="1097280" y="1973942"/>
            <a:ext cx="10058400" cy="3686630"/>
          </a:xfrm>
          <a:prstGeom prst="rect">
            <a:avLst/>
          </a:prstGeom>
          <a:noFill/>
          <a:ln>
            <a:noFill/>
          </a:ln>
        </p:spPr>
        <p:txBody>
          <a:bodyPr spcFirstLastPara="1" wrap="square" lIns="0" tIns="45700" rIns="0" bIns="45700" anchor="t" anchorCtr="0">
            <a:normAutofit/>
          </a:bodyPr>
          <a:lstStyle/>
          <a:p>
            <a:pPr marL="91440" lvl="0" indent="-91440" algn="l" rtl="0">
              <a:lnSpc>
                <a:spcPct val="90000"/>
              </a:lnSpc>
              <a:spcBef>
                <a:spcPts val="0"/>
              </a:spcBef>
              <a:spcAft>
                <a:spcPts val="0"/>
              </a:spcAft>
              <a:buSzPts val="2400"/>
              <a:buFont typeface="Arial"/>
              <a:buChar char="•"/>
            </a:pPr>
            <a:r>
              <a:rPr lang="en-IN" sz="2400" b="1">
                <a:solidFill>
                  <a:schemeClr val="dk1"/>
                </a:solidFill>
              </a:rPr>
              <a:t> Simon Hoermann in a paper discusses about the feasibility and effectiveness of online one-on-one mental health interventions that use text-based synchronous chat. Synchronous written conversations (or “chats”) are becoming popular as web-based mental health interventions. This review is based on an evaluation of individual synchronous Web-based chat technologies.</a:t>
            </a:r>
            <a:endParaRPr/>
          </a:p>
          <a:p>
            <a:pPr marL="91440" lvl="0" indent="-91440" algn="l" rtl="0">
              <a:lnSpc>
                <a:spcPct val="90000"/>
              </a:lnSpc>
              <a:spcBef>
                <a:spcPts val="1400"/>
              </a:spcBef>
              <a:spcAft>
                <a:spcPts val="0"/>
              </a:spcAft>
              <a:buSzPts val="2400"/>
              <a:buFont typeface="Arial"/>
              <a:buChar char="•"/>
            </a:pPr>
            <a:r>
              <a:rPr lang="en-IN" sz="2400" b="1">
                <a:solidFill>
                  <a:schemeClr val="dk1"/>
                </a:solidFill>
              </a:rPr>
              <a:t> Saurav Kumar Mishra in another paper says that the chatbot will act as a virtual doctor and makes it possible for the patient to interact with the virtual doctor. Natural language processing and pattern matching algorithm are used for the development of this chatbot.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4"/>
        <p:cNvGrpSpPr/>
        <p:nvPr/>
      </p:nvGrpSpPr>
      <p:grpSpPr>
        <a:xfrm>
          <a:off x="0" y="0"/>
          <a:ext cx="0" cy="0"/>
          <a:chOff x="0" y="0"/>
          <a:chExt cx="0" cy="0"/>
        </a:xfrm>
      </p:grpSpPr>
      <p:sp>
        <p:nvSpPr>
          <p:cNvPr id="145" name="Google Shape;145;p1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Times New Roman"/>
              <a:buNone/>
            </a:pPr>
            <a:r>
              <a:rPr lang="en-IN" b="1">
                <a:latin typeface="Times New Roman"/>
                <a:ea typeface="Times New Roman"/>
                <a:cs typeface="Times New Roman"/>
                <a:sym typeface="Times New Roman"/>
              </a:rPr>
              <a:t>Previous Work (Cont.)</a:t>
            </a:r>
            <a:endParaRPr/>
          </a:p>
        </p:txBody>
      </p:sp>
      <p:sp>
        <p:nvSpPr>
          <p:cNvPr id="146" name="Google Shape;146;p12"/>
          <p:cNvSpPr txBox="1">
            <a:spLocks noGrp="1"/>
          </p:cNvSpPr>
          <p:nvPr>
            <p:ph type="body" idx="1"/>
          </p:nvPr>
        </p:nvSpPr>
        <p:spPr>
          <a:xfrm>
            <a:off x="1097280" y="1990878"/>
            <a:ext cx="10058400" cy="4023360"/>
          </a:xfrm>
          <a:prstGeom prst="rect">
            <a:avLst/>
          </a:prstGeom>
          <a:solidFill>
            <a:schemeClr val="lt1"/>
          </a:solidFill>
          <a:ln>
            <a:noFill/>
          </a:ln>
        </p:spPr>
        <p:txBody>
          <a:bodyPr spcFirstLastPara="1" wrap="square" lIns="0" tIns="45700" rIns="0" bIns="45700" anchor="t" anchorCtr="0">
            <a:normAutofit/>
          </a:bodyPr>
          <a:lstStyle/>
          <a:p>
            <a:pPr marL="91440" lvl="0" indent="-91440" algn="l" rtl="0">
              <a:lnSpc>
                <a:spcPct val="90000"/>
              </a:lnSpc>
              <a:spcBef>
                <a:spcPts val="0"/>
              </a:spcBef>
              <a:spcAft>
                <a:spcPts val="0"/>
              </a:spcAft>
              <a:buSzPts val="2000"/>
              <a:buFont typeface="Arial"/>
              <a:buChar char="•"/>
            </a:pPr>
            <a:r>
              <a:rPr lang="en-IN"/>
              <a:t> </a:t>
            </a:r>
            <a:r>
              <a:rPr lang="en-IN" sz="2400" b="1">
                <a:solidFill>
                  <a:schemeClr val="dk1"/>
                </a:solidFill>
              </a:rPr>
              <a:t>Divya Madhu proposed in her paper an idea in which the AI can predict the diseases based on the symptoms and give the list of available treatments If a person’s body is analysed periodically, it is possible to predict any possible problem even before they start to cause any damage to the body.</a:t>
            </a:r>
            <a:endParaRPr/>
          </a:p>
          <a:p>
            <a:pPr marL="91440" lvl="0" indent="-91440" algn="l" rtl="0">
              <a:lnSpc>
                <a:spcPct val="90000"/>
              </a:lnSpc>
              <a:spcBef>
                <a:spcPts val="1400"/>
              </a:spcBef>
              <a:spcAft>
                <a:spcPts val="0"/>
              </a:spcAft>
              <a:buSzPts val="2400"/>
              <a:buFont typeface="Arial"/>
              <a:buChar char="•"/>
            </a:pPr>
            <a:r>
              <a:rPr lang="en-IN" sz="2400" b="1">
                <a:solidFill>
                  <a:schemeClr val="dk1"/>
                </a:solidFill>
              </a:rPr>
              <a:t> Benilda Eleonor V. Comendador introduces a Pharmabot, which is a conversational chatbot that is designed to prescribe, suggest and give information on generic medicines for children. </a:t>
            </a:r>
            <a:endParaRPr/>
          </a:p>
          <a:p>
            <a:pPr marL="91440" lvl="0" indent="-91440" algn="l" rtl="0">
              <a:lnSpc>
                <a:spcPct val="90000"/>
              </a:lnSpc>
              <a:spcBef>
                <a:spcPts val="1400"/>
              </a:spcBef>
              <a:spcAft>
                <a:spcPts val="0"/>
              </a:spcAft>
              <a:buSzPts val="2400"/>
              <a:buFont typeface="Arial"/>
              <a:buChar char="•"/>
            </a:pPr>
            <a:r>
              <a:rPr lang="en-IN" sz="2400" b="1">
                <a:solidFill>
                  <a:schemeClr val="dk1"/>
                </a:solidFill>
              </a:rPr>
              <a:t> Gillian Cameron in his paper proposed an idea to design a chatbot to be used within mental health counselling.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0"/>
        <p:cNvGrpSpPr/>
        <p:nvPr/>
      </p:nvGrpSpPr>
      <p:grpSpPr>
        <a:xfrm>
          <a:off x="0" y="0"/>
          <a:ext cx="0" cy="0"/>
          <a:chOff x="0" y="0"/>
          <a:chExt cx="0" cy="0"/>
        </a:xfrm>
      </p:grpSpPr>
      <p:sp>
        <p:nvSpPr>
          <p:cNvPr id="151" name="Google Shape;151;p13"/>
          <p:cNvSpPr txBox="1">
            <a:spLocks noGrp="1"/>
          </p:cNvSpPr>
          <p:nvPr>
            <p:ph type="title"/>
          </p:nvPr>
        </p:nvSpPr>
        <p:spPr>
          <a:xfrm>
            <a:off x="1097280" y="246847"/>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Times New Roman"/>
              <a:buNone/>
            </a:pPr>
            <a:r>
              <a:rPr lang="en-IN" b="1" dirty="0">
                <a:solidFill>
                  <a:schemeClr val="tx1">
                    <a:lumMod val="95000"/>
                    <a:lumOff val="5000"/>
                  </a:schemeClr>
                </a:solidFill>
                <a:latin typeface="Times New Roman"/>
                <a:ea typeface="Times New Roman"/>
                <a:cs typeface="Times New Roman"/>
                <a:sym typeface="Times New Roman"/>
              </a:rPr>
              <a:t>Proposed System</a:t>
            </a:r>
            <a:endParaRPr dirty="0">
              <a:solidFill>
                <a:schemeClr val="tx1">
                  <a:lumMod val="95000"/>
                  <a:lumOff val="5000"/>
                </a:schemeClr>
              </a:solidFill>
            </a:endParaRPr>
          </a:p>
        </p:txBody>
      </p:sp>
      <p:sp>
        <p:nvSpPr>
          <p:cNvPr id="152" name="Google Shape;152;p13"/>
          <p:cNvSpPr txBox="1">
            <a:spLocks noGrp="1"/>
          </p:cNvSpPr>
          <p:nvPr>
            <p:ph type="body" idx="1"/>
          </p:nvPr>
        </p:nvSpPr>
        <p:spPr>
          <a:xfrm>
            <a:off x="1188950" y="2018000"/>
            <a:ext cx="10058400" cy="3392700"/>
          </a:xfrm>
          <a:prstGeom prst="rect">
            <a:avLst/>
          </a:prstGeom>
          <a:noFill/>
          <a:ln>
            <a:noFill/>
          </a:ln>
        </p:spPr>
        <p:txBody>
          <a:bodyPr spcFirstLastPara="1" wrap="square" lIns="0" tIns="45700" rIns="0" bIns="45700" anchor="t" anchorCtr="0">
            <a:normAutofit/>
          </a:bodyPr>
          <a:lstStyle/>
          <a:p>
            <a:pPr marL="0" lvl="0" indent="0" algn="l" rtl="0">
              <a:lnSpc>
                <a:spcPct val="80000"/>
              </a:lnSpc>
              <a:spcBef>
                <a:spcPts val="0"/>
              </a:spcBef>
              <a:spcAft>
                <a:spcPts val="0"/>
              </a:spcAft>
              <a:buSzPts val="2200"/>
              <a:buNone/>
            </a:pPr>
            <a:endParaRPr sz="2035"/>
          </a:p>
          <a:p>
            <a:pPr marL="457200" lvl="0" indent="-317500" algn="l" rtl="0">
              <a:lnSpc>
                <a:spcPct val="80000"/>
              </a:lnSpc>
              <a:spcBef>
                <a:spcPts val="0"/>
              </a:spcBef>
              <a:spcAft>
                <a:spcPts val="0"/>
              </a:spcAft>
              <a:buSzPts val="2200"/>
              <a:buNone/>
            </a:pPr>
            <a:endParaRPr sz="2035"/>
          </a:p>
          <a:p>
            <a:pPr marL="548640" lvl="0" indent="-457200" algn="l" rtl="0">
              <a:lnSpc>
                <a:spcPct val="80000"/>
              </a:lnSpc>
              <a:spcBef>
                <a:spcPts val="0"/>
              </a:spcBef>
              <a:spcAft>
                <a:spcPts val="0"/>
              </a:spcAft>
              <a:buSzPts val="1800"/>
              <a:buFont typeface="Arial"/>
              <a:buAutoNum type="arabicPeriod"/>
            </a:pPr>
            <a:r>
              <a:rPr lang="en-IN" sz="2035"/>
              <a:t>We take a dataset of more than 2000 chatbot-user conversations regarding symptoms and their corresponding diseases and treatment. </a:t>
            </a:r>
            <a:endParaRPr/>
          </a:p>
          <a:p>
            <a:pPr marL="548640" lvl="0" indent="-342900" algn="l" rtl="0">
              <a:lnSpc>
                <a:spcPct val="80000"/>
              </a:lnSpc>
              <a:spcBef>
                <a:spcPts val="0"/>
              </a:spcBef>
              <a:spcAft>
                <a:spcPts val="0"/>
              </a:spcAft>
              <a:buSzPts val="1800"/>
              <a:buFont typeface="Arial"/>
              <a:buNone/>
            </a:pPr>
            <a:endParaRPr sz="2035"/>
          </a:p>
          <a:p>
            <a:pPr marL="548640" lvl="0" indent="-457200" algn="l" rtl="0">
              <a:lnSpc>
                <a:spcPct val="80000"/>
              </a:lnSpc>
              <a:spcBef>
                <a:spcPts val="0"/>
              </a:spcBef>
              <a:spcAft>
                <a:spcPts val="0"/>
              </a:spcAft>
              <a:buSzPts val="1800"/>
              <a:buFont typeface="Arial"/>
              <a:buAutoNum type="arabicPeriod"/>
            </a:pPr>
            <a:r>
              <a:rPr lang="en-IN" sz="2035"/>
              <a:t>Next, we go onto using NLTK library for text preprocessing. In this step we remove the punctuations and stopwords and return a cleaned text as a list of words. </a:t>
            </a:r>
            <a:endParaRPr/>
          </a:p>
          <a:p>
            <a:pPr marL="548640" lvl="0" indent="-342900" algn="l" rtl="0">
              <a:lnSpc>
                <a:spcPct val="80000"/>
              </a:lnSpc>
              <a:spcBef>
                <a:spcPts val="0"/>
              </a:spcBef>
              <a:spcAft>
                <a:spcPts val="0"/>
              </a:spcAft>
              <a:buSzPts val="1800"/>
              <a:buFont typeface="Arial"/>
              <a:buNone/>
            </a:pPr>
            <a:endParaRPr sz="2035"/>
          </a:p>
          <a:p>
            <a:pPr marL="548640" lvl="0" indent="-457200" algn="l" rtl="0">
              <a:lnSpc>
                <a:spcPct val="80000"/>
              </a:lnSpc>
              <a:spcBef>
                <a:spcPts val="0"/>
              </a:spcBef>
              <a:spcAft>
                <a:spcPts val="0"/>
              </a:spcAft>
              <a:buSzPts val="1800"/>
              <a:buFont typeface="Arial"/>
              <a:buAutoNum type="arabicPeriod"/>
            </a:pPr>
            <a:r>
              <a:rPr lang="en-IN" sz="2035"/>
              <a:t>The enlargement of NLP function is quite tough because computers usually need humans to "speak" with them in certain programming language. Human language is not accurate as it includes on a lot of composite variables. NLP permits users to ask a query. The machine understands the important elements from users’ speech, that may relate to particular features in a data set, and gives an answer.</a:t>
            </a:r>
            <a:endParaRPr/>
          </a:p>
          <a:p>
            <a:pPr marL="91440" lvl="0" indent="0" algn="l" rtl="0">
              <a:lnSpc>
                <a:spcPct val="80000"/>
              </a:lnSpc>
              <a:spcBef>
                <a:spcPts val="0"/>
              </a:spcBef>
              <a:spcAft>
                <a:spcPts val="0"/>
              </a:spcAft>
              <a:buSzPts val="1800"/>
              <a:buNone/>
            </a:pPr>
            <a:endParaRPr sz="2035"/>
          </a:p>
          <a:p>
            <a:pPr marL="548640" lvl="0" indent="-342900" algn="l" rtl="0">
              <a:lnSpc>
                <a:spcPct val="80000"/>
              </a:lnSpc>
              <a:spcBef>
                <a:spcPts val="0"/>
              </a:spcBef>
              <a:spcAft>
                <a:spcPts val="0"/>
              </a:spcAft>
              <a:buSzPts val="1800"/>
              <a:buFont typeface="Arial"/>
              <a:buNone/>
            </a:pPr>
            <a:endParaRPr sz="2035"/>
          </a:p>
          <a:p>
            <a:pPr marL="91440" lvl="0" indent="0" algn="l" rtl="0">
              <a:lnSpc>
                <a:spcPct val="80000"/>
              </a:lnSpc>
              <a:spcBef>
                <a:spcPts val="1400"/>
              </a:spcBef>
              <a:spcAft>
                <a:spcPts val="0"/>
              </a:spcAft>
              <a:buSzPts val="2000"/>
              <a:buNone/>
            </a:pPr>
            <a:endParaRPr sz="1850"/>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1258</Words>
  <Application>Microsoft Office PowerPoint</Application>
  <PresentationFormat>Widescreen</PresentationFormat>
  <Paragraphs>79</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Noto Sans Symbols</vt:lpstr>
      <vt:lpstr>Times New Roman</vt:lpstr>
      <vt:lpstr>Retrospect</vt:lpstr>
      <vt:lpstr>A HEALTHCARE CHATBOT USING ARTIFICIAL INTELLIGENCE</vt:lpstr>
      <vt:lpstr>OVERVIEW OF THIS PRESENTATION</vt:lpstr>
      <vt:lpstr>What Is A Chatbot ?</vt:lpstr>
      <vt:lpstr>Types Of Chatbots</vt:lpstr>
      <vt:lpstr>      How Does a Chatbot Work ?</vt:lpstr>
      <vt:lpstr>   Motivation</vt:lpstr>
      <vt:lpstr>Previous Work</vt:lpstr>
      <vt:lpstr>Previous Work (Cont.)</vt:lpstr>
      <vt:lpstr>Proposed System</vt:lpstr>
      <vt:lpstr>Proposed System (Cont.)</vt:lpstr>
      <vt:lpstr>Methodology </vt:lpstr>
      <vt:lpstr>Methodology (Cont.) </vt:lpstr>
      <vt:lpstr>Results </vt:lpstr>
      <vt:lpstr>Results (cont.) </vt:lpstr>
      <vt:lpstr>Results (cont.)</vt:lpstr>
      <vt:lpstr>Results (cont.) </vt:lpstr>
      <vt:lpstr>   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HEALTHCARE CHATBOT USING ARTIFICIAL INTELLIGENCE</dc:title>
  <dc:creator>Sharob Sinha</dc:creator>
  <cp:lastModifiedBy>acer</cp:lastModifiedBy>
  <cp:revision>10</cp:revision>
  <dcterms:created xsi:type="dcterms:W3CDTF">2018-08-29T12:45:22Z</dcterms:created>
  <dcterms:modified xsi:type="dcterms:W3CDTF">2020-05-15T05:16:47Z</dcterms:modified>
</cp:coreProperties>
</file>