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70" r:id="rId3"/>
    <p:sldId id="616" r:id="rId4"/>
    <p:sldId id="611" r:id="rId5"/>
    <p:sldId id="623" r:id="rId6"/>
    <p:sldId id="610" r:id="rId7"/>
    <p:sldId id="606" r:id="rId8"/>
    <p:sldId id="619" r:id="rId9"/>
    <p:sldId id="612" r:id="rId10"/>
    <p:sldId id="613" r:id="rId11"/>
    <p:sldId id="615" r:id="rId12"/>
    <p:sldId id="620" r:id="rId13"/>
    <p:sldId id="622" r:id="rId14"/>
    <p:sldId id="621" r:id="rId15"/>
    <p:sldId id="607" r:id="rId16"/>
    <p:sldId id="618" r:id="rId17"/>
    <p:sldId id="608" r:id="rId18"/>
    <p:sldId id="617" r:id="rId19"/>
    <p:sldId id="26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4" autoAdjust="0"/>
    <p:restoredTop sz="95193" autoAdjust="0"/>
  </p:normalViewPr>
  <p:slideViewPr>
    <p:cSldViewPr snapToGrid="0">
      <p:cViewPr varScale="1">
        <p:scale>
          <a:sx n="67" d="100"/>
          <a:sy n="67" d="100"/>
        </p:scale>
        <p:origin x="1128" y="52"/>
      </p:cViewPr>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BBE566-D3D8-4663-9EAB-D89D692768A2}" type="datetimeFigureOut">
              <a:rPr lang="zh-CN" altLang="en-US" smtClean="0"/>
              <a:t>2020/5/24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4523C0-39ED-4202-AAC2-1BAC0D6D71FC}" type="slidenum">
              <a:rPr lang="zh-CN" altLang="en-US" smtClean="0"/>
              <a:t>‹#›</a:t>
            </a:fld>
            <a:endParaRPr lang="zh-CN" altLang="en-US"/>
          </a:p>
        </p:txBody>
      </p:sp>
    </p:spTree>
    <p:extLst>
      <p:ext uri="{BB962C8B-B14F-4D97-AF65-F5344CB8AC3E}">
        <p14:creationId xmlns:p14="http://schemas.microsoft.com/office/powerpoint/2010/main" val="1691158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C7F17-3740-40BC-85A3-D4660DFA7DBA}" type="datetimeFigureOut">
              <a:rPr lang="zh-CN" altLang="en-US" smtClean="0"/>
              <a:t>2020/5/24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0DEC-2ADE-4D82-9F59-9B4E5192AD69}" type="slidenum">
              <a:rPr lang="zh-CN" altLang="en-US" smtClean="0"/>
              <a:t>‹#›</a:t>
            </a:fld>
            <a:endParaRPr lang="zh-CN" altLang="en-US"/>
          </a:p>
        </p:txBody>
      </p:sp>
    </p:spTree>
    <p:extLst>
      <p:ext uri="{BB962C8B-B14F-4D97-AF65-F5344CB8AC3E}">
        <p14:creationId xmlns:p14="http://schemas.microsoft.com/office/powerpoint/2010/main" val="362821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2099" y="1685652"/>
            <a:ext cx="6270922" cy="2098226"/>
          </a:xfrm>
        </p:spPr>
        <p:txBody>
          <a:bodyPr anchor="ctr">
            <a:noAutofit/>
          </a:bodyPr>
          <a:lstStyle>
            <a:lvl1pPr algn="ctr">
              <a:defRPr sz="4800" b="1" cap="all" baseline="0">
                <a:solidFill>
                  <a:schemeClr val="tx2"/>
                </a:solidFill>
                <a:latin typeface="+mn-lt"/>
                <a:ea typeface="+mn-ea"/>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7DE6118-2437-4B30-8E3C-4D2BE6020583}" type="datetimeFigureOut">
              <a:rPr lang="en-US" smtClean="0"/>
              <a:pPr/>
              <a:t>5/24/2020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
        <p:nvSpPr>
          <p:cNvPr id="13" name="Text Placeholder 2">
            <a:extLst>
              <a:ext uri="{FF2B5EF4-FFF2-40B4-BE49-F238E27FC236}">
                <a16:creationId xmlns:a16="http://schemas.microsoft.com/office/drawing/2014/main" id="{1D72C476-CD1A-4179-B30C-C172EA2A95F6}"/>
              </a:ext>
            </a:extLst>
          </p:cNvPr>
          <p:cNvSpPr>
            <a:spLocks noGrp="1"/>
          </p:cNvSpPr>
          <p:nvPr>
            <p:ph type="body" idx="1"/>
          </p:nvPr>
        </p:nvSpPr>
        <p:spPr>
          <a:xfrm>
            <a:off x="1432099" y="4009633"/>
            <a:ext cx="6270922" cy="1143324"/>
          </a:xfrm>
        </p:spPr>
        <p:txBody>
          <a:bodyPr>
            <a:normAutofit/>
          </a:bodyPr>
          <a:lstStyle>
            <a:lvl1pPr marL="0" indent="0" algn="ctr">
              <a:lnSpc>
                <a:spcPct val="112000"/>
              </a:lnSpc>
              <a:spcBef>
                <a:spcPts val="0"/>
              </a:spcBef>
              <a:spcAft>
                <a:spcPts val="0"/>
              </a:spcAft>
              <a:buNone/>
              <a:defRPr sz="2800" baseline="0">
                <a:solidFill>
                  <a:schemeClr val="tx2"/>
                </a:solidFill>
                <a:latin typeface="+mn-lt"/>
                <a:ea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Tree>
    <p:extLst>
      <p:ext uri="{BB962C8B-B14F-4D97-AF65-F5344CB8AC3E}">
        <p14:creationId xmlns:p14="http://schemas.microsoft.com/office/powerpoint/2010/main" val="5827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a:lnSpc>
                <a:spcPct val="120000"/>
              </a:lnSpc>
              <a:spcAft>
                <a:spcPts val="500"/>
              </a:spcAft>
              <a:defRPr/>
            </a:lvl1pPr>
            <a:lvl2pPr>
              <a:lnSpc>
                <a:spcPct val="120000"/>
              </a:lnSpc>
              <a:spcAft>
                <a:spcPts val="500"/>
              </a:spcAft>
              <a:defRPr/>
            </a:lvl2pPr>
            <a:lvl3pPr>
              <a:lnSpc>
                <a:spcPct val="120000"/>
              </a:lnSpc>
              <a:spcAft>
                <a:spcPts val="500"/>
              </a:spcAft>
              <a:defRPr/>
            </a:lvl3pPr>
            <a:lvl4pPr>
              <a:lnSpc>
                <a:spcPct val="120000"/>
              </a:lnSpc>
              <a:spcAft>
                <a:spcPts val="500"/>
              </a:spcAft>
              <a:defRPr/>
            </a:lvl4pPr>
            <a:lvl5pPr>
              <a:lnSpc>
                <a:spcPct val="120000"/>
              </a:lnSpc>
              <a:spcAft>
                <a:spcPts val="500"/>
              </a:spcAf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5/24/2020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60246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48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73769" y="4216328"/>
            <a:ext cx="7209728" cy="1143324"/>
          </a:xfrm>
        </p:spPr>
        <p:txBody>
          <a:bodyPr>
            <a:normAutofit/>
          </a:bodyPr>
          <a:lstStyle>
            <a:lvl1pPr marL="0" indent="0" algn="r">
              <a:lnSpc>
                <a:spcPct val="112000"/>
              </a:lnSpc>
              <a:spcBef>
                <a:spcPts val="0"/>
              </a:spcBef>
              <a:spcAft>
                <a:spcPts val="0"/>
              </a:spcAft>
              <a:buNone/>
              <a:defRPr sz="32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单击此处编辑母版文本样式</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87DE6118-2437-4B30-8E3C-4D2BE6020583}" type="datetimeFigureOut">
              <a:rPr lang="en-US" smtClean="0"/>
              <a:pPr/>
              <a:t>5/24/2020</a:t>
            </a:fld>
            <a:endParaRPr lang="en-US" dirty="0"/>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657744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2099" y="1685652"/>
            <a:ext cx="6270922" cy="2098226"/>
          </a:xfrm>
        </p:spPr>
        <p:txBody>
          <a:bodyPr anchor="ctr">
            <a:noAutofit/>
          </a:bodyPr>
          <a:lstStyle>
            <a:lvl1pPr algn="ctr">
              <a:defRPr sz="6000" b="0" cap="all" baseline="0">
                <a:solidFill>
                  <a:schemeClr val="tx2"/>
                </a:solidFill>
                <a:latin typeface="+mn-lt"/>
                <a:ea typeface="文鼎毛楷H" panose="03000900000000000000" pitchFamily="66" charset="-120"/>
              </a:defRPr>
            </a:lvl1pPr>
          </a:lstStyle>
          <a:p>
            <a:r>
              <a:rPr lang="zh-CN" altLang="en-US"/>
              <a:t>单击此处编辑母版标题样式</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87DE6118-2437-4B30-8E3C-4D2BE6020583}" type="datetimeFigureOut">
              <a:rPr lang="en-US" smtClean="0"/>
              <a:pPr/>
              <a:t>5/24/2020</a:t>
            </a:fld>
            <a:endParaRPr lang="en-US" dirty="0"/>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83494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3107" y="157479"/>
            <a:ext cx="8301530" cy="821724"/>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02164" y="1116419"/>
            <a:ext cx="8301530" cy="510596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02164" y="6230366"/>
            <a:ext cx="903429" cy="404614"/>
          </a:xfrm>
          <a:prstGeom prst="rect">
            <a:avLst/>
          </a:prstGeom>
        </p:spPr>
        <p:txBody>
          <a:bodyPr vert="horz" lIns="91440" tIns="45720" rIns="91440" bIns="45720" rtlCol="0" anchor="ctr"/>
          <a:lstStyle>
            <a:lvl1pPr algn="l">
              <a:defRPr sz="1200" b="1" baseline="0">
                <a:solidFill>
                  <a:schemeClr val="tx2"/>
                </a:solidFill>
              </a:defRPr>
            </a:lvl1pPr>
          </a:lstStyle>
          <a:p>
            <a:fld id="{87DE6118-2437-4B30-8E3C-4D2BE6020583}" type="datetimeFigureOut">
              <a:rPr lang="en-US" smtClean="0"/>
              <a:pPr/>
              <a:t>5/24/2020</a:t>
            </a:fld>
            <a:endParaRPr lang="en-US" dirty="0"/>
          </a:p>
        </p:txBody>
      </p:sp>
      <p:sp>
        <p:nvSpPr>
          <p:cNvPr id="5" name="Footer Placeholder 4"/>
          <p:cNvSpPr>
            <a:spLocks noGrp="1"/>
          </p:cNvSpPr>
          <p:nvPr>
            <p:ph type="ftr" sz="quarter" idx="3"/>
          </p:nvPr>
        </p:nvSpPr>
        <p:spPr>
          <a:xfrm>
            <a:off x="2170173" y="6230366"/>
            <a:ext cx="5136789" cy="404614"/>
          </a:xfrm>
          <a:prstGeom prst="rect">
            <a:avLst/>
          </a:prstGeom>
        </p:spPr>
        <p:txBody>
          <a:bodyPr vert="horz" lIns="91440" tIns="45720" rIns="91440" bIns="45720" rtlCol="0" anchor="ctr"/>
          <a:lstStyle>
            <a:lvl1pPr algn="l">
              <a:defRPr sz="1200" b="1"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706475" y="6230366"/>
            <a:ext cx="1197219" cy="404614"/>
          </a:xfrm>
          <a:prstGeom prst="rect">
            <a:avLst/>
          </a:prstGeom>
        </p:spPr>
        <p:txBody>
          <a:bodyPr vert="horz" lIns="91440" tIns="45720" rIns="91440" bIns="45720" rtlCol="0" anchor="ctr"/>
          <a:lstStyle>
            <a:lvl1pPr algn="r">
              <a:defRPr sz="1200" b="1" baseline="0">
                <a:solidFill>
                  <a:schemeClr val="tx2"/>
                </a:solidFill>
              </a:defRPr>
            </a:lvl1pPr>
          </a:lstStyle>
          <a:p>
            <a:fld id="{69E57DC2-970A-4B3E-BB1C-7A09969E49DF}" type="slidenum">
              <a:rPr lang="en-US" smtClean="0"/>
              <a:pPr/>
              <a:t>‹#›</a:t>
            </a:fld>
            <a:endParaRPr lang="en-US" dirty="0"/>
          </a:p>
        </p:txBody>
      </p:sp>
      <p:sp>
        <p:nvSpPr>
          <p:cNvPr id="9" name="Rectangle 8"/>
          <p:cNvSpPr/>
          <p:nvPr/>
        </p:nvSpPr>
        <p:spPr>
          <a:xfrm>
            <a:off x="0" y="376"/>
            <a:ext cx="3585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99624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1" r:id="rId4"/>
  </p:sldLayoutIdLst>
  <p:txStyles>
    <p:titleStyle>
      <a:lvl1pPr algn="l" defTabSz="685800" rtl="0" eaLnBrk="1" latinLnBrk="0" hangingPunct="1">
        <a:lnSpc>
          <a:spcPct val="89000"/>
        </a:lnSpc>
        <a:spcBef>
          <a:spcPct val="0"/>
        </a:spcBef>
        <a:buNone/>
        <a:defRPr sz="4400" b="1"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800" b="1" i="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b="1" i="0"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b="1" i="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b="1" i="0"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b="1" i="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19" orient="horz" pos="1368" userDrawn="1">
          <p15:clr>
            <a:srgbClr val="F26B43"/>
          </p15:clr>
        </p15:guide>
        <p15:guide id="20" orient="horz" pos="1440" userDrawn="1">
          <p15:clr>
            <a:srgbClr val="F26B43"/>
          </p15:clr>
        </p15:guide>
        <p15:guide id="21" orient="horz" pos="3696" userDrawn="1">
          <p15:clr>
            <a:srgbClr val="F26B43"/>
          </p15:clr>
        </p15:guide>
        <p15:guide id="22" orient="horz" pos="432" userDrawn="1">
          <p15:clr>
            <a:srgbClr val="F26B43"/>
          </p15:clr>
        </p15:guide>
        <p15:guide id="23" orient="horz" pos="1512" userDrawn="1">
          <p15:clr>
            <a:srgbClr val="F26B43"/>
          </p15:clr>
        </p15:guide>
        <p15:guide id="24" pos="5184" userDrawn="1">
          <p15:clr>
            <a:srgbClr val="F26B43"/>
          </p15:clr>
        </p15:guide>
        <p15:guide id="25" pos="702" userDrawn="1">
          <p15:clr>
            <a:srgbClr val="F26B43"/>
          </p15:clr>
        </p15:guide>
        <p15:guide id="26" pos="6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file:///C:\Users\shanx\Documents\Tencent%20Files\908934642\Image\C2C\Image1\3EVIWWX7S~G%5b9XV4%5dK8)LE7.p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2</a:t>
            </a:r>
            <a:r>
              <a:rPr lang="zh-CN" altLang="en-US" dirty="0"/>
              <a:t>组项目</a:t>
            </a:r>
            <a:r>
              <a:rPr lang="en-US" altLang="zh-CN" dirty="0"/>
              <a:t>3</a:t>
            </a:r>
            <a:r>
              <a:rPr lang="zh-CN" altLang="en-US" dirty="0"/>
              <a:t>汇报</a:t>
            </a:r>
          </a:p>
        </p:txBody>
      </p:sp>
      <p:sp>
        <p:nvSpPr>
          <p:cNvPr id="5" name="文本占位符 3">
            <a:extLst>
              <a:ext uri="{FF2B5EF4-FFF2-40B4-BE49-F238E27FC236}">
                <a16:creationId xmlns:a16="http://schemas.microsoft.com/office/drawing/2014/main" id="{DD1EB151-05DB-4E5D-B9FF-07958A506F0C}"/>
              </a:ext>
            </a:extLst>
          </p:cNvPr>
          <p:cNvSpPr txBox="1">
            <a:spLocks/>
          </p:cNvSpPr>
          <p:nvPr/>
        </p:nvSpPr>
        <p:spPr>
          <a:xfrm>
            <a:off x="1254299" y="4009633"/>
            <a:ext cx="6270922" cy="1143324"/>
          </a:xfrm>
          <a:prstGeom prst="rect">
            <a:avLst/>
          </a:prstGeom>
        </p:spPr>
        <p:txBody>
          <a:bodyPr vert="horz" lIns="91440" tIns="45720" rIns="91440" bIns="45720" rtlCol="0">
            <a:normAutofit fontScale="925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2800" b="1" i="0" kern="1200" baseline="0">
                <a:solidFill>
                  <a:schemeClr val="tx2"/>
                </a:solidFill>
                <a:latin typeface="+mn-lt"/>
                <a:ea typeface="+mn-ea"/>
                <a:cs typeface="+mn-cs"/>
              </a:defRPr>
            </a:lvl1pPr>
            <a:lvl2pPr marL="342900" indent="0" algn="l" defTabSz="685800" rtl="0" eaLnBrk="1" latinLnBrk="0" hangingPunct="1">
              <a:lnSpc>
                <a:spcPct val="94000"/>
              </a:lnSpc>
              <a:spcBef>
                <a:spcPts val="500"/>
              </a:spcBef>
              <a:spcAft>
                <a:spcPts val="200"/>
              </a:spcAft>
              <a:buFont typeface="Franklin Gothic Book" panose="020B0503020102020204" pitchFamily="34" charset="0"/>
              <a:buNone/>
              <a:defRPr sz="1500" b="1" i="0" kern="1200" baseline="0">
                <a:solidFill>
                  <a:schemeClr val="tx1">
                    <a:tint val="75000"/>
                  </a:schemeClr>
                </a:solidFill>
                <a:latin typeface="+mn-lt"/>
                <a:ea typeface="+mn-ea"/>
                <a:cs typeface="+mn-cs"/>
              </a:defRPr>
            </a:lvl2pPr>
            <a:lvl3pPr marL="685800" indent="0" algn="l" defTabSz="685800" rtl="0" eaLnBrk="1" latinLnBrk="0" hangingPunct="1">
              <a:lnSpc>
                <a:spcPct val="94000"/>
              </a:lnSpc>
              <a:spcBef>
                <a:spcPts val="500"/>
              </a:spcBef>
              <a:spcAft>
                <a:spcPts val="200"/>
              </a:spcAft>
              <a:buFont typeface="Franklin Gothic Book" panose="020B0503020102020204" pitchFamily="34" charset="0"/>
              <a:buNone/>
              <a:defRPr sz="1350" b="1" i="0" kern="1200" baseline="0">
                <a:solidFill>
                  <a:schemeClr val="tx1">
                    <a:tint val="75000"/>
                  </a:schemeClr>
                </a:solidFill>
                <a:latin typeface="+mn-lt"/>
                <a:ea typeface="+mn-ea"/>
                <a:cs typeface="+mn-cs"/>
              </a:defRPr>
            </a:lvl3pPr>
            <a:lvl4pPr marL="1028700" indent="0" algn="l" defTabSz="685800" rtl="0" eaLnBrk="1" latinLnBrk="0" hangingPunct="1">
              <a:lnSpc>
                <a:spcPct val="94000"/>
              </a:lnSpc>
              <a:spcBef>
                <a:spcPts val="500"/>
              </a:spcBef>
              <a:spcAft>
                <a:spcPts val="200"/>
              </a:spcAft>
              <a:buFont typeface="Franklin Gothic Book" panose="020B0503020102020204" pitchFamily="34" charset="0"/>
              <a:buNone/>
              <a:defRPr sz="1200" b="1" i="0" kern="1200" baseline="0">
                <a:solidFill>
                  <a:schemeClr val="tx1">
                    <a:tint val="75000"/>
                  </a:schemeClr>
                </a:solidFill>
                <a:latin typeface="+mn-lt"/>
                <a:ea typeface="+mn-ea"/>
                <a:cs typeface="+mn-cs"/>
              </a:defRPr>
            </a:lvl4pPr>
            <a:lvl5pPr marL="1371600" indent="0" algn="l" defTabSz="685800" rtl="0" eaLnBrk="1" latinLnBrk="0" hangingPunct="1">
              <a:lnSpc>
                <a:spcPct val="94000"/>
              </a:lnSpc>
              <a:spcBef>
                <a:spcPts val="500"/>
              </a:spcBef>
              <a:spcAft>
                <a:spcPts val="200"/>
              </a:spcAft>
              <a:buFont typeface="Franklin Gothic Book" panose="020B0503020102020204" pitchFamily="34" charset="0"/>
              <a:buNone/>
              <a:defRPr sz="1200" b="1" i="0" kern="1200" baseline="0">
                <a:solidFill>
                  <a:schemeClr val="tx1">
                    <a:tint val="75000"/>
                  </a:schemeClr>
                </a:solidFill>
                <a:latin typeface="+mn-lt"/>
                <a:ea typeface="+mn-ea"/>
                <a:cs typeface="+mn-cs"/>
              </a:defRPr>
            </a:lvl5pPr>
            <a:lvl6pPr marL="1714500" indent="0" algn="l"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1">
                    <a:tint val="75000"/>
                  </a:schemeClr>
                </a:solidFill>
                <a:latin typeface="+mn-lt"/>
                <a:ea typeface="+mn-ea"/>
                <a:cs typeface="+mn-cs"/>
              </a:defRPr>
            </a:lvl6pPr>
            <a:lvl7pPr marL="2057400" indent="0" algn="l"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1">
                    <a:tint val="75000"/>
                  </a:schemeClr>
                </a:solidFill>
                <a:latin typeface="+mn-lt"/>
                <a:ea typeface="+mn-ea"/>
                <a:cs typeface="+mn-cs"/>
              </a:defRPr>
            </a:lvl7pPr>
            <a:lvl8pPr marL="2400300" indent="0" algn="l"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1">
                    <a:tint val="75000"/>
                  </a:schemeClr>
                </a:solidFill>
                <a:latin typeface="+mn-lt"/>
                <a:ea typeface="+mn-ea"/>
                <a:cs typeface="+mn-cs"/>
              </a:defRPr>
            </a:lvl8pPr>
            <a:lvl9pPr marL="2743200" indent="0" algn="l"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1">
                    <a:tint val="75000"/>
                  </a:schemeClr>
                </a:solidFill>
                <a:latin typeface="+mn-lt"/>
                <a:ea typeface="+mn-ea"/>
                <a:cs typeface="+mn-cs"/>
              </a:defRPr>
            </a:lvl9pPr>
          </a:lstStyle>
          <a:p>
            <a:r>
              <a:rPr lang="zh-CN" altLang="en-US" dirty="0"/>
              <a:t>厦门大学信息学院软件工程系</a:t>
            </a:r>
            <a:endParaRPr lang="en-US" altLang="zh-CN" dirty="0"/>
          </a:p>
          <a:p>
            <a:r>
              <a:rPr lang="zh-CN" altLang="en-US" dirty="0"/>
              <a:t>单晓妍；庄奕捷；李狄翰；徐悦；袁泓玮</a:t>
            </a:r>
          </a:p>
        </p:txBody>
      </p:sp>
    </p:spTree>
    <p:extLst>
      <p:ext uri="{BB962C8B-B14F-4D97-AF65-F5344CB8AC3E}">
        <p14:creationId xmlns:p14="http://schemas.microsoft.com/office/powerpoint/2010/main" val="547489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前后端分离开发</a:t>
            </a:r>
            <a:r>
              <a:rPr lang="en-US" altLang="zh-CN" dirty="0"/>
              <a:t>/Restful API</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p:txBody>
          <a:bodyPr/>
          <a:lstStyle/>
          <a:p>
            <a:r>
              <a:rPr lang="zh-CN" altLang="en-US" dirty="0"/>
              <a:t>实现了</a:t>
            </a:r>
            <a:endParaRPr lang="en-US" altLang="zh-CN" dirty="0"/>
          </a:p>
          <a:p>
            <a:pPr marL="0" indent="0">
              <a:buNone/>
            </a:pPr>
            <a:r>
              <a:rPr lang="en-US" altLang="zh-CN" dirty="0"/>
              <a:t>    - </a:t>
            </a:r>
            <a:r>
              <a:rPr lang="zh-CN" altLang="en-US" dirty="0"/>
              <a:t>前后端代码库的分离</a:t>
            </a:r>
            <a:endParaRPr lang="en-US" altLang="zh-CN" dirty="0"/>
          </a:p>
          <a:p>
            <a:pPr marL="0" indent="0">
              <a:buNone/>
            </a:pPr>
            <a:r>
              <a:rPr lang="en-US" altLang="zh-CN" dirty="0"/>
              <a:t>    - </a:t>
            </a:r>
            <a:r>
              <a:rPr lang="zh-CN" altLang="en-US" dirty="0"/>
              <a:t>界面与服务的并行开发</a:t>
            </a:r>
            <a:endParaRPr lang="en-US" altLang="zh-CN" dirty="0"/>
          </a:p>
          <a:p>
            <a:pPr marL="0" indent="0">
              <a:buNone/>
            </a:pPr>
            <a:r>
              <a:rPr lang="en-US" altLang="zh-CN" dirty="0"/>
              <a:t>    - </a:t>
            </a:r>
            <a:r>
              <a:rPr lang="zh-CN" altLang="en-US" dirty="0"/>
              <a:t>异步加载，局部刷新，减少前后端流量，降低服务器压力</a:t>
            </a:r>
            <a:endParaRPr lang="en-US" altLang="zh-CN" dirty="0"/>
          </a:p>
          <a:p>
            <a:r>
              <a:rPr lang="zh-CN" altLang="en-US" dirty="0"/>
              <a:t>客户端通过四个</a:t>
            </a:r>
            <a:r>
              <a:rPr lang="en-US" altLang="zh-CN" dirty="0"/>
              <a:t>HTTP</a:t>
            </a:r>
            <a:r>
              <a:rPr lang="zh-CN" altLang="en-US" dirty="0"/>
              <a:t>动词，对服务器端资源进行操作，实现数据向页面的转化</a:t>
            </a:r>
          </a:p>
          <a:p>
            <a:pPr marL="0" indent="0">
              <a:buNone/>
            </a:pPr>
            <a:endParaRPr lang="zh-CN" altLang="en-US" dirty="0"/>
          </a:p>
        </p:txBody>
      </p:sp>
    </p:spTree>
    <p:extLst>
      <p:ext uri="{BB962C8B-B14F-4D97-AF65-F5344CB8AC3E}">
        <p14:creationId xmlns:p14="http://schemas.microsoft.com/office/powerpoint/2010/main" val="867733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许可证服务器</a:t>
            </a:r>
          </a:p>
        </p:txBody>
      </p:sp>
      <p:sp>
        <p:nvSpPr>
          <p:cNvPr id="7" name="内容占位符 6">
            <a:extLst>
              <a:ext uri="{FF2B5EF4-FFF2-40B4-BE49-F238E27FC236}">
                <a16:creationId xmlns:a16="http://schemas.microsoft.com/office/drawing/2014/main" id="{244C6D28-6ED9-42F5-A797-9B4C1E7EB875}"/>
              </a:ext>
            </a:extLst>
          </p:cNvPr>
          <p:cNvSpPr>
            <a:spLocks noGrp="1"/>
          </p:cNvSpPr>
          <p:nvPr>
            <p:ph idx="1"/>
          </p:nvPr>
        </p:nvSpPr>
        <p:spPr/>
        <p:txBody>
          <a:bodyPr>
            <a:normAutofit fontScale="92500"/>
          </a:bodyPr>
          <a:lstStyle/>
          <a:p>
            <a:r>
              <a:rPr lang="zh-CN" altLang="en-US" dirty="0"/>
              <a:t>多线程</a:t>
            </a:r>
            <a:endParaRPr lang="en-US" altLang="zh-CN" dirty="0"/>
          </a:p>
          <a:p>
            <a:pPr marL="0" indent="0">
              <a:buNone/>
            </a:pPr>
            <a:r>
              <a:rPr lang="en-US" altLang="zh-CN" dirty="0"/>
              <a:t>     - socket</a:t>
            </a:r>
            <a:r>
              <a:rPr lang="zh-CN" altLang="en-US" dirty="0"/>
              <a:t>连接支持多线程</a:t>
            </a:r>
            <a:endParaRPr lang="en-US" altLang="zh-CN" dirty="0"/>
          </a:p>
          <a:p>
            <a:r>
              <a:rPr lang="zh-CN" altLang="en-US" dirty="0"/>
              <a:t>日志</a:t>
            </a:r>
            <a:endParaRPr lang="en-US" altLang="zh-CN" dirty="0"/>
          </a:p>
          <a:p>
            <a:pPr marL="0" indent="0">
              <a:buNone/>
            </a:pPr>
            <a:r>
              <a:rPr lang="en-US" altLang="zh-CN" dirty="0"/>
              <a:t>     - </a:t>
            </a:r>
            <a:r>
              <a:rPr lang="zh-CN" altLang="en-US" dirty="0"/>
              <a:t>服务器会记录每个客户的每次申请（不管成功还是失败），记录内容包括时间，客户端地址，序列号</a:t>
            </a:r>
            <a:endParaRPr lang="en-US" altLang="zh-CN" dirty="0"/>
          </a:p>
          <a:p>
            <a:r>
              <a:rPr lang="zh-CN" altLang="en-US" dirty="0"/>
              <a:t>错误状态处理</a:t>
            </a:r>
            <a:endParaRPr lang="en-US" altLang="zh-CN" dirty="0"/>
          </a:p>
          <a:p>
            <a:pPr marL="0" indent="0">
              <a:buNone/>
            </a:pPr>
            <a:r>
              <a:rPr lang="en-US" altLang="zh-CN" dirty="0"/>
              <a:t>     -</a:t>
            </a:r>
            <a:r>
              <a:rPr lang="zh-CN" altLang="en-US" dirty="0"/>
              <a:t>若客户输入不正确的指令，通过</a:t>
            </a:r>
            <a:r>
              <a:rPr lang="en-US" altLang="zh-CN" dirty="0"/>
              <a:t>continue</a:t>
            </a:r>
            <a:r>
              <a:rPr lang="zh-CN" altLang="en-US" dirty="0"/>
              <a:t>使得程序继续运行不崩溃</a:t>
            </a:r>
            <a:endParaRPr lang="en-US" altLang="zh-CN" dirty="0"/>
          </a:p>
          <a:p>
            <a:endParaRPr lang="zh-CN" altLang="en-US" dirty="0"/>
          </a:p>
        </p:txBody>
      </p:sp>
      <p:pic>
        <p:nvPicPr>
          <p:cNvPr id="3" name="图片 2">
            <a:extLst>
              <a:ext uri="{FF2B5EF4-FFF2-40B4-BE49-F238E27FC236}">
                <a16:creationId xmlns:a16="http://schemas.microsoft.com/office/drawing/2014/main" id="{E436603B-1D1B-4DCC-BEA2-15467BAA709A}"/>
              </a:ext>
            </a:extLst>
          </p:cNvPr>
          <p:cNvPicPr>
            <a:picLocks noChangeAspect="1"/>
          </p:cNvPicPr>
          <p:nvPr/>
        </p:nvPicPr>
        <p:blipFill rotWithShape="1">
          <a:blip r:embed="rId2"/>
          <a:srcRect r="42647" b="58504"/>
          <a:stretch/>
        </p:blipFill>
        <p:spPr>
          <a:xfrm>
            <a:off x="5855786" y="1362076"/>
            <a:ext cx="2228850" cy="1504950"/>
          </a:xfrm>
          <a:prstGeom prst="rect">
            <a:avLst/>
          </a:prstGeom>
        </p:spPr>
      </p:pic>
    </p:spTree>
    <p:extLst>
      <p:ext uri="{BB962C8B-B14F-4D97-AF65-F5344CB8AC3E}">
        <p14:creationId xmlns:p14="http://schemas.microsoft.com/office/powerpoint/2010/main" val="920319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客户端</a:t>
            </a:r>
          </a:p>
        </p:txBody>
      </p:sp>
      <p:sp>
        <p:nvSpPr>
          <p:cNvPr id="7" name="内容占位符 6">
            <a:extLst>
              <a:ext uri="{FF2B5EF4-FFF2-40B4-BE49-F238E27FC236}">
                <a16:creationId xmlns:a16="http://schemas.microsoft.com/office/drawing/2014/main" id="{244C6D28-6ED9-42F5-A797-9B4C1E7EB875}"/>
              </a:ext>
            </a:extLst>
          </p:cNvPr>
          <p:cNvSpPr>
            <a:spLocks noGrp="1"/>
          </p:cNvSpPr>
          <p:nvPr>
            <p:ph idx="1"/>
          </p:nvPr>
        </p:nvSpPr>
        <p:spPr/>
        <p:txBody>
          <a:bodyPr/>
          <a:lstStyle/>
          <a:p>
            <a:r>
              <a:rPr lang="zh-CN" altLang="en-US" dirty="0"/>
              <a:t>报告状态</a:t>
            </a:r>
            <a:endParaRPr lang="en-US" altLang="zh-CN" dirty="0"/>
          </a:p>
          <a:p>
            <a:pPr marL="0" indent="0">
              <a:buNone/>
            </a:pPr>
            <a:r>
              <a:rPr lang="en-US" altLang="zh-CN" dirty="0"/>
              <a:t>     -</a:t>
            </a:r>
            <a:r>
              <a:rPr lang="zh-CN" altLang="en-US" dirty="0"/>
              <a:t>客户端每</a:t>
            </a:r>
            <a:r>
              <a:rPr lang="en-US" altLang="zh-CN" dirty="0"/>
              <a:t>30</a:t>
            </a:r>
            <a:r>
              <a:rPr lang="zh-CN" altLang="en-US" dirty="0"/>
              <a:t>分钟会向服务端发送一段指定字符串报告其还未崩溃，如果服务端收到信息就对该序列号的该</a:t>
            </a:r>
            <a:r>
              <a:rPr lang="en-US" altLang="zh-CN" dirty="0"/>
              <a:t>id</a:t>
            </a:r>
            <a:r>
              <a:rPr lang="zh-CN" altLang="en-US" dirty="0"/>
              <a:t>的时间进行更新</a:t>
            </a:r>
            <a:endParaRPr lang="en-US" altLang="zh-CN" dirty="0"/>
          </a:p>
          <a:p>
            <a:pPr marL="0" indent="0">
              <a:buNone/>
            </a:pPr>
            <a:r>
              <a:rPr lang="en-US" altLang="zh-CN" dirty="0"/>
              <a:t>     - </a:t>
            </a:r>
            <a:r>
              <a:rPr lang="zh-CN" altLang="en-US" dirty="0"/>
              <a:t>服务端同时另开了一个线程每隔一个时间周期就会对表内的所有序列号的所有</a:t>
            </a:r>
            <a:r>
              <a:rPr lang="en-US" altLang="zh-CN" dirty="0"/>
              <a:t>id</a:t>
            </a:r>
            <a:r>
              <a:rPr lang="zh-CN" altLang="en-US" dirty="0"/>
              <a:t>进行一次遍历查看其时间与当前时间是否超过了</a:t>
            </a:r>
            <a:r>
              <a:rPr lang="en-US" altLang="zh-CN" dirty="0"/>
              <a:t>30</a:t>
            </a:r>
            <a:r>
              <a:rPr lang="zh-CN" altLang="en-US" dirty="0"/>
              <a:t>分钟，如果超过就表示该客户端已经断开连接或崩溃并且把该序列号可用数加</a:t>
            </a:r>
            <a:r>
              <a:rPr lang="en-US" altLang="zh-CN" dirty="0"/>
              <a:t>1</a:t>
            </a:r>
            <a:r>
              <a:rPr lang="zh-CN" altLang="en-US" dirty="0"/>
              <a:t>，表示将此</a:t>
            </a:r>
            <a:r>
              <a:rPr lang="en-US" altLang="zh-CN" dirty="0"/>
              <a:t>id</a:t>
            </a:r>
            <a:r>
              <a:rPr lang="zh-CN" altLang="en-US" dirty="0"/>
              <a:t>收回。</a:t>
            </a:r>
          </a:p>
        </p:txBody>
      </p:sp>
    </p:spTree>
    <p:extLst>
      <p:ext uri="{BB962C8B-B14F-4D97-AF65-F5344CB8AC3E}">
        <p14:creationId xmlns:p14="http://schemas.microsoft.com/office/powerpoint/2010/main" val="191855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CBB1EE64-2D67-4B34-9FC0-3B2618EEC077}"/>
              </a:ext>
            </a:extLst>
          </p:cNvPr>
          <p:cNvPicPr>
            <a:picLocks noChangeAspect="1"/>
          </p:cNvPicPr>
          <p:nvPr/>
        </p:nvPicPr>
        <p:blipFill>
          <a:blip r:embed="rId2"/>
          <a:stretch>
            <a:fillRect/>
          </a:stretch>
        </p:blipFill>
        <p:spPr>
          <a:xfrm>
            <a:off x="55436" y="3716028"/>
            <a:ext cx="4516563" cy="2399424"/>
          </a:xfrm>
          <a:prstGeom prst="rect">
            <a:avLst/>
          </a:prstGeom>
        </p:spPr>
      </p:pic>
      <p:pic>
        <p:nvPicPr>
          <p:cNvPr id="14" name="图片 13">
            <a:extLst>
              <a:ext uri="{FF2B5EF4-FFF2-40B4-BE49-F238E27FC236}">
                <a16:creationId xmlns:a16="http://schemas.microsoft.com/office/drawing/2014/main" id="{8F06B247-4B90-4295-91AA-9BE7EA4BBADF}"/>
              </a:ext>
            </a:extLst>
          </p:cNvPr>
          <p:cNvPicPr>
            <a:picLocks noChangeAspect="1"/>
          </p:cNvPicPr>
          <p:nvPr/>
        </p:nvPicPr>
        <p:blipFill>
          <a:blip r:embed="rId3"/>
          <a:stretch>
            <a:fillRect/>
          </a:stretch>
        </p:blipFill>
        <p:spPr>
          <a:xfrm>
            <a:off x="4644904" y="3716028"/>
            <a:ext cx="4489767" cy="2385188"/>
          </a:xfrm>
          <a:prstGeom prst="rect">
            <a:avLst/>
          </a:prstGeom>
        </p:spPr>
      </p:pic>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运行界面</a:t>
            </a:r>
          </a:p>
        </p:txBody>
      </p:sp>
      <p:sp>
        <p:nvSpPr>
          <p:cNvPr id="7" name="内容占位符 6">
            <a:extLst>
              <a:ext uri="{FF2B5EF4-FFF2-40B4-BE49-F238E27FC236}">
                <a16:creationId xmlns:a16="http://schemas.microsoft.com/office/drawing/2014/main" id="{244C6D28-6ED9-42F5-A797-9B4C1E7EB875}"/>
              </a:ext>
            </a:extLst>
          </p:cNvPr>
          <p:cNvSpPr>
            <a:spLocks noGrp="1"/>
          </p:cNvSpPr>
          <p:nvPr>
            <p:ph idx="1"/>
          </p:nvPr>
        </p:nvSpPr>
        <p:spPr/>
        <p:txBody>
          <a:bodyPr/>
          <a:lstStyle/>
          <a:p>
            <a:endParaRPr lang="zh-CN" altLang="en-US" dirty="0"/>
          </a:p>
          <a:p>
            <a:endParaRPr lang="zh-CN" altLang="en-US" dirty="0"/>
          </a:p>
        </p:txBody>
      </p:sp>
      <p:pic>
        <p:nvPicPr>
          <p:cNvPr id="8" name="图片 7">
            <a:extLst>
              <a:ext uri="{FF2B5EF4-FFF2-40B4-BE49-F238E27FC236}">
                <a16:creationId xmlns:a16="http://schemas.microsoft.com/office/drawing/2014/main" id="{246D54E3-83BA-4D3A-8B8A-4D153620DEE2}"/>
              </a:ext>
            </a:extLst>
          </p:cNvPr>
          <p:cNvPicPr>
            <a:picLocks noChangeAspect="1"/>
          </p:cNvPicPr>
          <p:nvPr/>
        </p:nvPicPr>
        <p:blipFill>
          <a:blip r:embed="rId4"/>
          <a:stretch>
            <a:fillRect/>
          </a:stretch>
        </p:blipFill>
        <p:spPr>
          <a:xfrm>
            <a:off x="-1" y="1043812"/>
            <a:ext cx="4572000" cy="2428875"/>
          </a:xfrm>
          <a:prstGeom prst="rect">
            <a:avLst/>
          </a:prstGeom>
        </p:spPr>
      </p:pic>
      <p:pic>
        <p:nvPicPr>
          <p:cNvPr id="10" name="图片 9">
            <a:extLst>
              <a:ext uri="{FF2B5EF4-FFF2-40B4-BE49-F238E27FC236}">
                <a16:creationId xmlns:a16="http://schemas.microsoft.com/office/drawing/2014/main" id="{50210777-3FD2-4984-9AD4-8600257A73FC}"/>
              </a:ext>
            </a:extLst>
          </p:cNvPr>
          <p:cNvPicPr>
            <a:picLocks noChangeAspect="1"/>
          </p:cNvPicPr>
          <p:nvPr/>
        </p:nvPicPr>
        <p:blipFill>
          <a:blip r:embed="rId5"/>
          <a:stretch>
            <a:fillRect/>
          </a:stretch>
        </p:blipFill>
        <p:spPr>
          <a:xfrm>
            <a:off x="4654235" y="1043812"/>
            <a:ext cx="4489765" cy="2385188"/>
          </a:xfrm>
          <a:prstGeom prst="rect">
            <a:avLst/>
          </a:prstGeom>
        </p:spPr>
      </p:pic>
    </p:spTree>
    <p:extLst>
      <p:ext uri="{BB962C8B-B14F-4D97-AF65-F5344CB8AC3E}">
        <p14:creationId xmlns:p14="http://schemas.microsoft.com/office/powerpoint/2010/main" val="1860082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图形用户界面</a:t>
            </a:r>
          </a:p>
        </p:txBody>
      </p:sp>
      <p:pic>
        <p:nvPicPr>
          <p:cNvPr id="9" name="内容占位符 8">
            <a:extLst>
              <a:ext uri="{FF2B5EF4-FFF2-40B4-BE49-F238E27FC236}">
                <a16:creationId xmlns:a16="http://schemas.microsoft.com/office/drawing/2014/main" id="{0F564131-FA8D-424F-91C1-BE80C3ECA071}"/>
              </a:ext>
            </a:extLst>
          </p:cNvPr>
          <p:cNvPicPr>
            <a:picLocks noGrp="1" noChangeAspect="1"/>
          </p:cNvPicPr>
          <p:nvPr>
            <p:ph idx="1"/>
          </p:nvPr>
        </p:nvPicPr>
        <p:blipFill>
          <a:blip r:embed="rId2"/>
          <a:stretch>
            <a:fillRect/>
          </a:stretch>
        </p:blipFill>
        <p:spPr>
          <a:xfrm>
            <a:off x="423685" y="1268413"/>
            <a:ext cx="3931588" cy="3379787"/>
          </a:xfrm>
        </p:spPr>
      </p:pic>
      <p:pic>
        <p:nvPicPr>
          <p:cNvPr id="11" name="图片 10">
            <a:extLst>
              <a:ext uri="{FF2B5EF4-FFF2-40B4-BE49-F238E27FC236}">
                <a16:creationId xmlns:a16="http://schemas.microsoft.com/office/drawing/2014/main" id="{4E826622-6DB1-4ECC-8223-3527BBBC2CF3}"/>
              </a:ext>
            </a:extLst>
          </p:cNvPr>
          <p:cNvPicPr>
            <a:picLocks noChangeAspect="1"/>
          </p:cNvPicPr>
          <p:nvPr/>
        </p:nvPicPr>
        <p:blipFill>
          <a:blip r:embed="rId3"/>
          <a:stretch>
            <a:fillRect/>
          </a:stretch>
        </p:blipFill>
        <p:spPr>
          <a:xfrm>
            <a:off x="4424362" y="1268413"/>
            <a:ext cx="4648919" cy="5024438"/>
          </a:xfrm>
          <a:prstGeom prst="rect">
            <a:avLst/>
          </a:prstGeom>
        </p:spPr>
      </p:pic>
    </p:spTree>
    <p:extLst>
      <p:ext uri="{BB962C8B-B14F-4D97-AF65-F5344CB8AC3E}">
        <p14:creationId xmlns:p14="http://schemas.microsoft.com/office/powerpoint/2010/main" val="367120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性能测试</a:t>
            </a:r>
          </a:p>
        </p:txBody>
      </p:sp>
      <p:sp>
        <p:nvSpPr>
          <p:cNvPr id="5" name="文本占位符 4"/>
          <p:cNvSpPr>
            <a:spLocks noGrp="1"/>
          </p:cNvSpPr>
          <p:nvPr>
            <p:ph type="body" idx="1"/>
          </p:nvPr>
        </p:nvSpPr>
        <p:spPr/>
        <p:txBody>
          <a:bodyPr/>
          <a:lstStyle/>
          <a:p>
            <a:r>
              <a:rPr lang="zh-CN" altLang="en-US" dirty="0"/>
              <a:t>第</a:t>
            </a:r>
            <a:r>
              <a:rPr lang="en-US" altLang="zh-CN" dirty="0"/>
              <a:t>3</a:t>
            </a:r>
            <a:r>
              <a:rPr lang="zh-CN" altLang="en-US" dirty="0"/>
              <a:t>部分</a:t>
            </a:r>
          </a:p>
        </p:txBody>
      </p:sp>
    </p:spTree>
    <p:extLst>
      <p:ext uri="{BB962C8B-B14F-4D97-AF65-F5344CB8AC3E}">
        <p14:creationId xmlns:p14="http://schemas.microsoft.com/office/powerpoint/2010/main" val="3148216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软件健壮性</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p:txBody>
          <a:bodyPr/>
          <a:lstStyle/>
          <a:p>
            <a:r>
              <a:rPr lang="zh-CN" altLang="en-US" dirty="0"/>
              <a:t>服务器宕机或暂时超时时，</a:t>
            </a:r>
            <a:r>
              <a:rPr lang="en-US" altLang="zh-CN" dirty="0"/>
              <a:t>web</a:t>
            </a:r>
            <a:r>
              <a:rPr lang="zh-CN" altLang="en-US" dirty="0"/>
              <a:t>界面正常访问，只是数据无法刷新</a:t>
            </a:r>
            <a:endParaRPr lang="en-US" altLang="zh-CN" dirty="0"/>
          </a:p>
          <a:p>
            <a:r>
              <a:rPr lang="zh-CN" altLang="en-US" dirty="0"/>
              <a:t>服务端崩溃重启后仍然连接崩溃前的那些客户端，并且不会因为新的连接拒绝旧的连接，客户端崩溃之后需要重新连接</a:t>
            </a:r>
            <a:endParaRPr lang="en-US" altLang="zh-CN" dirty="0"/>
          </a:p>
          <a:p>
            <a:r>
              <a:rPr lang="zh-CN" altLang="en-US" dirty="0"/>
              <a:t>服务端可同时应答多个客户端请求不崩溃</a:t>
            </a:r>
            <a:endParaRPr lang="en-US" altLang="zh-CN" dirty="0"/>
          </a:p>
        </p:txBody>
      </p:sp>
    </p:spTree>
    <p:extLst>
      <p:ext uri="{BB962C8B-B14F-4D97-AF65-F5344CB8AC3E}">
        <p14:creationId xmlns:p14="http://schemas.microsoft.com/office/powerpoint/2010/main" val="665156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心得体会</a:t>
            </a:r>
          </a:p>
        </p:txBody>
      </p:sp>
      <p:sp>
        <p:nvSpPr>
          <p:cNvPr id="5" name="文本占位符 4"/>
          <p:cNvSpPr>
            <a:spLocks noGrp="1"/>
          </p:cNvSpPr>
          <p:nvPr>
            <p:ph type="body" idx="1"/>
          </p:nvPr>
        </p:nvSpPr>
        <p:spPr/>
        <p:txBody>
          <a:bodyPr/>
          <a:lstStyle/>
          <a:p>
            <a:r>
              <a:rPr lang="zh-CN" altLang="en-US" dirty="0"/>
              <a:t>第</a:t>
            </a:r>
            <a:r>
              <a:rPr lang="en-US" altLang="zh-CN" dirty="0"/>
              <a:t>4</a:t>
            </a:r>
            <a:r>
              <a:rPr lang="zh-CN" altLang="en-US" dirty="0"/>
              <a:t>部分</a:t>
            </a:r>
          </a:p>
        </p:txBody>
      </p:sp>
    </p:spTree>
    <p:extLst>
      <p:ext uri="{BB962C8B-B14F-4D97-AF65-F5344CB8AC3E}">
        <p14:creationId xmlns:p14="http://schemas.microsoft.com/office/powerpoint/2010/main" val="403891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心得体会</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p:txBody>
          <a:bodyPr/>
          <a:lstStyle/>
          <a:p>
            <a:r>
              <a:rPr lang="zh-CN" altLang="en-US" dirty="0"/>
              <a:t>分工合理</a:t>
            </a:r>
            <a:endParaRPr lang="en-US" altLang="zh-CN" dirty="0"/>
          </a:p>
          <a:p>
            <a:r>
              <a:rPr lang="zh-CN" altLang="en-US" dirty="0"/>
              <a:t>时间安排</a:t>
            </a:r>
          </a:p>
        </p:txBody>
      </p:sp>
    </p:spTree>
    <p:extLst>
      <p:ext uri="{BB962C8B-B14F-4D97-AF65-F5344CB8AC3E}">
        <p14:creationId xmlns:p14="http://schemas.microsoft.com/office/powerpoint/2010/main" val="2316041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436539" y="1409427"/>
            <a:ext cx="6270922" cy="2098226"/>
          </a:xfrm>
        </p:spPr>
        <p:txBody>
          <a:bodyPr/>
          <a:lstStyle/>
          <a:p>
            <a:r>
              <a:rPr lang="zh-CN" altLang="en-US" dirty="0"/>
              <a:t>谢谢观看！</a:t>
            </a:r>
          </a:p>
        </p:txBody>
      </p:sp>
      <p:sp>
        <p:nvSpPr>
          <p:cNvPr id="6" name="文本占位符 3">
            <a:extLst>
              <a:ext uri="{FF2B5EF4-FFF2-40B4-BE49-F238E27FC236}">
                <a16:creationId xmlns:a16="http://schemas.microsoft.com/office/drawing/2014/main" id="{4BA9AB24-F18F-4862-B1E5-3410583205E3}"/>
              </a:ext>
            </a:extLst>
          </p:cNvPr>
          <p:cNvSpPr txBox="1">
            <a:spLocks/>
          </p:cNvSpPr>
          <p:nvPr/>
        </p:nvSpPr>
        <p:spPr>
          <a:xfrm>
            <a:off x="1436539" y="3799759"/>
            <a:ext cx="6270922" cy="1143324"/>
          </a:xfrm>
          <a:prstGeom prst="rect">
            <a:avLst/>
          </a:prstGeom>
        </p:spPr>
        <p:txBody>
          <a:bodyPr vert="horz" lIns="91440" tIns="45720" rIns="91440" bIns="45720" rtlCol="0">
            <a:normAutofit fontScale="92500"/>
          </a:bodyPr>
          <a:lstStyle>
            <a:lvl1pPr marL="0" indent="0" algn="ctr" defTabSz="685800" rtl="0" eaLnBrk="1" latinLnBrk="0" hangingPunct="1">
              <a:lnSpc>
                <a:spcPct val="112000"/>
              </a:lnSpc>
              <a:spcBef>
                <a:spcPts val="0"/>
              </a:spcBef>
              <a:spcAft>
                <a:spcPts val="0"/>
              </a:spcAft>
              <a:buFont typeface="Franklin Gothic Book" panose="020B0503020102020204" pitchFamily="34" charset="0"/>
              <a:buNone/>
              <a:defRPr sz="2800" b="1" i="0" kern="1200" baseline="0">
                <a:solidFill>
                  <a:schemeClr val="tx2"/>
                </a:solidFill>
                <a:latin typeface="+mn-lt"/>
                <a:ea typeface="+mn-ea"/>
                <a:cs typeface="+mn-cs"/>
              </a:defRPr>
            </a:lvl1pPr>
            <a:lvl2pPr marL="342900" indent="0" algn="l" defTabSz="685800" rtl="0" eaLnBrk="1" latinLnBrk="0" hangingPunct="1">
              <a:lnSpc>
                <a:spcPct val="94000"/>
              </a:lnSpc>
              <a:spcBef>
                <a:spcPts val="500"/>
              </a:spcBef>
              <a:spcAft>
                <a:spcPts val="200"/>
              </a:spcAft>
              <a:buFont typeface="Franklin Gothic Book" panose="020B0503020102020204" pitchFamily="34" charset="0"/>
              <a:buNone/>
              <a:defRPr sz="1500" b="1" i="0" kern="1200" baseline="0">
                <a:solidFill>
                  <a:schemeClr val="tx1">
                    <a:tint val="75000"/>
                  </a:schemeClr>
                </a:solidFill>
                <a:latin typeface="+mn-lt"/>
                <a:ea typeface="+mn-ea"/>
                <a:cs typeface="+mn-cs"/>
              </a:defRPr>
            </a:lvl2pPr>
            <a:lvl3pPr marL="685800" indent="0" algn="l" defTabSz="685800" rtl="0" eaLnBrk="1" latinLnBrk="0" hangingPunct="1">
              <a:lnSpc>
                <a:spcPct val="94000"/>
              </a:lnSpc>
              <a:spcBef>
                <a:spcPts val="500"/>
              </a:spcBef>
              <a:spcAft>
                <a:spcPts val="200"/>
              </a:spcAft>
              <a:buFont typeface="Franklin Gothic Book" panose="020B0503020102020204" pitchFamily="34" charset="0"/>
              <a:buNone/>
              <a:defRPr sz="1350" b="1" i="0" kern="1200" baseline="0">
                <a:solidFill>
                  <a:schemeClr val="tx1">
                    <a:tint val="75000"/>
                  </a:schemeClr>
                </a:solidFill>
                <a:latin typeface="+mn-lt"/>
                <a:ea typeface="+mn-ea"/>
                <a:cs typeface="+mn-cs"/>
              </a:defRPr>
            </a:lvl3pPr>
            <a:lvl4pPr marL="1028700" indent="0" algn="l" defTabSz="685800" rtl="0" eaLnBrk="1" latinLnBrk="0" hangingPunct="1">
              <a:lnSpc>
                <a:spcPct val="94000"/>
              </a:lnSpc>
              <a:spcBef>
                <a:spcPts val="500"/>
              </a:spcBef>
              <a:spcAft>
                <a:spcPts val="200"/>
              </a:spcAft>
              <a:buFont typeface="Franklin Gothic Book" panose="020B0503020102020204" pitchFamily="34" charset="0"/>
              <a:buNone/>
              <a:defRPr sz="1200" b="1" i="0" kern="1200" baseline="0">
                <a:solidFill>
                  <a:schemeClr val="tx1">
                    <a:tint val="75000"/>
                  </a:schemeClr>
                </a:solidFill>
                <a:latin typeface="+mn-lt"/>
                <a:ea typeface="+mn-ea"/>
                <a:cs typeface="+mn-cs"/>
              </a:defRPr>
            </a:lvl4pPr>
            <a:lvl5pPr marL="1371600" indent="0" algn="l" defTabSz="685800" rtl="0" eaLnBrk="1" latinLnBrk="0" hangingPunct="1">
              <a:lnSpc>
                <a:spcPct val="94000"/>
              </a:lnSpc>
              <a:spcBef>
                <a:spcPts val="500"/>
              </a:spcBef>
              <a:spcAft>
                <a:spcPts val="200"/>
              </a:spcAft>
              <a:buFont typeface="Franklin Gothic Book" panose="020B0503020102020204" pitchFamily="34" charset="0"/>
              <a:buNone/>
              <a:defRPr sz="1200" b="1" i="0" kern="1200" baseline="0">
                <a:solidFill>
                  <a:schemeClr val="tx1">
                    <a:tint val="75000"/>
                  </a:schemeClr>
                </a:solidFill>
                <a:latin typeface="+mn-lt"/>
                <a:ea typeface="+mn-ea"/>
                <a:cs typeface="+mn-cs"/>
              </a:defRPr>
            </a:lvl5pPr>
            <a:lvl6pPr marL="1714500" indent="0" algn="l"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1">
                    <a:tint val="75000"/>
                  </a:schemeClr>
                </a:solidFill>
                <a:latin typeface="+mn-lt"/>
                <a:ea typeface="+mn-ea"/>
                <a:cs typeface="+mn-cs"/>
              </a:defRPr>
            </a:lvl6pPr>
            <a:lvl7pPr marL="2057400" indent="0" algn="l"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1">
                    <a:tint val="75000"/>
                  </a:schemeClr>
                </a:solidFill>
                <a:latin typeface="+mn-lt"/>
                <a:ea typeface="+mn-ea"/>
                <a:cs typeface="+mn-cs"/>
              </a:defRPr>
            </a:lvl7pPr>
            <a:lvl8pPr marL="2400300" indent="0" algn="l" defTabSz="685800" rtl="0" eaLnBrk="1" latinLnBrk="0" hangingPunct="1">
              <a:lnSpc>
                <a:spcPct val="94000"/>
              </a:lnSpc>
              <a:spcBef>
                <a:spcPts val="500"/>
              </a:spcBef>
              <a:spcAft>
                <a:spcPts val="200"/>
              </a:spcAft>
              <a:buFont typeface="Franklin Gothic Book" panose="020B0503020102020204" pitchFamily="34" charset="0"/>
              <a:buNone/>
              <a:defRPr sz="1200" i="1" kern="1200" baseline="0">
                <a:solidFill>
                  <a:schemeClr val="tx1">
                    <a:tint val="75000"/>
                  </a:schemeClr>
                </a:solidFill>
                <a:latin typeface="+mn-lt"/>
                <a:ea typeface="+mn-ea"/>
                <a:cs typeface="+mn-cs"/>
              </a:defRPr>
            </a:lvl8pPr>
            <a:lvl9pPr marL="2743200" indent="0" algn="l" defTabSz="685800" rtl="0" eaLnBrk="1" latinLnBrk="0" hangingPunct="1">
              <a:lnSpc>
                <a:spcPct val="94000"/>
              </a:lnSpc>
              <a:spcBef>
                <a:spcPts val="500"/>
              </a:spcBef>
              <a:spcAft>
                <a:spcPts val="200"/>
              </a:spcAft>
              <a:buFont typeface="Franklin Gothic Book" panose="020B0503020102020204" pitchFamily="34" charset="0"/>
              <a:buNone/>
              <a:defRPr sz="1200" kern="1200" baseline="0">
                <a:solidFill>
                  <a:schemeClr val="tx1">
                    <a:tint val="75000"/>
                  </a:schemeClr>
                </a:solidFill>
                <a:latin typeface="+mn-lt"/>
                <a:ea typeface="+mn-ea"/>
                <a:cs typeface="+mn-cs"/>
              </a:defRPr>
            </a:lvl9pPr>
          </a:lstStyle>
          <a:p>
            <a:r>
              <a:rPr lang="zh-CN" altLang="en-US" dirty="0"/>
              <a:t>厦门大学信息学院软件工程系</a:t>
            </a:r>
            <a:endParaRPr lang="en-US" altLang="zh-CN" dirty="0"/>
          </a:p>
          <a:p>
            <a:r>
              <a:rPr lang="zh-CN" altLang="en-US" dirty="0"/>
              <a:t>单晓妍；庄奕捷；李狄翰；徐悦；袁泓玮</a:t>
            </a:r>
          </a:p>
        </p:txBody>
      </p:sp>
    </p:spTree>
    <p:extLst>
      <p:ext uri="{BB962C8B-B14F-4D97-AF65-F5344CB8AC3E}">
        <p14:creationId xmlns:p14="http://schemas.microsoft.com/office/powerpoint/2010/main" val="2694723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项目软件设计</a:t>
            </a:r>
          </a:p>
        </p:txBody>
      </p:sp>
      <p:sp>
        <p:nvSpPr>
          <p:cNvPr id="5" name="文本占位符 4"/>
          <p:cNvSpPr>
            <a:spLocks noGrp="1"/>
          </p:cNvSpPr>
          <p:nvPr>
            <p:ph type="body" idx="1"/>
          </p:nvPr>
        </p:nvSpPr>
        <p:spPr/>
        <p:txBody>
          <a:bodyPr/>
          <a:lstStyle/>
          <a:p>
            <a:r>
              <a:rPr lang="zh-CN" altLang="en-US" dirty="0"/>
              <a:t>第</a:t>
            </a:r>
            <a:r>
              <a:rPr lang="en-US" altLang="zh-CN" dirty="0"/>
              <a:t>1</a:t>
            </a:r>
            <a:r>
              <a:rPr lang="zh-CN" altLang="en-US" dirty="0"/>
              <a:t>部分</a:t>
            </a:r>
          </a:p>
        </p:txBody>
      </p:sp>
    </p:spTree>
    <p:extLst>
      <p:ext uri="{BB962C8B-B14F-4D97-AF65-F5344CB8AC3E}">
        <p14:creationId xmlns:p14="http://schemas.microsoft.com/office/powerpoint/2010/main" val="1806173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模块架构</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p:txBody>
          <a:bodyPr/>
          <a:lstStyle/>
          <a:p>
            <a:pPr marL="0" indent="0">
              <a:buNone/>
            </a:pPr>
            <a:endParaRPr lang="zh-CN" altLang="en-US" dirty="0"/>
          </a:p>
        </p:txBody>
      </p:sp>
      <p:pic>
        <p:nvPicPr>
          <p:cNvPr id="2" name="图片 1">
            <a:extLst>
              <a:ext uri="{FF2B5EF4-FFF2-40B4-BE49-F238E27FC236}">
                <a16:creationId xmlns:a16="http://schemas.microsoft.com/office/drawing/2014/main" id="{438DF033-5CF8-4B02-A7D1-E53A35840FFC}"/>
              </a:ext>
            </a:extLst>
          </p:cNvPr>
          <p:cNvPicPr>
            <a:picLocks noChangeAspect="1"/>
          </p:cNvPicPr>
          <p:nvPr/>
        </p:nvPicPr>
        <p:blipFill>
          <a:blip r:embed="rId2"/>
          <a:stretch>
            <a:fillRect/>
          </a:stretch>
        </p:blipFill>
        <p:spPr>
          <a:xfrm>
            <a:off x="831719" y="1755775"/>
            <a:ext cx="8071975" cy="4603821"/>
          </a:xfrm>
          <a:prstGeom prst="rect">
            <a:avLst/>
          </a:prstGeom>
        </p:spPr>
      </p:pic>
    </p:spTree>
    <p:extLst>
      <p:ext uri="{BB962C8B-B14F-4D97-AF65-F5344CB8AC3E}">
        <p14:creationId xmlns:p14="http://schemas.microsoft.com/office/powerpoint/2010/main" val="367712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网络架构</a:t>
            </a:r>
            <a:r>
              <a:rPr lang="en-US" altLang="zh-CN" dirty="0"/>
              <a:t>(C/S</a:t>
            </a:r>
            <a:r>
              <a:rPr lang="zh-CN" altLang="en-US" dirty="0"/>
              <a:t>结构</a:t>
            </a:r>
            <a:r>
              <a:rPr lang="en-US" altLang="zh-CN" dirty="0"/>
              <a:t>)</a:t>
            </a:r>
            <a:endParaRPr lang="zh-CN" altLang="en-US" dirty="0"/>
          </a:p>
        </p:txBody>
      </p:sp>
      <p:pic>
        <p:nvPicPr>
          <p:cNvPr id="8" name="内容占位符 7">
            <a:extLst>
              <a:ext uri="{FF2B5EF4-FFF2-40B4-BE49-F238E27FC236}">
                <a16:creationId xmlns:a16="http://schemas.microsoft.com/office/drawing/2014/main" id="{6C6A3063-BB18-45BD-8D25-598D9755F63B}"/>
              </a:ext>
            </a:extLst>
          </p:cNvPr>
          <p:cNvPicPr>
            <a:picLocks noGrp="1" noChangeAspect="1"/>
          </p:cNvPicPr>
          <p:nvPr>
            <p:ph idx="1"/>
          </p:nvPr>
        </p:nvPicPr>
        <p:blipFill>
          <a:blip r:embed="rId2"/>
          <a:stretch>
            <a:fillRect/>
          </a:stretch>
        </p:blipFill>
        <p:spPr>
          <a:xfrm>
            <a:off x="719941" y="3626923"/>
            <a:ext cx="4219575" cy="2790825"/>
          </a:xfrm>
        </p:spPr>
      </p:pic>
      <p:sp>
        <p:nvSpPr>
          <p:cNvPr id="6" name="Rectangle 2">
            <a:extLst>
              <a:ext uri="{FF2B5EF4-FFF2-40B4-BE49-F238E27FC236}">
                <a16:creationId xmlns:a16="http://schemas.microsoft.com/office/drawing/2014/main" id="{7A4B4C74-160F-464B-968C-6878DAA550FC}"/>
              </a:ext>
            </a:extLst>
          </p:cNvPr>
          <p:cNvSpPr>
            <a:spLocks noChangeArrowheads="1"/>
          </p:cNvSpPr>
          <p:nvPr/>
        </p:nvSpPr>
        <p:spPr bwMode="auto">
          <a:xfrm>
            <a:off x="990600" y="1721640"/>
            <a:ext cx="105552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1025" name="Picture 1">
            <a:extLst>
              <a:ext uri="{FF2B5EF4-FFF2-40B4-BE49-F238E27FC236}">
                <a16:creationId xmlns:a16="http://schemas.microsoft.com/office/drawing/2014/main" id="{BB176A49-31D5-4679-8E8E-9FF3C60D1286}"/>
              </a:ext>
            </a:extLst>
          </p:cNvPr>
          <p:cNvPicPr>
            <a:picLocks noChangeAspect="1" noChangeArrowheads="1"/>
          </p:cNvPicPr>
          <p:nvPr/>
        </p:nvPicPr>
        <p:blipFill rotWithShape="1">
          <a:blip r:embed="rId3" r:link="rId4">
            <a:extLst>
              <a:ext uri="{28A0092B-C50C-407E-A947-70E740481C1C}">
                <a14:useLocalDpi xmlns:a14="http://schemas.microsoft.com/office/drawing/2010/main" val="0"/>
              </a:ext>
            </a:extLst>
          </a:blip>
          <a:srcRect b="16672"/>
          <a:stretch>
            <a:fillRect/>
          </a:stretch>
        </p:blipFill>
        <p:spPr bwMode="auto">
          <a:xfrm>
            <a:off x="702417" y="1466569"/>
            <a:ext cx="8042909" cy="1962431"/>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4F36E0DA-FC25-4521-9D76-5B11BB9B5CA3}"/>
              </a:ext>
            </a:extLst>
          </p:cNvPr>
          <p:cNvPicPr>
            <a:picLocks noChangeAspect="1"/>
          </p:cNvPicPr>
          <p:nvPr/>
        </p:nvPicPr>
        <p:blipFill>
          <a:blip r:embed="rId5"/>
          <a:stretch>
            <a:fillRect/>
          </a:stretch>
        </p:blipFill>
        <p:spPr>
          <a:xfrm>
            <a:off x="5152875" y="3685146"/>
            <a:ext cx="3609975" cy="2266950"/>
          </a:xfrm>
          <a:prstGeom prst="rect">
            <a:avLst/>
          </a:prstGeom>
        </p:spPr>
      </p:pic>
    </p:spTree>
    <p:extLst>
      <p:ext uri="{BB962C8B-B14F-4D97-AF65-F5344CB8AC3E}">
        <p14:creationId xmlns:p14="http://schemas.microsoft.com/office/powerpoint/2010/main" val="2539774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网络架构</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a:xfrm>
            <a:off x="719941" y="876019"/>
            <a:ext cx="8301530" cy="5105961"/>
          </a:xfrm>
        </p:spPr>
        <p:txBody>
          <a:bodyPr/>
          <a:lstStyle/>
          <a:p>
            <a:r>
              <a:rPr lang="zh-CN" altLang="en-US" dirty="0"/>
              <a:t>应用层协议：</a:t>
            </a:r>
          </a:p>
        </p:txBody>
      </p:sp>
      <p:sp>
        <p:nvSpPr>
          <p:cNvPr id="2" name="文本框 1">
            <a:extLst>
              <a:ext uri="{FF2B5EF4-FFF2-40B4-BE49-F238E27FC236}">
                <a16:creationId xmlns:a16="http://schemas.microsoft.com/office/drawing/2014/main" id="{54DFB05B-F6BB-474B-BE5E-4EB97B7608A4}"/>
              </a:ext>
            </a:extLst>
          </p:cNvPr>
          <p:cNvSpPr txBox="1"/>
          <p:nvPr/>
        </p:nvSpPr>
        <p:spPr>
          <a:xfrm>
            <a:off x="719941" y="1462731"/>
            <a:ext cx="8620126" cy="5078313"/>
          </a:xfrm>
          <a:prstGeom prst="rect">
            <a:avLst/>
          </a:prstGeom>
          <a:noFill/>
        </p:spPr>
        <p:txBody>
          <a:bodyPr wrap="square" rtlCol="0">
            <a:spAutoFit/>
          </a:bodyPr>
          <a:lstStyle/>
          <a:p>
            <a:endParaRPr lang="en-US" altLang="zh-CN" dirty="0"/>
          </a:p>
          <a:p>
            <a:r>
              <a:rPr lang="zh-CN" altLang="en-US" dirty="0"/>
              <a:t>序列号验证：</a:t>
            </a:r>
            <a:endParaRPr lang="en-US" altLang="zh-CN" dirty="0"/>
          </a:p>
          <a:p>
            <a:r>
              <a:rPr lang="zh-CN" altLang="en-US" dirty="0"/>
              <a:t>客户端发送序列号验证报文</a:t>
            </a:r>
            <a:r>
              <a:rPr lang="en-US" altLang="zh-CN" dirty="0"/>
              <a:t>【</a:t>
            </a:r>
            <a:r>
              <a:rPr lang="zh-CN" altLang="en-US" dirty="0"/>
              <a:t>验证成功收到</a:t>
            </a:r>
            <a:r>
              <a:rPr lang="en-US" altLang="zh-CN" dirty="0"/>
              <a:t>agree</a:t>
            </a:r>
            <a:r>
              <a:rPr lang="zh-CN" altLang="en-US" dirty="0"/>
              <a:t>，验证失败收到</a:t>
            </a:r>
            <a:r>
              <a:rPr lang="en-US" altLang="zh-CN" dirty="0"/>
              <a:t>deny】</a:t>
            </a:r>
          </a:p>
          <a:p>
            <a:endParaRPr lang="en-US" altLang="zh-CN" dirty="0"/>
          </a:p>
          <a:p>
            <a:endParaRPr lang="en-US" altLang="zh-CN" dirty="0"/>
          </a:p>
          <a:p>
            <a:r>
              <a:rPr lang="zh-CN" altLang="en-US" dirty="0"/>
              <a:t>表示连接状态：</a:t>
            </a:r>
            <a:endParaRPr lang="en-US" altLang="zh-CN" dirty="0"/>
          </a:p>
          <a:p>
            <a:r>
              <a:rPr lang="zh-CN" altLang="en-US" dirty="0"/>
              <a:t>客户端发送连接状态报文</a:t>
            </a:r>
            <a:endParaRPr lang="pt-BR" altLang="zh-CN" dirty="0"/>
          </a:p>
          <a:p>
            <a:endParaRPr lang="en-US" altLang="zh-CN" dirty="0"/>
          </a:p>
          <a:p>
            <a:r>
              <a:rPr lang="zh-CN" altLang="en-US" dirty="0"/>
              <a:t>发送软件请求：</a:t>
            </a:r>
            <a:endParaRPr lang="en-US" altLang="zh-CN" dirty="0"/>
          </a:p>
          <a:p>
            <a:r>
              <a:rPr lang="en-US" altLang="zh-CN" dirty="0" err="1"/>
              <a:t>Cmd</a:t>
            </a:r>
            <a:r>
              <a:rPr lang="zh-CN" altLang="en-US" dirty="0"/>
              <a:t>：</a:t>
            </a:r>
            <a:r>
              <a:rPr lang="en-US" altLang="zh-CN" dirty="0" err="1"/>
              <a:t>helo</a:t>
            </a:r>
            <a:r>
              <a:rPr lang="zh-CN" altLang="en-US" dirty="0"/>
              <a:t>表示客户端发送软件使用请求</a:t>
            </a:r>
            <a:endParaRPr lang="en-US" altLang="zh-CN" dirty="0"/>
          </a:p>
          <a:p>
            <a:r>
              <a:rPr lang="en-US" altLang="zh-CN" dirty="0" err="1"/>
              <a:t>Cmd</a:t>
            </a:r>
            <a:r>
              <a:rPr lang="zh-CN" altLang="en-US" dirty="0"/>
              <a:t>：</a:t>
            </a:r>
            <a:r>
              <a:rPr lang="en-US" altLang="zh-CN" dirty="0" err="1"/>
              <a:t>gbye</a:t>
            </a:r>
            <a:r>
              <a:rPr lang="zh-CN" altLang="en-US" dirty="0"/>
              <a:t>表示客户端发送使用归还请求</a:t>
            </a:r>
            <a:endParaRPr lang="en-US" altLang="zh-CN" dirty="0"/>
          </a:p>
          <a:p>
            <a:r>
              <a:rPr lang="en-US" altLang="zh-CN" dirty="0"/>
              <a:t>【</a:t>
            </a:r>
            <a:r>
              <a:rPr lang="zh-CN" altLang="en-US" dirty="0"/>
              <a:t>归还成功收到“</a:t>
            </a:r>
            <a:r>
              <a:rPr lang="en-US" altLang="zh-CN" dirty="0" err="1"/>
              <a:t>thax</a:t>
            </a:r>
            <a:r>
              <a:rPr lang="zh-CN" altLang="en-US" dirty="0"/>
              <a:t>”，归还失败收到“</a:t>
            </a:r>
            <a:r>
              <a:rPr lang="en-US" altLang="zh-CN" dirty="0" err="1"/>
              <a:t>rtrn</a:t>
            </a:r>
            <a:r>
              <a:rPr lang="en-US" altLang="zh-CN" dirty="0"/>
              <a:t> deny</a:t>
            </a:r>
            <a:r>
              <a:rPr lang="zh-CN" altLang="en-US" dirty="0"/>
              <a:t>”</a:t>
            </a:r>
            <a:r>
              <a:rPr lang="en-US" altLang="zh-CN" dirty="0"/>
              <a:t>】</a:t>
            </a:r>
          </a:p>
          <a:p>
            <a:endParaRPr lang="en-US" altLang="zh-CN" dirty="0"/>
          </a:p>
          <a:p>
            <a:r>
              <a:rPr lang="zh-CN" altLang="en-US" dirty="0"/>
              <a:t>使用软件请求回应：</a:t>
            </a:r>
            <a:endParaRPr lang="en-US" altLang="zh-CN" dirty="0"/>
          </a:p>
          <a:p>
            <a:r>
              <a:rPr lang="zh-CN" altLang="en-US" dirty="0"/>
              <a:t>服务器端回应客户端的软件使用请求。</a:t>
            </a:r>
            <a:r>
              <a:rPr lang="en-US" altLang="zh-CN" dirty="0"/>
              <a:t>MSG</a:t>
            </a:r>
            <a:r>
              <a:rPr lang="zh-CN" altLang="en-US" dirty="0"/>
              <a:t>的内容为</a:t>
            </a:r>
            <a:r>
              <a:rPr lang="en-US" altLang="zh-CN" dirty="0"/>
              <a:t>“fail no ticket”</a:t>
            </a:r>
            <a:r>
              <a:rPr lang="zh-CN" altLang="en-US" dirty="0"/>
              <a:t>表示使用人数已到达上限；内容为“</a:t>
            </a:r>
            <a:r>
              <a:rPr lang="en-US" altLang="zh-CN" dirty="0"/>
              <a:t>port + ‘.’+ str(number)</a:t>
            </a:r>
            <a:r>
              <a:rPr lang="zh-CN" altLang="en-US" dirty="0"/>
              <a:t>”表示允许使用</a:t>
            </a:r>
            <a:endParaRPr lang="en-US" altLang="zh-CN" dirty="0"/>
          </a:p>
          <a:p>
            <a:endParaRPr lang="en-US" altLang="zh-CN" dirty="0"/>
          </a:p>
          <a:p>
            <a:endParaRPr lang="zh-CN" altLang="en-US" dirty="0"/>
          </a:p>
        </p:txBody>
      </p:sp>
      <p:sp>
        <p:nvSpPr>
          <p:cNvPr id="3" name="矩形: 圆角 2">
            <a:extLst>
              <a:ext uri="{FF2B5EF4-FFF2-40B4-BE49-F238E27FC236}">
                <a16:creationId xmlns:a16="http://schemas.microsoft.com/office/drawing/2014/main" id="{178DA3A8-2115-4D4C-A118-86CC41BCAB9C}"/>
              </a:ext>
            </a:extLst>
          </p:cNvPr>
          <p:cNvSpPr/>
          <p:nvPr/>
        </p:nvSpPr>
        <p:spPr>
          <a:xfrm>
            <a:off x="2350005" y="1507857"/>
            <a:ext cx="1929896" cy="5377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序列号 </a:t>
            </a:r>
            <a:r>
              <a:rPr lang="en-US" altLang="zh-CN" b="1" dirty="0"/>
              <a:t>| </a:t>
            </a:r>
            <a:r>
              <a:rPr lang="en-US" altLang="zh-CN" dirty="0"/>
              <a:t>CHECK </a:t>
            </a:r>
            <a:endParaRPr lang="zh-CN" altLang="en-US" dirty="0"/>
          </a:p>
        </p:txBody>
      </p:sp>
      <p:sp>
        <p:nvSpPr>
          <p:cNvPr id="14" name="文本框 13">
            <a:extLst>
              <a:ext uri="{FF2B5EF4-FFF2-40B4-BE49-F238E27FC236}">
                <a16:creationId xmlns:a16="http://schemas.microsoft.com/office/drawing/2014/main" id="{65938A9D-F97F-4DC0-8095-B866AE278A6F}"/>
              </a:ext>
            </a:extLst>
          </p:cNvPr>
          <p:cNvSpPr txBox="1"/>
          <p:nvPr/>
        </p:nvSpPr>
        <p:spPr>
          <a:xfrm>
            <a:off x="866775" y="2276475"/>
            <a:ext cx="8007862" cy="537791"/>
          </a:xfrm>
          <a:prstGeom prst="rect">
            <a:avLst/>
          </a:prstGeom>
          <a:noFill/>
        </p:spPr>
        <p:txBody>
          <a:bodyPr wrap="square" rtlCol="0">
            <a:spAutoFit/>
          </a:bodyPr>
          <a:lstStyle/>
          <a:p>
            <a:endParaRPr lang="zh-CN" altLang="en-US"/>
          </a:p>
        </p:txBody>
      </p:sp>
      <p:sp>
        <p:nvSpPr>
          <p:cNvPr id="15" name="矩形: 圆角 14">
            <a:extLst>
              <a:ext uri="{FF2B5EF4-FFF2-40B4-BE49-F238E27FC236}">
                <a16:creationId xmlns:a16="http://schemas.microsoft.com/office/drawing/2014/main" id="{45BB1EA8-76CF-42CD-9D86-9B4833BA1184}"/>
              </a:ext>
            </a:extLst>
          </p:cNvPr>
          <p:cNvSpPr/>
          <p:nvPr/>
        </p:nvSpPr>
        <p:spPr>
          <a:xfrm>
            <a:off x="2388124" y="2505312"/>
            <a:ext cx="2704576" cy="51775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ONLI </a:t>
            </a:r>
            <a:r>
              <a:rPr lang="en-US" altLang="zh-CN" b="1" dirty="0"/>
              <a:t>|  </a:t>
            </a:r>
            <a:r>
              <a:rPr lang="zh-CN" altLang="en-US" dirty="0"/>
              <a:t>序列号 </a:t>
            </a:r>
            <a:r>
              <a:rPr lang="en-US" altLang="zh-CN" b="1" dirty="0"/>
              <a:t>|  </a:t>
            </a:r>
            <a:r>
              <a:rPr lang="zh-CN" altLang="en-US" dirty="0"/>
              <a:t>时间 </a:t>
            </a:r>
          </a:p>
        </p:txBody>
      </p:sp>
      <p:sp>
        <p:nvSpPr>
          <p:cNvPr id="16" name="矩形: 圆角 15">
            <a:extLst>
              <a:ext uri="{FF2B5EF4-FFF2-40B4-BE49-F238E27FC236}">
                <a16:creationId xmlns:a16="http://schemas.microsoft.com/office/drawing/2014/main" id="{3A9EDE0B-040B-49AE-91DB-29AF91C13E66}"/>
              </a:ext>
            </a:extLst>
          </p:cNvPr>
          <p:cNvSpPr/>
          <p:nvPr/>
        </p:nvSpPr>
        <p:spPr>
          <a:xfrm>
            <a:off x="2388124" y="3454544"/>
            <a:ext cx="2006076" cy="5177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CMD </a:t>
            </a:r>
            <a:r>
              <a:rPr lang="en-US" altLang="zh-CN" b="1" dirty="0"/>
              <a:t>|</a:t>
            </a:r>
            <a:r>
              <a:rPr lang="en-US" altLang="zh-CN" dirty="0"/>
              <a:t>  </a:t>
            </a:r>
            <a:r>
              <a:rPr lang="en-US" altLang="zh-CN" b="1" dirty="0"/>
              <a:t> </a:t>
            </a:r>
            <a:r>
              <a:rPr lang="zh-CN" altLang="en-US" dirty="0"/>
              <a:t>序列号 </a:t>
            </a:r>
          </a:p>
        </p:txBody>
      </p:sp>
      <p:sp>
        <p:nvSpPr>
          <p:cNvPr id="17" name="矩形: 圆角 16">
            <a:extLst>
              <a:ext uri="{FF2B5EF4-FFF2-40B4-BE49-F238E27FC236}">
                <a16:creationId xmlns:a16="http://schemas.microsoft.com/office/drawing/2014/main" id="{15347514-EC8B-4CCD-9EF5-B45ABE32CA2C}"/>
              </a:ext>
            </a:extLst>
          </p:cNvPr>
          <p:cNvSpPr/>
          <p:nvPr/>
        </p:nvSpPr>
        <p:spPr>
          <a:xfrm>
            <a:off x="2903539" y="4832390"/>
            <a:ext cx="1147762" cy="51775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MSG </a:t>
            </a:r>
            <a:endParaRPr lang="zh-CN" altLang="en-US" dirty="0"/>
          </a:p>
        </p:txBody>
      </p:sp>
    </p:spTree>
    <p:extLst>
      <p:ext uri="{BB962C8B-B14F-4D97-AF65-F5344CB8AC3E}">
        <p14:creationId xmlns:p14="http://schemas.microsoft.com/office/powerpoint/2010/main" val="262210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FF4E1-F1F6-471E-A83F-423465524B7E}"/>
              </a:ext>
            </a:extLst>
          </p:cNvPr>
          <p:cNvSpPr>
            <a:spLocks noGrp="1"/>
          </p:cNvSpPr>
          <p:nvPr>
            <p:ph type="title"/>
          </p:nvPr>
        </p:nvSpPr>
        <p:spPr/>
        <p:txBody>
          <a:bodyPr/>
          <a:lstStyle/>
          <a:p>
            <a:r>
              <a:rPr lang="zh-CN" altLang="en-US" dirty="0"/>
              <a:t>数据库设计</a:t>
            </a:r>
          </a:p>
        </p:txBody>
      </p:sp>
      <p:sp>
        <p:nvSpPr>
          <p:cNvPr id="3" name="内容占位符 2">
            <a:extLst>
              <a:ext uri="{FF2B5EF4-FFF2-40B4-BE49-F238E27FC236}">
                <a16:creationId xmlns:a16="http://schemas.microsoft.com/office/drawing/2014/main" id="{26D52523-F40F-45C4-9193-ECEAC03485A0}"/>
              </a:ext>
            </a:extLst>
          </p:cNvPr>
          <p:cNvSpPr>
            <a:spLocks noGrp="1"/>
          </p:cNvSpPr>
          <p:nvPr>
            <p:ph idx="1"/>
          </p:nvPr>
        </p:nvSpPr>
        <p:spPr/>
        <p:txBody>
          <a:bodyPr/>
          <a:lstStyle/>
          <a:p>
            <a:r>
              <a:rPr lang="zh-CN" altLang="en-US" dirty="0"/>
              <a:t>简单的数据库</a:t>
            </a:r>
          </a:p>
        </p:txBody>
      </p:sp>
      <p:pic>
        <p:nvPicPr>
          <p:cNvPr id="5" name="图片 4">
            <a:extLst>
              <a:ext uri="{FF2B5EF4-FFF2-40B4-BE49-F238E27FC236}">
                <a16:creationId xmlns:a16="http://schemas.microsoft.com/office/drawing/2014/main" id="{EA3F8A9A-560E-40A9-BD40-2CA8923911DC}"/>
              </a:ext>
            </a:extLst>
          </p:cNvPr>
          <p:cNvPicPr>
            <a:picLocks noChangeAspect="1"/>
          </p:cNvPicPr>
          <p:nvPr/>
        </p:nvPicPr>
        <p:blipFill>
          <a:blip r:embed="rId2"/>
          <a:stretch>
            <a:fillRect/>
          </a:stretch>
        </p:blipFill>
        <p:spPr>
          <a:xfrm>
            <a:off x="1707356" y="2276475"/>
            <a:ext cx="5729288" cy="3585506"/>
          </a:xfrm>
          <a:prstGeom prst="rect">
            <a:avLst/>
          </a:prstGeom>
        </p:spPr>
      </p:pic>
    </p:spTree>
    <p:extLst>
      <p:ext uri="{BB962C8B-B14F-4D97-AF65-F5344CB8AC3E}">
        <p14:creationId xmlns:p14="http://schemas.microsoft.com/office/powerpoint/2010/main" val="3428078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项目软件实现</a:t>
            </a:r>
          </a:p>
        </p:txBody>
      </p:sp>
      <p:sp>
        <p:nvSpPr>
          <p:cNvPr id="5" name="文本占位符 4"/>
          <p:cNvSpPr>
            <a:spLocks noGrp="1"/>
          </p:cNvSpPr>
          <p:nvPr>
            <p:ph type="body" idx="1"/>
          </p:nvPr>
        </p:nvSpPr>
        <p:spPr/>
        <p:txBody>
          <a:bodyPr/>
          <a:lstStyle/>
          <a:p>
            <a:r>
              <a:rPr lang="zh-CN" altLang="en-US" dirty="0"/>
              <a:t>第</a:t>
            </a:r>
            <a:r>
              <a:rPr lang="en-US" altLang="zh-CN" dirty="0"/>
              <a:t>2</a:t>
            </a:r>
            <a:r>
              <a:rPr lang="zh-CN" altLang="en-US" dirty="0"/>
              <a:t>部分</a:t>
            </a:r>
          </a:p>
        </p:txBody>
      </p:sp>
    </p:spTree>
    <p:extLst>
      <p:ext uri="{BB962C8B-B14F-4D97-AF65-F5344CB8AC3E}">
        <p14:creationId xmlns:p14="http://schemas.microsoft.com/office/powerpoint/2010/main" val="4859741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开发和运行环境</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a:xfrm>
            <a:off x="602164" y="1116419"/>
            <a:ext cx="3652336" cy="5105961"/>
          </a:xfrm>
        </p:spPr>
        <p:txBody>
          <a:bodyPr>
            <a:normAutofit/>
          </a:bodyPr>
          <a:lstStyle/>
          <a:p>
            <a:r>
              <a:rPr lang="zh-CN" altLang="en-US" dirty="0"/>
              <a:t>开发环境</a:t>
            </a:r>
            <a:endParaRPr lang="en-US" altLang="zh-CN" dirty="0"/>
          </a:p>
          <a:p>
            <a:pPr marL="0" indent="0">
              <a:buNone/>
            </a:pPr>
            <a:r>
              <a:rPr lang="en-US" altLang="zh-CN" dirty="0"/>
              <a:t>     - Vue</a:t>
            </a:r>
          </a:p>
          <a:p>
            <a:pPr marL="0" indent="0">
              <a:buNone/>
            </a:pPr>
            <a:r>
              <a:rPr lang="en-US" altLang="zh-CN" dirty="0"/>
              <a:t>     - Python 3 </a:t>
            </a:r>
          </a:p>
          <a:p>
            <a:pPr marL="0" indent="0">
              <a:buNone/>
            </a:pPr>
            <a:r>
              <a:rPr lang="en-US" altLang="zh-CN" dirty="0"/>
              <a:t>     - </a:t>
            </a:r>
            <a:r>
              <a:rPr lang="en-US" altLang="zh-CN" dirty="0" err="1"/>
              <a:t>Pycharm</a:t>
            </a:r>
            <a:endParaRPr lang="en-US" altLang="zh-CN" dirty="0"/>
          </a:p>
          <a:p>
            <a:pPr marL="0" indent="0">
              <a:buNone/>
            </a:pPr>
            <a:r>
              <a:rPr lang="en-US" altLang="zh-CN" dirty="0"/>
              <a:t>     - </a:t>
            </a:r>
            <a:r>
              <a:rPr lang="en-US" altLang="zh-CN" dirty="0" err="1"/>
              <a:t>PyQt</a:t>
            </a:r>
            <a:endParaRPr lang="en-US" altLang="zh-CN" dirty="0"/>
          </a:p>
          <a:p>
            <a:pPr marL="0" indent="0">
              <a:buNone/>
            </a:pPr>
            <a:r>
              <a:rPr lang="en-US" altLang="zh-CN" dirty="0"/>
              <a:t>     - </a:t>
            </a:r>
            <a:r>
              <a:rPr lang="en-US" altLang="zh-CN" dirty="0" err="1"/>
              <a:t>HbuilderX</a:t>
            </a:r>
            <a:endParaRPr lang="en-US" altLang="zh-CN" dirty="0"/>
          </a:p>
          <a:p>
            <a:pPr marL="0" indent="0">
              <a:buNone/>
            </a:pPr>
            <a:r>
              <a:rPr lang="en-US" altLang="zh-CN" dirty="0"/>
              <a:t>     - Postman</a:t>
            </a:r>
          </a:p>
          <a:p>
            <a:pPr marL="0" indent="0">
              <a:buNone/>
            </a:pPr>
            <a:endParaRPr lang="en-US" altLang="zh-CN" b="0" dirty="0"/>
          </a:p>
        </p:txBody>
      </p:sp>
      <p:sp>
        <p:nvSpPr>
          <p:cNvPr id="6" name="内容占位符 4">
            <a:extLst>
              <a:ext uri="{FF2B5EF4-FFF2-40B4-BE49-F238E27FC236}">
                <a16:creationId xmlns:a16="http://schemas.microsoft.com/office/drawing/2014/main" id="{77B53713-C8F8-43EA-8C31-7E4B88169DAC}"/>
              </a:ext>
            </a:extLst>
          </p:cNvPr>
          <p:cNvSpPr txBox="1">
            <a:spLocks/>
          </p:cNvSpPr>
          <p:nvPr/>
        </p:nvSpPr>
        <p:spPr>
          <a:xfrm>
            <a:off x="4723872" y="1116418"/>
            <a:ext cx="3652336" cy="5105961"/>
          </a:xfrm>
          <a:prstGeom prst="rect">
            <a:avLst/>
          </a:prstGeom>
        </p:spPr>
        <p:txBody>
          <a:bodyPr vert="horz" lIns="91440" tIns="45720" rIns="91440" bIns="45720" rtlCol="0">
            <a:normAutofit/>
          </a:bodyPr>
          <a:lstStyle>
            <a:lvl1pPr marL="384048" indent="-384048" algn="l" defTabSz="685800" rtl="0" eaLnBrk="1" latinLnBrk="0" hangingPunct="1">
              <a:lnSpc>
                <a:spcPct val="120000"/>
              </a:lnSpc>
              <a:spcBef>
                <a:spcPts val="1000"/>
              </a:spcBef>
              <a:spcAft>
                <a:spcPts val="500"/>
              </a:spcAft>
              <a:buFont typeface="Franklin Gothic Book" panose="020B0503020102020204" pitchFamily="34" charset="0"/>
              <a:buChar char="■"/>
              <a:defRPr sz="2800" b="1" i="0" kern="1200" baseline="0">
                <a:solidFill>
                  <a:schemeClr val="tx2"/>
                </a:solidFill>
                <a:latin typeface="+mn-lt"/>
                <a:ea typeface="+mn-ea"/>
                <a:cs typeface="+mn-cs"/>
              </a:defRPr>
            </a:lvl1pPr>
            <a:lvl2pPr marL="914400" indent="-384048" algn="l" defTabSz="685800" rtl="0" eaLnBrk="1" latinLnBrk="0" hangingPunct="1">
              <a:lnSpc>
                <a:spcPct val="120000"/>
              </a:lnSpc>
              <a:spcBef>
                <a:spcPts val="500"/>
              </a:spcBef>
              <a:spcAft>
                <a:spcPts val="500"/>
              </a:spcAft>
              <a:buFont typeface="Franklin Gothic Book" panose="020B0503020102020204" pitchFamily="34" charset="0"/>
              <a:buChar char="–"/>
              <a:defRPr sz="2400" b="1" i="0" kern="1200" baseline="0">
                <a:solidFill>
                  <a:schemeClr val="tx2"/>
                </a:solidFill>
                <a:latin typeface="+mn-lt"/>
                <a:ea typeface="+mn-ea"/>
                <a:cs typeface="+mn-cs"/>
              </a:defRPr>
            </a:lvl2pPr>
            <a:lvl3pPr marL="1371600" indent="-384048" algn="l" defTabSz="685800" rtl="0" eaLnBrk="1" latinLnBrk="0" hangingPunct="1">
              <a:lnSpc>
                <a:spcPct val="120000"/>
              </a:lnSpc>
              <a:spcBef>
                <a:spcPts val="500"/>
              </a:spcBef>
              <a:spcAft>
                <a:spcPts val="500"/>
              </a:spcAft>
              <a:buFont typeface="Franklin Gothic Book" panose="020B0503020102020204" pitchFamily="34" charset="0"/>
              <a:buChar char="■"/>
              <a:defRPr sz="2000" b="1" i="0" kern="1200" baseline="0">
                <a:solidFill>
                  <a:schemeClr val="tx2"/>
                </a:solidFill>
                <a:latin typeface="+mn-lt"/>
                <a:ea typeface="+mn-ea"/>
                <a:cs typeface="+mn-cs"/>
              </a:defRPr>
            </a:lvl3pPr>
            <a:lvl4pPr marL="1828800" indent="-384048" algn="l" defTabSz="685800" rtl="0" eaLnBrk="1" latinLnBrk="0" hangingPunct="1">
              <a:lnSpc>
                <a:spcPct val="120000"/>
              </a:lnSpc>
              <a:spcBef>
                <a:spcPts val="500"/>
              </a:spcBef>
              <a:spcAft>
                <a:spcPts val="500"/>
              </a:spcAft>
              <a:buFont typeface="Franklin Gothic Book" panose="020B0503020102020204" pitchFamily="34" charset="0"/>
              <a:buChar char="–"/>
              <a:defRPr sz="1800" b="1" i="0" kern="1200" baseline="0">
                <a:solidFill>
                  <a:schemeClr val="tx2"/>
                </a:solidFill>
                <a:latin typeface="+mn-lt"/>
                <a:ea typeface="+mn-ea"/>
                <a:cs typeface="+mn-cs"/>
              </a:defRPr>
            </a:lvl4pPr>
            <a:lvl5pPr marL="2286000" indent="-384048" algn="l" defTabSz="685800" rtl="0" eaLnBrk="1" latinLnBrk="0" hangingPunct="1">
              <a:lnSpc>
                <a:spcPct val="120000"/>
              </a:lnSpc>
              <a:spcBef>
                <a:spcPts val="500"/>
              </a:spcBef>
              <a:spcAft>
                <a:spcPts val="500"/>
              </a:spcAft>
              <a:buFont typeface="Franklin Gothic Book" panose="020B0503020102020204" pitchFamily="34" charset="0"/>
              <a:buChar char="■"/>
              <a:defRPr sz="1600" b="1" i="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zh-CN" altLang="en-US" dirty="0"/>
              <a:t>运行环境</a:t>
            </a:r>
            <a:endParaRPr lang="en-US" altLang="zh-CN" dirty="0"/>
          </a:p>
          <a:p>
            <a:pPr marL="0" indent="0">
              <a:buNone/>
            </a:pPr>
            <a:r>
              <a:rPr lang="en-US" altLang="zh-CN" dirty="0"/>
              <a:t>     - Windows/Linux</a:t>
            </a:r>
          </a:p>
          <a:p>
            <a:pPr marL="0" indent="0">
              <a:buNone/>
            </a:pPr>
            <a:r>
              <a:rPr lang="en-US" altLang="zh-CN" dirty="0"/>
              <a:t>     - Python3.7</a:t>
            </a:r>
          </a:p>
          <a:p>
            <a:pPr marL="0" indent="0">
              <a:buNone/>
            </a:pPr>
            <a:r>
              <a:rPr lang="en-US" altLang="zh-CN" dirty="0"/>
              <a:t>     - Fast </a:t>
            </a:r>
            <a:r>
              <a:rPr lang="en-US" altLang="zh-CN" dirty="0" err="1"/>
              <a:t>api</a:t>
            </a:r>
            <a:endParaRPr lang="zh-CN" altLang="en-US" dirty="0"/>
          </a:p>
          <a:p>
            <a:pPr marL="0" indent="0">
              <a:buNone/>
            </a:pPr>
            <a:endParaRPr lang="en-US" altLang="zh-CN" dirty="0"/>
          </a:p>
          <a:p>
            <a:pPr marL="0" indent="0">
              <a:buFont typeface="Franklin Gothic Book" panose="020B0503020102020204" pitchFamily="34" charset="0"/>
              <a:buNone/>
            </a:pPr>
            <a:endParaRPr lang="zh-CN" altLang="en-US" dirty="0"/>
          </a:p>
        </p:txBody>
      </p:sp>
    </p:spTree>
    <p:extLst>
      <p:ext uri="{BB962C8B-B14F-4D97-AF65-F5344CB8AC3E}">
        <p14:creationId xmlns:p14="http://schemas.microsoft.com/office/powerpoint/2010/main" val="62888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0E70979-E4C9-4B55-B5A1-1B0F29EB0D54}"/>
              </a:ext>
            </a:extLst>
          </p:cNvPr>
          <p:cNvSpPr>
            <a:spLocks noGrp="1"/>
          </p:cNvSpPr>
          <p:nvPr>
            <p:ph type="title"/>
          </p:nvPr>
        </p:nvSpPr>
        <p:spPr/>
        <p:txBody>
          <a:bodyPr/>
          <a:lstStyle/>
          <a:p>
            <a:r>
              <a:rPr lang="zh-CN" altLang="en-US" dirty="0"/>
              <a:t>核心技术</a:t>
            </a:r>
          </a:p>
        </p:txBody>
      </p:sp>
      <p:sp>
        <p:nvSpPr>
          <p:cNvPr id="5" name="内容占位符 4">
            <a:extLst>
              <a:ext uri="{FF2B5EF4-FFF2-40B4-BE49-F238E27FC236}">
                <a16:creationId xmlns:a16="http://schemas.microsoft.com/office/drawing/2014/main" id="{1B21124F-35B5-4692-8F7A-79598B304259}"/>
              </a:ext>
            </a:extLst>
          </p:cNvPr>
          <p:cNvSpPr>
            <a:spLocks noGrp="1"/>
          </p:cNvSpPr>
          <p:nvPr>
            <p:ph idx="1"/>
          </p:nvPr>
        </p:nvSpPr>
        <p:spPr/>
        <p:txBody>
          <a:bodyPr>
            <a:normAutofit fontScale="85000" lnSpcReduction="20000"/>
          </a:bodyPr>
          <a:lstStyle/>
          <a:p>
            <a:r>
              <a:rPr lang="en-US" altLang="zh-CN" dirty="0" err="1"/>
              <a:t>Resful</a:t>
            </a:r>
            <a:r>
              <a:rPr lang="en-US" altLang="zh-CN" dirty="0"/>
              <a:t> API</a:t>
            </a:r>
          </a:p>
          <a:p>
            <a:r>
              <a:rPr lang="zh-CN" altLang="en-US" dirty="0"/>
              <a:t>前后端分离开发</a:t>
            </a:r>
            <a:endParaRPr lang="en-US" altLang="zh-CN" dirty="0"/>
          </a:p>
          <a:p>
            <a:r>
              <a:rPr lang="zh-CN" altLang="en-US" dirty="0"/>
              <a:t>服务端</a:t>
            </a:r>
            <a:endParaRPr lang="en-US" altLang="zh-CN" dirty="0"/>
          </a:p>
          <a:p>
            <a:pPr marL="0" indent="0">
              <a:buNone/>
            </a:pPr>
            <a:r>
              <a:rPr lang="en-US" altLang="zh-CN" dirty="0"/>
              <a:t>     - </a:t>
            </a:r>
            <a:r>
              <a:rPr lang="zh-CN" altLang="en-US" dirty="0"/>
              <a:t>可同时应对多个客户端请求</a:t>
            </a:r>
            <a:endParaRPr lang="en-US" altLang="zh-CN" dirty="0"/>
          </a:p>
          <a:p>
            <a:pPr marL="0" indent="0">
              <a:buNone/>
            </a:pPr>
            <a:r>
              <a:rPr lang="en-US" altLang="zh-CN" dirty="0"/>
              <a:t>     - </a:t>
            </a:r>
            <a:r>
              <a:rPr lang="zh-CN" altLang="en-US" dirty="0"/>
              <a:t>日志记录</a:t>
            </a:r>
            <a:endParaRPr lang="en-US" altLang="zh-CN" dirty="0"/>
          </a:p>
          <a:p>
            <a:pPr marL="0" indent="0">
              <a:buNone/>
            </a:pPr>
            <a:r>
              <a:rPr lang="zh-CN" altLang="en-US" dirty="0"/>
              <a:t>     </a:t>
            </a:r>
            <a:r>
              <a:rPr lang="en-US" altLang="zh-CN" dirty="0"/>
              <a:t>- </a:t>
            </a:r>
            <a:r>
              <a:rPr lang="zh-CN" altLang="en-US" dirty="0"/>
              <a:t>错误状态处理</a:t>
            </a:r>
            <a:endParaRPr lang="en-US" altLang="zh-CN" dirty="0"/>
          </a:p>
          <a:p>
            <a:r>
              <a:rPr lang="zh-CN" altLang="en-US" dirty="0"/>
              <a:t>客户端</a:t>
            </a:r>
            <a:endParaRPr lang="en-US" altLang="zh-CN" dirty="0"/>
          </a:p>
          <a:p>
            <a:pPr marL="0" indent="0">
              <a:buNone/>
            </a:pPr>
            <a:r>
              <a:rPr lang="zh-CN" altLang="en-US" dirty="0"/>
              <a:t>     </a:t>
            </a:r>
            <a:r>
              <a:rPr lang="en-US" altLang="zh-CN" dirty="0"/>
              <a:t>- </a:t>
            </a:r>
            <a:r>
              <a:rPr lang="zh-CN" altLang="en-US" dirty="0"/>
              <a:t>定期报告状态</a:t>
            </a:r>
            <a:endParaRPr lang="en-US" altLang="zh-CN" dirty="0"/>
          </a:p>
          <a:p>
            <a:pPr marL="0" indent="0">
              <a:buNone/>
            </a:pPr>
            <a:r>
              <a:rPr lang="en-US" altLang="zh-CN" dirty="0"/>
              <a:t>     - </a:t>
            </a:r>
            <a:r>
              <a:rPr lang="zh-CN" altLang="en-US" dirty="0"/>
              <a:t>图形用户界面</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254335622"/>
      </p:ext>
    </p:extLst>
  </p:cSld>
  <p:clrMapOvr>
    <a:masterClrMapping/>
  </p:clrMapOvr>
</p:sld>
</file>

<file path=ppt/theme/theme1.xml><?xml version="1.0" encoding="utf-8"?>
<a:theme xmlns:a="http://schemas.openxmlformats.org/drawingml/2006/main" name="XMUCourseFlatLigh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楷体">
      <a:majorFont>
        <a:latin typeface="Times New Roman"/>
        <a:ea typeface="楷体"/>
        <a:cs typeface=""/>
      </a:majorFont>
      <a:minorFont>
        <a:latin typeface="Times New Roman"/>
        <a:ea typeface="楷体"/>
        <a:cs typeface=""/>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XMUCourseFlatLight" id="{BF8B5FB7-6EF1-47B3-A703-372D7F9A6366}" vid="{7217CE21-1894-4BE8-8899-FD29BE63CE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高等工程数学（10）</Template>
  <TotalTime>2114</TotalTime>
  <Words>586</Words>
  <Application>Microsoft Office PowerPoint</Application>
  <PresentationFormat>全屏显示(4:3)</PresentationFormat>
  <Paragraphs>87</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Franklin Gothic Book</vt:lpstr>
      <vt:lpstr>Times New Roman</vt:lpstr>
      <vt:lpstr>XMUCourseFlatLight</vt:lpstr>
      <vt:lpstr>第2组项目3汇报</vt:lpstr>
      <vt:lpstr>项目软件设计</vt:lpstr>
      <vt:lpstr>模块架构</vt:lpstr>
      <vt:lpstr>网络架构(C/S结构)</vt:lpstr>
      <vt:lpstr>网络架构</vt:lpstr>
      <vt:lpstr>数据库设计</vt:lpstr>
      <vt:lpstr>项目软件实现</vt:lpstr>
      <vt:lpstr>开发和运行环境</vt:lpstr>
      <vt:lpstr>核心技术</vt:lpstr>
      <vt:lpstr>前后端分离开发/Restful API</vt:lpstr>
      <vt:lpstr>许可证服务器</vt:lpstr>
      <vt:lpstr>客户端</vt:lpstr>
      <vt:lpstr>运行界面</vt:lpstr>
      <vt:lpstr>图形用户界面</vt:lpstr>
      <vt:lpstr>性能测试</vt:lpstr>
      <vt:lpstr>软件健壮性</vt:lpstr>
      <vt:lpstr>心得体会</vt:lpstr>
      <vt:lpstr>心得体会</vt:lpstr>
      <vt:lpstr>谢谢观看！</vt:lpstr>
    </vt:vector>
  </TitlesOfParts>
  <Company>厦门大学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第1组项目2汇报</dc:title>
  <dc:creator>Huang Wei</dc:creator>
  <cp:lastModifiedBy>shan shyanne</cp:lastModifiedBy>
  <cp:revision>33</cp:revision>
  <dcterms:created xsi:type="dcterms:W3CDTF">2020-04-29T07:55:13Z</dcterms:created>
  <dcterms:modified xsi:type="dcterms:W3CDTF">2020-05-24T13:12:39Z</dcterms:modified>
</cp:coreProperties>
</file>