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3" r:id="rId6"/>
    <p:sldId id="297" r:id="rId7"/>
    <p:sldId id="300" r:id="rId8"/>
    <p:sldId id="299" r:id="rId9"/>
    <p:sldId id="301" r:id="rId10"/>
    <p:sldId id="302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1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B0C84B-8959-4145-885C-DEBDF1E5F43E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4일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AB2845-01FE-4B62-9293-9966A781D13B}" type="datetime4">
              <a:rPr lang="ko-KR" altLang="en-US" smtClean="0"/>
              <a:pPr/>
              <a:t>2019년 9월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"/>
              <a:t>부제목</a:t>
            </a:r>
            <a:endParaRPr lang="en-Z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ZA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  <a:endParaRPr 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288442"/>
            <a:ext cx="1662546" cy="44672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600"/>
              </a:lnSpc>
            </a:pPr>
            <a:r>
              <a:rPr lang="ko-KR" altLang="en-U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br>
              <a:rPr lang="ko-KR" altLang="en-ZA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noProof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22694" y="3783691"/>
            <a:ext cx="1662546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en-US" altLang="ko-KR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b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/>
              <a:t>s/w </a:t>
            </a:r>
            <a:r>
              <a:rPr lang="ko-KR" altLang="en-US" dirty="0"/>
              <a:t>프로젝트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760" y="4346296"/>
            <a:ext cx="3401478" cy="1192038"/>
          </a:xfrm>
        </p:spPr>
        <p:txBody>
          <a:bodyPr rtlCol="0"/>
          <a:lstStyle/>
          <a:p>
            <a:pPr rtl="0"/>
            <a:r>
              <a:rPr lang="en-US" altLang="ko-KR" spc="-80" dirty="0"/>
              <a:t>201644033 </a:t>
            </a:r>
            <a:r>
              <a:rPr lang="ko-KR" altLang="en-US" spc="-80" dirty="0"/>
              <a:t>정상원</a:t>
            </a:r>
            <a:endParaRPr lang="en-US" altLang="ko-KR" spc="-8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/>
          <a:lstStyle/>
          <a:p>
            <a:pPr rtl="0"/>
            <a:r>
              <a:rPr lang="ko-KR" altLang="en-US" dirty="0" err="1"/>
              <a:t>시뮬레이션하다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</a:rPr>
              <a:t>모의실험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3746500"/>
            <a:ext cx="5184800" cy="2445500"/>
          </a:xfrm>
        </p:spPr>
        <p:txBody>
          <a:bodyPr rtlCol="0"/>
          <a:lstStyle/>
          <a:p>
            <a:pPr rtl="0">
              <a:buFontTx/>
              <a:buChar char="-"/>
            </a:pPr>
            <a:r>
              <a:rPr lang="ko-KR" altLang="en-US" dirty="0"/>
              <a:t>현실에서 실험하기 힘든 것을 가상으로 간단히 행하는 모의 실험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컴퓨터에 실제 환경과 거의 같은 상황을</a:t>
            </a:r>
            <a:r>
              <a:rPr lang="en-US" altLang="ko-KR" dirty="0"/>
              <a:t> </a:t>
            </a:r>
            <a:r>
              <a:rPr lang="ko-KR" altLang="en-US" dirty="0"/>
              <a:t>구현하여 자료를 넣어 실행시키는 것으로 실제 실험과 같은 결과 얻는 것이 가능</a:t>
            </a:r>
            <a:r>
              <a:rPr lang="en-US" altLang="ko-KR" dirty="0"/>
              <a:t>.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B85B372-AC70-4A36-A46A-E75E8B88BAD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80476" y="38100"/>
            <a:ext cx="2211524" cy="6781800"/>
          </a:xfrm>
        </p:spPr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F62490-85A5-41EE-A95E-12A3669CFBAC}"/>
              </a:ext>
            </a:extLst>
          </p:cNvPr>
          <p:cNvSpPr/>
          <p:nvPr/>
        </p:nvSpPr>
        <p:spPr>
          <a:xfrm>
            <a:off x="2618879" y="2593304"/>
            <a:ext cx="1541054" cy="154105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2000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B52D38-33AE-4C31-83BC-5E63F8C3E3C1}"/>
              </a:ext>
            </a:extLst>
          </p:cNvPr>
          <p:cNvCxnSpPr>
            <a:cxnSpLocks/>
          </p:cNvCxnSpPr>
          <p:nvPr/>
        </p:nvCxnSpPr>
        <p:spPr>
          <a:xfrm flipH="1">
            <a:off x="2177144" y="2028372"/>
            <a:ext cx="2206173" cy="2423885"/>
          </a:xfrm>
          <a:prstGeom prst="line">
            <a:avLst/>
          </a:prstGeom>
          <a:ln w="25400">
            <a:solidFill>
              <a:srgbClr val="00B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25D1B0-2A4D-4BC1-A7DC-BDE14403DB2C}"/>
              </a:ext>
            </a:extLst>
          </p:cNvPr>
          <p:cNvCxnSpPr>
            <a:cxnSpLocks/>
          </p:cNvCxnSpPr>
          <p:nvPr/>
        </p:nvCxnSpPr>
        <p:spPr>
          <a:xfrm>
            <a:off x="2162629" y="2086429"/>
            <a:ext cx="2177143" cy="2409371"/>
          </a:xfrm>
          <a:prstGeom prst="line">
            <a:avLst/>
          </a:prstGeom>
          <a:ln w="25400">
            <a:solidFill>
              <a:srgbClr val="00B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74AC87F-D17A-43CF-95BE-E612A7DB4241}"/>
              </a:ext>
            </a:extLst>
          </p:cNvPr>
          <p:cNvSpPr/>
          <p:nvPr/>
        </p:nvSpPr>
        <p:spPr>
          <a:xfrm>
            <a:off x="3461577" y="3473363"/>
            <a:ext cx="1687365" cy="1748469"/>
          </a:xfrm>
          <a:prstGeom prst="ellipse">
            <a:avLst/>
          </a:prstGeom>
          <a:solidFill>
            <a:srgbClr val="00B9F2"/>
          </a:solidFill>
          <a:ln>
            <a:solidFill>
              <a:srgbClr val="00B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en-US" spc="-150" dirty="0">
                <a:ln>
                  <a:solidFill>
                    <a:prstClr val="black">
                      <a:lumMod val="65000"/>
                      <a:lumOff val="35000"/>
                      <a:alpha val="5000"/>
                    </a:prstClr>
                  </a:solidFill>
                </a:ln>
                <a:solidFill>
                  <a:prstClr val="white"/>
                </a:solidFill>
                <a:latin typeface="YDIYGo530" pitchFamily="18" charset="-127"/>
                <a:ea typeface="YDIYGo530" pitchFamily="18" charset="-127"/>
              </a:rPr>
              <a:t>ETC</a:t>
            </a:r>
            <a:endParaRPr lang="en-US" altLang="en-US" sz="3200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FD3174-A70C-4EAB-AF7A-4F4B5AA6056F}"/>
              </a:ext>
            </a:extLst>
          </p:cNvPr>
          <p:cNvSpPr/>
          <p:nvPr/>
        </p:nvSpPr>
        <p:spPr>
          <a:xfrm>
            <a:off x="3525793" y="3543654"/>
            <a:ext cx="1557558" cy="16139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2000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CEFA63-67CE-447E-8171-A3BBC9212670}"/>
              </a:ext>
            </a:extLst>
          </p:cNvPr>
          <p:cNvGrpSpPr/>
          <p:nvPr/>
        </p:nvGrpSpPr>
        <p:grpSpPr>
          <a:xfrm>
            <a:off x="1338371" y="1208314"/>
            <a:ext cx="1687365" cy="1748469"/>
            <a:chOff x="2535964" y="1357298"/>
            <a:chExt cx="1428866" cy="142886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E9D5CC0-F50B-4058-A0D0-4364FDFE52D6}"/>
                </a:ext>
              </a:extLst>
            </p:cNvPr>
            <p:cNvSpPr/>
            <p:nvPr/>
          </p:nvSpPr>
          <p:spPr>
            <a:xfrm>
              <a:off x="2535964" y="1357298"/>
              <a:ext cx="1428866" cy="1428866"/>
            </a:xfrm>
            <a:prstGeom prst="ellipse">
              <a:avLst/>
            </a:prstGeom>
            <a:solidFill>
              <a:srgbClr val="00B9F2"/>
            </a:solidFill>
            <a:ln>
              <a:solidFill>
                <a:srgbClr val="00B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/>
              <a:r>
                <a:rPr lang="ko-KR" altLang="en-US" spc="-150" dirty="0">
                  <a:ln>
                    <a:solidFill>
                      <a:prstClr val="black">
                        <a:lumMod val="65000"/>
                        <a:lumOff val="35000"/>
                        <a:alpha val="5000"/>
                      </a:prstClr>
                    </a:solidFill>
                  </a:ln>
                  <a:solidFill>
                    <a:prstClr val="white"/>
                  </a:solidFill>
                  <a:latin typeface="Stencil" panose="040409050D0802020404" pitchFamily="82" charset="0"/>
                  <a:ea typeface="YDIYGo530" pitchFamily="18" charset="-127"/>
                </a:rPr>
                <a:t>교통</a:t>
              </a:r>
              <a:endParaRPr lang="en-US" altLang="en-US" sz="32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Stencil" panose="040409050D0802020404" pitchFamily="82" charset="0"/>
                <a:ea typeface="Yoon 윤고딕 550_TT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BF5A778-DBE4-4C43-BDBB-3C7AF29A2433}"/>
                </a:ext>
              </a:extLst>
            </p:cNvPr>
            <p:cNvSpPr/>
            <p:nvPr/>
          </p:nvSpPr>
          <p:spPr>
            <a:xfrm>
              <a:off x="2590924" y="1412258"/>
              <a:ext cx="1318945" cy="131894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20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7D8270-64DD-45AF-B65E-1E23EA3D3107}"/>
              </a:ext>
            </a:extLst>
          </p:cNvPr>
          <p:cNvGrpSpPr/>
          <p:nvPr/>
        </p:nvGrpSpPr>
        <p:grpSpPr>
          <a:xfrm>
            <a:off x="3461577" y="1208314"/>
            <a:ext cx="1687365" cy="1748469"/>
            <a:chOff x="5179170" y="1357298"/>
            <a:chExt cx="1428866" cy="142886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4C17321-B2F1-4362-838A-4DF7165F678B}"/>
                </a:ext>
              </a:extLst>
            </p:cNvPr>
            <p:cNvSpPr/>
            <p:nvPr/>
          </p:nvSpPr>
          <p:spPr>
            <a:xfrm>
              <a:off x="5179170" y="1357298"/>
              <a:ext cx="1428866" cy="1428866"/>
            </a:xfrm>
            <a:prstGeom prst="ellipse">
              <a:avLst/>
            </a:prstGeom>
            <a:solidFill>
              <a:srgbClr val="00B9F2"/>
            </a:solidFill>
            <a:ln>
              <a:solidFill>
                <a:srgbClr val="00B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/>
              <a:r>
                <a:rPr lang="ko-KR" altLang="en-US" spc="-150" dirty="0">
                  <a:ln>
                    <a:solidFill>
                      <a:prstClr val="black">
                        <a:lumMod val="65000"/>
                        <a:lumOff val="35000"/>
                        <a:alpha val="5000"/>
                      </a:prstClr>
                    </a:solidFill>
                  </a:ln>
                  <a:solidFill>
                    <a:prstClr val="white"/>
                  </a:solidFill>
                  <a:latin typeface="YDIYGo530" pitchFamily="18" charset="-127"/>
                  <a:ea typeface="YDIYGo530" pitchFamily="18" charset="-127"/>
                </a:rPr>
                <a:t> 게임</a:t>
              </a:r>
              <a:endParaRPr lang="en-US" altLang="en-US" sz="32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F05A581-6970-41B7-9DB4-6C96696A52C3}"/>
                </a:ext>
              </a:extLst>
            </p:cNvPr>
            <p:cNvSpPr/>
            <p:nvPr/>
          </p:nvSpPr>
          <p:spPr>
            <a:xfrm>
              <a:off x="5234130" y="1412258"/>
              <a:ext cx="1318945" cy="131894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20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C4B344-70E0-48AB-977E-E139E98284BC}"/>
              </a:ext>
            </a:extLst>
          </p:cNvPr>
          <p:cNvGrpSpPr/>
          <p:nvPr/>
        </p:nvGrpSpPr>
        <p:grpSpPr>
          <a:xfrm>
            <a:off x="1338371" y="3473363"/>
            <a:ext cx="1687365" cy="1748469"/>
            <a:chOff x="2535964" y="3929066"/>
            <a:chExt cx="1428866" cy="142886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515D8AB-786D-4F8B-85FC-F3997FA655C5}"/>
                </a:ext>
              </a:extLst>
            </p:cNvPr>
            <p:cNvSpPr/>
            <p:nvPr/>
          </p:nvSpPr>
          <p:spPr>
            <a:xfrm>
              <a:off x="2535964" y="3929066"/>
              <a:ext cx="1428866" cy="1428866"/>
            </a:xfrm>
            <a:prstGeom prst="ellipse">
              <a:avLst/>
            </a:prstGeom>
            <a:solidFill>
              <a:srgbClr val="00B9F2"/>
            </a:solidFill>
            <a:ln>
              <a:solidFill>
                <a:srgbClr val="00B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/>
              <a:r>
                <a:rPr lang="ko-KR" altLang="en-US" spc="-150" dirty="0">
                  <a:ln>
                    <a:solidFill>
                      <a:prstClr val="black">
                        <a:lumMod val="65000"/>
                        <a:lumOff val="35000"/>
                        <a:alpha val="5000"/>
                      </a:prstClr>
                    </a:solidFill>
                  </a:ln>
                  <a:solidFill>
                    <a:prstClr val="white"/>
                  </a:solidFill>
                  <a:latin typeface="YDIYGo530" pitchFamily="18" charset="-127"/>
                  <a:ea typeface="YDIYGo530" pitchFamily="18" charset="-127"/>
                </a:rPr>
                <a:t>훈련</a:t>
              </a:r>
              <a:endParaRPr lang="en-US" altLang="en-US" sz="32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B885EFC-7A2E-4EF2-A36A-297BF164771A}"/>
                </a:ext>
              </a:extLst>
            </p:cNvPr>
            <p:cNvSpPr/>
            <p:nvPr/>
          </p:nvSpPr>
          <p:spPr>
            <a:xfrm>
              <a:off x="2590924" y="3984026"/>
              <a:ext cx="1318945" cy="131894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2000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D4582C8-A8C7-4CC2-B659-6589BAE6880E}"/>
              </a:ext>
            </a:extLst>
          </p:cNvPr>
          <p:cNvSpPr/>
          <p:nvPr/>
        </p:nvSpPr>
        <p:spPr>
          <a:xfrm>
            <a:off x="2648965" y="2624741"/>
            <a:ext cx="1158689" cy="1200648"/>
          </a:xfrm>
          <a:prstGeom prst="ellipse">
            <a:avLst/>
          </a:prstGeom>
          <a:solidFill>
            <a:schemeClr val="bg1"/>
          </a:solidFill>
          <a:ln>
            <a:solidFill>
              <a:srgbClr val="00B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079D00-4B62-44AE-AEE0-32210B7BB462}"/>
              </a:ext>
            </a:extLst>
          </p:cNvPr>
          <p:cNvSpPr/>
          <p:nvPr/>
        </p:nvSpPr>
        <p:spPr>
          <a:xfrm>
            <a:off x="2664968" y="3075339"/>
            <a:ext cx="1126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시뮬레이션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114081-CB4B-4A48-A07F-365232D75439}"/>
              </a:ext>
            </a:extLst>
          </p:cNvPr>
          <p:cNvSpPr txBox="1"/>
          <p:nvPr/>
        </p:nvSpPr>
        <p:spPr>
          <a:xfrm>
            <a:off x="7346833" y="4775146"/>
            <a:ext cx="12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52C94-2118-445D-A3F1-4FC0FD2947CB}"/>
              </a:ext>
            </a:extLst>
          </p:cNvPr>
          <p:cNvSpPr txBox="1"/>
          <p:nvPr/>
        </p:nvSpPr>
        <p:spPr>
          <a:xfrm>
            <a:off x="6569530" y="1992868"/>
            <a:ext cx="9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DDFB1-296B-49AE-97A3-F7472DCB2C03}"/>
              </a:ext>
            </a:extLst>
          </p:cNvPr>
          <p:cNvSpPr txBox="1"/>
          <p:nvPr/>
        </p:nvSpPr>
        <p:spPr>
          <a:xfrm>
            <a:off x="8174147" y="3085964"/>
            <a:ext cx="80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A776B-F27B-4A19-9CCA-8597996F9812}"/>
              </a:ext>
            </a:extLst>
          </p:cNvPr>
          <p:cNvSpPr txBox="1"/>
          <p:nvPr/>
        </p:nvSpPr>
        <p:spPr>
          <a:xfrm>
            <a:off x="5584783" y="3719368"/>
            <a:ext cx="110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EF94D9B-81EA-4F91-84CE-EC1F965026A6}"/>
              </a:ext>
            </a:extLst>
          </p:cNvPr>
          <p:cNvSpPr/>
          <p:nvPr/>
        </p:nvSpPr>
        <p:spPr>
          <a:xfrm>
            <a:off x="10232571" y="5758542"/>
            <a:ext cx="2275115" cy="1502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yLogicì ëí ì´ë¯¸ì§ ê²ìê²°ê³¼">
            <a:extLst>
              <a:ext uri="{FF2B5EF4-FFF2-40B4-BE49-F238E27FC236}">
                <a16:creationId xmlns:a16="http://schemas.microsoft.com/office/drawing/2014/main" id="{E4A817C6-C8B1-4A9F-A47D-7F203D87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38" y="838830"/>
            <a:ext cx="4500741" cy="29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54FA2-04C0-4083-B66F-BCF49C638729}"/>
              </a:ext>
            </a:extLst>
          </p:cNvPr>
          <p:cNvSpPr txBox="1"/>
          <p:nvPr/>
        </p:nvSpPr>
        <p:spPr>
          <a:xfrm>
            <a:off x="4417763" y="4511674"/>
            <a:ext cx="37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구상</a:t>
            </a:r>
          </a:p>
        </p:txBody>
      </p:sp>
    </p:spTree>
    <p:extLst>
      <p:ext uri="{BB962C8B-B14F-4D97-AF65-F5344CB8AC3E}">
        <p14:creationId xmlns:p14="http://schemas.microsoft.com/office/powerpoint/2010/main" val="19819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A27191-0AA2-4949-8F9E-6EE5DDCDA45F}"/>
              </a:ext>
            </a:extLst>
          </p:cNvPr>
          <p:cNvSpPr txBox="1"/>
          <p:nvPr/>
        </p:nvSpPr>
        <p:spPr>
          <a:xfrm>
            <a:off x="914401" y="622186"/>
            <a:ext cx="6698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학교</a:t>
            </a:r>
            <a:r>
              <a:rPr lang="en-US" altLang="ko-KR" sz="4400" dirty="0"/>
              <a:t>-</a:t>
            </a:r>
            <a:r>
              <a:rPr lang="ko-KR" altLang="en-US" sz="4400" dirty="0"/>
              <a:t>에너지 활용 구상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B9E31-443A-45A1-BD1E-FD7AB1046EC4}"/>
              </a:ext>
            </a:extLst>
          </p:cNvPr>
          <p:cNvSpPr txBox="1"/>
          <p:nvPr/>
        </p:nvSpPr>
        <p:spPr>
          <a:xfrm>
            <a:off x="914401" y="1619479"/>
            <a:ext cx="534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학교에서 사용하는 전기량 시뮬레이션 설계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D7083B-13C8-4B69-919E-7DD9D476D826}"/>
              </a:ext>
            </a:extLst>
          </p:cNvPr>
          <p:cNvSpPr/>
          <p:nvPr/>
        </p:nvSpPr>
        <p:spPr>
          <a:xfrm>
            <a:off x="1057621" y="3194892"/>
            <a:ext cx="2049136" cy="12338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1.STEP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 파악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3424F08-1B55-4220-B2D6-A637C77E91AA}"/>
              </a:ext>
            </a:extLst>
          </p:cNvPr>
          <p:cNvSpPr/>
          <p:nvPr/>
        </p:nvSpPr>
        <p:spPr>
          <a:xfrm>
            <a:off x="4046864" y="3194891"/>
            <a:ext cx="2049136" cy="12338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2.STEP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 설계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C877AE-0305-4731-82E0-BC35DC16619D}"/>
              </a:ext>
            </a:extLst>
          </p:cNvPr>
          <p:cNvSpPr/>
          <p:nvPr/>
        </p:nvSpPr>
        <p:spPr>
          <a:xfrm>
            <a:off x="6927775" y="3194890"/>
            <a:ext cx="2049136" cy="12338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3STEP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46C56F-8D5C-4B5C-B543-D754BE8FB28C}"/>
              </a:ext>
            </a:extLst>
          </p:cNvPr>
          <p:cNvSpPr/>
          <p:nvPr/>
        </p:nvSpPr>
        <p:spPr>
          <a:xfrm>
            <a:off x="9615891" y="3194889"/>
            <a:ext cx="2049136" cy="12338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4STEP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보완 및 피드백</a:t>
            </a:r>
          </a:p>
        </p:txBody>
      </p:sp>
    </p:spTree>
    <p:extLst>
      <p:ext uri="{BB962C8B-B14F-4D97-AF65-F5344CB8AC3E}">
        <p14:creationId xmlns:p14="http://schemas.microsoft.com/office/powerpoint/2010/main" val="133620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ED042C-60DA-4144-A66F-806921032DCF}"/>
              </a:ext>
            </a:extLst>
          </p:cNvPr>
          <p:cNvSpPr/>
          <p:nvPr/>
        </p:nvSpPr>
        <p:spPr>
          <a:xfrm>
            <a:off x="2262130" y="903383"/>
            <a:ext cx="7667739" cy="48804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</a:rPr>
              <a:t>크기 결정 </a:t>
            </a:r>
            <a:r>
              <a:rPr lang="en-US" altLang="ko-KR" sz="2800" dirty="0">
                <a:solidFill>
                  <a:schemeClr val="tx1"/>
                </a:solidFill>
              </a:rPr>
              <a:t>: ( </a:t>
            </a:r>
            <a:r>
              <a:rPr lang="ko-KR" altLang="en-US" sz="2800" dirty="0">
                <a:solidFill>
                  <a:schemeClr val="tx1"/>
                </a:solidFill>
              </a:rPr>
              <a:t>한 강의실 </a:t>
            </a:r>
            <a:r>
              <a:rPr lang="en-US" altLang="ko-KR" sz="2800" dirty="0">
                <a:solidFill>
                  <a:schemeClr val="tx1"/>
                </a:solidFill>
              </a:rPr>
              <a:t>-&gt; </a:t>
            </a:r>
            <a:r>
              <a:rPr lang="ko-KR" altLang="en-US" sz="2800" dirty="0">
                <a:solidFill>
                  <a:schemeClr val="tx1"/>
                </a:solidFill>
              </a:rPr>
              <a:t>호관 </a:t>
            </a:r>
            <a:r>
              <a:rPr lang="en-US" altLang="ko-KR" sz="2800" dirty="0">
                <a:solidFill>
                  <a:schemeClr val="tx1"/>
                </a:solidFill>
              </a:rPr>
              <a:t>-&gt; </a:t>
            </a:r>
            <a:r>
              <a:rPr lang="ko-KR" altLang="en-US" sz="2800" dirty="0">
                <a:solidFill>
                  <a:schemeClr val="tx1"/>
                </a:solidFill>
              </a:rPr>
              <a:t>전체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</a:rPr>
              <a:t>에너지 사용처 </a:t>
            </a:r>
            <a:r>
              <a:rPr lang="en-US" altLang="ko-KR" sz="2800" dirty="0">
                <a:solidFill>
                  <a:schemeClr val="tx1"/>
                </a:solidFill>
              </a:rPr>
              <a:t>( </a:t>
            </a:r>
            <a:r>
              <a:rPr lang="ko-KR" altLang="en-US" sz="2800" dirty="0">
                <a:solidFill>
                  <a:schemeClr val="tx1"/>
                </a:solidFill>
              </a:rPr>
              <a:t>전등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컴퓨터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에어컨</a:t>
            </a:r>
            <a:r>
              <a:rPr lang="en-US" altLang="ko-KR" sz="2800" dirty="0">
                <a:solidFill>
                  <a:schemeClr val="tx1"/>
                </a:solidFill>
              </a:rPr>
              <a:t>,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……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</a:rPr>
              <a:t>알고리즘 설계 </a:t>
            </a:r>
            <a:r>
              <a:rPr lang="en-US" altLang="ko-KR" sz="2800" dirty="0">
                <a:solidFill>
                  <a:schemeClr val="tx1"/>
                </a:solidFill>
              </a:rPr>
              <a:t>-&gt; </a:t>
            </a:r>
            <a:r>
              <a:rPr lang="ko-KR" altLang="en-US" sz="2800" dirty="0">
                <a:solidFill>
                  <a:schemeClr val="tx1"/>
                </a:solidFill>
              </a:rPr>
              <a:t>구현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C7461-ACFF-4302-967F-C96A564B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59306"/>
            <a:ext cx="6798250" cy="1694058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7896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HY중고딕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5_TF16411245" id="{48ABCD2E-ECB9-4F4D-B10A-FB0B5068B39E}" vid="{80265098-3DD7-47A1-A44A-7C546C6856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69D89-072C-4F46-9050-EAD8E7959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fb0879af-3eba-417a-a55a-ffe6dcd6ca77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0</TotalTime>
  <Words>113</Words>
  <Application>Microsoft Office PowerPoint</Application>
  <PresentationFormat>와이드스크린</PresentationFormat>
  <Paragraphs>33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YDIYGo530</vt:lpstr>
      <vt:lpstr>Yoon 윤고딕 520_TT</vt:lpstr>
      <vt:lpstr>Yoon 윤고딕 550_TT</vt:lpstr>
      <vt:lpstr>맑은 고딕</vt:lpstr>
      <vt:lpstr>Arial</vt:lpstr>
      <vt:lpstr>Century Gothic</vt:lpstr>
      <vt:lpstr>Stencil</vt:lpstr>
      <vt:lpstr>Times New Roman</vt:lpstr>
      <vt:lpstr>Office 테마</vt:lpstr>
      <vt:lpstr>s/w 프로젝트 </vt:lpstr>
      <vt:lpstr>시뮬레이션하다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2019-09-03T15:46:54Z</dcterms:created>
  <dcterms:modified xsi:type="dcterms:W3CDTF">2019-09-03T16:40:25Z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2018-06-04T17:47:21.6558308Z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