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Lst>
  <p:sldSz cx="15621000" cy="8801100"/>
  <p:notesSz cx="6858000" cy="9144000"/>
  <p:embeddedFontLst>
    <p:embeddedFont>
      <p:font typeface="Montserrat Bold" charset="1" panose="00000800000000000000"/>
      <p:regular r:id="rId11"/>
    </p:embeddedFont>
    <p:embeddedFont>
      <p:font typeface="Canva Sans Bold" charset="1" panose="020B0803030501040103"/>
      <p:regular r:id="rId12"/>
    </p:embeddedFont>
    <p:embeddedFont>
      <p:font typeface="Canva Sans" charset="1" panose="020B0503030501040103"/>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 Id="rId8" Target="../media/image4.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806453"/>
            <a:ext cx="15621000" cy="10410825"/>
          </a:xfrm>
          <a:custGeom>
            <a:avLst/>
            <a:gdLst/>
            <a:ahLst/>
            <a:cxnLst/>
            <a:rect r="r" b="b" t="t" l="l"/>
            <a:pathLst>
              <a:path h="10410825" w="15621000">
                <a:moveTo>
                  <a:pt x="0" y="0"/>
                </a:moveTo>
                <a:lnTo>
                  <a:pt x="15621000" y="0"/>
                </a:lnTo>
                <a:lnTo>
                  <a:pt x="15621000" y="10410825"/>
                </a:lnTo>
                <a:lnTo>
                  <a:pt x="0" y="10410825"/>
                </a:lnTo>
                <a:lnTo>
                  <a:pt x="0" y="0"/>
                </a:lnTo>
                <a:close/>
              </a:path>
            </a:pathLst>
          </a:custGeom>
          <a:blipFill>
            <a:blip r:embed="rId2"/>
            <a:stretch>
              <a:fillRect l="0" t="0" r="0" b="0"/>
            </a:stretch>
          </a:blipFill>
        </p:spPr>
      </p:sp>
      <p:grpSp>
        <p:nvGrpSpPr>
          <p:cNvPr name="Group 3" id="3"/>
          <p:cNvGrpSpPr>
            <a:grpSpLocks noChangeAspect="true"/>
          </p:cNvGrpSpPr>
          <p:nvPr/>
        </p:nvGrpSpPr>
        <p:grpSpPr>
          <a:xfrm rot="0">
            <a:off x="10846984" y="1731474"/>
            <a:ext cx="4774016" cy="5338153"/>
            <a:chOff x="0" y="0"/>
            <a:chExt cx="4774019" cy="5338153"/>
          </a:xfrm>
        </p:grpSpPr>
        <p:sp>
          <p:nvSpPr>
            <p:cNvPr name="Freeform 4" id="4"/>
            <p:cNvSpPr/>
            <p:nvPr/>
          </p:nvSpPr>
          <p:spPr>
            <a:xfrm flipH="false" flipV="false" rot="0">
              <a:off x="0" y="0"/>
              <a:ext cx="4774057" cy="5338191"/>
            </a:xfrm>
            <a:custGeom>
              <a:avLst/>
              <a:gdLst/>
              <a:ahLst/>
              <a:cxnLst/>
              <a:rect r="r" b="b" t="t" l="l"/>
              <a:pathLst>
                <a:path h="5338191" w="4774057">
                  <a:moveTo>
                    <a:pt x="0" y="0"/>
                  </a:moveTo>
                  <a:lnTo>
                    <a:pt x="0" y="5338191"/>
                  </a:lnTo>
                  <a:lnTo>
                    <a:pt x="4774057" y="5338191"/>
                  </a:lnTo>
                  <a:lnTo>
                    <a:pt x="4774057" y="0"/>
                  </a:lnTo>
                  <a:close/>
                </a:path>
              </a:pathLst>
            </a:custGeom>
            <a:solidFill>
              <a:srgbClr val="FFC823"/>
            </a:solidFill>
          </p:spPr>
        </p:sp>
      </p:grpSp>
      <p:sp>
        <p:nvSpPr>
          <p:cNvPr name="Freeform 5" id="5"/>
          <p:cNvSpPr/>
          <p:nvPr/>
        </p:nvSpPr>
        <p:spPr>
          <a:xfrm flipH="false" flipV="false" rot="0">
            <a:off x="10050037" y="1228296"/>
            <a:ext cx="5570963" cy="6343650"/>
          </a:xfrm>
          <a:custGeom>
            <a:avLst/>
            <a:gdLst/>
            <a:ahLst/>
            <a:cxnLst/>
            <a:rect r="r" b="b" t="t" l="l"/>
            <a:pathLst>
              <a:path h="6343650" w="5570963">
                <a:moveTo>
                  <a:pt x="0" y="0"/>
                </a:moveTo>
                <a:lnTo>
                  <a:pt x="5570963" y="0"/>
                </a:lnTo>
                <a:lnTo>
                  <a:pt x="5570963" y="6343650"/>
                </a:lnTo>
                <a:lnTo>
                  <a:pt x="0" y="6343650"/>
                </a:lnTo>
                <a:lnTo>
                  <a:pt x="0" y="0"/>
                </a:lnTo>
                <a:close/>
              </a:path>
            </a:pathLst>
          </a:custGeom>
          <a:blipFill>
            <a:blip r:embed="rId3"/>
            <a:stretch>
              <a:fillRect l="0" t="0" r="-12160" b="0"/>
            </a:stretch>
          </a:blipFill>
        </p:spPr>
      </p:sp>
      <p:grpSp>
        <p:nvGrpSpPr>
          <p:cNvPr name="Group 6" id="6"/>
          <p:cNvGrpSpPr>
            <a:grpSpLocks noChangeAspect="true"/>
          </p:cNvGrpSpPr>
          <p:nvPr/>
        </p:nvGrpSpPr>
        <p:grpSpPr>
          <a:xfrm rot="6993120">
            <a:off x="8892854" y="1004773"/>
            <a:ext cx="476250" cy="323850"/>
            <a:chOff x="0" y="0"/>
            <a:chExt cx="635000" cy="431800"/>
          </a:xfrm>
        </p:grpSpPr>
        <p:sp>
          <p:nvSpPr>
            <p:cNvPr name="Freeform 7" id="7"/>
            <p:cNvSpPr/>
            <p:nvPr/>
          </p:nvSpPr>
          <p:spPr>
            <a:xfrm flipH="false" flipV="false" rot="0">
              <a:off x="0" y="0"/>
              <a:ext cx="635000" cy="431800"/>
            </a:xfrm>
            <a:custGeom>
              <a:avLst/>
              <a:gdLst/>
              <a:ahLst/>
              <a:cxnLst/>
              <a:rect r="r" b="b" t="t" l="l"/>
              <a:pathLst>
                <a:path h="431800" w="635000">
                  <a:moveTo>
                    <a:pt x="0" y="431800"/>
                  </a:moveTo>
                  <a:lnTo>
                    <a:pt x="0" y="431800"/>
                  </a:lnTo>
                  <a:lnTo>
                    <a:pt x="635000" y="431800"/>
                  </a:lnTo>
                  <a:lnTo>
                    <a:pt x="635000" y="0"/>
                  </a:lnTo>
                  <a:lnTo>
                    <a:pt x="0" y="0"/>
                  </a:lnTo>
                  <a:lnTo>
                    <a:pt x="0" y="431800"/>
                  </a:lnTo>
                  <a:close/>
                </a:path>
              </a:pathLst>
            </a:custGeom>
            <a:blipFill>
              <a:blip r:embed="rId4"/>
              <a:stretch>
                <a:fillRect l="0" t="0" r="0" b="0"/>
              </a:stretch>
            </a:blipFill>
          </p:spPr>
        </p:sp>
      </p:grpSp>
      <p:grpSp>
        <p:nvGrpSpPr>
          <p:cNvPr name="Group 8" id="8"/>
          <p:cNvGrpSpPr>
            <a:grpSpLocks noChangeAspect="true"/>
          </p:cNvGrpSpPr>
          <p:nvPr/>
        </p:nvGrpSpPr>
        <p:grpSpPr>
          <a:xfrm rot="-2922360">
            <a:off x="8096717" y="1169975"/>
            <a:ext cx="781050" cy="819150"/>
            <a:chOff x="0" y="0"/>
            <a:chExt cx="1041400" cy="1092200"/>
          </a:xfrm>
        </p:grpSpPr>
        <p:sp>
          <p:nvSpPr>
            <p:cNvPr name="Freeform 9" id="9"/>
            <p:cNvSpPr/>
            <p:nvPr/>
          </p:nvSpPr>
          <p:spPr>
            <a:xfrm flipH="false" flipV="false" rot="0">
              <a:off x="0" y="0"/>
              <a:ext cx="1041400" cy="1092200"/>
            </a:xfrm>
            <a:custGeom>
              <a:avLst/>
              <a:gdLst/>
              <a:ahLst/>
              <a:cxnLst/>
              <a:rect r="r" b="b" t="t" l="l"/>
              <a:pathLst>
                <a:path h="1092200" w="1041400">
                  <a:moveTo>
                    <a:pt x="1041400" y="0"/>
                  </a:moveTo>
                  <a:lnTo>
                    <a:pt x="983742" y="0"/>
                  </a:lnTo>
                  <a:lnTo>
                    <a:pt x="0" y="0"/>
                  </a:lnTo>
                  <a:lnTo>
                    <a:pt x="0" y="1092200"/>
                  </a:lnTo>
                  <a:lnTo>
                    <a:pt x="581279" y="1092200"/>
                  </a:lnTo>
                  <a:lnTo>
                    <a:pt x="1041400" y="1092200"/>
                  </a:lnTo>
                  <a:lnTo>
                    <a:pt x="1041400" y="0"/>
                  </a:lnTo>
                  <a:close/>
                </a:path>
              </a:pathLst>
            </a:custGeom>
            <a:blipFill>
              <a:blip r:embed="rId5"/>
              <a:stretch>
                <a:fillRect l="0" t="0" r="0" b="0"/>
              </a:stretch>
            </a:blipFill>
          </p:spPr>
        </p:sp>
      </p:grpSp>
      <p:grpSp>
        <p:nvGrpSpPr>
          <p:cNvPr name="Group 10" id="10"/>
          <p:cNvGrpSpPr>
            <a:grpSpLocks noChangeAspect="true"/>
          </p:cNvGrpSpPr>
          <p:nvPr/>
        </p:nvGrpSpPr>
        <p:grpSpPr>
          <a:xfrm rot="511140">
            <a:off x="7835665" y="2085880"/>
            <a:ext cx="552450" cy="381000"/>
            <a:chOff x="0" y="0"/>
            <a:chExt cx="736600" cy="508000"/>
          </a:xfrm>
        </p:grpSpPr>
        <p:sp>
          <p:nvSpPr>
            <p:cNvPr name="Freeform 11" id="11"/>
            <p:cNvSpPr/>
            <p:nvPr/>
          </p:nvSpPr>
          <p:spPr>
            <a:xfrm flipH="false" flipV="false" rot="0">
              <a:off x="0" y="0"/>
              <a:ext cx="736600" cy="508000"/>
            </a:xfrm>
            <a:custGeom>
              <a:avLst/>
              <a:gdLst/>
              <a:ahLst/>
              <a:cxnLst/>
              <a:rect r="r" b="b" t="t" l="l"/>
              <a:pathLst>
                <a:path h="508000" w="736600">
                  <a:moveTo>
                    <a:pt x="0" y="0"/>
                  </a:moveTo>
                  <a:lnTo>
                    <a:pt x="0" y="508000"/>
                  </a:lnTo>
                  <a:lnTo>
                    <a:pt x="736600" y="508000"/>
                  </a:lnTo>
                  <a:lnTo>
                    <a:pt x="736600" y="0"/>
                  </a:lnTo>
                  <a:lnTo>
                    <a:pt x="0" y="0"/>
                  </a:lnTo>
                  <a:close/>
                </a:path>
              </a:pathLst>
            </a:custGeom>
            <a:blipFill>
              <a:blip r:embed="rId4"/>
              <a:stretch>
                <a:fillRect l="0" t="0" r="0" b="0"/>
              </a:stretch>
            </a:blipFill>
          </p:spPr>
        </p:sp>
      </p:grpSp>
      <p:grpSp>
        <p:nvGrpSpPr>
          <p:cNvPr name="Group 12" id="12"/>
          <p:cNvGrpSpPr>
            <a:grpSpLocks noChangeAspect="true"/>
          </p:cNvGrpSpPr>
          <p:nvPr/>
        </p:nvGrpSpPr>
        <p:grpSpPr>
          <a:xfrm rot="0">
            <a:off x="0" y="1731474"/>
            <a:ext cx="1446905" cy="5335876"/>
            <a:chOff x="0" y="0"/>
            <a:chExt cx="1446911" cy="5335867"/>
          </a:xfrm>
        </p:grpSpPr>
        <p:sp>
          <p:nvSpPr>
            <p:cNvPr name="Freeform 13" id="13"/>
            <p:cNvSpPr/>
            <p:nvPr/>
          </p:nvSpPr>
          <p:spPr>
            <a:xfrm flipH="false" flipV="false" rot="0">
              <a:off x="0" y="0"/>
              <a:ext cx="1446911" cy="5335905"/>
            </a:xfrm>
            <a:custGeom>
              <a:avLst/>
              <a:gdLst/>
              <a:ahLst/>
              <a:cxnLst/>
              <a:rect r="r" b="b" t="t" l="l"/>
              <a:pathLst>
                <a:path h="5335905" w="1446911">
                  <a:moveTo>
                    <a:pt x="0" y="0"/>
                  </a:moveTo>
                  <a:lnTo>
                    <a:pt x="0" y="5335905"/>
                  </a:lnTo>
                  <a:lnTo>
                    <a:pt x="1446911" y="5335905"/>
                  </a:lnTo>
                  <a:lnTo>
                    <a:pt x="1446911" y="0"/>
                  </a:lnTo>
                  <a:close/>
                </a:path>
              </a:pathLst>
            </a:custGeom>
            <a:solidFill>
              <a:srgbClr val="FFC823"/>
            </a:solidFill>
          </p:spPr>
        </p:sp>
      </p:grpSp>
      <p:sp>
        <p:nvSpPr>
          <p:cNvPr name="Freeform 14" id="14"/>
          <p:cNvSpPr/>
          <p:nvPr/>
        </p:nvSpPr>
        <p:spPr>
          <a:xfrm flipH="false" flipV="false" rot="0">
            <a:off x="1965789" y="7000380"/>
            <a:ext cx="2428294" cy="47625"/>
          </a:xfrm>
          <a:custGeom>
            <a:avLst/>
            <a:gdLst/>
            <a:ahLst/>
            <a:cxnLst/>
            <a:rect r="r" b="b" t="t" l="l"/>
            <a:pathLst>
              <a:path h="47625" w="2428294">
                <a:moveTo>
                  <a:pt x="0" y="0"/>
                </a:moveTo>
                <a:lnTo>
                  <a:pt x="2428294" y="0"/>
                </a:lnTo>
                <a:lnTo>
                  <a:pt x="2428294" y="47625"/>
                </a:lnTo>
                <a:lnTo>
                  <a:pt x="0" y="4762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0">
            <a:off x="1975695" y="6418612"/>
            <a:ext cx="2427046" cy="47625"/>
          </a:xfrm>
          <a:custGeom>
            <a:avLst/>
            <a:gdLst/>
            <a:ahLst/>
            <a:cxnLst/>
            <a:rect r="r" b="b" t="t" l="l"/>
            <a:pathLst>
              <a:path h="47625" w="2427046">
                <a:moveTo>
                  <a:pt x="0" y="0"/>
                </a:moveTo>
                <a:lnTo>
                  <a:pt x="2427046" y="0"/>
                </a:lnTo>
                <a:lnTo>
                  <a:pt x="2427046" y="47625"/>
                </a:lnTo>
                <a:lnTo>
                  <a:pt x="0" y="4762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6" id="16"/>
          <p:cNvGrpSpPr>
            <a:grpSpLocks noChangeAspect="true"/>
          </p:cNvGrpSpPr>
          <p:nvPr/>
        </p:nvGrpSpPr>
        <p:grpSpPr>
          <a:xfrm rot="6993120">
            <a:off x="7683760" y="785174"/>
            <a:ext cx="476250" cy="323850"/>
            <a:chOff x="0" y="0"/>
            <a:chExt cx="635000" cy="431800"/>
          </a:xfrm>
        </p:grpSpPr>
        <p:sp>
          <p:nvSpPr>
            <p:cNvPr name="Freeform 17" id="17"/>
            <p:cNvSpPr/>
            <p:nvPr/>
          </p:nvSpPr>
          <p:spPr>
            <a:xfrm flipH="false" flipV="false" rot="0">
              <a:off x="0" y="0"/>
              <a:ext cx="635000" cy="431800"/>
            </a:xfrm>
            <a:custGeom>
              <a:avLst/>
              <a:gdLst/>
              <a:ahLst/>
              <a:cxnLst/>
              <a:rect r="r" b="b" t="t" l="l"/>
              <a:pathLst>
                <a:path h="431800" w="635000">
                  <a:moveTo>
                    <a:pt x="0" y="431800"/>
                  </a:moveTo>
                  <a:lnTo>
                    <a:pt x="635000" y="431800"/>
                  </a:lnTo>
                  <a:lnTo>
                    <a:pt x="635000" y="0"/>
                  </a:lnTo>
                  <a:lnTo>
                    <a:pt x="0" y="0"/>
                  </a:lnTo>
                  <a:lnTo>
                    <a:pt x="0" y="431800"/>
                  </a:lnTo>
                  <a:close/>
                </a:path>
              </a:pathLst>
            </a:custGeom>
            <a:blipFill>
              <a:blip r:embed="rId4"/>
              <a:stretch>
                <a:fillRect l="0" t="0" r="0" b="0"/>
              </a:stretch>
            </a:blipFill>
          </p:spPr>
        </p:sp>
      </p:grpSp>
      <p:grpSp>
        <p:nvGrpSpPr>
          <p:cNvPr name="Group 18" id="18"/>
          <p:cNvGrpSpPr>
            <a:grpSpLocks noChangeAspect="true"/>
          </p:cNvGrpSpPr>
          <p:nvPr/>
        </p:nvGrpSpPr>
        <p:grpSpPr>
          <a:xfrm rot="-211860">
            <a:off x="6229455" y="5332543"/>
            <a:ext cx="2310965" cy="2085975"/>
            <a:chOff x="0" y="0"/>
            <a:chExt cx="3081287" cy="2781300"/>
          </a:xfrm>
        </p:grpSpPr>
        <p:sp>
          <p:nvSpPr>
            <p:cNvPr name="Freeform 19" id="19"/>
            <p:cNvSpPr/>
            <p:nvPr/>
          </p:nvSpPr>
          <p:spPr>
            <a:xfrm flipH="false" flipV="false" rot="0">
              <a:off x="0" y="0"/>
              <a:ext cx="3081274" cy="2781300"/>
            </a:xfrm>
            <a:custGeom>
              <a:avLst/>
              <a:gdLst/>
              <a:ahLst/>
              <a:cxnLst/>
              <a:rect r="r" b="b" t="t" l="l"/>
              <a:pathLst>
                <a:path h="2781300" w="3081274">
                  <a:moveTo>
                    <a:pt x="3081274" y="0"/>
                  </a:moveTo>
                  <a:lnTo>
                    <a:pt x="166243" y="0"/>
                  </a:lnTo>
                  <a:lnTo>
                    <a:pt x="0" y="0"/>
                  </a:lnTo>
                  <a:lnTo>
                    <a:pt x="0" y="2781300"/>
                  </a:lnTo>
                  <a:lnTo>
                    <a:pt x="2660015" y="2781300"/>
                  </a:lnTo>
                  <a:lnTo>
                    <a:pt x="3081274" y="2781300"/>
                  </a:lnTo>
                  <a:lnTo>
                    <a:pt x="3081274" y="0"/>
                  </a:lnTo>
                  <a:close/>
                </a:path>
              </a:pathLst>
            </a:custGeom>
            <a:blipFill>
              <a:blip r:embed="rId10"/>
              <a:stretch>
                <a:fillRect l="-156" t="0" r="0" b="0"/>
              </a:stretch>
            </a:blipFill>
          </p:spPr>
        </p:sp>
      </p:grpSp>
      <p:grpSp>
        <p:nvGrpSpPr>
          <p:cNvPr name="Group 20" id="20"/>
          <p:cNvGrpSpPr>
            <a:grpSpLocks noChangeAspect="true"/>
          </p:cNvGrpSpPr>
          <p:nvPr/>
        </p:nvGrpSpPr>
        <p:grpSpPr>
          <a:xfrm rot="-211860">
            <a:off x="7854382" y="7377751"/>
            <a:ext cx="2310965" cy="1495930"/>
            <a:chOff x="0" y="0"/>
            <a:chExt cx="3081287" cy="1994573"/>
          </a:xfrm>
        </p:grpSpPr>
        <p:sp>
          <p:nvSpPr>
            <p:cNvPr name="Freeform 21" id="21"/>
            <p:cNvSpPr/>
            <p:nvPr/>
          </p:nvSpPr>
          <p:spPr>
            <a:xfrm flipH="false" flipV="false" rot="0">
              <a:off x="0" y="0"/>
              <a:ext cx="3081274" cy="1994535"/>
            </a:xfrm>
            <a:custGeom>
              <a:avLst/>
              <a:gdLst/>
              <a:ahLst/>
              <a:cxnLst/>
              <a:rect r="r" b="b" t="t" l="l"/>
              <a:pathLst>
                <a:path h="1994535" w="3081274">
                  <a:moveTo>
                    <a:pt x="3081274" y="0"/>
                  </a:moveTo>
                  <a:lnTo>
                    <a:pt x="0" y="0"/>
                  </a:lnTo>
                  <a:lnTo>
                    <a:pt x="0" y="1804416"/>
                  </a:lnTo>
                  <a:lnTo>
                    <a:pt x="3081274" y="1994535"/>
                  </a:lnTo>
                  <a:lnTo>
                    <a:pt x="3081274" y="0"/>
                  </a:lnTo>
                  <a:close/>
                </a:path>
              </a:pathLst>
            </a:custGeom>
            <a:blipFill>
              <a:blip r:embed="rId10"/>
              <a:stretch>
                <a:fillRect l="-156" t="0" r="0" b="-39446"/>
              </a:stretch>
            </a:blipFill>
          </p:spPr>
        </p:sp>
      </p:grpSp>
      <p:sp>
        <p:nvSpPr>
          <p:cNvPr name="TextBox 22" id="22"/>
          <p:cNvSpPr txBox="true"/>
          <p:nvPr/>
        </p:nvSpPr>
        <p:spPr>
          <a:xfrm rot="0">
            <a:off x="1939480" y="5642924"/>
            <a:ext cx="2537031" cy="1337929"/>
          </a:xfrm>
          <a:prstGeom prst="rect">
            <a:avLst/>
          </a:prstGeom>
        </p:spPr>
        <p:txBody>
          <a:bodyPr anchor="t" rtlCol="false" tIns="0" lIns="0" bIns="0" rIns="0">
            <a:spAutoFit/>
          </a:bodyPr>
          <a:lstStyle/>
          <a:p>
            <a:pPr algn="just">
              <a:lnSpc>
                <a:spcPts val="4521"/>
              </a:lnSpc>
            </a:pPr>
            <a:r>
              <a:rPr lang="en-US" b="true" sz="9043">
                <a:solidFill>
                  <a:srgbClr val="FDCA31"/>
                </a:solidFill>
                <a:latin typeface="Montserrat Bold"/>
                <a:ea typeface="Montserrat Bold"/>
                <a:cs typeface="Montserrat Bold"/>
                <a:sym typeface="Montserrat Bold"/>
              </a:rPr>
              <a:t>50%</a:t>
            </a:r>
          </a:p>
          <a:p>
            <a:pPr algn="just">
              <a:lnSpc>
                <a:spcPts val="8129"/>
              </a:lnSpc>
            </a:pPr>
            <a:r>
              <a:rPr lang="en-US" b="true" sz="3251" spc="162">
                <a:solidFill>
                  <a:srgbClr val="FDCA31"/>
                </a:solidFill>
                <a:latin typeface="Montserrat Bold"/>
                <a:ea typeface="Montserrat Bold"/>
                <a:cs typeface="Montserrat Bold"/>
                <a:sym typeface="Montserrat Bold"/>
              </a:rPr>
              <a:t>DISCOUNT</a:t>
            </a:r>
          </a:p>
        </p:txBody>
      </p:sp>
      <p:sp>
        <p:nvSpPr>
          <p:cNvPr name="TextBox 23" id="23"/>
          <p:cNvSpPr txBox="true"/>
          <p:nvPr/>
        </p:nvSpPr>
        <p:spPr>
          <a:xfrm rot="0">
            <a:off x="2781976" y="183147"/>
            <a:ext cx="4841386" cy="2481320"/>
          </a:xfrm>
          <a:prstGeom prst="rect">
            <a:avLst/>
          </a:prstGeom>
        </p:spPr>
        <p:txBody>
          <a:bodyPr anchor="t" rtlCol="false" tIns="0" lIns="0" bIns="0" rIns="0">
            <a:spAutoFit/>
          </a:bodyPr>
          <a:lstStyle/>
          <a:p>
            <a:pPr algn="ctr">
              <a:lnSpc>
                <a:spcPts val="9783"/>
              </a:lnSpc>
            </a:pPr>
            <a:r>
              <a:rPr lang="en-US" b="true" sz="7079">
                <a:solidFill>
                  <a:srgbClr val="FFFFFF"/>
                </a:solidFill>
                <a:latin typeface="Canva Sans Bold"/>
                <a:ea typeface="Canva Sans Bold"/>
                <a:cs typeface="Canva Sans Bold"/>
                <a:sym typeface="Canva Sans Bold"/>
              </a:rPr>
              <a:t>Pizza Sales Analysis</a:t>
            </a:r>
          </a:p>
        </p:txBody>
      </p:sp>
      <p:sp>
        <p:nvSpPr>
          <p:cNvPr name="TextBox 24" id="24"/>
          <p:cNvSpPr txBox="true"/>
          <p:nvPr/>
        </p:nvSpPr>
        <p:spPr>
          <a:xfrm rot="0">
            <a:off x="3749945" y="3171025"/>
            <a:ext cx="4223623" cy="1041349"/>
          </a:xfrm>
          <a:prstGeom prst="rect">
            <a:avLst/>
          </a:prstGeom>
        </p:spPr>
        <p:txBody>
          <a:bodyPr anchor="t" rtlCol="false" tIns="0" lIns="0" bIns="0" rIns="0">
            <a:spAutoFit/>
          </a:bodyPr>
          <a:lstStyle/>
          <a:p>
            <a:pPr algn="ctr">
              <a:lnSpc>
                <a:spcPts val="2728"/>
              </a:lnSpc>
            </a:pPr>
            <a:r>
              <a:rPr lang="en-US" sz="1969">
                <a:solidFill>
                  <a:srgbClr val="FFFFFF"/>
                </a:solidFill>
                <a:latin typeface="Canva Sans"/>
                <a:ea typeface="Canva Sans"/>
                <a:cs typeface="Canva Sans"/>
                <a:sym typeface="Canva Sans"/>
              </a:rPr>
              <a:t>PIZZA IS ONE OF THE FAVORITE FOODS OF ALMOST EVERYONE IN THE WORLD.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806453"/>
            <a:ext cx="15621000" cy="10410825"/>
          </a:xfrm>
          <a:custGeom>
            <a:avLst/>
            <a:gdLst/>
            <a:ahLst/>
            <a:cxnLst/>
            <a:rect r="r" b="b" t="t" l="l"/>
            <a:pathLst>
              <a:path h="10410825" w="15621000">
                <a:moveTo>
                  <a:pt x="0" y="0"/>
                </a:moveTo>
                <a:lnTo>
                  <a:pt x="15621000" y="0"/>
                </a:lnTo>
                <a:lnTo>
                  <a:pt x="15621000" y="10410825"/>
                </a:lnTo>
                <a:lnTo>
                  <a:pt x="0" y="10410825"/>
                </a:lnTo>
                <a:lnTo>
                  <a:pt x="0" y="0"/>
                </a:lnTo>
                <a:close/>
              </a:path>
            </a:pathLst>
          </a:custGeom>
          <a:blipFill>
            <a:blip r:embed="rId2"/>
            <a:stretch>
              <a:fillRect l="0" t="0" r="0" b="0"/>
            </a:stretch>
          </a:blipFill>
        </p:spPr>
      </p:sp>
      <p:grpSp>
        <p:nvGrpSpPr>
          <p:cNvPr name="Group 3" id="3"/>
          <p:cNvGrpSpPr>
            <a:grpSpLocks noChangeAspect="true"/>
          </p:cNvGrpSpPr>
          <p:nvPr/>
        </p:nvGrpSpPr>
        <p:grpSpPr>
          <a:xfrm rot="6993120">
            <a:off x="6332906" y="4735125"/>
            <a:ext cx="476250" cy="323850"/>
            <a:chOff x="0" y="0"/>
            <a:chExt cx="635000" cy="431800"/>
          </a:xfrm>
        </p:grpSpPr>
        <p:sp>
          <p:nvSpPr>
            <p:cNvPr name="Freeform 4" id="4"/>
            <p:cNvSpPr/>
            <p:nvPr/>
          </p:nvSpPr>
          <p:spPr>
            <a:xfrm flipH="false" flipV="false" rot="0">
              <a:off x="0" y="0"/>
              <a:ext cx="635000" cy="431800"/>
            </a:xfrm>
            <a:custGeom>
              <a:avLst/>
              <a:gdLst/>
              <a:ahLst/>
              <a:cxnLst/>
              <a:rect r="r" b="b" t="t" l="l"/>
              <a:pathLst>
                <a:path h="431800" w="635000">
                  <a:moveTo>
                    <a:pt x="0" y="431800"/>
                  </a:moveTo>
                  <a:lnTo>
                    <a:pt x="635000" y="431800"/>
                  </a:lnTo>
                  <a:lnTo>
                    <a:pt x="635000" y="0"/>
                  </a:lnTo>
                  <a:lnTo>
                    <a:pt x="0" y="0"/>
                  </a:lnTo>
                  <a:lnTo>
                    <a:pt x="0" y="431800"/>
                  </a:lnTo>
                  <a:close/>
                </a:path>
              </a:pathLst>
            </a:custGeom>
            <a:blipFill>
              <a:blip r:embed="rId3"/>
              <a:stretch>
                <a:fillRect l="0" t="0" r="0" b="0"/>
              </a:stretch>
            </a:blipFill>
          </p:spPr>
        </p:sp>
      </p:grpSp>
      <p:grpSp>
        <p:nvGrpSpPr>
          <p:cNvPr name="Group 5" id="5"/>
          <p:cNvGrpSpPr>
            <a:grpSpLocks noChangeAspect="true"/>
          </p:cNvGrpSpPr>
          <p:nvPr/>
        </p:nvGrpSpPr>
        <p:grpSpPr>
          <a:xfrm rot="511140">
            <a:off x="6726069" y="3877275"/>
            <a:ext cx="552450" cy="381000"/>
            <a:chOff x="0" y="0"/>
            <a:chExt cx="736600" cy="508000"/>
          </a:xfrm>
        </p:grpSpPr>
        <p:sp>
          <p:nvSpPr>
            <p:cNvPr name="Freeform 6" id="6"/>
            <p:cNvSpPr/>
            <p:nvPr/>
          </p:nvSpPr>
          <p:spPr>
            <a:xfrm flipH="false" flipV="false" rot="0">
              <a:off x="0" y="0"/>
              <a:ext cx="736600" cy="508000"/>
            </a:xfrm>
            <a:custGeom>
              <a:avLst/>
              <a:gdLst/>
              <a:ahLst/>
              <a:cxnLst/>
              <a:rect r="r" b="b" t="t" l="l"/>
              <a:pathLst>
                <a:path h="508000" w="736600">
                  <a:moveTo>
                    <a:pt x="0" y="0"/>
                  </a:moveTo>
                  <a:lnTo>
                    <a:pt x="0" y="508000"/>
                  </a:lnTo>
                  <a:lnTo>
                    <a:pt x="736600" y="508000"/>
                  </a:lnTo>
                  <a:lnTo>
                    <a:pt x="736600" y="495173"/>
                  </a:lnTo>
                  <a:lnTo>
                    <a:pt x="736600" y="0"/>
                  </a:lnTo>
                  <a:lnTo>
                    <a:pt x="0" y="0"/>
                  </a:lnTo>
                  <a:close/>
                </a:path>
              </a:pathLst>
            </a:custGeom>
            <a:blipFill>
              <a:blip r:embed="rId3"/>
              <a:stretch>
                <a:fillRect l="0" t="0" r="0" b="0"/>
              </a:stretch>
            </a:blipFill>
          </p:spPr>
        </p:sp>
      </p:grpSp>
      <p:sp>
        <p:nvSpPr>
          <p:cNvPr name="Freeform 7" id="7"/>
          <p:cNvSpPr/>
          <p:nvPr/>
        </p:nvSpPr>
        <p:spPr>
          <a:xfrm flipH="false" flipV="false" rot="0">
            <a:off x="643290" y="601894"/>
            <a:ext cx="4982347" cy="174622"/>
          </a:xfrm>
          <a:custGeom>
            <a:avLst/>
            <a:gdLst/>
            <a:ahLst/>
            <a:cxnLst/>
            <a:rect r="r" b="b" t="t" l="l"/>
            <a:pathLst>
              <a:path h="174622" w="4982347">
                <a:moveTo>
                  <a:pt x="0" y="0"/>
                </a:moveTo>
                <a:lnTo>
                  <a:pt x="4982346" y="0"/>
                </a:lnTo>
                <a:lnTo>
                  <a:pt x="4982346" y="174622"/>
                </a:lnTo>
                <a:lnTo>
                  <a:pt x="0" y="17462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8" id="8"/>
          <p:cNvGrpSpPr>
            <a:grpSpLocks noChangeAspect="true"/>
          </p:cNvGrpSpPr>
          <p:nvPr/>
        </p:nvGrpSpPr>
        <p:grpSpPr>
          <a:xfrm rot="6993120">
            <a:off x="7063340" y="5317855"/>
            <a:ext cx="476250" cy="323850"/>
            <a:chOff x="0" y="0"/>
            <a:chExt cx="635000" cy="431800"/>
          </a:xfrm>
        </p:grpSpPr>
        <p:sp>
          <p:nvSpPr>
            <p:cNvPr name="Freeform 9" id="9"/>
            <p:cNvSpPr/>
            <p:nvPr/>
          </p:nvSpPr>
          <p:spPr>
            <a:xfrm flipH="false" flipV="false" rot="0">
              <a:off x="0" y="0"/>
              <a:ext cx="635000" cy="431800"/>
            </a:xfrm>
            <a:custGeom>
              <a:avLst/>
              <a:gdLst/>
              <a:ahLst/>
              <a:cxnLst/>
              <a:rect r="r" b="b" t="t" l="l"/>
              <a:pathLst>
                <a:path h="431800" w="635000">
                  <a:moveTo>
                    <a:pt x="0" y="431800"/>
                  </a:moveTo>
                  <a:lnTo>
                    <a:pt x="635000" y="431800"/>
                  </a:lnTo>
                  <a:lnTo>
                    <a:pt x="635000" y="0"/>
                  </a:lnTo>
                  <a:lnTo>
                    <a:pt x="433959" y="0"/>
                  </a:lnTo>
                  <a:lnTo>
                    <a:pt x="0" y="0"/>
                  </a:lnTo>
                  <a:lnTo>
                    <a:pt x="0" y="431800"/>
                  </a:lnTo>
                  <a:close/>
                </a:path>
              </a:pathLst>
            </a:custGeom>
            <a:blipFill>
              <a:blip r:embed="rId3"/>
              <a:stretch>
                <a:fillRect l="0" t="0" r="0" b="0"/>
              </a:stretch>
            </a:blipFill>
          </p:spPr>
        </p:sp>
      </p:grpSp>
      <p:sp>
        <p:nvSpPr>
          <p:cNvPr name="Freeform 10" id="10"/>
          <p:cNvSpPr/>
          <p:nvPr/>
        </p:nvSpPr>
        <p:spPr>
          <a:xfrm flipH="false" flipV="false" rot="0">
            <a:off x="7237847" y="4830851"/>
            <a:ext cx="4982347" cy="198434"/>
          </a:xfrm>
          <a:custGeom>
            <a:avLst/>
            <a:gdLst/>
            <a:ahLst/>
            <a:cxnLst/>
            <a:rect r="r" b="b" t="t" l="l"/>
            <a:pathLst>
              <a:path h="198434" w="4982347">
                <a:moveTo>
                  <a:pt x="0" y="0"/>
                </a:moveTo>
                <a:lnTo>
                  <a:pt x="4982347" y="0"/>
                </a:lnTo>
                <a:lnTo>
                  <a:pt x="4982347" y="198435"/>
                </a:lnTo>
                <a:lnTo>
                  <a:pt x="0" y="19843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1" id="11"/>
          <p:cNvGrpSpPr>
            <a:grpSpLocks noChangeAspect="true"/>
          </p:cNvGrpSpPr>
          <p:nvPr/>
        </p:nvGrpSpPr>
        <p:grpSpPr>
          <a:xfrm rot="-2922360">
            <a:off x="6997322" y="4219708"/>
            <a:ext cx="781050" cy="819150"/>
            <a:chOff x="0" y="0"/>
            <a:chExt cx="1041400" cy="1092200"/>
          </a:xfrm>
        </p:grpSpPr>
        <p:sp>
          <p:nvSpPr>
            <p:cNvPr name="Freeform 12" id="12"/>
            <p:cNvSpPr/>
            <p:nvPr/>
          </p:nvSpPr>
          <p:spPr>
            <a:xfrm flipH="false" flipV="false" rot="0">
              <a:off x="0" y="0"/>
              <a:ext cx="1041400" cy="1092200"/>
            </a:xfrm>
            <a:custGeom>
              <a:avLst/>
              <a:gdLst/>
              <a:ahLst/>
              <a:cxnLst/>
              <a:rect r="r" b="b" t="t" l="l"/>
              <a:pathLst>
                <a:path h="1092200" w="1041400">
                  <a:moveTo>
                    <a:pt x="1041400" y="0"/>
                  </a:moveTo>
                  <a:lnTo>
                    <a:pt x="0" y="0"/>
                  </a:lnTo>
                  <a:lnTo>
                    <a:pt x="0" y="1092200"/>
                  </a:lnTo>
                  <a:lnTo>
                    <a:pt x="1041400" y="1092200"/>
                  </a:lnTo>
                  <a:lnTo>
                    <a:pt x="1041400" y="0"/>
                  </a:lnTo>
                  <a:close/>
                </a:path>
              </a:pathLst>
            </a:custGeom>
            <a:blipFill>
              <a:blip r:embed="rId8"/>
              <a:stretch>
                <a:fillRect l="0" t="0" r="0" b="0"/>
              </a:stretch>
            </a:blipFill>
          </p:spPr>
        </p:sp>
      </p:grpSp>
      <p:sp>
        <p:nvSpPr>
          <p:cNvPr name="TextBox 13" id="13"/>
          <p:cNvSpPr txBox="true"/>
          <p:nvPr/>
        </p:nvSpPr>
        <p:spPr>
          <a:xfrm rot="0">
            <a:off x="748551" y="-125339"/>
            <a:ext cx="4583659" cy="645738"/>
          </a:xfrm>
          <a:prstGeom prst="rect">
            <a:avLst/>
          </a:prstGeom>
        </p:spPr>
        <p:txBody>
          <a:bodyPr anchor="t" rtlCol="false" tIns="0" lIns="0" bIns="0" rIns="0">
            <a:spAutoFit/>
          </a:bodyPr>
          <a:lstStyle/>
          <a:p>
            <a:pPr algn="l">
              <a:lnSpc>
                <a:spcPts val="5146"/>
              </a:lnSpc>
            </a:pPr>
            <a:r>
              <a:rPr lang="en-US" sz="3675">
                <a:solidFill>
                  <a:srgbClr val="FFFFFF"/>
                </a:solidFill>
                <a:latin typeface="Canva Sans"/>
                <a:ea typeface="Canva Sans"/>
                <a:cs typeface="Canva Sans"/>
                <a:sym typeface="Canva Sans"/>
              </a:rPr>
              <a:t>Project Description:</a:t>
            </a:r>
          </a:p>
        </p:txBody>
      </p:sp>
      <p:sp>
        <p:nvSpPr>
          <p:cNvPr name="TextBox 14" id="14"/>
          <p:cNvSpPr txBox="true"/>
          <p:nvPr/>
        </p:nvSpPr>
        <p:spPr>
          <a:xfrm rot="0">
            <a:off x="616715" y="818674"/>
            <a:ext cx="5284680" cy="3720598"/>
          </a:xfrm>
          <a:prstGeom prst="rect">
            <a:avLst/>
          </a:prstGeom>
        </p:spPr>
        <p:txBody>
          <a:bodyPr anchor="t" rtlCol="false" tIns="0" lIns="0" bIns="0" rIns="0">
            <a:spAutoFit/>
          </a:bodyPr>
          <a:lstStyle/>
          <a:p>
            <a:pPr algn="ctr">
              <a:lnSpc>
                <a:spcPts val="2661"/>
              </a:lnSpc>
            </a:pPr>
            <a:r>
              <a:rPr lang="en-US" sz="1921">
                <a:solidFill>
                  <a:srgbClr val="FFFFFF"/>
                </a:solidFill>
                <a:latin typeface="Canva Sans"/>
                <a:ea typeface="Canva Sans"/>
                <a:cs typeface="Canva Sans"/>
                <a:sym typeface="Canva Sans"/>
              </a:rPr>
              <a:t>This project uses SQL to analyze the dataset of an Pizza Sales. .The objective of the project is to gain valuable insights into the sales operations, Customer Segmentation, trends, sales growth, customer interest and money spent by customer. .The goal of the project is to answer a set of questions about the pizza sales business performance and help in its growth by making better decisions.</a:t>
            </a:r>
          </a:p>
        </p:txBody>
      </p:sp>
      <p:sp>
        <p:nvSpPr>
          <p:cNvPr name="TextBox 15" id="15"/>
          <p:cNvSpPr txBox="true"/>
          <p:nvPr/>
        </p:nvSpPr>
        <p:spPr>
          <a:xfrm rot="0">
            <a:off x="7672245" y="5786285"/>
            <a:ext cx="4666393" cy="301390"/>
          </a:xfrm>
          <a:prstGeom prst="rect">
            <a:avLst/>
          </a:prstGeom>
        </p:spPr>
        <p:txBody>
          <a:bodyPr anchor="t" rtlCol="false" tIns="0" lIns="0" bIns="0" rIns="0">
            <a:spAutoFit/>
          </a:bodyPr>
          <a:lstStyle/>
          <a:p>
            <a:pPr algn="l">
              <a:lnSpc>
                <a:spcPts val="2482"/>
              </a:lnSpc>
            </a:pPr>
            <a:r>
              <a:rPr lang="en-US" sz="1792">
                <a:solidFill>
                  <a:srgbClr val="FFFFFF"/>
                </a:solidFill>
                <a:latin typeface="Canva Sans"/>
                <a:ea typeface="Canva Sans"/>
                <a:cs typeface="Canva Sans"/>
                <a:sym typeface="Canva Sans"/>
              </a:rPr>
              <a:t>The primary objectives of this project are:</a:t>
            </a:r>
          </a:p>
        </p:txBody>
      </p:sp>
      <p:sp>
        <p:nvSpPr>
          <p:cNvPr name="TextBox 16" id="16"/>
          <p:cNvSpPr txBox="true"/>
          <p:nvPr/>
        </p:nvSpPr>
        <p:spPr>
          <a:xfrm rot="0">
            <a:off x="7027964" y="6101505"/>
            <a:ext cx="118034" cy="301390"/>
          </a:xfrm>
          <a:prstGeom prst="rect">
            <a:avLst/>
          </a:prstGeom>
        </p:spPr>
        <p:txBody>
          <a:bodyPr anchor="t" rtlCol="false" tIns="0" lIns="0" bIns="0" rIns="0">
            <a:spAutoFit/>
          </a:bodyPr>
          <a:lstStyle/>
          <a:p>
            <a:pPr algn="l">
              <a:lnSpc>
                <a:spcPts val="2482"/>
              </a:lnSpc>
            </a:pPr>
            <a:r>
              <a:rPr lang="en-US" sz="1792">
                <a:solidFill>
                  <a:srgbClr val="FFFFFF"/>
                </a:solidFill>
                <a:latin typeface="Canva Sans"/>
                <a:ea typeface="Canva Sans"/>
                <a:cs typeface="Canva Sans"/>
                <a:sym typeface="Canva Sans"/>
              </a:rPr>
              <a:t>· </a:t>
            </a:r>
          </a:p>
        </p:txBody>
      </p:sp>
      <p:sp>
        <p:nvSpPr>
          <p:cNvPr name="TextBox 17" id="17"/>
          <p:cNvSpPr txBox="true"/>
          <p:nvPr/>
        </p:nvSpPr>
        <p:spPr>
          <a:xfrm rot="0">
            <a:off x="5630208" y="6101505"/>
            <a:ext cx="9291742" cy="1562262"/>
          </a:xfrm>
          <a:prstGeom prst="rect">
            <a:avLst/>
          </a:prstGeom>
        </p:spPr>
        <p:txBody>
          <a:bodyPr anchor="t" rtlCol="false" tIns="0" lIns="0" bIns="0" rIns="0">
            <a:spAutoFit/>
          </a:bodyPr>
          <a:lstStyle/>
          <a:p>
            <a:pPr algn="ctr">
              <a:lnSpc>
                <a:spcPts val="2482"/>
              </a:lnSpc>
            </a:pPr>
            <a:r>
              <a:rPr lang="en-US" sz="1792">
                <a:solidFill>
                  <a:srgbClr val="FFFFFF"/>
                </a:solidFill>
                <a:latin typeface="Canva Sans"/>
                <a:ea typeface="Canva Sans"/>
                <a:cs typeface="Canva Sans"/>
                <a:sym typeface="Canva Sans"/>
              </a:rPr>
              <a:t>To determine the most profitable days and times. To identify the average order values and revenue contributions by pizza categories. To understand customer preferences for different pizza sizes. To track monthly revenue growth. To identify the most popular and most expensive pizzas</a:t>
            </a:r>
          </a:p>
        </p:txBody>
      </p:sp>
      <p:sp>
        <p:nvSpPr>
          <p:cNvPr name="TextBox 18" id="18"/>
          <p:cNvSpPr txBox="true"/>
          <p:nvPr/>
        </p:nvSpPr>
        <p:spPr>
          <a:xfrm rot="0">
            <a:off x="5179752" y="6416716"/>
            <a:ext cx="118034" cy="301390"/>
          </a:xfrm>
          <a:prstGeom prst="rect">
            <a:avLst/>
          </a:prstGeom>
        </p:spPr>
        <p:txBody>
          <a:bodyPr anchor="t" rtlCol="false" tIns="0" lIns="0" bIns="0" rIns="0">
            <a:spAutoFit/>
          </a:bodyPr>
          <a:lstStyle/>
          <a:p>
            <a:pPr algn="l">
              <a:lnSpc>
                <a:spcPts val="2482"/>
              </a:lnSpc>
            </a:pPr>
            <a:r>
              <a:rPr lang="en-US" sz="1792">
                <a:solidFill>
                  <a:srgbClr val="FFFFFF"/>
                </a:solidFill>
                <a:latin typeface="Canva Sans"/>
                <a:ea typeface="Canva Sans"/>
                <a:cs typeface="Canva Sans"/>
                <a:sym typeface="Canva Sans"/>
              </a:rPr>
              <a:t>· </a:t>
            </a:r>
          </a:p>
        </p:txBody>
      </p:sp>
      <p:sp>
        <p:nvSpPr>
          <p:cNvPr name="TextBox 19" id="19"/>
          <p:cNvSpPr txBox="true"/>
          <p:nvPr/>
        </p:nvSpPr>
        <p:spPr>
          <a:xfrm rot="0">
            <a:off x="6365405" y="6731937"/>
            <a:ext cx="118034" cy="301390"/>
          </a:xfrm>
          <a:prstGeom prst="rect">
            <a:avLst/>
          </a:prstGeom>
        </p:spPr>
        <p:txBody>
          <a:bodyPr anchor="t" rtlCol="false" tIns="0" lIns="0" bIns="0" rIns="0">
            <a:spAutoFit/>
          </a:bodyPr>
          <a:lstStyle/>
          <a:p>
            <a:pPr algn="l">
              <a:lnSpc>
                <a:spcPts val="2482"/>
              </a:lnSpc>
            </a:pPr>
            <a:r>
              <a:rPr lang="en-US" sz="1792">
                <a:solidFill>
                  <a:srgbClr val="FFFFFF"/>
                </a:solidFill>
                <a:latin typeface="Canva Sans"/>
                <a:ea typeface="Canva Sans"/>
                <a:cs typeface="Canva Sans"/>
                <a:sym typeface="Canva Sans"/>
              </a:rPr>
              <a:t>· </a:t>
            </a:r>
          </a:p>
        </p:txBody>
      </p:sp>
      <p:sp>
        <p:nvSpPr>
          <p:cNvPr name="TextBox 20" id="20"/>
          <p:cNvSpPr txBox="true"/>
          <p:nvPr/>
        </p:nvSpPr>
        <p:spPr>
          <a:xfrm rot="0">
            <a:off x="7882595" y="7047157"/>
            <a:ext cx="118034" cy="301390"/>
          </a:xfrm>
          <a:prstGeom prst="rect">
            <a:avLst/>
          </a:prstGeom>
        </p:spPr>
        <p:txBody>
          <a:bodyPr anchor="t" rtlCol="false" tIns="0" lIns="0" bIns="0" rIns="0">
            <a:spAutoFit/>
          </a:bodyPr>
          <a:lstStyle/>
          <a:p>
            <a:pPr algn="l">
              <a:lnSpc>
                <a:spcPts val="2482"/>
              </a:lnSpc>
            </a:pPr>
            <a:r>
              <a:rPr lang="en-US" sz="1792">
                <a:solidFill>
                  <a:srgbClr val="FFFFFF"/>
                </a:solidFill>
                <a:latin typeface="Canva Sans"/>
                <a:ea typeface="Canva Sans"/>
                <a:cs typeface="Canva Sans"/>
                <a:sym typeface="Canva Sans"/>
              </a:rPr>
              <a:t>· </a:t>
            </a:r>
          </a:p>
        </p:txBody>
      </p:sp>
      <p:sp>
        <p:nvSpPr>
          <p:cNvPr name="TextBox 21" id="21"/>
          <p:cNvSpPr txBox="true"/>
          <p:nvPr/>
        </p:nvSpPr>
        <p:spPr>
          <a:xfrm rot="0">
            <a:off x="6694275" y="7362368"/>
            <a:ext cx="118034" cy="301390"/>
          </a:xfrm>
          <a:prstGeom prst="rect">
            <a:avLst/>
          </a:prstGeom>
        </p:spPr>
        <p:txBody>
          <a:bodyPr anchor="t" rtlCol="false" tIns="0" lIns="0" bIns="0" rIns="0">
            <a:spAutoFit/>
          </a:bodyPr>
          <a:lstStyle/>
          <a:p>
            <a:pPr algn="l">
              <a:lnSpc>
                <a:spcPts val="2482"/>
              </a:lnSpc>
            </a:pPr>
            <a:r>
              <a:rPr lang="en-US" sz="1792">
                <a:solidFill>
                  <a:srgbClr val="FFFFFF"/>
                </a:solidFill>
                <a:latin typeface="Canva Sans"/>
                <a:ea typeface="Canva Sans"/>
                <a:cs typeface="Canva Sans"/>
                <a:sym typeface="Canva Sans"/>
              </a:rPr>
              <a:t>· </a:t>
            </a:r>
          </a:p>
        </p:txBody>
      </p:sp>
      <p:sp>
        <p:nvSpPr>
          <p:cNvPr name="TextBox 22" id="22"/>
          <p:cNvSpPr txBox="true"/>
          <p:nvPr/>
        </p:nvSpPr>
        <p:spPr>
          <a:xfrm rot="0">
            <a:off x="8628526" y="1011679"/>
            <a:ext cx="1870700" cy="528542"/>
          </a:xfrm>
          <a:prstGeom prst="rect">
            <a:avLst/>
          </a:prstGeom>
        </p:spPr>
        <p:txBody>
          <a:bodyPr anchor="t" rtlCol="false" tIns="0" lIns="0" bIns="0" rIns="0">
            <a:spAutoFit/>
          </a:bodyPr>
          <a:lstStyle/>
          <a:p>
            <a:pPr algn="l">
              <a:lnSpc>
                <a:spcPts val="4189"/>
              </a:lnSpc>
            </a:pPr>
            <a:r>
              <a:rPr lang="en-US" sz="2992">
                <a:solidFill>
                  <a:srgbClr val="FFFFFF"/>
                </a:solidFill>
                <a:latin typeface="Canva Sans"/>
                <a:ea typeface="Canva Sans"/>
                <a:cs typeface="Canva Sans"/>
                <a:sym typeface="Canva Sans"/>
              </a:rPr>
              <a:t>ToolUsed:</a:t>
            </a:r>
          </a:p>
        </p:txBody>
      </p:sp>
      <p:sp>
        <p:nvSpPr>
          <p:cNvPr name="TextBox 23" id="23"/>
          <p:cNvSpPr txBox="true"/>
          <p:nvPr/>
        </p:nvSpPr>
        <p:spPr>
          <a:xfrm rot="0">
            <a:off x="10876274" y="997439"/>
            <a:ext cx="1461802" cy="584616"/>
          </a:xfrm>
          <a:prstGeom prst="rect">
            <a:avLst/>
          </a:prstGeom>
        </p:spPr>
        <p:txBody>
          <a:bodyPr anchor="t" rtlCol="false" tIns="0" lIns="0" bIns="0" rIns="0">
            <a:spAutoFit/>
          </a:bodyPr>
          <a:lstStyle/>
          <a:p>
            <a:pPr algn="l">
              <a:lnSpc>
                <a:spcPts val="4602"/>
              </a:lnSpc>
            </a:pPr>
            <a:r>
              <a:rPr lang="en-US" sz="3287">
                <a:solidFill>
                  <a:srgbClr val="FFFFFF"/>
                </a:solidFill>
                <a:latin typeface="Canva Sans"/>
                <a:ea typeface="Canva Sans"/>
                <a:cs typeface="Canva Sans"/>
                <a:sym typeface="Canva Sans"/>
              </a:rPr>
              <a:t>MySQL</a:t>
            </a:r>
          </a:p>
        </p:txBody>
      </p:sp>
      <p:sp>
        <p:nvSpPr>
          <p:cNvPr name="TextBox 24" id="24"/>
          <p:cNvSpPr txBox="true"/>
          <p:nvPr/>
        </p:nvSpPr>
        <p:spPr>
          <a:xfrm rot="0">
            <a:off x="10802226" y="1577835"/>
            <a:ext cx="2230831" cy="561670"/>
          </a:xfrm>
          <a:prstGeom prst="rect">
            <a:avLst/>
          </a:prstGeom>
        </p:spPr>
        <p:txBody>
          <a:bodyPr anchor="t" rtlCol="false" tIns="0" lIns="0" bIns="0" rIns="0">
            <a:spAutoFit/>
          </a:bodyPr>
          <a:lstStyle/>
          <a:p>
            <a:pPr algn="l">
              <a:lnSpc>
                <a:spcPts val="4483"/>
              </a:lnSpc>
            </a:pPr>
            <a:r>
              <a:rPr lang="en-US" sz="3202">
                <a:solidFill>
                  <a:srgbClr val="FFFFFF"/>
                </a:solidFill>
                <a:latin typeface="Canva Sans"/>
                <a:ea typeface="Canva Sans"/>
                <a:cs typeface="Canva Sans"/>
                <a:sym typeface="Canva Sans"/>
              </a:rPr>
              <a:t>Pizza_Sales</a:t>
            </a:r>
          </a:p>
        </p:txBody>
      </p:sp>
      <p:sp>
        <p:nvSpPr>
          <p:cNvPr name="TextBox 25" id="25"/>
          <p:cNvSpPr txBox="true"/>
          <p:nvPr/>
        </p:nvSpPr>
        <p:spPr>
          <a:xfrm rot="0">
            <a:off x="8403069" y="1632833"/>
            <a:ext cx="2056400" cy="466668"/>
          </a:xfrm>
          <a:prstGeom prst="rect">
            <a:avLst/>
          </a:prstGeom>
        </p:spPr>
        <p:txBody>
          <a:bodyPr anchor="t" rtlCol="false" tIns="0" lIns="0" bIns="0" rIns="0">
            <a:spAutoFit/>
          </a:bodyPr>
          <a:lstStyle/>
          <a:p>
            <a:pPr algn="l">
              <a:lnSpc>
                <a:spcPts val="3639"/>
              </a:lnSpc>
            </a:pPr>
            <a:r>
              <a:rPr lang="en-US" sz="2599">
                <a:solidFill>
                  <a:srgbClr val="FFFFFF"/>
                </a:solidFill>
                <a:latin typeface="Canva Sans"/>
                <a:ea typeface="Canva Sans"/>
                <a:cs typeface="Canva Sans"/>
                <a:sym typeface="Canva Sans"/>
              </a:rPr>
              <a:t>Tables Used:</a:t>
            </a:r>
          </a:p>
        </p:txBody>
      </p:sp>
      <p:sp>
        <p:nvSpPr>
          <p:cNvPr name="TextBox 26" id="26"/>
          <p:cNvSpPr txBox="true"/>
          <p:nvPr/>
        </p:nvSpPr>
        <p:spPr>
          <a:xfrm rot="0">
            <a:off x="8179146" y="4404550"/>
            <a:ext cx="2787358" cy="466668"/>
          </a:xfrm>
          <a:prstGeom prst="rect">
            <a:avLst/>
          </a:prstGeom>
        </p:spPr>
        <p:txBody>
          <a:bodyPr anchor="t" rtlCol="false" tIns="0" lIns="0" bIns="0" rIns="0">
            <a:spAutoFit/>
          </a:bodyPr>
          <a:lstStyle/>
          <a:p>
            <a:pPr algn="l">
              <a:lnSpc>
                <a:spcPts val="3639"/>
              </a:lnSpc>
            </a:pPr>
            <a:r>
              <a:rPr lang="en-US" sz="2599">
                <a:solidFill>
                  <a:srgbClr val="FFFFFF"/>
                </a:solidFill>
                <a:latin typeface="Canva Sans"/>
                <a:ea typeface="Canva Sans"/>
                <a:cs typeface="Canva Sans"/>
                <a:sym typeface="Canva Sans"/>
              </a:rPr>
              <a:t>Project Overview</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806453"/>
            <a:ext cx="15621000" cy="10410825"/>
          </a:xfrm>
          <a:custGeom>
            <a:avLst/>
            <a:gdLst/>
            <a:ahLst/>
            <a:cxnLst/>
            <a:rect r="r" b="b" t="t" l="l"/>
            <a:pathLst>
              <a:path h="10410825" w="15621000">
                <a:moveTo>
                  <a:pt x="0" y="0"/>
                </a:moveTo>
                <a:lnTo>
                  <a:pt x="15621000" y="0"/>
                </a:lnTo>
                <a:lnTo>
                  <a:pt x="15621000" y="10410825"/>
                </a:lnTo>
                <a:lnTo>
                  <a:pt x="0" y="10410825"/>
                </a:lnTo>
                <a:lnTo>
                  <a:pt x="0" y="0"/>
                </a:lnTo>
                <a:close/>
              </a:path>
            </a:pathLst>
          </a:custGeom>
          <a:blipFill>
            <a:blip r:embed="rId2"/>
            <a:stretch>
              <a:fillRect l="0" t="0" r="0" b="0"/>
            </a:stretch>
          </a:blipFill>
        </p:spPr>
      </p:sp>
      <p:grpSp>
        <p:nvGrpSpPr>
          <p:cNvPr name="Group 3" id="3"/>
          <p:cNvGrpSpPr>
            <a:grpSpLocks noChangeAspect="true"/>
          </p:cNvGrpSpPr>
          <p:nvPr/>
        </p:nvGrpSpPr>
        <p:grpSpPr>
          <a:xfrm rot="0">
            <a:off x="11808971" y="1516190"/>
            <a:ext cx="3812029" cy="5773026"/>
            <a:chOff x="0" y="0"/>
            <a:chExt cx="3812032" cy="5773026"/>
          </a:xfrm>
        </p:grpSpPr>
        <p:sp>
          <p:nvSpPr>
            <p:cNvPr name="Freeform 4" id="4"/>
            <p:cNvSpPr/>
            <p:nvPr/>
          </p:nvSpPr>
          <p:spPr>
            <a:xfrm flipH="false" flipV="false" rot="0">
              <a:off x="0" y="0"/>
              <a:ext cx="3812032" cy="5773039"/>
            </a:xfrm>
            <a:custGeom>
              <a:avLst/>
              <a:gdLst/>
              <a:ahLst/>
              <a:cxnLst/>
              <a:rect r="r" b="b" t="t" l="l"/>
              <a:pathLst>
                <a:path h="5773039" w="3812032">
                  <a:moveTo>
                    <a:pt x="0" y="0"/>
                  </a:moveTo>
                  <a:lnTo>
                    <a:pt x="0" y="5773039"/>
                  </a:lnTo>
                  <a:lnTo>
                    <a:pt x="3812032" y="5773039"/>
                  </a:lnTo>
                  <a:lnTo>
                    <a:pt x="3812032" y="0"/>
                  </a:lnTo>
                  <a:close/>
                </a:path>
              </a:pathLst>
            </a:custGeom>
            <a:solidFill>
              <a:srgbClr val="FFC823"/>
            </a:solidFill>
          </p:spPr>
        </p:sp>
      </p:grpSp>
      <p:sp>
        <p:nvSpPr>
          <p:cNvPr name="Freeform 5" id="5"/>
          <p:cNvSpPr/>
          <p:nvPr/>
        </p:nvSpPr>
        <p:spPr>
          <a:xfrm flipH="false" flipV="false" rot="0">
            <a:off x="11614899" y="1447886"/>
            <a:ext cx="4006101" cy="6343650"/>
          </a:xfrm>
          <a:custGeom>
            <a:avLst/>
            <a:gdLst/>
            <a:ahLst/>
            <a:cxnLst/>
            <a:rect r="r" b="b" t="t" l="l"/>
            <a:pathLst>
              <a:path h="6343650" w="4006101">
                <a:moveTo>
                  <a:pt x="0" y="0"/>
                </a:moveTo>
                <a:lnTo>
                  <a:pt x="4006101" y="0"/>
                </a:lnTo>
                <a:lnTo>
                  <a:pt x="4006101" y="6343650"/>
                </a:lnTo>
                <a:lnTo>
                  <a:pt x="0" y="6343650"/>
                </a:lnTo>
                <a:lnTo>
                  <a:pt x="0" y="0"/>
                </a:lnTo>
                <a:close/>
              </a:path>
            </a:pathLst>
          </a:custGeom>
          <a:blipFill>
            <a:blip r:embed="rId3"/>
            <a:stretch>
              <a:fillRect l="0" t="0" r="-55972" b="0"/>
            </a:stretch>
          </a:blipFill>
        </p:spPr>
      </p:sp>
      <p:grpSp>
        <p:nvGrpSpPr>
          <p:cNvPr name="Group 6" id="6"/>
          <p:cNvGrpSpPr>
            <a:grpSpLocks noChangeAspect="true"/>
          </p:cNvGrpSpPr>
          <p:nvPr/>
        </p:nvGrpSpPr>
        <p:grpSpPr>
          <a:xfrm rot="6993120">
            <a:off x="1242536" y="1004773"/>
            <a:ext cx="476250" cy="323850"/>
            <a:chOff x="0" y="0"/>
            <a:chExt cx="635000" cy="431800"/>
          </a:xfrm>
        </p:grpSpPr>
        <p:sp>
          <p:nvSpPr>
            <p:cNvPr name="Freeform 7" id="7"/>
            <p:cNvSpPr/>
            <p:nvPr/>
          </p:nvSpPr>
          <p:spPr>
            <a:xfrm flipH="false" flipV="false" rot="0">
              <a:off x="0" y="0"/>
              <a:ext cx="635000" cy="431800"/>
            </a:xfrm>
            <a:custGeom>
              <a:avLst/>
              <a:gdLst/>
              <a:ahLst/>
              <a:cxnLst/>
              <a:rect r="r" b="b" t="t" l="l"/>
              <a:pathLst>
                <a:path h="431800" w="635000">
                  <a:moveTo>
                    <a:pt x="0" y="431800"/>
                  </a:moveTo>
                  <a:lnTo>
                    <a:pt x="635000" y="431800"/>
                  </a:lnTo>
                  <a:lnTo>
                    <a:pt x="635000" y="0"/>
                  </a:lnTo>
                  <a:lnTo>
                    <a:pt x="0" y="0"/>
                  </a:lnTo>
                  <a:lnTo>
                    <a:pt x="0" y="431800"/>
                  </a:lnTo>
                  <a:close/>
                </a:path>
              </a:pathLst>
            </a:custGeom>
            <a:blipFill>
              <a:blip r:embed="rId4"/>
              <a:stretch>
                <a:fillRect l="0" t="0" r="0" b="0"/>
              </a:stretch>
            </a:blipFill>
          </p:spPr>
        </p:sp>
      </p:grpSp>
      <p:grpSp>
        <p:nvGrpSpPr>
          <p:cNvPr name="Group 8" id="8"/>
          <p:cNvGrpSpPr>
            <a:grpSpLocks noChangeAspect="true"/>
          </p:cNvGrpSpPr>
          <p:nvPr/>
        </p:nvGrpSpPr>
        <p:grpSpPr>
          <a:xfrm rot="-2922360">
            <a:off x="490376" y="313563"/>
            <a:ext cx="781050" cy="819150"/>
            <a:chOff x="0" y="0"/>
            <a:chExt cx="1041400" cy="1092200"/>
          </a:xfrm>
        </p:grpSpPr>
        <p:sp>
          <p:nvSpPr>
            <p:cNvPr name="Freeform 9" id="9"/>
            <p:cNvSpPr/>
            <p:nvPr/>
          </p:nvSpPr>
          <p:spPr>
            <a:xfrm flipH="false" flipV="false" rot="0">
              <a:off x="0" y="0"/>
              <a:ext cx="1041400" cy="1092200"/>
            </a:xfrm>
            <a:custGeom>
              <a:avLst/>
              <a:gdLst/>
              <a:ahLst/>
              <a:cxnLst/>
              <a:rect r="r" b="b" t="t" l="l"/>
              <a:pathLst>
                <a:path h="1092200" w="1041400">
                  <a:moveTo>
                    <a:pt x="1041400" y="0"/>
                  </a:moveTo>
                  <a:lnTo>
                    <a:pt x="0" y="0"/>
                  </a:lnTo>
                  <a:lnTo>
                    <a:pt x="0" y="1092200"/>
                  </a:lnTo>
                  <a:lnTo>
                    <a:pt x="1041400" y="1092200"/>
                  </a:lnTo>
                  <a:lnTo>
                    <a:pt x="1041400" y="0"/>
                  </a:lnTo>
                  <a:close/>
                </a:path>
              </a:pathLst>
            </a:custGeom>
            <a:blipFill>
              <a:blip r:embed="rId5"/>
              <a:stretch>
                <a:fillRect l="0" t="0" r="0" b="0"/>
              </a:stretch>
            </a:blipFill>
          </p:spPr>
        </p:sp>
      </p:grpSp>
      <p:grpSp>
        <p:nvGrpSpPr>
          <p:cNvPr name="Group 10" id="10"/>
          <p:cNvGrpSpPr>
            <a:grpSpLocks noChangeAspect="true"/>
          </p:cNvGrpSpPr>
          <p:nvPr/>
        </p:nvGrpSpPr>
        <p:grpSpPr>
          <a:xfrm rot="511140">
            <a:off x="304829" y="1096737"/>
            <a:ext cx="552450" cy="381000"/>
            <a:chOff x="0" y="0"/>
            <a:chExt cx="736600" cy="508000"/>
          </a:xfrm>
        </p:grpSpPr>
        <p:sp>
          <p:nvSpPr>
            <p:cNvPr name="Freeform 11" id="11"/>
            <p:cNvSpPr/>
            <p:nvPr/>
          </p:nvSpPr>
          <p:spPr>
            <a:xfrm flipH="false" flipV="false" rot="0">
              <a:off x="0" y="0"/>
              <a:ext cx="736600" cy="508000"/>
            </a:xfrm>
            <a:custGeom>
              <a:avLst/>
              <a:gdLst/>
              <a:ahLst/>
              <a:cxnLst/>
              <a:rect r="r" b="b" t="t" l="l"/>
              <a:pathLst>
                <a:path h="508000" w="736600">
                  <a:moveTo>
                    <a:pt x="0" y="0"/>
                  </a:moveTo>
                  <a:lnTo>
                    <a:pt x="0" y="508000"/>
                  </a:lnTo>
                  <a:lnTo>
                    <a:pt x="736600" y="508000"/>
                  </a:lnTo>
                  <a:lnTo>
                    <a:pt x="736600" y="0"/>
                  </a:lnTo>
                  <a:lnTo>
                    <a:pt x="0" y="0"/>
                  </a:lnTo>
                  <a:close/>
                </a:path>
              </a:pathLst>
            </a:custGeom>
            <a:blipFill>
              <a:blip r:embed="rId4"/>
              <a:stretch>
                <a:fillRect l="0" t="0" r="0" b="0"/>
              </a:stretch>
            </a:blipFill>
          </p:spPr>
        </p:sp>
      </p:grpSp>
      <p:grpSp>
        <p:nvGrpSpPr>
          <p:cNvPr name="Group 12" id="12"/>
          <p:cNvGrpSpPr>
            <a:grpSpLocks noChangeAspect="true"/>
          </p:cNvGrpSpPr>
          <p:nvPr/>
        </p:nvGrpSpPr>
        <p:grpSpPr>
          <a:xfrm rot="6993120">
            <a:off x="1242536" y="286102"/>
            <a:ext cx="476250" cy="323850"/>
            <a:chOff x="0" y="0"/>
            <a:chExt cx="635000" cy="431800"/>
          </a:xfrm>
        </p:grpSpPr>
        <p:sp>
          <p:nvSpPr>
            <p:cNvPr name="Freeform 13" id="13"/>
            <p:cNvSpPr/>
            <p:nvPr/>
          </p:nvSpPr>
          <p:spPr>
            <a:xfrm flipH="false" flipV="false" rot="0">
              <a:off x="0" y="0"/>
              <a:ext cx="635000" cy="431800"/>
            </a:xfrm>
            <a:custGeom>
              <a:avLst/>
              <a:gdLst/>
              <a:ahLst/>
              <a:cxnLst/>
              <a:rect r="r" b="b" t="t" l="l"/>
              <a:pathLst>
                <a:path h="431800" w="635000">
                  <a:moveTo>
                    <a:pt x="0" y="431800"/>
                  </a:moveTo>
                  <a:lnTo>
                    <a:pt x="635000" y="431800"/>
                  </a:lnTo>
                  <a:lnTo>
                    <a:pt x="635000" y="0"/>
                  </a:lnTo>
                  <a:lnTo>
                    <a:pt x="0" y="0"/>
                  </a:lnTo>
                  <a:lnTo>
                    <a:pt x="0" y="431800"/>
                  </a:lnTo>
                  <a:close/>
                </a:path>
              </a:pathLst>
            </a:custGeom>
            <a:blipFill>
              <a:blip r:embed="rId4"/>
              <a:stretch>
                <a:fillRect l="0" t="0" r="0" b="0"/>
              </a:stretch>
            </a:blipFill>
          </p:spPr>
        </p:sp>
      </p:grpSp>
      <p:grpSp>
        <p:nvGrpSpPr>
          <p:cNvPr name="Group 14" id="14"/>
          <p:cNvGrpSpPr>
            <a:grpSpLocks noChangeAspect="true"/>
          </p:cNvGrpSpPr>
          <p:nvPr/>
        </p:nvGrpSpPr>
        <p:grpSpPr>
          <a:xfrm rot="-211860">
            <a:off x="9431741" y="6645040"/>
            <a:ext cx="2310965" cy="2085975"/>
            <a:chOff x="0" y="0"/>
            <a:chExt cx="3081287" cy="2781300"/>
          </a:xfrm>
        </p:grpSpPr>
        <p:sp>
          <p:nvSpPr>
            <p:cNvPr name="Freeform 15" id="15"/>
            <p:cNvSpPr/>
            <p:nvPr/>
          </p:nvSpPr>
          <p:spPr>
            <a:xfrm flipH="false" flipV="false" rot="0">
              <a:off x="0" y="0"/>
              <a:ext cx="3081274" cy="2781300"/>
            </a:xfrm>
            <a:custGeom>
              <a:avLst/>
              <a:gdLst/>
              <a:ahLst/>
              <a:cxnLst/>
              <a:rect r="r" b="b" t="t" l="l"/>
              <a:pathLst>
                <a:path h="2781300" w="3081274">
                  <a:moveTo>
                    <a:pt x="3081274" y="0"/>
                  </a:moveTo>
                  <a:lnTo>
                    <a:pt x="0" y="0"/>
                  </a:lnTo>
                  <a:lnTo>
                    <a:pt x="0" y="2781300"/>
                  </a:lnTo>
                  <a:lnTo>
                    <a:pt x="1389380" y="2781300"/>
                  </a:lnTo>
                  <a:lnTo>
                    <a:pt x="3081274" y="2781300"/>
                  </a:lnTo>
                  <a:lnTo>
                    <a:pt x="3081274" y="0"/>
                  </a:lnTo>
                  <a:close/>
                </a:path>
              </a:pathLst>
            </a:custGeom>
            <a:blipFill>
              <a:blip r:embed="rId6"/>
              <a:stretch>
                <a:fillRect l="-156" t="0" r="0" b="0"/>
              </a:stretch>
            </a:blipFill>
          </p:spPr>
        </p:sp>
      </p:grpSp>
      <p:sp>
        <p:nvSpPr>
          <p:cNvPr name="Freeform 16" id="16"/>
          <p:cNvSpPr/>
          <p:nvPr/>
        </p:nvSpPr>
        <p:spPr>
          <a:xfrm flipH="false" flipV="false" rot="0">
            <a:off x="3433934" y="970598"/>
            <a:ext cx="5037287" cy="174622"/>
          </a:xfrm>
          <a:custGeom>
            <a:avLst/>
            <a:gdLst/>
            <a:ahLst/>
            <a:cxnLst/>
            <a:rect r="r" b="b" t="t" l="l"/>
            <a:pathLst>
              <a:path h="174622" w="5037287">
                <a:moveTo>
                  <a:pt x="0" y="0"/>
                </a:moveTo>
                <a:lnTo>
                  <a:pt x="5037287" y="0"/>
                </a:lnTo>
                <a:lnTo>
                  <a:pt x="5037287" y="174621"/>
                </a:lnTo>
                <a:lnTo>
                  <a:pt x="0" y="17462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7" id="17"/>
          <p:cNvSpPr txBox="true"/>
          <p:nvPr/>
        </p:nvSpPr>
        <p:spPr>
          <a:xfrm rot="0">
            <a:off x="280854" y="1466650"/>
            <a:ext cx="11419189" cy="5090531"/>
          </a:xfrm>
          <a:prstGeom prst="rect">
            <a:avLst/>
          </a:prstGeom>
        </p:spPr>
        <p:txBody>
          <a:bodyPr anchor="t" rtlCol="false" tIns="0" lIns="0" bIns="0" rIns="0">
            <a:spAutoFit/>
          </a:bodyPr>
          <a:lstStyle/>
          <a:p>
            <a:pPr algn="ctr">
              <a:lnSpc>
                <a:spcPts val="2868"/>
              </a:lnSpc>
            </a:pPr>
            <a:r>
              <a:rPr lang="en-US" sz="2071">
                <a:solidFill>
                  <a:srgbClr val="FFFFFF"/>
                </a:solidFill>
                <a:latin typeface="Canva Sans"/>
                <a:ea typeface="Canva Sans"/>
                <a:cs typeface="Canva Sans"/>
                <a:sym typeface="Canva Sans"/>
              </a:rPr>
              <a:t>Retrieve the total number of orders placed. Calculate the total revenue generated from pizza sales. Identify the highest-priced pizza. Identify the most common pizza size ordered. List the top 5 most ordered pizza types along with their quantities. Intermediate: Join the necessary tables to find the total quantity of each pizza category ordered. Determine the distribution of orders by hour of the day. Join relevant tables to find the category-wise distribution of pizzas. Group the orders by date and calculate the average number of pizzas ordered per day. Determine the top 3 most ordered pizza types based on revenue. Calculate the percentage contribution of each pizza type to total revenue. Analyze the cumulative revenue generated over time. Determine the top 3 most ordered pizza types based on revenue for each pizza category.</a:t>
            </a:r>
          </a:p>
        </p:txBody>
      </p:sp>
      <p:sp>
        <p:nvSpPr>
          <p:cNvPr name="TextBox 18" id="18"/>
          <p:cNvSpPr txBox="true"/>
          <p:nvPr/>
        </p:nvSpPr>
        <p:spPr>
          <a:xfrm rot="0">
            <a:off x="3502552" y="532914"/>
            <a:ext cx="4704121" cy="412852"/>
          </a:xfrm>
          <a:prstGeom prst="rect">
            <a:avLst/>
          </a:prstGeom>
        </p:spPr>
        <p:txBody>
          <a:bodyPr anchor="t" rtlCol="false" tIns="0" lIns="0" bIns="0" rIns="0">
            <a:spAutoFit/>
          </a:bodyPr>
          <a:lstStyle/>
          <a:p>
            <a:pPr algn="l">
              <a:lnSpc>
                <a:spcPts val="3341"/>
              </a:lnSpc>
            </a:pPr>
            <a:r>
              <a:rPr lang="en-US" b="true" sz="2387" spc="71">
                <a:solidFill>
                  <a:srgbClr val="FFFFFF"/>
                </a:solidFill>
                <a:latin typeface="Montserrat Bold"/>
                <a:ea typeface="Montserrat Bold"/>
                <a:cs typeface="Montserrat Bold"/>
                <a:sym typeface="Montserrat Bold"/>
              </a:rPr>
              <a:t> QUERIES OF THE PROJECT: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7144"/>
            <a:ext cx="15621000" cy="8791575"/>
          </a:xfrm>
          <a:custGeom>
            <a:avLst/>
            <a:gdLst/>
            <a:ahLst/>
            <a:cxnLst/>
            <a:rect r="r" b="b" t="t" l="l"/>
            <a:pathLst>
              <a:path h="8791575" w="15621000">
                <a:moveTo>
                  <a:pt x="0" y="0"/>
                </a:moveTo>
                <a:lnTo>
                  <a:pt x="15621000" y="0"/>
                </a:lnTo>
                <a:lnTo>
                  <a:pt x="15621000" y="8791575"/>
                </a:lnTo>
                <a:lnTo>
                  <a:pt x="0" y="8791575"/>
                </a:lnTo>
                <a:lnTo>
                  <a:pt x="0" y="0"/>
                </a:lnTo>
                <a:close/>
              </a:path>
            </a:pathLst>
          </a:custGeom>
          <a:blipFill>
            <a:blip r:embed="rId2"/>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7144"/>
            <a:ext cx="15621000" cy="8791575"/>
          </a:xfrm>
          <a:custGeom>
            <a:avLst/>
            <a:gdLst/>
            <a:ahLst/>
            <a:cxnLst/>
            <a:rect r="r" b="b" t="t" l="l"/>
            <a:pathLst>
              <a:path h="8791575" w="15621000">
                <a:moveTo>
                  <a:pt x="0" y="0"/>
                </a:moveTo>
                <a:lnTo>
                  <a:pt x="15621000" y="0"/>
                </a:lnTo>
                <a:lnTo>
                  <a:pt x="15621000" y="8791575"/>
                </a:lnTo>
                <a:lnTo>
                  <a:pt x="0" y="8791575"/>
                </a:lnTo>
                <a:lnTo>
                  <a:pt x="0" y="0"/>
                </a:lnTo>
                <a:close/>
              </a:path>
            </a:pathLst>
          </a:custGeom>
          <a:blipFill>
            <a:blip r:embed="rId2"/>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DAGSbkdZadM</dc:identifier>
  <dcterms:modified xsi:type="dcterms:W3CDTF">2011-08-01T06:04:30Z</dcterms:modified>
  <cp:revision>1</cp:revision>
  <dc:title>Pizza_Sales..pdf</dc:title>
</cp:coreProperties>
</file>