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xls" ContentType="application/vnd.ms-excel"/>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1" d="100"/>
          <a:sy n="71" d="100"/>
        </p:scale>
        <p:origin x="-1500" y="-10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image" Target="../media/image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0315136-0F7B-433E-B1D1-7E04F878DFD7}" type="datetimeFigureOut">
              <a:rPr lang="en-US" smtClean="0"/>
              <a:t>9/23/2022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33F756D-5CA3-42FC-A187-3B42449A8B9E}" type="slidenum">
              <a:rPr lang="en-US" smtClean="0"/>
              <a:t>‹#›</a:t>
            </a:fld>
            <a:endParaRPr lang="en-US"/>
          </a:p>
        </p:txBody>
      </p:sp>
    </p:spTree>
    <p:extLst>
      <p:ext uri="{BB962C8B-B14F-4D97-AF65-F5344CB8AC3E}">
        <p14:creationId xmlns:p14="http://schemas.microsoft.com/office/powerpoint/2010/main" val="10165514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1200">
                <a:solidFill>
                  <a:schemeClr val="tx1"/>
                </a:solidFill>
                <a:latin typeface="Times New Roman" pitchFamily="18" charset="0"/>
              </a:defRPr>
            </a:lvl1pPr>
            <a:lvl2pPr marL="742950" indent="-285750" defTabSz="990600">
              <a:defRPr sz="1200">
                <a:solidFill>
                  <a:schemeClr val="tx1"/>
                </a:solidFill>
                <a:latin typeface="Times New Roman" pitchFamily="18" charset="0"/>
              </a:defRPr>
            </a:lvl2pPr>
            <a:lvl3pPr marL="1143000" indent="-228600" defTabSz="990600">
              <a:defRPr sz="1200">
                <a:solidFill>
                  <a:schemeClr val="tx1"/>
                </a:solidFill>
                <a:latin typeface="Times New Roman" pitchFamily="18" charset="0"/>
              </a:defRPr>
            </a:lvl3pPr>
            <a:lvl4pPr marL="1600200" indent="-228600" defTabSz="990600">
              <a:defRPr sz="1200">
                <a:solidFill>
                  <a:schemeClr val="tx1"/>
                </a:solidFill>
                <a:latin typeface="Times New Roman" pitchFamily="18" charset="0"/>
              </a:defRPr>
            </a:lvl4pPr>
            <a:lvl5pPr marL="2057400" indent="-228600" defTabSz="990600">
              <a:defRPr sz="1200">
                <a:solidFill>
                  <a:schemeClr val="tx1"/>
                </a:solidFill>
                <a:latin typeface="Times New Roman" pitchFamily="18" charset="0"/>
              </a:defRPr>
            </a:lvl5pPr>
            <a:lvl6pPr marL="2514600" indent="-228600" defTabSz="990600" eaLnBrk="0" fontAlgn="base" hangingPunct="0">
              <a:spcBef>
                <a:spcPct val="30000"/>
              </a:spcBef>
              <a:spcAft>
                <a:spcPct val="0"/>
              </a:spcAft>
              <a:defRPr sz="1200">
                <a:solidFill>
                  <a:schemeClr val="tx1"/>
                </a:solidFill>
                <a:latin typeface="Times New Roman" pitchFamily="18" charset="0"/>
              </a:defRPr>
            </a:lvl6pPr>
            <a:lvl7pPr marL="2971800" indent="-228600" defTabSz="990600" eaLnBrk="0" fontAlgn="base" hangingPunct="0">
              <a:spcBef>
                <a:spcPct val="30000"/>
              </a:spcBef>
              <a:spcAft>
                <a:spcPct val="0"/>
              </a:spcAft>
              <a:defRPr sz="1200">
                <a:solidFill>
                  <a:schemeClr val="tx1"/>
                </a:solidFill>
                <a:latin typeface="Times New Roman" pitchFamily="18" charset="0"/>
              </a:defRPr>
            </a:lvl7pPr>
            <a:lvl8pPr marL="3429000" indent="-228600" defTabSz="990600" eaLnBrk="0" fontAlgn="base" hangingPunct="0">
              <a:spcBef>
                <a:spcPct val="30000"/>
              </a:spcBef>
              <a:spcAft>
                <a:spcPct val="0"/>
              </a:spcAft>
              <a:defRPr sz="1200">
                <a:solidFill>
                  <a:schemeClr val="tx1"/>
                </a:solidFill>
                <a:latin typeface="Times New Roman" pitchFamily="18" charset="0"/>
              </a:defRPr>
            </a:lvl8pPr>
            <a:lvl9pPr marL="3886200" indent="-228600" defTabSz="990600" eaLnBrk="0" fontAlgn="base" hangingPunct="0">
              <a:spcBef>
                <a:spcPct val="30000"/>
              </a:spcBef>
              <a:spcAft>
                <a:spcPct val="0"/>
              </a:spcAft>
              <a:defRPr sz="1200">
                <a:solidFill>
                  <a:schemeClr val="tx1"/>
                </a:solidFill>
                <a:latin typeface="Times New Roman" pitchFamily="18" charset="0"/>
              </a:defRPr>
            </a:lvl9pPr>
          </a:lstStyle>
          <a:p>
            <a:fld id="{74D37BF1-CE4A-449D-8C0B-20E7C109E677}" type="slidenum">
              <a:rPr lang="en-US" altLang="en-US" sz="1300"/>
              <a:pPr/>
              <a:t>4</a:t>
            </a:fld>
            <a:endParaRPr lang="en-US" altLang="en-US" sz="1300"/>
          </a:p>
        </p:txBody>
      </p:sp>
      <p:sp>
        <p:nvSpPr>
          <p:cNvPr id="110595" name="Rectangle 2"/>
          <p:cNvSpPr>
            <a:spLocks noChangeArrowheads="1" noTextEdit="1"/>
          </p:cNvSpPr>
          <p:nvPr>
            <p:ph type="sldImg"/>
          </p:nvPr>
        </p:nvSpPr>
        <p:spPr>
          <a:xfrm>
            <a:off x="1152525" y="692150"/>
            <a:ext cx="4552950" cy="3416300"/>
          </a:xfrm>
          <a:ln w="12700" cap="flat"/>
        </p:spPr>
      </p:sp>
      <p:sp>
        <p:nvSpPr>
          <p:cNvPr id="110596" name="Rectangle 3"/>
          <p:cNvSpPr>
            <a:spLocks noGrp="1" noChangeArrowheads="1"/>
          </p:cNvSpPr>
          <p:nvPr>
            <p:ph type="body" idx="1"/>
          </p:nvPr>
        </p:nvSpPr>
        <p:spPr>
          <a:xfrm>
            <a:off x="913947" y="4343798"/>
            <a:ext cx="5030107" cy="4113609"/>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655" tIns="46988" rIns="95655" bIns="46988"/>
          <a:lstStyle/>
          <a:p>
            <a:pPr eaLnBrk="1" hangingPunct="1"/>
            <a:endParaRPr lang="en-US" altLang="en-US" sz="2600" smtClean="0">
              <a:latin typeface="Century Gothic"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1200">
                <a:solidFill>
                  <a:schemeClr val="tx1"/>
                </a:solidFill>
                <a:latin typeface="Times New Roman" pitchFamily="18" charset="0"/>
              </a:defRPr>
            </a:lvl1pPr>
            <a:lvl2pPr marL="742950" indent="-285750" defTabSz="990600">
              <a:defRPr sz="1200">
                <a:solidFill>
                  <a:schemeClr val="tx1"/>
                </a:solidFill>
                <a:latin typeface="Times New Roman" pitchFamily="18" charset="0"/>
              </a:defRPr>
            </a:lvl2pPr>
            <a:lvl3pPr marL="1143000" indent="-228600" defTabSz="990600">
              <a:defRPr sz="1200">
                <a:solidFill>
                  <a:schemeClr val="tx1"/>
                </a:solidFill>
                <a:latin typeface="Times New Roman" pitchFamily="18" charset="0"/>
              </a:defRPr>
            </a:lvl3pPr>
            <a:lvl4pPr marL="1600200" indent="-228600" defTabSz="990600">
              <a:defRPr sz="1200">
                <a:solidFill>
                  <a:schemeClr val="tx1"/>
                </a:solidFill>
                <a:latin typeface="Times New Roman" pitchFamily="18" charset="0"/>
              </a:defRPr>
            </a:lvl4pPr>
            <a:lvl5pPr marL="2057400" indent="-228600" defTabSz="990600">
              <a:defRPr sz="1200">
                <a:solidFill>
                  <a:schemeClr val="tx1"/>
                </a:solidFill>
                <a:latin typeface="Times New Roman" pitchFamily="18" charset="0"/>
              </a:defRPr>
            </a:lvl5pPr>
            <a:lvl6pPr marL="2514600" indent="-228600" defTabSz="990600" eaLnBrk="0" fontAlgn="base" hangingPunct="0">
              <a:spcBef>
                <a:spcPct val="30000"/>
              </a:spcBef>
              <a:spcAft>
                <a:spcPct val="0"/>
              </a:spcAft>
              <a:defRPr sz="1200">
                <a:solidFill>
                  <a:schemeClr val="tx1"/>
                </a:solidFill>
                <a:latin typeface="Times New Roman" pitchFamily="18" charset="0"/>
              </a:defRPr>
            </a:lvl6pPr>
            <a:lvl7pPr marL="2971800" indent="-228600" defTabSz="990600" eaLnBrk="0" fontAlgn="base" hangingPunct="0">
              <a:spcBef>
                <a:spcPct val="30000"/>
              </a:spcBef>
              <a:spcAft>
                <a:spcPct val="0"/>
              </a:spcAft>
              <a:defRPr sz="1200">
                <a:solidFill>
                  <a:schemeClr val="tx1"/>
                </a:solidFill>
                <a:latin typeface="Times New Roman" pitchFamily="18" charset="0"/>
              </a:defRPr>
            </a:lvl7pPr>
            <a:lvl8pPr marL="3429000" indent="-228600" defTabSz="990600" eaLnBrk="0" fontAlgn="base" hangingPunct="0">
              <a:spcBef>
                <a:spcPct val="30000"/>
              </a:spcBef>
              <a:spcAft>
                <a:spcPct val="0"/>
              </a:spcAft>
              <a:defRPr sz="1200">
                <a:solidFill>
                  <a:schemeClr val="tx1"/>
                </a:solidFill>
                <a:latin typeface="Times New Roman" pitchFamily="18" charset="0"/>
              </a:defRPr>
            </a:lvl8pPr>
            <a:lvl9pPr marL="3886200" indent="-228600" defTabSz="990600" eaLnBrk="0" fontAlgn="base" hangingPunct="0">
              <a:spcBef>
                <a:spcPct val="30000"/>
              </a:spcBef>
              <a:spcAft>
                <a:spcPct val="0"/>
              </a:spcAft>
              <a:defRPr sz="1200">
                <a:solidFill>
                  <a:schemeClr val="tx1"/>
                </a:solidFill>
                <a:latin typeface="Times New Roman" pitchFamily="18" charset="0"/>
              </a:defRPr>
            </a:lvl9pPr>
          </a:lstStyle>
          <a:p>
            <a:fld id="{6C3D05C9-1951-4F31-B0F7-438001917E35}" type="slidenum">
              <a:rPr lang="en-US" altLang="en-US" sz="1300"/>
              <a:pPr/>
              <a:t>5</a:t>
            </a:fld>
            <a:endParaRPr lang="en-US" altLang="en-US" sz="1300"/>
          </a:p>
        </p:txBody>
      </p:sp>
      <p:sp>
        <p:nvSpPr>
          <p:cNvPr id="112643" name="Rectangle 2"/>
          <p:cNvSpPr>
            <a:spLocks noChangeArrowheads="1" noTextEdit="1"/>
          </p:cNvSpPr>
          <p:nvPr>
            <p:ph type="sldImg"/>
          </p:nvPr>
        </p:nvSpPr>
        <p:spPr>
          <a:xfrm>
            <a:off x="1152525" y="692150"/>
            <a:ext cx="4552950" cy="3416300"/>
          </a:xfrm>
          <a:ln w="12700" cap="flat"/>
        </p:spPr>
      </p:sp>
      <p:sp>
        <p:nvSpPr>
          <p:cNvPr id="112644" name="Rectangle 3"/>
          <p:cNvSpPr>
            <a:spLocks noGrp="1" noChangeArrowheads="1"/>
          </p:cNvSpPr>
          <p:nvPr>
            <p:ph type="body" idx="1"/>
          </p:nvPr>
        </p:nvSpPr>
        <p:spPr>
          <a:xfrm>
            <a:off x="913947" y="4343798"/>
            <a:ext cx="5030107" cy="4113609"/>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655" tIns="46988" rIns="95655" bIns="46988"/>
          <a:lstStyle/>
          <a:p>
            <a:pPr eaLnBrk="1" hangingPunct="1"/>
            <a:endParaRPr lang="en-US" alt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1200">
                <a:solidFill>
                  <a:schemeClr val="tx1"/>
                </a:solidFill>
                <a:latin typeface="Times New Roman" pitchFamily="18" charset="0"/>
              </a:defRPr>
            </a:lvl1pPr>
            <a:lvl2pPr marL="742950" indent="-285750" defTabSz="990600">
              <a:defRPr sz="1200">
                <a:solidFill>
                  <a:schemeClr val="tx1"/>
                </a:solidFill>
                <a:latin typeface="Times New Roman" pitchFamily="18" charset="0"/>
              </a:defRPr>
            </a:lvl2pPr>
            <a:lvl3pPr marL="1143000" indent="-228600" defTabSz="990600">
              <a:defRPr sz="1200">
                <a:solidFill>
                  <a:schemeClr val="tx1"/>
                </a:solidFill>
                <a:latin typeface="Times New Roman" pitchFamily="18" charset="0"/>
              </a:defRPr>
            </a:lvl3pPr>
            <a:lvl4pPr marL="1600200" indent="-228600" defTabSz="990600">
              <a:defRPr sz="1200">
                <a:solidFill>
                  <a:schemeClr val="tx1"/>
                </a:solidFill>
                <a:latin typeface="Times New Roman" pitchFamily="18" charset="0"/>
              </a:defRPr>
            </a:lvl4pPr>
            <a:lvl5pPr marL="2057400" indent="-228600" defTabSz="990600">
              <a:defRPr sz="1200">
                <a:solidFill>
                  <a:schemeClr val="tx1"/>
                </a:solidFill>
                <a:latin typeface="Times New Roman" pitchFamily="18" charset="0"/>
              </a:defRPr>
            </a:lvl5pPr>
            <a:lvl6pPr marL="2514600" indent="-228600" defTabSz="990600" eaLnBrk="0" fontAlgn="base" hangingPunct="0">
              <a:spcBef>
                <a:spcPct val="30000"/>
              </a:spcBef>
              <a:spcAft>
                <a:spcPct val="0"/>
              </a:spcAft>
              <a:defRPr sz="1200">
                <a:solidFill>
                  <a:schemeClr val="tx1"/>
                </a:solidFill>
                <a:latin typeface="Times New Roman" pitchFamily="18" charset="0"/>
              </a:defRPr>
            </a:lvl6pPr>
            <a:lvl7pPr marL="2971800" indent="-228600" defTabSz="990600" eaLnBrk="0" fontAlgn="base" hangingPunct="0">
              <a:spcBef>
                <a:spcPct val="30000"/>
              </a:spcBef>
              <a:spcAft>
                <a:spcPct val="0"/>
              </a:spcAft>
              <a:defRPr sz="1200">
                <a:solidFill>
                  <a:schemeClr val="tx1"/>
                </a:solidFill>
                <a:latin typeface="Times New Roman" pitchFamily="18" charset="0"/>
              </a:defRPr>
            </a:lvl7pPr>
            <a:lvl8pPr marL="3429000" indent="-228600" defTabSz="990600" eaLnBrk="0" fontAlgn="base" hangingPunct="0">
              <a:spcBef>
                <a:spcPct val="30000"/>
              </a:spcBef>
              <a:spcAft>
                <a:spcPct val="0"/>
              </a:spcAft>
              <a:defRPr sz="1200">
                <a:solidFill>
                  <a:schemeClr val="tx1"/>
                </a:solidFill>
                <a:latin typeface="Times New Roman" pitchFamily="18" charset="0"/>
              </a:defRPr>
            </a:lvl8pPr>
            <a:lvl9pPr marL="3886200" indent="-228600" defTabSz="990600" eaLnBrk="0" fontAlgn="base" hangingPunct="0">
              <a:spcBef>
                <a:spcPct val="30000"/>
              </a:spcBef>
              <a:spcAft>
                <a:spcPct val="0"/>
              </a:spcAft>
              <a:defRPr sz="1200">
                <a:solidFill>
                  <a:schemeClr val="tx1"/>
                </a:solidFill>
                <a:latin typeface="Times New Roman" pitchFamily="18" charset="0"/>
              </a:defRPr>
            </a:lvl9pPr>
          </a:lstStyle>
          <a:p>
            <a:fld id="{D5603064-D369-445E-A468-2E161C3B3319}" type="slidenum">
              <a:rPr lang="en-US" altLang="en-US" sz="1300"/>
              <a:pPr/>
              <a:t>6</a:t>
            </a:fld>
            <a:endParaRPr lang="en-US" altLang="en-US" sz="1300"/>
          </a:p>
        </p:txBody>
      </p:sp>
      <p:sp>
        <p:nvSpPr>
          <p:cNvPr id="114691" name="Rectangle 2"/>
          <p:cNvSpPr>
            <a:spLocks noChangeArrowheads="1" noTextEdit="1"/>
          </p:cNvSpPr>
          <p:nvPr>
            <p:ph type="sldImg"/>
          </p:nvPr>
        </p:nvSpPr>
        <p:spPr>
          <a:xfrm>
            <a:off x="1152525" y="692150"/>
            <a:ext cx="4552950" cy="3416300"/>
          </a:xfrm>
          <a:ln w="12700" cap="flat"/>
        </p:spPr>
      </p:sp>
      <p:sp>
        <p:nvSpPr>
          <p:cNvPr id="114692" name="Rectangle 3"/>
          <p:cNvSpPr>
            <a:spLocks noGrp="1" noChangeArrowheads="1"/>
          </p:cNvSpPr>
          <p:nvPr>
            <p:ph type="body" idx="1"/>
          </p:nvPr>
        </p:nvSpPr>
        <p:spPr>
          <a:xfrm>
            <a:off x="913947" y="4343798"/>
            <a:ext cx="5030107" cy="4113609"/>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655" tIns="46988" rIns="95655" bIns="46988"/>
          <a:lstStyle/>
          <a:p>
            <a:pPr eaLnBrk="1" hangingPunct="1"/>
            <a:endParaRPr lang="en-US" alt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1200">
                <a:solidFill>
                  <a:schemeClr val="tx1"/>
                </a:solidFill>
                <a:latin typeface="Times New Roman" pitchFamily="18" charset="0"/>
              </a:defRPr>
            </a:lvl1pPr>
            <a:lvl2pPr marL="742950" indent="-285750" defTabSz="990600">
              <a:defRPr sz="1200">
                <a:solidFill>
                  <a:schemeClr val="tx1"/>
                </a:solidFill>
                <a:latin typeface="Times New Roman" pitchFamily="18" charset="0"/>
              </a:defRPr>
            </a:lvl2pPr>
            <a:lvl3pPr marL="1143000" indent="-228600" defTabSz="990600">
              <a:defRPr sz="1200">
                <a:solidFill>
                  <a:schemeClr val="tx1"/>
                </a:solidFill>
                <a:latin typeface="Times New Roman" pitchFamily="18" charset="0"/>
              </a:defRPr>
            </a:lvl3pPr>
            <a:lvl4pPr marL="1600200" indent="-228600" defTabSz="990600">
              <a:defRPr sz="1200">
                <a:solidFill>
                  <a:schemeClr val="tx1"/>
                </a:solidFill>
                <a:latin typeface="Times New Roman" pitchFamily="18" charset="0"/>
              </a:defRPr>
            </a:lvl4pPr>
            <a:lvl5pPr marL="2057400" indent="-228600" defTabSz="990600">
              <a:defRPr sz="1200">
                <a:solidFill>
                  <a:schemeClr val="tx1"/>
                </a:solidFill>
                <a:latin typeface="Times New Roman" pitchFamily="18" charset="0"/>
              </a:defRPr>
            </a:lvl5pPr>
            <a:lvl6pPr marL="2514600" indent="-228600" defTabSz="990600" eaLnBrk="0" fontAlgn="base" hangingPunct="0">
              <a:spcBef>
                <a:spcPct val="30000"/>
              </a:spcBef>
              <a:spcAft>
                <a:spcPct val="0"/>
              </a:spcAft>
              <a:defRPr sz="1200">
                <a:solidFill>
                  <a:schemeClr val="tx1"/>
                </a:solidFill>
                <a:latin typeface="Times New Roman" pitchFamily="18" charset="0"/>
              </a:defRPr>
            </a:lvl6pPr>
            <a:lvl7pPr marL="2971800" indent="-228600" defTabSz="990600" eaLnBrk="0" fontAlgn="base" hangingPunct="0">
              <a:spcBef>
                <a:spcPct val="30000"/>
              </a:spcBef>
              <a:spcAft>
                <a:spcPct val="0"/>
              </a:spcAft>
              <a:defRPr sz="1200">
                <a:solidFill>
                  <a:schemeClr val="tx1"/>
                </a:solidFill>
                <a:latin typeface="Times New Roman" pitchFamily="18" charset="0"/>
              </a:defRPr>
            </a:lvl7pPr>
            <a:lvl8pPr marL="3429000" indent="-228600" defTabSz="990600" eaLnBrk="0" fontAlgn="base" hangingPunct="0">
              <a:spcBef>
                <a:spcPct val="30000"/>
              </a:spcBef>
              <a:spcAft>
                <a:spcPct val="0"/>
              </a:spcAft>
              <a:defRPr sz="1200">
                <a:solidFill>
                  <a:schemeClr val="tx1"/>
                </a:solidFill>
                <a:latin typeface="Times New Roman" pitchFamily="18" charset="0"/>
              </a:defRPr>
            </a:lvl8pPr>
            <a:lvl9pPr marL="3886200" indent="-228600" defTabSz="990600" eaLnBrk="0" fontAlgn="base" hangingPunct="0">
              <a:spcBef>
                <a:spcPct val="30000"/>
              </a:spcBef>
              <a:spcAft>
                <a:spcPct val="0"/>
              </a:spcAft>
              <a:defRPr sz="1200">
                <a:solidFill>
                  <a:schemeClr val="tx1"/>
                </a:solidFill>
                <a:latin typeface="Times New Roman" pitchFamily="18" charset="0"/>
              </a:defRPr>
            </a:lvl9pPr>
          </a:lstStyle>
          <a:p>
            <a:fld id="{BD257EA9-2608-47E5-AC09-CA649860A058}" type="slidenum">
              <a:rPr lang="en-US" altLang="en-US" sz="1300"/>
              <a:pPr/>
              <a:t>16</a:t>
            </a:fld>
            <a:endParaRPr lang="en-US" altLang="en-US" sz="1300"/>
          </a:p>
        </p:txBody>
      </p:sp>
      <p:sp>
        <p:nvSpPr>
          <p:cNvPr id="125955" name="Rectangle 2"/>
          <p:cNvSpPr>
            <a:spLocks noChangeArrowheads="1" noTextEdit="1"/>
          </p:cNvSpPr>
          <p:nvPr>
            <p:ph type="sldImg"/>
          </p:nvPr>
        </p:nvSpPr>
        <p:spPr>
          <a:xfrm>
            <a:off x="1152525" y="692150"/>
            <a:ext cx="4552950" cy="3416300"/>
          </a:xfrm>
          <a:ln w="12700" cap="flat"/>
        </p:spPr>
      </p:sp>
      <p:sp>
        <p:nvSpPr>
          <p:cNvPr id="125956" name="Rectangle 3"/>
          <p:cNvSpPr>
            <a:spLocks noGrp="1" noChangeArrowheads="1"/>
          </p:cNvSpPr>
          <p:nvPr>
            <p:ph type="body" idx="1"/>
          </p:nvPr>
        </p:nvSpPr>
        <p:spPr>
          <a:xfrm>
            <a:off x="913947" y="4343798"/>
            <a:ext cx="5030107" cy="4113609"/>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655" tIns="46988" rIns="95655" bIns="46988"/>
          <a:lstStyle/>
          <a:p>
            <a:pPr eaLnBrk="1" hangingPunct="1"/>
            <a:endParaRPr lang="en-US" alt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1200">
                <a:solidFill>
                  <a:schemeClr val="tx1"/>
                </a:solidFill>
                <a:latin typeface="Times New Roman" pitchFamily="18" charset="0"/>
              </a:defRPr>
            </a:lvl1pPr>
            <a:lvl2pPr marL="742950" indent="-285750" defTabSz="990600">
              <a:defRPr sz="1200">
                <a:solidFill>
                  <a:schemeClr val="tx1"/>
                </a:solidFill>
                <a:latin typeface="Times New Roman" pitchFamily="18" charset="0"/>
              </a:defRPr>
            </a:lvl2pPr>
            <a:lvl3pPr marL="1143000" indent="-228600" defTabSz="990600">
              <a:defRPr sz="1200">
                <a:solidFill>
                  <a:schemeClr val="tx1"/>
                </a:solidFill>
                <a:latin typeface="Times New Roman" pitchFamily="18" charset="0"/>
              </a:defRPr>
            </a:lvl3pPr>
            <a:lvl4pPr marL="1600200" indent="-228600" defTabSz="990600">
              <a:defRPr sz="1200">
                <a:solidFill>
                  <a:schemeClr val="tx1"/>
                </a:solidFill>
                <a:latin typeface="Times New Roman" pitchFamily="18" charset="0"/>
              </a:defRPr>
            </a:lvl4pPr>
            <a:lvl5pPr marL="2057400" indent="-228600" defTabSz="990600">
              <a:defRPr sz="1200">
                <a:solidFill>
                  <a:schemeClr val="tx1"/>
                </a:solidFill>
                <a:latin typeface="Times New Roman" pitchFamily="18" charset="0"/>
              </a:defRPr>
            </a:lvl5pPr>
            <a:lvl6pPr marL="2514600" indent="-228600" defTabSz="990600" eaLnBrk="0" fontAlgn="base" hangingPunct="0">
              <a:spcBef>
                <a:spcPct val="30000"/>
              </a:spcBef>
              <a:spcAft>
                <a:spcPct val="0"/>
              </a:spcAft>
              <a:defRPr sz="1200">
                <a:solidFill>
                  <a:schemeClr val="tx1"/>
                </a:solidFill>
                <a:latin typeface="Times New Roman" pitchFamily="18" charset="0"/>
              </a:defRPr>
            </a:lvl6pPr>
            <a:lvl7pPr marL="2971800" indent="-228600" defTabSz="990600" eaLnBrk="0" fontAlgn="base" hangingPunct="0">
              <a:spcBef>
                <a:spcPct val="30000"/>
              </a:spcBef>
              <a:spcAft>
                <a:spcPct val="0"/>
              </a:spcAft>
              <a:defRPr sz="1200">
                <a:solidFill>
                  <a:schemeClr val="tx1"/>
                </a:solidFill>
                <a:latin typeface="Times New Roman" pitchFamily="18" charset="0"/>
              </a:defRPr>
            </a:lvl7pPr>
            <a:lvl8pPr marL="3429000" indent="-228600" defTabSz="990600" eaLnBrk="0" fontAlgn="base" hangingPunct="0">
              <a:spcBef>
                <a:spcPct val="30000"/>
              </a:spcBef>
              <a:spcAft>
                <a:spcPct val="0"/>
              </a:spcAft>
              <a:defRPr sz="1200">
                <a:solidFill>
                  <a:schemeClr val="tx1"/>
                </a:solidFill>
                <a:latin typeface="Times New Roman" pitchFamily="18" charset="0"/>
              </a:defRPr>
            </a:lvl8pPr>
            <a:lvl9pPr marL="3886200" indent="-228600" defTabSz="990600" eaLnBrk="0" fontAlgn="base" hangingPunct="0">
              <a:spcBef>
                <a:spcPct val="30000"/>
              </a:spcBef>
              <a:spcAft>
                <a:spcPct val="0"/>
              </a:spcAft>
              <a:defRPr sz="1200">
                <a:solidFill>
                  <a:schemeClr val="tx1"/>
                </a:solidFill>
                <a:latin typeface="Times New Roman" pitchFamily="18" charset="0"/>
              </a:defRPr>
            </a:lvl9pPr>
          </a:lstStyle>
          <a:p>
            <a:fld id="{655DF177-91F6-43F8-9FC4-3A885BC7395E}" type="slidenum">
              <a:rPr lang="en-US" altLang="en-US" sz="1300"/>
              <a:pPr/>
              <a:t>20</a:t>
            </a:fld>
            <a:endParaRPr lang="en-US" altLang="en-US" sz="1300"/>
          </a:p>
        </p:txBody>
      </p:sp>
      <p:sp>
        <p:nvSpPr>
          <p:cNvPr id="131075" name="Rectangle 2"/>
          <p:cNvSpPr>
            <a:spLocks noChangeArrowheads="1" noTextEdit="1"/>
          </p:cNvSpPr>
          <p:nvPr>
            <p:ph type="sldImg"/>
          </p:nvPr>
        </p:nvSpPr>
        <p:spPr>
          <a:xfrm>
            <a:off x="1152525" y="692150"/>
            <a:ext cx="4552950" cy="3416300"/>
          </a:xfrm>
          <a:ln w="12700" cap="flat"/>
        </p:spPr>
      </p:sp>
      <p:sp>
        <p:nvSpPr>
          <p:cNvPr id="131076" name="Rectangle 3"/>
          <p:cNvSpPr>
            <a:spLocks noGrp="1" noChangeArrowheads="1"/>
          </p:cNvSpPr>
          <p:nvPr>
            <p:ph type="body" idx="1"/>
          </p:nvPr>
        </p:nvSpPr>
        <p:spPr>
          <a:xfrm>
            <a:off x="913947" y="4343798"/>
            <a:ext cx="5030107" cy="4113609"/>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655" tIns="46988" rIns="95655" bIns="46988"/>
          <a:lstStyle/>
          <a:p>
            <a:pPr eaLnBrk="1" hangingPunct="1"/>
            <a:endParaRPr lang="en-US" alt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1200">
                <a:solidFill>
                  <a:schemeClr val="tx1"/>
                </a:solidFill>
                <a:latin typeface="Times New Roman" pitchFamily="18" charset="0"/>
              </a:defRPr>
            </a:lvl1pPr>
            <a:lvl2pPr marL="742950" indent="-285750" defTabSz="990600">
              <a:defRPr sz="1200">
                <a:solidFill>
                  <a:schemeClr val="tx1"/>
                </a:solidFill>
                <a:latin typeface="Times New Roman" pitchFamily="18" charset="0"/>
              </a:defRPr>
            </a:lvl2pPr>
            <a:lvl3pPr marL="1143000" indent="-228600" defTabSz="990600">
              <a:defRPr sz="1200">
                <a:solidFill>
                  <a:schemeClr val="tx1"/>
                </a:solidFill>
                <a:latin typeface="Times New Roman" pitchFamily="18" charset="0"/>
              </a:defRPr>
            </a:lvl3pPr>
            <a:lvl4pPr marL="1600200" indent="-228600" defTabSz="990600">
              <a:defRPr sz="1200">
                <a:solidFill>
                  <a:schemeClr val="tx1"/>
                </a:solidFill>
                <a:latin typeface="Times New Roman" pitchFamily="18" charset="0"/>
              </a:defRPr>
            </a:lvl4pPr>
            <a:lvl5pPr marL="2057400" indent="-228600" defTabSz="990600">
              <a:defRPr sz="1200">
                <a:solidFill>
                  <a:schemeClr val="tx1"/>
                </a:solidFill>
                <a:latin typeface="Times New Roman" pitchFamily="18" charset="0"/>
              </a:defRPr>
            </a:lvl5pPr>
            <a:lvl6pPr marL="2514600" indent="-228600" defTabSz="990600" eaLnBrk="0" fontAlgn="base" hangingPunct="0">
              <a:spcBef>
                <a:spcPct val="30000"/>
              </a:spcBef>
              <a:spcAft>
                <a:spcPct val="0"/>
              </a:spcAft>
              <a:defRPr sz="1200">
                <a:solidFill>
                  <a:schemeClr val="tx1"/>
                </a:solidFill>
                <a:latin typeface="Times New Roman" pitchFamily="18" charset="0"/>
              </a:defRPr>
            </a:lvl6pPr>
            <a:lvl7pPr marL="2971800" indent="-228600" defTabSz="990600" eaLnBrk="0" fontAlgn="base" hangingPunct="0">
              <a:spcBef>
                <a:spcPct val="30000"/>
              </a:spcBef>
              <a:spcAft>
                <a:spcPct val="0"/>
              </a:spcAft>
              <a:defRPr sz="1200">
                <a:solidFill>
                  <a:schemeClr val="tx1"/>
                </a:solidFill>
                <a:latin typeface="Times New Roman" pitchFamily="18" charset="0"/>
              </a:defRPr>
            </a:lvl7pPr>
            <a:lvl8pPr marL="3429000" indent="-228600" defTabSz="990600" eaLnBrk="0" fontAlgn="base" hangingPunct="0">
              <a:spcBef>
                <a:spcPct val="30000"/>
              </a:spcBef>
              <a:spcAft>
                <a:spcPct val="0"/>
              </a:spcAft>
              <a:defRPr sz="1200">
                <a:solidFill>
                  <a:schemeClr val="tx1"/>
                </a:solidFill>
                <a:latin typeface="Times New Roman" pitchFamily="18" charset="0"/>
              </a:defRPr>
            </a:lvl8pPr>
            <a:lvl9pPr marL="3886200" indent="-228600" defTabSz="990600" eaLnBrk="0" fontAlgn="base" hangingPunct="0">
              <a:spcBef>
                <a:spcPct val="30000"/>
              </a:spcBef>
              <a:spcAft>
                <a:spcPct val="0"/>
              </a:spcAft>
              <a:defRPr sz="1200">
                <a:solidFill>
                  <a:schemeClr val="tx1"/>
                </a:solidFill>
                <a:latin typeface="Times New Roman" pitchFamily="18" charset="0"/>
              </a:defRPr>
            </a:lvl9pPr>
          </a:lstStyle>
          <a:p>
            <a:fld id="{9A054383-EB27-4B2C-B48C-31DC61731288}" type="slidenum">
              <a:rPr lang="en-US" altLang="en-US" sz="1300"/>
              <a:pPr/>
              <a:t>23</a:t>
            </a:fld>
            <a:endParaRPr lang="en-US" altLang="en-US" sz="1300"/>
          </a:p>
        </p:txBody>
      </p:sp>
      <p:sp>
        <p:nvSpPr>
          <p:cNvPr id="135171" name="Rectangle 2"/>
          <p:cNvSpPr>
            <a:spLocks noChangeArrowheads="1" noTextEdit="1"/>
          </p:cNvSpPr>
          <p:nvPr>
            <p:ph type="sldImg"/>
          </p:nvPr>
        </p:nvSpPr>
        <p:spPr>
          <a:xfrm>
            <a:off x="1152525" y="692150"/>
            <a:ext cx="4552950" cy="3416300"/>
          </a:xfrm>
          <a:ln w="12700" cap="flat"/>
        </p:spPr>
      </p:sp>
      <p:sp>
        <p:nvSpPr>
          <p:cNvPr id="135172" name="Rectangle 3"/>
          <p:cNvSpPr>
            <a:spLocks noGrp="1" noChangeArrowheads="1"/>
          </p:cNvSpPr>
          <p:nvPr>
            <p:ph type="body" idx="1"/>
          </p:nvPr>
        </p:nvSpPr>
        <p:spPr>
          <a:xfrm>
            <a:off x="913947" y="4343798"/>
            <a:ext cx="5030107" cy="4113609"/>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655" tIns="46988" rIns="95655" bIns="46988"/>
          <a:lstStyle/>
          <a:p>
            <a:pPr eaLnBrk="1" hangingPunct="1"/>
            <a:endParaRPr lang="en-US" alt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1200">
                <a:solidFill>
                  <a:schemeClr val="tx1"/>
                </a:solidFill>
                <a:latin typeface="Times New Roman" pitchFamily="18" charset="0"/>
              </a:defRPr>
            </a:lvl1pPr>
            <a:lvl2pPr marL="742950" indent="-285750" defTabSz="990600">
              <a:defRPr sz="1200">
                <a:solidFill>
                  <a:schemeClr val="tx1"/>
                </a:solidFill>
                <a:latin typeface="Times New Roman" pitchFamily="18" charset="0"/>
              </a:defRPr>
            </a:lvl2pPr>
            <a:lvl3pPr marL="1143000" indent="-228600" defTabSz="990600">
              <a:defRPr sz="1200">
                <a:solidFill>
                  <a:schemeClr val="tx1"/>
                </a:solidFill>
                <a:latin typeface="Times New Roman" pitchFamily="18" charset="0"/>
              </a:defRPr>
            </a:lvl3pPr>
            <a:lvl4pPr marL="1600200" indent="-228600" defTabSz="990600">
              <a:defRPr sz="1200">
                <a:solidFill>
                  <a:schemeClr val="tx1"/>
                </a:solidFill>
                <a:latin typeface="Times New Roman" pitchFamily="18" charset="0"/>
              </a:defRPr>
            </a:lvl4pPr>
            <a:lvl5pPr marL="2057400" indent="-228600" defTabSz="990600">
              <a:defRPr sz="1200">
                <a:solidFill>
                  <a:schemeClr val="tx1"/>
                </a:solidFill>
                <a:latin typeface="Times New Roman" pitchFamily="18" charset="0"/>
              </a:defRPr>
            </a:lvl5pPr>
            <a:lvl6pPr marL="2514600" indent="-228600" defTabSz="990600" eaLnBrk="0" fontAlgn="base" hangingPunct="0">
              <a:spcBef>
                <a:spcPct val="30000"/>
              </a:spcBef>
              <a:spcAft>
                <a:spcPct val="0"/>
              </a:spcAft>
              <a:defRPr sz="1200">
                <a:solidFill>
                  <a:schemeClr val="tx1"/>
                </a:solidFill>
                <a:latin typeface="Times New Roman" pitchFamily="18" charset="0"/>
              </a:defRPr>
            </a:lvl6pPr>
            <a:lvl7pPr marL="2971800" indent="-228600" defTabSz="990600" eaLnBrk="0" fontAlgn="base" hangingPunct="0">
              <a:spcBef>
                <a:spcPct val="30000"/>
              </a:spcBef>
              <a:spcAft>
                <a:spcPct val="0"/>
              </a:spcAft>
              <a:defRPr sz="1200">
                <a:solidFill>
                  <a:schemeClr val="tx1"/>
                </a:solidFill>
                <a:latin typeface="Times New Roman" pitchFamily="18" charset="0"/>
              </a:defRPr>
            </a:lvl7pPr>
            <a:lvl8pPr marL="3429000" indent="-228600" defTabSz="990600" eaLnBrk="0" fontAlgn="base" hangingPunct="0">
              <a:spcBef>
                <a:spcPct val="30000"/>
              </a:spcBef>
              <a:spcAft>
                <a:spcPct val="0"/>
              </a:spcAft>
              <a:defRPr sz="1200">
                <a:solidFill>
                  <a:schemeClr val="tx1"/>
                </a:solidFill>
                <a:latin typeface="Times New Roman" pitchFamily="18" charset="0"/>
              </a:defRPr>
            </a:lvl8pPr>
            <a:lvl9pPr marL="3886200" indent="-228600" defTabSz="990600" eaLnBrk="0" fontAlgn="base" hangingPunct="0">
              <a:spcBef>
                <a:spcPct val="30000"/>
              </a:spcBef>
              <a:spcAft>
                <a:spcPct val="0"/>
              </a:spcAft>
              <a:defRPr sz="1200">
                <a:solidFill>
                  <a:schemeClr val="tx1"/>
                </a:solidFill>
                <a:latin typeface="Times New Roman" pitchFamily="18" charset="0"/>
              </a:defRPr>
            </a:lvl9pPr>
          </a:lstStyle>
          <a:p>
            <a:fld id="{BA353825-DE8D-4979-A560-1829D75C5824}" type="slidenum">
              <a:rPr lang="en-US" altLang="en-US" sz="1300"/>
              <a:pPr/>
              <a:t>41</a:t>
            </a:fld>
            <a:endParaRPr lang="en-US" altLang="en-US" sz="1300"/>
          </a:p>
        </p:txBody>
      </p:sp>
      <p:sp>
        <p:nvSpPr>
          <p:cNvPr id="154627" name="Rectangle 2"/>
          <p:cNvSpPr>
            <a:spLocks noChangeArrowheads="1" noTextEdit="1"/>
          </p:cNvSpPr>
          <p:nvPr>
            <p:ph type="sldImg"/>
          </p:nvPr>
        </p:nvSpPr>
        <p:spPr>
          <a:xfrm>
            <a:off x="1152525" y="692150"/>
            <a:ext cx="4552950" cy="3416300"/>
          </a:xfrm>
          <a:ln w="12700" cap="flat"/>
        </p:spPr>
      </p:sp>
      <p:sp>
        <p:nvSpPr>
          <p:cNvPr id="154628" name="Rectangle 3"/>
          <p:cNvSpPr>
            <a:spLocks noGrp="1" noChangeArrowheads="1"/>
          </p:cNvSpPr>
          <p:nvPr>
            <p:ph type="body" idx="1"/>
          </p:nvPr>
        </p:nvSpPr>
        <p:spPr>
          <a:xfrm>
            <a:off x="913947" y="4343798"/>
            <a:ext cx="5030107" cy="4113609"/>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655" tIns="46988" rIns="95655" bIns="46988"/>
          <a:lstStyle/>
          <a:p>
            <a:pPr eaLnBrk="1" hangingPunct="1"/>
            <a:endParaRPr lang="en-US" alt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EF88DB5-E8C5-466D-A586-5142B79E6FEC}" type="datetimeFigureOut">
              <a:rPr lang="en-US" smtClean="0"/>
              <a:t>9/23/2022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3DAC70-CB6F-4133-B8F4-3D6ECB7E4300}" type="slidenum">
              <a:rPr lang="en-US" smtClean="0"/>
              <a:t>‹#›</a:t>
            </a:fld>
            <a:endParaRPr lang="en-US"/>
          </a:p>
        </p:txBody>
      </p:sp>
    </p:spTree>
    <p:extLst>
      <p:ext uri="{BB962C8B-B14F-4D97-AF65-F5344CB8AC3E}">
        <p14:creationId xmlns:p14="http://schemas.microsoft.com/office/powerpoint/2010/main" val="888629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EF88DB5-E8C5-466D-A586-5142B79E6FEC}" type="datetimeFigureOut">
              <a:rPr lang="en-US" smtClean="0"/>
              <a:t>9/23/2022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3DAC70-CB6F-4133-B8F4-3D6ECB7E4300}" type="slidenum">
              <a:rPr lang="en-US" smtClean="0"/>
              <a:t>‹#›</a:t>
            </a:fld>
            <a:endParaRPr lang="en-US"/>
          </a:p>
        </p:txBody>
      </p:sp>
    </p:spTree>
    <p:extLst>
      <p:ext uri="{BB962C8B-B14F-4D97-AF65-F5344CB8AC3E}">
        <p14:creationId xmlns:p14="http://schemas.microsoft.com/office/powerpoint/2010/main" val="22633442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EF88DB5-E8C5-466D-A586-5142B79E6FEC}" type="datetimeFigureOut">
              <a:rPr lang="en-US" smtClean="0"/>
              <a:t>9/23/2022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3DAC70-CB6F-4133-B8F4-3D6ECB7E4300}" type="slidenum">
              <a:rPr lang="en-US" smtClean="0"/>
              <a:t>‹#›</a:t>
            </a:fld>
            <a:endParaRPr lang="en-US"/>
          </a:p>
        </p:txBody>
      </p:sp>
    </p:spTree>
    <p:extLst>
      <p:ext uri="{BB962C8B-B14F-4D97-AF65-F5344CB8AC3E}">
        <p14:creationId xmlns:p14="http://schemas.microsoft.com/office/powerpoint/2010/main" val="24452805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EF88DB5-E8C5-466D-A586-5142B79E6FEC}" type="datetimeFigureOut">
              <a:rPr lang="en-US" smtClean="0"/>
              <a:t>9/23/2022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3DAC70-CB6F-4133-B8F4-3D6ECB7E4300}" type="slidenum">
              <a:rPr lang="en-US" smtClean="0"/>
              <a:t>‹#›</a:t>
            </a:fld>
            <a:endParaRPr lang="en-US"/>
          </a:p>
        </p:txBody>
      </p:sp>
    </p:spTree>
    <p:extLst>
      <p:ext uri="{BB962C8B-B14F-4D97-AF65-F5344CB8AC3E}">
        <p14:creationId xmlns:p14="http://schemas.microsoft.com/office/powerpoint/2010/main" val="17136228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EF88DB5-E8C5-466D-A586-5142B79E6FEC}" type="datetimeFigureOut">
              <a:rPr lang="en-US" smtClean="0"/>
              <a:t>9/23/2022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3DAC70-CB6F-4133-B8F4-3D6ECB7E4300}" type="slidenum">
              <a:rPr lang="en-US" smtClean="0"/>
              <a:t>‹#›</a:t>
            </a:fld>
            <a:endParaRPr lang="en-US"/>
          </a:p>
        </p:txBody>
      </p:sp>
    </p:spTree>
    <p:extLst>
      <p:ext uri="{BB962C8B-B14F-4D97-AF65-F5344CB8AC3E}">
        <p14:creationId xmlns:p14="http://schemas.microsoft.com/office/powerpoint/2010/main" val="29782244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EF88DB5-E8C5-466D-A586-5142B79E6FEC}" type="datetimeFigureOut">
              <a:rPr lang="en-US" smtClean="0"/>
              <a:t>9/23/2022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3DAC70-CB6F-4133-B8F4-3D6ECB7E4300}" type="slidenum">
              <a:rPr lang="en-US" smtClean="0"/>
              <a:t>‹#›</a:t>
            </a:fld>
            <a:endParaRPr lang="en-US"/>
          </a:p>
        </p:txBody>
      </p:sp>
    </p:spTree>
    <p:extLst>
      <p:ext uri="{BB962C8B-B14F-4D97-AF65-F5344CB8AC3E}">
        <p14:creationId xmlns:p14="http://schemas.microsoft.com/office/powerpoint/2010/main" val="27997032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EF88DB5-E8C5-466D-A586-5142B79E6FEC}" type="datetimeFigureOut">
              <a:rPr lang="en-US" smtClean="0"/>
              <a:t>9/23/2022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53DAC70-CB6F-4133-B8F4-3D6ECB7E4300}" type="slidenum">
              <a:rPr lang="en-US" smtClean="0"/>
              <a:t>‹#›</a:t>
            </a:fld>
            <a:endParaRPr lang="en-US"/>
          </a:p>
        </p:txBody>
      </p:sp>
    </p:spTree>
    <p:extLst>
      <p:ext uri="{BB962C8B-B14F-4D97-AF65-F5344CB8AC3E}">
        <p14:creationId xmlns:p14="http://schemas.microsoft.com/office/powerpoint/2010/main" val="23387593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EF88DB5-E8C5-466D-A586-5142B79E6FEC}" type="datetimeFigureOut">
              <a:rPr lang="en-US" smtClean="0"/>
              <a:t>9/23/2022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53DAC70-CB6F-4133-B8F4-3D6ECB7E4300}" type="slidenum">
              <a:rPr lang="en-US" smtClean="0"/>
              <a:t>‹#›</a:t>
            </a:fld>
            <a:endParaRPr lang="en-US"/>
          </a:p>
        </p:txBody>
      </p:sp>
    </p:spTree>
    <p:extLst>
      <p:ext uri="{BB962C8B-B14F-4D97-AF65-F5344CB8AC3E}">
        <p14:creationId xmlns:p14="http://schemas.microsoft.com/office/powerpoint/2010/main" val="34379899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F88DB5-E8C5-466D-A586-5142B79E6FEC}" type="datetimeFigureOut">
              <a:rPr lang="en-US" smtClean="0"/>
              <a:t>9/23/2022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53DAC70-CB6F-4133-B8F4-3D6ECB7E4300}" type="slidenum">
              <a:rPr lang="en-US" smtClean="0"/>
              <a:t>‹#›</a:t>
            </a:fld>
            <a:endParaRPr lang="en-US"/>
          </a:p>
        </p:txBody>
      </p:sp>
    </p:spTree>
    <p:extLst>
      <p:ext uri="{BB962C8B-B14F-4D97-AF65-F5344CB8AC3E}">
        <p14:creationId xmlns:p14="http://schemas.microsoft.com/office/powerpoint/2010/main" val="21363064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EF88DB5-E8C5-466D-A586-5142B79E6FEC}" type="datetimeFigureOut">
              <a:rPr lang="en-US" smtClean="0"/>
              <a:t>9/23/2022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3DAC70-CB6F-4133-B8F4-3D6ECB7E4300}" type="slidenum">
              <a:rPr lang="en-US" smtClean="0"/>
              <a:t>‹#›</a:t>
            </a:fld>
            <a:endParaRPr lang="en-US"/>
          </a:p>
        </p:txBody>
      </p:sp>
    </p:spTree>
    <p:extLst>
      <p:ext uri="{BB962C8B-B14F-4D97-AF65-F5344CB8AC3E}">
        <p14:creationId xmlns:p14="http://schemas.microsoft.com/office/powerpoint/2010/main" val="10969691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EF88DB5-E8C5-466D-A586-5142B79E6FEC}" type="datetimeFigureOut">
              <a:rPr lang="en-US" smtClean="0"/>
              <a:t>9/23/2022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3DAC70-CB6F-4133-B8F4-3D6ECB7E4300}" type="slidenum">
              <a:rPr lang="en-US" smtClean="0"/>
              <a:t>‹#›</a:t>
            </a:fld>
            <a:endParaRPr lang="en-US"/>
          </a:p>
        </p:txBody>
      </p:sp>
    </p:spTree>
    <p:extLst>
      <p:ext uri="{BB962C8B-B14F-4D97-AF65-F5344CB8AC3E}">
        <p14:creationId xmlns:p14="http://schemas.microsoft.com/office/powerpoint/2010/main" val="9287549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EF88DB5-E8C5-466D-A586-5142B79E6FEC}" type="datetimeFigureOut">
              <a:rPr lang="en-US" smtClean="0"/>
              <a:t>9/23/2022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53DAC70-CB6F-4133-B8F4-3D6ECB7E4300}" type="slidenum">
              <a:rPr lang="en-US" smtClean="0"/>
              <a:t>‹#›</a:t>
            </a:fld>
            <a:endParaRPr lang="en-US"/>
          </a:p>
        </p:txBody>
      </p:sp>
    </p:spTree>
    <p:extLst>
      <p:ext uri="{BB962C8B-B14F-4D97-AF65-F5344CB8AC3E}">
        <p14:creationId xmlns:p14="http://schemas.microsoft.com/office/powerpoint/2010/main" val="17546486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6.wmf"/><Relationship Id="rId4" Type="http://schemas.openxmlformats.org/officeDocument/2006/relationships/oleObject" Target="../embeddings/oleObject3.bin"/></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7.wmf"/><Relationship Id="rId4" Type="http://schemas.openxmlformats.org/officeDocument/2006/relationships/oleObject" Target="../embeddings/oleObject4.bin"/></Relationships>
</file>

<file path=ppt/slides/_rels/slide12.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9.emf"/><Relationship Id="rId4" Type="http://schemas.openxmlformats.org/officeDocument/2006/relationships/oleObject" Target="../embeddings/Microsoft_Excel_97-2003_Worksheet3.xls"/></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10.emf"/><Relationship Id="rId4" Type="http://schemas.openxmlformats.org/officeDocument/2006/relationships/oleObject" Target="../embeddings/Microsoft_Excel_97-2003_Worksheet4.xls"/></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11.wmf"/></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11.wmf"/></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4.gif"/><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11.wmf"/></Relationships>
</file>

<file path=ppt/slides/_rels/slide6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4.emf"/><Relationship Id="rId3" Type="http://schemas.openxmlformats.org/officeDocument/2006/relationships/oleObject" Target="../embeddings/oleObject1.bin"/><Relationship Id="rId7" Type="http://schemas.openxmlformats.org/officeDocument/2006/relationships/oleObject" Target="../embeddings/Microsoft_Excel_97-2003_Worksheet2.xls"/><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3.emf"/><Relationship Id="rId4" Type="http://schemas.openxmlformats.org/officeDocument/2006/relationships/oleObject" Target="../embeddings/Microsoft_Excel_97-2003_Worksheet1.xls"/></Relationships>
</file>

<file path=ppt/slides/_rels/slide8.xml.rels><?xml version="1.0" encoding="UTF-8" standalone="yes"?>
<Relationships xmlns="http://schemas.openxmlformats.org/package/2006/relationships"><Relationship Id="rId8" Type="http://schemas.openxmlformats.org/officeDocument/2006/relationships/hyperlink" Target="http://ciber.bus.msu.edu/" TargetMode="External"/><Relationship Id="rId3" Type="http://schemas.openxmlformats.org/officeDocument/2006/relationships/hyperlink" Target="http://lcweb2.loc.gov/frd/cs/cshome.html" TargetMode="External"/><Relationship Id="rId7" Type="http://schemas.openxmlformats.org/officeDocument/2006/relationships/hyperlink" Target="http://biz.yahoo.com/ifc/" TargetMode="External"/><Relationship Id="rId2" Type="http://schemas.openxmlformats.org/officeDocument/2006/relationships/hyperlink" Target="http://www.usatrade.gov/website/ccg.nsf/ccghomepage?openform" TargetMode="External"/><Relationship Id="rId1" Type="http://schemas.openxmlformats.org/officeDocument/2006/relationships/slideLayout" Target="../slideLayouts/slideLayout2.xml"/><Relationship Id="rId6" Type="http://schemas.openxmlformats.org/officeDocument/2006/relationships/hyperlink" Target="http://www.morganstanley.com/gef/" TargetMode="External"/><Relationship Id="rId5" Type="http://schemas.openxmlformats.org/officeDocument/2006/relationships/hyperlink" Target="http://www.pwcglobal.com/" TargetMode="External"/><Relationship Id="rId4" Type="http://schemas.openxmlformats.org/officeDocument/2006/relationships/hyperlink" Target="http://www.odci.gov/" TargetMode="Externa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0326640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4" name="Rectangle 2"/>
          <p:cNvSpPr>
            <a:spLocks noGrp="1" noChangeArrowheads="1"/>
          </p:cNvSpPr>
          <p:nvPr>
            <p:ph idx="1"/>
          </p:nvPr>
        </p:nvSpPr>
        <p:spPr>
          <a:xfrm>
            <a:off x="540885" y="309077"/>
            <a:ext cx="7995168" cy="3819719"/>
          </a:xfrm>
        </p:spPr>
        <p:txBody>
          <a:bodyPr>
            <a:normAutofit lnSpcReduction="10000"/>
          </a:bodyPr>
          <a:lstStyle/>
          <a:p>
            <a:pPr marL="228586" indent="-228586" defTabSz="914342">
              <a:spcBef>
                <a:spcPts val="1000"/>
              </a:spcBef>
              <a:buNone/>
              <a:defRPr/>
            </a:pPr>
            <a:r>
              <a:rPr lang="en-US" altLang="en-US" sz="2800" b="1">
                <a:solidFill>
                  <a:srgbClr val="0070C0"/>
                </a:solidFill>
              </a:rPr>
              <a:t>Diversification Benefits for Merrimack Co. </a:t>
            </a:r>
          </a:p>
          <a:p>
            <a:pPr marL="228586" indent="-228586" algn="r" defTabSz="914342">
              <a:spcBef>
                <a:spcPts val="1000"/>
              </a:spcBef>
              <a:buNone/>
              <a:defRPr/>
            </a:pPr>
            <a:r>
              <a:rPr lang="en-US" altLang="en-US" sz="2200" b="1">
                <a:solidFill>
                  <a:srgbClr val="0070C0"/>
                </a:solidFill>
              </a:rPr>
              <a:t>(contd…)</a:t>
            </a:r>
            <a:endParaRPr lang="en-US" altLang="en-US" sz="2800" b="1">
              <a:solidFill>
                <a:srgbClr val="F91503"/>
              </a:solidFill>
            </a:endParaRPr>
          </a:p>
          <a:p>
            <a:pPr marL="228586" indent="-228586" defTabSz="914342">
              <a:spcBef>
                <a:spcPts val="1000"/>
              </a:spcBef>
              <a:buClr>
                <a:schemeClr val="hlink"/>
              </a:buClr>
              <a:buSzPct val="110000"/>
              <a:buBlip>
                <a:blip r:embed="rId3"/>
              </a:buBlip>
              <a:defRPr/>
            </a:pPr>
            <a:r>
              <a:rPr lang="en-US" altLang="en-US" sz="2200"/>
              <a:t>In terms of return, neither new project has an advantage.</a:t>
            </a:r>
          </a:p>
          <a:p>
            <a:pPr marL="228586" indent="-228586" defTabSz="914342">
              <a:spcBef>
                <a:spcPts val="1000"/>
              </a:spcBef>
              <a:buClr>
                <a:schemeClr val="hlink"/>
              </a:buClr>
              <a:buSzPct val="110000"/>
              <a:buBlip>
                <a:blip r:embed="rId3"/>
              </a:buBlip>
              <a:defRPr/>
            </a:pPr>
            <a:r>
              <a:rPr lang="en-US" altLang="en-US" sz="2200"/>
              <a:t>With regard to risk, the new project is expected to exhibit slightly less variability in returns if located in the U.S.</a:t>
            </a:r>
          </a:p>
          <a:p>
            <a:pPr marL="228586" indent="-228586" defTabSz="914342">
              <a:spcBef>
                <a:spcPts val="1000"/>
              </a:spcBef>
              <a:buClr>
                <a:schemeClr val="hlink"/>
              </a:buClr>
              <a:buSzPct val="110000"/>
              <a:buBlip>
                <a:blip r:embed="rId3"/>
              </a:buBlip>
              <a:defRPr/>
            </a:pPr>
            <a:r>
              <a:rPr lang="en-US" altLang="en-US" sz="2200"/>
              <a:t>Suppose that the project constitutes 30% of Merrimack’s total funds, &amp; that the standard deviation of Merrimack’s return on existing U.S. business is .10.</a:t>
            </a:r>
          </a:p>
          <a:p>
            <a:pPr marL="228586" indent="-228586" defTabSz="914342">
              <a:spcBef>
                <a:spcPts val="1000"/>
              </a:spcBef>
              <a:buClr>
                <a:schemeClr val="hlink"/>
              </a:buClr>
              <a:buSzPct val="110000"/>
              <a:buBlip>
                <a:blip r:embed="rId3"/>
              </a:buBlip>
              <a:defRPr/>
            </a:pPr>
            <a:r>
              <a:rPr lang="en-US" altLang="en-US" sz="2200"/>
              <a:t>If the new project is located in the U.S., the portfolio variance for the overall firm</a:t>
            </a:r>
          </a:p>
        </p:txBody>
      </p:sp>
      <p:sp>
        <p:nvSpPr>
          <p:cNvPr id="118787"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imes New Roman" pitchFamily="18" charset="0"/>
              </a:defRPr>
            </a:lvl1pPr>
            <a:lvl2pPr marL="682251" indent="-262404">
              <a:defRPr>
                <a:solidFill>
                  <a:schemeClr val="tx1"/>
                </a:solidFill>
                <a:latin typeface="Times New Roman" pitchFamily="18" charset="0"/>
              </a:defRPr>
            </a:lvl2pPr>
            <a:lvl3pPr marL="1049617" indent="-209923">
              <a:defRPr>
                <a:solidFill>
                  <a:schemeClr val="tx1"/>
                </a:solidFill>
                <a:latin typeface="Times New Roman" pitchFamily="18" charset="0"/>
              </a:defRPr>
            </a:lvl3pPr>
            <a:lvl4pPr marL="1469464" indent="-209923">
              <a:defRPr>
                <a:solidFill>
                  <a:schemeClr val="tx1"/>
                </a:solidFill>
                <a:latin typeface="Times New Roman" pitchFamily="18" charset="0"/>
              </a:defRPr>
            </a:lvl4pPr>
            <a:lvl5pPr marL="1889310" indent="-209923">
              <a:defRPr>
                <a:solidFill>
                  <a:schemeClr val="tx1"/>
                </a:solidFill>
                <a:latin typeface="Times New Roman" pitchFamily="18" charset="0"/>
              </a:defRPr>
            </a:lvl5pPr>
            <a:lvl6pPr marL="2309157" indent="-209923" defTabSz="419847" fontAlgn="base">
              <a:spcBef>
                <a:spcPct val="0"/>
              </a:spcBef>
              <a:spcAft>
                <a:spcPct val="0"/>
              </a:spcAft>
              <a:defRPr>
                <a:solidFill>
                  <a:schemeClr val="tx1"/>
                </a:solidFill>
                <a:latin typeface="Times New Roman" pitchFamily="18" charset="0"/>
              </a:defRPr>
            </a:lvl6pPr>
            <a:lvl7pPr marL="2729004" indent="-209923" defTabSz="419847" fontAlgn="base">
              <a:spcBef>
                <a:spcPct val="0"/>
              </a:spcBef>
              <a:spcAft>
                <a:spcPct val="0"/>
              </a:spcAft>
              <a:defRPr>
                <a:solidFill>
                  <a:schemeClr val="tx1"/>
                </a:solidFill>
                <a:latin typeface="Times New Roman" pitchFamily="18" charset="0"/>
              </a:defRPr>
            </a:lvl7pPr>
            <a:lvl8pPr marL="3148851" indent="-209923" defTabSz="419847" fontAlgn="base">
              <a:spcBef>
                <a:spcPct val="0"/>
              </a:spcBef>
              <a:spcAft>
                <a:spcPct val="0"/>
              </a:spcAft>
              <a:defRPr>
                <a:solidFill>
                  <a:schemeClr val="tx1"/>
                </a:solidFill>
                <a:latin typeface="Times New Roman" pitchFamily="18" charset="0"/>
              </a:defRPr>
            </a:lvl8pPr>
            <a:lvl9pPr marL="3568697" indent="-209923" defTabSz="419847" fontAlgn="base">
              <a:spcBef>
                <a:spcPct val="0"/>
              </a:spcBef>
              <a:spcAft>
                <a:spcPct val="0"/>
              </a:spcAft>
              <a:defRPr>
                <a:solidFill>
                  <a:schemeClr val="tx1"/>
                </a:solidFill>
                <a:latin typeface="Times New Roman" pitchFamily="18" charset="0"/>
              </a:defRPr>
            </a:lvl9pPr>
          </a:lstStyle>
          <a:p>
            <a:pPr fontAlgn="base">
              <a:spcBef>
                <a:spcPct val="0"/>
              </a:spcBef>
              <a:spcAft>
                <a:spcPct val="0"/>
              </a:spcAft>
            </a:pPr>
            <a:r>
              <a:rPr lang="en-US" altLang="en-US" sz="1300">
                <a:latin typeface="Cambria" pitchFamily="18" charset="0"/>
              </a:rPr>
              <a:t>DMH</a:t>
            </a:r>
          </a:p>
        </p:txBody>
      </p:sp>
      <p:sp>
        <p:nvSpPr>
          <p:cNvPr id="118788"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defRPr>
            </a:lvl1pPr>
            <a:lvl2pPr marL="682251" indent="-262404">
              <a:defRPr>
                <a:solidFill>
                  <a:schemeClr val="tx1"/>
                </a:solidFill>
                <a:latin typeface="Times New Roman" pitchFamily="18" charset="0"/>
              </a:defRPr>
            </a:lvl2pPr>
            <a:lvl3pPr marL="1049617" indent="-209923">
              <a:defRPr>
                <a:solidFill>
                  <a:schemeClr val="tx1"/>
                </a:solidFill>
                <a:latin typeface="Times New Roman" pitchFamily="18" charset="0"/>
              </a:defRPr>
            </a:lvl3pPr>
            <a:lvl4pPr marL="1469464" indent="-209923">
              <a:defRPr>
                <a:solidFill>
                  <a:schemeClr val="tx1"/>
                </a:solidFill>
                <a:latin typeface="Times New Roman" pitchFamily="18" charset="0"/>
              </a:defRPr>
            </a:lvl4pPr>
            <a:lvl5pPr marL="1889310" indent="-209923">
              <a:defRPr>
                <a:solidFill>
                  <a:schemeClr val="tx1"/>
                </a:solidFill>
                <a:latin typeface="Times New Roman" pitchFamily="18" charset="0"/>
              </a:defRPr>
            </a:lvl5pPr>
            <a:lvl6pPr marL="2309157" indent="-209923" defTabSz="419847" fontAlgn="base">
              <a:spcBef>
                <a:spcPct val="0"/>
              </a:spcBef>
              <a:spcAft>
                <a:spcPct val="0"/>
              </a:spcAft>
              <a:defRPr>
                <a:solidFill>
                  <a:schemeClr val="tx1"/>
                </a:solidFill>
                <a:latin typeface="Times New Roman" pitchFamily="18" charset="0"/>
              </a:defRPr>
            </a:lvl6pPr>
            <a:lvl7pPr marL="2729004" indent="-209923" defTabSz="419847" fontAlgn="base">
              <a:spcBef>
                <a:spcPct val="0"/>
              </a:spcBef>
              <a:spcAft>
                <a:spcPct val="0"/>
              </a:spcAft>
              <a:defRPr>
                <a:solidFill>
                  <a:schemeClr val="tx1"/>
                </a:solidFill>
                <a:latin typeface="Times New Roman" pitchFamily="18" charset="0"/>
              </a:defRPr>
            </a:lvl7pPr>
            <a:lvl8pPr marL="3148851" indent="-209923" defTabSz="419847" fontAlgn="base">
              <a:spcBef>
                <a:spcPct val="0"/>
              </a:spcBef>
              <a:spcAft>
                <a:spcPct val="0"/>
              </a:spcAft>
              <a:defRPr>
                <a:solidFill>
                  <a:schemeClr val="tx1"/>
                </a:solidFill>
                <a:latin typeface="Times New Roman" pitchFamily="18" charset="0"/>
              </a:defRPr>
            </a:lvl8pPr>
            <a:lvl9pPr marL="3568697" indent="-209923" defTabSz="419847" fontAlgn="base">
              <a:spcBef>
                <a:spcPct val="0"/>
              </a:spcBef>
              <a:spcAft>
                <a:spcPct val="0"/>
              </a:spcAft>
              <a:defRPr>
                <a:solidFill>
                  <a:schemeClr val="tx1"/>
                </a:solidFill>
                <a:latin typeface="Times New Roman" pitchFamily="18" charset="0"/>
              </a:defRPr>
            </a:lvl9pPr>
          </a:lstStyle>
          <a:p>
            <a:fld id="{55E42A7D-A75B-40CF-8A2E-50BE841B8FCB}" type="slidenum">
              <a:rPr lang="en-US" altLang="en-US" sz="2200">
                <a:latin typeface="Cambria" pitchFamily="18" charset="0"/>
              </a:rPr>
              <a:pPr/>
              <a:t>10</a:t>
            </a:fld>
            <a:endParaRPr lang="en-US" altLang="en-US" sz="2200">
              <a:latin typeface="Cambria" pitchFamily="18" charset="0"/>
            </a:endParaRPr>
          </a:p>
        </p:txBody>
      </p:sp>
      <p:graphicFrame>
        <p:nvGraphicFramePr>
          <p:cNvPr id="266243" name="Object 3"/>
          <p:cNvGraphicFramePr>
            <a:graphicFrameLocks noChangeAspect="1"/>
          </p:cNvGraphicFramePr>
          <p:nvPr/>
        </p:nvGraphicFramePr>
        <p:xfrm>
          <a:off x="1352939" y="4424752"/>
          <a:ext cx="6401675" cy="1530804"/>
        </p:xfrm>
        <a:graphic>
          <a:graphicData uri="http://schemas.openxmlformats.org/presentationml/2006/ole">
            <mc:AlternateContent xmlns:mc="http://schemas.openxmlformats.org/markup-compatibility/2006">
              <mc:Choice xmlns:v="urn:schemas-microsoft-com:vml" Requires="v">
                <p:oleObj spid="_x0000_s2050" name="Equation" r:id="rId4" imgW="53101875" imgH="11191875" progId="Equation.3">
                  <p:embed/>
                </p:oleObj>
              </mc:Choice>
              <mc:Fallback>
                <p:oleObj name="Equation" r:id="rId4" imgW="53101875" imgH="11191875"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52939" y="4424752"/>
                        <a:ext cx="6401675" cy="15308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47108752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266243"/>
                                        </p:tgtEl>
                                        <p:attrNameLst>
                                          <p:attrName>style.visibility</p:attrName>
                                        </p:attrNameLst>
                                      </p:cBhvr>
                                      <p:to>
                                        <p:strVal val="visible"/>
                                      </p:to>
                                    </p:set>
                                    <p:animEffect transition="in" filter="wipe(left)">
                                      <p:cBhvr>
                                        <p:cTn id="7" dur="500"/>
                                        <p:tgtEl>
                                          <p:spTgt spid="2662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idx="1"/>
          </p:nvPr>
        </p:nvSpPr>
        <p:spPr bwMode="auto">
          <a:xfrm>
            <a:off x="424252" y="309077"/>
            <a:ext cx="8178865" cy="1750948"/>
          </a:xfrm>
        </p:spPr>
        <p:txBody>
          <a:bodyPr wrap="square" numCol="1" anchor="t" anchorCtr="0" compatLnSpc="1">
            <a:prstTxWarp prst="textNoShape">
              <a:avLst/>
            </a:prstTxWarp>
          </a:bodyPr>
          <a:lstStyle/>
          <a:p>
            <a:pPr>
              <a:buFont typeface="Wingdings" pitchFamily="2" charset="2"/>
              <a:buNone/>
            </a:pPr>
            <a:r>
              <a:rPr lang="en-US" altLang="en-US" sz="2600" b="1">
                <a:solidFill>
                  <a:srgbClr val="0070C0"/>
                </a:solidFill>
              </a:rPr>
              <a:t>Diversification Benefits for Merrimack Co.(contd…)</a:t>
            </a:r>
          </a:p>
          <a:p>
            <a:pPr>
              <a:buFont typeface="Wingdings" pitchFamily="2" charset="2"/>
              <a:buBlip>
                <a:blip r:embed="rId3"/>
              </a:buBlip>
            </a:pPr>
            <a:r>
              <a:rPr lang="en-US" altLang="en-US" sz="2600"/>
              <a:t> If the new project is located in the U.K., the portfolio variance for the overall firm</a:t>
            </a:r>
          </a:p>
        </p:txBody>
      </p:sp>
      <p:sp>
        <p:nvSpPr>
          <p:cNvPr id="119811"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imes New Roman" pitchFamily="18" charset="0"/>
              </a:defRPr>
            </a:lvl1pPr>
            <a:lvl2pPr marL="682251" indent="-262404">
              <a:defRPr>
                <a:solidFill>
                  <a:schemeClr val="tx1"/>
                </a:solidFill>
                <a:latin typeface="Times New Roman" pitchFamily="18" charset="0"/>
              </a:defRPr>
            </a:lvl2pPr>
            <a:lvl3pPr marL="1049617" indent="-209923">
              <a:defRPr>
                <a:solidFill>
                  <a:schemeClr val="tx1"/>
                </a:solidFill>
                <a:latin typeface="Times New Roman" pitchFamily="18" charset="0"/>
              </a:defRPr>
            </a:lvl3pPr>
            <a:lvl4pPr marL="1469464" indent="-209923">
              <a:defRPr>
                <a:solidFill>
                  <a:schemeClr val="tx1"/>
                </a:solidFill>
                <a:latin typeface="Times New Roman" pitchFamily="18" charset="0"/>
              </a:defRPr>
            </a:lvl4pPr>
            <a:lvl5pPr marL="1889310" indent="-209923">
              <a:defRPr>
                <a:solidFill>
                  <a:schemeClr val="tx1"/>
                </a:solidFill>
                <a:latin typeface="Times New Roman" pitchFamily="18" charset="0"/>
              </a:defRPr>
            </a:lvl5pPr>
            <a:lvl6pPr marL="2309157" indent="-209923" defTabSz="419847" fontAlgn="base">
              <a:spcBef>
                <a:spcPct val="0"/>
              </a:spcBef>
              <a:spcAft>
                <a:spcPct val="0"/>
              </a:spcAft>
              <a:defRPr>
                <a:solidFill>
                  <a:schemeClr val="tx1"/>
                </a:solidFill>
                <a:latin typeface="Times New Roman" pitchFamily="18" charset="0"/>
              </a:defRPr>
            </a:lvl6pPr>
            <a:lvl7pPr marL="2729004" indent="-209923" defTabSz="419847" fontAlgn="base">
              <a:spcBef>
                <a:spcPct val="0"/>
              </a:spcBef>
              <a:spcAft>
                <a:spcPct val="0"/>
              </a:spcAft>
              <a:defRPr>
                <a:solidFill>
                  <a:schemeClr val="tx1"/>
                </a:solidFill>
                <a:latin typeface="Times New Roman" pitchFamily="18" charset="0"/>
              </a:defRPr>
            </a:lvl7pPr>
            <a:lvl8pPr marL="3148851" indent="-209923" defTabSz="419847" fontAlgn="base">
              <a:spcBef>
                <a:spcPct val="0"/>
              </a:spcBef>
              <a:spcAft>
                <a:spcPct val="0"/>
              </a:spcAft>
              <a:defRPr>
                <a:solidFill>
                  <a:schemeClr val="tx1"/>
                </a:solidFill>
                <a:latin typeface="Times New Roman" pitchFamily="18" charset="0"/>
              </a:defRPr>
            </a:lvl8pPr>
            <a:lvl9pPr marL="3568697" indent="-209923" defTabSz="419847" fontAlgn="base">
              <a:spcBef>
                <a:spcPct val="0"/>
              </a:spcBef>
              <a:spcAft>
                <a:spcPct val="0"/>
              </a:spcAft>
              <a:defRPr>
                <a:solidFill>
                  <a:schemeClr val="tx1"/>
                </a:solidFill>
                <a:latin typeface="Times New Roman" pitchFamily="18" charset="0"/>
              </a:defRPr>
            </a:lvl9pPr>
          </a:lstStyle>
          <a:p>
            <a:pPr fontAlgn="base">
              <a:spcBef>
                <a:spcPct val="0"/>
              </a:spcBef>
              <a:spcAft>
                <a:spcPct val="0"/>
              </a:spcAft>
            </a:pPr>
            <a:r>
              <a:rPr lang="en-US" altLang="en-US" sz="1300">
                <a:latin typeface="Cambria" pitchFamily="18" charset="0"/>
              </a:rPr>
              <a:t>DMH</a:t>
            </a:r>
          </a:p>
        </p:txBody>
      </p:sp>
      <p:sp>
        <p:nvSpPr>
          <p:cNvPr id="119812"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defRPr>
            </a:lvl1pPr>
            <a:lvl2pPr marL="682251" indent="-262404">
              <a:defRPr>
                <a:solidFill>
                  <a:schemeClr val="tx1"/>
                </a:solidFill>
                <a:latin typeface="Times New Roman" pitchFamily="18" charset="0"/>
              </a:defRPr>
            </a:lvl2pPr>
            <a:lvl3pPr marL="1049617" indent="-209923">
              <a:defRPr>
                <a:solidFill>
                  <a:schemeClr val="tx1"/>
                </a:solidFill>
                <a:latin typeface="Times New Roman" pitchFamily="18" charset="0"/>
              </a:defRPr>
            </a:lvl3pPr>
            <a:lvl4pPr marL="1469464" indent="-209923">
              <a:defRPr>
                <a:solidFill>
                  <a:schemeClr val="tx1"/>
                </a:solidFill>
                <a:latin typeface="Times New Roman" pitchFamily="18" charset="0"/>
              </a:defRPr>
            </a:lvl4pPr>
            <a:lvl5pPr marL="1889310" indent="-209923">
              <a:defRPr>
                <a:solidFill>
                  <a:schemeClr val="tx1"/>
                </a:solidFill>
                <a:latin typeface="Times New Roman" pitchFamily="18" charset="0"/>
              </a:defRPr>
            </a:lvl5pPr>
            <a:lvl6pPr marL="2309157" indent="-209923" defTabSz="419847" fontAlgn="base">
              <a:spcBef>
                <a:spcPct val="0"/>
              </a:spcBef>
              <a:spcAft>
                <a:spcPct val="0"/>
              </a:spcAft>
              <a:defRPr>
                <a:solidFill>
                  <a:schemeClr val="tx1"/>
                </a:solidFill>
                <a:latin typeface="Times New Roman" pitchFamily="18" charset="0"/>
              </a:defRPr>
            </a:lvl6pPr>
            <a:lvl7pPr marL="2729004" indent="-209923" defTabSz="419847" fontAlgn="base">
              <a:spcBef>
                <a:spcPct val="0"/>
              </a:spcBef>
              <a:spcAft>
                <a:spcPct val="0"/>
              </a:spcAft>
              <a:defRPr>
                <a:solidFill>
                  <a:schemeClr val="tx1"/>
                </a:solidFill>
                <a:latin typeface="Times New Roman" pitchFamily="18" charset="0"/>
              </a:defRPr>
            </a:lvl7pPr>
            <a:lvl8pPr marL="3148851" indent="-209923" defTabSz="419847" fontAlgn="base">
              <a:spcBef>
                <a:spcPct val="0"/>
              </a:spcBef>
              <a:spcAft>
                <a:spcPct val="0"/>
              </a:spcAft>
              <a:defRPr>
                <a:solidFill>
                  <a:schemeClr val="tx1"/>
                </a:solidFill>
                <a:latin typeface="Times New Roman" pitchFamily="18" charset="0"/>
              </a:defRPr>
            </a:lvl8pPr>
            <a:lvl9pPr marL="3568697" indent="-209923" defTabSz="419847" fontAlgn="base">
              <a:spcBef>
                <a:spcPct val="0"/>
              </a:spcBef>
              <a:spcAft>
                <a:spcPct val="0"/>
              </a:spcAft>
              <a:defRPr>
                <a:solidFill>
                  <a:schemeClr val="tx1"/>
                </a:solidFill>
                <a:latin typeface="Times New Roman" pitchFamily="18" charset="0"/>
              </a:defRPr>
            </a:lvl9pPr>
          </a:lstStyle>
          <a:p>
            <a:fld id="{2C766D56-6AF2-45E5-BA5B-8A6AC54AA597}" type="slidenum">
              <a:rPr lang="en-US" altLang="en-US" sz="2200">
                <a:latin typeface="Cambria" pitchFamily="18" charset="0"/>
              </a:rPr>
              <a:pPr/>
              <a:t>11</a:t>
            </a:fld>
            <a:endParaRPr lang="en-US" altLang="en-US" sz="2200">
              <a:latin typeface="Cambria" pitchFamily="18" charset="0"/>
            </a:endParaRPr>
          </a:p>
        </p:txBody>
      </p:sp>
      <p:sp>
        <p:nvSpPr>
          <p:cNvPr id="267267" name="Rectangle 3"/>
          <p:cNvSpPr>
            <a:spLocks noChangeArrowheads="1"/>
          </p:cNvSpPr>
          <p:nvPr/>
        </p:nvSpPr>
        <p:spPr bwMode="auto">
          <a:xfrm>
            <a:off x="607948" y="3965511"/>
            <a:ext cx="7995168" cy="16780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3093" tIns="40818" rIns="83093" bIns="40818"/>
          <a:lstStyle/>
          <a:p>
            <a:pPr marL="314885" indent="-314885">
              <a:spcBef>
                <a:spcPct val="20000"/>
              </a:spcBef>
              <a:buClr>
                <a:schemeClr val="accent2"/>
              </a:buClr>
              <a:buBlip>
                <a:blip r:embed="rId3"/>
              </a:buBlip>
            </a:pPr>
            <a:r>
              <a:rPr lang="en-US" sz="2600"/>
              <a:t>Thus, as a whole, Merrimack will generate more stable returns if the new project is located in the U.K.</a:t>
            </a:r>
          </a:p>
        </p:txBody>
      </p:sp>
      <p:graphicFrame>
        <p:nvGraphicFramePr>
          <p:cNvPr id="267268" name="Object 4"/>
          <p:cNvGraphicFramePr>
            <a:graphicFrameLocks noChangeAspect="1"/>
          </p:cNvGraphicFramePr>
          <p:nvPr/>
        </p:nvGraphicFramePr>
        <p:xfrm>
          <a:off x="1280044" y="1981298"/>
          <a:ext cx="5853502" cy="1417087"/>
        </p:xfrm>
        <a:graphic>
          <a:graphicData uri="http://schemas.openxmlformats.org/presentationml/2006/ole">
            <mc:AlternateContent xmlns:mc="http://schemas.openxmlformats.org/markup-compatibility/2006">
              <mc:Choice xmlns:v="urn:schemas-microsoft-com:vml" Requires="v">
                <p:oleObj spid="_x0000_s3074" name="Equation" r:id="rId4" imgW="52444650" imgH="11191875" progId="Equation.3">
                  <p:embed/>
                </p:oleObj>
              </mc:Choice>
              <mc:Fallback>
                <p:oleObj name="Equation" r:id="rId4" imgW="52444650" imgH="11191875"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80044" y="1981298"/>
                        <a:ext cx="5853502" cy="14170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01139773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267268"/>
                                        </p:tgtEl>
                                        <p:attrNameLst>
                                          <p:attrName>style.visibility</p:attrName>
                                        </p:attrNameLst>
                                      </p:cBhvr>
                                      <p:to>
                                        <p:strVal val="visible"/>
                                      </p:to>
                                    </p:set>
                                    <p:animEffect transition="in" filter="wipe(left)">
                                      <p:cBhvr>
                                        <p:cTn id="7" dur="500"/>
                                        <p:tgtEl>
                                          <p:spTgt spid="26726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67267"/>
                                        </p:tgtEl>
                                        <p:attrNameLst>
                                          <p:attrName>style.visibility</p:attrName>
                                        </p:attrNameLst>
                                      </p:cBhvr>
                                      <p:to>
                                        <p:strVal val="visible"/>
                                      </p:to>
                                    </p:set>
                                    <p:animEffect transition="in" filter="wipe(left)">
                                      <p:cBhvr>
                                        <p:cTn id="12" dur="500"/>
                                        <p:tgtEl>
                                          <p:spTgt spid="2672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7267" grpId="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8" name="Rectangle 2"/>
          <p:cNvSpPr>
            <a:spLocks noGrp="1" noChangeArrowheads="1"/>
          </p:cNvSpPr>
          <p:nvPr>
            <p:ph idx="1"/>
          </p:nvPr>
        </p:nvSpPr>
        <p:spPr>
          <a:xfrm>
            <a:off x="424252" y="309077"/>
            <a:ext cx="8178865" cy="5786438"/>
          </a:xfrm>
        </p:spPr>
        <p:txBody>
          <a:bodyPr/>
          <a:lstStyle/>
          <a:p>
            <a:pPr marL="228586" indent="-228586" algn="ctr" defTabSz="914342">
              <a:spcBef>
                <a:spcPts val="1000"/>
              </a:spcBef>
              <a:buNone/>
              <a:defRPr/>
            </a:pPr>
            <a:r>
              <a:rPr lang="en-US" sz="3300" b="1" dirty="0">
                <a:solidFill>
                  <a:srgbClr val="0070C0"/>
                </a:solidFill>
              </a:rPr>
              <a:t>Benefits of International Diversification</a:t>
            </a:r>
            <a:r>
              <a:rPr lang="en-US" sz="2800" dirty="0">
                <a:solidFill>
                  <a:srgbClr val="0070C0"/>
                </a:solidFill>
              </a:rPr>
              <a:t> </a:t>
            </a:r>
          </a:p>
          <a:p>
            <a:pPr marL="228586" indent="-228586" defTabSz="914342">
              <a:spcBef>
                <a:spcPts val="1000"/>
              </a:spcBef>
              <a:buBlip>
                <a:blip r:embed="rId2"/>
              </a:buBlip>
              <a:defRPr/>
            </a:pPr>
            <a:r>
              <a:rPr lang="en-US" sz="2800" dirty="0"/>
              <a:t>An MNC may not be insulated from a global crisis, since many countries will be adversely affected.</a:t>
            </a:r>
          </a:p>
          <a:p>
            <a:pPr marL="228586" indent="-228586" defTabSz="914342">
              <a:spcBef>
                <a:spcPts val="1000"/>
              </a:spcBef>
              <a:buBlip>
                <a:blip r:embed="rId2"/>
              </a:buBlip>
              <a:defRPr/>
            </a:pPr>
            <a:r>
              <a:rPr lang="en-US" sz="2800" dirty="0"/>
              <a:t>However, as can be seen from the 1997-98 Asian crisis, an MNC that had diversified among the Asian countries might have fared better than if it had focused on one country. Even better would be diversification among the continents. </a:t>
            </a:r>
          </a:p>
        </p:txBody>
      </p:sp>
      <p:sp>
        <p:nvSpPr>
          <p:cNvPr id="120835"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imes New Roman" pitchFamily="18" charset="0"/>
              </a:defRPr>
            </a:lvl1pPr>
            <a:lvl2pPr marL="682251" indent="-262404">
              <a:defRPr>
                <a:solidFill>
                  <a:schemeClr val="tx1"/>
                </a:solidFill>
                <a:latin typeface="Times New Roman" pitchFamily="18" charset="0"/>
              </a:defRPr>
            </a:lvl2pPr>
            <a:lvl3pPr marL="1049617" indent="-209923">
              <a:defRPr>
                <a:solidFill>
                  <a:schemeClr val="tx1"/>
                </a:solidFill>
                <a:latin typeface="Times New Roman" pitchFamily="18" charset="0"/>
              </a:defRPr>
            </a:lvl3pPr>
            <a:lvl4pPr marL="1469464" indent="-209923">
              <a:defRPr>
                <a:solidFill>
                  <a:schemeClr val="tx1"/>
                </a:solidFill>
                <a:latin typeface="Times New Roman" pitchFamily="18" charset="0"/>
              </a:defRPr>
            </a:lvl4pPr>
            <a:lvl5pPr marL="1889310" indent="-209923">
              <a:defRPr>
                <a:solidFill>
                  <a:schemeClr val="tx1"/>
                </a:solidFill>
                <a:latin typeface="Times New Roman" pitchFamily="18" charset="0"/>
              </a:defRPr>
            </a:lvl5pPr>
            <a:lvl6pPr marL="2309157" indent="-209923" defTabSz="419847" fontAlgn="base">
              <a:spcBef>
                <a:spcPct val="0"/>
              </a:spcBef>
              <a:spcAft>
                <a:spcPct val="0"/>
              </a:spcAft>
              <a:defRPr>
                <a:solidFill>
                  <a:schemeClr val="tx1"/>
                </a:solidFill>
                <a:latin typeface="Times New Roman" pitchFamily="18" charset="0"/>
              </a:defRPr>
            </a:lvl6pPr>
            <a:lvl7pPr marL="2729004" indent="-209923" defTabSz="419847" fontAlgn="base">
              <a:spcBef>
                <a:spcPct val="0"/>
              </a:spcBef>
              <a:spcAft>
                <a:spcPct val="0"/>
              </a:spcAft>
              <a:defRPr>
                <a:solidFill>
                  <a:schemeClr val="tx1"/>
                </a:solidFill>
                <a:latin typeface="Times New Roman" pitchFamily="18" charset="0"/>
              </a:defRPr>
            </a:lvl7pPr>
            <a:lvl8pPr marL="3148851" indent="-209923" defTabSz="419847" fontAlgn="base">
              <a:spcBef>
                <a:spcPct val="0"/>
              </a:spcBef>
              <a:spcAft>
                <a:spcPct val="0"/>
              </a:spcAft>
              <a:defRPr>
                <a:solidFill>
                  <a:schemeClr val="tx1"/>
                </a:solidFill>
                <a:latin typeface="Times New Roman" pitchFamily="18" charset="0"/>
              </a:defRPr>
            </a:lvl8pPr>
            <a:lvl9pPr marL="3568697" indent="-209923" defTabSz="419847" fontAlgn="base">
              <a:spcBef>
                <a:spcPct val="0"/>
              </a:spcBef>
              <a:spcAft>
                <a:spcPct val="0"/>
              </a:spcAft>
              <a:defRPr>
                <a:solidFill>
                  <a:schemeClr val="tx1"/>
                </a:solidFill>
                <a:latin typeface="Times New Roman" pitchFamily="18" charset="0"/>
              </a:defRPr>
            </a:lvl9pPr>
          </a:lstStyle>
          <a:p>
            <a:pPr fontAlgn="base">
              <a:spcBef>
                <a:spcPct val="0"/>
              </a:spcBef>
              <a:spcAft>
                <a:spcPct val="0"/>
              </a:spcAft>
            </a:pPr>
            <a:r>
              <a:rPr lang="en-US" altLang="en-US" sz="1300">
                <a:latin typeface="Cambria" pitchFamily="18" charset="0"/>
              </a:rPr>
              <a:t>DMH</a:t>
            </a:r>
          </a:p>
        </p:txBody>
      </p:sp>
      <p:sp>
        <p:nvSpPr>
          <p:cNvPr id="120836"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defRPr>
            </a:lvl1pPr>
            <a:lvl2pPr marL="682251" indent="-262404">
              <a:defRPr>
                <a:solidFill>
                  <a:schemeClr val="tx1"/>
                </a:solidFill>
                <a:latin typeface="Times New Roman" pitchFamily="18" charset="0"/>
              </a:defRPr>
            </a:lvl2pPr>
            <a:lvl3pPr marL="1049617" indent="-209923">
              <a:defRPr>
                <a:solidFill>
                  <a:schemeClr val="tx1"/>
                </a:solidFill>
                <a:latin typeface="Times New Roman" pitchFamily="18" charset="0"/>
              </a:defRPr>
            </a:lvl3pPr>
            <a:lvl4pPr marL="1469464" indent="-209923">
              <a:defRPr>
                <a:solidFill>
                  <a:schemeClr val="tx1"/>
                </a:solidFill>
                <a:latin typeface="Times New Roman" pitchFamily="18" charset="0"/>
              </a:defRPr>
            </a:lvl4pPr>
            <a:lvl5pPr marL="1889310" indent="-209923">
              <a:defRPr>
                <a:solidFill>
                  <a:schemeClr val="tx1"/>
                </a:solidFill>
                <a:latin typeface="Times New Roman" pitchFamily="18" charset="0"/>
              </a:defRPr>
            </a:lvl5pPr>
            <a:lvl6pPr marL="2309157" indent="-209923" defTabSz="419847" fontAlgn="base">
              <a:spcBef>
                <a:spcPct val="0"/>
              </a:spcBef>
              <a:spcAft>
                <a:spcPct val="0"/>
              </a:spcAft>
              <a:defRPr>
                <a:solidFill>
                  <a:schemeClr val="tx1"/>
                </a:solidFill>
                <a:latin typeface="Times New Roman" pitchFamily="18" charset="0"/>
              </a:defRPr>
            </a:lvl6pPr>
            <a:lvl7pPr marL="2729004" indent="-209923" defTabSz="419847" fontAlgn="base">
              <a:spcBef>
                <a:spcPct val="0"/>
              </a:spcBef>
              <a:spcAft>
                <a:spcPct val="0"/>
              </a:spcAft>
              <a:defRPr>
                <a:solidFill>
                  <a:schemeClr val="tx1"/>
                </a:solidFill>
                <a:latin typeface="Times New Roman" pitchFamily="18" charset="0"/>
              </a:defRPr>
            </a:lvl7pPr>
            <a:lvl8pPr marL="3148851" indent="-209923" defTabSz="419847" fontAlgn="base">
              <a:spcBef>
                <a:spcPct val="0"/>
              </a:spcBef>
              <a:spcAft>
                <a:spcPct val="0"/>
              </a:spcAft>
              <a:defRPr>
                <a:solidFill>
                  <a:schemeClr val="tx1"/>
                </a:solidFill>
                <a:latin typeface="Times New Roman" pitchFamily="18" charset="0"/>
              </a:defRPr>
            </a:lvl8pPr>
            <a:lvl9pPr marL="3568697" indent="-209923" defTabSz="419847" fontAlgn="base">
              <a:spcBef>
                <a:spcPct val="0"/>
              </a:spcBef>
              <a:spcAft>
                <a:spcPct val="0"/>
              </a:spcAft>
              <a:defRPr>
                <a:solidFill>
                  <a:schemeClr val="tx1"/>
                </a:solidFill>
                <a:latin typeface="Times New Roman" pitchFamily="18" charset="0"/>
              </a:defRPr>
            </a:lvl9pPr>
          </a:lstStyle>
          <a:p>
            <a:fld id="{C5364BC9-755E-4ECF-802A-C51428C2DC6B}" type="slidenum">
              <a:rPr lang="en-US" altLang="en-US" sz="2200">
                <a:latin typeface="Cambria" pitchFamily="18" charset="0"/>
              </a:rPr>
              <a:pPr/>
              <a:t>12</a:t>
            </a:fld>
            <a:endParaRPr lang="en-US" altLang="en-US" sz="2200">
              <a:latin typeface="Cambria" pitchFamily="18" charset="0"/>
            </a:endParaRPr>
          </a:p>
        </p:txBody>
      </p:sp>
    </p:spTree>
    <p:extLst>
      <p:ext uri="{BB962C8B-B14F-4D97-AF65-F5344CB8AC3E}">
        <p14:creationId xmlns:p14="http://schemas.microsoft.com/office/powerpoint/2010/main" val="349810387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bwMode="auto">
          <a:xfrm>
            <a:off x="787271" y="227434"/>
            <a:ext cx="7423668" cy="1071563"/>
          </a:xfrm>
        </p:spPr>
        <p:txBody>
          <a:bodyPr wrap="square" numCol="1" anchorCtr="0" compatLnSpc="1">
            <a:prstTxWarp prst="textNoShape">
              <a:avLst/>
            </a:prstTxWarp>
          </a:bodyPr>
          <a:lstStyle/>
          <a:p>
            <a:r>
              <a:rPr lang="en-US" altLang="en-US" sz="3700" b="1">
                <a:solidFill>
                  <a:srgbClr val="0070C0"/>
                </a:solidFill>
              </a:rPr>
              <a:t>Real Growth in GDP</a:t>
            </a:r>
          </a:p>
        </p:txBody>
      </p:sp>
      <p:sp>
        <p:nvSpPr>
          <p:cNvPr id="121859"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imes New Roman" pitchFamily="18" charset="0"/>
              </a:defRPr>
            </a:lvl1pPr>
            <a:lvl2pPr marL="682251" indent="-262404">
              <a:defRPr>
                <a:solidFill>
                  <a:schemeClr val="tx1"/>
                </a:solidFill>
                <a:latin typeface="Times New Roman" pitchFamily="18" charset="0"/>
              </a:defRPr>
            </a:lvl2pPr>
            <a:lvl3pPr marL="1049617" indent="-209923">
              <a:defRPr>
                <a:solidFill>
                  <a:schemeClr val="tx1"/>
                </a:solidFill>
                <a:latin typeface="Times New Roman" pitchFamily="18" charset="0"/>
              </a:defRPr>
            </a:lvl3pPr>
            <a:lvl4pPr marL="1469464" indent="-209923">
              <a:defRPr>
                <a:solidFill>
                  <a:schemeClr val="tx1"/>
                </a:solidFill>
                <a:latin typeface="Times New Roman" pitchFamily="18" charset="0"/>
              </a:defRPr>
            </a:lvl4pPr>
            <a:lvl5pPr marL="1889310" indent="-209923">
              <a:defRPr>
                <a:solidFill>
                  <a:schemeClr val="tx1"/>
                </a:solidFill>
                <a:latin typeface="Times New Roman" pitchFamily="18" charset="0"/>
              </a:defRPr>
            </a:lvl5pPr>
            <a:lvl6pPr marL="2309157" indent="-209923" defTabSz="419847" fontAlgn="base">
              <a:spcBef>
                <a:spcPct val="0"/>
              </a:spcBef>
              <a:spcAft>
                <a:spcPct val="0"/>
              </a:spcAft>
              <a:defRPr>
                <a:solidFill>
                  <a:schemeClr val="tx1"/>
                </a:solidFill>
                <a:latin typeface="Times New Roman" pitchFamily="18" charset="0"/>
              </a:defRPr>
            </a:lvl6pPr>
            <a:lvl7pPr marL="2729004" indent="-209923" defTabSz="419847" fontAlgn="base">
              <a:spcBef>
                <a:spcPct val="0"/>
              </a:spcBef>
              <a:spcAft>
                <a:spcPct val="0"/>
              </a:spcAft>
              <a:defRPr>
                <a:solidFill>
                  <a:schemeClr val="tx1"/>
                </a:solidFill>
                <a:latin typeface="Times New Roman" pitchFamily="18" charset="0"/>
              </a:defRPr>
            </a:lvl7pPr>
            <a:lvl8pPr marL="3148851" indent="-209923" defTabSz="419847" fontAlgn="base">
              <a:spcBef>
                <a:spcPct val="0"/>
              </a:spcBef>
              <a:spcAft>
                <a:spcPct val="0"/>
              </a:spcAft>
              <a:defRPr>
                <a:solidFill>
                  <a:schemeClr val="tx1"/>
                </a:solidFill>
                <a:latin typeface="Times New Roman" pitchFamily="18" charset="0"/>
              </a:defRPr>
            </a:lvl8pPr>
            <a:lvl9pPr marL="3568697" indent="-209923" defTabSz="419847" fontAlgn="base">
              <a:spcBef>
                <a:spcPct val="0"/>
              </a:spcBef>
              <a:spcAft>
                <a:spcPct val="0"/>
              </a:spcAft>
              <a:defRPr>
                <a:solidFill>
                  <a:schemeClr val="tx1"/>
                </a:solidFill>
                <a:latin typeface="Times New Roman" pitchFamily="18" charset="0"/>
              </a:defRPr>
            </a:lvl9pPr>
          </a:lstStyle>
          <a:p>
            <a:pPr fontAlgn="base">
              <a:spcBef>
                <a:spcPct val="0"/>
              </a:spcBef>
              <a:spcAft>
                <a:spcPct val="0"/>
              </a:spcAft>
            </a:pPr>
            <a:r>
              <a:rPr lang="en-US" altLang="en-US" sz="1300">
                <a:latin typeface="Cambria" pitchFamily="18" charset="0"/>
              </a:rPr>
              <a:t>DMH</a:t>
            </a:r>
          </a:p>
        </p:txBody>
      </p:sp>
      <p:sp>
        <p:nvSpPr>
          <p:cNvPr id="121860"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defRPr>
            </a:lvl1pPr>
            <a:lvl2pPr marL="682251" indent="-262404">
              <a:defRPr>
                <a:solidFill>
                  <a:schemeClr val="tx1"/>
                </a:solidFill>
                <a:latin typeface="Times New Roman" pitchFamily="18" charset="0"/>
              </a:defRPr>
            </a:lvl2pPr>
            <a:lvl3pPr marL="1049617" indent="-209923">
              <a:defRPr>
                <a:solidFill>
                  <a:schemeClr val="tx1"/>
                </a:solidFill>
                <a:latin typeface="Times New Roman" pitchFamily="18" charset="0"/>
              </a:defRPr>
            </a:lvl3pPr>
            <a:lvl4pPr marL="1469464" indent="-209923">
              <a:defRPr>
                <a:solidFill>
                  <a:schemeClr val="tx1"/>
                </a:solidFill>
                <a:latin typeface="Times New Roman" pitchFamily="18" charset="0"/>
              </a:defRPr>
            </a:lvl4pPr>
            <a:lvl5pPr marL="1889310" indent="-209923">
              <a:defRPr>
                <a:solidFill>
                  <a:schemeClr val="tx1"/>
                </a:solidFill>
                <a:latin typeface="Times New Roman" pitchFamily="18" charset="0"/>
              </a:defRPr>
            </a:lvl5pPr>
            <a:lvl6pPr marL="2309157" indent="-209923" defTabSz="419847" fontAlgn="base">
              <a:spcBef>
                <a:spcPct val="0"/>
              </a:spcBef>
              <a:spcAft>
                <a:spcPct val="0"/>
              </a:spcAft>
              <a:defRPr>
                <a:solidFill>
                  <a:schemeClr val="tx1"/>
                </a:solidFill>
                <a:latin typeface="Times New Roman" pitchFamily="18" charset="0"/>
              </a:defRPr>
            </a:lvl6pPr>
            <a:lvl7pPr marL="2729004" indent="-209923" defTabSz="419847" fontAlgn="base">
              <a:spcBef>
                <a:spcPct val="0"/>
              </a:spcBef>
              <a:spcAft>
                <a:spcPct val="0"/>
              </a:spcAft>
              <a:defRPr>
                <a:solidFill>
                  <a:schemeClr val="tx1"/>
                </a:solidFill>
                <a:latin typeface="Times New Roman" pitchFamily="18" charset="0"/>
              </a:defRPr>
            </a:lvl7pPr>
            <a:lvl8pPr marL="3148851" indent="-209923" defTabSz="419847" fontAlgn="base">
              <a:spcBef>
                <a:spcPct val="0"/>
              </a:spcBef>
              <a:spcAft>
                <a:spcPct val="0"/>
              </a:spcAft>
              <a:defRPr>
                <a:solidFill>
                  <a:schemeClr val="tx1"/>
                </a:solidFill>
                <a:latin typeface="Times New Roman" pitchFamily="18" charset="0"/>
              </a:defRPr>
            </a:lvl8pPr>
            <a:lvl9pPr marL="3568697" indent="-209923" defTabSz="419847" fontAlgn="base">
              <a:spcBef>
                <a:spcPct val="0"/>
              </a:spcBef>
              <a:spcAft>
                <a:spcPct val="0"/>
              </a:spcAft>
              <a:defRPr>
                <a:solidFill>
                  <a:schemeClr val="tx1"/>
                </a:solidFill>
                <a:latin typeface="Times New Roman" pitchFamily="18" charset="0"/>
              </a:defRPr>
            </a:lvl9pPr>
          </a:lstStyle>
          <a:p>
            <a:fld id="{EFA16BB4-1F21-4895-8AEE-3B4469341542}" type="slidenum">
              <a:rPr lang="en-US" altLang="en-US" sz="2200">
                <a:latin typeface="Cambria" pitchFamily="18" charset="0"/>
              </a:rPr>
              <a:pPr/>
              <a:t>13</a:t>
            </a:fld>
            <a:endParaRPr lang="en-US" altLang="en-US" sz="2200">
              <a:latin typeface="Cambria" pitchFamily="18" charset="0"/>
            </a:endParaRPr>
          </a:p>
        </p:txBody>
      </p:sp>
      <p:grpSp>
        <p:nvGrpSpPr>
          <p:cNvPr id="2" name="Group 3"/>
          <p:cNvGrpSpPr>
            <a:grpSpLocks/>
          </p:cNvGrpSpPr>
          <p:nvPr/>
        </p:nvGrpSpPr>
        <p:grpSpPr bwMode="auto">
          <a:xfrm>
            <a:off x="969510" y="1242138"/>
            <a:ext cx="7239972" cy="4853377"/>
            <a:chOff x="409" y="1086"/>
            <a:chExt cx="4775" cy="3058"/>
          </a:xfrm>
        </p:grpSpPr>
        <p:graphicFrame>
          <p:nvGraphicFramePr>
            <p:cNvPr id="121863" name="Object 4"/>
            <p:cNvGraphicFramePr>
              <a:graphicFrameLocks noChangeAspect="1"/>
            </p:cNvGraphicFramePr>
            <p:nvPr/>
          </p:nvGraphicFramePr>
          <p:xfrm>
            <a:off x="576" y="1152"/>
            <a:ext cx="4608" cy="2992"/>
          </p:xfrm>
          <a:graphic>
            <a:graphicData uri="http://schemas.openxmlformats.org/presentationml/2006/ole">
              <mc:AlternateContent xmlns:mc="http://schemas.openxmlformats.org/markup-compatibility/2006">
                <mc:Choice xmlns:v="urn:schemas-microsoft-com:vml" Requires="v">
                  <p:oleObj spid="_x0000_s4098" name="Worksheet" r:id="rId4" imgW="0" imgH="0" progId="Excel.Sheet.8">
                    <p:embed/>
                  </p:oleObj>
                </mc:Choice>
                <mc:Fallback>
                  <p:oleObj name="Worksheet" r:id="rId4" imgW="0" imgH="0" progId="Excel.Sheet.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6" y="1152"/>
                          <a:ext cx="4608" cy="29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1864" name="Text Box 5"/>
            <p:cNvSpPr txBox="1">
              <a:spLocks noChangeArrowheads="1"/>
            </p:cNvSpPr>
            <p:nvPr/>
          </p:nvSpPr>
          <p:spPr bwMode="auto">
            <a:xfrm rot="-5400000">
              <a:off x="-844" y="2339"/>
              <a:ext cx="2748"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7" tIns="45718" rIns="91437" bIns="45718">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defTabSz="457200" fontAlgn="base">
                <a:spcBef>
                  <a:spcPct val="0"/>
                </a:spcBef>
                <a:spcAft>
                  <a:spcPct val="0"/>
                </a:spcAft>
                <a:defRPr>
                  <a:solidFill>
                    <a:schemeClr val="tx1"/>
                  </a:solidFill>
                  <a:latin typeface="Times New Roman" pitchFamily="18" charset="0"/>
                </a:defRPr>
              </a:lvl6pPr>
              <a:lvl7pPr marL="2971800" indent="-228600" defTabSz="457200" fontAlgn="base">
                <a:spcBef>
                  <a:spcPct val="0"/>
                </a:spcBef>
                <a:spcAft>
                  <a:spcPct val="0"/>
                </a:spcAft>
                <a:defRPr>
                  <a:solidFill>
                    <a:schemeClr val="tx1"/>
                  </a:solidFill>
                  <a:latin typeface="Times New Roman" pitchFamily="18" charset="0"/>
                </a:defRPr>
              </a:lvl7pPr>
              <a:lvl8pPr marL="3429000" indent="-228600" defTabSz="457200" fontAlgn="base">
                <a:spcBef>
                  <a:spcPct val="0"/>
                </a:spcBef>
                <a:spcAft>
                  <a:spcPct val="0"/>
                </a:spcAft>
                <a:defRPr>
                  <a:solidFill>
                    <a:schemeClr val="tx1"/>
                  </a:solidFill>
                  <a:latin typeface="Times New Roman" pitchFamily="18" charset="0"/>
                </a:defRPr>
              </a:lvl8pPr>
              <a:lvl9pPr marL="3886200" indent="-228600" defTabSz="457200" fontAlgn="base">
                <a:spcBef>
                  <a:spcPct val="0"/>
                </a:spcBef>
                <a:spcAft>
                  <a:spcPct val="0"/>
                </a:spcAft>
                <a:defRPr>
                  <a:solidFill>
                    <a:schemeClr val="tx1"/>
                  </a:solidFill>
                  <a:latin typeface="Times New Roman" pitchFamily="18" charset="0"/>
                </a:defRPr>
              </a:lvl9pPr>
            </a:lstStyle>
            <a:p>
              <a:pPr algn="ctr" eaLnBrk="1" hangingPunct="1"/>
              <a:r>
                <a:rPr lang="en-US" altLang="en-US">
                  <a:latin typeface="Century Gothic" pitchFamily="34" charset="0"/>
                </a:rPr>
                <a:t>Annual % D in GDP (constant prices) </a:t>
              </a:r>
            </a:p>
          </p:txBody>
        </p:sp>
      </p:grpSp>
      <p:sp>
        <p:nvSpPr>
          <p:cNvPr id="121862" name="Text Box 6"/>
          <p:cNvSpPr txBox="1">
            <a:spLocks noChangeArrowheads="1"/>
          </p:cNvSpPr>
          <p:nvPr/>
        </p:nvSpPr>
        <p:spPr bwMode="auto">
          <a:xfrm>
            <a:off x="205566" y="988462"/>
            <a:ext cx="8732870" cy="424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3967" tIns="41983" rIns="83967" bIns="41983">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defTabSz="457200" fontAlgn="base">
              <a:spcBef>
                <a:spcPct val="0"/>
              </a:spcBef>
              <a:spcAft>
                <a:spcPct val="0"/>
              </a:spcAft>
              <a:defRPr>
                <a:solidFill>
                  <a:schemeClr val="tx1"/>
                </a:solidFill>
                <a:latin typeface="Times New Roman" pitchFamily="18" charset="0"/>
              </a:defRPr>
            </a:lvl6pPr>
            <a:lvl7pPr marL="2971800" indent="-228600" defTabSz="457200" fontAlgn="base">
              <a:spcBef>
                <a:spcPct val="0"/>
              </a:spcBef>
              <a:spcAft>
                <a:spcPct val="0"/>
              </a:spcAft>
              <a:defRPr>
                <a:solidFill>
                  <a:schemeClr val="tx1"/>
                </a:solidFill>
                <a:latin typeface="Times New Roman" pitchFamily="18" charset="0"/>
              </a:defRPr>
            </a:lvl7pPr>
            <a:lvl8pPr marL="3429000" indent="-228600" defTabSz="457200" fontAlgn="base">
              <a:spcBef>
                <a:spcPct val="0"/>
              </a:spcBef>
              <a:spcAft>
                <a:spcPct val="0"/>
              </a:spcAft>
              <a:defRPr>
                <a:solidFill>
                  <a:schemeClr val="tx1"/>
                </a:solidFill>
                <a:latin typeface="Times New Roman" pitchFamily="18" charset="0"/>
              </a:defRPr>
            </a:lvl8pPr>
            <a:lvl9pPr marL="3886200" indent="-228600" defTabSz="457200" fontAlgn="base">
              <a:spcBef>
                <a:spcPct val="0"/>
              </a:spcBef>
              <a:spcAft>
                <a:spcPct val="0"/>
              </a:spcAft>
              <a:defRPr>
                <a:solidFill>
                  <a:schemeClr val="tx1"/>
                </a:solidFill>
                <a:latin typeface="Times New Roman" pitchFamily="18" charset="0"/>
              </a:defRPr>
            </a:lvl9pPr>
          </a:lstStyle>
          <a:p>
            <a:pPr algn="ctr" eaLnBrk="1" hangingPunct="1"/>
            <a:r>
              <a:rPr lang="en-US" altLang="en-US" sz="2200" b="1" i="1">
                <a:latin typeface="Century Gothic" pitchFamily="34" charset="0"/>
              </a:rPr>
              <a:t>For Selected Asian Economies</a:t>
            </a:r>
          </a:p>
        </p:txBody>
      </p:sp>
    </p:spTree>
    <p:extLst>
      <p:ext uri="{BB962C8B-B14F-4D97-AF65-F5344CB8AC3E}">
        <p14:creationId xmlns:p14="http://schemas.microsoft.com/office/powerpoint/2010/main" val="237215283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ChangeArrowheads="1"/>
          </p:cNvSpPr>
          <p:nvPr>
            <p:ph type="title"/>
          </p:nvPr>
        </p:nvSpPr>
        <p:spPr bwMode="auto">
          <a:xfrm>
            <a:off x="787271" y="227434"/>
            <a:ext cx="7423668" cy="1071563"/>
          </a:xfrm>
          <a:noFill/>
          <a:extLst>
            <a:ext uri="{909E8E84-426E-40DD-AFC4-6F175D3DCCD1}">
              <a14:hiddenFill xmlns:a14="http://schemas.microsoft.com/office/drawing/2010/main">
                <a:solidFill>
                  <a:srgbClr val="FFFFFF"/>
                </a:solidFill>
              </a14:hiddenFill>
            </a:ext>
          </a:extLst>
        </p:spPr>
        <p:txBody>
          <a:bodyPr wrap="square" lIns="83093" tIns="40818" rIns="83093" bIns="40818" numCol="1" anchorCtr="0" compatLnSpc="1">
            <a:prstTxWarp prst="textNoShape">
              <a:avLst/>
            </a:prstTxWarp>
          </a:bodyPr>
          <a:lstStyle/>
          <a:p>
            <a:r>
              <a:rPr lang="en-US" altLang="en-US" sz="3700" b="1">
                <a:solidFill>
                  <a:srgbClr val="0070C0"/>
                </a:solidFill>
              </a:rPr>
              <a:t>Real Growth in GDP</a:t>
            </a:r>
          </a:p>
        </p:txBody>
      </p:sp>
      <p:sp>
        <p:nvSpPr>
          <p:cNvPr id="122883"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imes New Roman" pitchFamily="18" charset="0"/>
              </a:defRPr>
            </a:lvl1pPr>
            <a:lvl2pPr marL="682251" indent="-262404">
              <a:defRPr>
                <a:solidFill>
                  <a:schemeClr val="tx1"/>
                </a:solidFill>
                <a:latin typeface="Times New Roman" pitchFamily="18" charset="0"/>
              </a:defRPr>
            </a:lvl2pPr>
            <a:lvl3pPr marL="1049617" indent="-209923">
              <a:defRPr>
                <a:solidFill>
                  <a:schemeClr val="tx1"/>
                </a:solidFill>
                <a:latin typeface="Times New Roman" pitchFamily="18" charset="0"/>
              </a:defRPr>
            </a:lvl3pPr>
            <a:lvl4pPr marL="1469464" indent="-209923">
              <a:defRPr>
                <a:solidFill>
                  <a:schemeClr val="tx1"/>
                </a:solidFill>
                <a:latin typeface="Times New Roman" pitchFamily="18" charset="0"/>
              </a:defRPr>
            </a:lvl4pPr>
            <a:lvl5pPr marL="1889310" indent="-209923">
              <a:defRPr>
                <a:solidFill>
                  <a:schemeClr val="tx1"/>
                </a:solidFill>
                <a:latin typeface="Times New Roman" pitchFamily="18" charset="0"/>
              </a:defRPr>
            </a:lvl5pPr>
            <a:lvl6pPr marL="2309157" indent="-209923" defTabSz="419847" fontAlgn="base">
              <a:spcBef>
                <a:spcPct val="0"/>
              </a:spcBef>
              <a:spcAft>
                <a:spcPct val="0"/>
              </a:spcAft>
              <a:defRPr>
                <a:solidFill>
                  <a:schemeClr val="tx1"/>
                </a:solidFill>
                <a:latin typeface="Times New Roman" pitchFamily="18" charset="0"/>
              </a:defRPr>
            </a:lvl6pPr>
            <a:lvl7pPr marL="2729004" indent="-209923" defTabSz="419847" fontAlgn="base">
              <a:spcBef>
                <a:spcPct val="0"/>
              </a:spcBef>
              <a:spcAft>
                <a:spcPct val="0"/>
              </a:spcAft>
              <a:defRPr>
                <a:solidFill>
                  <a:schemeClr val="tx1"/>
                </a:solidFill>
                <a:latin typeface="Times New Roman" pitchFamily="18" charset="0"/>
              </a:defRPr>
            </a:lvl7pPr>
            <a:lvl8pPr marL="3148851" indent="-209923" defTabSz="419847" fontAlgn="base">
              <a:spcBef>
                <a:spcPct val="0"/>
              </a:spcBef>
              <a:spcAft>
                <a:spcPct val="0"/>
              </a:spcAft>
              <a:defRPr>
                <a:solidFill>
                  <a:schemeClr val="tx1"/>
                </a:solidFill>
                <a:latin typeface="Times New Roman" pitchFamily="18" charset="0"/>
              </a:defRPr>
            </a:lvl8pPr>
            <a:lvl9pPr marL="3568697" indent="-209923" defTabSz="419847" fontAlgn="base">
              <a:spcBef>
                <a:spcPct val="0"/>
              </a:spcBef>
              <a:spcAft>
                <a:spcPct val="0"/>
              </a:spcAft>
              <a:defRPr>
                <a:solidFill>
                  <a:schemeClr val="tx1"/>
                </a:solidFill>
                <a:latin typeface="Times New Roman" pitchFamily="18" charset="0"/>
              </a:defRPr>
            </a:lvl9pPr>
          </a:lstStyle>
          <a:p>
            <a:pPr fontAlgn="base">
              <a:spcBef>
                <a:spcPct val="0"/>
              </a:spcBef>
              <a:spcAft>
                <a:spcPct val="0"/>
              </a:spcAft>
            </a:pPr>
            <a:r>
              <a:rPr lang="en-US" altLang="en-US" sz="1300">
                <a:latin typeface="Cambria" pitchFamily="18" charset="0"/>
              </a:rPr>
              <a:t>DMH</a:t>
            </a:r>
          </a:p>
        </p:txBody>
      </p:sp>
      <p:sp>
        <p:nvSpPr>
          <p:cNvPr id="122884"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defRPr>
            </a:lvl1pPr>
            <a:lvl2pPr marL="682251" indent="-262404">
              <a:defRPr>
                <a:solidFill>
                  <a:schemeClr val="tx1"/>
                </a:solidFill>
                <a:latin typeface="Times New Roman" pitchFamily="18" charset="0"/>
              </a:defRPr>
            </a:lvl2pPr>
            <a:lvl3pPr marL="1049617" indent="-209923">
              <a:defRPr>
                <a:solidFill>
                  <a:schemeClr val="tx1"/>
                </a:solidFill>
                <a:latin typeface="Times New Roman" pitchFamily="18" charset="0"/>
              </a:defRPr>
            </a:lvl3pPr>
            <a:lvl4pPr marL="1469464" indent="-209923">
              <a:defRPr>
                <a:solidFill>
                  <a:schemeClr val="tx1"/>
                </a:solidFill>
                <a:latin typeface="Times New Roman" pitchFamily="18" charset="0"/>
              </a:defRPr>
            </a:lvl4pPr>
            <a:lvl5pPr marL="1889310" indent="-209923">
              <a:defRPr>
                <a:solidFill>
                  <a:schemeClr val="tx1"/>
                </a:solidFill>
                <a:latin typeface="Times New Roman" pitchFamily="18" charset="0"/>
              </a:defRPr>
            </a:lvl5pPr>
            <a:lvl6pPr marL="2309157" indent="-209923" defTabSz="419847" fontAlgn="base">
              <a:spcBef>
                <a:spcPct val="0"/>
              </a:spcBef>
              <a:spcAft>
                <a:spcPct val="0"/>
              </a:spcAft>
              <a:defRPr>
                <a:solidFill>
                  <a:schemeClr val="tx1"/>
                </a:solidFill>
                <a:latin typeface="Times New Roman" pitchFamily="18" charset="0"/>
              </a:defRPr>
            </a:lvl6pPr>
            <a:lvl7pPr marL="2729004" indent="-209923" defTabSz="419847" fontAlgn="base">
              <a:spcBef>
                <a:spcPct val="0"/>
              </a:spcBef>
              <a:spcAft>
                <a:spcPct val="0"/>
              </a:spcAft>
              <a:defRPr>
                <a:solidFill>
                  <a:schemeClr val="tx1"/>
                </a:solidFill>
                <a:latin typeface="Times New Roman" pitchFamily="18" charset="0"/>
              </a:defRPr>
            </a:lvl7pPr>
            <a:lvl8pPr marL="3148851" indent="-209923" defTabSz="419847" fontAlgn="base">
              <a:spcBef>
                <a:spcPct val="0"/>
              </a:spcBef>
              <a:spcAft>
                <a:spcPct val="0"/>
              </a:spcAft>
              <a:defRPr>
                <a:solidFill>
                  <a:schemeClr val="tx1"/>
                </a:solidFill>
                <a:latin typeface="Times New Roman" pitchFamily="18" charset="0"/>
              </a:defRPr>
            </a:lvl8pPr>
            <a:lvl9pPr marL="3568697" indent="-209923" defTabSz="419847" fontAlgn="base">
              <a:spcBef>
                <a:spcPct val="0"/>
              </a:spcBef>
              <a:spcAft>
                <a:spcPct val="0"/>
              </a:spcAft>
              <a:defRPr>
                <a:solidFill>
                  <a:schemeClr val="tx1"/>
                </a:solidFill>
                <a:latin typeface="Times New Roman" pitchFamily="18" charset="0"/>
              </a:defRPr>
            </a:lvl9pPr>
          </a:lstStyle>
          <a:p>
            <a:fld id="{8583483A-7F98-4436-BCF9-F2DD92050EAA}" type="slidenum">
              <a:rPr lang="en-US" altLang="en-US" sz="2200">
                <a:latin typeface="Cambria" pitchFamily="18" charset="0"/>
              </a:rPr>
              <a:pPr/>
              <a:t>14</a:t>
            </a:fld>
            <a:endParaRPr lang="en-US" altLang="en-US" sz="2200">
              <a:latin typeface="Cambria" pitchFamily="18" charset="0"/>
            </a:endParaRPr>
          </a:p>
        </p:txBody>
      </p:sp>
      <p:grpSp>
        <p:nvGrpSpPr>
          <p:cNvPr id="2" name="Group 3"/>
          <p:cNvGrpSpPr>
            <a:grpSpLocks/>
          </p:cNvGrpSpPr>
          <p:nvPr/>
        </p:nvGrpSpPr>
        <p:grpSpPr bwMode="auto">
          <a:xfrm>
            <a:off x="828092" y="1721791"/>
            <a:ext cx="7454285" cy="4405798"/>
            <a:chOff x="410" y="1087"/>
            <a:chExt cx="4918" cy="2770"/>
          </a:xfrm>
        </p:grpSpPr>
        <p:graphicFrame>
          <p:nvGraphicFramePr>
            <p:cNvPr id="122887" name="Object 4"/>
            <p:cNvGraphicFramePr>
              <a:graphicFrameLocks noChangeAspect="1"/>
            </p:cNvGraphicFramePr>
            <p:nvPr/>
          </p:nvGraphicFramePr>
          <p:xfrm>
            <a:off x="528" y="1104"/>
            <a:ext cx="4800" cy="2753"/>
          </p:xfrm>
          <a:graphic>
            <a:graphicData uri="http://schemas.openxmlformats.org/presentationml/2006/ole">
              <mc:AlternateContent xmlns:mc="http://schemas.openxmlformats.org/markup-compatibility/2006">
                <mc:Choice xmlns:v="urn:schemas-microsoft-com:vml" Requires="v">
                  <p:oleObj spid="_x0000_s5122" name="Worksheet" r:id="rId4" imgW="0" imgH="0" progId="Excel.Sheet.8">
                    <p:embed/>
                  </p:oleObj>
                </mc:Choice>
                <mc:Fallback>
                  <p:oleObj name="Worksheet" r:id="rId4" imgW="0" imgH="0" progId="Excel.Sheet.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8" y="1104"/>
                          <a:ext cx="4800" cy="275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2888" name="Text Box 5"/>
            <p:cNvSpPr txBox="1">
              <a:spLocks noChangeArrowheads="1"/>
            </p:cNvSpPr>
            <p:nvPr/>
          </p:nvSpPr>
          <p:spPr bwMode="auto">
            <a:xfrm rot="-5400000">
              <a:off x="-840" y="2337"/>
              <a:ext cx="2742"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7" tIns="45718" rIns="91437" bIns="45718">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defTabSz="457200" fontAlgn="base">
                <a:spcBef>
                  <a:spcPct val="0"/>
                </a:spcBef>
                <a:spcAft>
                  <a:spcPct val="0"/>
                </a:spcAft>
                <a:defRPr>
                  <a:solidFill>
                    <a:schemeClr val="tx1"/>
                  </a:solidFill>
                  <a:latin typeface="Times New Roman" pitchFamily="18" charset="0"/>
                </a:defRPr>
              </a:lvl6pPr>
              <a:lvl7pPr marL="2971800" indent="-228600" defTabSz="457200" fontAlgn="base">
                <a:spcBef>
                  <a:spcPct val="0"/>
                </a:spcBef>
                <a:spcAft>
                  <a:spcPct val="0"/>
                </a:spcAft>
                <a:defRPr>
                  <a:solidFill>
                    <a:schemeClr val="tx1"/>
                  </a:solidFill>
                  <a:latin typeface="Times New Roman" pitchFamily="18" charset="0"/>
                </a:defRPr>
              </a:lvl7pPr>
              <a:lvl8pPr marL="3429000" indent="-228600" defTabSz="457200" fontAlgn="base">
                <a:spcBef>
                  <a:spcPct val="0"/>
                </a:spcBef>
                <a:spcAft>
                  <a:spcPct val="0"/>
                </a:spcAft>
                <a:defRPr>
                  <a:solidFill>
                    <a:schemeClr val="tx1"/>
                  </a:solidFill>
                  <a:latin typeface="Times New Roman" pitchFamily="18" charset="0"/>
                </a:defRPr>
              </a:lvl8pPr>
              <a:lvl9pPr marL="3886200" indent="-228600" defTabSz="457200" fontAlgn="base">
                <a:spcBef>
                  <a:spcPct val="0"/>
                </a:spcBef>
                <a:spcAft>
                  <a:spcPct val="0"/>
                </a:spcAft>
                <a:defRPr>
                  <a:solidFill>
                    <a:schemeClr val="tx1"/>
                  </a:solidFill>
                  <a:latin typeface="Times New Roman" pitchFamily="18" charset="0"/>
                </a:defRPr>
              </a:lvl9pPr>
            </a:lstStyle>
            <a:p>
              <a:pPr algn="ctr" eaLnBrk="1" hangingPunct="1"/>
              <a:r>
                <a:rPr lang="en-US" altLang="en-US">
                  <a:latin typeface="Century Gothic" pitchFamily="34" charset="0"/>
                </a:rPr>
                <a:t>Annual % D in GDP (constant prices) </a:t>
              </a:r>
            </a:p>
          </p:txBody>
        </p:sp>
      </p:grpSp>
      <p:sp>
        <p:nvSpPr>
          <p:cNvPr id="122886" name="Text Box 6"/>
          <p:cNvSpPr txBox="1">
            <a:spLocks noChangeArrowheads="1"/>
          </p:cNvSpPr>
          <p:nvPr/>
        </p:nvSpPr>
        <p:spPr bwMode="auto">
          <a:xfrm>
            <a:off x="205566" y="988462"/>
            <a:ext cx="8732870" cy="424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3967" tIns="41983" rIns="83967" bIns="41983">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defTabSz="457200" fontAlgn="base">
              <a:spcBef>
                <a:spcPct val="0"/>
              </a:spcBef>
              <a:spcAft>
                <a:spcPct val="0"/>
              </a:spcAft>
              <a:defRPr>
                <a:solidFill>
                  <a:schemeClr val="tx1"/>
                </a:solidFill>
                <a:latin typeface="Times New Roman" pitchFamily="18" charset="0"/>
              </a:defRPr>
            </a:lvl6pPr>
            <a:lvl7pPr marL="2971800" indent="-228600" defTabSz="457200" fontAlgn="base">
              <a:spcBef>
                <a:spcPct val="0"/>
              </a:spcBef>
              <a:spcAft>
                <a:spcPct val="0"/>
              </a:spcAft>
              <a:defRPr>
                <a:solidFill>
                  <a:schemeClr val="tx1"/>
                </a:solidFill>
                <a:latin typeface="Times New Roman" pitchFamily="18" charset="0"/>
              </a:defRPr>
            </a:lvl7pPr>
            <a:lvl8pPr marL="3429000" indent="-228600" defTabSz="457200" fontAlgn="base">
              <a:spcBef>
                <a:spcPct val="0"/>
              </a:spcBef>
              <a:spcAft>
                <a:spcPct val="0"/>
              </a:spcAft>
              <a:defRPr>
                <a:solidFill>
                  <a:schemeClr val="tx1"/>
                </a:solidFill>
                <a:latin typeface="Times New Roman" pitchFamily="18" charset="0"/>
              </a:defRPr>
            </a:lvl8pPr>
            <a:lvl9pPr marL="3886200" indent="-228600" defTabSz="457200" fontAlgn="base">
              <a:spcBef>
                <a:spcPct val="0"/>
              </a:spcBef>
              <a:spcAft>
                <a:spcPct val="0"/>
              </a:spcAft>
              <a:defRPr>
                <a:solidFill>
                  <a:schemeClr val="tx1"/>
                </a:solidFill>
                <a:latin typeface="Times New Roman" pitchFamily="18" charset="0"/>
              </a:defRPr>
            </a:lvl9pPr>
          </a:lstStyle>
          <a:p>
            <a:pPr algn="ctr" eaLnBrk="1" hangingPunct="1"/>
            <a:r>
              <a:rPr lang="en-US" altLang="en-US" sz="2200" b="1" i="1">
                <a:latin typeface="Century Gothic" pitchFamily="34" charset="0"/>
              </a:rPr>
              <a:t>For Selected Non-Asian Economies</a:t>
            </a:r>
          </a:p>
        </p:txBody>
      </p:sp>
    </p:spTree>
    <p:extLst>
      <p:ext uri="{BB962C8B-B14F-4D97-AF65-F5344CB8AC3E}">
        <p14:creationId xmlns:p14="http://schemas.microsoft.com/office/powerpoint/2010/main" val="94753440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4" name="Rectangle 2"/>
          <p:cNvSpPr>
            <a:spLocks noGrp="1" noChangeArrowheads="1"/>
          </p:cNvSpPr>
          <p:nvPr>
            <p:ph idx="1"/>
          </p:nvPr>
        </p:nvSpPr>
        <p:spPr>
          <a:xfrm>
            <a:off x="424252" y="838298"/>
            <a:ext cx="8245929" cy="5257217"/>
          </a:xfrm>
        </p:spPr>
        <p:txBody>
          <a:bodyPr/>
          <a:lstStyle/>
          <a:p>
            <a:pPr marL="228586" indent="-228586" algn="ctr" defTabSz="914342">
              <a:spcBef>
                <a:spcPts val="1000"/>
              </a:spcBef>
              <a:buNone/>
              <a:defRPr/>
            </a:pPr>
            <a:r>
              <a:rPr lang="en-US" altLang="en-US" sz="3300" b="1">
                <a:solidFill>
                  <a:srgbClr val="0070C0"/>
                </a:solidFill>
              </a:rPr>
              <a:t>Benefits of International Diversification</a:t>
            </a:r>
            <a:r>
              <a:rPr lang="en-US" altLang="en-US" sz="2800" b="1">
                <a:solidFill>
                  <a:srgbClr val="0070C0"/>
                </a:solidFill>
              </a:rPr>
              <a:t>.   (contd)</a:t>
            </a:r>
          </a:p>
          <a:p>
            <a:pPr marL="228586" indent="-228586" defTabSz="914342">
              <a:spcBef>
                <a:spcPts val="1000"/>
              </a:spcBef>
              <a:buBlip>
                <a:blip r:embed="rId2"/>
              </a:buBlip>
              <a:defRPr/>
            </a:pPr>
            <a:r>
              <a:rPr lang="en-US" altLang="en-US" sz="2800"/>
              <a:t>As more projects are added to a portfolio, the portfolio variance should decrease on average, up to a certain point.</a:t>
            </a:r>
          </a:p>
          <a:p>
            <a:pPr marL="228586" indent="-228586" defTabSz="914342">
              <a:spcBef>
                <a:spcPts val="1000"/>
              </a:spcBef>
              <a:buBlip>
                <a:blip r:embed="rId2"/>
              </a:buBlip>
              <a:defRPr/>
            </a:pPr>
            <a:r>
              <a:rPr lang="en-US" altLang="en-US" sz="2800"/>
              <a:t>However, the degree of risk reduction is greater for a global portfolio than for a domestic portfolio, due to the lower correlations among the returns of projects implemented in different economies.</a:t>
            </a:r>
          </a:p>
        </p:txBody>
      </p:sp>
      <p:sp>
        <p:nvSpPr>
          <p:cNvPr id="123907"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imes New Roman" pitchFamily="18" charset="0"/>
              </a:defRPr>
            </a:lvl1pPr>
            <a:lvl2pPr marL="682251" indent="-262404">
              <a:defRPr>
                <a:solidFill>
                  <a:schemeClr val="tx1"/>
                </a:solidFill>
                <a:latin typeface="Times New Roman" pitchFamily="18" charset="0"/>
              </a:defRPr>
            </a:lvl2pPr>
            <a:lvl3pPr marL="1049617" indent="-209923">
              <a:defRPr>
                <a:solidFill>
                  <a:schemeClr val="tx1"/>
                </a:solidFill>
                <a:latin typeface="Times New Roman" pitchFamily="18" charset="0"/>
              </a:defRPr>
            </a:lvl3pPr>
            <a:lvl4pPr marL="1469464" indent="-209923">
              <a:defRPr>
                <a:solidFill>
                  <a:schemeClr val="tx1"/>
                </a:solidFill>
                <a:latin typeface="Times New Roman" pitchFamily="18" charset="0"/>
              </a:defRPr>
            </a:lvl4pPr>
            <a:lvl5pPr marL="1889310" indent="-209923">
              <a:defRPr>
                <a:solidFill>
                  <a:schemeClr val="tx1"/>
                </a:solidFill>
                <a:latin typeface="Times New Roman" pitchFamily="18" charset="0"/>
              </a:defRPr>
            </a:lvl5pPr>
            <a:lvl6pPr marL="2309157" indent="-209923" defTabSz="419847" fontAlgn="base">
              <a:spcBef>
                <a:spcPct val="0"/>
              </a:spcBef>
              <a:spcAft>
                <a:spcPct val="0"/>
              </a:spcAft>
              <a:defRPr>
                <a:solidFill>
                  <a:schemeClr val="tx1"/>
                </a:solidFill>
                <a:latin typeface="Times New Roman" pitchFamily="18" charset="0"/>
              </a:defRPr>
            </a:lvl6pPr>
            <a:lvl7pPr marL="2729004" indent="-209923" defTabSz="419847" fontAlgn="base">
              <a:spcBef>
                <a:spcPct val="0"/>
              </a:spcBef>
              <a:spcAft>
                <a:spcPct val="0"/>
              </a:spcAft>
              <a:defRPr>
                <a:solidFill>
                  <a:schemeClr val="tx1"/>
                </a:solidFill>
                <a:latin typeface="Times New Roman" pitchFamily="18" charset="0"/>
              </a:defRPr>
            </a:lvl7pPr>
            <a:lvl8pPr marL="3148851" indent="-209923" defTabSz="419847" fontAlgn="base">
              <a:spcBef>
                <a:spcPct val="0"/>
              </a:spcBef>
              <a:spcAft>
                <a:spcPct val="0"/>
              </a:spcAft>
              <a:defRPr>
                <a:solidFill>
                  <a:schemeClr val="tx1"/>
                </a:solidFill>
                <a:latin typeface="Times New Roman" pitchFamily="18" charset="0"/>
              </a:defRPr>
            </a:lvl8pPr>
            <a:lvl9pPr marL="3568697" indent="-209923" defTabSz="419847" fontAlgn="base">
              <a:spcBef>
                <a:spcPct val="0"/>
              </a:spcBef>
              <a:spcAft>
                <a:spcPct val="0"/>
              </a:spcAft>
              <a:defRPr>
                <a:solidFill>
                  <a:schemeClr val="tx1"/>
                </a:solidFill>
                <a:latin typeface="Times New Roman" pitchFamily="18" charset="0"/>
              </a:defRPr>
            </a:lvl9pPr>
          </a:lstStyle>
          <a:p>
            <a:pPr fontAlgn="base">
              <a:spcBef>
                <a:spcPct val="0"/>
              </a:spcBef>
              <a:spcAft>
                <a:spcPct val="0"/>
              </a:spcAft>
            </a:pPr>
            <a:r>
              <a:rPr lang="en-US" altLang="en-US" sz="1300">
                <a:latin typeface="Cambria" pitchFamily="18" charset="0"/>
              </a:rPr>
              <a:t>DMH</a:t>
            </a:r>
          </a:p>
        </p:txBody>
      </p:sp>
      <p:sp>
        <p:nvSpPr>
          <p:cNvPr id="123908"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defRPr>
            </a:lvl1pPr>
            <a:lvl2pPr marL="682251" indent="-262404">
              <a:defRPr>
                <a:solidFill>
                  <a:schemeClr val="tx1"/>
                </a:solidFill>
                <a:latin typeface="Times New Roman" pitchFamily="18" charset="0"/>
              </a:defRPr>
            </a:lvl2pPr>
            <a:lvl3pPr marL="1049617" indent="-209923">
              <a:defRPr>
                <a:solidFill>
                  <a:schemeClr val="tx1"/>
                </a:solidFill>
                <a:latin typeface="Times New Roman" pitchFamily="18" charset="0"/>
              </a:defRPr>
            </a:lvl3pPr>
            <a:lvl4pPr marL="1469464" indent="-209923">
              <a:defRPr>
                <a:solidFill>
                  <a:schemeClr val="tx1"/>
                </a:solidFill>
                <a:latin typeface="Times New Roman" pitchFamily="18" charset="0"/>
              </a:defRPr>
            </a:lvl4pPr>
            <a:lvl5pPr marL="1889310" indent="-209923">
              <a:defRPr>
                <a:solidFill>
                  <a:schemeClr val="tx1"/>
                </a:solidFill>
                <a:latin typeface="Times New Roman" pitchFamily="18" charset="0"/>
              </a:defRPr>
            </a:lvl5pPr>
            <a:lvl6pPr marL="2309157" indent="-209923" defTabSz="419847" fontAlgn="base">
              <a:spcBef>
                <a:spcPct val="0"/>
              </a:spcBef>
              <a:spcAft>
                <a:spcPct val="0"/>
              </a:spcAft>
              <a:defRPr>
                <a:solidFill>
                  <a:schemeClr val="tx1"/>
                </a:solidFill>
                <a:latin typeface="Times New Roman" pitchFamily="18" charset="0"/>
              </a:defRPr>
            </a:lvl6pPr>
            <a:lvl7pPr marL="2729004" indent="-209923" defTabSz="419847" fontAlgn="base">
              <a:spcBef>
                <a:spcPct val="0"/>
              </a:spcBef>
              <a:spcAft>
                <a:spcPct val="0"/>
              </a:spcAft>
              <a:defRPr>
                <a:solidFill>
                  <a:schemeClr val="tx1"/>
                </a:solidFill>
                <a:latin typeface="Times New Roman" pitchFamily="18" charset="0"/>
              </a:defRPr>
            </a:lvl7pPr>
            <a:lvl8pPr marL="3148851" indent="-209923" defTabSz="419847" fontAlgn="base">
              <a:spcBef>
                <a:spcPct val="0"/>
              </a:spcBef>
              <a:spcAft>
                <a:spcPct val="0"/>
              </a:spcAft>
              <a:defRPr>
                <a:solidFill>
                  <a:schemeClr val="tx1"/>
                </a:solidFill>
                <a:latin typeface="Times New Roman" pitchFamily="18" charset="0"/>
              </a:defRPr>
            </a:lvl8pPr>
            <a:lvl9pPr marL="3568697" indent="-209923" defTabSz="419847" fontAlgn="base">
              <a:spcBef>
                <a:spcPct val="0"/>
              </a:spcBef>
              <a:spcAft>
                <a:spcPct val="0"/>
              </a:spcAft>
              <a:defRPr>
                <a:solidFill>
                  <a:schemeClr val="tx1"/>
                </a:solidFill>
                <a:latin typeface="Times New Roman" pitchFamily="18" charset="0"/>
              </a:defRPr>
            </a:lvl9pPr>
          </a:lstStyle>
          <a:p>
            <a:fld id="{E1957A84-4387-48B2-BACF-8748EBBF6E4A}" type="slidenum">
              <a:rPr lang="en-US" altLang="en-US" sz="2200">
                <a:latin typeface="Cambria" pitchFamily="18" charset="0"/>
              </a:rPr>
              <a:pPr/>
              <a:t>15</a:t>
            </a:fld>
            <a:endParaRPr lang="en-US" altLang="en-US" sz="2200">
              <a:latin typeface="Cambria" pitchFamily="18" charset="0"/>
            </a:endParaRPr>
          </a:p>
        </p:txBody>
      </p:sp>
    </p:spTree>
    <p:extLst>
      <p:ext uri="{BB962C8B-B14F-4D97-AF65-F5344CB8AC3E}">
        <p14:creationId xmlns:p14="http://schemas.microsoft.com/office/powerpoint/2010/main" val="359912473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ChangeArrowheads="1"/>
          </p:cNvSpPr>
          <p:nvPr>
            <p:ph type="title"/>
          </p:nvPr>
        </p:nvSpPr>
        <p:spPr bwMode="auto">
          <a:xfrm>
            <a:off x="424252" y="607948"/>
            <a:ext cx="8178865" cy="1143000"/>
          </a:xfrm>
          <a:noFill/>
          <a:extLst>
            <a:ext uri="{909E8E84-426E-40DD-AFC4-6F175D3DCCD1}">
              <a14:hiddenFill xmlns:a14="http://schemas.microsoft.com/office/drawing/2010/main">
                <a:solidFill>
                  <a:srgbClr val="FFFFFF"/>
                </a:solidFill>
              </a14:hiddenFill>
            </a:ext>
          </a:extLst>
        </p:spPr>
        <p:txBody>
          <a:bodyPr wrap="square" lIns="83093" tIns="40818" rIns="83093" bIns="40818" numCol="1" anchorCtr="0" compatLnSpc="1">
            <a:prstTxWarp prst="textNoShape">
              <a:avLst/>
            </a:prstTxWarp>
          </a:bodyPr>
          <a:lstStyle/>
          <a:p>
            <a:r>
              <a:rPr lang="en-US" altLang="en-US" sz="3300" b="1">
                <a:solidFill>
                  <a:srgbClr val="0070C0"/>
                </a:solidFill>
              </a:rPr>
              <a:t>Benefits of International Diversification</a:t>
            </a:r>
            <a:r>
              <a:rPr lang="en-US" altLang="en-US" sz="2900" b="1" i="1">
                <a:solidFill>
                  <a:srgbClr val="0070C0"/>
                </a:solidFill>
              </a:rPr>
              <a:t>.(contd..)</a:t>
            </a:r>
          </a:p>
        </p:txBody>
      </p:sp>
      <p:sp>
        <p:nvSpPr>
          <p:cNvPr id="124931"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imes New Roman" pitchFamily="18" charset="0"/>
              </a:defRPr>
            </a:lvl1pPr>
            <a:lvl2pPr marL="682251" indent="-262404">
              <a:defRPr>
                <a:solidFill>
                  <a:schemeClr val="tx1"/>
                </a:solidFill>
                <a:latin typeface="Times New Roman" pitchFamily="18" charset="0"/>
              </a:defRPr>
            </a:lvl2pPr>
            <a:lvl3pPr marL="1049617" indent="-209923">
              <a:defRPr>
                <a:solidFill>
                  <a:schemeClr val="tx1"/>
                </a:solidFill>
                <a:latin typeface="Times New Roman" pitchFamily="18" charset="0"/>
              </a:defRPr>
            </a:lvl3pPr>
            <a:lvl4pPr marL="1469464" indent="-209923">
              <a:defRPr>
                <a:solidFill>
                  <a:schemeClr val="tx1"/>
                </a:solidFill>
                <a:latin typeface="Times New Roman" pitchFamily="18" charset="0"/>
              </a:defRPr>
            </a:lvl4pPr>
            <a:lvl5pPr marL="1889310" indent="-209923">
              <a:defRPr>
                <a:solidFill>
                  <a:schemeClr val="tx1"/>
                </a:solidFill>
                <a:latin typeface="Times New Roman" pitchFamily="18" charset="0"/>
              </a:defRPr>
            </a:lvl5pPr>
            <a:lvl6pPr marL="2309157" indent="-209923" defTabSz="419847" fontAlgn="base">
              <a:spcBef>
                <a:spcPct val="0"/>
              </a:spcBef>
              <a:spcAft>
                <a:spcPct val="0"/>
              </a:spcAft>
              <a:defRPr>
                <a:solidFill>
                  <a:schemeClr val="tx1"/>
                </a:solidFill>
                <a:latin typeface="Times New Roman" pitchFamily="18" charset="0"/>
              </a:defRPr>
            </a:lvl6pPr>
            <a:lvl7pPr marL="2729004" indent="-209923" defTabSz="419847" fontAlgn="base">
              <a:spcBef>
                <a:spcPct val="0"/>
              </a:spcBef>
              <a:spcAft>
                <a:spcPct val="0"/>
              </a:spcAft>
              <a:defRPr>
                <a:solidFill>
                  <a:schemeClr val="tx1"/>
                </a:solidFill>
                <a:latin typeface="Times New Roman" pitchFamily="18" charset="0"/>
              </a:defRPr>
            </a:lvl7pPr>
            <a:lvl8pPr marL="3148851" indent="-209923" defTabSz="419847" fontAlgn="base">
              <a:spcBef>
                <a:spcPct val="0"/>
              </a:spcBef>
              <a:spcAft>
                <a:spcPct val="0"/>
              </a:spcAft>
              <a:defRPr>
                <a:solidFill>
                  <a:schemeClr val="tx1"/>
                </a:solidFill>
                <a:latin typeface="Times New Roman" pitchFamily="18" charset="0"/>
              </a:defRPr>
            </a:lvl8pPr>
            <a:lvl9pPr marL="3568697" indent="-209923" defTabSz="419847" fontAlgn="base">
              <a:spcBef>
                <a:spcPct val="0"/>
              </a:spcBef>
              <a:spcAft>
                <a:spcPct val="0"/>
              </a:spcAft>
              <a:defRPr>
                <a:solidFill>
                  <a:schemeClr val="tx1"/>
                </a:solidFill>
                <a:latin typeface="Times New Roman" pitchFamily="18" charset="0"/>
              </a:defRPr>
            </a:lvl9pPr>
          </a:lstStyle>
          <a:p>
            <a:pPr fontAlgn="base">
              <a:spcBef>
                <a:spcPct val="0"/>
              </a:spcBef>
              <a:spcAft>
                <a:spcPct val="0"/>
              </a:spcAft>
            </a:pPr>
            <a:r>
              <a:rPr lang="en-US" altLang="en-US" sz="1300">
                <a:latin typeface="Cambria" pitchFamily="18" charset="0"/>
              </a:rPr>
              <a:t>DMH</a:t>
            </a:r>
          </a:p>
        </p:txBody>
      </p:sp>
      <p:sp>
        <p:nvSpPr>
          <p:cNvPr id="124932"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defRPr>
            </a:lvl1pPr>
            <a:lvl2pPr marL="682251" indent="-262404">
              <a:defRPr>
                <a:solidFill>
                  <a:schemeClr val="tx1"/>
                </a:solidFill>
                <a:latin typeface="Times New Roman" pitchFamily="18" charset="0"/>
              </a:defRPr>
            </a:lvl2pPr>
            <a:lvl3pPr marL="1049617" indent="-209923">
              <a:defRPr>
                <a:solidFill>
                  <a:schemeClr val="tx1"/>
                </a:solidFill>
                <a:latin typeface="Times New Roman" pitchFamily="18" charset="0"/>
              </a:defRPr>
            </a:lvl3pPr>
            <a:lvl4pPr marL="1469464" indent="-209923">
              <a:defRPr>
                <a:solidFill>
                  <a:schemeClr val="tx1"/>
                </a:solidFill>
                <a:latin typeface="Times New Roman" pitchFamily="18" charset="0"/>
              </a:defRPr>
            </a:lvl4pPr>
            <a:lvl5pPr marL="1889310" indent="-209923">
              <a:defRPr>
                <a:solidFill>
                  <a:schemeClr val="tx1"/>
                </a:solidFill>
                <a:latin typeface="Times New Roman" pitchFamily="18" charset="0"/>
              </a:defRPr>
            </a:lvl5pPr>
            <a:lvl6pPr marL="2309157" indent="-209923" defTabSz="419847" fontAlgn="base">
              <a:spcBef>
                <a:spcPct val="0"/>
              </a:spcBef>
              <a:spcAft>
                <a:spcPct val="0"/>
              </a:spcAft>
              <a:defRPr>
                <a:solidFill>
                  <a:schemeClr val="tx1"/>
                </a:solidFill>
                <a:latin typeface="Times New Roman" pitchFamily="18" charset="0"/>
              </a:defRPr>
            </a:lvl6pPr>
            <a:lvl7pPr marL="2729004" indent="-209923" defTabSz="419847" fontAlgn="base">
              <a:spcBef>
                <a:spcPct val="0"/>
              </a:spcBef>
              <a:spcAft>
                <a:spcPct val="0"/>
              </a:spcAft>
              <a:defRPr>
                <a:solidFill>
                  <a:schemeClr val="tx1"/>
                </a:solidFill>
                <a:latin typeface="Times New Roman" pitchFamily="18" charset="0"/>
              </a:defRPr>
            </a:lvl7pPr>
            <a:lvl8pPr marL="3148851" indent="-209923" defTabSz="419847" fontAlgn="base">
              <a:spcBef>
                <a:spcPct val="0"/>
              </a:spcBef>
              <a:spcAft>
                <a:spcPct val="0"/>
              </a:spcAft>
              <a:defRPr>
                <a:solidFill>
                  <a:schemeClr val="tx1"/>
                </a:solidFill>
                <a:latin typeface="Times New Roman" pitchFamily="18" charset="0"/>
              </a:defRPr>
            </a:lvl8pPr>
            <a:lvl9pPr marL="3568697" indent="-209923" defTabSz="419847" fontAlgn="base">
              <a:spcBef>
                <a:spcPct val="0"/>
              </a:spcBef>
              <a:spcAft>
                <a:spcPct val="0"/>
              </a:spcAft>
              <a:defRPr>
                <a:solidFill>
                  <a:schemeClr val="tx1"/>
                </a:solidFill>
                <a:latin typeface="Times New Roman" pitchFamily="18" charset="0"/>
              </a:defRPr>
            </a:lvl9pPr>
          </a:lstStyle>
          <a:p>
            <a:fld id="{B509EBBC-118E-41CF-B45E-F2C120CA3FB4}" type="slidenum">
              <a:rPr lang="en-US" altLang="en-US" sz="2200">
                <a:latin typeface="Cambria" pitchFamily="18" charset="0"/>
              </a:rPr>
              <a:pPr/>
              <a:t>16</a:t>
            </a:fld>
            <a:endParaRPr lang="en-US" altLang="en-US" sz="2200">
              <a:latin typeface="Cambria" pitchFamily="18" charset="0"/>
            </a:endParaRPr>
          </a:p>
        </p:txBody>
      </p:sp>
      <p:grpSp>
        <p:nvGrpSpPr>
          <p:cNvPr id="2" name="Group 3"/>
          <p:cNvGrpSpPr>
            <a:grpSpLocks/>
          </p:cNvGrpSpPr>
          <p:nvPr/>
        </p:nvGrpSpPr>
        <p:grpSpPr bwMode="auto">
          <a:xfrm>
            <a:off x="988462" y="2141668"/>
            <a:ext cx="6754489" cy="4012816"/>
            <a:chOff x="729" y="1392"/>
            <a:chExt cx="4455" cy="2526"/>
          </a:xfrm>
        </p:grpSpPr>
        <p:sp>
          <p:nvSpPr>
            <p:cNvPr id="124934" name="Rectangle 4"/>
            <p:cNvSpPr>
              <a:spLocks noChangeArrowheads="1"/>
            </p:cNvSpPr>
            <p:nvPr/>
          </p:nvSpPr>
          <p:spPr bwMode="auto">
            <a:xfrm>
              <a:off x="3504" y="2352"/>
              <a:ext cx="1518" cy="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73" tIns="44460" rIns="90473" bIns="44460">
              <a:spAutoFit/>
            </a:bodyPr>
            <a:lstStyle/>
            <a:p>
              <a:pPr eaLnBrk="1" hangingPunct="1">
                <a:lnSpc>
                  <a:spcPct val="80000"/>
                </a:lnSpc>
              </a:pPr>
              <a:r>
                <a:rPr lang="en-US" altLang="en-US" sz="2200" b="1">
                  <a:latin typeface="Century Gothic" pitchFamily="34" charset="0"/>
                </a:rPr>
                <a:t>Domestic</a:t>
              </a:r>
            </a:p>
            <a:p>
              <a:pPr eaLnBrk="1" hangingPunct="1">
                <a:lnSpc>
                  <a:spcPct val="80000"/>
                </a:lnSpc>
              </a:pPr>
              <a:r>
                <a:rPr lang="en-US" altLang="en-US" sz="2200" b="1">
                  <a:latin typeface="Century Gothic" pitchFamily="34" charset="0"/>
                </a:rPr>
                <a:t>Project Portfolio</a:t>
              </a:r>
            </a:p>
          </p:txBody>
        </p:sp>
        <p:sp>
          <p:nvSpPr>
            <p:cNvPr id="124935" name="Rectangle 5"/>
            <p:cNvSpPr>
              <a:spLocks noChangeArrowheads="1"/>
            </p:cNvSpPr>
            <p:nvPr/>
          </p:nvSpPr>
          <p:spPr bwMode="auto">
            <a:xfrm>
              <a:off x="3504" y="2928"/>
              <a:ext cx="1518" cy="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73" tIns="44460" rIns="90473" bIns="44460">
              <a:spAutoFit/>
            </a:bodyPr>
            <a:lstStyle/>
            <a:p>
              <a:pPr eaLnBrk="1" hangingPunct="1">
                <a:lnSpc>
                  <a:spcPct val="80000"/>
                </a:lnSpc>
              </a:pPr>
              <a:r>
                <a:rPr lang="en-US" altLang="en-US" sz="2200" b="1">
                  <a:latin typeface="Century Gothic" pitchFamily="34" charset="0"/>
                </a:rPr>
                <a:t>Global</a:t>
              </a:r>
            </a:p>
            <a:p>
              <a:pPr eaLnBrk="1" hangingPunct="1">
                <a:lnSpc>
                  <a:spcPct val="80000"/>
                </a:lnSpc>
              </a:pPr>
              <a:r>
                <a:rPr lang="en-US" altLang="en-US" sz="2200" b="1">
                  <a:latin typeface="Century Gothic" pitchFamily="34" charset="0"/>
                </a:rPr>
                <a:t>Project Portfolio</a:t>
              </a:r>
            </a:p>
          </p:txBody>
        </p:sp>
        <p:sp>
          <p:nvSpPr>
            <p:cNvPr id="124936" name="Rectangle 6"/>
            <p:cNvSpPr>
              <a:spLocks noChangeArrowheads="1"/>
            </p:cNvSpPr>
            <p:nvPr/>
          </p:nvSpPr>
          <p:spPr bwMode="auto">
            <a:xfrm rot="-5400000">
              <a:off x="119" y="2250"/>
              <a:ext cx="1700" cy="4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73" tIns="44460" rIns="90473" bIns="44460">
              <a:spAutoFit/>
            </a:bodyPr>
            <a:lstStyle/>
            <a:p>
              <a:pPr algn="ctr" eaLnBrk="1" hangingPunct="1">
                <a:lnSpc>
                  <a:spcPct val="95000"/>
                </a:lnSpc>
              </a:pPr>
              <a:r>
                <a:rPr lang="en-US" altLang="en-US" sz="2200" b="1">
                  <a:latin typeface="Century Gothic" pitchFamily="34" charset="0"/>
                </a:rPr>
                <a:t>Average Variance</a:t>
              </a:r>
            </a:p>
            <a:p>
              <a:pPr algn="ctr" eaLnBrk="1" hangingPunct="1">
                <a:lnSpc>
                  <a:spcPct val="95000"/>
                </a:lnSpc>
              </a:pPr>
              <a:r>
                <a:rPr lang="en-US" altLang="en-US" sz="2200" b="1">
                  <a:latin typeface="Century Gothic" pitchFamily="34" charset="0"/>
                </a:rPr>
                <a:t>of Returns</a:t>
              </a:r>
            </a:p>
          </p:txBody>
        </p:sp>
        <p:sp>
          <p:nvSpPr>
            <p:cNvPr id="124937" name="Rectangle 7"/>
            <p:cNvSpPr>
              <a:spLocks noChangeArrowheads="1"/>
            </p:cNvSpPr>
            <p:nvPr/>
          </p:nvSpPr>
          <p:spPr bwMode="auto">
            <a:xfrm>
              <a:off x="2346" y="3648"/>
              <a:ext cx="1829"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73" tIns="44460" rIns="90473" bIns="44460">
              <a:spAutoFit/>
            </a:bodyPr>
            <a:lstStyle/>
            <a:p>
              <a:pPr algn="ctr" eaLnBrk="1" hangingPunct="1"/>
              <a:r>
                <a:rPr lang="en-US" altLang="en-US" sz="2200" b="1">
                  <a:latin typeface="Century Gothic" pitchFamily="34" charset="0"/>
                </a:rPr>
                <a:t>Number of Projects</a:t>
              </a:r>
            </a:p>
          </p:txBody>
        </p:sp>
        <p:sp>
          <p:nvSpPr>
            <p:cNvPr id="124938" name="Line 8"/>
            <p:cNvSpPr>
              <a:spLocks noChangeShapeType="1"/>
            </p:cNvSpPr>
            <p:nvPr/>
          </p:nvSpPr>
          <p:spPr bwMode="auto">
            <a:xfrm>
              <a:off x="1248" y="1392"/>
              <a:ext cx="0" cy="2208"/>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lIns="90473" tIns="44460" rIns="90473" bIns="44460">
              <a:spAutoFit/>
            </a:bodyPr>
            <a:lstStyle/>
            <a:p>
              <a:endParaRPr lang="en-US"/>
            </a:p>
          </p:txBody>
        </p:sp>
        <p:sp>
          <p:nvSpPr>
            <p:cNvPr id="124939" name="Line 9"/>
            <p:cNvSpPr>
              <a:spLocks noChangeShapeType="1"/>
            </p:cNvSpPr>
            <p:nvPr/>
          </p:nvSpPr>
          <p:spPr bwMode="auto">
            <a:xfrm>
              <a:off x="1248" y="3600"/>
              <a:ext cx="3936" cy="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lIns="90473" tIns="44460" rIns="90473" bIns="44460">
              <a:spAutoFit/>
            </a:bodyPr>
            <a:lstStyle/>
            <a:p>
              <a:endParaRPr lang="en-US"/>
            </a:p>
          </p:txBody>
        </p:sp>
        <p:sp>
          <p:nvSpPr>
            <p:cNvPr id="124940" name="Freeform 10"/>
            <p:cNvSpPr>
              <a:spLocks/>
            </p:cNvSpPr>
            <p:nvPr/>
          </p:nvSpPr>
          <p:spPr bwMode="auto">
            <a:xfrm>
              <a:off x="1440" y="1632"/>
              <a:ext cx="121" cy="231"/>
            </a:xfrm>
            <a:custGeom>
              <a:avLst/>
              <a:gdLst>
                <a:gd name="T0" fmla="*/ 0 w 2016"/>
                <a:gd name="T1" fmla="*/ 0 h 768"/>
                <a:gd name="T2" fmla="*/ 0 w 2016"/>
                <a:gd name="T3" fmla="*/ 0 h 768"/>
                <a:gd name="T4" fmla="*/ 0 w 2016"/>
                <a:gd name="T5" fmla="*/ 0 h 768"/>
                <a:gd name="T6" fmla="*/ 0 w 2016"/>
                <a:gd name="T7" fmla="*/ 0 h 768"/>
                <a:gd name="T8" fmla="*/ 0 60000 65536"/>
                <a:gd name="T9" fmla="*/ 0 60000 65536"/>
                <a:gd name="T10" fmla="*/ 0 60000 65536"/>
                <a:gd name="T11" fmla="*/ 0 60000 65536"/>
                <a:gd name="T12" fmla="*/ 0 w 2016"/>
                <a:gd name="T13" fmla="*/ 0 h 768"/>
                <a:gd name="T14" fmla="*/ 2016 w 2016"/>
                <a:gd name="T15" fmla="*/ 768 h 768"/>
              </a:gdLst>
              <a:ahLst/>
              <a:cxnLst>
                <a:cxn ang="T8">
                  <a:pos x="T0" y="T1"/>
                </a:cxn>
                <a:cxn ang="T9">
                  <a:pos x="T2" y="T3"/>
                </a:cxn>
                <a:cxn ang="T10">
                  <a:pos x="T4" y="T5"/>
                </a:cxn>
                <a:cxn ang="T11">
                  <a:pos x="T6" y="T7"/>
                </a:cxn>
              </a:cxnLst>
              <a:rect l="T12" t="T13" r="T14" b="T15"/>
              <a:pathLst>
                <a:path w="2016" h="768">
                  <a:moveTo>
                    <a:pt x="0" y="0"/>
                  </a:moveTo>
                  <a:cubicBezTo>
                    <a:pt x="180" y="180"/>
                    <a:pt x="360" y="360"/>
                    <a:pt x="576" y="480"/>
                  </a:cubicBezTo>
                  <a:cubicBezTo>
                    <a:pt x="792" y="600"/>
                    <a:pt x="1056" y="672"/>
                    <a:pt x="1296" y="720"/>
                  </a:cubicBezTo>
                  <a:cubicBezTo>
                    <a:pt x="1536" y="768"/>
                    <a:pt x="1776" y="768"/>
                    <a:pt x="2016" y="768"/>
                  </a:cubicBezTo>
                </a:path>
              </a:pathLst>
            </a:custGeom>
            <a:noFill/>
            <a:ln w="381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lIns="90473" tIns="44460" rIns="90473" bIns="44460">
              <a:spAutoFit/>
            </a:bodyPr>
            <a:lstStyle/>
            <a:p>
              <a:endParaRPr lang="en-US"/>
            </a:p>
          </p:txBody>
        </p:sp>
        <p:sp>
          <p:nvSpPr>
            <p:cNvPr id="124941" name="Freeform 11"/>
            <p:cNvSpPr>
              <a:spLocks/>
            </p:cNvSpPr>
            <p:nvPr/>
          </p:nvSpPr>
          <p:spPr bwMode="auto">
            <a:xfrm>
              <a:off x="1440" y="1872"/>
              <a:ext cx="121" cy="231"/>
            </a:xfrm>
            <a:custGeom>
              <a:avLst/>
              <a:gdLst>
                <a:gd name="T0" fmla="*/ 0 w 2016"/>
                <a:gd name="T1" fmla="*/ 0 h 768"/>
                <a:gd name="T2" fmla="*/ 0 w 2016"/>
                <a:gd name="T3" fmla="*/ 0 h 768"/>
                <a:gd name="T4" fmla="*/ 0 w 2016"/>
                <a:gd name="T5" fmla="*/ 0 h 768"/>
                <a:gd name="T6" fmla="*/ 0 w 2016"/>
                <a:gd name="T7" fmla="*/ 0 h 768"/>
                <a:gd name="T8" fmla="*/ 0 60000 65536"/>
                <a:gd name="T9" fmla="*/ 0 60000 65536"/>
                <a:gd name="T10" fmla="*/ 0 60000 65536"/>
                <a:gd name="T11" fmla="*/ 0 60000 65536"/>
                <a:gd name="T12" fmla="*/ 0 w 2016"/>
                <a:gd name="T13" fmla="*/ 0 h 768"/>
                <a:gd name="T14" fmla="*/ 2016 w 2016"/>
                <a:gd name="T15" fmla="*/ 768 h 768"/>
              </a:gdLst>
              <a:ahLst/>
              <a:cxnLst>
                <a:cxn ang="T8">
                  <a:pos x="T0" y="T1"/>
                </a:cxn>
                <a:cxn ang="T9">
                  <a:pos x="T2" y="T3"/>
                </a:cxn>
                <a:cxn ang="T10">
                  <a:pos x="T4" y="T5"/>
                </a:cxn>
                <a:cxn ang="T11">
                  <a:pos x="T6" y="T7"/>
                </a:cxn>
              </a:cxnLst>
              <a:rect l="T12" t="T13" r="T14" b="T15"/>
              <a:pathLst>
                <a:path w="2016" h="768">
                  <a:moveTo>
                    <a:pt x="0" y="0"/>
                  </a:moveTo>
                  <a:cubicBezTo>
                    <a:pt x="180" y="180"/>
                    <a:pt x="360" y="360"/>
                    <a:pt x="576" y="480"/>
                  </a:cubicBezTo>
                  <a:cubicBezTo>
                    <a:pt x="792" y="600"/>
                    <a:pt x="1056" y="672"/>
                    <a:pt x="1296" y="720"/>
                  </a:cubicBezTo>
                  <a:cubicBezTo>
                    <a:pt x="1536" y="768"/>
                    <a:pt x="1776" y="768"/>
                    <a:pt x="2016" y="768"/>
                  </a:cubicBezTo>
                </a:path>
              </a:pathLst>
            </a:custGeom>
            <a:noFill/>
            <a:ln w="381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lIns="90473" tIns="44460" rIns="90473" bIns="44460">
              <a:spAutoFit/>
            </a:bodyPr>
            <a:lstStyle/>
            <a:p>
              <a:endParaRPr lang="en-US"/>
            </a:p>
          </p:txBody>
        </p:sp>
      </p:grpSp>
    </p:spTree>
    <p:extLst>
      <p:ext uri="{BB962C8B-B14F-4D97-AF65-F5344CB8AC3E}">
        <p14:creationId xmlns:p14="http://schemas.microsoft.com/office/powerpoint/2010/main" val="55825015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7" name="Rectangle 3"/>
          <p:cNvSpPr>
            <a:spLocks noGrp="1" noChangeArrowheads="1"/>
          </p:cNvSpPr>
          <p:nvPr>
            <p:ph type="title"/>
          </p:nvPr>
        </p:nvSpPr>
        <p:spPr>
          <a:xfrm>
            <a:off x="473821" y="607948"/>
            <a:ext cx="8196360" cy="844128"/>
          </a:xfrm>
        </p:spPr>
        <p:txBody>
          <a:bodyPr lIns="83093" tIns="40818" rIns="83093" bIns="40818">
            <a:normAutofit fontScale="90000"/>
          </a:bodyPr>
          <a:lstStyle/>
          <a:p>
            <a:pPr defTabSz="914342">
              <a:defRPr/>
            </a:pPr>
            <a:r>
              <a:rPr lang="en-US" altLang="en-US" sz="3300" b="1">
                <a:solidFill>
                  <a:srgbClr val="0070C0"/>
                </a:solidFill>
              </a:rPr>
              <a:t>Benefits of International Diversification</a:t>
            </a:r>
            <a:r>
              <a:rPr lang="en-US" altLang="en-US" sz="2800" b="1">
                <a:solidFill>
                  <a:srgbClr val="0070C0"/>
                </a:solidFill>
              </a:rPr>
              <a:t>.(contd..)</a:t>
            </a:r>
            <a:endParaRPr lang="en-US" altLang="en-US" sz="3100" b="1">
              <a:solidFill>
                <a:srgbClr val="0070C0"/>
              </a:solidFill>
            </a:endParaRPr>
          </a:p>
        </p:txBody>
      </p:sp>
      <p:sp>
        <p:nvSpPr>
          <p:cNvPr id="126979" name="Rectangle 2"/>
          <p:cNvSpPr>
            <a:spLocks noGrp="1" noChangeArrowheads="1"/>
          </p:cNvSpPr>
          <p:nvPr>
            <p:ph idx="1"/>
          </p:nvPr>
        </p:nvSpPr>
        <p:spPr bwMode="auto">
          <a:xfrm>
            <a:off x="447579" y="1749490"/>
            <a:ext cx="8248844" cy="1370434"/>
          </a:xfrm>
        </p:spPr>
        <p:txBody>
          <a:bodyPr wrap="square" numCol="1" anchor="t" anchorCtr="0" compatLnSpc="1">
            <a:prstTxWarp prst="textNoShape">
              <a:avLst/>
            </a:prstTxWarp>
          </a:bodyPr>
          <a:lstStyle/>
          <a:p>
            <a:pPr>
              <a:buFont typeface="Wingdings" pitchFamily="2" charset="2"/>
              <a:buBlip>
                <a:blip r:embed="rId2"/>
              </a:buBlip>
            </a:pPr>
            <a:r>
              <a:rPr lang="en-US" altLang="en-US" sz="2600"/>
              <a:t>An MNC with projects positioned around the world is concerned about the risk &amp; return characteristics of its projects.</a:t>
            </a:r>
          </a:p>
        </p:txBody>
      </p:sp>
      <p:sp>
        <p:nvSpPr>
          <p:cNvPr id="126980"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imes New Roman" pitchFamily="18" charset="0"/>
              </a:defRPr>
            </a:lvl1pPr>
            <a:lvl2pPr marL="682251" indent="-262404">
              <a:defRPr>
                <a:solidFill>
                  <a:schemeClr val="tx1"/>
                </a:solidFill>
                <a:latin typeface="Times New Roman" pitchFamily="18" charset="0"/>
              </a:defRPr>
            </a:lvl2pPr>
            <a:lvl3pPr marL="1049617" indent="-209923">
              <a:defRPr>
                <a:solidFill>
                  <a:schemeClr val="tx1"/>
                </a:solidFill>
                <a:latin typeface="Times New Roman" pitchFamily="18" charset="0"/>
              </a:defRPr>
            </a:lvl3pPr>
            <a:lvl4pPr marL="1469464" indent="-209923">
              <a:defRPr>
                <a:solidFill>
                  <a:schemeClr val="tx1"/>
                </a:solidFill>
                <a:latin typeface="Times New Roman" pitchFamily="18" charset="0"/>
              </a:defRPr>
            </a:lvl4pPr>
            <a:lvl5pPr marL="1889310" indent="-209923">
              <a:defRPr>
                <a:solidFill>
                  <a:schemeClr val="tx1"/>
                </a:solidFill>
                <a:latin typeface="Times New Roman" pitchFamily="18" charset="0"/>
              </a:defRPr>
            </a:lvl5pPr>
            <a:lvl6pPr marL="2309157" indent="-209923" defTabSz="419847" fontAlgn="base">
              <a:spcBef>
                <a:spcPct val="0"/>
              </a:spcBef>
              <a:spcAft>
                <a:spcPct val="0"/>
              </a:spcAft>
              <a:defRPr>
                <a:solidFill>
                  <a:schemeClr val="tx1"/>
                </a:solidFill>
                <a:latin typeface="Times New Roman" pitchFamily="18" charset="0"/>
              </a:defRPr>
            </a:lvl6pPr>
            <a:lvl7pPr marL="2729004" indent="-209923" defTabSz="419847" fontAlgn="base">
              <a:spcBef>
                <a:spcPct val="0"/>
              </a:spcBef>
              <a:spcAft>
                <a:spcPct val="0"/>
              </a:spcAft>
              <a:defRPr>
                <a:solidFill>
                  <a:schemeClr val="tx1"/>
                </a:solidFill>
                <a:latin typeface="Times New Roman" pitchFamily="18" charset="0"/>
              </a:defRPr>
            </a:lvl7pPr>
            <a:lvl8pPr marL="3148851" indent="-209923" defTabSz="419847" fontAlgn="base">
              <a:spcBef>
                <a:spcPct val="0"/>
              </a:spcBef>
              <a:spcAft>
                <a:spcPct val="0"/>
              </a:spcAft>
              <a:defRPr>
                <a:solidFill>
                  <a:schemeClr val="tx1"/>
                </a:solidFill>
                <a:latin typeface="Times New Roman" pitchFamily="18" charset="0"/>
              </a:defRPr>
            </a:lvl8pPr>
            <a:lvl9pPr marL="3568697" indent="-209923" defTabSz="419847" fontAlgn="base">
              <a:spcBef>
                <a:spcPct val="0"/>
              </a:spcBef>
              <a:spcAft>
                <a:spcPct val="0"/>
              </a:spcAft>
              <a:defRPr>
                <a:solidFill>
                  <a:schemeClr val="tx1"/>
                </a:solidFill>
                <a:latin typeface="Times New Roman" pitchFamily="18" charset="0"/>
              </a:defRPr>
            </a:lvl9pPr>
          </a:lstStyle>
          <a:p>
            <a:pPr fontAlgn="base">
              <a:spcBef>
                <a:spcPct val="0"/>
              </a:spcBef>
              <a:spcAft>
                <a:spcPct val="0"/>
              </a:spcAft>
            </a:pPr>
            <a:r>
              <a:rPr lang="en-US" altLang="en-US" sz="1300">
                <a:latin typeface="Cambria" pitchFamily="18" charset="0"/>
              </a:rPr>
              <a:t>DMH</a:t>
            </a:r>
          </a:p>
        </p:txBody>
      </p:sp>
      <p:sp>
        <p:nvSpPr>
          <p:cNvPr id="126981"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defRPr>
            </a:lvl1pPr>
            <a:lvl2pPr marL="682251" indent="-262404">
              <a:defRPr>
                <a:solidFill>
                  <a:schemeClr val="tx1"/>
                </a:solidFill>
                <a:latin typeface="Times New Roman" pitchFamily="18" charset="0"/>
              </a:defRPr>
            </a:lvl2pPr>
            <a:lvl3pPr marL="1049617" indent="-209923">
              <a:defRPr>
                <a:solidFill>
                  <a:schemeClr val="tx1"/>
                </a:solidFill>
                <a:latin typeface="Times New Roman" pitchFamily="18" charset="0"/>
              </a:defRPr>
            </a:lvl3pPr>
            <a:lvl4pPr marL="1469464" indent="-209923">
              <a:defRPr>
                <a:solidFill>
                  <a:schemeClr val="tx1"/>
                </a:solidFill>
                <a:latin typeface="Times New Roman" pitchFamily="18" charset="0"/>
              </a:defRPr>
            </a:lvl4pPr>
            <a:lvl5pPr marL="1889310" indent="-209923">
              <a:defRPr>
                <a:solidFill>
                  <a:schemeClr val="tx1"/>
                </a:solidFill>
                <a:latin typeface="Times New Roman" pitchFamily="18" charset="0"/>
              </a:defRPr>
            </a:lvl5pPr>
            <a:lvl6pPr marL="2309157" indent="-209923" defTabSz="419847" fontAlgn="base">
              <a:spcBef>
                <a:spcPct val="0"/>
              </a:spcBef>
              <a:spcAft>
                <a:spcPct val="0"/>
              </a:spcAft>
              <a:defRPr>
                <a:solidFill>
                  <a:schemeClr val="tx1"/>
                </a:solidFill>
                <a:latin typeface="Times New Roman" pitchFamily="18" charset="0"/>
              </a:defRPr>
            </a:lvl6pPr>
            <a:lvl7pPr marL="2729004" indent="-209923" defTabSz="419847" fontAlgn="base">
              <a:spcBef>
                <a:spcPct val="0"/>
              </a:spcBef>
              <a:spcAft>
                <a:spcPct val="0"/>
              </a:spcAft>
              <a:defRPr>
                <a:solidFill>
                  <a:schemeClr val="tx1"/>
                </a:solidFill>
                <a:latin typeface="Times New Roman" pitchFamily="18" charset="0"/>
              </a:defRPr>
            </a:lvl7pPr>
            <a:lvl8pPr marL="3148851" indent="-209923" defTabSz="419847" fontAlgn="base">
              <a:spcBef>
                <a:spcPct val="0"/>
              </a:spcBef>
              <a:spcAft>
                <a:spcPct val="0"/>
              </a:spcAft>
              <a:defRPr>
                <a:solidFill>
                  <a:schemeClr val="tx1"/>
                </a:solidFill>
                <a:latin typeface="Times New Roman" pitchFamily="18" charset="0"/>
              </a:defRPr>
            </a:lvl8pPr>
            <a:lvl9pPr marL="3568697" indent="-209923" defTabSz="419847" fontAlgn="base">
              <a:spcBef>
                <a:spcPct val="0"/>
              </a:spcBef>
              <a:spcAft>
                <a:spcPct val="0"/>
              </a:spcAft>
              <a:defRPr>
                <a:solidFill>
                  <a:schemeClr val="tx1"/>
                </a:solidFill>
                <a:latin typeface="Times New Roman" pitchFamily="18" charset="0"/>
              </a:defRPr>
            </a:lvl9pPr>
          </a:lstStyle>
          <a:p>
            <a:fld id="{4D95C3A3-0812-4F32-B9B6-A70334C84BC8}" type="slidenum">
              <a:rPr lang="en-US" altLang="en-US" sz="2200">
                <a:latin typeface="Cambria" pitchFamily="18" charset="0"/>
              </a:rPr>
              <a:pPr/>
              <a:t>17</a:t>
            </a:fld>
            <a:endParaRPr lang="en-US" altLang="en-US" sz="2200">
              <a:latin typeface="Cambria" pitchFamily="18" charset="0"/>
            </a:endParaRPr>
          </a:p>
        </p:txBody>
      </p:sp>
      <p:grpSp>
        <p:nvGrpSpPr>
          <p:cNvPr id="2" name="Group 4"/>
          <p:cNvGrpSpPr>
            <a:grpSpLocks/>
          </p:cNvGrpSpPr>
          <p:nvPr/>
        </p:nvGrpSpPr>
        <p:grpSpPr bwMode="auto">
          <a:xfrm>
            <a:off x="1430209" y="3587913"/>
            <a:ext cx="5881202" cy="3018002"/>
            <a:chOff x="950" y="2256"/>
            <a:chExt cx="3879" cy="1898"/>
          </a:xfrm>
        </p:grpSpPr>
        <p:sp>
          <p:nvSpPr>
            <p:cNvPr id="126983" name="Rectangle 5"/>
            <p:cNvSpPr>
              <a:spLocks noChangeArrowheads="1"/>
            </p:cNvSpPr>
            <p:nvPr/>
          </p:nvSpPr>
          <p:spPr bwMode="auto">
            <a:xfrm>
              <a:off x="3456" y="2400"/>
              <a:ext cx="1373" cy="4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2" tIns="44451" rIns="90482" bIns="44451">
              <a:spAutoFit/>
            </a:bodyPr>
            <a:lstStyle/>
            <a:p>
              <a:pPr eaLnBrk="1" hangingPunct="1">
                <a:lnSpc>
                  <a:spcPct val="80000"/>
                </a:lnSpc>
              </a:pPr>
              <a:r>
                <a:rPr lang="en-US" altLang="en-US" b="1">
                  <a:latin typeface="Century Gothic" pitchFamily="34" charset="0"/>
                </a:rPr>
                <a:t>Frontier</a:t>
              </a:r>
            </a:p>
            <a:p>
              <a:pPr eaLnBrk="1" hangingPunct="1">
                <a:lnSpc>
                  <a:spcPct val="80000"/>
                </a:lnSpc>
              </a:pPr>
              <a:r>
                <a:rPr lang="en-US" altLang="en-US" b="1">
                  <a:latin typeface="Century Gothic" pitchFamily="34" charset="0"/>
                </a:rPr>
                <a:t>of efficient</a:t>
              </a:r>
            </a:p>
            <a:p>
              <a:pPr eaLnBrk="1" hangingPunct="1">
                <a:lnSpc>
                  <a:spcPct val="80000"/>
                </a:lnSpc>
              </a:pPr>
              <a:r>
                <a:rPr lang="en-US" altLang="en-US" b="1">
                  <a:latin typeface="Century Gothic" pitchFamily="34" charset="0"/>
                </a:rPr>
                <a:t>project portfolios</a:t>
              </a:r>
            </a:p>
          </p:txBody>
        </p:sp>
        <p:sp>
          <p:nvSpPr>
            <p:cNvPr id="126984" name="Rectangle 6"/>
            <p:cNvSpPr>
              <a:spLocks noChangeArrowheads="1"/>
            </p:cNvSpPr>
            <p:nvPr/>
          </p:nvSpPr>
          <p:spPr bwMode="auto">
            <a:xfrm rot="-5400000">
              <a:off x="425" y="2953"/>
              <a:ext cx="128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2" tIns="44451" rIns="90482" bIns="44451">
              <a:spAutoFit/>
            </a:bodyPr>
            <a:lstStyle/>
            <a:p>
              <a:pPr algn="ctr" eaLnBrk="1" hangingPunct="1">
                <a:lnSpc>
                  <a:spcPct val="95000"/>
                </a:lnSpc>
              </a:pPr>
              <a:r>
                <a:rPr lang="en-US" altLang="en-US" b="1">
                  <a:latin typeface="Century Gothic" pitchFamily="34" charset="0"/>
                </a:rPr>
                <a:t>Expected Return</a:t>
              </a:r>
            </a:p>
          </p:txBody>
        </p:sp>
        <p:sp>
          <p:nvSpPr>
            <p:cNvPr id="126985" name="Rectangle 7"/>
            <p:cNvSpPr>
              <a:spLocks noChangeArrowheads="1"/>
            </p:cNvSpPr>
            <p:nvPr/>
          </p:nvSpPr>
          <p:spPr bwMode="auto">
            <a:xfrm>
              <a:off x="2785" y="3923"/>
              <a:ext cx="40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2" tIns="44451" rIns="90482" bIns="44451">
              <a:spAutoFit/>
            </a:bodyPr>
            <a:lstStyle/>
            <a:p>
              <a:pPr eaLnBrk="1" hangingPunct="1"/>
              <a:r>
                <a:rPr lang="en-US" altLang="en-US" b="1">
                  <a:latin typeface="Century Gothic" pitchFamily="34" charset="0"/>
                </a:rPr>
                <a:t>Risk</a:t>
              </a:r>
            </a:p>
          </p:txBody>
        </p:sp>
        <p:sp>
          <p:nvSpPr>
            <p:cNvPr id="126986" name="Line 8"/>
            <p:cNvSpPr>
              <a:spLocks noChangeShapeType="1"/>
            </p:cNvSpPr>
            <p:nvPr/>
          </p:nvSpPr>
          <p:spPr bwMode="auto">
            <a:xfrm>
              <a:off x="1248" y="2256"/>
              <a:ext cx="0" cy="1632"/>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lIns="90482" tIns="44451" rIns="90482" bIns="44451">
              <a:spAutoFit/>
            </a:bodyPr>
            <a:lstStyle/>
            <a:p>
              <a:endParaRPr lang="en-US"/>
            </a:p>
          </p:txBody>
        </p:sp>
        <p:sp>
          <p:nvSpPr>
            <p:cNvPr id="126987" name="Line 9"/>
            <p:cNvSpPr>
              <a:spLocks noChangeShapeType="1"/>
            </p:cNvSpPr>
            <p:nvPr/>
          </p:nvSpPr>
          <p:spPr bwMode="auto">
            <a:xfrm>
              <a:off x="1248" y="3888"/>
              <a:ext cx="3535" cy="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lIns="90482" tIns="44451" rIns="90482" bIns="44451">
              <a:spAutoFit/>
            </a:bodyPr>
            <a:lstStyle/>
            <a:p>
              <a:endParaRPr lang="en-US"/>
            </a:p>
          </p:txBody>
        </p:sp>
        <p:sp>
          <p:nvSpPr>
            <p:cNvPr id="126988" name="Oval 10"/>
            <p:cNvSpPr>
              <a:spLocks noChangeArrowheads="1"/>
            </p:cNvSpPr>
            <p:nvPr/>
          </p:nvSpPr>
          <p:spPr bwMode="auto">
            <a:xfrm>
              <a:off x="2874" y="3047"/>
              <a:ext cx="170" cy="379"/>
            </a:xfrm>
            <a:prstGeom prst="ellipse">
              <a:avLst/>
            </a:prstGeom>
            <a:solidFill>
              <a:srgbClr val="006B61"/>
            </a:solidFill>
            <a:ln w="12700">
              <a:solidFill>
                <a:srgbClr val="006B61"/>
              </a:solidFill>
              <a:round/>
              <a:headEnd/>
              <a:tailEnd/>
            </a:ln>
          </p:spPr>
          <p:txBody>
            <a:bodyPr wrap="none" lIns="90482" tIns="44451" rIns="90482" bIns="44451">
              <a:spAutoFit/>
            </a:bodyPr>
            <a:lstStyle/>
            <a:p>
              <a:pPr eaLnBrk="1" hangingPunct="1"/>
              <a:endParaRPr lang="en-US" altLang="en-US" sz="2200">
                <a:latin typeface="Cambria" pitchFamily="18" charset="0"/>
              </a:endParaRPr>
            </a:p>
          </p:txBody>
        </p:sp>
        <p:sp>
          <p:nvSpPr>
            <p:cNvPr id="126989" name="Oval 11"/>
            <p:cNvSpPr>
              <a:spLocks noChangeArrowheads="1"/>
            </p:cNvSpPr>
            <p:nvPr/>
          </p:nvSpPr>
          <p:spPr bwMode="auto">
            <a:xfrm>
              <a:off x="2448" y="3072"/>
              <a:ext cx="170" cy="379"/>
            </a:xfrm>
            <a:prstGeom prst="ellipse">
              <a:avLst/>
            </a:prstGeom>
            <a:solidFill>
              <a:srgbClr val="006B61"/>
            </a:solidFill>
            <a:ln w="12700">
              <a:solidFill>
                <a:srgbClr val="006B61"/>
              </a:solidFill>
              <a:round/>
              <a:headEnd/>
              <a:tailEnd/>
            </a:ln>
          </p:spPr>
          <p:txBody>
            <a:bodyPr wrap="none" lIns="90482" tIns="44451" rIns="90482" bIns="44451">
              <a:spAutoFit/>
            </a:bodyPr>
            <a:lstStyle/>
            <a:p>
              <a:pPr eaLnBrk="1" hangingPunct="1"/>
              <a:endParaRPr lang="en-US" altLang="en-US" sz="2200">
                <a:latin typeface="Cambria" pitchFamily="18" charset="0"/>
              </a:endParaRPr>
            </a:p>
          </p:txBody>
        </p:sp>
        <p:sp>
          <p:nvSpPr>
            <p:cNvPr id="126990" name="Oval 12"/>
            <p:cNvSpPr>
              <a:spLocks noChangeArrowheads="1"/>
            </p:cNvSpPr>
            <p:nvPr/>
          </p:nvSpPr>
          <p:spPr bwMode="auto">
            <a:xfrm>
              <a:off x="1956" y="3419"/>
              <a:ext cx="170" cy="379"/>
            </a:xfrm>
            <a:prstGeom prst="ellipse">
              <a:avLst/>
            </a:prstGeom>
            <a:solidFill>
              <a:srgbClr val="006B61"/>
            </a:solidFill>
            <a:ln w="12700">
              <a:solidFill>
                <a:srgbClr val="006B61"/>
              </a:solidFill>
              <a:round/>
              <a:headEnd/>
              <a:tailEnd/>
            </a:ln>
          </p:spPr>
          <p:txBody>
            <a:bodyPr wrap="none" lIns="90482" tIns="44451" rIns="90482" bIns="44451">
              <a:spAutoFit/>
            </a:bodyPr>
            <a:lstStyle/>
            <a:p>
              <a:pPr eaLnBrk="1" hangingPunct="1"/>
              <a:endParaRPr lang="en-US" altLang="en-US" sz="2200">
                <a:latin typeface="Cambria" pitchFamily="18" charset="0"/>
              </a:endParaRPr>
            </a:p>
          </p:txBody>
        </p:sp>
        <p:sp>
          <p:nvSpPr>
            <p:cNvPr id="126991" name="Oval 13"/>
            <p:cNvSpPr>
              <a:spLocks noChangeArrowheads="1"/>
            </p:cNvSpPr>
            <p:nvPr/>
          </p:nvSpPr>
          <p:spPr bwMode="auto">
            <a:xfrm>
              <a:off x="2502" y="3359"/>
              <a:ext cx="170" cy="379"/>
            </a:xfrm>
            <a:prstGeom prst="ellipse">
              <a:avLst/>
            </a:prstGeom>
            <a:solidFill>
              <a:srgbClr val="006B61"/>
            </a:solidFill>
            <a:ln w="12700">
              <a:solidFill>
                <a:srgbClr val="006B61"/>
              </a:solidFill>
              <a:round/>
              <a:headEnd/>
              <a:tailEnd/>
            </a:ln>
          </p:spPr>
          <p:txBody>
            <a:bodyPr wrap="none" lIns="90482" tIns="44451" rIns="90482" bIns="44451">
              <a:spAutoFit/>
            </a:bodyPr>
            <a:lstStyle/>
            <a:p>
              <a:pPr eaLnBrk="1" hangingPunct="1"/>
              <a:endParaRPr lang="en-US" altLang="en-US" sz="2200">
                <a:latin typeface="Cambria" pitchFamily="18" charset="0"/>
              </a:endParaRPr>
            </a:p>
          </p:txBody>
        </p:sp>
        <p:sp>
          <p:nvSpPr>
            <p:cNvPr id="126992" name="Freeform 14"/>
            <p:cNvSpPr>
              <a:spLocks/>
            </p:cNvSpPr>
            <p:nvPr/>
          </p:nvSpPr>
          <p:spPr bwMode="auto">
            <a:xfrm>
              <a:off x="1536" y="2544"/>
              <a:ext cx="121" cy="231"/>
            </a:xfrm>
            <a:custGeom>
              <a:avLst/>
              <a:gdLst>
                <a:gd name="T0" fmla="*/ 0 w 2208"/>
                <a:gd name="T1" fmla="*/ 0 h 960"/>
                <a:gd name="T2" fmla="*/ 0 w 2208"/>
                <a:gd name="T3" fmla="*/ 0 h 960"/>
                <a:gd name="T4" fmla="*/ 0 w 2208"/>
                <a:gd name="T5" fmla="*/ 0 h 960"/>
                <a:gd name="T6" fmla="*/ 0 w 2208"/>
                <a:gd name="T7" fmla="*/ 0 h 960"/>
                <a:gd name="T8" fmla="*/ 0 60000 65536"/>
                <a:gd name="T9" fmla="*/ 0 60000 65536"/>
                <a:gd name="T10" fmla="*/ 0 60000 65536"/>
                <a:gd name="T11" fmla="*/ 0 60000 65536"/>
                <a:gd name="T12" fmla="*/ 0 w 2208"/>
                <a:gd name="T13" fmla="*/ 0 h 960"/>
                <a:gd name="T14" fmla="*/ 2208 w 2208"/>
                <a:gd name="T15" fmla="*/ 960 h 960"/>
              </a:gdLst>
              <a:ahLst/>
              <a:cxnLst>
                <a:cxn ang="T8">
                  <a:pos x="T0" y="T1"/>
                </a:cxn>
                <a:cxn ang="T9">
                  <a:pos x="T2" y="T3"/>
                </a:cxn>
                <a:cxn ang="T10">
                  <a:pos x="T4" y="T5"/>
                </a:cxn>
                <a:cxn ang="T11">
                  <a:pos x="T6" y="T7"/>
                </a:cxn>
              </a:cxnLst>
              <a:rect l="T12" t="T13" r="T14" b="T15"/>
              <a:pathLst>
                <a:path w="2208" h="960">
                  <a:moveTo>
                    <a:pt x="0" y="960"/>
                  </a:moveTo>
                  <a:cubicBezTo>
                    <a:pt x="156" y="788"/>
                    <a:pt x="312" y="616"/>
                    <a:pt x="528" y="480"/>
                  </a:cubicBezTo>
                  <a:cubicBezTo>
                    <a:pt x="744" y="344"/>
                    <a:pt x="1016" y="224"/>
                    <a:pt x="1296" y="144"/>
                  </a:cubicBezTo>
                  <a:cubicBezTo>
                    <a:pt x="1576" y="64"/>
                    <a:pt x="1892" y="32"/>
                    <a:pt x="2208" y="0"/>
                  </a:cubicBezTo>
                </a:path>
              </a:pathLst>
            </a:custGeom>
            <a:noFill/>
            <a:ln w="381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lIns="90482" tIns="44451" rIns="90482" bIns="44451">
              <a:spAutoFit/>
            </a:bodyPr>
            <a:lstStyle/>
            <a:p>
              <a:endParaRPr lang="en-US"/>
            </a:p>
          </p:txBody>
        </p:sp>
        <p:sp>
          <p:nvSpPr>
            <p:cNvPr id="126993" name="Oval 15"/>
            <p:cNvSpPr>
              <a:spLocks noChangeArrowheads="1"/>
            </p:cNvSpPr>
            <p:nvPr/>
          </p:nvSpPr>
          <p:spPr bwMode="auto">
            <a:xfrm>
              <a:off x="1920" y="3024"/>
              <a:ext cx="170" cy="379"/>
            </a:xfrm>
            <a:prstGeom prst="ellipse">
              <a:avLst/>
            </a:prstGeom>
            <a:solidFill>
              <a:srgbClr val="006B61"/>
            </a:solidFill>
            <a:ln w="12700">
              <a:solidFill>
                <a:srgbClr val="006B61"/>
              </a:solidFill>
              <a:round/>
              <a:headEnd/>
              <a:tailEnd/>
            </a:ln>
          </p:spPr>
          <p:txBody>
            <a:bodyPr wrap="none" lIns="90482" tIns="44451" rIns="90482" bIns="44451">
              <a:spAutoFit/>
            </a:bodyPr>
            <a:lstStyle/>
            <a:p>
              <a:pPr eaLnBrk="1" hangingPunct="1"/>
              <a:endParaRPr lang="en-US" altLang="en-US" sz="2200">
                <a:latin typeface="Cambria" pitchFamily="18" charset="0"/>
              </a:endParaRPr>
            </a:p>
          </p:txBody>
        </p:sp>
        <p:sp>
          <p:nvSpPr>
            <p:cNvPr id="126994" name="Oval 16"/>
            <p:cNvSpPr>
              <a:spLocks noChangeArrowheads="1"/>
            </p:cNvSpPr>
            <p:nvPr/>
          </p:nvSpPr>
          <p:spPr bwMode="auto">
            <a:xfrm>
              <a:off x="2832" y="2592"/>
              <a:ext cx="170" cy="379"/>
            </a:xfrm>
            <a:prstGeom prst="ellipse">
              <a:avLst/>
            </a:prstGeom>
            <a:solidFill>
              <a:srgbClr val="006B61"/>
            </a:solidFill>
            <a:ln w="12700">
              <a:solidFill>
                <a:srgbClr val="006B61"/>
              </a:solidFill>
              <a:round/>
              <a:headEnd/>
              <a:tailEnd/>
            </a:ln>
          </p:spPr>
          <p:txBody>
            <a:bodyPr wrap="none" lIns="90482" tIns="44451" rIns="90482" bIns="44451">
              <a:spAutoFit/>
            </a:bodyPr>
            <a:lstStyle/>
            <a:p>
              <a:pPr eaLnBrk="1" hangingPunct="1"/>
              <a:endParaRPr lang="en-US" altLang="en-US" sz="2200">
                <a:latin typeface="Cambria" pitchFamily="18" charset="0"/>
              </a:endParaRPr>
            </a:p>
          </p:txBody>
        </p:sp>
      </p:grpSp>
    </p:spTree>
    <p:extLst>
      <p:ext uri="{BB962C8B-B14F-4D97-AF65-F5344CB8AC3E}">
        <p14:creationId xmlns:p14="http://schemas.microsoft.com/office/powerpoint/2010/main" val="348874630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3"/>
          <p:cNvSpPr>
            <a:spLocks noGrp="1" noChangeArrowheads="1"/>
          </p:cNvSpPr>
          <p:nvPr>
            <p:ph type="title"/>
          </p:nvPr>
        </p:nvSpPr>
        <p:spPr bwMode="auto">
          <a:xfrm>
            <a:off x="424252" y="0"/>
            <a:ext cx="8245929" cy="1214438"/>
          </a:xfrm>
          <a:noFill/>
          <a:extLst>
            <a:ext uri="{909E8E84-426E-40DD-AFC4-6F175D3DCCD1}">
              <a14:hiddenFill xmlns:a14="http://schemas.microsoft.com/office/drawing/2010/main">
                <a:solidFill>
                  <a:srgbClr val="FFFFFF"/>
                </a:solidFill>
              </a14:hiddenFill>
            </a:ext>
          </a:extLst>
        </p:spPr>
        <p:txBody>
          <a:bodyPr wrap="square" lIns="83093" tIns="40818" rIns="83093" bIns="40818" numCol="1" anchorCtr="0" compatLnSpc="1">
            <a:prstTxWarp prst="textNoShape">
              <a:avLst/>
            </a:prstTxWarp>
          </a:bodyPr>
          <a:lstStyle/>
          <a:p>
            <a:r>
              <a:rPr lang="en-US" altLang="en-US" sz="3300" b="1">
                <a:solidFill>
                  <a:srgbClr val="0070C0"/>
                </a:solidFill>
              </a:rPr>
              <a:t>Benefits of International Diversification</a:t>
            </a:r>
            <a:r>
              <a:rPr lang="en-US" altLang="en-US" sz="2900" b="1">
                <a:solidFill>
                  <a:srgbClr val="0070C0"/>
                </a:solidFill>
              </a:rPr>
              <a:t>. (contd..)</a:t>
            </a:r>
          </a:p>
        </p:txBody>
      </p:sp>
      <p:sp>
        <p:nvSpPr>
          <p:cNvPr id="126980" name="Rectangle 2"/>
          <p:cNvSpPr>
            <a:spLocks noGrp="1" noChangeArrowheads="1"/>
          </p:cNvSpPr>
          <p:nvPr>
            <p:ph idx="1"/>
          </p:nvPr>
        </p:nvSpPr>
        <p:spPr>
          <a:xfrm>
            <a:off x="424252" y="1523514"/>
            <a:ext cx="7974758" cy="4572000"/>
          </a:xfrm>
        </p:spPr>
        <p:txBody>
          <a:bodyPr/>
          <a:lstStyle/>
          <a:p>
            <a:pPr marL="228586" indent="-228586" defTabSz="914342">
              <a:spcBef>
                <a:spcPts val="1000"/>
              </a:spcBef>
              <a:buBlip>
                <a:blip r:embed="rId2"/>
              </a:buBlip>
              <a:defRPr/>
            </a:pPr>
            <a:r>
              <a:rPr lang="en-US" altLang="en-US" sz="2800"/>
              <a:t>Project portfolios along the efficient frontier exhibit minimum risk for a given expected return.</a:t>
            </a:r>
          </a:p>
          <a:p>
            <a:pPr marL="228586" indent="-228586" defTabSz="914342">
              <a:spcBef>
                <a:spcPts val="1000"/>
              </a:spcBef>
              <a:buBlip>
                <a:blip r:embed="rId2"/>
              </a:buBlip>
              <a:defRPr/>
            </a:pPr>
            <a:r>
              <a:rPr lang="en-US" altLang="en-US" sz="2800"/>
              <a:t>Of these efficient portfolios, an MNC may choose one that corresponds to its willingness to accept risk.</a:t>
            </a:r>
          </a:p>
        </p:txBody>
      </p:sp>
      <p:sp>
        <p:nvSpPr>
          <p:cNvPr id="128004"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imes New Roman" pitchFamily="18" charset="0"/>
              </a:defRPr>
            </a:lvl1pPr>
            <a:lvl2pPr marL="682251" indent="-262404">
              <a:defRPr>
                <a:solidFill>
                  <a:schemeClr val="tx1"/>
                </a:solidFill>
                <a:latin typeface="Times New Roman" pitchFamily="18" charset="0"/>
              </a:defRPr>
            </a:lvl2pPr>
            <a:lvl3pPr marL="1049617" indent="-209923">
              <a:defRPr>
                <a:solidFill>
                  <a:schemeClr val="tx1"/>
                </a:solidFill>
                <a:latin typeface="Times New Roman" pitchFamily="18" charset="0"/>
              </a:defRPr>
            </a:lvl3pPr>
            <a:lvl4pPr marL="1469464" indent="-209923">
              <a:defRPr>
                <a:solidFill>
                  <a:schemeClr val="tx1"/>
                </a:solidFill>
                <a:latin typeface="Times New Roman" pitchFamily="18" charset="0"/>
              </a:defRPr>
            </a:lvl4pPr>
            <a:lvl5pPr marL="1889310" indent="-209923">
              <a:defRPr>
                <a:solidFill>
                  <a:schemeClr val="tx1"/>
                </a:solidFill>
                <a:latin typeface="Times New Roman" pitchFamily="18" charset="0"/>
              </a:defRPr>
            </a:lvl5pPr>
            <a:lvl6pPr marL="2309157" indent="-209923" defTabSz="419847" fontAlgn="base">
              <a:spcBef>
                <a:spcPct val="0"/>
              </a:spcBef>
              <a:spcAft>
                <a:spcPct val="0"/>
              </a:spcAft>
              <a:defRPr>
                <a:solidFill>
                  <a:schemeClr val="tx1"/>
                </a:solidFill>
                <a:latin typeface="Times New Roman" pitchFamily="18" charset="0"/>
              </a:defRPr>
            </a:lvl6pPr>
            <a:lvl7pPr marL="2729004" indent="-209923" defTabSz="419847" fontAlgn="base">
              <a:spcBef>
                <a:spcPct val="0"/>
              </a:spcBef>
              <a:spcAft>
                <a:spcPct val="0"/>
              </a:spcAft>
              <a:defRPr>
                <a:solidFill>
                  <a:schemeClr val="tx1"/>
                </a:solidFill>
                <a:latin typeface="Times New Roman" pitchFamily="18" charset="0"/>
              </a:defRPr>
            </a:lvl7pPr>
            <a:lvl8pPr marL="3148851" indent="-209923" defTabSz="419847" fontAlgn="base">
              <a:spcBef>
                <a:spcPct val="0"/>
              </a:spcBef>
              <a:spcAft>
                <a:spcPct val="0"/>
              </a:spcAft>
              <a:defRPr>
                <a:solidFill>
                  <a:schemeClr val="tx1"/>
                </a:solidFill>
                <a:latin typeface="Times New Roman" pitchFamily="18" charset="0"/>
              </a:defRPr>
            </a:lvl8pPr>
            <a:lvl9pPr marL="3568697" indent="-209923" defTabSz="419847" fontAlgn="base">
              <a:spcBef>
                <a:spcPct val="0"/>
              </a:spcBef>
              <a:spcAft>
                <a:spcPct val="0"/>
              </a:spcAft>
              <a:defRPr>
                <a:solidFill>
                  <a:schemeClr val="tx1"/>
                </a:solidFill>
                <a:latin typeface="Times New Roman" pitchFamily="18" charset="0"/>
              </a:defRPr>
            </a:lvl9pPr>
          </a:lstStyle>
          <a:p>
            <a:pPr fontAlgn="base">
              <a:spcBef>
                <a:spcPct val="0"/>
              </a:spcBef>
              <a:spcAft>
                <a:spcPct val="0"/>
              </a:spcAft>
            </a:pPr>
            <a:r>
              <a:rPr lang="en-US" altLang="en-US" sz="1300">
                <a:latin typeface="Cambria" pitchFamily="18" charset="0"/>
              </a:rPr>
              <a:t>DMH</a:t>
            </a:r>
          </a:p>
        </p:txBody>
      </p:sp>
      <p:sp>
        <p:nvSpPr>
          <p:cNvPr id="128005"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defRPr>
            </a:lvl1pPr>
            <a:lvl2pPr marL="682251" indent="-262404">
              <a:defRPr>
                <a:solidFill>
                  <a:schemeClr val="tx1"/>
                </a:solidFill>
                <a:latin typeface="Times New Roman" pitchFamily="18" charset="0"/>
              </a:defRPr>
            </a:lvl2pPr>
            <a:lvl3pPr marL="1049617" indent="-209923">
              <a:defRPr>
                <a:solidFill>
                  <a:schemeClr val="tx1"/>
                </a:solidFill>
                <a:latin typeface="Times New Roman" pitchFamily="18" charset="0"/>
              </a:defRPr>
            </a:lvl3pPr>
            <a:lvl4pPr marL="1469464" indent="-209923">
              <a:defRPr>
                <a:solidFill>
                  <a:schemeClr val="tx1"/>
                </a:solidFill>
                <a:latin typeface="Times New Roman" pitchFamily="18" charset="0"/>
              </a:defRPr>
            </a:lvl4pPr>
            <a:lvl5pPr marL="1889310" indent="-209923">
              <a:defRPr>
                <a:solidFill>
                  <a:schemeClr val="tx1"/>
                </a:solidFill>
                <a:latin typeface="Times New Roman" pitchFamily="18" charset="0"/>
              </a:defRPr>
            </a:lvl5pPr>
            <a:lvl6pPr marL="2309157" indent="-209923" defTabSz="419847" fontAlgn="base">
              <a:spcBef>
                <a:spcPct val="0"/>
              </a:spcBef>
              <a:spcAft>
                <a:spcPct val="0"/>
              </a:spcAft>
              <a:defRPr>
                <a:solidFill>
                  <a:schemeClr val="tx1"/>
                </a:solidFill>
                <a:latin typeface="Times New Roman" pitchFamily="18" charset="0"/>
              </a:defRPr>
            </a:lvl6pPr>
            <a:lvl7pPr marL="2729004" indent="-209923" defTabSz="419847" fontAlgn="base">
              <a:spcBef>
                <a:spcPct val="0"/>
              </a:spcBef>
              <a:spcAft>
                <a:spcPct val="0"/>
              </a:spcAft>
              <a:defRPr>
                <a:solidFill>
                  <a:schemeClr val="tx1"/>
                </a:solidFill>
                <a:latin typeface="Times New Roman" pitchFamily="18" charset="0"/>
              </a:defRPr>
            </a:lvl7pPr>
            <a:lvl8pPr marL="3148851" indent="-209923" defTabSz="419847" fontAlgn="base">
              <a:spcBef>
                <a:spcPct val="0"/>
              </a:spcBef>
              <a:spcAft>
                <a:spcPct val="0"/>
              </a:spcAft>
              <a:defRPr>
                <a:solidFill>
                  <a:schemeClr val="tx1"/>
                </a:solidFill>
                <a:latin typeface="Times New Roman" pitchFamily="18" charset="0"/>
              </a:defRPr>
            </a:lvl8pPr>
            <a:lvl9pPr marL="3568697" indent="-209923" defTabSz="419847" fontAlgn="base">
              <a:spcBef>
                <a:spcPct val="0"/>
              </a:spcBef>
              <a:spcAft>
                <a:spcPct val="0"/>
              </a:spcAft>
              <a:defRPr>
                <a:solidFill>
                  <a:schemeClr val="tx1"/>
                </a:solidFill>
                <a:latin typeface="Times New Roman" pitchFamily="18" charset="0"/>
              </a:defRPr>
            </a:lvl9pPr>
          </a:lstStyle>
          <a:p>
            <a:fld id="{5174D8E7-058E-44B8-A560-5190E3BDEA54}" type="slidenum">
              <a:rPr lang="en-US" altLang="en-US" sz="2200">
                <a:latin typeface="Cambria" pitchFamily="18" charset="0"/>
              </a:rPr>
              <a:pPr/>
              <a:t>18</a:t>
            </a:fld>
            <a:endParaRPr lang="en-US" altLang="en-US" sz="2200">
              <a:latin typeface="Cambria" pitchFamily="18" charset="0"/>
            </a:endParaRPr>
          </a:p>
        </p:txBody>
      </p:sp>
    </p:spTree>
    <p:extLst>
      <p:ext uri="{BB962C8B-B14F-4D97-AF65-F5344CB8AC3E}">
        <p14:creationId xmlns:p14="http://schemas.microsoft.com/office/powerpoint/2010/main" val="403552190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3"/>
          <p:cNvSpPr>
            <a:spLocks noGrp="1" noChangeArrowheads="1"/>
          </p:cNvSpPr>
          <p:nvPr>
            <p:ph type="title"/>
          </p:nvPr>
        </p:nvSpPr>
        <p:spPr bwMode="auto">
          <a:xfrm>
            <a:off x="424252" y="380514"/>
            <a:ext cx="8245929" cy="762486"/>
          </a:xfrm>
          <a:noFill/>
          <a:extLst>
            <a:ext uri="{909E8E84-426E-40DD-AFC4-6F175D3DCCD1}">
              <a14:hiddenFill xmlns:a14="http://schemas.microsoft.com/office/drawing/2010/main">
                <a:solidFill>
                  <a:srgbClr val="FFFFFF"/>
                </a:solidFill>
              </a14:hiddenFill>
            </a:ext>
          </a:extLst>
        </p:spPr>
        <p:txBody>
          <a:bodyPr wrap="square" lIns="83093" tIns="40818" rIns="83093" bIns="40818" numCol="1" anchorCtr="0" compatLnSpc="1">
            <a:prstTxWarp prst="textNoShape">
              <a:avLst/>
            </a:prstTxWarp>
          </a:bodyPr>
          <a:lstStyle/>
          <a:p>
            <a:r>
              <a:rPr lang="en-US" altLang="en-US" sz="2900" b="1">
                <a:solidFill>
                  <a:srgbClr val="0070C0"/>
                </a:solidFill>
              </a:rPr>
              <a:t>Benefits of International Diversification</a:t>
            </a:r>
            <a:r>
              <a:rPr lang="en-US" altLang="en-US" sz="2600" b="1">
                <a:solidFill>
                  <a:srgbClr val="0070C0"/>
                </a:solidFill>
              </a:rPr>
              <a:t>.(contd)</a:t>
            </a:r>
          </a:p>
        </p:txBody>
      </p:sp>
      <p:sp>
        <p:nvSpPr>
          <p:cNvPr id="128004" name="Rectangle 2"/>
          <p:cNvSpPr>
            <a:spLocks noGrp="1" noChangeArrowheads="1"/>
          </p:cNvSpPr>
          <p:nvPr>
            <p:ph idx="1"/>
          </p:nvPr>
        </p:nvSpPr>
        <p:spPr>
          <a:xfrm>
            <a:off x="676469" y="1370434"/>
            <a:ext cx="7926647" cy="1638689"/>
          </a:xfrm>
        </p:spPr>
        <p:txBody>
          <a:bodyPr/>
          <a:lstStyle/>
          <a:p>
            <a:pPr marL="228586" indent="-228586" defTabSz="914342">
              <a:spcBef>
                <a:spcPts val="1000"/>
              </a:spcBef>
              <a:buBlip>
                <a:blip r:embed="rId2"/>
              </a:buBlip>
              <a:defRPr/>
            </a:pPr>
            <a:r>
              <a:rPr lang="en-US" altLang="en-US" sz="2800"/>
              <a:t>The frontiers of efficient project portfolios of some MNCs are more desirable than the frontiers of other MNCs.</a:t>
            </a:r>
          </a:p>
        </p:txBody>
      </p:sp>
      <p:sp>
        <p:nvSpPr>
          <p:cNvPr id="129028"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imes New Roman" pitchFamily="18" charset="0"/>
              </a:defRPr>
            </a:lvl1pPr>
            <a:lvl2pPr marL="682251" indent="-262404">
              <a:defRPr>
                <a:solidFill>
                  <a:schemeClr val="tx1"/>
                </a:solidFill>
                <a:latin typeface="Times New Roman" pitchFamily="18" charset="0"/>
              </a:defRPr>
            </a:lvl2pPr>
            <a:lvl3pPr marL="1049617" indent="-209923">
              <a:defRPr>
                <a:solidFill>
                  <a:schemeClr val="tx1"/>
                </a:solidFill>
                <a:latin typeface="Times New Roman" pitchFamily="18" charset="0"/>
              </a:defRPr>
            </a:lvl3pPr>
            <a:lvl4pPr marL="1469464" indent="-209923">
              <a:defRPr>
                <a:solidFill>
                  <a:schemeClr val="tx1"/>
                </a:solidFill>
                <a:latin typeface="Times New Roman" pitchFamily="18" charset="0"/>
              </a:defRPr>
            </a:lvl4pPr>
            <a:lvl5pPr marL="1889310" indent="-209923">
              <a:defRPr>
                <a:solidFill>
                  <a:schemeClr val="tx1"/>
                </a:solidFill>
                <a:latin typeface="Times New Roman" pitchFamily="18" charset="0"/>
              </a:defRPr>
            </a:lvl5pPr>
            <a:lvl6pPr marL="2309157" indent="-209923" defTabSz="419847" fontAlgn="base">
              <a:spcBef>
                <a:spcPct val="0"/>
              </a:spcBef>
              <a:spcAft>
                <a:spcPct val="0"/>
              </a:spcAft>
              <a:defRPr>
                <a:solidFill>
                  <a:schemeClr val="tx1"/>
                </a:solidFill>
                <a:latin typeface="Times New Roman" pitchFamily="18" charset="0"/>
              </a:defRPr>
            </a:lvl6pPr>
            <a:lvl7pPr marL="2729004" indent="-209923" defTabSz="419847" fontAlgn="base">
              <a:spcBef>
                <a:spcPct val="0"/>
              </a:spcBef>
              <a:spcAft>
                <a:spcPct val="0"/>
              </a:spcAft>
              <a:defRPr>
                <a:solidFill>
                  <a:schemeClr val="tx1"/>
                </a:solidFill>
                <a:latin typeface="Times New Roman" pitchFamily="18" charset="0"/>
              </a:defRPr>
            </a:lvl7pPr>
            <a:lvl8pPr marL="3148851" indent="-209923" defTabSz="419847" fontAlgn="base">
              <a:spcBef>
                <a:spcPct val="0"/>
              </a:spcBef>
              <a:spcAft>
                <a:spcPct val="0"/>
              </a:spcAft>
              <a:defRPr>
                <a:solidFill>
                  <a:schemeClr val="tx1"/>
                </a:solidFill>
                <a:latin typeface="Times New Roman" pitchFamily="18" charset="0"/>
              </a:defRPr>
            </a:lvl8pPr>
            <a:lvl9pPr marL="3568697" indent="-209923" defTabSz="419847" fontAlgn="base">
              <a:spcBef>
                <a:spcPct val="0"/>
              </a:spcBef>
              <a:spcAft>
                <a:spcPct val="0"/>
              </a:spcAft>
              <a:defRPr>
                <a:solidFill>
                  <a:schemeClr val="tx1"/>
                </a:solidFill>
                <a:latin typeface="Times New Roman" pitchFamily="18" charset="0"/>
              </a:defRPr>
            </a:lvl9pPr>
          </a:lstStyle>
          <a:p>
            <a:pPr fontAlgn="base">
              <a:spcBef>
                <a:spcPct val="0"/>
              </a:spcBef>
              <a:spcAft>
                <a:spcPct val="0"/>
              </a:spcAft>
            </a:pPr>
            <a:r>
              <a:rPr lang="en-US" altLang="en-US" sz="1300">
                <a:latin typeface="Cambria" pitchFamily="18" charset="0"/>
              </a:rPr>
              <a:t>DMH</a:t>
            </a:r>
          </a:p>
        </p:txBody>
      </p:sp>
      <p:sp>
        <p:nvSpPr>
          <p:cNvPr id="129029"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defRPr>
            </a:lvl1pPr>
            <a:lvl2pPr marL="682251" indent="-262404">
              <a:defRPr>
                <a:solidFill>
                  <a:schemeClr val="tx1"/>
                </a:solidFill>
                <a:latin typeface="Times New Roman" pitchFamily="18" charset="0"/>
              </a:defRPr>
            </a:lvl2pPr>
            <a:lvl3pPr marL="1049617" indent="-209923">
              <a:defRPr>
                <a:solidFill>
                  <a:schemeClr val="tx1"/>
                </a:solidFill>
                <a:latin typeface="Times New Roman" pitchFamily="18" charset="0"/>
              </a:defRPr>
            </a:lvl3pPr>
            <a:lvl4pPr marL="1469464" indent="-209923">
              <a:defRPr>
                <a:solidFill>
                  <a:schemeClr val="tx1"/>
                </a:solidFill>
                <a:latin typeface="Times New Roman" pitchFamily="18" charset="0"/>
              </a:defRPr>
            </a:lvl4pPr>
            <a:lvl5pPr marL="1889310" indent="-209923">
              <a:defRPr>
                <a:solidFill>
                  <a:schemeClr val="tx1"/>
                </a:solidFill>
                <a:latin typeface="Times New Roman" pitchFamily="18" charset="0"/>
              </a:defRPr>
            </a:lvl5pPr>
            <a:lvl6pPr marL="2309157" indent="-209923" defTabSz="419847" fontAlgn="base">
              <a:spcBef>
                <a:spcPct val="0"/>
              </a:spcBef>
              <a:spcAft>
                <a:spcPct val="0"/>
              </a:spcAft>
              <a:defRPr>
                <a:solidFill>
                  <a:schemeClr val="tx1"/>
                </a:solidFill>
                <a:latin typeface="Times New Roman" pitchFamily="18" charset="0"/>
              </a:defRPr>
            </a:lvl6pPr>
            <a:lvl7pPr marL="2729004" indent="-209923" defTabSz="419847" fontAlgn="base">
              <a:spcBef>
                <a:spcPct val="0"/>
              </a:spcBef>
              <a:spcAft>
                <a:spcPct val="0"/>
              </a:spcAft>
              <a:defRPr>
                <a:solidFill>
                  <a:schemeClr val="tx1"/>
                </a:solidFill>
                <a:latin typeface="Times New Roman" pitchFamily="18" charset="0"/>
              </a:defRPr>
            </a:lvl7pPr>
            <a:lvl8pPr marL="3148851" indent="-209923" defTabSz="419847" fontAlgn="base">
              <a:spcBef>
                <a:spcPct val="0"/>
              </a:spcBef>
              <a:spcAft>
                <a:spcPct val="0"/>
              </a:spcAft>
              <a:defRPr>
                <a:solidFill>
                  <a:schemeClr val="tx1"/>
                </a:solidFill>
                <a:latin typeface="Times New Roman" pitchFamily="18" charset="0"/>
              </a:defRPr>
            </a:lvl8pPr>
            <a:lvl9pPr marL="3568697" indent="-209923" defTabSz="419847" fontAlgn="base">
              <a:spcBef>
                <a:spcPct val="0"/>
              </a:spcBef>
              <a:spcAft>
                <a:spcPct val="0"/>
              </a:spcAft>
              <a:defRPr>
                <a:solidFill>
                  <a:schemeClr val="tx1"/>
                </a:solidFill>
                <a:latin typeface="Times New Roman" pitchFamily="18" charset="0"/>
              </a:defRPr>
            </a:lvl9pPr>
          </a:lstStyle>
          <a:p>
            <a:fld id="{194AA1D1-0B02-4305-AE1B-86BE6F510CD3}" type="slidenum">
              <a:rPr lang="en-US" altLang="en-US" sz="2200">
                <a:latin typeface="Cambria" pitchFamily="18" charset="0"/>
              </a:rPr>
              <a:pPr/>
              <a:t>19</a:t>
            </a:fld>
            <a:endParaRPr lang="en-US" altLang="en-US" sz="2200">
              <a:latin typeface="Cambria" pitchFamily="18" charset="0"/>
            </a:endParaRPr>
          </a:p>
        </p:txBody>
      </p:sp>
      <p:grpSp>
        <p:nvGrpSpPr>
          <p:cNvPr id="2" name="Group 4"/>
          <p:cNvGrpSpPr>
            <a:grpSpLocks/>
          </p:cNvGrpSpPr>
          <p:nvPr/>
        </p:nvGrpSpPr>
        <p:grpSpPr bwMode="auto">
          <a:xfrm>
            <a:off x="1425717" y="3417337"/>
            <a:ext cx="6586946" cy="3247288"/>
            <a:chOff x="805" y="2104"/>
            <a:chExt cx="4344" cy="2043"/>
          </a:xfrm>
        </p:grpSpPr>
        <p:sp>
          <p:nvSpPr>
            <p:cNvPr id="129031" name="Rectangle 5"/>
            <p:cNvSpPr>
              <a:spLocks noChangeArrowheads="1"/>
            </p:cNvSpPr>
            <p:nvPr/>
          </p:nvSpPr>
          <p:spPr bwMode="auto">
            <a:xfrm>
              <a:off x="2496" y="3123"/>
              <a:ext cx="2152" cy="3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73" tIns="44460" rIns="90473" bIns="44460">
              <a:spAutoFit/>
            </a:bodyPr>
            <a:lstStyle/>
            <a:p>
              <a:pPr eaLnBrk="1" hangingPunct="1">
                <a:lnSpc>
                  <a:spcPct val="80000"/>
                </a:lnSpc>
              </a:pPr>
              <a:r>
                <a:rPr lang="en-US" altLang="en-US" sz="2200" b="1">
                  <a:latin typeface="Century Gothic" pitchFamily="34" charset="0"/>
                </a:rPr>
                <a:t>Efficient frontier for</a:t>
              </a:r>
            </a:p>
            <a:p>
              <a:pPr eaLnBrk="1" hangingPunct="1">
                <a:lnSpc>
                  <a:spcPct val="80000"/>
                </a:lnSpc>
              </a:pPr>
              <a:r>
                <a:rPr lang="en-US" altLang="en-US" sz="2200" b="1">
                  <a:latin typeface="Century Gothic" pitchFamily="34" charset="0"/>
                </a:rPr>
                <a:t>a single-product MNC</a:t>
              </a:r>
            </a:p>
          </p:txBody>
        </p:sp>
        <p:sp>
          <p:nvSpPr>
            <p:cNvPr id="129032" name="Rectangle 6"/>
            <p:cNvSpPr>
              <a:spLocks noChangeArrowheads="1"/>
            </p:cNvSpPr>
            <p:nvPr/>
          </p:nvSpPr>
          <p:spPr bwMode="auto">
            <a:xfrm>
              <a:off x="3071" y="2254"/>
              <a:ext cx="2078" cy="3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73" tIns="44460" rIns="90473" bIns="44460">
              <a:spAutoFit/>
            </a:bodyPr>
            <a:lstStyle/>
            <a:p>
              <a:pPr eaLnBrk="1" hangingPunct="1">
                <a:lnSpc>
                  <a:spcPct val="80000"/>
                </a:lnSpc>
              </a:pPr>
              <a:r>
                <a:rPr lang="en-US" altLang="en-US" sz="2200" b="1">
                  <a:latin typeface="Century Gothic" pitchFamily="34" charset="0"/>
                </a:rPr>
                <a:t>Efficient frontier for</a:t>
              </a:r>
            </a:p>
            <a:p>
              <a:pPr eaLnBrk="1" hangingPunct="1">
                <a:lnSpc>
                  <a:spcPct val="80000"/>
                </a:lnSpc>
              </a:pPr>
              <a:r>
                <a:rPr lang="en-US" altLang="en-US" sz="2200" b="1">
                  <a:latin typeface="Century Gothic" pitchFamily="34" charset="0"/>
                </a:rPr>
                <a:t>a multi-product MNC</a:t>
              </a:r>
            </a:p>
          </p:txBody>
        </p:sp>
        <p:sp>
          <p:nvSpPr>
            <p:cNvPr id="129033" name="Rectangle 7"/>
            <p:cNvSpPr>
              <a:spLocks noChangeArrowheads="1"/>
            </p:cNvSpPr>
            <p:nvPr/>
          </p:nvSpPr>
          <p:spPr bwMode="auto">
            <a:xfrm rot="16200000">
              <a:off x="27" y="2882"/>
              <a:ext cx="1828"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73" tIns="44460" rIns="90473" bIns="44460">
              <a:spAutoFit/>
            </a:bodyPr>
            <a:lstStyle/>
            <a:p>
              <a:pPr algn="ctr" eaLnBrk="1" hangingPunct="1">
                <a:lnSpc>
                  <a:spcPct val="95000"/>
                </a:lnSpc>
              </a:pPr>
              <a:r>
                <a:rPr lang="en-US" altLang="en-US" sz="2200" b="1">
                  <a:latin typeface="Century Gothic" pitchFamily="34" charset="0"/>
                </a:rPr>
                <a:t>Expected Return</a:t>
              </a:r>
            </a:p>
          </p:txBody>
        </p:sp>
        <p:sp>
          <p:nvSpPr>
            <p:cNvPr id="129034" name="Rectangle 8"/>
            <p:cNvSpPr>
              <a:spLocks noChangeArrowheads="1"/>
            </p:cNvSpPr>
            <p:nvPr/>
          </p:nvSpPr>
          <p:spPr bwMode="auto">
            <a:xfrm>
              <a:off x="2643" y="3878"/>
              <a:ext cx="530"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73" tIns="44460" rIns="90473" bIns="44460">
              <a:spAutoFit/>
            </a:bodyPr>
            <a:lstStyle/>
            <a:p>
              <a:pPr eaLnBrk="1" hangingPunct="1"/>
              <a:r>
                <a:rPr lang="en-US" altLang="en-US" sz="2200" b="1">
                  <a:latin typeface="Century Gothic" pitchFamily="34" charset="0"/>
                </a:rPr>
                <a:t>Risk</a:t>
              </a:r>
            </a:p>
          </p:txBody>
        </p:sp>
        <p:sp>
          <p:nvSpPr>
            <p:cNvPr id="129035" name="Line 9"/>
            <p:cNvSpPr>
              <a:spLocks noChangeShapeType="1"/>
            </p:cNvSpPr>
            <p:nvPr/>
          </p:nvSpPr>
          <p:spPr bwMode="auto">
            <a:xfrm>
              <a:off x="1106" y="2211"/>
              <a:ext cx="0" cy="1632"/>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lIns="90473" tIns="44460" rIns="90473" bIns="44460">
              <a:spAutoFit/>
            </a:bodyPr>
            <a:lstStyle/>
            <a:p>
              <a:endParaRPr lang="en-US"/>
            </a:p>
          </p:txBody>
        </p:sp>
        <p:sp>
          <p:nvSpPr>
            <p:cNvPr id="129036" name="Line 10"/>
            <p:cNvSpPr>
              <a:spLocks noChangeShapeType="1"/>
            </p:cNvSpPr>
            <p:nvPr/>
          </p:nvSpPr>
          <p:spPr bwMode="auto">
            <a:xfrm>
              <a:off x="1106" y="3843"/>
              <a:ext cx="3535" cy="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lIns="90473" tIns="44460" rIns="90473" bIns="44460">
              <a:spAutoFit/>
            </a:bodyPr>
            <a:lstStyle/>
            <a:p>
              <a:endParaRPr lang="en-US"/>
            </a:p>
          </p:txBody>
        </p:sp>
        <p:sp>
          <p:nvSpPr>
            <p:cNvPr id="129037" name="Freeform 11"/>
            <p:cNvSpPr>
              <a:spLocks/>
            </p:cNvSpPr>
            <p:nvPr/>
          </p:nvSpPr>
          <p:spPr bwMode="auto">
            <a:xfrm>
              <a:off x="1344" y="2400"/>
              <a:ext cx="1680" cy="231"/>
            </a:xfrm>
            <a:custGeom>
              <a:avLst/>
              <a:gdLst>
                <a:gd name="T0" fmla="*/ 0 w 2208"/>
                <a:gd name="T1" fmla="*/ 0 h 960"/>
                <a:gd name="T2" fmla="*/ 59 w 2208"/>
                <a:gd name="T3" fmla="*/ 0 h 960"/>
                <a:gd name="T4" fmla="*/ 145 w 2208"/>
                <a:gd name="T5" fmla="*/ 0 h 960"/>
                <a:gd name="T6" fmla="*/ 248 w 2208"/>
                <a:gd name="T7" fmla="*/ 0 h 960"/>
                <a:gd name="T8" fmla="*/ 0 60000 65536"/>
                <a:gd name="T9" fmla="*/ 0 60000 65536"/>
                <a:gd name="T10" fmla="*/ 0 60000 65536"/>
                <a:gd name="T11" fmla="*/ 0 60000 65536"/>
                <a:gd name="T12" fmla="*/ 0 w 2208"/>
                <a:gd name="T13" fmla="*/ 0 h 960"/>
                <a:gd name="T14" fmla="*/ 2208 w 2208"/>
                <a:gd name="T15" fmla="*/ 960 h 960"/>
              </a:gdLst>
              <a:ahLst/>
              <a:cxnLst>
                <a:cxn ang="T8">
                  <a:pos x="T0" y="T1"/>
                </a:cxn>
                <a:cxn ang="T9">
                  <a:pos x="T2" y="T3"/>
                </a:cxn>
                <a:cxn ang="T10">
                  <a:pos x="T4" y="T5"/>
                </a:cxn>
                <a:cxn ang="T11">
                  <a:pos x="T6" y="T7"/>
                </a:cxn>
              </a:cxnLst>
              <a:rect l="T12" t="T13" r="T14" b="T15"/>
              <a:pathLst>
                <a:path w="2208" h="960">
                  <a:moveTo>
                    <a:pt x="0" y="960"/>
                  </a:moveTo>
                  <a:cubicBezTo>
                    <a:pt x="156" y="788"/>
                    <a:pt x="312" y="616"/>
                    <a:pt x="528" y="480"/>
                  </a:cubicBezTo>
                  <a:cubicBezTo>
                    <a:pt x="744" y="344"/>
                    <a:pt x="1016" y="224"/>
                    <a:pt x="1296" y="144"/>
                  </a:cubicBezTo>
                  <a:cubicBezTo>
                    <a:pt x="1576" y="64"/>
                    <a:pt x="1892" y="32"/>
                    <a:pt x="2208" y="0"/>
                  </a:cubicBezTo>
                </a:path>
              </a:pathLst>
            </a:custGeom>
            <a:noFill/>
            <a:ln w="3810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90473" tIns="44460" rIns="90473" bIns="44460">
              <a:spAutoFit/>
            </a:bodyPr>
            <a:lstStyle/>
            <a:p>
              <a:endParaRPr lang="en-US"/>
            </a:p>
          </p:txBody>
        </p:sp>
        <p:sp>
          <p:nvSpPr>
            <p:cNvPr id="129038" name="Freeform 12"/>
            <p:cNvSpPr>
              <a:spLocks/>
            </p:cNvSpPr>
            <p:nvPr/>
          </p:nvSpPr>
          <p:spPr bwMode="auto">
            <a:xfrm>
              <a:off x="1968" y="2784"/>
              <a:ext cx="1440" cy="231"/>
            </a:xfrm>
            <a:custGeom>
              <a:avLst/>
              <a:gdLst>
                <a:gd name="T0" fmla="*/ 0 w 2208"/>
                <a:gd name="T1" fmla="*/ 0 h 960"/>
                <a:gd name="T2" fmla="*/ 17 w 2208"/>
                <a:gd name="T3" fmla="*/ 0 h 960"/>
                <a:gd name="T4" fmla="*/ 42 w 2208"/>
                <a:gd name="T5" fmla="*/ 0 h 960"/>
                <a:gd name="T6" fmla="*/ 72 w 2208"/>
                <a:gd name="T7" fmla="*/ 0 h 960"/>
                <a:gd name="T8" fmla="*/ 0 60000 65536"/>
                <a:gd name="T9" fmla="*/ 0 60000 65536"/>
                <a:gd name="T10" fmla="*/ 0 60000 65536"/>
                <a:gd name="T11" fmla="*/ 0 60000 65536"/>
                <a:gd name="T12" fmla="*/ 0 w 2208"/>
                <a:gd name="T13" fmla="*/ 0 h 960"/>
                <a:gd name="T14" fmla="*/ 2208 w 2208"/>
                <a:gd name="T15" fmla="*/ 960 h 960"/>
              </a:gdLst>
              <a:ahLst/>
              <a:cxnLst>
                <a:cxn ang="T8">
                  <a:pos x="T0" y="T1"/>
                </a:cxn>
                <a:cxn ang="T9">
                  <a:pos x="T2" y="T3"/>
                </a:cxn>
                <a:cxn ang="T10">
                  <a:pos x="T4" y="T5"/>
                </a:cxn>
                <a:cxn ang="T11">
                  <a:pos x="T6" y="T7"/>
                </a:cxn>
              </a:cxnLst>
              <a:rect l="T12" t="T13" r="T14" b="T15"/>
              <a:pathLst>
                <a:path w="2208" h="960">
                  <a:moveTo>
                    <a:pt x="0" y="960"/>
                  </a:moveTo>
                  <a:cubicBezTo>
                    <a:pt x="156" y="788"/>
                    <a:pt x="312" y="616"/>
                    <a:pt x="528" y="480"/>
                  </a:cubicBezTo>
                  <a:cubicBezTo>
                    <a:pt x="744" y="344"/>
                    <a:pt x="1016" y="224"/>
                    <a:pt x="1296" y="144"/>
                  </a:cubicBezTo>
                  <a:cubicBezTo>
                    <a:pt x="1576" y="64"/>
                    <a:pt x="1892" y="32"/>
                    <a:pt x="2208" y="0"/>
                  </a:cubicBezTo>
                </a:path>
              </a:pathLst>
            </a:custGeom>
            <a:noFill/>
            <a:ln w="3810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90473" tIns="44460" rIns="90473" bIns="44460">
              <a:spAutoFit/>
            </a:bodyPr>
            <a:lstStyle/>
            <a:p>
              <a:endParaRPr lang="en-US"/>
            </a:p>
          </p:txBody>
        </p:sp>
      </p:grpSp>
    </p:spTree>
    <p:extLst>
      <p:ext uri="{BB962C8B-B14F-4D97-AF65-F5344CB8AC3E}">
        <p14:creationId xmlns:p14="http://schemas.microsoft.com/office/powerpoint/2010/main" val="159610329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bwMode="auto">
          <a:xfrm>
            <a:off x="1212980" y="609406"/>
            <a:ext cx="6270463" cy="4191486"/>
          </a:xfrm>
        </p:spPr>
        <p:txBody>
          <a:bodyPr wrap="square" numCol="1" anchorCtr="0" compatLnSpc="1">
            <a:prstTxWarp prst="textNoShape">
              <a:avLst/>
            </a:prstTxWarp>
          </a:bodyPr>
          <a:lstStyle/>
          <a:p>
            <a:r>
              <a:rPr lang="en-US" altLang="en-US" sz="7300" b="1" dirty="0">
                <a:solidFill>
                  <a:schemeClr val="hlink"/>
                </a:solidFill>
              </a:rPr>
              <a:t>Direct Foreign Investment</a:t>
            </a:r>
          </a:p>
        </p:txBody>
      </p:sp>
      <p:sp>
        <p:nvSpPr>
          <p:cNvPr id="107523"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imes New Roman" pitchFamily="18" charset="0"/>
              </a:defRPr>
            </a:lvl1pPr>
            <a:lvl2pPr marL="682251" indent="-262404">
              <a:defRPr>
                <a:solidFill>
                  <a:schemeClr val="tx1"/>
                </a:solidFill>
                <a:latin typeface="Times New Roman" pitchFamily="18" charset="0"/>
              </a:defRPr>
            </a:lvl2pPr>
            <a:lvl3pPr marL="1049617" indent="-209923">
              <a:defRPr>
                <a:solidFill>
                  <a:schemeClr val="tx1"/>
                </a:solidFill>
                <a:latin typeface="Times New Roman" pitchFamily="18" charset="0"/>
              </a:defRPr>
            </a:lvl3pPr>
            <a:lvl4pPr marL="1469464" indent="-209923">
              <a:defRPr>
                <a:solidFill>
                  <a:schemeClr val="tx1"/>
                </a:solidFill>
                <a:latin typeface="Times New Roman" pitchFamily="18" charset="0"/>
              </a:defRPr>
            </a:lvl4pPr>
            <a:lvl5pPr marL="1889310" indent="-209923">
              <a:defRPr>
                <a:solidFill>
                  <a:schemeClr val="tx1"/>
                </a:solidFill>
                <a:latin typeface="Times New Roman" pitchFamily="18" charset="0"/>
              </a:defRPr>
            </a:lvl5pPr>
            <a:lvl6pPr marL="2309157" indent="-209923" defTabSz="419847" fontAlgn="base">
              <a:spcBef>
                <a:spcPct val="0"/>
              </a:spcBef>
              <a:spcAft>
                <a:spcPct val="0"/>
              </a:spcAft>
              <a:defRPr>
                <a:solidFill>
                  <a:schemeClr val="tx1"/>
                </a:solidFill>
                <a:latin typeface="Times New Roman" pitchFamily="18" charset="0"/>
              </a:defRPr>
            </a:lvl6pPr>
            <a:lvl7pPr marL="2729004" indent="-209923" defTabSz="419847" fontAlgn="base">
              <a:spcBef>
                <a:spcPct val="0"/>
              </a:spcBef>
              <a:spcAft>
                <a:spcPct val="0"/>
              </a:spcAft>
              <a:defRPr>
                <a:solidFill>
                  <a:schemeClr val="tx1"/>
                </a:solidFill>
                <a:latin typeface="Times New Roman" pitchFamily="18" charset="0"/>
              </a:defRPr>
            </a:lvl7pPr>
            <a:lvl8pPr marL="3148851" indent="-209923" defTabSz="419847" fontAlgn="base">
              <a:spcBef>
                <a:spcPct val="0"/>
              </a:spcBef>
              <a:spcAft>
                <a:spcPct val="0"/>
              </a:spcAft>
              <a:defRPr>
                <a:solidFill>
                  <a:schemeClr val="tx1"/>
                </a:solidFill>
                <a:latin typeface="Times New Roman" pitchFamily="18" charset="0"/>
              </a:defRPr>
            </a:lvl8pPr>
            <a:lvl9pPr marL="3568697" indent="-209923" defTabSz="419847" fontAlgn="base">
              <a:spcBef>
                <a:spcPct val="0"/>
              </a:spcBef>
              <a:spcAft>
                <a:spcPct val="0"/>
              </a:spcAft>
              <a:defRPr>
                <a:solidFill>
                  <a:schemeClr val="tx1"/>
                </a:solidFill>
                <a:latin typeface="Times New Roman" pitchFamily="18" charset="0"/>
              </a:defRPr>
            </a:lvl9pPr>
          </a:lstStyle>
          <a:p>
            <a:pPr fontAlgn="base">
              <a:spcBef>
                <a:spcPct val="0"/>
              </a:spcBef>
              <a:spcAft>
                <a:spcPct val="0"/>
              </a:spcAft>
            </a:pPr>
            <a:r>
              <a:rPr lang="en-US" altLang="en-US" sz="1300">
                <a:latin typeface="Cambria" pitchFamily="18" charset="0"/>
              </a:rPr>
              <a:t>DMH</a:t>
            </a:r>
          </a:p>
        </p:txBody>
      </p:sp>
      <p:sp>
        <p:nvSpPr>
          <p:cNvPr id="107524"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defRPr>
            </a:lvl1pPr>
            <a:lvl2pPr marL="682251" indent="-262404">
              <a:defRPr>
                <a:solidFill>
                  <a:schemeClr val="tx1"/>
                </a:solidFill>
                <a:latin typeface="Times New Roman" pitchFamily="18" charset="0"/>
              </a:defRPr>
            </a:lvl2pPr>
            <a:lvl3pPr marL="1049617" indent="-209923">
              <a:defRPr>
                <a:solidFill>
                  <a:schemeClr val="tx1"/>
                </a:solidFill>
                <a:latin typeface="Times New Roman" pitchFamily="18" charset="0"/>
              </a:defRPr>
            </a:lvl3pPr>
            <a:lvl4pPr marL="1469464" indent="-209923">
              <a:defRPr>
                <a:solidFill>
                  <a:schemeClr val="tx1"/>
                </a:solidFill>
                <a:latin typeface="Times New Roman" pitchFamily="18" charset="0"/>
              </a:defRPr>
            </a:lvl4pPr>
            <a:lvl5pPr marL="1889310" indent="-209923">
              <a:defRPr>
                <a:solidFill>
                  <a:schemeClr val="tx1"/>
                </a:solidFill>
                <a:latin typeface="Times New Roman" pitchFamily="18" charset="0"/>
              </a:defRPr>
            </a:lvl5pPr>
            <a:lvl6pPr marL="2309157" indent="-209923" defTabSz="419847" fontAlgn="base">
              <a:spcBef>
                <a:spcPct val="0"/>
              </a:spcBef>
              <a:spcAft>
                <a:spcPct val="0"/>
              </a:spcAft>
              <a:defRPr>
                <a:solidFill>
                  <a:schemeClr val="tx1"/>
                </a:solidFill>
                <a:latin typeface="Times New Roman" pitchFamily="18" charset="0"/>
              </a:defRPr>
            </a:lvl6pPr>
            <a:lvl7pPr marL="2729004" indent="-209923" defTabSz="419847" fontAlgn="base">
              <a:spcBef>
                <a:spcPct val="0"/>
              </a:spcBef>
              <a:spcAft>
                <a:spcPct val="0"/>
              </a:spcAft>
              <a:defRPr>
                <a:solidFill>
                  <a:schemeClr val="tx1"/>
                </a:solidFill>
                <a:latin typeface="Times New Roman" pitchFamily="18" charset="0"/>
              </a:defRPr>
            </a:lvl7pPr>
            <a:lvl8pPr marL="3148851" indent="-209923" defTabSz="419847" fontAlgn="base">
              <a:spcBef>
                <a:spcPct val="0"/>
              </a:spcBef>
              <a:spcAft>
                <a:spcPct val="0"/>
              </a:spcAft>
              <a:defRPr>
                <a:solidFill>
                  <a:schemeClr val="tx1"/>
                </a:solidFill>
                <a:latin typeface="Times New Roman" pitchFamily="18" charset="0"/>
              </a:defRPr>
            </a:lvl8pPr>
            <a:lvl9pPr marL="3568697" indent="-209923" defTabSz="419847" fontAlgn="base">
              <a:spcBef>
                <a:spcPct val="0"/>
              </a:spcBef>
              <a:spcAft>
                <a:spcPct val="0"/>
              </a:spcAft>
              <a:defRPr>
                <a:solidFill>
                  <a:schemeClr val="tx1"/>
                </a:solidFill>
                <a:latin typeface="Times New Roman" pitchFamily="18" charset="0"/>
              </a:defRPr>
            </a:lvl9pPr>
          </a:lstStyle>
          <a:p>
            <a:fld id="{00669EE2-9727-4449-9CEA-002258DDB8B9}" type="slidenum">
              <a:rPr lang="en-US" altLang="en-US" sz="2200">
                <a:latin typeface="Cambria" pitchFamily="18" charset="0"/>
              </a:rPr>
              <a:pPr/>
              <a:t>2</a:t>
            </a:fld>
            <a:endParaRPr lang="en-US" altLang="en-US" sz="2200">
              <a:latin typeface="Cambria" pitchFamily="18" charset="0"/>
            </a:endParaRPr>
          </a:p>
        </p:txBody>
      </p:sp>
    </p:spTree>
    <p:extLst>
      <p:ext uri="{BB962C8B-B14F-4D97-AF65-F5344CB8AC3E}">
        <p14:creationId xmlns:p14="http://schemas.microsoft.com/office/powerpoint/2010/main" val="143347850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7506" name="Rectangle 2"/>
          <p:cNvSpPr>
            <a:spLocks noGrp="1" noChangeArrowheads="1"/>
          </p:cNvSpPr>
          <p:nvPr>
            <p:ph idx="1"/>
          </p:nvPr>
        </p:nvSpPr>
        <p:spPr>
          <a:xfrm>
            <a:off x="482568" y="380515"/>
            <a:ext cx="8053485" cy="6096972"/>
          </a:xfrm>
        </p:spPr>
        <p:txBody>
          <a:bodyPr/>
          <a:lstStyle/>
          <a:p>
            <a:pPr marL="228586" indent="-228586" algn="ctr" defTabSz="914342">
              <a:spcBef>
                <a:spcPts val="1000"/>
              </a:spcBef>
              <a:buNone/>
              <a:defRPr/>
            </a:pPr>
            <a:r>
              <a:rPr lang="en-US" altLang="en-US" sz="2800" b="1">
                <a:solidFill>
                  <a:srgbClr val="0070C0"/>
                </a:solidFill>
              </a:rPr>
              <a:t>Decisions Subsequent to DFI</a:t>
            </a:r>
            <a:r>
              <a:rPr lang="en-US" altLang="en-US" sz="2800">
                <a:solidFill>
                  <a:srgbClr val="0070C0"/>
                </a:solidFill>
              </a:rPr>
              <a:t> </a:t>
            </a:r>
          </a:p>
          <a:p>
            <a:pPr marL="228586" indent="-228586" defTabSz="914342">
              <a:spcBef>
                <a:spcPts val="1000"/>
              </a:spcBef>
              <a:buClr>
                <a:schemeClr val="hlink"/>
              </a:buClr>
              <a:buBlip>
                <a:blip r:embed="rId3"/>
              </a:buBlip>
              <a:defRPr/>
            </a:pPr>
            <a:r>
              <a:rPr lang="en-US" altLang="en-US" sz="2500"/>
              <a:t>Some periodic decisions are necessary.</a:t>
            </a:r>
          </a:p>
          <a:p>
            <a:pPr marL="685757" lvl="1" indent="-228586" defTabSz="914342">
              <a:spcBef>
                <a:spcPct val="40000"/>
              </a:spcBef>
              <a:buClr>
                <a:schemeClr val="hlink"/>
              </a:buClr>
              <a:buBlip>
                <a:blip r:embed="rId3"/>
              </a:buBlip>
              <a:defRPr/>
            </a:pPr>
            <a:r>
              <a:rPr lang="en-US" altLang="en-US" sz="2500" b="1"/>
              <a:t>Should further expansion take place?</a:t>
            </a:r>
          </a:p>
          <a:p>
            <a:pPr marL="685757" lvl="1" indent="-228586" defTabSz="914342">
              <a:spcBef>
                <a:spcPct val="40000"/>
              </a:spcBef>
              <a:buClr>
                <a:schemeClr val="hlink"/>
              </a:buClr>
              <a:buBlip>
                <a:blip r:embed="rId3"/>
              </a:buBlip>
              <a:defRPr/>
            </a:pPr>
            <a:r>
              <a:rPr lang="en-US" altLang="en-US" sz="2500" b="1"/>
              <a:t>Should the earnings be remitted to the parent, or used by the subsidiary?</a:t>
            </a:r>
          </a:p>
          <a:p>
            <a:pPr marL="685757" lvl="1" indent="-228586" defTabSz="914342">
              <a:spcBef>
                <a:spcPct val="40000"/>
              </a:spcBef>
              <a:buClr>
                <a:schemeClr val="hlink"/>
              </a:buClr>
              <a:buFont typeface="Wingdings" panose="05000000000000000000" pitchFamily="2" charset="2"/>
              <a:buChar char="n"/>
              <a:defRPr/>
            </a:pPr>
            <a:endParaRPr lang="en-US" altLang="en-US" sz="2500" b="1"/>
          </a:p>
          <a:p>
            <a:pPr marL="228586" indent="-228586" algn="ctr" defTabSz="914342">
              <a:spcBef>
                <a:spcPts val="1000"/>
              </a:spcBef>
              <a:buNone/>
              <a:defRPr/>
            </a:pPr>
            <a:r>
              <a:rPr lang="en-US" altLang="en-US" sz="2800" b="1">
                <a:solidFill>
                  <a:srgbClr val="0070C0"/>
                </a:solidFill>
              </a:rPr>
              <a:t>Host Government View of DFI </a:t>
            </a:r>
          </a:p>
          <a:p>
            <a:pPr marL="228586" indent="-228586" defTabSz="914342">
              <a:spcBef>
                <a:spcPts val="1000"/>
              </a:spcBef>
              <a:buClr>
                <a:schemeClr val="hlink"/>
              </a:buClr>
              <a:buBlip>
                <a:blip r:embed="rId3"/>
              </a:buBlip>
              <a:defRPr/>
            </a:pPr>
            <a:r>
              <a:rPr lang="en-US" altLang="en-US" sz="2500"/>
              <a:t>For the government, the ideal DFI solves problems such as unemployment &amp; lack of technology without taking business away from the local firms.</a:t>
            </a:r>
          </a:p>
          <a:p>
            <a:pPr marL="228586" indent="-228586" defTabSz="914342">
              <a:spcBef>
                <a:spcPts val="1000"/>
              </a:spcBef>
              <a:buClr>
                <a:schemeClr val="hlink"/>
              </a:buClr>
              <a:buBlip>
                <a:blip r:embed="rId3"/>
              </a:buBlip>
              <a:defRPr/>
            </a:pPr>
            <a:r>
              <a:rPr lang="en-US" altLang="en-US" sz="2500"/>
              <a:t>The government may provide incentives to encourage the forms of DFI that it desires, &amp; impose preventive barriers or conditions on the forms of DFI that it does not want.</a:t>
            </a:r>
          </a:p>
        </p:txBody>
      </p:sp>
      <p:sp>
        <p:nvSpPr>
          <p:cNvPr id="130051"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imes New Roman" pitchFamily="18" charset="0"/>
              </a:defRPr>
            </a:lvl1pPr>
            <a:lvl2pPr marL="682251" indent="-262404">
              <a:defRPr>
                <a:solidFill>
                  <a:schemeClr val="tx1"/>
                </a:solidFill>
                <a:latin typeface="Times New Roman" pitchFamily="18" charset="0"/>
              </a:defRPr>
            </a:lvl2pPr>
            <a:lvl3pPr marL="1049617" indent="-209923">
              <a:defRPr>
                <a:solidFill>
                  <a:schemeClr val="tx1"/>
                </a:solidFill>
                <a:latin typeface="Times New Roman" pitchFamily="18" charset="0"/>
              </a:defRPr>
            </a:lvl3pPr>
            <a:lvl4pPr marL="1469464" indent="-209923">
              <a:defRPr>
                <a:solidFill>
                  <a:schemeClr val="tx1"/>
                </a:solidFill>
                <a:latin typeface="Times New Roman" pitchFamily="18" charset="0"/>
              </a:defRPr>
            </a:lvl4pPr>
            <a:lvl5pPr marL="1889310" indent="-209923">
              <a:defRPr>
                <a:solidFill>
                  <a:schemeClr val="tx1"/>
                </a:solidFill>
                <a:latin typeface="Times New Roman" pitchFamily="18" charset="0"/>
              </a:defRPr>
            </a:lvl5pPr>
            <a:lvl6pPr marL="2309157" indent="-209923" defTabSz="419847" fontAlgn="base">
              <a:spcBef>
                <a:spcPct val="0"/>
              </a:spcBef>
              <a:spcAft>
                <a:spcPct val="0"/>
              </a:spcAft>
              <a:defRPr>
                <a:solidFill>
                  <a:schemeClr val="tx1"/>
                </a:solidFill>
                <a:latin typeface="Times New Roman" pitchFamily="18" charset="0"/>
              </a:defRPr>
            </a:lvl6pPr>
            <a:lvl7pPr marL="2729004" indent="-209923" defTabSz="419847" fontAlgn="base">
              <a:spcBef>
                <a:spcPct val="0"/>
              </a:spcBef>
              <a:spcAft>
                <a:spcPct val="0"/>
              </a:spcAft>
              <a:defRPr>
                <a:solidFill>
                  <a:schemeClr val="tx1"/>
                </a:solidFill>
                <a:latin typeface="Times New Roman" pitchFamily="18" charset="0"/>
              </a:defRPr>
            </a:lvl7pPr>
            <a:lvl8pPr marL="3148851" indent="-209923" defTabSz="419847" fontAlgn="base">
              <a:spcBef>
                <a:spcPct val="0"/>
              </a:spcBef>
              <a:spcAft>
                <a:spcPct val="0"/>
              </a:spcAft>
              <a:defRPr>
                <a:solidFill>
                  <a:schemeClr val="tx1"/>
                </a:solidFill>
                <a:latin typeface="Times New Roman" pitchFamily="18" charset="0"/>
              </a:defRPr>
            </a:lvl8pPr>
            <a:lvl9pPr marL="3568697" indent="-209923" defTabSz="419847" fontAlgn="base">
              <a:spcBef>
                <a:spcPct val="0"/>
              </a:spcBef>
              <a:spcAft>
                <a:spcPct val="0"/>
              </a:spcAft>
              <a:defRPr>
                <a:solidFill>
                  <a:schemeClr val="tx1"/>
                </a:solidFill>
                <a:latin typeface="Times New Roman" pitchFamily="18" charset="0"/>
              </a:defRPr>
            </a:lvl9pPr>
          </a:lstStyle>
          <a:p>
            <a:pPr fontAlgn="base">
              <a:spcBef>
                <a:spcPct val="0"/>
              </a:spcBef>
              <a:spcAft>
                <a:spcPct val="0"/>
              </a:spcAft>
            </a:pPr>
            <a:r>
              <a:rPr lang="en-US" altLang="en-US" sz="1300">
                <a:latin typeface="Cambria" pitchFamily="18" charset="0"/>
              </a:rPr>
              <a:t>DMH</a:t>
            </a:r>
          </a:p>
        </p:txBody>
      </p:sp>
      <p:sp>
        <p:nvSpPr>
          <p:cNvPr id="130052"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defRPr>
            </a:lvl1pPr>
            <a:lvl2pPr marL="682251" indent="-262404">
              <a:defRPr>
                <a:solidFill>
                  <a:schemeClr val="tx1"/>
                </a:solidFill>
                <a:latin typeface="Times New Roman" pitchFamily="18" charset="0"/>
              </a:defRPr>
            </a:lvl2pPr>
            <a:lvl3pPr marL="1049617" indent="-209923">
              <a:defRPr>
                <a:solidFill>
                  <a:schemeClr val="tx1"/>
                </a:solidFill>
                <a:latin typeface="Times New Roman" pitchFamily="18" charset="0"/>
              </a:defRPr>
            </a:lvl3pPr>
            <a:lvl4pPr marL="1469464" indent="-209923">
              <a:defRPr>
                <a:solidFill>
                  <a:schemeClr val="tx1"/>
                </a:solidFill>
                <a:latin typeface="Times New Roman" pitchFamily="18" charset="0"/>
              </a:defRPr>
            </a:lvl4pPr>
            <a:lvl5pPr marL="1889310" indent="-209923">
              <a:defRPr>
                <a:solidFill>
                  <a:schemeClr val="tx1"/>
                </a:solidFill>
                <a:latin typeface="Times New Roman" pitchFamily="18" charset="0"/>
              </a:defRPr>
            </a:lvl5pPr>
            <a:lvl6pPr marL="2309157" indent="-209923" defTabSz="419847" fontAlgn="base">
              <a:spcBef>
                <a:spcPct val="0"/>
              </a:spcBef>
              <a:spcAft>
                <a:spcPct val="0"/>
              </a:spcAft>
              <a:defRPr>
                <a:solidFill>
                  <a:schemeClr val="tx1"/>
                </a:solidFill>
                <a:latin typeface="Times New Roman" pitchFamily="18" charset="0"/>
              </a:defRPr>
            </a:lvl6pPr>
            <a:lvl7pPr marL="2729004" indent="-209923" defTabSz="419847" fontAlgn="base">
              <a:spcBef>
                <a:spcPct val="0"/>
              </a:spcBef>
              <a:spcAft>
                <a:spcPct val="0"/>
              </a:spcAft>
              <a:defRPr>
                <a:solidFill>
                  <a:schemeClr val="tx1"/>
                </a:solidFill>
                <a:latin typeface="Times New Roman" pitchFamily="18" charset="0"/>
              </a:defRPr>
            </a:lvl7pPr>
            <a:lvl8pPr marL="3148851" indent="-209923" defTabSz="419847" fontAlgn="base">
              <a:spcBef>
                <a:spcPct val="0"/>
              </a:spcBef>
              <a:spcAft>
                <a:spcPct val="0"/>
              </a:spcAft>
              <a:defRPr>
                <a:solidFill>
                  <a:schemeClr val="tx1"/>
                </a:solidFill>
                <a:latin typeface="Times New Roman" pitchFamily="18" charset="0"/>
              </a:defRPr>
            </a:lvl8pPr>
            <a:lvl9pPr marL="3568697" indent="-209923" defTabSz="419847" fontAlgn="base">
              <a:spcBef>
                <a:spcPct val="0"/>
              </a:spcBef>
              <a:spcAft>
                <a:spcPct val="0"/>
              </a:spcAft>
              <a:defRPr>
                <a:solidFill>
                  <a:schemeClr val="tx1"/>
                </a:solidFill>
                <a:latin typeface="Times New Roman" pitchFamily="18" charset="0"/>
              </a:defRPr>
            </a:lvl9pPr>
          </a:lstStyle>
          <a:p>
            <a:fld id="{7B38EAB3-2754-4AFD-98F0-19928041A851}" type="slidenum">
              <a:rPr lang="en-US" altLang="en-US" sz="2200">
                <a:latin typeface="Cambria" pitchFamily="18" charset="0"/>
              </a:rPr>
              <a:pPr/>
              <a:t>20</a:t>
            </a:fld>
            <a:endParaRPr lang="en-US" altLang="en-US" sz="2200">
              <a:latin typeface="Cambria" pitchFamily="18" charset="0"/>
            </a:endParaRPr>
          </a:p>
        </p:txBody>
      </p:sp>
    </p:spTree>
    <p:extLst>
      <p:ext uri="{BB962C8B-B14F-4D97-AF65-F5344CB8AC3E}">
        <p14:creationId xmlns:p14="http://schemas.microsoft.com/office/powerpoint/2010/main" val="255002963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77506">
                                            <p:txEl>
                                              <p:pRg st="0" end="0"/>
                                            </p:txEl>
                                          </p:spTgt>
                                        </p:tgtEl>
                                        <p:attrNameLst>
                                          <p:attrName>style.visibility</p:attrName>
                                        </p:attrNameLst>
                                      </p:cBhvr>
                                      <p:to>
                                        <p:strVal val="visible"/>
                                      </p:to>
                                    </p:set>
                                    <p:animEffect transition="in" filter="wipe(left)">
                                      <p:cBhvr>
                                        <p:cTn id="7" dur="500"/>
                                        <p:tgtEl>
                                          <p:spTgt spid="27750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77506">
                                            <p:txEl>
                                              <p:pRg st="1" end="1"/>
                                            </p:txEl>
                                          </p:spTgt>
                                        </p:tgtEl>
                                        <p:attrNameLst>
                                          <p:attrName>style.visibility</p:attrName>
                                        </p:attrNameLst>
                                      </p:cBhvr>
                                      <p:to>
                                        <p:strVal val="visible"/>
                                      </p:to>
                                    </p:set>
                                    <p:animEffect transition="in" filter="wipe(left)">
                                      <p:cBhvr>
                                        <p:cTn id="12" dur="500"/>
                                        <p:tgtEl>
                                          <p:spTgt spid="277506">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77506">
                                            <p:txEl>
                                              <p:pRg st="2" end="2"/>
                                            </p:txEl>
                                          </p:spTgt>
                                        </p:tgtEl>
                                        <p:attrNameLst>
                                          <p:attrName>style.visibility</p:attrName>
                                        </p:attrNameLst>
                                      </p:cBhvr>
                                      <p:to>
                                        <p:strVal val="visible"/>
                                      </p:to>
                                    </p:set>
                                    <p:animEffect transition="in" filter="wipe(left)">
                                      <p:cBhvr>
                                        <p:cTn id="17" dur="500"/>
                                        <p:tgtEl>
                                          <p:spTgt spid="277506">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77506">
                                            <p:txEl>
                                              <p:pRg st="3" end="3"/>
                                            </p:txEl>
                                          </p:spTgt>
                                        </p:tgtEl>
                                        <p:attrNameLst>
                                          <p:attrName>style.visibility</p:attrName>
                                        </p:attrNameLst>
                                      </p:cBhvr>
                                      <p:to>
                                        <p:strVal val="visible"/>
                                      </p:to>
                                    </p:set>
                                    <p:animEffect transition="in" filter="wipe(left)">
                                      <p:cBhvr>
                                        <p:cTn id="22" dur="500"/>
                                        <p:tgtEl>
                                          <p:spTgt spid="277506">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77506">
                                            <p:txEl>
                                              <p:pRg st="5" end="5"/>
                                            </p:txEl>
                                          </p:spTgt>
                                        </p:tgtEl>
                                        <p:attrNameLst>
                                          <p:attrName>style.visibility</p:attrName>
                                        </p:attrNameLst>
                                      </p:cBhvr>
                                      <p:to>
                                        <p:strVal val="visible"/>
                                      </p:to>
                                    </p:set>
                                    <p:animEffect transition="in" filter="wipe(left)">
                                      <p:cBhvr>
                                        <p:cTn id="27" dur="500"/>
                                        <p:tgtEl>
                                          <p:spTgt spid="277506">
                                            <p:txEl>
                                              <p:pRg st="5" end="5"/>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77506">
                                            <p:txEl>
                                              <p:pRg st="6" end="6"/>
                                            </p:txEl>
                                          </p:spTgt>
                                        </p:tgtEl>
                                        <p:attrNameLst>
                                          <p:attrName>style.visibility</p:attrName>
                                        </p:attrNameLst>
                                      </p:cBhvr>
                                      <p:to>
                                        <p:strVal val="visible"/>
                                      </p:to>
                                    </p:set>
                                    <p:animEffect transition="in" filter="wipe(left)">
                                      <p:cBhvr>
                                        <p:cTn id="32" dur="500"/>
                                        <p:tgtEl>
                                          <p:spTgt spid="277506">
                                            <p:txEl>
                                              <p:pRg st="6" end="6"/>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77506">
                                            <p:txEl>
                                              <p:pRg st="7" end="7"/>
                                            </p:txEl>
                                          </p:spTgt>
                                        </p:tgtEl>
                                        <p:attrNameLst>
                                          <p:attrName>style.visibility</p:attrName>
                                        </p:attrNameLst>
                                      </p:cBhvr>
                                      <p:to>
                                        <p:strVal val="visible"/>
                                      </p:to>
                                    </p:set>
                                    <p:animEffect transition="in" filter="wipe(left)">
                                      <p:cBhvr>
                                        <p:cTn id="37" dur="500"/>
                                        <p:tgtEl>
                                          <p:spTgt spid="277506">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7506" grpId="0" build="p" bldLvl="2"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ChangeArrowheads="1"/>
          </p:cNvSpPr>
          <p:nvPr>
            <p:ph type="title"/>
          </p:nvPr>
        </p:nvSpPr>
        <p:spPr bwMode="auto">
          <a:xfrm>
            <a:off x="482568" y="309077"/>
            <a:ext cx="8178865" cy="833923"/>
          </a:xfrm>
          <a:noFill/>
          <a:extLst>
            <a:ext uri="{909E8E84-426E-40DD-AFC4-6F175D3DCCD1}">
              <a14:hiddenFill xmlns:a14="http://schemas.microsoft.com/office/drawing/2010/main">
                <a:solidFill>
                  <a:srgbClr val="FFFFFF"/>
                </a:solidFill>
              </a14:hiddenFill>
            </a:ext>
          </a:extLst>
        </p:spPr>
        <p:txBody>
          <a:bodyPr wrap="square" lIns="83093" tIns="40818" rIns="83093" bIns="40818" numCol="1" anchorCtr="0" compatLnSpc="1">
            <a:prstTxWarp prst="textNoShape">
              <a:avLst/>
            </a:prstTxWarp>
          </a:bodyPr>
          <a:lstStyle/>
          <a:p>
            <a:r>
              <a:rPr lang="en-US" altLang="en-US" sz="3700"/>
              <a:t>Host Government View of DFI(contd..)</a:t>
            </a:r>
          </a:p>
        </p:txBody>
      </p:sp>
      <p:sp>
        <p:nvSpPr>
          <p:cNvPr id="132099" name="Rectangle 3"/>
          <p:cNvSpPr>
            <a:spLocks noGrp="1" noChangeArrowheads="1"/>
          </p:cNvSpPr>
          <p:nvPr>
            <p:ph idx="1"/>
          </p:nvPr>
        </p:nvSpPr>
        <p:spPr bwMode="auto">
          <a:xfrm>
            <a:off x="424252" y="1143001"/>
            <a:ext cx="8178865" cy="5334486"/>
          </a:xfrm>
          <a:noFill/>
          <a:extLst>
            <a:ext uri="{909E8E84-426E-40DD-AFC4-6F175D3DCCD1}">
              <a14:hiddenFill xmlns:a14="http://schemas.microsoft.com/office/drawing/2010/main">
                <a:solidFill>
                  <a:srgbClr val="FFFFFF"/>
                </a:solidFill>
              </a14:hiddenFill>
            </a:ext>
          </a:extLst>
        </p:spPr>
        <p:txBody>
          <a:bodyPr wrap="square" lIns="83093" tIns="40818" rIns="83093" bIns="40818" numCol="1" anchor="t" anchorCtr="0" compatLnSpc="1">
            <a:prstTxWarp prst="textNoShape">
              <a:avLst/>
            </a:prstTxWarp>
          </a:bodyPr>
          <a:lstStyle/>
          <a:p>
            <a:pPr>
              <a:buClr>
                <a:schemeClr val="hlink"/>
              </a:buClr>
              <a:buFont typeface="Wingdings" pitchFamily="2" charset="2"/>
              <a:buChar char="n"/>
            </a:pPr>
            <a:r>
              <a:rPr lang="en-US" altLang="en-US" sz="2500"/>
              <a:t>The ability of a host government to attract DFI is dependent on the country’s markets &amp; resources, as well as government regulations &amp; incentives.</a:t>
            </a:r>
          </a:p>
          <a:p>
            <a:pPr>
              <a:buClr>
                <a:schemeClr val="hlink"/>
              </a:buClr>
              <a:buFont typeface="Wingdings" pitchFamily="2" charset="2"/>
              <a:buChar char="n"/>
            </a:pPr>
            <a:r>
              <a:rPr lang="en-US" altLang="en-US" sz="2500"/>
              <a:t>Common incentives offered by the host government include tax breaks, discounted rent for land &amp; buildings, low-interest loans, subsidized energy, &amp; reduced environmental restrictions.</a:t>
            </a:r>
          </a:p>
          <a:p>
            <a:pPr>
              <a:buClr>
                <a:schemeClr val="hlink"/>
              </a:buClr>
              <a:buFont typeface="Wingdings" pitchFamily="2" charset="2"/>
              <a:buChar char="n"/>
            </a:pPr>
            <a:r>
              <a:rPr lang="en-US" altLang="en-US" sz="2500"/>
              <a:t>Common barriers imposed by the host government include the power to block a merger/acquisition, foreign majority ownership restrictions, excessive procedure &amp; documentation requirements (red tape), &amp; operational conditions.</a:t>
            </a:r>
          </a:p>
        </p:txBody>
      </p:sp>
      <p:sp>
        <p:nvSpPr>
          <p:cNvPr id="132100"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imes New Roman" pitchFamily="18" charset="0"/>
              </a:defRPr>
            </a:lvl1pPr>
            <a:lvl2pPr marL="682251" indent="-262404">
              <a:defRPr>
                <a:solidFill>
                  <a:schemeClr val="tx1"/>
                </a:solidFill>
                <a:latin typeface="Times New Roman" pitchFamily="18" charset="0"/>
              </a:defRPr>
            </a:lvl2pPr>
            <a:lvl3pPr marL="1049617" indent="-209923">
              <a:defRPr>
                <a:solidFill>
                  <a:schemeClr val="tx1"/>
                </a:solidFill>
                <a:latin typeface="Times New Roman" pitchFamily="18" charset="0"/>
              </a:defRPr>
            </a:lvl3pPr>
            <a:lvl4pPr marL="1469464" indent="-209923">
              <a:defRPr>
                <a:solidFill>
                  <a:schemeClr val="tx1"/>
                </a:solidFill>
                <a:latin typeface="Times New Roman" pitchFamily="18" charset="0"/>
              </a:defRPr>
            </a:lvl4pPr>
            <a:lvl5pPr marL="1889310" indent="-209923">
              <a:defRPr>
                <a:solidFill>
                  <a:schemeClr val="tx1"/>
                </a:solidFill>
                <a:latin typeface="Times New Roman" pitchFamily="18" charset="0"/>
              </a:defRPr>
            </a:lvl5pPr>
            <a:lvl6pPr marL="2309157" indent="-209923" defTabSz="419847" fontAlgn="base">
              <a:spcBef>
                <a:spcPct val="0"/>
              </a:spcBef>
              <a:spcAft>
                <a:spcPct val="0"/>
              </a:spcAft>
              <a:defRPr>
                <a:solidFill>
                  <a:schemeClr val="tx1"/>
                </a:solidFill>
                <a:latin typeface="Times New Roman" pitchFamily="18" charset="0"/>
              </a:defRPr>
            </a:lvl6pPr>
            <a:lvl7pPr marL="2729004" indent="-209923" defTabSz="419847" fontAlgn="base">
              <a:spcBef>
                <a:spcPct val="0"/>
              </a:spcBef>
              <a:spcAft>
                <a:spcPct val="0"/>
              </a:spcAft>
              <a:defRPr>
                <a:solidFill>
                  <a:schemeClr val="tx1"/>
                </a:solidFill>
                <a:latin typeface="Times New Roman" pitchFamily="18" charset="0"/>
              </a:defRPr>
            </a:lvl7pPr>
            <a:lvl8pPr marL="3148851" indent="-209923" defTabSz="419847" fontAlgn="base">
              <a:spcBef>
                <a:spcPct val="0"/>
              </a:spcBef>
              <a:spcAft>
                <a:spcPct val="0"/>
              </a:spcAft>
              <a:defRPr>
                <a:solidFill>
                  <a:schemeClr val="tx1"/>
                </a:solidFill>
                <a:latin typeface="Times New Roman" pitchFamily="18" charset="0"/>
              </a:defRPr>
            </a:lvl8pPr>
            <a:lvl9pPr marL="3568697" indent="-209923" defTabSz="419847" fontAlgn="base">
              <a:spcBef>
                <a:spcPct val="0"/>
              </a:spcBef>
              <a:spcAft>
                <a:spcPct val="0"/>
              </a:spcAft>
              <a:defRPr>
                <a:solidFill>
                  <a:schemeClr val="tx1"/>
                </a:solidFill>
                <a:latin typeface="Times New Roman" pitchFamily="18" charset="0"/>
              </a:defRPr>
            </a:lvl9pPr>
          </a:lstStyle>
          <a:p>
            <a:pPr fontAlgn="base">
              <a:spcBef>
                <a:spcPct val="0"/>
              </a:spcBef>
              <a:spcAft>
                <a:spcPct val="0"/>
              </a:spcAft>
            </a:pPr>
            <a:r>
              <a:rPr lang="en-US" altLang="en-US" sz="1300">
                <a:latin typeface="Cambria" pitchFamily="18" charset="0"/>
              </a:rPr>
              <a:t>DMH</a:t>
            </a:r>
          </a:p>
        </p:txBody>
      </p:sp>
      <p:sp>
        <p:nvSpPr>
          <p:cNvPr id="132101"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defRPr>
            </a:lvl1pPr>
            <a:lvl2pPr marL="682251" indent="-262404">
              <a:defRPr>
                <a:solidFill>
                  <a:schemeClr val="tx1"/>
                </a:solidFill>
                <a:latin typeface="Times New Roman" pitchFamily="18" charset="0"/>
              </a:defRPr>
            </a:lvl2pPr>
            <a:lvl3pPr marL="1049617" indent="-209923">
              <a:defRPr>
                <a:solidFill>
                  <a:schemeClr val="tx1"/>
                </a:solidFill>
                <a:latin typeface="Times New Roman" pitchFamily="18" charset="0"/>
              </a:defRPr>
            </a:lvl3pPr>
            <a:lvl4pPr marL="1469464" indent="-209923">
              <a:defRPr>
                <a:solidFill>
                  <a:schemeClr val="tx1"/>
                </a:solidFill>
                <a:latin typeface="Times New Roman" pitchFamily="18" charset="0"/>
              </a:defRPr>
            </a:lvl4pPr>
            <a:lvl5pPr marL="1889310" indent="-209923">
              <a:defRPr>
                <a:solidFill>
                  <a:schemeClr val="tx1"/>
                </a:solidFill>
                <a:latin typeface="Times New Roman" pitchFamily="18" charset="0"/>
              </a:defRPr>
            </a:lvl5pPr>
            <a:lvl6pPr marL="2309157" indent="-209923" defTabSz="419847" fontAlgn="base">
              <a:spcBef>
                <a:spcPct val="0"/>
              </a:spcBef>
              <a:spcAft>
                <a:spcPct val="0"/>
              </a:spcAft>
              <a:defRPr>
                <a:solidFill>
                  <a:schemeClr val="tx1"/>
                </a:solidFill>
                <a:latin typeface="Times New Roman" pitchFamily="18" charset="0"/>
              </a:defRPr>
            </a:lvl6pPr>
            <a:lvl7pPr marL="2729004" indent="-209923" defTabSz="419847" fontAlgn="base">
              <a:spcBef>
                <a:spcPct val="0"/>
              </a:spcBef>
              <a:spcAft>
                <a:spcPct val="0"/>
              </a:spcAft>
              <a:defRPr>
                <a:solidFill>
                  <a:schemeClr val="tx1"/>
                </a:solidFill>
                <a:latin typeface="Times New Roman" pitchFamily="18" charset="0"/>
              </a:defRPr>
            </a:lvl7pPr>
            <a:lvl8pPr marL="3148851" indent="-209923" defTabSz="419847" fontAlgn="base">
              <a:spcBef>
                <a:spcPct val="0"/>
              </a:spcBef>
              <a:spcAft>
                <a:spcPct val="0"/>
              </a:spcAft>
              <a:defRPr>
                <a:solidFill>
                  <a:schemeClr val="tx1"/>
                </a:solidFill>
                <a:latin typeface="Times New Roman" pitchFamily="18" charset="0"/>
              </a:defRPr>
            </a:lvl8pPr>
            <a:lvl9pPr marL="3568697" indent="-209923" defTabSz="419847" fontAlgn="base">
              <a:spcBef>
                <a:spcPct val="0"/>
              </a:spcBef>
              <a:spcAft>
                <a:spcPct val="0"/>
              </a:spcAft>
              <a:defRPr>
                <a:solidFill>
                  <a:schemeClr val="tx1"/>
                </a:solidFill>
                <a:latin typeface="Times New Roman" pitchFamily="18" charset="0"/>
              </a:defRPr>
            </a:lvl9pPr>
          </a:lstStyle>
          <a:p>
            <a:fld id="{27EFE0BA-0FDC-44A5-BB57-042AA16222B3}" type="slidenum">
              <a:rPr lang="en-US" altLang="en-US" sz="2200">
                <a:latin typeface="Cambria" pitchFamily="18" charset="0"/>
              </a:rPr>
              <a:pPr/>
              <a:t>21</a:t>
            </a:fld>
            <a:endParaRPr lang="en-US" altLang="en-US" sz="2200">
              <a:latin typeface="Cambria" pitchFamily="18" charset="0"/>
            </a:endParaRPr>
          </a:p>
        </p:txBody>
      </p:sp>
    </p:spTree>
    <p:extLst>
      <p:ext uri="{BB962C8B-B14F-4D97-AF65-F5344CB8AC3E}">
        <p14:creationId xmlns:p14="http://schemas.microsoft.com/office/powerpoint/2010/main" val="281543042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noChangeArrowheads="1"/>
          </p:cNvSpPr>
          <p:nvPr>
            <p:ph type="title"/>
          </p:nvPr>
        </p:nvSpPr>
        <p:spPr bwMode="auto">
          <a:xfrm>
            <a:off x="205566" y="227434"/>
            <a:ext cx="8732870" cy="987004"/>
          </a:xfrm>
          <a:noFill/>
          <a:extLst>
            <a:ext uri="{909E8E84-426E-40DD-AFC4-6F175D3DCCD1}">
              <a14:hiddenFill xmlns:a14="http://schemas.microsoft.com/office/drawing/2010/main">
                <a:solidFill>
                  <a:srgbClr val="FFFFFF"/>
                </a:solidFill>
              </a14:hiddenFill>
            </a:ext>
          </a:extLst>
        </p:spPr>
        <p:txBody>
          <a:bodyPr wrap="square" lIns="83093" tIns="40818" rIns="83093" bIns="40818" numCol="1" anchorCtr="0" compatLnSpc="1">
            <a:prstTxWarp prst="textNoShape">
              <a:avLst/>
            </a:prstTxWarp>
          </a:bodyPr>
          <a:lstStyle/>
          <a:p>
            <a:r>
              <a:rPr lang="en-US" altLang="en-US" sz="3300" b="1">
                <a:solidFill>
                  <a:srgbClr val="0070C0"/>
                </a:solidFill>
              </a:rPr>
              <a:t>Impact of DFI Decisions on an MNC’s Value</a:t>
            </a:r>
          </a:p>
        </p:txBody>
      </p:sp>
      <p:sp>
        <p:nvSpPr>
          <p:cNvPr id="133123"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imes New Roman" pitchFamily="18" charset="0"/>
              </a:defRPr>
            </a:lvl1pPr>
            <a:lvl2pPr marL="682251" indent="-262404">
              <a:defRPr>
                <a:solidFill>
                  <a:schemeClr val="tx1"/>
                </a:solidFill>
                <a:latin typeface="Times New Roman" pitchFamily="18" charset="0"/>
              </a:defRPr>
            </a:lvl2pPr>
            <a:lvl3pPr marL="1049617" indent="-209923">
              <a:defRPr>
                <a:solidFill>
                  <a:schemeClr val="tx1"/>
                </a:solidFill>
                <a:latin typeface="Times New Roman" pitchFamily="18" charset="0"/>
              </a:defRPr>
            </a:lvl3pPr>
            <a:lvl4pPr marL="1469464" indent="-209923">
              <a:defRPr>
                <a:solidFill>
                  <a:schemeClr val="tx1"/>
                </a:solidFill>
                <a:latin typeface="Times New Roman" pitchFamily="18" charset="0"/>
              </a:defRPr>
            </a:lvl4pPr>
            <a:lvl5pPr marL="1889310" indent="-209923">
              <a:defRPr>
                <a:solidFill>
                  <a:schemeClr val="tx1"/>
                </a:solidFill>
                <a:latin typeface="Times New Roman" pitchFamily="18" charset="0"/>
              </a:defRPr>
            </a:lvl5pPr>
            <a:lvl6pPr marL="2309157" indent="-209923" defTabSz="419847" fontAlgn="base">
              <a:spcBef>
                <a:spcPct val="0"/>
              </a:spcBef>
              <a:spcAft>
                <a:spcPct val="0"/>
              </a:spcAft>
              <a:defRPr>
                <a:solidFill>
                  <a:schemeClr val="tx1"/>
                </a:solidFill>
                <a:latin typeface="Times New Roman" pitchFamily="18" charset="0"/>
              </a:defRPr>
            </a:lvl6pPr>
            <a:lvl7pPr marL="2729004" indent="-209923" defTabSz="419847" fontAlgn="base">
              <a:spcBef>
                <a:spcPct val="0"/>
              </a:spcBef>
              <a:spcAft>
                <a:spcPct val="0"/>
              </a:spcAft>
              <a:defRPr>
                <a:solidFill>
                  <a:schemeClr val="tx1"/>
                </a:solidFill>
                <a:latin typeface="Times New Roman" pitchFamily="18" charset="0"/>
              </a:defRPr>
            </a:lvl7pPr>
            <a:lvl8pPr marL="3148851" indent="-209923" defTabSz="419847" fontAlgn="base">
              <a:spcBef>
                <a:spcPct val="0"/>
              </a:spcBef>
              <a:spcAft>
                <a:spcPct val="0"/>
              </a:spcAft>
              <a:defRPr>
                <a:solidFill>
                  <a:schemeClr val="tx1"/>
                </a:solidFill>
                <a:latin typeface="Times New Roman" pitchFamily="18" charset="0"/>
              </a:defRPr>
            </a:lvl8pPr>
            <a:lvl9pPr marL="3568697" indent="-209923" defTabSz="419847" fontAlgn="base">
              <a:spcBef>
                <a:spcPct val="0"/>
              </a:spcBef>
              <a:spcAft>
                <a:spcPct val="0"/>
              </a:spcAft>
              <a:defRPr>
                <a:solidFill>
                  <a:schemeClr val="tx1"/>
                </a:solidFill>
                <a:latin typeface="Times New Roman" pitchFamily="18" charset="0"/>
              </a:defRPr>
            </a:lvl9pPr>
          </a:lstStyle>
          <a:p>
            <a:pPr fontAlgn="base">
              <a:spcBef>
                <a:spcPct val="0"/>
              </a:spcBef>
              <a:spcAft>
                <a:spcPct val="0"/>
              </a:spcAft>
            </a:pPr>
            <a:r>
              <a:rPr lang="en-US" altLang="en-US" sz="1300">
                <a:latin typeface="Cambria" pitchFamily="18" charset="0"/>
              </a:rPr>
              <a:t>DMH</a:t>
            </a:r>
          </a:p>
        </p:txBody>
      </p:sp>
      <p:sp>
        <p:nvSpPr>
          <p:cNvPr id="133124"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defRPr>
            </a:lvl1pPr>
            <a:lvl2pPr marL="682251" indent="-262404">
              <a:defRPr>
                <a:solidFill>
                  <a:schemeClr val="tx1"/>
                </a:solidFill>
                <a:latin typeface="Times New Roman" pitchFamily="18" charset="0"/>
              </a:defRPr>
            </a:lvl2pPr>
            <a:lvl3pPr marL="1049617" indent="-209923">
              <a:defRPr>
                <a:solidFill>
                  <a:schemeClr val="tx1"/>
                </a:solidFill>
                <a:latin typeface="Times New Roman" pitchFamily="18" charset="0"/>
              </a:defRPr>
            </a:lvl3pPr>
            <a:lvl4pPr marL="1469464" indent="-209923">
              <a:defRPr>
                <a:solidFill>
                  <a:schemeClr val="tx1"/>
                </a:solidFill>
                <a:latin typeface="Times New Roman" pitchFamily="18" charset="0"/>
              </a:defRPr>
            </a:lvl4pPr>
            <a:lvl5pPr marL="1889310" indent="-209923">
              <a:defRPr>
                <a:solidFill>
                  <a:schemeClr val="tx1"/>
                </a:solidFill>
                <a:latin typeface="Times New Roman" pitchFamily="18" charset="0"/>
              </a:defRPr>
            </a:lvl5pPr>
            <a:lvl6pPr marL="2309157" indent="-209923" defTabSz="419847" fontAlgn="base">
              <a:spcBef>
                <a:spcPct val="0"/>
              </a:spcBef>
              <a:spcAft>
                <a:spcPct val="0"/>
              </a:spcAft>
              <a:defRPr>
                <a:solidFill>
                  <a:schemeClr val="tx1"/>
                </a:solidFill>
                <a:latin typeface="Times New Roman" pitchFamily="18" charset="0"/>
              </a:defRPr>
            </a:lvl6pPr>
            <a:lvl7pPr marL="2729004" indent="-209923" defTabSz="419847" fontAlgn="base">
              <a:spcBef>
                <a:spcPct val="0"/>
              </a:spcBef>
              <a:spcAft>
                <a:spcPct val="0"/>
              </a:spcAft>
              <a:defRPr>
                <a:solidFill>
                  <a:schemeClr val="tx1"/>
                </a:solidFill>
                <a:latin typeface="Times New Roman" pitchFamily="18" charset="0"/>
              </a:defRPr>
            </a:lvl7pPr>
            <a:lvl8pPr marL="3148851" indent="-209923" defTabSz="419847" fontAlgn="base">
              <a:spcBef>
                <a:spcPct val="0"/>
              </a:spcBef>
              <a:spcAft>
                <a:spcPct val="0"/>
              </a:spcAft>
              <a:defRPr>
                <a:solidFill>
                  <a:schemeClr val="tx1"/>
                </a:solidFill>
                <a:latin typeface="Times New Roman" pitchFamily="18" charset="0"/>
              </a:defRPr>
            </a:lvl8pPr>
            <a:lvl9pPr marL="3568697" indent="-209923" defTabSz="419847" fontAlgn="base">
              <a:spcBef>
                <a:spcPct val="0"/>
              </a:spcBef>
              <a:spcAft>
                <a:spcPct val="0"/>
              </a:spcAft>
              <a:defRPr>
                <a:solidFill>
                  <a:schemeClr val="tx1"/>
                </a:solidFill>
                <a:latin typeface="Times New Roman" pitchFamily="18" charset="0"/>
              </a:defRPr>
            </a:lvl9pPr>
          </a:lstStyle>
          <a:p>
            <a:fld id="{44F43259-8531-492F-A27E-2168B50545A7}" type="slidenum">
              <a:rPr lang="en-US" altLang="en-US" sz="2200">
                <a:latin typeface="Cambria" pitchFamily="18" charset="0"/>
              </a:rPr>
              <a:pPr/>
              <a:t>22</a:t>
            </a:fld>
            <a:endParaRPr lang="en-US" altLang="en-US" sz="2200">
              <a:latin typeface="Cambria" pitchFamily="18" charset="0"/>
            </a:endParaRPr>
          </a:p>
        </p:txBody>
      </p:sp>
      <p:grpSp>
        <p:nvGrpSpPr>
          <p:cNvPr id="2" name="Group 3"/>
          <p:cNvGrpSpPr>
            <a:grpSpLocks/>
          </p:cNvGrpSpPr>
          <p:nvPr/>
        </p:nvGrpSpPr>
        <p:grpSpPr bwMode="auto">
          <a:xfrm>
            <a:off x="583163" y="1298997"/>
            <a:ext cx="8117633" cy="5074978"/>
            <a:chOff x="624" y="912"/>
            <a:chExt cx="4704" cy="3199"/>
          </a:xfrm>
        </p:grpSpPr>
        <p:grpSp>
          <p:nvGrpSpPr>
            <p:cNvPr id="133126" name="Group 4"/>
            <p:cNvGrpSpPr>
              <a:grpSpLocks/>
            </p:cNvGrpSpPr>
            <p:nvPr/>
          </p:nvGrpSpPr>
          <p:grpSpPr bwMode="auto">
            <a:xfrm>
              <a:off x="816" y="1632"/>
              <a:ext cx="4128" cy="1416"/>
              <a:chOff x="816" y="1680"/>
              <a:chExt cx="4128" cy="1416"/>
            </a:xfrm>
          </p:grpSpPr>
          <p:sp>
            <p:nvSpPr>
              <p:cNvPr id="133137" name="Rectangle 5"/>
              <p:cNvSpPr>
                <a:spLocks noChangeArrowheads="1"/>
              </p:cNvSpPr>
              <p:nvPr/>
            </p:nvSpPr>
            <p:spPr bwMode="auto">
              <a:xfrm>
                <a:off x="816" y="1680"/>
                <a:ext cx="4080" cy="270"/>
              </a:xfrm>
              <a:prstGeom prst="rect">
                <a:avLst/>
              </a:prstGeom>
              <a:solidFill>
                <a:srgbClr val="006B61"/>
              </a:solidFill>
              <a:ln w="9525">
                <a:solidFill>
                  <a:srgbClr val="006B61"/>
                </a:solidFill>
                <a:miter lim="800000"/>
                <a:headEnd/>
                <a:tailEnd/>
              </a:ln>
            </p:spPr>
            <p:txBody>
              <a:bodyPr lIns="90482" tIns="44447" rIns="90482" bIns="44447">
                <a:spAutoFit/>
              </a:bodyPr>
              <a:lstStyle/>
              <a:p>
                <a:pPr eaLnBrk="1" hangingPunct="1"/>
                <a:endParaRPr lang="en-US" altLang="en-US" sz="2200">
                  <a:latin typeface="Cambria" pitchFamily="18" charset="0"/>
                </a:endParaRPr>
              </a:p>
            </p:txBody>
          </p:sp>
          <p:sp>
            <p:nvSpPr>
              <p:cNvPr id="133138" name="Rectangle 6"/>
              <p:cNvSpPr>
                <a:spLocks noChangeArrowheads="1"/>
              </p:cNvSpPr>
              <p:nvPr/>
            </p:nvSpPr>
            <p:spPr bwMode="auto">
              <a:xfrm>
                <a:off x="864" y="1728"/>
                <a:ext cx="4080" cy="270"/>
              </a:xfrm>
              <a:prstGeom prst="rect">
                <a:avLst/>
              </a:prstGeom>
              <a:solidFill>
                <a:srgbClr val="FFFFFF"/>
              </a:solidFill>
              <a:ln w="9525">
                <a:solidFill>
                  <a:srgbClr val="006B61"/>
                </a:solidFill>
                <a:miter lim="800000"/>
                <a:headEnd/>
                <a:tailEnd/>
              </a:ln>
            </p:spPr>
            <p:txBody>
              <a:bodyPr lIns="90482" tIns="44447" rIns="90482" bIns="44447">
                <a:spAutoFit/>
              </a:bodyPr>
              <a:lstStyle/>
              <a:p>
                <a:pPr eaLnBrk="1" hangingPunct="1"/>
                <a:endParaRPr lang="en-US" altLang="en-US" sz="2200">
                  <a:latin typeface="Cambria" pitchFamily="18" charset="0"/>
                </a:endParaRPr>
              </a:p>
            </p:txBody>
          </p:sp>
          <p:graphicFrame>
            <p:nvGraphicFramePr>
              <p:cNvPr id="133139" name="Object 7">
                <a:hlinkClick r:id="" action="ppaction://ole?verb=0"/>
              </p:cNvPr>
              <p:cNvGraphicFramePr>
                <a:graphicFrameLocks/>
              </p:cNvGraphicFramePr>
              <p:nvPr/>
            </p:nvGraphicFramePr>
            <p:xfrm>
              <a:off x="1056" y="1728"/>
              <a:ext cx="3648" cy="1368"/>
            </p:xfrm>
            <a:graphic>
              <a:graphicData uri="http://schemas.openxmlformats.org/presentationml/2006/ole">
                <mc:AlternateContent xmlns:mc="http://schemas.openxmlformats.org/markup-compatibility/2006">
                  <mc:Choice xmlns:v="urn:schemas-microsoft-com:vml" Requires="v">
                    <p:oleObj spid="_x0000_s6146" name="Equation" r:id="rId3" imgW="42129075" imgH="15801975" progId="Equation.3">
                      <p:embed/>
                    </p:oleObj>
                  </mc:Choice>
                  <mc:Fallback>
                    <p:oleObj name="Equation" r:id="rId3" imgW="42129075" imgH="15801975" progId="Equation.3">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56" y="1728"/>
                            <a:ext cx="3648" cy="1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133127" name="Rectangle 8"/>
            <p:cNvSpPr>
              <a:spLocks noChangeArrowheads="1"/>
            </p:cNvSpPr>
            <p:nvPr/>
          </p:nvSpPr>
          <p:spPr bwMode="auto">
            <a:xfrm>
              <a:off x="624" y="3168"/>
              <a:ext cx="4704" cy="9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2" tIns="44447" rIns="90482" bIns="44447">
              <a:spAutoFit/>
            </a:bodyPr>
            <a:lstStyle/>
            <a:p>
              <a:pPr marL="1205602" indent="-1205602">
                <a:tabLst>
                  <a:tab pos="472328" algn="ctr"/>
                  <a:tab pos="997136" algn="l"/>
                  <a:tab pos="1205602" algn="l"/>
                </a:tabLst>
              </a:pPr>
              <a:r>
                <a:rPr lang="en-US" altLang="en-US">
                  <a:latin typeface="Century Gothic" pitchFamily="34" charset="0"/>
                </a:rPr>
                <a:t>	E (CF</a:t>
              </a:r>
              <a:r>
                <a:rPr lang="en-US" altLang="en-US" i="1" baseline="-25000">
                  <a:latin typeface="Century Gothic" pitchFamily="34" charset="0"/>
                </a:rPr>
                <a:t>j,t </a:t>
              </a:r>
              <a:r>
                <a:rPr lang="en-US" altLang="en-US">
                  <a:latin typeface="Century Gothic" pitchFamily="34" charset="0"/>
                </a:rPr>
                <a:t>)	=	expected cash flows in currency </a:t>
              </a:r>
              <a:r>
                <a:rPr lang="en-US" altLang="en-US" i="1">
                  <a:latin typeface="Century Gothic" pitchFamily="34" charset="0"/>
                </a:rPr>
                <a:t>j</a:t>
              </a:r>
              <a:r>
                <a:rPr lang="en-US" altLang="en-US">
                  <a:latin typeface="Century Gothic" pitchFamily="34" charset="0"/>
                </a:rPr>
                <a:t> to be received by the U.S. parent at the end of period </a:t>
              </a:r>
              <a:r>
                <a:rPr lang="en-US" altLang="en-US" i="1">
                  <a:latin typeface="Century Gothic" pitchFamily="34" charset="0"/>
                </a:rPr>
                <a:t>t</a:t>
              </a:r>
              <a:endParaRPr lang="en-US" altLang="en-US">
                <a:latin typeface="Century Gothic" pitchFamily="34" charset="0"/>
              </a:endParaRPr>
            </a:p>
            <a:p>
              <a:pPr marL="1205602" indent="-1205602">
                <a:tabLst>
                  <a:tab pos="472328" algn="ctr"/>
                  <a:tab pos="997136" algn="l"/>
                  <a:tab pos="1205602" algn="l"/>
                </a:tabLst>
              </a:pPr>
              <a:r>
                <a:rPr lang="en-US" altLang="en-US">
                  <a:latin typeface="Century Gothic" pitchFamily="34" charset="0"/>
                </a:rPr>
                <a:t>	E (ER</a:t>
              </a:r>
              <a:r>
                <a:rPr lang="en-US" altLang="en-US" i="1" baseline="-25000">
                  <a:latin typeface="Century Gothic" pitchFamily="34" charset="0"/>
                </a:rPr>
                <a:t>j,t </a:t>
              </a:r>
              <a:r>
                <a:rPr lang="en-US" altLang="en-US">
                  <a:latin typeface="Century Gothic" pitchFamily="34" charset="0"/>
                </a:rPr>
                <a:t>)	=	expected exchange rate at which currency </a:t>
              </a:r>
              <a:r>
                <a:rPr lang="en-US" altLang="en-US" i="1">
                  <a:latin typeface="Century Gothic" pitchFamily="34" charset="0"/>
                </a:rPr>
                <a:t>j</a:t>
              </a:r>
              <a:r>
                <a:rPr lang="en-US" altLang="en-US">
                  <a:latin typeface="Century Gothic" pitchFamily="34" charset="0"/>
                </a:rPr>
                <a:t> can be converted to dollars at the end of period </a:t>
              </a:r>
              <a:r>
                <a:rPr lang="en-US" altLang="en-US" i="1">
                  <a:latin typeface="Century Gothic" pitchFamily="34" charset="0"/>
                </a:rPr>
                <a:t>t</a:t>
              </a:r>
              <a:endParaRPr lang="en-US" altLang="en-US">
                <a:latin typeface="Century Gothic" pitchFamily="34" charset="0"/>
              </a:endParaRPr>
            </a:p>
            <a:p>
              <a:pPr marL="1205602" indent="-1205602">
                <a:tabLst>
                  <a:tab pos="472328" algn="ctr"/>
                  <a:tab pos="997136" algn="l"/>
                  <a:tab pos="1205602" algn="l"/>
                </a:tabLst>
              </a:pPr>
              <a:r>
                <a:rPr lang="en-US" altLang="en-US" i="1">
                  <a:latin typeface="Century Gothic" pitchFamily="34" charset="0"/>
                </a:rPr>
                <a:t>	k	</a:t>
              </a:r>
              <a:r>
                <a:rPr lang="en-US" altLang="en-US">
                  <a:latin typeface="Century Gothic" pitchFamily="34" charset="0"/>
                </a:rPr>
                <a:t>=	weighted average cost of capital of the parent</a:t>
              </a:r>
            </a:p>
          </p:txBody>
        </p:sp>
        <p:grpSp>
          <p:nvGrpSpPr>
            <p:cNvPr id="133128" name="Group 9"/>
            <p:cNvGrpSpPr>
              <a:grpSpLocks/>
            </p:cNvGrpSpPr>
            <p:nvPr/>
          </p:nvGrpSpPr>
          <p:grpSpPr bwMode="auto">
            <a:xfrm>
              <a:off x="1776" y="912"/>
              <a:ext cx="2592" cy="469"/>
              <a:chOff x="144" y="720"/>
              <a:chExt cx="2592" cy="469"/>
            </a:xfrm>
          </p:grpSpPr>
          <p:sp>
            <p:nvSpPr>
              <p:cNvPr id="133134" name="Rectangle 10"/>
              <p:cNvSpPr>
                <a:spLocks noChangeArrowheads="1"/>
              </p:cNvSpPr>
              <p:nvPr/>
            </p:nvSpPr>
            <p:spPr bwMode="auto">
              <a:xfrm>
                <a:off x="144" y="720"/>
                <a:ext cx="2544" cy="270"/>
              </a:xfrm>
              <a:prstGeom prst="rect">
                <a:avLst/>
              </a:prstGeom>
              <a:solidFill>
                <a:srgbClr val="006B61"/>
              </a:solidFill>
              <a:ln w="12700">
                <a:solidFill>
                  <a:srgbClr val="006B61"/>
                </a:solidFill>
                <a:miter lim="800000"/>
                <a:headEnd/>
                <a:tailEnd/>
              </a:ln>
            </p:spPr>
            <p:txBody>
              <a:bodyPr lIns="90482" tIns="44447" rIns="90482" bIns="44447">
                <a:spAutoFit/>
              </a:bodyPr>
              <a:lstStyle/>
              <a:p>
                <a:pPr eaLnBrk="1" hangingPunct="1"/>
                <a:endParaRPr lang="en-US" altLang="en-US" sz="2200">
                  <a:latin typeface="Cambria" pitchFamily="18" charset="0"/>
                </a:endParaRPr>
              </a:p>
            </p:txBody>
          </p:sp>
          <p:sp>
            <p:nvSpPr>
              <p:cNvPr id="133135" name="Rectangle 11"/>
              <p:cNvSpPr>
                <a:spLocks noChangeArrowheads="1"/>
              </p:cNvSpPr>
              <p:nvPr/>
            </p:nvSpPr>
            <p:spPr bwMode="auto">
              <a:xfrm>
                <a:off x="192" y="768"/>
                <a:ext cx="2544" cy="270"/>
              </a:xfrm>
              <a:prstGeom prst="rect">
                <a:avLst/>
              </a:prstGeom>
              <a:solidFill>
                <a:srgbClr val="FFFFFF"/>
              </a:solidFill>
              <a:ln w="12700">
                <a:solidFill>
                  <a:srgbClr val="006B61"/>
                </a:solidFill>
                <a:miter lim="800000"/>
                <a:headEnd/>
                <a:tailEnd/>
              </a:ln>
            </p:spPr>
            <p:txBody>
              <a:bodyPr lIns="90482" tIns="44447" rIns="90482" bIns="44447">
                <a:spAutoFit/>
              </a:bodyPr>
              <a:lstStyle/>
              <a:p>
                <a:pPr eaLnBrk="1" hangingPunct="1"/>
                <a:endParaRPr lang="en-US" altLang="en-US" sz="2200">
                  <a:latin typeface="Cambria" pitchFamily="18" charset="0"/>
                </a:endParaRPr>
              </a:p>
            </p:txBody>
          </p:sp>
          <p:sp>
            <p:nvSpPr>
              <p:cNvPr id="133136" name="Rectangle 12"/>
              <p:cNvSpPr>
                <a:spLocks noChangeArrowheads="1"/>
              </p:cNvSpPr>
              <p:nvPr/>
            </p:nvSpPr>
            <p:spPr bwMode="auto">
              <a:xfrm>
                <a:off x="192" y="816"/>
                <a:ext cx="2544" cy="3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2" tIns="44447" rIns="90482" bIns="44447">
                <a:spAutoFit/>
              </a:bodyPr>
              <a:lstStyle/>
              <a:p>
                <a:pPr algn="ctr" eaLnBrk="1" hangingPunct="1">
                  <a:lnSpc>
                    <a:spcPct val="90000"/>
                  </a:lnSpc>
                </a:pPr>
                <a:r>
                  <a:rPr lang="en-US" altLang="en-US" b="1">
                    <a:latin typeface="Century Gothic" pitchFamily="34" charset="0"/>
                  </a:rPr>
                  <a:t>DFI Decisions on</a:t>
                </a:r>
              </a:p>
              <a:p>
                <a:pPr algn="ctr" eaLnBrk="1" hangingPunct="1">
                  <a:lnSpc>
                    <a:spcPct val="90000"/>
                  </a:lnSpc>
                </a:pPr>
                <a:r>
                  <a:rPr lang="en-US" altLang="en-US" b="1">
                    <a:latin typeface="Century Gothic" pitchFamily="34" charset="0"/>
                  </a:rPr>
                  <a:t>Type of Business &amp; Location</a:t>
                </a:r>
              </a:p>
            </p:txBody>
          </p:sp>
        </p:grpSp>
        <p:sp>
          <p:nvSpPr>
            <p:cNvPr id="133129" name="Line 13"/>
            <p:cNvSpPr>
              <a:spLocks noChangeShapeType="1"/>
            </p:cNvSpPr>
            <p:nvPr/>
          </p:nvSpPr>
          <p:spPr bwMode="auto">
            <a:xfrm>
              <a:off x="3072" y="1440"/>
              <a:ext cx="0" cy="384"/>
            </a:xfrm>
            <a:prstGeom prst="line">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txBody>
            <a:bodyPr lIns="90482" tIns="44447" rIns="90482" bIns="44447">
              <a:spAutoFit/>
            </a:bodyPr>
            <a:lstStyle/>
            <a:p>
              <a:endParaRPr lang="en-US"/>
            </a:p>
          </p:txBody>
        </p:sp>
        <p:sp>
          <p:nvSpPr>
            <p:cNvPr id="133130" name="Line 14"/>
            <p:cNvSpPr>
              <a:spLocks noChangeShapeType="1"/>
            </p:cNvSpPr>
            <p:nvPr/>
          </p:nvSpPr>
          <p:spPr bwMode="auto">
            <a:xfrm flipV="1">
              <a:off x="3504" y="2640"/>
              <a:ext cx="0" cy="192"/>
            </a:xfrm>
            <a:prstGeom prst="line">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txBody>
            <a:bodyPr lIns="90482" tIns="44447" rIns="90482" bIns="44447">
              <a:spAutoFit/>
            </a:bodyPr>
            <a:lstStyle/>
            <a:p>
              <a:endParaRPr lang="en-US"/>
            </a:p>
          </p:txBody>
        </p:sp>
        <p:sp>
          <p:nvSpPr>
            <p:cNvPr id="133131" name="Line 15"/>
            <p:cNvSpPr>
              <a:spLocks noChangeShapeType="1"/>
            </p:cNvSpPr>
            <p:nvPr/>
          </p:nvSpPr>
          <p:spPr bwMode="auto">
            <a:xfrm>
              <a:off x="3504" y="2832"/>
              <a:ext cx="1680" cy="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lIns="90482" tIns="44447" rIns="90482" bIns="44447">
              <a:spAutoFit/>
            </a:bodyPr>
            <a:lstStyle/>
            <a:p>
              <a:endParaRPr lang="en-US"/>
            </a:p>
          </p:txBody>
        </p:sp>
        <p:sp>
          <p:nvSpPr>
            <p:cNvPr id="133132" name="Line 16"/>
            <p:cNvSpPr>
              <a:spLocks noChangeShapeType="1"/>
            </p:cNvSpPr>
            <p:nvPr/>
          </p:nvSpPr>
          <p:spPr bwMode="auto">
            <a:xfrm>
              <a:off x="4368" y="1200"/>
              <a:ext cx="816" cy="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lIns="90482" tIns="44447" rIns="90482" bIns="44447">
              <a:spAutoFit/>
            </a:bodyPr>
            <a:lstStyle/>
            <a:p>
              <a:endParaRPr lang="en-US"/>
            </a:p>
          </p:txBody>
        </p:sp>
        <p:sp>
          <p:nvSpPr>
            <p:cNvPr id="133133" name="Line 17"/>
            <p:cNvSpPr>
              <a:spLocks noChangeShapeType="1"/>
            </p:cNvSpPr>
            <p:nvPr/>
          </p:nvSpPr>
          <p:spPr bwMode="auto">
            <a:xfrm>
              <a:off x="5184" y="1200"/>
              <a:ext cx="0" cy="1632"/>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lIns="90482" tIns="44447" rIns="90482" bIns="44447">
              <a:spAutoFit/>
            </a:bodyPr>
            <a:lstStyle/>
            <a:p>
              <a:endParaRPr lang="en-US"/>
            </a:p>
          </p:txBody>
        </p:sp>
      </p:grpSp>
    </p:spTree>
    <p:extLst>
      <p:ext uri="{BB962C8B-B14F-4D97-AF65-F5344CB8AC3E}">
        <p14:creationId xmlns:p14="http://schemas.microsoft.com/office/powerpoint/2010/main" val="136547053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4146" name="Rectangle 3"/>
          <p:cNvSpPr>
            <a:spLocks noGrp="1" noChangeArrowheads="1"/>
          </p:cNvSpPr>
          <p:nvPr>
            <p:ph type="title"/>
          </p:nvPr>
        </p:nvSpPr>
        <p:spPr bwMode="auto">
          <a:xfrm>
            <a:off x="473821" y="309077"/>
            <a:ext cx="5172658" cy="833923"/>
          </a:xfrm>
          <a:noFill/>
          <a:extLst>
            <a:ext uri="{909E8E84-426E-40DD-AFC4-6F175D3DCCD1}">
              <a14:hiddenFill xmlns:a14="http://schemas.microsoft.com/office/drawing/2010/main">
                <a:solidFill>
                  <a:srgbClr val="FFFFFF"/>
                </a:solidFill>
              </a14:hiddenFill>
            </a:ext>
          </a:extLst>
        </p:spPr>
        <p:txBody>
          <a:bodyPr wrap="square" lIns="83093" tIns="40818" rIns="83093" bIns="40818" numCol="1" anchorCtr="0" compatLnSpc="1">
            <a:prstTxWarp prst="textNoShape">
              <a:avLst/>
            </a:prstTxWarp>
          </a:bodyPr>
          <a:lstStyle/>
          <a:p>
            <a:r>
              <a:rPr lang="en-US" altLang="en-US" b="1">
                <a:solidFill>
                  <a:srgbClr val="0070C0"/>
                </a:solidFill>
              </a:rPr>
              <a:t>Chapter Review</a:t>
            </a:r>
          </a:p>
        </p:txBody>
      </p:sp>
      <p:sp>
        <p:nvSpPr>
          <p:cNvPr id="281602" name="Rectangle 2"/>
          <p:cNvSpPr>
            <a:spLocks noGrp="1" noChangeArrowheads="1"/>
          </p:cNvSpPr>
          <p:nvPr>
            <p:ph idx="1"/>
          </p:nvPr>
        </p:nvSpPr>
        <p:spPr>
          <a:xfrm>
            <a:off x="482568" y="1067189"/>
            <a:ext cx="8178865" cy="5410298"/>
          </a:xfrm>
        </p:spPr>
        <p:txBody>
          <a:bodyPr/>
          <a:lstStyle/>
          <a:p>
            <a:pPr marL="228586" indent="-228586" defTabSz="914342">
              <a:spcBef>
                <a:spcPts val="1000"/>
              </a:spcBef>
              <a:buClr>
                <a:schemeClr val="hlink"/>
              </a:buClr>
              <a:buBlip>
                <a:blip r:embed="rId3"/>
              </a:buBlip>
              <a:defRPr/>
            </a:pPr>
            <a:r>
              <a:rPr lang="en-US" altLang="en-US" sz="2800" b="1">
                <a:solidFill>
                  <a:srgbClr val="0070C0"/>
                </a:solidFill>
              </a:rPr>
              <a:t>Motives for DFI</a:t>
            </a:r>
          </a:p>
          <a:p>
            <a:pPr marL="685757" lvl="1" indent="-228586" defTabSz="914342">
              <a:spcBef>
                <a:spcPts val="500"/>
              </a:spcBef>
              <a:buClr>
                <a:schemeClr val="hlink"/>
              </a:buClr>
              <a:buBlip>
                <a:blip r:embed="rId3"/>
              </a:buBlip>
              <a:defRPr/>
            </a:pPr>
            <a:r>
              <a:rPr lang="en-US" altLang="en-US" sz="2300"/>
              <a:t>Revenue-Related Motives</a:t>
            </a:r>
          </a:p>
          <a:p>
            <a:pPr marL="685757" lvl="1" indent="-228586" defTabSz="914342">
              <a:spcBef>
                <a:spcPts val="500"/>
              </a:spcBef>
              <a:buClr>
                <a:schemeClr val="hlink"/>
              </a:buClr>
              <a:buBlip>
                <a:blip r:embed="rId3"/>
              </a:buBlip>
              <a:defRPr/>
            </a:pPr>
            <a:r>
              <a:rPr lang="en-US" altLang="en-US" sz="2300"/>
              <a:t>Cost-Related Motives</a:t>
            </a:r>
          </a:p>
          <a:p>
            <a:pPr marL="685757" lvl="1" indent="-228586" defTabSz="914342">
              <a:spcBef>
                <a:spcPts val="500"/>
              </a:spcBef>
              <a:buClr>
                <a:schemeClr val="hlink"/>
              </a:buClr>
              <a:buBlip>
                <a:blip r:embed="rId3"/>
              </a:buBlip>
              <a:defRPr/>
            </a:pPr>
            <a:r>
              <a:rPr lang="en-US" altLang="en-US" sz="2300"/>
              <a:t>Comparing the Benefits of DFI Among Countries</a:t>
            </a:r>
          </a:p>
          <a:p>
            <a:pPr marL="685757" lvl="1" indent="-228586" defTabSz="914342">
              <a:spcBef>
                <a:spcPts val="500"/>
              </a:spcBef>
              <a:buClr>
                <a:schemeClr val="hlink"/>
              </a:buClr>
              <a:buBlip>
                <a:blip r:embed="rId3"/>
              </a:buBlip>
              <a:defRPr/>
            </a:pPr>
            <a:r>
              <a:rPr lang="en-US" altLang="en-US" sz="2300"/>
              <a:t>Comparing the Benefits of DFI Over Time</a:t>
            </a:r>
          </a:p>
          <a:p>
            <a:pPr marL="685757" lvl="1" indent="-228586" defTabSz="914342">
              <a:spcBef>
                <a:spcPts val="500"/>
              </a:spcBef>
              <a:buClr>
                <a:schemeClr val="hlink"/>
              </a:buClr>
              <a:buBlip>
                <a:blip r:embed="rId3"/>
              </a:buBlip>
              <a:defRPr/>
            </a:pPr>
            <a:endParaRPr lang="en-US" altLang="en-US" sz="2300"/>
          </a:p>
          <a:p>
            <a:pPr marL="228586" indent="-228586" defTabSz="914342">
              <a:spcBef>
                <a:spcPts val="1000"/>
              </a:spcBef>
              <a:buClr>
                <a:schemeClr val="hlink"/>
              </a:buClr>
              <a:buBlip>
                <a:blip r:embed="rId3"/>
              </a:buBlip>
              <a:defRPr/>
            </a:pPr>
            <a:r>
              <a:rPr lang="en-US" altLang="en-US" sz="2800" b="1">
                <a:solidFill>
                  <a:srgbClr val="0070C0"/>
                </a:solidFill>
              </a:rPr>
              <a:t>Benefits of International Diversification</a:t>
            </a:r>
          </a:p>
          <a:p>
            <a:pPr marL="685757" lvl="1" indent="-228586" defTabSz="914342">
              <a:spcBef>
                <a:spcPts val="500"/>
              </a:spcBef>
              <a:buClr>
                <a:schemeClr val="hlink"/>
              </a:buClr>
              <a:buBlip>
                <a:blip r:embed="rId3"/>
              </a:buBlip>
              <a:defRPr/>
            </a:pPr>
            <a:r>
              <a:rPr lang="en-US" altLang="en-US" sz="2300"/>
              <a:t>Example of Diversification Benefits</a:t>
            </a:r>
          </a:p>
          <a:p>
            <a:pPr marL="685757" lvl="1" indent="-228586" defTabSz="914342">
              <a:spcBef>
                <a:spcPts val="500"/>
              </a:spcBef>
              <a:buClr>
                <a:schemeClr val="hlink"/>
              </a:buClr>
              <a:buBlip>
                <a:blip r:embed="rId3"/>
              </a:buBlip>
              <a:defRPr/>
            </a:pPr>
            <a:r>
              <a:rPr lang="en-US" altLang="en-US" sz="2300"/>
              <a:t>Diversification Benefits During a Global Crisis</a:t>
            </a:r>
          </a:p>
          <a:p>
            <a:pPr marL="685757" lvl="1" indent="-228586" defTabSz="914342">
              <a:spcBef>
                <a:spcPts val="500"/>
              </a:spcBef>
              <a:buClr>
                <a:schemeClr val="hlink"/>
              </a:buClr>
              <a:buBlip>
                <a:blip r:embed="rId3"/>
              </a:buBlip>
              <a:defRPr/>
            </a:pPr>
            <a:r>
              <a:rPr lang="en-US" altLang="en-US" sz="2300"/>
              <a:t>Diversification Benefits of Multiple Projects</a:t>
            </a:r>
          </a:p>
          <a:p>
            <a:pPr marL="685757" lvl="1" indent="-228586" defTabSz="914342">
              <a:spcBef>
                <a:spcPts val="500"/>
              </a:spcBef>
              <a:buClr>
                <a:schemeClr val="hlink"/>
              </a:buClr>
              <a:buBlip>
                <a:blip r:embed="rId3"/>
              </a:buBlip>
              <a:defRPr/>
            </a:pPr>
            <a:r>
              <a:rPr lang="en-US" altLang="en-US" sz="2300"/>
              <a:t>Risk-Return Analysis of International Projects</a:t>
            </a:r>
          </a:p>
          <a:p>
            <a:pPr marL="1161868" lvl="2" indent="-322175" defTabSz="914342">
              <a:spcBef>
                <a:spcPts val="500"/>
              </a:spcBef>
              <a:buClr>
                <a:schemeClr val="hlink"/>
              </a:buClr>
              <a:buBlip>
                <a:blip r:embed="rId3"/>
              </a:buBlip>
              <a:defRPr/>
            </a:pPr>
            <a:r>
              <a:rPr lang="en-US" altLang="en-US"/>
              <a:t>Comparing Portfolios Along the Frontier</a:t>
            </a:r>
          </a:p>
          <a:p>
            <a:pPr marL="1161868" lvl="2" indent="-322175" defTabSz="914342">
              <a:spcBef>
                <a:spcPts val="500"/>
              </a:spcBef>
              <a:buClr>
                <a:schemeClr val="hlink"/>
              </a:buClr>
              <a:buBlip>
                <a:blip r:embed="rId3"/>
              </a:buBlip>
              <a:defRPr/>
            </a:pPr>
            <a:r>
              <a:rPr lang="en-US" altLang="en-US"/>
              <a:t>Comparing Frontiers Among MNCs</a:t>
            </a:r>
            <a:endParaRPr lang="en-US" altLang="en-US" sz="2000"/>
          </a:p>
        </p:txBody>
      </p:sp>
      <p:sp>
        <p:nvSpPr>
          <p:cNvPr id="134148"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imes New Roman" pitchFamily="18" charset="0"/>
              </a:defRPr>
            </a:lvl1pPr>
            <a:lvl2pPr marL="682251" indent="-262404">
              <a:defRPr>
                <a:solidFill>
                  <a:schemeClr val="tx1"/>
                </a:solidFill>
                <a:latin typeface="Times New Roman" pitchFamily="18" charset="0"/>
              </a:defRPr>
            </a:lvl2pPr>
            <a:lvl3pPr marL="1049617" indent="-209923">
              <a:defRPr>
                <a:solidFill>
                  <a:schemeClr val="tx1"/>
                </a:solidFill>
                <a:latin typeface="Times New Roman" pitchFamily="18" charset="0"/>
              </a:defRPr>
            </a:lvl3pPr>
            <a:lvl4pPr marL="1469464" indent="-209923">
              <a:defRPr>
                <a:solidFill>
                  <a:schemeClr val="tx1"/>
                </a:solidFill>
                <a:latin typeface="Times New Roman" pitchFamily="18" charset="0"/>
              </a:defRPr>
            </a:lvl4pPr>
            <a:lvl5pPr marL="1889310" indent="-209923">
              <a:defRPr>
                <a:solidFill>
                  <a:schemeClr val="tx1"/>
                </a:solidFill>
                <a:latin typeface="Times New Roman" pitchFamily="18" charset="0"/>
              </a:defRPr>
            </a:lvl5pPr>
            <a:lvl6pPr marL="2309157" indent="-209923" defTabSz="419847" fontAlgn="base">
              <a:spcBef>
                <a:spcPct val="0"/>
              </a:spcBef>
              <a:spcAft>
                <a:spcPct val="0"/>
              </a:spcAft>
              <a:defRPr>
                <a:solidFill>
                  <a:schemeClr val="tx1"/>
                </a:solidFill>
                <a:latin typeface="Times New Roman" pitchFamily="18" charset="0"/>
              </a:defRPr>
            </a:lvl6pPr>
            <a:lvl7pPr marL="2729004" indent="-209923" defTabSz="419847" fontAlgn="base">
              <a:spcBef>
                <a:spcPct val="0"/>
              </a:spcBef>
              <a:spcAft>
                <a:spcPct val="0"/>
              </a:spcAft>
              <a:defRPr>
                <a:solidFill>
                  <a:schemeClr val="tx1"/>
                </a:solidFill>
                <a:latin typeface="Times New Roman" pitchFamily="18" charset="0"/>
              </a:defRPr>
            </a:lvl7pPr>
            <a:lvl8pPr marL="3148851" indent="-209923" defTabSz="419847" fontAlgn="base">
              <a:spcBef>
                <a:spcPct val="0"/>
              </a:spcBef>
              <a:spcAft>
                <a:spcPct val="0"/>
              </a:spcAft>
              <a:defRPr>
                <a:solidFill>
                  <a:schemeClr val="tx1"/>
                </a:solidFill>
                <a:latin typeface="Times New Roman" pitchFamily="18" charset="0"/>
              </a:defRPr>
            </a:lvl8pPr>
            <a:lvl9pPr marL="3568697" indent="-209923" defTabSz="419847" fontAlgn="base">
              <a:spcBef>
                <a:spcPct val="0"/>
              </a:spcBef>
              <a:spcAft>
                <a:spcPct val="0"/>
              </a:spcAft>
              <a:defRPr>
                <a:solidFill>
                  <a:schemeClr val="tx1"/>
                </a:solidFill>
                <a:latin typeface="Times New Roman" pitchFamily="18" charset="0"/>
              </a:defRPr>
            </a:lvl9pPr>
          </a:lstStyle>
          <a:p>
            <a:pPr fontAlgn="base">
              <a:spcBef>
                <a:spcPct val="0"/>
              </a:spcBef>
              <a:spcAft>
                <a:spcPct val="0"/>
              </a:spcAft>
            </a:pPr>
            <a:r>
              <a:rPr lang="en-US" altLang="en-US" sz="1300">
                <a:latin typeface="Cambria" pitchFamily="18" charset="0"/>
              </a:rPr>
              <a:t>DMH</a:t>
            </a:r>
          </a:p>
        </p:txBody>
      </p:sp>
      <p:sp>
        <p:nvSpPr>
          <p:cNvPr id="134149"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defRPr>
            </a:lvl1pPr>
            <a:lvl2pPr marL="682251" indent="-262404">
              <a:defRPr>
                <a:solidFill>
                  <a:schemeClr val="tx1"/>
                </a:solidFill>
                <a:latin typeface="Times New Roman" pitchFamily="18" charset="0"/>
              </a:defRPr>
            </a:lvl2pPr>
            <a:lvl3pPr marL="1049617" indent="-209923">
              <a:defRPr>
                <a:solidFill>
                  <a:schemeClr val="tx1"/>
                </a:solidFill>
                <a:latin typeface="Times New Roman" pitchFamily="18" charset="0"/>
              </a:defRPr>
            </a:lvl3pPr>
            <a:lvl4pPr marL="1469464" indent="-209923">
              <a:defRPr>
                <a:solidFill>
                  <a:schemeClr val="tx1"/>
                </a:solidFill>
                <a:latin typeface="Times New Roman" pitchFamily="18" charset="0"/>
              </a:defRPr>
            </a:lvl4pPr>
            <a:lvl5pPr marL="1889310" indent="-209923">
              <a:defRPr>
                <a:solidFill>
                  <a:schemeClr val="tx1"/>
                </a:solidFill>
                <a:latin typeface="Times New Roman" pitchFamily="18" charset="0"/>
              </a:defRPr>
            </a:lvl5pPr>
            <a:lvl6pPr marL="2309157" indent="-209923" defTabSz="419847" fontAlgn="base">
              <a:spcBef>
                <a:spcPct val="0"/>
              </a:spcBef>
              <a:spcAft>
                <a:spcPct val="0"/>
              </a:spcAft>
              <a:defRPr>
                <a:solidFill>
                  <a:schemeClr val="tx1"/>
                </a:solidFill>
                <a:latin typeface="Times New Roman" pitchFamily="18" charset="0"/>
              </a:defRPr>
            </a:lvl6pPr>
            <a:lvl7pPr marL="2729004" indent="-209923" defTabSz="419847" fontAlgn="base">
              <a:spcBef>
                <a:spcPct val="0"/>
              </a:spcBef>
              <a:spcAft>
                <a:spcPct val="0"/>
              </a:spcAft>
              <a:defRPr>
                <a:solidFill>
                  <a:schemeClr val="tx1"/>
                </a:solidFill>
                <a:latin typeface="Times New Roman" pitchFamily="18" charset="0"/>
              </a:defRPr>
            </a:lvl7pPr>
            <a:lvl8pPr marL="3148851" indent="-209923" defTabSz="419847" fontAlgn="base">
              <a:spcBef>
                <a:spcPct val="0"/>
              </a:spcBef>
              <a:spcAft>
                <a:spcPct val="0"/>
              </a:spcAft>
              <a:defRPr>
                <a:solidFill>
                  <a:schemeClr val="tx1"/>
                </a:solidFill>
                <a:latin typeface="Times New Roman" pitchFamily="18" charset="0"/>
              </a:defRPr>
            </a:lvl8pPr>
            <a:lvl9pPr marL="3568697" indent="-209923" defTabSz="419847" fontAlgn="base">
              <a:spcBef>
                <a:spcPct val="0"/>
              </a:spcBef>
              <a:spcAft>
                <a:spcPct val="0"/>
              </a:spcAft>
              <a:defRPr>
                <a:solidFill>
                  <a:schemeClr val="tx1"/>
                </a:solidFill>
                <a:latin typeface="Times New Roman" pitchFamily="18" charset="0"/>
              </a:defRPr>
            </a:lvl9pPr>
          </a:lstStyle>
          <a:p>
            <a:fld id="{3DE7C26F-80A0-40C7-A3A2-97AD258C0D28}" type="slidenum">
              <a:rPr lang="en-US" altLang="en-US" sz="2200">
                <a:latin typeface="Cambria" pitchFamily="18" charset="0"/>
              </a:rPr>
              <a:pPr/>
              <a:t>23</a:t>
            </a:fld>
            <a:endParaRPr lang="en-US" altLang="en-US" sz="2200">
              <a:latin typeface="Cambria" pitchFamily="18" charset="0"/>
            </a:endParaRPr>
          </a:p>
        </p:txBody>
      </p:sp>
    </p:spTree>
    <p:extLst>
      <p:ext uri="{BB962C8B-B14F-4D97-AF65-F5344CB8AC3E}">
        <p14:creationId xmlns:p14="http://schemas.microsoft.com/office/powerpoint/2010/main" val="352221253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81602">
                                            <p:txEl>
                                              <p:pRg st="0" end="0"/>
                                            </p:txEl>
                                          </p:spTgt>
                                        </p:tgtEl>
                                        <p:attrNameLst>
                                          <p:attrName>style.visibility</p:attrName>
                                        </p:attrNameLst>
                                      </p:cBhvr>
                                      <p:to>
                                        <p:strVal val="visible"/>
                                      </p:to>
                                    </p:set>
                                    <p:animEffect transition="in" filter="wipe(left)">
                                      <p:cBhvr>
                                        <p:cTn id="7" dur="500"/>
                                        <p:tgtEl>
                                          <p:spTgt spid="281602">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81602">
                                            <p:txEl>
                                              <p:pRg st="1" end="1"/>
                                            </p:txEl>
                                          </p:spTgt>
                                        </p:tgtEl>
                                        <p:attrNameLst>
                                          <p:attrName>style.visibility</p:attrName>
                                        </p:attrNameLst>
                                      </p:cBhvr>
                                      <p:to>
                                        <p:strVal val="visible"/>
                                      </p:to>
                                    </p:set>
                                    <p:animEffect transition="in" filter="wipe(left)">
                                      <p:cBhvr>
                                        <p:cTn id="10" dur="500"/>
                                        <p:tgtEl>
                                          <p:spTgt spid="281602">
                                            <p:txEl>
                                              <p:pRg st="1" end="1"/>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281602">
                                            <p:txEl>
                                              <p:pRg st="2" end="2"/>
                                            </p:txEl>
                                          </p:spTgt>
                                        </p:tgtEl>
                                        <p:attrNameLst>
                                          <p:attrName>style.visibility</p:attrName>
                                        </p:attrNameLst>
                                      </p:cBhvr>
                                      <p:to>
                                        <p:strVal val="visible"/>
                                      </p:to>
                                    </p:set>
                                    <p:animEffect transition="in" filter="wipe(left)">
                                      <p:cBhvr>
                                        <p:cTn id="13" dur="500"/>
                                        <p:tgtEl>
                                          <p:spTgt spid="281602">
                                            <p:txEl>
                                              <p:pRg st="2" end="2"/>
                                            </p:txEl>
                                          </p:spTgt>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281602">
                                            <p:txEl>
                                              <p:pRg st="3" end="3"/>
                                            </p:txEl>
                                          </p:spTgt>
                                        </p:tgtEl>
                                        <p:attrNameLst>
                                          <p:attrName>style.visibility</p:attrName>
                                        </p:attrNameLst>
                                      </p:cBhvr>
                                      <p:to>
                                        <p:strVal val="visible"/>
                                      </p:to>
                                    </p:set>
                                    <p:animEffect transition="in" filter="wipe(left)">
                                      <p:cBhvr>
                                        <p:cTn id="16" dur="500"/>
                                        <p:tgtEl>
                                          <p:spTgt spid="281602">
                                            <p:txEl>
                                              <p:pRg st="3" end="3"/>
                                            </p:txEl>
                                          </p:spTgt>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281602">
                                            <p:txEl>
                                              <p:pRg st="4" end="4"/>
                                            </p:txEl>
                                          </p:spTgt>
                                        </p:tgtEl>
                                        <p:attrNameLst>
                                          <p:attrName>style.visibility</p:attrName>
                                        </p:attrNameLst>
                                      </p:cBhvr>
                                      <p:to>
                                        <p:strVal val="visible"/>
                                      </p:to>
                                    </p:set>
                                    <p:animEffect transition="in" filter="wipe(left)">
                                      <p:cBhvr>
                                        <p:cTn id="19" dur="500"/>
                                        <p:tgtEl>
                                          <p:spTgt spid="281602">
                                            <p:txEl>
                                              <p:pRg st="4" end="4"/>
                                            </p:txEl>
                                          </p:spTgt>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281602">
                                            <p:txEl>
                                              <p:pRg st="6" end="6"/>
                                            </p:txEl>
                                          </p:spTgt>
                                        </p:tgtEl>
                                        <p:attrNameLst>
                                          <p:attrName>style.visibility</p:attrName>
                                        </p:attrNameLst>
                                      </p:cBhvr>
                                      <p:to>
                                        <p:strVal val="visible"/>
                                      </p:to>
                                    </p:set>
                                    <p:animEffect transition="in" filter="wipe(left)">
                                      <p:cBhvr>
                                        <p:cTn id="24" dur="500"/>
                                        <p:tgtEl>
                                          <p:spTgt spid="281602">
                                            <p:txEl>
                                              <p:pRg st="6" end="6"/>
                                            </p:txEl>
                                          </p:spTgt>
                                        </p:tgtEl>
                                      </p:cBhvr>
                                    </p:animEffect>
                                  </p:childTnLst>
                                </p:cTn>
                              </p:par>
                              <p:par>
                                <p:cTn id="25" presetID="22" presetClass="entr" presetSubtype="8" fill="hold" grpId="0" nodeType="withEffect">
                                  <p:stCondLst>
                                    <p:cond delay="0"/>
                                  </p:stCondLst>
                                  <p:childTnLst>
                                    <p:set>
                                      <p:cBhvr>
                                        <p:cTn id="26" dur="1" fill="hold">
                                          <p:stCondLst>
                                            <p:cond delay="0"/>
                                          </p:stCondLst>
                                        </p:cTn>
                                        <p:tgtEl>
                                          <p:spTgt spid="281602">
                                            <p:txEl>
                                              <p:pRg st="7" end="7"/>
                                            </p:txEl>
                                          </p:spTgt>
                                        </p:tgtEl>
                                        <p:attrNameLst>
                                          <p:attrName>style.visibility</p:attrName>
                                        </p:attrNameLst>
                                      </p:cBhvr>
                                      <p:to>
                                        <p:strVal val="visible"/>
                                      </p:to>
                                    </p:set>
                                    <p:animEffect transition="in" filter="wipe(left)">
                                      <p:cBhvr>
                                        <p:cTn id="27" dur="500"/>
                                        <p:tgtEl>
                                          <p:spTgt spid="281602">
                                            <p:txEl>
                                              <p:pRg st="7" end="7"/>
                                            </p:txEl>
                                          </p:spTgt>
                                        </p:tgtEl>
                                      </p:cBhvr>
                                    </p:animEffect>
                                  </p:childTnLst>
                                </p:cTn>
                              </p:par>
                              <p:par>
                                <p:cTn id="28" presetID="22" presetClass="entr" presetSubtype="8" fill="hold" grpId="0" nodeType="withEffect">
                                  <p:stCondLst>
                                    <p:cond delay="0"/>
                                  </p:stCondLst>
                                  <p:childTnLst>
                                    <p:set>
                                      <p:cBhvr>
                                        <p:cTn id="29" dur="1" fill="hold">
                                          <p:stCondLst>
                                            <p:cond delay="0"/>
                                          </p:stCondLst>
                                        </p:cTn>
                                        <p:tgtEl>
                                          <p:spTgt spid="281602">
                                            <p:txEl>
                                              <p:pRg st="8" end="8"/>
                                            </p:txEl>
                                          </p:spTgt>
                                        </p:tgtEl>
                                        <p:attrNameLst>
                                          <p:attrName>style.visibility</p:attrName>
                                        </p:attrNameLst>
                                      </p:cBhvr>
                                      <p:to>
                                        <p:strVal val="visible"/>
                                      </p:to>
                                    </p:set>
                                    <p:animEffect transition="in" filter="wipe(left)">
                                      <p:cBhvr>
                                        <p:cTn id="30" dur="500"/>
                                        <p:tgtEl>
                                          <p:spTgt spid="281602">
                                            <p:txEl>
                                              <p:pRg st="8" end="8"/>
                                            </p:txEl>
                                          </p:spTgt>
                                        </p:tgtEl>
                                      </p:cBhvr>
                                    </p:animEffect>
                                  </p:childTnLst>
                                </p:cTn>
                              </p:par>
                              <p:par>
                                <p:cTn id="31" presetID="22" presetClass="entr" presetSubtype="8" fill="hold" grpId="0" nodeType="withEffect">
                                  <p:stCondLst>
                                    <p:cond delay="0"/>
                                  </p:stCondLst>
                                  <p:childTnLst>
                                    <p:set>
                                      <p:cBhvr>
                                        <p:cTn id="32" dur="1" fill="hold">
                                          <p:stCondLst>
                                            <p:cond delay="0"/>
                                          </p:stCondLst>
                                        </p:cTn>
                                        <p:tgtEl>
                                          <p:spTgt spid="281602">
                                            <p:txEl>
                                              <p:pRg st="9" end="9"/>
                                            </p:txEl>
                                          </p:spTgt>
                                        </p:tgtEl>
                                        <p:attrNameLst>
                                          <p:attrName>style.visibility</p:attrName>
                                        </p:attrNameLst>
                                      </p:cBhvr>
                                      <p:to>
                                        <p:strVal val="visible"/>
                                      </p:to>
                                    </p:set>
                                    <p:animEffect transition="in" filter="wipe(left)">
                                      <p:cBhvr>
                                        <p:cTn id="33" dur="500"/>
                                        <p:tgtEl>
                                          <p:spTgt spid="281602">
                                            <p:txEl>
                                              <p:pRg st="9" end="9"/>
                                            </p:txEl>
                                          </p:spTgt>
                                        </p:tgtEl>
                                      </p:cBhvr>
                                    </p:animEffect>
                                  </p:childTnLst>
                                </p:cTn>
                              </p:par>
                              <p:par>
                                <p:cTn id="34" presetID="22" presetClass="entr" presetSubtype="8" fill="hold" grpId="0" nodeType="withEffect">
                                  <p:stCondLst>
                                    <p:cond delay="0"/>
                                  </p:stCondLst>
                                  <p:childTnLst>
                                    <p:set>
                                      <p:cBhvr>
                                        <p:cTn id="35" dur="1" fill="hold">
                                          <p:stCondLst>
                                            <p:cond delay="0"/>
                                          </p:stCondLst>
                                        </p:cTn>
                                        <p:tgtEl>
                                          <p:spTgt spid="281602">
                                            <p:txEl>
                                              <p:pRg st="10" end="10"/>
                                            </p:txEl>
                                          </p:spTgt>
                                        </p:tgtEl>
                                        <p:attrNameLst>
                                          <p:attrName>style.visibility</p:attrName>
                                        </p:attrNameLst>
                                      </p:cBhvr>
                                      <p:to>
                                        <p:strVal val="visible"/>
                                      </p:to>
                                    </p:set>
                                    <p:animEffect transition="in" filter="wipe(left)">
                                      <p:cBhvr>
                                        <p:cTn id="36" dur="500"/>
                                        <p:tgtEl>
                                          <p:spTgt spid="281602">
                                            <p:txEl>
                                              <p:pRg st="10" end="10"/>
                                            </p:txEl>
                                          </p:spTgt>
                                        </p:tgtEl>
                                      </p:cBhvr>
                                    </p:animEffect>
                                  </p:childTnLst>
                                </p:cTn>
                              </p:par>
                              <p:par>
                                <p:cTn id="37" presetID="22" presetClass="entr" presetSubtype="8" fill="hold" grpId="0" nodeType="withEffect">
                                  <p:stCondLst>
                                    <p:cond delay="0"/>
                                  </p:stCondLst>
                                  <p:childTnLst>
                                    <p:set>
                                      <p:cBhvr>
                                        <p:cTn id="38" dur="1" fill="hold">
                                          <p:stCondLst>
                                            <p:cond delay="0"/>
                                          </p:stCondLst>
                                        </p:cTn>
                                        <p:tgtEl>
                                          <p:spTgt spid="281602">
                                            <p:txEl>
                                              <p:pRg st="11" end="11"/>
                                            </p:txEl>
                                          </p:spTgt>
                                        </p:tgtEl>
                                        <p:attrNameLst>
                                          <p:attrName>style.visibility</p:attrName>
                                        </p:attrNameLst>
                                      </p:cBhvr>
                                      <p:to>
                                        <p:strVal val="visible"/>
                                      </p:to>
                                    </p:set>
                                    <p:animEffect transition="in" filter="wipe(left)">
                                      <p:cBhvr>
                                        <p:cTn id="39" dur="500"/>
                                        <p:tgtEl>
                                          <p:spTgt spid="281602">
                                            <p:txEl>
                                              <p:pRg st="11" end="11"/>
                                            </p:txEl>
                                          </p:spTgt>
                                        </p:tgtEl>
                                      </p:cBhvr>
                                    </p:animEffect>
                                  </p:childTnLst>
                                </p:cTn>
                              </p:par>
                              <p:par>
                                <p:cTn id="40" presetID="22" presetClass="entr" presetSubtype="8" fill="hold" grpId="0" nodeType="withEffect">
                                  <p:stCondLst>
                                    <p:cond delay="0"/>
                                  </p:stCondLst>
                                  <p:childTnLst>
                                    <p:set>
                                      <p:cBhvr>
                                        <p:cTn id="41" dur="1" fill="hold">
                                          <p:stCondLst>
                                            <p:cond delay="0"/>
                                          </p:stCondLst>
                                        </p:cTn>
                                        <p:tgtEl>
                                          <p:spTgt spid="281602">
                                            <p:txEl>
                                              <p:pRg st="12" end="12"/>
                                            </p:txEl>
                                          </p:spTgt>
                                        </p:tgtEl>
                                        <p:attrNameLst>
                                          <p:attrName>style.visibility</p:attrName>
                                        </p:attrNameLst>
                                      </p:cBhvr>
                                      <p:to>
                                        <p:strVal val="visible"/>
                                      </p:to>
                                    </p:set>
                                    <p:animEffect transition="in" filter="wipe(left)">
                                      <p:cBhvr>
                                        <p:cTn id="42" dur="500"/>
                                        <p:tgtEl>
                                          <p:spTgt spid="281602">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1602" grpId="0" build="p"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2" name="Rectangle 2"/>
          <p:cNvSpPr>
            <a:spLocks noGrp="1" noChangeArrowheads="1"/>
          </p:cNvSpPr>
          <p:nvPr>
            <p:ph type="title"/>
          </p:nvPr>
        </p:nvSpPr>
        <p:spPr>
          <a:xfrm>
            <a:off x="205566" y="309077"/>
            <a:ext cx="4366434" cy="1143000"/>
          </a:xfrm>
        </p:spPr>
        <p:txBody>
          <a:bodyPr/>
          <a:lstStyle/>
          <a:p>
            <a:pPr defTabSz="914342">
              <a:defRPr/>
            </a:pPr>
            <a:r>
              <a:rPr lang="en-US" altLang="en-US" b="1">
                <a:solidFill>
                  <a:srgbClr val="0070C0"/>
                </a:solidFill>
              </a:rPr>
              <a:t>Chapter Review</a:t>
            </a:r>
          </a:p>
        </p:txBody>
      </p:sp>
      <p:sp>
        <p:nvSpPr>
          <p:cNvPr id="128005" name="Rectangle 3"/>
          <p:cNvSpPr>
            <a:spLocks noGrp="1" noChangeArrowheads="1"/>
          </p:cNvSpPr>
          <p:nvPr>
            <p:ph idx="1"/>
          </p:nvPr>
        </p:nvSpPr>
        <p:spPr>
          <a:xfrm>
            <a:off x="744992" y="1452076"/>
            <a:ext cx="7654018" cy="4799434"/>
          </a:xfrm>
        </p:spPr>
        <p:txBody>
          <a:bodyPr/>
          <a:lstStyle/>
          <a:p>
            <a:pPr marL="228586" indent="-228586" defTabSz="914342">
              <a:spcBef>
                <a:spcPts val="1000"/>
              </a:spcBef>
              <a:buClr>
                <a:schemeClr val="hlink"/>
              </a:buClr>
              <a:buBlip>
                <a:blip r:embed="rId2"/>
              </a:buBlip>
              <a:defRPr/>
            </a:pPr>
            <a:r>
              <a:rPr lang="en-US" sz="2800" b="1" dirty="0"/>
              <a:t>Decisions Subsequent to DFI</a:t>
            </a:r>
          </a:p>
          <a:p>
            <a:pPr marL="228586" indent="-228586" defTabSz="914342">
              <a:spcBef>
                <a:spcPts val="1000"/>
              </a:spcBef>
              <a:buClr>
                <a:schemeClr val="hlink"/>
              </a:buClr>
              <a:buBlip>
                <a:blip r:embed="rId2"/>
              </a:buBlip>
              <a:defRPr/>
            </a:pPr>
            <a:r>
              <a:rPr lang="en-US" sz="2800" b="1" dirty="0"/>
              <a:t>Host Government View of DFI</a:t>
            </a:r>
          </a:p>
          <a:p>
            <a:pPr marL="1259540" lvl="2" indent="-419847" defTabSz="914342">
              <a:spcBef>
                <a:spcPts val="500"/>
              </a:spcBef>
              <a:buClr>
                <a:schemeClr val="hlink"/>
              </a:buClr>
              <a:buBlip>
                <a:blip r:embed="rId2"/>
              </a:buBlip>
              <a:defRPr/>
            </a:pPr>
            <a:r>
              <a:rPr lang="en-US" sz="2000" b="1" dirty="0"/>
              <a:t>Incentives to Encourage DFI</a:t>
            </a:r>
          </a:p>
          <a:p>
            <a:pPr marL="1259540" lvl="2" indent="-419847" defTabSz="914342">
              <a:spcBef>
                <a:spcPts val="500"/>
              </a:spcBef>
              <a:buClr>
                <a:schemeClr val="hlink"/>
              </a:buClr>
              <a:buBlip>
                <a:blip r:embed="rId2"/>
              </a:buBlip>
              <a:defRPr/>
            </a:pPr>
            <a:r>
              <a:rPr lang="en-US" sz="2000" b="1" dirty="0"/>
              <a:t>Barriers to DFI</a:t>
            </a:r>
          </a:p>
          <a:p>
            <a:pPr marL="228586" indent="-228586" defTabSz="914342">
              <a:spcBef>
                <a:spcPts val="1000"/>
              </a:spcBef>
              <a:buClr>
                <a:schemeClr val="hlink"/>
              </a:buClr>
              <a:buBlip>
                <a:blip r:embed="rId2"/>
              </a:buBlip>
              <a:defRPr/>
            </a:pPr>
            <a:r>
              <a:rPr lang="en-US" sz="2800" b="1" dirty="0"/>
              <a:t>Impact of the DFI Decision on an MNC’s Value</a:t>
            </a:r>
          </a:p>
        </p:txBody>
      </p:sp>
      <p:sp>
        <p:nvSpPr>
          <p:cNvPr id="136196"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imes New Roman" pitchFamily="18" charset="0"/>
              </a:defRPr>
            </a:lvl1pPr>
            <a:lvl2pPr marL="682251" indent="-262404">
              <a:defRPr>
                <a:solidFill>
                  <a:schemeClr val="tx1"/>
                </a:solidFill>
                <a:latin typeface="Times New Roman" pitchFamily="18" charset="0"/>
              </a:defRPr>
            </a:lvl2pPr>
            <a:lvl3pPr marL="1049617" indent="-209923">
              <a:defRPr>
                <a:solidFill>
                  <a:schemeClr val="tx1"/>
                </a:solidFill>
                <a:latin typeface="Times New Roman" pitchFamily="18" charset="0"/>
              </a:defRPr>
            </a:lvl3pPr>
            <a:lvl4pPr marL="1469464" indent="-209923">
              <a:defRPr>
                <a:solidFill>
                  <a:schemeClr val="tx1"/>
                </a:solidFill>
                <a:latin typeface="Times New Roman" pitchFamily="18" charset="0"/>
              </a:defRPr>
            </a:lvl4pPr>
            <a:lvl5pPr marL="1889310" indent="-209923">
              <a:defRPr>
                <a:solidFill>
                  <a:schemeClr val="tx1"/>
                </a:solidFill>
                <a:latin typeface="Times New Roman" pitchFamily="18" charset="0"/>
              </a:defRPr>
            </a:lvl5pPr>
            <a:lvl6pPr marL="2309157" indent="-209923" defTabSz="419847" fontAlgn="base">
              <a:spcBef>
                <a:spcPct val="0"/>
              </a:spcBef>
              <a:spcAft>
                <a:spcPct val="0"/>
              </a:spcAft>
              <a:defRPr>
                <a:solidFill>
                  <a:schemeClr val="tx1"/>
                </a:solidFill>
                <a:latin typeface="Times New Roman" pitchFamily="18" charset="0"/>
              </a:defRPr>
            </a:lvl6pPr>
            <a:lvl7pPr marL="2729004" indent="-209923" defTabSz="419847" fontAlgn="base">
              <a:spcBef>
                <a:spcPct val="0"/>
              </a:spcBef>
              <a:spcAft>
                <a:spcPct val="0"/>
              </a:spcAft>
              <a:defRPr>
                <a:solidFill>
                  <a:schemeClr val="tx1"/>
                </a:solidFill>
                <a:latin typeface="Times New Roman" pitchFamily="18" charset="0"/>
              </a:defRPr>
            </a:lvl7pPr>
            <a:lvl8pPr marL="3148851" indent="-209923" defTabSz="419847" fontAlgn="base">
              <a:spcBef>
                <a:spcPct val="0"/>
              </a:spcBef>
              <a:spcAft>
                <a:spcPct val="0"/>
              </a:spcAft>
              <a:defRPr>
                <a:solidFill>
                  <a:schemeClr val="tx1"/>
                </a:solidFill>
                <a:latin typeface="Times New Roman" pitchFamily="18" charset="0"/>
              </a:defRPr>
            </a:lvl8pPr>
            <a:lvl9pPr marL="3568697" indent="-209923" defTabSz="419847" fontAlgn="base">
              <a:spcBef>
                <a:spcPct val="0"/>
              </a:spcBef>
              <a:spcAft>
                <a:spcPct val="0"/>
              </a:spcAft>
              <a:defRPr>
                <a:solidFill>
                  <a:schemeClr val="tx1"/>
                </a:solidFill>
                <a:latin typeface="Times New Roman" pitchFamily="18" charset="0"/>
              </a:defRPr>
            </a:lvl9pPr>
          </a:lstStyle>
          <a:p>
            <a:pPr fontAlgn="base">
              <a:spcBef>
                <a:spcPct val="0"/>
              </a:spcBef>
              <a:spcAft>
                <a:spcPct val="0"/>
              </a:spcAft>
            </a:pPr>
            <a:r>
              <a:rPr lang="en-US" altLang="en-US" sz="1300">
                <a:latin typeface="Cambria" pitchFamily="18" charset="0"/>
              </a:rPr>
              <a:t>DMH</a:t>
            </a:r>
          </a:p>
        </p:txBody>
      </p:sp>
      <p:sp>
        <p:nvSpPr>
          <p:cNvPr id="136197"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defRPr>
            </a:lvl1pPr>
            <a:lvl2pPr marL="682251" indent="-262404">
              <a:defRPr>
                <a:solidFill>
                  <a:schemeClr val="tx1"/>
                </a:solidFill>
                <a:latin typeface="Times New Roman" pitchFamily="18" charset="0"/>
              </a:defRPr>
            </a:lvl2pPr>
            <a:lvl3pPr marL="1049617" indent="-209923">
              <a:defRPr>
                <a:solidFill>
                  <a:schemeClr val="tx1"/>
                </a:solidFill>
                <a:latin typeface="Times New Roman" pitchFamily="18" charset="0"/>
              </a:defRPr>
            </a:lvl3pPr>
            <a:lvl4pPr marL="1469464" indent="-209923">
              <a:defRPr>
                <a:solidFill>
                  <a:schemeClr val="tx1"/>
                </a:solidFill>
                <a:latin typeface="Times New Roman" pitchFamily="18" charset="0"/>
              </a:defRPr>
            </a:lvl4pPr>
            <a:lvl5pPr marL="1889310" indent="-209923">
              <a:defRPr>
                <a:solidFill>
                  <a:schemeClr val="tx1"/>
                </a:solidFill>
                <a:latin typeface="Times New Roman" pitchFamily="18" charset="0"/>
              </a:defRPr>
            </a:lvl5pPr>
            <a:lvl6pPr marL="2309157" indent="-209923" defTabSz="419847" fontAlgn="base">
              <a:spcBef>
                <a:spcPct val="0"/>
              </a:spcBef>
              <a:spcAft>
                <a:spcPct val="0"/>
              </a:spcAft>
              <a:defRPr>
                <a:solidFill>
                  <a:schemeClr val="tx1"/>
                </a:solidFill>
                <a:latin typeface="Times New Roman" pitchFamily="18" charset="0"/>
              </a:defRPr>
            </a:lvl6pPr>
            <a:lvl7pPr marL="2729004" indent="-209923" defTabSz="419847" fontAlgn="base">
              <a:spcBef>
                <a:spcPct val="0"/>
              </a:spcBef>
              <a:spcAft>
                <a:spcPct val="0"/>
              </a:spcAft>
              <a:defRPr>
                <a:solidFill>
                  <a:schemeClr val="tx1"/>
                </a:solidFill>
                <a:latin typeface="Times New Roman" pitchFamily="18" charset="0"/>
              </a:defRPr>
            </a:lvl7pPr>
            <a:lvl8pPr marL="3148851" indent="-209923" defTabSz="419847" fontAlgn="base">
              <a:spcBef>
                <a:spcPct val="0"/>
              </a:spcBef>
              <a:spcAft>
                <a:spcPct val="0"/>
              </a:spcAft>
              <a:defRPr>
                <a:solidFill>
                  <a:schemeClr val="tx1"/>
                </a:solidFill>
                <a:latin typeface="Times New Roman" pitchFamily="18" charset="0"/>
              </a:defRPr>
            </a:lvl8pPr>
            <a:lvl9pPr marL="3568697" indent="-209923" defTabSz="419847" fontAlgn="base">
              <a:spcBef>
                <a:spcPct val="0"/>
              </a:spcBef>
              <a:spcAft>
                <a:spcPct val="0"/>
              </a:spcAft>
              <a:defRPr>
                <a:solidFill>
                  <a:schemeClr val="tx1"/>
                </a:solidFill>
                <a:latin typeface="Times New Roman" pitchFamily="18" charset="0"/>
              </a:defRPr>
            </a:lvl9pPr>
          </a:lstStyle>
          <a:p>
            <a:fld id="{6B4E6AD4-9510-4A79-897E-A6090BC4A989}" type="slidenum">
              <a:rPr lang="en-US" altLang="en-US" sz="2200">
                <a:latin typeface="Cambria" pitchFamily="18" charset="0"/>
              </a:rPr>
              <a:pPr/>
              <a:t>24</a:t>
            </a:fld>
            <a:endParaRPr lang="en-US" altLang="en-US" sz="2200">
              <a:latin typeface="Cambria" pitchFamily="18" charset="0"/>
            </a:endParaRPr>
          </a:p>
        </p:txBody>
      </p:sp>
    </p:spTree>
    <p:extLst>
      <p:ext uri="{BB962C8B-B14F-4D97-AF65-F5344CB8AC3E}">
        <p14:creationId xmlns:p14="http://schemas.microsoft.com/office/powerpoint/2010/main" val="269300920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ChangeArrowheads="1"/>
          </p:cNvSpPr>
          <p:nvPr>
            <p:ph type="title"/>
          </p:nvPr>
        </p:nvSpPr>
        <p:spPr bwMode="auto">
          <a:xfrm>
            <a:off x="1280044" y="1218812"/>
            <a:ext cx="6516849" cy="4343109"/>
          </a:xfrm>
        </p:spPr>
        <p:txBody>
          <a:bodyPr wrap="square" numCol="1" anchorCtr="0" compatLnSpc="1">
            <a:prstTxWarp prst="textNoShape">
              <a:avLst/>
            </a:prstTxWarp>
          </a:bodyPr>
          <a:lstStyle/>
          <a:p>
            <a:r>
              <a:rPr lang="en-US" altLang="en-US" sz="6100" b="1">
                <a:solidFill>
                  <a:schemeClr val="hlink"/>
                </a:solidFill>
              </a:rPr>
              <a:t>Multinational Capital Budgeting </a:t>
            </a:r>
            <a:br>
              <a:rPr lang="en-US" altLang="en-US" sz="6100" b="1">
                <a:solidFill>
                  <a:schemeClr val="hlink"/>
                </a:solidFill>
              </a:rPr>
            </a:br>
            <a:r>
              <a:rPr lang="en-US" altLang="en-US" sz="6100" b="1">
                <a:solidFill>
                  <a:schemeClr val="hlink"/>
                </a:solidFill>
              </a:rPr>
              <a:t/>
            </a:r>
            <a:br>
              <a:rPr lang="en-US" altLang="en-US" sz="6100" b="1">
                <a:solidFill>
                  <a:schemeClr val="hlink"/>
                </a:solidFill>
              </a:rPr>
            </a:br>
            <a:endParaRPr lang="en-US" altLang="en-US" sz="6100" b="1">
              <a:solidFill>
                <a:schemeClr val="hlink"/>
              </a:solidFill>
            </a:endParaRPr>
          </a:p>
        </p:txBody>
      </p:sp>
      <p:sp>
        <p:nvSpPr>
          <p:cNvPr id="137219"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imes New Roman" pitchFamily="18" charset="0"/>
              </a:defRPr>
            </a:lvl1pPr>
            <a:lvl2pPr marL="682251" indent="-262404">
              <a:defRPr>
                <a:solidFill>
                  <a:schemeClr val="tx1"/>
                </a:solidFill>
                <a:latin typeface="Times New Roman" pitchFamily="18" charset="0"/>
              </a:defRPr>
            </a:lvl2pPr>
            <a:lvl3pPr marL="1049617" indent="-209923">
              <a:defRPr>
                <a:solidFill>
                  <a:schemeClr val="tx1"/>
                </a:solidFill>
                <a:latin typeface="Times New Roman" pitchFamily="18" charset="0"/>
              </a:defRPr>
            </a:lvl3pPr>
            <a:lvl4pPr marL="1469464" indent="-209923">
              <a:defRPr>
                <a:solidFill>
                  <a:schemeClr val="tx1"/>
                </a:solidFill>
                <a:latin typeface="Times New Roman" pitchFamily="18" charset="0"/>
              </a:defRPr>
            </a:lvl4pPr>
            <a:lvl5pPr marL="1889310" indent="-209923">
              <a:defRPr>
                <a:solidFill>
                  <a:schemeClr val="tx1"/>
                </a:solidFill>
                <a:latin typeface="Times New Roman" pitchFamily="18" charset="0"/>
              </a:defRPr>
            </a:lvl5pPr>
            <a:lvl6pPr marL="2309157" indent="-209923" defTabSz="419847" fontAlgn="base">
              <a:spcBef>
                <a:spcPct val="0"/>
              </a:spcBef>
              <a:spcAft>
                <a:spcPct val="0"/>
              </a:spcAft>
              <a:defRPr>
                <a:solidFill>
                  <a:schemeClr val="tx1"/>
                </a:solidFill>
                <a:latin typeface="Times New Roman" pitchFamily="18" charset="0"/>
              </a:defRPr>
            </a:lvl6pPr>
            <a:lvl7pPr marL="2729004" indent="-209923" defTabSz="419847" fontAlgn="base">
              <a:spcBef>
                <a:spcPct val="0"/>
              </a:spcBef>
              <a:spcAft>
                <a:spcPct val="0"/>
              </a:spcAft>
              <a:defRPr>
                <a:solidFill>
                  <a:schemeClr val="tx1"/>
                </a:solidFill>
                <a:latin typeface="Times New Roman" pitchFamily="18" charset="0"/>
              </a:defRPr>
            </a:lvl7pPr>
            <a:lvl8pPr marL="3148851" indent="-209923" defTabSz="419847" fontAlgn="base">
              <a:spcBef>
                <a:spcPct val="0"/>
              </a:spcBef>
              <a:spcAft>
                <a:spcPct val="0"/>
              </a:spcAft>
              <a:defRPr>
                <a:solidFill>
                  <a:schemeClr val="tx1"/>
                </a:solidFill>
                <a:latin typeface="Times New Roman" pitchFamily="18" charset="0"/>
              </a:defRPr>
            </a:lvl8pPr>
            <a:lvl9pPr marL="3568697" indent="-209923" defTabSz="419847" fontAlgn="base">
              <a:spcBef>
                <a:spcPct val="0"/>
              </a:spcBef>
              <a:spcAft>
                <a:spcPct val="0"/>
              </a:spcAft>
              <a:defRPr>
                <a:solidFill>
                  <a:schemeClr val="tx1"/>
                </a:solidFill>
                <a:latin typeface="Times New Roman" pitchFamily="18" charset="0"/>
              </a:defRPr>
            </a:lvl9pPr>
          </a:lstStyle>
          <a:p>
            <a:pPr fontAlgn="base">
              <a:spcBef>
                <a:spcPct val="0"/>
              </a:spcBef>
              <a:spcAft>
                <a:spcPct val="0"/>
              </a:spcAft>
            </a:pPr>
            <a:r>
              <a:rPr lang="en-US" altLang="en-US" sz="1300">
                <a:latin typeface="Cambria" pitchFamily="18" charset="0"/>
              </a:rPr>
              <a:t>DMH</a:t>
            </a:r>
          </a:p>
        </p:txBody>
      </p:sp>
      <p:sp>
        <p:nvSpPr>
          <p:cNvPr id="137220"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defRPr>
            </a:lvl1pPr>
            <a:lvl2pPr marL="682251" indent="-262404">
              <a:defRPr>
                <a:solidFill>
                  <a:schemeClr val="tx1"/>
                </a:solidFill>
                <a:latin typeface="Times New Roman" pitchFamily="18" charset="0"/>
              </a:defRPr>
            </a:lvl2pPr>
            <a:lvl3pPr marL="1049617" indent="-209923">
              <a:defRPr>
                <a:solidFill>
                  <a:schemeClr val="tx1"/>
                </a:solidFill>
                <a:latin typeface="Times New Roman" pitchFamily="18" charset="0"/>
              </a:defRPr>
            </a:lvl3pPr>
            <a:lvl4pPr marL="1469464" indent="-209923">
              <a:defRPr>
                <a:solidFill>
                  <a:schemeClr val="tx1"/>
                </a:solidFill>
                <a:latin typeface="Times New Roman" pitchFamily="18" charset="0"/>
              </a:defRPr>
            </a:lvl4pPr>
            <a:lvl5pPr marL="1889310" indent="-209923">
              <a:defRPr>
                <a:solidFill>
                  <a:schemeClr val="tx1"/>
                </a:solidFill>
                <a:latin typeface="Times New Roman" pitchFamily="18" charset="0"/>
              </a:defRPr>
            </a:lvl5pPr>
            <a:lvl6pPr marL="2309157" indent="-209923" defTabSz="419847" fontAlgn="base">
              <a:spcBef>
                <a:spcPct val="0"/>
              </a:spcBef>
              <a:spcAft>
                <a:spcPct val="0"/>
              </a:spcAft>
              <a:defRPr>
                <a:solidFill>
                  <a:schemeClr val="tx1"/>
                </a:solidFill>
                <a:latin typeface="Times New Roman" pitchFamily="18" charset="0"/>
              </a:defRPr>
            </a:lvl6pPr>
            <a:lvl7pPr marL="2729004" indent="-209923" defTabSz="419847" fontAlgn="base">
              <a:spcBef>
                <a:spcPct val="0"/>
              </a:spcBef>
              <a:spcAft>
                <a:spcPct val="0"/>
              </a:spcAft>
              <a:defRPr>
                <a:solidFill>
                  <a:schemeClr val="tx1"/>
                </a:solidFill>
                <a:latin typeface="Times New Roman" pitchFamily="18" charset="0"/>
              </a:defRPr>
            </a:lvl7pPr>
            <a:lvl8pPr marL="3148851" indent="-209923" defTabSz="419847" fontAlgn="base">
              <a:spcBef>
                <a:spcPct val="0"/>
              </a:spcBef>
              <a:spcAft>
                <a:spcPct val="0"/>
              </a:spcAft>
              <a:defRPr>
                <a:solidFill>
                  <a:schemeClr val="tx1"/>
                </a:solidFill>
                <a:latin typeface="Times New Roman" pitchFamily="18" charset="0"/>
              </a:defRPr>
            </a:lvl8pPr>
            <a:lvl9pPr marL="3568697" indent="-209923" defTabSz="419847" fontAlgn="base">
              <a:spcBef>
                <a:spcPct val="0"/>
              </a:spcBef>
              <a:spcAft>
                <a:spcPct val="0"/>
              </a:spcAft>
              <a:defRPr>
                <a:solidFill>
                  <a:schemeClr val="tx1"/>
                </a:solidFill>
                <a:latin typeface="Times New Roman" pitchFamily="18" charset="0"/>
              </a:defRPr>
            </a:lvl9pPr>
          </a:lstStyle>
          <a:p>
            <a:fld id="{EA75ED40-C75B-424C-A059-B1711ECC5B3E}" type="slidenum">
              <a:rPr lang="en-US" altLang="en-US" sz="2200">
                <a:latin typeface="Cambria" pitchFamily="18" charset="0"/>
              </a:rPr>
              <a:pPr/>
              <a:t>25</a:t>
            </a:fld>
            <a:endParaRPr lang="en-US" altLang="en-US" sz="2200">
              <a:latin typeface="Cambria" pitchFamily="18" charset="0"/>
            </a:endParaRPr>
          </a:p>
        </p:txBody>
      </p:sp>
    </p:spTree>
    <p:extLst>
      <p:ext uri="{BB962C8B-B14F-4D97-AF65-F5344CB8AC3E}">
        <p14:creationId xmlns:p14="http://schemas.microsoft.com/office/powerpoint/2010/main" val="153225633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7218" name="Title 4"/>
          <p:cNvSpPr>
            <a:spLocks noGrp="1" noChangeArrowheads="1"/>
          </p:cNvSpPr>
          <p:nvPr>
            <p:ph type="title"/>
          </p:nvPr>
        </p:nvSpPr>
        <p:spPr>
          <a:xfrm>
            <a:off x="1003041" y="559837"/>
            <a:ext cx="7059191" cy="1143000"/>
          </a:xfrm>
        </p:spPr>
        <p:txBody>
          <a:bodyPr>
            <a:normAutofit fontScale="90000"/>
          </a:bodyPr>
          <a:lstStyle/>
          <a:p>
            <a:pPr defTabSz="914342">
              <a:defRPr/>
            </a:pPr>
            <a:r>
              <a:rPr lang="en-US" altLang="en-US" b="1">
                <a:solidFill>
                  <a:srgbClr val="0070C0"/>
                </a:solidFill>
              </a:rPr>
              <a:t>Multinational Capital Budgeting</a:t>
            </a:r>
            <a:endParaRPr lang="en-US" altLang="en-US">
              <a:solidFill>
                <a:srgbClr val="0070C0"/>
              </a:solidFill>
            </a:endParaRPr>
          </a:p>
        </p:txBody>
      </p:sp>
      <p:sp>
        <p:nvSpPr>
          <p:cNvPr id="138243"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imes New Roman" pitchFamily="18" charset="0"/>
              </a:defRPr>
            </a:lvl1pPr>
            <a:lvl2pPr marL="682251" indent="-262404">
              <a:defRPr>
                <a:solidFill>
                  <a:schemeClr val="tx1"/>
                </a:solidFill>
                <a:latin typeface="Times New Roman" pitchFamily="18" charset="0"/>
              </a:defRPr>
            </a:lvl2pPr>
            <a:lvl3pPr marL="1049617" indent="-209923">
              <a:defRPr>
                <a:solidFill>
                  <a:schemeClr val="tx1"/>
                </a:solidFill>
                <a:latin typeface="Times New Roman" pitchFamily="18" charset="0"/>
              </a:defRPr>
            </a:lvl3pPr>
            <a:lvl4pPr marL="1469464" indent="-209923">
              <a:defRPr>
                <a:solidFill>
                  <a:schemeClr val="tx1"/>
                </a:solidFill>
                <a:latin typeface="Times New Roman" pitchFamily="18" charset="0"/>
              </a:defRPr>
            </a:lvl4pPr>
            <a:lvl5pPr marL="1889310" indent="-209923">
              <a:defRPr>
                <a:solidFill>
                  <a:schemeClr val="tx1"/>
                </a:solidFill>
                <a:latin typeface="Times New Roman" pitchFamily="18" charset="0"/>
              </a:defRPr>
            </a:lvl5pPr>
            <a:lvl6pPr marL="2309157" indent="-209923" defTabSz="419847" fontAlgn="base">
              <a:spcBef>
                <a:spcPct val="0"/>
              </a:spcBef>
              <a:spcAft>
                <a:spcPct val="0"/>
              </a:spcAft>
              <a:defRPr>
                <a:solidFill>
                  <a:schemeClr val="tx1"/>
                </a:solidFill>
                <a:latin typeface="Times New Roman" pitchFamily="18" charset="0"/>
              </a:defRPr>
            </a:lvl6pPr>
            <a:lvl7pPr marL="2729004" indent="-209923" defTabSz="419847" fontAlgn="base">
              <a:spcBef>
                <a:spcPct val="0"/>
              </a:spcBef>
              <a:spcAft>
                <a:spcPct val="0"/>
              </a:spcAft>
              <a:defRPr>
                <a:solidFill>
                  <a:schemeClr val="tx1"/>
                </a:solidFill>
                <a:latin typeface="Times New Roman" pitchFamily="18" charset="0"/>
              </a:defRPr>
            </a:lvl7pPr>
            <a:lvl8pPr marL="3148851" indent="-209923" defTabSz="419847" fontAlgn="base">
              <a:spcBef>
                <a:spcPct val="0"/>
              </a:spcBef>
              <a:spcAft>
                <a:spcPct val="0"/>
              </a:spcAft>
              <a:defRPr>
                <a:solidFill>
                  <a:schemeClr val="tx1"/>
                </a:solidFill>
                <a:latin typeface="Times New Roman" pitchFamily="18" charset="0"/>
              </a:defRPr>
            </a:lvl8pPr>
            <a:lvl9pPr marL="3568697" indent="-209923" defTabSz="419847" fontAlgn="base">
              <a:spcBef>
                <a:spcPct val="0"/>
              </a:spcBef>
              <a:spcAft>
                <a:spcPct val="0"/>
              </a:spcAft>
              <a:defRPr>
                <a:solidFill>
                  <a:schemeClr val="tx1"/>
                </a:solidFill>
                <a:latin typeface="Times New Roman" pitchFamily="18" charset="0"/>
              </a:defRPr>
            </a:lvl9pPr>
          </a:lstStyle>
          <a:p>
            <a:pPr fontAlgn="base">
              <a:spcBef>
                <a:spcPct val="0"/>
              </a:spcBef>
              <a:spcAft>
                <a:spcPct val="0"/>
              </a:spcAft>
            </a:pPr>
            <a:r>
              <a:rPr lang="en-US" altLang="en-US" sz="1300">
                <a:latin typeface="Cambria" pitchFamily="18" charset="0"/>
              </a:rPr>
              <a:t>DMH</a:t>
            </a:r>
          </a:p>
        </p:txBody>
      </p:sp>
      <p:sp>
        <p:nvSpPr>
          <p:cNvPr id="138244"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defRPr>
            </a:lvl1pPr>
            <a:lvl2pPr marL="682251" indent="-262404">
              <a:defRPr>
                <a:solidFill>
                  <a:schemeClr val="tx1"/>
                </a:solidFill>
                <a:latin typeface="Times New Roman" pitchFamily="18" charset="0"/>
              </a:defRPr>
            </a:lvl2pPr>
            <a:lvl3pPr marL="1049617" indent="-209923">
              <a:defRPr>
                <a:solidFill>
                  <a:schemeClr val="tx1"/>
                </a:solidFill>
                <a:latin typeface="Times New Roman" pitchFamily="18" charset="0"/>
              </a:defRPr>
            </a:lvl3pPr>
            <a:lvl4pPr marL="1469464" indent="-209923">
              <a:defRPr>
                <a:solidFill>
                  <a:schemeClr val="tx1"/>
                </a:solidFill>
                <a:latin typeface="Times New Roman" pitchFamily="18" charset="0"/>
              </a:defRPr>
            </a:lvl4pPr>
            <a:lvl5pPr marL="1889310" indent="-209923">
              <a:defRPr>
                <a:solidFill>
                  <a:schemeClr val="tx1"/>
                </a:solidFill>
                <a:latin typeface="Times New Roman" pitchFamily="18" charset="0"/>
              </a:defRPr>
            </a:lvl5pPr>
            <a:lvl6pPr marL="2309157" indent="-209923" defTabSz="419847" fontAlgn="base">
              <a:spcBef>
                <a:spcPct val="0"/>
              </a:spcBef>
              <a:spcAft>
                <a:spcPct val="0"/>
              </a:spcAft>
              <a:defRPr>
                <a:solidFill>
                  <a:schemeClr val="tx1"/>
                </a:solidFill>
                <a:latin typeface="Times New Roman" pitchFamily="18" charset="0"/>
              </a:defRPr>
            </a:lvl6pPr>
            <a:lvl7pPr marL="2729004" indent="-209923" defTabSz="419847" fontAlgn="base">
              <a:spcBef>
                <a:spcPct val="0"/>
              </a:spcBef>
              <a:spcAft>
                <a:spcPct val="0"/>
              </a:spcAft>
              <a:defRPr>
                <a:solidFill>
                  <a:schemeClr val="tx1"/>
                </a:solidFill>
                <a:latin typeface="Times New Roman" pitchFamily="18" charset="0"/>
              </a:defRPr>
            </a:lvl7pPr>
            <a:lvl8pPr marL="3148851" indent="-209923" defTabSz="419847" fontAlgn="base">
              <a:spcBef>
                <a:spcPct val="0"/>
              </a:spcBef>
              <a:spcAft>
                <a:spcPct val="0"/>
              </a:spcAft>
              <a:defRPr>
                <a:solidFill>
                  <a:schemeClr val="tx1"/>
                </a:solidFill>
                <a:latin typeface="Times New Roman" pitchFamily="18" charset="0"/>
              </a:defRPr>
            </a:lvl8pPr>
            <a:lvl9pPr marL="3568697" indent="-209923" defTabSz="419847" fontAlgn="base">
              <a:spcBef>
                <a:spcPct val="0"/>
              </a:spcBef>
              <a:spcAft>
                <a:spcPct val="0"/>
              </a:spcAft>
              <a:defRPr>
                <a:solidFill>
                  <a:schemeClr val="tx1"/>
                </a:solidFill>
                <a:latin typeface="Times New Roman" pitchFamily="18" charset="0"/>
              </a:defRPr>
            </a:lvl9pPr>
          </a:lstStyle>
          <a:p>
            <a:fld id="{1A9F6C1B-14AC-4650-A9A1-F875EE0BA42B}" type="slidenum">
              <a:rPr lang="en-US" altLang="en-US" sz="2200">
                <a:latin typeface="Cambria" pitchFamily="18" charset="0"/>
              </a:rPr>
              <a:pPr/>
              <a:t>26</a:t>
            </a:fld>
            <a:endParaRPr lang="en-US" altLang="en-US" sz="2200">
              <a:latin typeface="Cambria" pitchFamily="18" charset="0"/>
            </a:endParaRPr>
          </a:p>
        </p:txBody>
      </p:sp>
      <p:sp>
        <p:nvSpPr>
          <p:cNvPr id="284674" name="Rectangle 2"/>
          <p:cNvSpPr>
            <a:spLocks noGrp="1" noChangeArrowheads="1"/>
          </p:cNvSpPr>
          <p:nvPr>
            <p:ph type="body" idx="4294967295"/>
          </p:nvPr>
        </p:nvSpPr>
        <p:spPr bwMode="auto">
          <a:xfrm>
            <a:off x="0" y="1749490"/>
            <a:ext cx="7681719" cy="480380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buFont typeface="Wingdings" pitchFamily="2" charset="2"/>
              <a:buNone/>
            </a:pPr>
            <a:r>
              <a:rPr lang="en-US" altLang="en-US" sz="2600" b="1">
                <a:solidFill>
                  <a:srgbClr val="F91503"/>
                </a:solidFill>
              </a:rPr>
              <a:t>Objectives </a:t>
            </a:r>
          </a:p>
          <a:p>
            <a:pPr>
              <a:buFont typeface="Wingdings" pitchFamily="2" charset="2"/>
              <a:buBlip>
                <a:blip r:embed="rId2"/>
              </a:buBlip>
            </a:pPr>
            <a:r>
              <a:rPr lang="en-US" altLang="en-US" sz="2600"/>
              <a:t>To compare the capital budgeting analysis of an MNC’s subsidiary with that of its parent;</a:t>
            </a:r>
          </a:p>
          <a:p>
            <a:pPr>
              <a:buFont typeface="Wingdings" pitchFamily="2" charset="2"/>
              <a:buBlip>
                <a:blip r:embed="rId2"/>
              </a:buBlip>
            </a:pPr>
            <a:r>
              <a:rPr lang="en-US" altLang="en-US" sz="2600"/>
              <a:t>To demonstrate how multinational capital budgeting can be applied to determine whether an international project should be implemented; &amp;</a:t>
            </a:r>
          </a:p>
          <a:p>
            <a:pPr>
              <a:buFont typeface="Wingdings" pitchFamily="2" charset="2"/>
              <a:buBlip>
                <a:blip r:embed="rId2"/>
              </a:buBlip>
            </a:pPr>
            <a:r>
              <a:rPr lang="en-US" altLang="en-US" sz="2600"/>
              <a:t>To explain how the risk of international projects can be assessed.</a:t>
            </a:r>
          </a:p>
        </p:txBody>
      </p:sp>
    </p:spTree>
    <p:extLst>
      <p:ext uri="{BB962C8B-B14F-4D97-AF65-F5344CB8AC3E}">
        <p14:creationId xmlns:p14="http://schemas.microsoft.com/office/powerpoint/2010/main" val="285229342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84674">
                                            <p:txEl>
                                              <p:pRg st="0" end="0"/>
                                            </p:txEl>
                                          </p:spTgt>
                                        </p:tgtEl>
                                        <p:attrNameLst>
                                          <p:attrName>style.visibility</p:attrName>
                                        </p:attrNameLst>
                                      </p:cBhvr>
                                      <p:to>
                                        <p:strVal val="visible"/>
                                      </p:to>
                                    </p:set>
                                    <p:animEffect transition="in" filter="wipe(left)">
                                      <p:cBhvr>
                                        <p:cTn id="7" dur="500"/>
                                        <p:tgtEl>
                                          <p:spTgt spid="28467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84674">
                                            <p:txEl>
                                              <p:pRg st="1" end="1"/>
                                            </p:txEl>
                                          </p:spTgt>
                                        </p:tgtEl>
                                        <p:attrNameLst>
                                          <p:attrName>style.visibility</p:attrName>
                                        </p:attrNameLst>
                                      </p:cBhvr>
                                      <p:to>
                                        <p:strVal val="visible"/>
                                      </p:to>
                                    </p:set>
                                    <p:animEffect transition="in" filter="wipe(left)">
                                      <p:cBhvr>
                                        <p:cTn id="12" dur="500"/>
                                        <p:tgtEl>
                                          <p:spTgt spid="284674">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84674">
                                            <p:txEl>
                                              <p:pRg st="2" end="2"/>
                                            </p:txEl>
                                          </p:spTgt>
                                        </p:tgtEl>
                                        <p:attrNameLst>
                                          <p:attrName>style.visibility</p:attrName>
                                        </p:attrNameLst>
                                      </p:cBhvr>
                                      <p:to>
                                        <p:strVal val="visible"/>
                                      </p:to>
                                    </p:set>
                                    <p:animEffect transition="in" filter="wipe(left)">
                                      <p:cBhvr>
                                        <p:cTn id="17" dur="500"/>
                                        <p:tgtEl>
                                          <p:spTgt spid="284674">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84674">
                                            <p:txEl>
                                              <p:pRg st="3" end="3"/>
                                            </p:txEl>
                                          </p:spTgt>
                                        </p:tgtEl>
                                        <p:attrNameLst>
                                          <p:attrName>style.visibility</p:attrName>
                                        </p:attrNameLst>
                                      </p:cBhvr>
                                      <p:to>
                                        <p:strVal val="visible"/>
                                      </p:to>
                                    </p:set>
                                    <p:animEffect transition="in" filter="wipe(left)">
                                      <p:cBhvr>
                                        <p:cTn id="22" dur="500"/>
                                        <p:tgtEl>
                                          <p:spTgt spid="28467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4674" grpId="0" build="p"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8244" name="Rectangle 2"/>
          <p:cNvSpPr>
            <a:spLocks noGrp="1" noChangeArrowheads="1"/>
          </p:cNvSpPr>
          <p:nvPr>
            <p:ph type="title"/>
          </p:nvPr>
        </p:nvSpPr>
        <p:spPr>
          <a:xfrm>
            <a:off x="424252" y="607948"/>
            <a:ext cx="8178865" cy="1071562"/>
          </a:xfrm>
        </p:spPr>
        <p:txBody>
          <a:bodyPr>
            <a:normAutofit fontScale="90000"/>
          </a:bodyPr>
          <a:lstStyle/>
          <a:p>
            <a:pPr defTabSz="914342">
              <a:defRPr/>
            </a:pPr>
            <a:r>
              <a:rPr lang="en-US" altLang="en-US" b="1">
                <a:solidFill>
                  <a:srgbClr val="0070C0"/>
                </a:solidFill>
              </a:rPr>
              <a:t>Subsidiary versus Parent Perspective</a:t>
            </a:r>
          </a:p>
        </p:txBody>
      </p:sp>
      <p:sp>
        <p:nvSpPr>
          <p:cNvPr id="285699" name="Rectangle 3"/>
          <p:cNvSpPr>
            <a:spLocks noGrp="1" noChangeArrowheads="1"/>
          </p:cNvSpPr>
          <p:nvPr>
            <p:ph idx="1"/>
          </p:nvPr>
        </p:nvSpPr>
        <p:spPr bwMode="auto">
          <a:xfrm>
            <a:off x="424252" y="1959429"/>
            <a:ext cx="8178865" cy="4136086"/>
          </a:xfrm>
        </p:spPr>
        <p:txBody>
          <a:bodyPr wrap="square" numCol="1" anchor="t" anchorCtr="0" compatLnSpc="1">
            <a:prstTxWarp prst="textNoShape">
              <a:avLst/>
            </a:prstTxWarp>
          </a:bodyPr>
          <a:lstStyle/>
          <a:p>
            <a:pPr>
              <a:buFont typeface="Wingdings" pitchFamily="2" charset="2"/>
              <a:buBlip>
                <a:blip r:embed="rId2"/>
              </a:buBlip>
            </a:pPr>
            <a:r>
              <a:rPr lang="en-US" altLang="en-US" sz="2600"/>
              <a:t>Should the capital budgeting for a multi-national project be conducted from the viewpoint of  the subsidiary that will administer the project, or the parent that will provide most of the financing?</a:t>
            </a:r>
          </a:p>
          <a:p>
            <a:pPr>
              <a:buFont typeface="Wingdings" pitchFamily="2" charset="2"/>
              <a:buBlip>
                <a:blip r:embed="rId2"/>
              </a:buBlip>
            </a:pPr>
            <a:r>
              <a:rPr lang="en-US" altLang="en-US" sz="2600"/>
              <a:t>The results may vary with the perspective taken because the net after-tax cash inflows to the parent can differ substantially from those to the subsidiary.</a:t>
            </a:r>
          </a:p>
        </p:txBody>
      </p:sp>
      <p:sp>
        <p:nvSpPr>
          <p:cNvPr id="139268"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imes New Roman" pitchFamily="18" charset="0"/>
              </a:defRPr>
            </a:lvl1pPr>
            <a:lvl2pPr marL="682251" indent="-262404">
              <a:defRPr>
                <a:solidFill>
                  <a:schemeClr val="tx1"/>
                </a:solidFill>
                <a:latin typeface="Times New Roman" pitchFamily="18" charset="0"/>
              </a:defRPr>
            </a:lvl2pPr>
            <a:lvl3pPr marL="1049617" indent="-209923">
              <a:defRPr>
                <a:solidFill>
                  <a:schemeClr val="tx1"/>
                </a:solidFill>
                <a:latin typeface="Times New Roman" pitchFamily="18" charset="0"/>
              </a:defRPr>
            </a:lvl3pPr>
            <a:lvl4pPr marL="1469464" indent="-209923">
              <a:defRPr>
                <a:solidFill>
                  <a:schemeClr val="tx1"/>
                </a:solidFill>
                <a:latin typeface="Times New Roman" pitchFamily="18" charset="0"/>
              </a:defRPr>
            </a:lvl4pPr>
            <a:lvl5pPr marL="1889310" indent="-209923">
              <a:defRPr>
                <a:solidFill>
                  <a:schemeClr val="tx1"/>
                </a:solidFill>
                <a:latin typeface="Times New Roman" pitchFamily="18" charset="0"/>
              </a:defRPr>
            </a:lvl5pPr>
            <a:lvl6pPr marL="2309157" indent="-209923" defTabSz="419847" fontAlgn="base">
              <a:spcBef>
                <a:spcPct val="0"/>
              </a:spcBef>
              <a:spcAft>
                <a:spcPct val="0"/>
              </a:spcAft>
              <a:defRPr>
                <a:solidFill>
                  <a:schemeClr val="tx1"/>
                </a:solidFill>
                <a:latin typeface="Times New Roman" pitchFamily="18" charset="0"/>
              </a:defRPr>
            </a:lvl6pPr>
            <a:lvl7pPr marL="2729004" indent="-209923" defTabSz="419847" fontAlgn="base">
              <a:spcBef>
                <a:spcPct val="0"/>
              </a:spcBef>
              <a:spcAft>
                <a:spcPct val="0"/>
              </a:spcAft>
              <a:defRPr>
                <a:solidFill>
                  <a:schemeClr val="tx1"/>
                </a:solidFill>
                <a:latin typeface="Times New Roman" pitchFamily="18" charset="0"/>
              </a:defRPr>
            </a:lvl7pPr>
            <a:lvl8pPr marL="3148851" indent="-209923" defTabSz="419847" fontAlgn="base">
              <a:spcBef>
                <a:spcPct val="0"/>
              </a:spcBef>
              <a:spcAft>
                <a:spcPct val="0"/>
              </a:spcAft>
              <a:defRPr>
                <a:solidFill>
                  <a:schemeClr val="tx1"/>
                </a:solidFill>
                <a:latin typeface="Times New Roman" pitchFamily="18" charset="0"/>
              </a:defRPr>
            </a:lvl8pPr>
            <a:lvl9pPr marL="3568697" indent="-209923" defTabSz="419847" fontAlgn="base">
              <a:spcBef>
                <a:spcPct val="0"/>
              </a:spcBef>
              <a:spcAft>
                <a:spcPct val="0"/>
              </a:spcAft>
              <a:defRPr>
                <a:solidFill>
                  <a:schemeClr val="tx1"/>
                </a:solidFill>
                <a:latin typeface="Times New Roman" pitchFamily="18" charset="0"/>
              </a:defRPr>
            </a:lvl9pPr>
          </a:lstStyle>
          <a:p>
            <a:pPr fontAlgn="base">
              <a:spcBef>
                <a:spcPct val="0"/>
              </a:spcBef>
              <a:spcAft>
                <a:spcPct val="0"/>
              </a:spcAft>
            </a:pPr>
            <a:r>
              <a:rPr lang="en-US" altLang="en-US" sz="1300">
                <a:latin typeface="Cambria" pitchFamily="18" charset="0"/>
              </a:rPr>
              <a:t>DMH</a:t>
            </a:r>
          </a:p>
        </p:txBody>
      </p:sp>
      <p:sp>
        <p:nvSpPr>
          <p:cNvPr id="139269"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defRPr>
            </a:lvl1pPr>
            <a:lvl2pPr marL="682251" indent="-262404">
              <a:defRPr>
                <a:solidFill>
                  <a:schemeClr val="tx1"/>
                </a:solidFill>
                <a:latin typeface="Times New Roman" pitchFamily="18" charset="0"/>
              </a:defRPr>
            </a:lvl2pPr>
            <a:lvl3pPr marL="1049617" indent="-209923">
              <a:defRPr>
                <a:solidFill>
                  <a:schemeClr val="tx1"/>
                </a:solidFill>
                <a:latin typeface="Times New Roman" pitchFamily="18" charset="0"/>
              </a:defRPr>
            </a:lvl3pPr>
            <a:lvl4pPr marL="1469464" indent="-209923">
              <a:defRPr>
                <a:solidFill>
                  <a:schemeClr val="tx1"/>
                </a:solidFill>
                <a:latin typeface="Times New Roman" pitchFamily="18" charset="0"/>
              </a:defRPr>
            </a:lvl4pPr>
            <a:lvl5pPr marL="1889310" indent="-209923">
              <a:defRPr>
                <a:solidFill>
                  <a:schemeClr val="tx1"/>
                </a:solidFill>
                <a:latin typeface="Times New Roman" pitchFamily="18" charset="0"/>
              </a:defRPr>
            </a:lvl5pPr>
            <a:lvl6pPr marL="2309157" indent="-209923" defTabSz="419847" fontAlgn="base">
              <a:spcBef>
                <a:spcPct val="0"/>
              </a:spcBef>
              <a:spcAft>
                <a:spcPct val="0"/>
              </a:spcAft>
              <a:defRPr>
                <a:solidFill>
                  <a:schemeClr val="tx1"/>
                </a:solidFill>
                <a:latin typeface="Times New Roman" pitchFamily="18" charset="0"/>
              </a:defRPr>
            </a:lvl6pPr>
            <a:lvl7pPr marL="2729004" indent="-209923" defTabSz="419847" fontAlgn="base">
              <a:spcBef>
                <a:spcPct val="0"/>
              </a:spcBef>
              <a:spcAft>
                <a:spcPct val="0"/>
              </a:spcAft>
              <a:defRPr>
                <a:solidFill>
                  <a:schemeClr val="tx1"/>
                </a:solidFill>
                <a:latin typeface="Times New Roman" pitchFamily="18" charset="0"/>
              </a:defRPr>
            </a:lvl7pPr>
            <a:lvl8pPr marL="3148851" indent="-209923" defTabSz="419847" fontAlgn="base">
              <a:spcBef>
                <a:spcPct val="0"/>
              </a:spcBef>
              <a:spcAft>
                <a:spcPct val="0"/>
              </a:spcAft>
              <a:defRPr>
                <a:solidFill>
                  <a:schemeClr val="tx1"/>
                </a:solidFill>
                <a:latin typeface="Times New Roman" pitchFamily="18" charset="0"/>
              </a:defRPr>
            </a:lvl8pPr>
            <a:lvl9pPr marL="3568697" indent="-209923" defTabSz="419847" fontAlgn="base">
              <a:spcBef>
                <a:spcPct val="0"/>
              </a:spcBef>
              <a:spcAft>
                <a:spcPct val="0"/>
              </a:spcAft>
              <a:defRPr>
                <a:solidFill>
                  <a:schemeClr val="tx1"/>
                </a:solidFill>
                <a:latin typeface="Times New Roman" pitchFamily="18" charset="0"/>
              </a:defRPr>
            </a:lvl9pPr>
          </a:lstStyle>
          <a:p>
            <a:fld id="{8365370E-0B21-44CA-BAFB-86C0CFF3E9C1}" type="slidenum">
              <a:rPr lang="en-US" altLang="en-US" sz="2200">
                <a:latin typeface="Cambria" pitchFamily="18" charset="0"/>
              </a:rPr>
              <a:pPr/>
              <a:t>27</a:t>
            </a:fld>
            <a:endParaRPr lang="en-US" altLang="en-US" sz="2200">
              <a:latin typeface="Cambria" pitchFamily="18" charset="0"/>
            </a:endParaRPr>
          </a:p>
        </p:txBody>
      </p:sp>
    </p:spTree>
    <p:extLst>
      <p:ext uri="{BB962C8B-B14F-4D97-AF65-F5344CB8AC3E}">
        <p14:creationId xmlns:p14="http://schemas.microsoft.com/office/powerpoint/2010/main" val="290170856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85699">
                                            <p:txEl>
                                              <p:pRg st="0" end="0"/>
                                            </p:txEl>
                                          </p:spTgt>
                                        </p:tgtEl>
                                        <p:attrNameLst>
                                          <p:attrName>style.visibility</p:attrName>
                                        </p:attrNameLst>
                                      </p:cBhvr>
                                      <p:to>
                                        <p:strVal val="visible"/>
                                      </p:to>
                                    </p:set>
                                    <p:animEffect transition="in" filter="wipe(left)">
                                      <p:cBhvr>
                                        <p:cTn id="7" dur="500"/>
                                        <p:tgtEl>
                                          <p:spTgt spid="28569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85699">
                                            <p:txEl>
                                              <p:pRg st="1" end="1"/>
                                            </p:txEl>
                                          </p:spTgt>
                                        </p:tgtEl>
                                        <p:attrNameLst>
                                          <p:attrName>style.visibility</p:attrName>
                                        </p:attrNameLst>
                                      </p:cBhvr>
                                      <p:to>
                                        <p:strVal val="visible"/>
                                      </p:to>
                                    </p:set>
                                    <p:animEffect transition="in" filter="wipe(left)">
                                      <p:cBhvr>
                                        <p:cTn id="12" dur="500"/>
                                        <p:tgtEl>
                                          <p:spTgt spid="28569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5699" grpId="0" build="p"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9268" name="Rectangle 2"/>
          <p:cNvSpPr>
            <a:spLocks noGrp="1" noChangeArrowheads="1"/>
          </p:cNvSpPr>
          <p:nvPr>
            <p:ph type="title"/>
          </p:nvPr>
        </p:nvSpPr>
        <p:spPr>
          <a:xfrm>
            <a:off x="424252" y="304703"/>
            <a:ext cx="8245929" cy="991378"/>
          </a:xfrm>
        </p:spPr>
        <p:txBody>
          <a:bodyPr lIns="83095" tIns="40818" rIns="83095" bIns="40818">
            <a:normAutofit fontScale="90000"/>
          </a:bodyPr>
          <a:lstStyle/>
          <a:p>
            <a:pPr defTabSz="914342">
              <a:defRPr/>
            </a:pPr>
            <a:r>
              <a:rPr lang="en-US" altLang="en-US" b="1">
                <a:solidFill>
                  <a:srgbClr val="0070C0"/>
                </a:solidFill>
              </a:rPr>
              <a:t>Subsidiary versus Parent Perspective</a:t>
            </a:r>
          </a:p>
        </p:txBody>
      </p:sp>
      <p:sp>
        <p:nvSpPr>
          <p:cNvPr id="286723" name="Rectangle 3"/>
          <p:cNvSpPr>
            <a:spLocks noGrp="1" noChangeArrowheads="1"/>
          </p:cNvSpPr>
          <p:nvPr>
            <p:ph idx="1"/>
          </p:nvPr>
        </p:nvSpPr>
        <p:spPr>
          <a:xfrm>
            <a:off x="1143000" y="1749490"/>
            <a:ext cx="7460117" cy="4346025"/>
          </a:xfrm>
        </p:spPr>
        <p:txBody>
          <a:bodyPr lIns="83095" tIns="40818" rIns="83095" bIns="40818"/>
          <a:lstStyle/>
          <a:p>
            <a:pPr marL="228586" indent="-228586" defTabSz="914342">
              <a:spcBef>
                <a:spcPts val="1000"/>
              </a:spcBef>
              <a:buNone/>
              <a:defRPr/>
            </a:pPr>
            <a:r>
              <a:rPr lang="en-US" sz="2200" dirty="0"/>
              <a:t>The difference in cash inflows is due to : </a:t>
            </a:r>
          </a:p>
          <a:p>
            <a:pPr marL="419847" indent="-419847" defTabSz="914342">
              <a:spcBef>
                <a:spcPts val="1000"/>
              </a:spcBef>
              <a:buClr>
                <a:schemeClr val="hlink"/>
              </a:buClr>
              <a:buBlip>
                <a:blip r:embed="rId2"/>
              </a:buBlip>
              <a:defRPr/>
            </a:pPr>
            <a:r>
              <a:rPr lang="en-US" sz="2200" dirty="0"/>
              <a:t>Tax differentials</a:t>
            </a:r>
          </a:p>
          <a:p>
            <a:pPr marL="839694" lvl="3" indent="-419847" defTabSz="914342">
              <a:spcBef>
                <a:spcPts val="500"/>
              </a:spcBef>
              <a:buClr>
                <a:schemeClr val="hlink"/>
              </a:buClr>
              <a:buBlip>
                <a:blip r:embed="rId2"/>
              </a:buBlip>
              <a:defRPr/>
            </a:pPr>
            <a:r>
              <a:rPr lang="en-US" sz="2200" dirty="0"/>
              <a:t>What is the tax rate on remitted funds?</a:t>
            </a:r>
          </a:p>
          <a:p>
            <a:pPr marL="419847" indent="-419847" defTabSz="914342">
              <a:spcBef>
                <a:spcPts val="1000"/>
              </a:spcBef>
              <a:buClr>
                <a:schemeClr val="hlink"/>
              </a:buClr>
              <a:buBlip>
                <a:blip r:embed="rId2"/>
              </a:buBlip>
              <a:defRPr/>
            </a:pPr>
            <a:r>
              <a:rPr lang="en-US" sz="2200" dirty="0"/>
              <a:t>Regulations that restrict remittances</a:t>
            </a:r>
          </a:p>
          <a:p>
            <a:pPr marL="419847" indent="-419847" defTabSz="914342">
              <a:spcBef>
                <a:spcPts val="1000"/>
              </a:spcBef>
              <a:buClr>
                <a:schemeClr val="hlink"/>
              </a:buClr>
              <a:buBlip>
                <a:blip r:embed="rId2"/>
              </a:buBlip>
              <a:defRPr/>
            </a:pPr>
            <a:r>
              <a:rPr lang="en-US" sz="2200" dirty="0"/>
              <a:t>Excessive remittances</a:t>
            </a:r>
          </a:p>
          <a:p>
            <a:pPr marL="839694" lvl="3" indent="-419847" defTabSz="914342">
              <a:spcBef>
                <a:spcPts val="500"/>
              </a:spcBef>
              <a:buClr>
                <a:schemeClr val="hlink"/>
              </a:buClr>
              <a:buBlip>
                <a:blip r:embed="rId2"/>
              </a:buBlip>
              <a:defRPr/>
            </a:pPr>
            <a:r>
              <a:rPr lang="en-US" sz="2200" dirty="0"/>
              <a:t>The parent may charge its subsidiary very high administrative fees.</a:t>
            </a:r>
          </a:p>
          <a:p>
            <a:pPr marL="419847" indent="-419847" defTabSz="914342">
              <a:spcBef>
                <a:spcPts val="1000"/>
              </a:spcBef>
              <a:buClr>
                <a:schemeClr val="hlink"/>
              </a:buClr>
              <a:buBlip>
                <a:blip r:embed="rId2"/>
              </a:buBlip>
              <a:defRPr/>
            </a:pPr>
            <a:r>
              <a:rPr lang="en-US" sz="2200" dirty="0"/>
              <a:t>Exchange rate movements</a:t>
            </a:r>
          </a:p>
        </p:txBody>
      </p:sp>
      <p:sp>
        <p:nvSpPr>
          <p:cNvPr id="140292"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imes New Roman" pitchFamily="18" charset="0"/>
              </a:defRPr>
            </a:lvl1pPr>
            <a:lvl2pPr marL="682251" indent="-262404">
              <a:defRPr>
                <a:solidFill>
                  <a:schemeClr val="tx1"/>
                </a:solidFill>
                <a:latin typeface="Times New Roman" pitchFamily="18" charset="0"/>
              </a:defRPr>
            </a:lvl2pPr>
            <a:lvl3pPr marL="1049617" indent="-209923">
              <a:defRPr>
                <a:solidFill>
                  <a:schemeClr val="tx1"/>
                </a:solidFill>
                <a:latin typeface="Times New Roman" pitchFamily="18" charset="0"/>
              </a:defRPr>
            </a:lvl3pPr>
            <a:lvl4pPr marL="1469464" indent="-209923">
              <a:defRPr>
                <a:solidFill>
                  <a:schemeClr val="tx1"/>
                </a:solidFill>
                <a:latin typeface="Times New Roman" pitchFamily="18" charset="0"/>
              </a:defRPr>
            </a:lvl4pPr>
            <a:lvl5pPr marL="1889310" indent="-209923">
              <a:defRPr>
                <a:solidFill>
                  <a:schemeClr val="tx1"/>
                </a:solidFill>
                <a:latin typeface="Times New Roman" pitchFamily="18" charset="0"/>
              </a:defRPr>
            </a:lvl5pPr>
            <a:lvl6pPr marL="2309157" indent="-209923" defTabSz="419847" fontAlgn="base">
              <a:spcBef>
                <a:spcPct val="0"/>
              </a:spcBef>
              <a:spcAft>
                <a:spcPct val="0"/>
              </a:spcAft>
              <a:defRPr>
                <a:solidFill>
                  <a:schemeClr val="tx1"/>
                </a:solidFill>
                <a:latin typeface="Times New Roman" pitchFamily="18" charset="0"/>
              </a:defRPr>
            </a:lvl6pPr>
            <a:lvl7pPr marL="2729004" indent="-209923" defTabSz="419847" fontAlgn="base">
              <a:spcBef>
                <a:spcPct val="0"/>
              </a:spcBef>
              <a:spcAft>
                <a:spcPct val="0"/>
              </a:spcAft>
              <a:defRPr>
                <a:solidFill>
                  <a:schemeClr val="tx1"/>
                </a:solidFill>
                <a:latin typeface="Times New Roman" pitchFamily="18" charset="0"/>
              </a:defRPr>
            </a:lvl7pPr>
            <a:lvl8pPr marL="3148851" indent="-209923" defTabSz="419847" fontAlgn="base">
              <a:spcBef>
                <a:spcPct val="0"/>
              </a:spcBef>
              <a:spcAft>
                <a:spcPct val="0"/>
              </a:spcAft>
              <a:defRPr>
                <a:solidFill>
                  <a:schemeClr val="tx1"/>
                </a:solidFill>
                <a:latin typeface="Times New Roman" pitchFamily="18" charset="0"/>
              </a:defRPr>
            </a:lvl8pPr>
            <a:lvl9pPr marL="3568697" indent="-209923" defTabSz="419847" fontAlgn="base">
              <a:spcBef>
                <a:spcPct val="0"/>
              </a:spcBef>
              <a:spcAft>
                <a:spcPct val="0"/>
              </a:spcAft>
              <a:defRPr>
                <a:solidFill>
                  <a:schemeClr val="tx1"/>
                </a:solidFill>
                <a:latin typeface="Times New Roman" pitchFamily="18" charset="0"/>
              </a:defRPr>
            </a:lvl9pPr>
          </a:lstStyle>
          <a:p>
            <a:pPr fontAlgn="base">
              <a:spcBef>
                <a:spcPct val="0"/>
              </a:spcBef>
              <a:spcAft>
                <a:spcPct val="0"/>
              </a:spcAft>
            </a:pPr>
            <a:r>
              <a:rPr lang="en-US" altLang="en-US" sz="1300">
                <a:latin typeface="Cambria" pitchFamily="18" charset="0"/>
              </a:rPr>
              <a:t>DMH</a:t>
            </a:r>
          </a:p>
        </p:txBody>
      </p:sp>
      <p:sp>
        <p:nvSpPr>
          <p:cNvPr id="140293"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defRPr>
            </a:lvl1pPr>
            <a:lvl2pPr marL="682251" indent="-262404">
              <a:defRPr>
                <a:solidFill>
                  <a:schemeClr val="tx1"/>
                </a:solidFill>
                <a:latin typeface="Times New Roman" pitchFamily="18" charset="0"/>
              </a:defRPr>
            </a:lvl2pPr>
            <a:lvl3pPr marL="1049617" indent="-209923">
              <a:defRPr>
                <a:solidFill>
                  <a:schemeClr val="tx1"/>
                </a:solidFill>
                <a:latin typeface="Times New Roman" pitchFamily="18" charset="0"/>
              </a:defRPr>
            </a:lvl3pPr>
            <a:lvl4pPr marL="1469464" indent="-209923">
              <a:defRPr>
                <a:solidFill>
                  <a:schemeClr val="tx1"/>
                </a:solidFill>
                <a:latin typeface="Times New Roman" pitchFamily="18" charset="0"/>
              </a:defRPr>
            </a:lvl4pPr>
            <a:lvl5pPr marL="1889310" indent="-209923">
              <a:defRPr>
                <a:solidFill>
                  <a:schemeClr val="tx1"/>
                </a:solidFill>
                <a:latin typeface="Times New Roman" pitchFamily="18" charset="0"/>
              </a:defRPr>
            </a:lvl5pPr>
            <a:lvl6pPr marL="2309157" indent="-209923" defTabSz="419847" fontAlgn="base">
              <a:spcBef>
                <a:spcPct val="0"/>
              </a:spcBef>
              <a:spcAft>
                <a:spcPct val="0"/>
              </a:spcAft>
              <a:defRPr>
                <a:solidFill>
                  <a:schemeClr val="tx1"/>
                </a:solidFill>
                <a:latin typeface="Times New Roman" pitchFamily="18" charset="0"/>
              </a:defRPr>
            </a:lvl6pPr>
            <a:lvl7pPr marL="2729004" indent="-209923" defTabSz="419847" fontAlgn="base">
              <a:spcBef>
                <a:spcPct val="0"/>
              </a:spcBef>
              <a:spcAft>
                <a:spcPct val="0"/>
              </a:spcAft>
              <a:defRPr>
                <a:solidFill>
                  <a:schemeClr val="tx1"/>
                </a:solidFill>
                <a:latin typeface="Times New Roman" pitchFamily="18" charset="0"/>
              </a:defRPr>
            </a:lvl7pPr>
            <a:lvl8pPr marL="3148851" indent="-209923" defTabSz="419847" fontAlgn="base">
              <a:spcBef>
                <a:spcPct val="0"/>
              </a:spcBef>
              <a:spcAft>
                <a:spcPct val="0"/>
              </a:spcAft>
              <a:defRPr>
                <a:solidFill>
                  <a:schemeClr val="tx1"/>
                </a:solidFill>
                <a:latin typeface="Times New Roman" pitchFamily="18" charset="0"/>
              </a:defRPr>
            </a:lvl8pPr>
            <a:lvl9pPr marL="3568697" indent="-209923" defTabSz="419847" fontAlgn="base">
              <a:spcBef>
                <a:spcPct val="0"/>
              </a:spcBef>
              <a:spcAft>
                <a:spcPct val="0"/>
              </a:spcAft>
              <a:defRPr>
                <a:solidFill>
                  <a:schemeClr val="tx1"/>
                </a:solidFill>
                <a:latin typeface="Times New Roman" pitchFamily="18" charset="0"/>
              </a:defRPr>
            </a:lvl9pPr>
          </a:lstStyle>
          <a:p>
            <a:fld id="{FE7F8B91-6DC4-457B-9302-DF9774015068}" type="slidenum">
              <a:rPr lang="en-US" altLang="en-US" sz="2200">
                <a:latin typeface="Cambria" pitchFamily="18" charset="0"/>
              </a:rPr>
              <a:pPr/>
              <a:t>28</a:t>
            </a:fld>
            <a:endParaRPr lang="en-US" altLang="en-US" sz="2200">
              <a:latin typeface="Cambria" pitchFamily="18" charset="0"/>
            </a:endParaRPr>
          </a:p>
        </p:txBody>
      </p:sp>
    </p:spTree>
    <p:extLst>
      <p:ext uri="{BB962C8B-B14F-4D97-AF65-F5344CB8AC3E}">
        <p14:creationId xmlns:p14="http://schemas.microsoft.com/office/powerpoint/2010/main" val="71583958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86723">
                                            <p:txEl>
                                              <p:pRg st="0" end="0"/>
                                            </p:txEl>
                                          </p:spTgt>
                                        </p:tgtEl>
                                        <p:attrNameLst>
                                          <p:attrName>style.visibility</p:attrName>
                                        </p:attrNameLst>
                                      </p:cBhvr>
                                      <p:to>
                                        <p:strVal val="visible"/>
                                      </p:to>
                                    </p:set>
                                    <p:animEffect transition="in" filter="wipe(left)">
                                      <p:cBhvr>
                                        <p:cTn id="7" dur="500"/>
                                        <p:tgtEl>
                                          <p:spTgt spid="28672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86723">
                                            <p:txEl>
                                              <p:pRg st="1" end="1"/>
                                            </p:txEl>
                                          </p:spTgt>
                                        </p:tgtEl>
                                        <p:attrNameLst>
                                          <p:attrName>style.visibility</p:attrName>
                                        </p:attrNameLst>
                                      </p:cBhvr>
                                      <p:to>
                                        <p:strVal val="visible"/>
                                      </p:to>
                                    </p:set>
                                    <p:animEffect transition="in" filter="wipe(left)">
                                      <p:cBhvr>
                                        <p:cTn id="12" dur="500"/>
                                        <p:tgtEl>
                                          <p:spTgt spid="286723">
                                            <p:txEl>
                                              <p:pRg st="1" end="1"/>
                                            </p:txEl>
                                          </p:spTgt>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286723">
                                            <p:txEl>
                                              <p:pRg st="2" end="2"/>
                                            </p:txEl>
                                          </p:spTgt>
                                        </p:tgtEl>
                                        <p:attrNameLst>
                                          <p:attrName>style.visibility</p:attrName>
                                        </p:attrNameLst>
                                      </p:cBhvr>
                                      <p:to>
                                        <p:strVal val="visible"/>
                                      </p:to>
                                    </p:set>
                                    <p:animEffect transition="in" filter="wipe(left)">
                                      <p:cBhvr>
                                        <p:cTn id="15" dur="500"/>
                                        <p:tgtEl>
                                          <p:spTgt spid="286723">
                                            <p:txEl>
                                              <p:pRg st="2" end="2"/>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286723">
                                            <p:txEl>
                                              <p:pRg st="3" end="3"/>
                                            </p:txEl>
                                          </p:spTgt>
                                        </p:tgtEl>
                                        <p:attrNameLst>
                                          <p:attrName>style.visibility</p:attrName>
                                        </p:attrNameLst>
                                      </p:cBhvr>
                                      <p:to>
                                        <p:strVal val="visible"/>
                                      </p:to>
                                    </p:set>
                                    <p:animEffect transition="in" filter="wipe(left)">
                                      <p:cBhvr>
                                        <p:cTn id="20" dur="500"/>
                                        <p:tgtEl>
                                          <p:spTgt spid="286723">
                                            <p:txEl>
                                              <p:pRg st="3" end="3"/>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286723">
                                            <p:txEl>
                                              <p:pRg st="4" end="4"/>
                                            </p:txEl>
                                          </p:spTgt>
                                        </p:tgtEl>
                                        <p:attrNameLst>
                                          <p:attrName>style.visibility</p:attrName>
                                        </p:attrNameLst>
                                      </p:cBhvr>
                                      <p:to>
                                        <p:strVal val="visible"/>
                                      </p:to>
                                    </p:set>
                                    <p:animEffect transition="in" filter="wipe(left)">
                                      <p:cBhvr>
                                        <p:cTn id="25" dur="500"/>
                                        <p:tgtEl>
                                          <p:spTgt spid="286723">
                                            <p:txEl>
                                              <p:pRg st="4" end="4"/>
                                            </p:txEl>
                                          </p:spTgt>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286723">
                                            <p:txEl>
                                              <p:pRg st="5" end="5"/>
                                            </p:txEl>
                                          </p:spTgt>
                                        </p:tgtEl>
                                        <p:attrNameLst>
                                          <p:attrName>style.visibility</p:attrName>
                                        </p:attrNameLst>
                                      </p:cBhvr>
                                      <p:to>
                                        <p:strVal val="visible"/>
                                      </p:to>
                                    </p:set>
                                    <p:animEffect transition="in" filter="wipe(left)">
                                      <p:cBhvr>
                                        <p:cTn id="28" dur="500"/>
                                        <p:tgtEl>
                                          <p:spTgt spid="286723">
                                            <p:txEl>
                                              <p:pRg st="5" end="5"/>
                                            </p:txEl>
                                          </p:spTgt>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286723">
                                            <p:txEl>
                                              <p:pRg st="6" end="6"/>
                                            </p:txEl>
                                          </p:spTgt>
                                        </p:tgtEl>
                                        <p:attrNameLst>
                                          <p:attrName>style.visibility</p:attrName>
                                        </p:attrNameLst>
                                      </p:cBhvr>
                                      <p:to>
                                        <p:strVal val="visible"/>
                                      </p:to>
                                    </p:set>
                                    <p:animEffect transition="in" filter="wipe(left)">
                                      <p:cBhvr>
                                        <p:cTn id="33" dur="500"/>
                                        <p:tgtEl>
                                          <p:spTgt spid="28672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23" grpId="0" build="p"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ChangeArrowheads="1"/>
          </p:cNvSpPr>
          <p:nvPr>
            <p:ph type="title"/>
          </p:nvPr>
        </p:nvSpPr>
        <p:spPr bwMode="auto">
          <a:xfrm>
            <a:off x="205566" y="228892"/>
            <a:ext cx="8659974" cy="989919"/>
          </a:xfrm>
          <a:noFill/>
          <a:extLst>
            <a:ext uri="{909E8E84-426E-40DD-AFC4-6F175D3DCCD1}">
              <a14:hiddenFill xmlns:a14="http://schemas.microsoft.com/office/drawing/2010/main">
                <a:solidFill>
                  <a:srgbClr val="FFFFFF"/>
                </a:solidFill>
              </a14:hiddenFill>
            </a:ext>
          </a:extLst>
        </p:spPr>
        <p:txBody>
          <a:bodyPr wrap="square" lIns="83095" tIns="40818" rIns="83095" bIns="40818" numCol="1" anchorCtr="0" compatLnSpc="1">
            <a:prstTxWarp prst="textNoShape">
              <a:avLst/>
            </a:prstTxWarp>
          </a:bodyPr>
          <a:lstStyle/>
          <a:p>
            <a:r>
              <a:rPr lang="en-US" altLang="en-US" sz="3300" b="1">
                <a:solidFill>
                  <a:srgbClr val="0070C0"/>
                </a:solidFill>
              </a:rPr>
              <a:t>Remitting Subsidiary Earnings to the Parent</a:t>
            </a:r>
          </a:p>
        </p:txBody>
      </p:sp>
      <p:sp>
        <p:nvSpPr>
          <p:cNvPr id="141315"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imes New Roman" pitchFamily="18" charset="0"/>
              </a:defRPr>
            </a:lvl1pPr>
            <a:lvl2pPr marL="682251" indent="-262404">
              <a:defRPr>
                <a:solidFill>
                  <a:schemeClr val="tx1"/>
                </a:solidFill>
                <a:latin typeface="Times New Roman" pitchFamily="18" charset="0"/>
              </a:defRPr>
            </a:lvl2pPr>
            <a:lvl3pPr marL="1049617" indent="-209923">
              <a:defRPr>
                <a:solidFill>
                  <a:schemeClr val="tx1"/>
                </a:solidFill>
                <a:latin typeface="Times New Roman" pitchFamily="18" charset="0"/>
              </a:defRPr>
            </a:lvl3pPr>
            <a:lvl4pPr marL="1469464" indent="-209923">
              <a:defRPr>
                <a:solidFill>
                  <a:schemeClr val="tx1"/>
                </a:solidFill>
                <a:latin typeface="Times New Roman" pitchFamily="18" charset="0"/>
              </a:defRPr>
            </a:lvl4pPr>
            <a:lvl5pPr marL="1889310" indent="-209923">
              <a:defRPr>
                <a:solidFill>
                  <a:schemeClr val="tx1"/>
                </a:solidFill>
                <a:latin typeface="Times New Roman" pitchFamily="18" charset="0"/>
              </a:defRPr>
            </a:lvl5pPr>
            <a:lvl6pPr marL="2309157" indent="-209923" defTabSz="419847" fontAlgn="base">
              <a:spcBef>
                <a:spcPct val="0"/>
              </a:spcBef>
              <a:spcAft>
                <a:spcPct val="0"/>
              </a:spcAft>
              <a:defRPr>
                <a:solidFill>
                  <a:schemeClr val="tx1"/>
                </a:solidFill>
                <a:latin typeface="Times New Roman" pitchFamily="18" charset="0"/>
              </a:defRPr>
            </a:lvl6pPr>
            <a:lvl7pPr marL="2729004" indent="-209923" defTabSz="419847" fontAlgn="base">
              <a:spcBef>
                <a:spcPct val="0"/>
              </a:spcBef>
              <a:spcAft>
                <a:spcPct val="0"/>
              </a:spcAft>
              <a:defRPr>
                <a:solidFill>
                  <a:schemeClr val="tx1"/>
                </a:solidFill>
                <a:latin typeface="Times New Roman" pitchFamily="18" charset="0"/>
              </a:defRPr>
            </a:lvl7pPr>
            <a:lvl8pPr marL="3148851" indent="-209923" defTabSz="419847" fontAlgn="base">
              <a:spcBef>
                <a:spcPct val="0"/>
              </a:spcBef>
              <a:spcAft>
                <a:spcPct val="0"/>
              </a:spcAft>
              <a:defRPr>
                <a:solidFill>
                  <a:schemeClr val="tx1"/>
                </a:solidFill>
                <a:latin typeface="Times New Roman" pitchFamily="18" charset="0"/>
              </a:defRPr>
            </a:lvl8pPr>
            <a:lvl9pPr marL="3568697" indent="-209923" defTabSz="419847" fontAlgn="base">
              <a:spcBef>
                <a:spcPct val="0"/>
              </a:spcBef>
              <a:spcAft>
                <a:spcPct val="0"/>
              </a:spcAft>
              <a:defRPr>
                <a:solidFill>
                  <a:schemeClr val="tx1"/>
                </a:solidFill>
                <a:latin typeface="Times New Roman" pitchFamily="18" charset="0"/>
              </a:defRPr>
            </a:lvl9pPr>
          </a:lstStyle>
          <a:p>
            <a:pPr fontAlgn="base">
              <a:spcBef>
                <a:spcPct val="0"/>
              </a:spcBef>
              <a:spcAft>
                <a:spcPct val="0"/>
              </a:spcAft>
            </a:pPr>
            <a:r>
              <a:rPr lang="en-US" altLang="en-US" sz="1300">
                <a:latin typeface="Cambria" pitchFamily="18" charset="0"/>
              </a:rPr>
              <a:t>DMH</a:t>
            </a:r>
          </a:p>
        </p:txBody>
      </p:sp>
      <p:sp>
        <p:nvSpPr>
          <p:cNvPr id="141316"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defRPr>
            </a:lvl1pPr>
            <a:lvl2pPr marL="682251" indent="-262404">
              <a:defRPr>
                <a:solidFill>
                  <a:schemeClr val="tx1"/>
                </a:solidFill>
                <a:latin typeface="Times New Roman" pitchFamily="18" charset="0"/>
              </a:defRPr>
            </a:lvl2pPr>
            <a:lvl3pPr marL="1049617" indent="-209923">
              <a:defRPr>
                <a:solidFill>
                  <a:schemeClr val="tx1"/>
                </a:solidFill>
                <a:latin typeface="Times New Roman" pitchFamily="18" charset="0"/>
              </a:defRPr>
            </a:lvl3pPr>
            <a:lvl4pPr marL="1469464" indent="-209923">
              <a:defRPr>
                <a:solidFill>
                  <a:schemeClr val="tx1"/>
                </a:solidFill>
                <a:latin typeface="Times New Roman" pitchFamily="18" charset="0"/>
              </a:defRPr>
            </a:lvl4pPr>
            <a:lvl5pPr marL="1889310" indent="-209923">
              <a:defRPr>
                <a:solidFill>
                  <a:schemeClr val="tx1"/>
                </a:solidFill>
                <a:latin typeface="Times New Roman" pitchFamily="18" charset="0"/>
              </a:defRPr>
            </a:lvl5pPr>
            <a:lvl6pPr marL="2309157" indent="-209923" defTabSz="419847" fontAlgn="base">
              <a:spcBef>
                <a:spcPct val="0"/>
              </a:spcBef>
              <a:spcAft>
                <a:spcPct val="0"/>
              </a:spcAft>
              <a:defRPr>
                <a:solidFill>
                  <a:schemeClr val="tx1"/>
                </a:solidFill>
                <a:latin typeface="Times New Roman" pitchFamily="18" charset="0"/>
              </a:defRPr>
            </a:lvl6pPr>
            <a:lvl7pPr marL="2729004" indent="-209923" defTabSz="419847" fontAlgn="base">
              <a:spcBef>
                <a:spcPct val="0"/>
              </a:spcBef>
              <a:spcAft>
                <a:spcPct val="0"/>
              </a:spcAft>
              <a:defRPr>
                <a:solidFill>
                  <a:schemeClr val="tx1"/>
                </a:solidFill>
                <a:latin typeface="Times New Roman" pitchFamily="18" charset="0"/>
              </a:defRPr>
            </a:lvl7pPr>
            <a:lvl8pPr marL="3148851" indent="-209923" defTabSz="419847" fontAlgn="base">
              <a:spcBef>
                <a:spcPct val="0"/>
              </a:spcBef>
              <a:spcAft>
                <a:spcPct val="0"/>
              </a:spcAft>
              <a:defRPr>
                <a:solidFill>
                  <a:schemeClr val="tx1"/>
                </a:solidFill>
                <a:latin typeface="Times New Roman" pitchFamily="18" charset="0"/>
              </a:defRPr>
            </a:lvl8pPr>
            <a:lvl9pPr marL="3568697" indent="-209923" defTabSz="419847" fontAlgn="base">
              <a:spcBef>
                <a:spcPct val="0"/>
              </a:spcBef>
              <a:spcAft>
                <a:spcPct val="0"/>
              </a:spcAft>
              <a:defRPr>
                <a:solidFill>
                  <a:schemeClr val="tx1"/>
                </a:solidFill>
                <a:latin typeface="Times New Roman" pitchFamily="18" charset="0"/>
              </a:defRPr>
            </a:lvl9pPr>
          </a:lstStyle>
          <a:p>
            <a:fld id="{8249814F-C8C8-41B7-8172-A3CA4A5BEF64}" type="slidenum">
              <a:rPr lang="en-US" altLang="en-US" sz="2200">
                <a:latin typeface="Cambria" pitchFamily="18" charset="0"/>
              </a:rPr>
              <a:pPr/>
              <a:t>29</a:t>
            </a:fld>
            <a:endParaRPr lang="en-US" altLang="en-US" sz="2200">
              <a:latin typeface="Cambria" pitchFamily="18" charset="0"/>
            </a:endParaRPr>
          </a:p>
        </p:txBody>
      </p:sp>
      <p:grpSp>
        <p:nvGrpSpPr>
          <p:cNvPr id="2" name="Group 3"/>
          <p:cNvGrpSpPr>
            <a:grpSpLocks/>
          </p:cNvGrpSpPr>
          <p:nvPr/>
        </p:nvGrpSpPr>
        <p:grpSpPr bwMode="auto">
          <a:xfrm>
            <a:off x="424252" y="1218811"/>
            <a:ext cx="8222602" cy="5354897"/>
            <a:chOff x="144" y="624"/>
            <a:chExt cx="5424" cy="3373"/>
          </a:xfrm>
        </p:grpSpPr>
        <p:sp>
          <p:nvSpPr>
            <p:cNvPr id="141318" name="Line 4"/>
            <p:cNvSpPr>
              <a:spLocks noChangeShapeType="1"/>
            </p:cNvSpPr>
            <p:nvPr/>
          </p:nvSpPr>
          <p:spPr bwMode="auto">
            <a:xfrm>
              <a:off x="1968" y="912"/>
              <a:ext cx="0" cy="288"/>
            </a:xfrm>
            <a:prstGeom prst="line">
              <a:avLst/>
            </a:prstGeom>
            <a:noFill/>
            <a:ln w="38100">
              <a:solidFill>
                <a:srgbClr val="006B6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41319" name="Line 5"/>
            <p:cNvSpPr>
              <a:spLocks noChangeShapeType="1"/>
            </p:cNvSpPr>
            <p:nvPr/>
          </p:nvSpPr>
          <p:spPr bwMode="auto">
            <a:xfrm>
              <a:off x="1968" y="1488"/>
              <a:ext cx="0" cy="288"/>
            </a:xfrm>
            <a:prstGeom prst="line">
              <a:avLst/>
            </a:prstGeom>
            <a:noFill/>
            <a:ln w="38100">
              <a:solidFill>
                <a:srgbClr val="006B6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41320" name="Line 6"/>
            <p:cNvSpPr>
              <a:spLocks noChangeShapeType="1"/>
            </p:cNvSpPr>
            <p:nvPr/>
          </p:nvSpPr>
          <p:spPr bwMode="auto">
            <a:xfrm>
              <a:off x="1968" y="2064"/>
              <a:ext cx="0" cy="288"/>
            </a:xfrm>
            <a:prstGeom prst="line">
              <a:avLst/>
            </a:prstGeom>
            <a:noFill/>
            <a:ln w="38100">
              <a:solidFill>
                <a:srgbClr val="006B6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41321" name="Line 7"/>
            <p:cNvSpPr>
              <a:spLocks noChangeShapeType="1"/>
            </p:cNvSpPr>
            <p:nvPr/>
          </p:nvSpPr>
          <p:spPr bwMode="auto">
            <a:xfrm>
              <a:off x="1968" y="2592"/>
              <a:ext cx="0" cy="288"/>
            </a:xfrm>
            <a:prstGeom prst="line">
              <a:avLst/>
            </a:prstGeom>
            <a:noFill/>
            <a:ln w="38100">
              <a:solidFill>
                <a:srgbClr val="006B6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41322" name="Line 8"/>
            <p:cNvSpPr>
              <a:spLocks noChangeShapeType="1"/>
            </p:cNvSpPr>
            <p:nvPr/>
          </p:nvSpPr>
          <p:spPr bwMode="auto">
            <a:xfrm>
              <a:off x="1968" y="3360"/>
              <a:ext cx="0" cy="336"/>
            </a:xfrm>
            <a:prstGeom prst="line">
              <a:avLst/>
            </a:prstGeom>
            <a:noFill/>
            <a:ln w="38100">
              <a:solidFill>
                <a:srgbClr val="006B6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141323" name="Group 9"/>
            <p:cNvGrpSpPr>
              <a:grpSpLocks/>
            </p:cNvGrpSpPr>
            <p:nvPr/>
          </p:nvGrpSpPr>
          <p:grpSpPr bwMode="auto">
            <a:xfrm>
              <a:off x="144" y="2352"/>
              <a:ext cx="3634" cy="304"/>
              <a:chOff x="77" y="2355"/>
              <a:chExt cx="3634" cy="304"/>
            </a:xfrm>
          </p:grpSpPr>
          <p:sp>
            <p:nvSpPr>
              <p:cNvPr id="141360" name="Rectangle 10"/>
              <p:cNvSpPr>
                <a:spLocks noChangeArrowheads="1"/>
              </p:cNvSpPr>
              <p:nvPr/>
            </p:nvSpPr>
            <p:spPr bwMode="auto">
              <a:xfrm>
                <a:off x="77" y="2355"/>
                <a:ext cx="3598" cy="268"/>
              </a:xfrm>
              <a:prstGeom prst="rect">
                <a:avLst/>
              </a:prstGeom>
              <a:solidFill>
                <a:srgbClr val="006B61"/>
              </a:solidFill>
              <a:ln w="12700">
                <a:solidFill>
                  <a:srgbClr val="006B61"/>
                </a:solidFill>
                <a:miter lim="800000"/>
                <a:headEnd/>
                <a:tailEnd/>
              </a:ln>
            </p:spPr>
            <p:txBody>
              <a:bodyPr wrap="none" anchor="ctr"/>
              <a:lstStyle/>
              <a:p>
                <a:pPr eaLnBrk="1" hangingPunct="1"/>
                <a:endParaRPr lang="en-US" altLang="en-US" sz="2200">
                  <a:latin typeface="Cambria" pitchFamily="18" charset="0"/>
                </a:endParaRPr>
              </a:p>
            </p:txBody>
          </p:sp>
          <p:sp>
            <p:nvSpPr>
              <p:cNvPr id="141361" name="Rectangle 11"/>
              <p:cNvSpPr>
                <a:spLocks noChangeArrowheads="1"/>
              </p:cNvSpPr>
              <p:nvPr/>
            </p:nvSpPr>
            <p:spPr bwMode="auto">
              <a:xfrm>
                <a:off x="113" y="2391"/>
                <a:ext cx="3598" cy="268"/>
              </a:xfrm>
              <a:prstGeom prst="rect">
                <a:avLst/>
              </a:prstGeom>
              <a:solidFill>
                <a:srgbClr val="FFFFFF"/>
              </a:solidFill>
              <a:ln w="12700">
                <a:solidFill>
                  <a:srgbClr val="006B61"/>
                </a:solidFill>
                <a:miter lim="800000"/>
                <a:headEnd/>
                <a:tailEnd/>
              </a:ln>
            </p:spPr>
            <p:txBody>
              <a:bodyPr wrap="none" anchor="ctr"/>
              <a:lstStyle/>
              <a:p>
                <a:pPr eaLnBrk="1" hangingPunct="1"/>
                <a:endParaRPr lang="en-US" altLang="en-US" sz="2200">
                  <a:latin typeface="Cambria" pitchFamily="18" charset="0"/>
                </a:endParaRPr>
              </a:p>
            </p:txBody>
          </p:sp>
          <p:sp>
            <p:nvSpPr>
              <p:cNvPr id="141362" name="Rectangle 12"/>
              <p:cNvSpPr>
                <a:spLocks noChangeArrowheads="1"/>
              </p:cNvSpPr>
              <p:nvPr/>
            </p:nvSpPr>
            <p:spPr bwMode="auto">
              <a:xfrm>
                <a:off x="287" y="2419"/>
                <a:ext cx="341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p>
                <a:pPr algn="ctr" eaLnBrk="1" hangingPunct="1"/>
                <a:r>
                  <a:rPr lang="en-US" altLang="en-US" b="1">
                    <a:latin typeface="Century Gothic" pitchFamily="34" charset="0"/>
                  </a:rPr>
                  <a:t>After-Tax Cash Flows Remitted by Subsidiary</a:t>
                </a:r>
              </a:p>
            </p:txBody>
          </p:sp>
        </p:grpSp>
        <p:grpSp>
          <p:nvGrpSpPr>
            <p:cNvPr id="141324" name="Group 13"/>
            <p:cNvGrpSpPr>
              <a:grpSpLocks/>
            </p:cNvGrpSpPr>
            <p:nvPr/>
          </p:nvGrpSpPr>
          <p:grpSpPr bwMode="auto">
            <a:xfrm>
              <a:off x="144" y="624"/>
              <a:ext cx="3634" cy="304"/>
              <a:chOff x="78" y="627"/>
              <a:chExt cx="3634" cy="304"/>
            </a:xfrm>
          </p:grpSpPr>
          <p:sp>
            <p:nvSpPr>
              <p:cNvPr id="141357" name="Rectangle 14"/>
              <p:cNvSpPr>
                <a:spLocks noChangeArrowheads="1"/>
              </p:cNvSpPr>
              <p:nvPr/>
            </p:nvSpPr>
            <p:spPr bwMode="auto">
              <a:xfrm>
                <a:off x="78" y="627"/>
                <a:ext cx="3598" cy="268"/>
              </a:xfrm>
              <a:prstGeom prst="rect">
                <a:avLst/>
              </a:prstGeom>
              <a:solidFill>
                <a:srgbClr val="006B61"/>
              </a:solidFill>
              <a:ln w="12700">
                <a:solidFill>
                  <a:srgbClr val="006B61"/>
                </a:solidFill>
                <a:miter lim="800000"/>
                <a:headEnd/>
                <a:tailEnd/>
              </a:ln>
            </p:spPr>
            <p:txBody>
              <a:bodyPr wrap="none" anchor="ctr"/>
              <a:lstStyle/>
              <a:p>
                <a:pPr eaLnBrk="1" hangingPunct="1"/>
                <a:endParaRPr lang="en-US" altLang="en-US" sz="2200">
                  <a:latin typeface="Cambria" pitchFamily="18" charset="0"/>
                </a:endParaRPr>
              </a:p>
            </p:txBody>
          </p:sp>
          <p:sp>
            <p:nvSpPr>
              <p:cNvPr id="141358" name="Rectangle 15"/>
              <p:cNvSpPr>
                <a:spLocks noChangeArrowheads="1"/>
              </p:cNvSpPr>
              <p:nvPr/>
            </p:nvSpPr>
            <p:spPr bwMode="auto">
              <a:xfrm>
                <a:off x="114" y="663"/>
                <a:ext cx="3598" cy="268"/>
              </a:xfrm>
              <a:prstGeom prst="rect">
                <a:avLst/>
              </a:prstGeom>
              <a:solidFill>
                <a:srgbClr val="FFFFFF"/>
              </a:solidFill>
              <a:ln w="12700">
                <a:solidFill>
                  <a:srgbClr val="006B61"/>
                </a:solidFill>
                <a:miter lim="800000"/>
                <a:headEnd/>
                <a:tailEnd/>
              </a:ln>
            </p:spPr>
            <p:txBody>
              <a:bodyPr wrap="none" anchor="ctr"/>
              <a:lstStyle/>
              <a:p>
                <a:pPr eaLnBrk="1" hangingPunct="1"/>
                <a:endParaRPr lang="en-US" altLang="en-US" sz="2200">
                  <a:latin typeface="Cambria" pitchFamily="18" charset="0"/>
                </a:endParaRPr>
              </a:p>
            </p:txBody>
          </p:sp>
          <p:sp>
            <p:nvSpPr>
              <p:cNvPr id="141359" name="Rectangle 16"/>
              <p:cNvSpPr>
                <a:spLocks noChangeArrowheads="1"/>
              </p:cNvSpPr>
              <p:nvPr/>
            </p:nvSpPr>
            <p:spPr bwMode="auto">
              <a:xfrm>
                <a:off x="555" y="691"/>
                <a:ext cx="285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p>
                <a:pPr algn="ctr" eaLnBrk="1" hangingPunct="1"/>
                <a:r>
                  <a:rPr lang="en-US" altLang="en-US" b="1">
                    <a:latin typeface="Century Gothic" pitchFamily="34" charset="0"/>
                  </a:rPr>
                  <a:t>Cash Flows Generated by Subsidiary</a:t>
                </a:r>
              </a:p>
            </p:txBody>
          </p:sp>
        </p:grpSp>
        <p:grpSp>
          <p:nvGrpSpPr>
            <p:cNvPr id="141325" name="Group 17"/>
            <p:cNvGrpSpPr>
              <a:grpSpLocks/>
            </p:cNvGrpSpPr>
            <p:nvPr/>
          </p:nvGrpSpPr>
          <p:grpSpPr bwMode="auto">
            <a:xfrm>
              <a:off x="144" y="1200"/>
              <a:ext cx="3634" cy="304"/>
              <a:chOff x="78" y="1203"/>
              <a:chExt cx="3634" cy="304"/>
            </a:xfrm>
          </p:grpSpPr>
          <p:sp>
            <p:nvSpPr>
              <p:cNvPr id="141354" name="Rectangle 18"/>
              <p:cNvSpPr>
                <a:spLocks noChangeArrowheads="1"/>
              </p:cNvSpPr>
              <p:nvPr/>
            </p:nvSpPr>
            <p:spPr bwMode="auto">
              <a:xfrm>
                <a:off x="78" y="1203"/>
                <a:ext cx="3598" cy="268"/>
              </a:xfrm>
              <a:prstGeom prst="rect">
                <a:avLst/>
              </a:prstGeom>
              <a:solidFill>
                <a:srgbClr val="006B61"/>
              </a:solidFill>
              <a:ln w="12700">
                <a:solidFill>
                  <a:srgbClr val="006B61"/>
                </a:solidFill>
                <a:miter lim="800000"/>
                <a:headEnd/>
                <a:tailEnd/>
              </a:ln>
            </p:spPr>
            <p:txBody>
              <a:bodyPr wrap="none" anchor="ctr"/>
              <a:lstStyle/>
              <a:p>
                <a:pPr eaLnBrk="1" hangingPunct="1"/>
                <a:endParaRPr lang="en-US" altLang="en-US" sz="2200">
                  <a:latin typeface="Cambria" pitchFamily="18" charset="0"/>
                </a:endParaRPr>
              </a:p>
            </p:txBody>
          </p:sp>
          <p:sp>
            <p:nvSpPr>
              <p:cNvPr id="141355" name="Rectangle 19"/>
              <p:cNvSpPr>
                <a:spLocks noChangeArrowheads="1"/>
              </p:cNvSpPr>
              <p:nvPr/>
            </p:nvSpPr>
            <p:spPr bwMode="auto">
              <a:xfrm>
                <a:off x="114" y="1239"/>
                <a:ext cx="3598" cy="268"/>
              </a:xfrm>
              <a:prstGeom prst="rect">
                <a:avLst/>
              </a:prstGeom>
              <a:solidFill>
                <a:srgbClr val="FFFFFF"/>
              </a:solidFill>
              <a:ln w="12700">
                <a:solidFill>
                  <a:srgbClr val="006B61"/>
                </a:solidFill>
                <a:miter lim="800000"/>
                <a:headEnd/>
                <a:tailEnd/>
              </a:ln>
            </p:spPr>
            <p:txBody>
              <a:bodyPr wrap="none" anchor="ctr"/>
              <a:lstStyle/>
              <a:p>
                <a:pPr eaLnBrk="1" hangingPunct="1"/>
                <a:endParaRPr lang="en-US" altLang="en-US" sz="2200">
                  <a:latin typeface="Cambria" pitchFamily="18" charset="0"/>
                </a:endParaRPr>
              </a:p>
            </p:txBody>
          </p:sp>
          <p:sp>
            <p:nvSpPr>
              <p:cNvPr id="141356" name="Rectangle 20"/>
              <p:cNvSpPr>
                <a:spLocks noChangeArrowheads="1"/>
              </p:cNvSpPr>
              <p:nvPr/>
            </p:nvSpPr>
            <p:spPr bwMode="auto">
              <a:xfrm>
                <a:off x="648" y="1267"/>
                <a:ext cx="265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p>
                <a:pPr algn="ctr" eaLnBrk="1" hangingPunct="1"/>
                <a:r>
                  <a:rPr lang="en-US" altLang="en-US" b="1">
                    <a:latin typeface="Century Gothic" pitchFamily="34" charset="0"/>
                  </a:rPr>
                  <a:t>After-Tax Cash Flows to Subsidiary</a:t>
                </a:r>
              </a:p>
            </p:txBody>
          </p:sp>
        </p:grpSp>
        <p:grpSp>
          <p:nvGrpSpPr>
            <p:cNvPr id="141326" name="Group 21"/>
            <p:cNvGrpSpPr>
              <a:grpSpLocks/>
            </p:cNvGrpSpPr>
            <p:nvPr/>
          </p:nvGrpSpPr>
          <p:grpSpPr bwMode="auto">
            <a:xfrm>
              <a:off x="144" y="1776"/>
              <a:ext cx="3634" cy="304"/>
              <a:chOff x="78" y="1779"/>
              <a:chExt cx="3634" cy="304"/>
            </a:xfrm>
          </p:grpSpPr>
          <p:sp>
            <p:nvSpPr>
              <p:cNvPr id="141351" name="Rectangle 22"/>
              <p:cNvSpPr>
                <a:spLocks noChangeArrowheads="1"/>
              </p:cNvSpPr>
              <p:nvPr/>
            </p:nvSpPr>
            <p:spPr bwMode="auto">
              <a:xfrm>
                <a:off x="78" y="1779"/>
                <a:ext cx="3598" cy="268"/>
              </a:xfrm>
              <a:prstGeom prst="rect">
                <a:avLst/>
              </a:prstGeom>
              <a:solidFill>
                <a:srgbClr val="006B61"/>
              </a:solidFill>
              <a:ln w="12700">
                <a:solidFill>
                  <a:srgbClr val="006B61"/>
                </a:solidFill>
                <a:miter lim="800000"/>
                <a:headEnd/>
                <a:tailEnd/>
              </a:ln>
            </p:spPr>
            <p:txBody>
              <a:bodyPr wrap="none" anchor="ctr"/>
              <a:lstStyle/>
              <a:p>
                <a:pPr eaLnBrk="1" hangingPunct="1"/>
                <a:endParaRPr lang="en-US" altLang="en-US" sz="2200">
                  <a:latin typeface="Cambria" pitchFamily="18" charset="0"/>
                </a:endParaRPr>
              </a:p>
            </p:txBody>
          </p:sp>
          <p:sp>
            <p:nvSpPr>
              <p:cNvPr id="141352" name="Rectangle 23"/>
              <p:cNvSpPr>
                <a:spLocks noChangeArrowheads="1"/>
              </p:cNvSpPr>
              <p:nvPr/>
            </p:nvSpPr>
            <p:spPr bwMode="auto">
              <a:xfrm>
                <a:off x="114" y="1815"/>
                <a:ext cx="3598" cy="268"/>
              </a:xfrm>
              <a:prstGeom prst="rect">
                <a:avLst/>
              </a:prstGeom>
              <a:solidFill>
                <a:srgbClr val="FFFFFF"/>
              </a:solidFill>
              <a:ln w="12700">
                <a:solidFill>
                  <a:srgbClr val="006B61"/>
                </a:solidFill>
                <a:miter lim="800000"/>
                <a:headEnd/>
                <a:tailEnd/>
              </a:ln>
            </p:spPr>
            <p:txBody>
              <a:bodyPr wrap="none" anchor="ctr"/>
              <a:lstStyle/>
              <a:p>
                <a:pPr eaLnBrk="1" hangingPunct="1"/>
                <a:endParaRPr lang="en-US" altLang="en-US" sz="2200">
                  <a:latin typeface="Cambria" pitchFamily="18" charset="0"/>
                </a:endParaRPr>
              </a:p>
            </p:txBody>
          </p:sp>
          <p:sp>
            <p:nvSpPr>
              <p:cNvPr id="141353" name="Rectangle 24"/>
              <p:cNvSpPr>
                <a:spLocks noChangeArrowheads="1"/>
              </p:cNvSpPr>
              <p:nvPr/>
            </p:nvSpPr>
            <p:spPr bwMode="auto">
              <a:xfrm>
                <a:off x="628" y="1843"/>
                <a:ext cx="269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p>
                <a:pPr algn="ctr" eaLnBrk="1" hangingPunct="1"/>
                <a:r>
                  <a:rPr lang="en-US" altLang="en-US" b="1">
                    <a:latin typeface="Century Gothic" pitchFamily="34" charset="0"/>
                  </a:rPr>
                  <a:t>Cash Flows Remitted by Subsidiary</a:t>
                </a:r>
              </a:p>
            </p:txBody>
          </p:sp>
        </p:grpSp>
        <p:grpSp>
          <p:nvGrpSpPr>
            <p:cNvPr id="141327" name="Group 25"/>
            <p:cNvGrpSpPr>
              <a:grpSpLocks/>
            </p:cNvGrpSpPr>
            <p:nvPr/>
          </p:nvGrpSpPr>
          <p:grpSpPr bwMode="auto">
            <a:xfrm>
              <a:off x="3936" y="2016"/>
              <a:ext cx="1632" cy="672"/>
              <a:chOff x="3888" y="2016"/>
              <a:chExt cx="1632" cy="672"/>
            </a:xfrm>
          </p:grpSpPr>
          <p:sp>
            <p:nvSpPr>
              <p:cNvPr id="141348" name="Rectangle 26"/>
              <p:cNvSpPr>
                <a:spLocks noChangeArrowheads="1"/>
              </p:cNvSpPr>
              <p:nvPr/>
            </p:nvSpPr>
            <p:spPr bwMode="auto">
              <a:xfrm>
                <a:off x="3888" y="2016"/>
                <a:ext cx="1584" cy="624"/>
              </a:xfrm>
              <a:prstGeom prst="rect">
                <a:avLst/>
              </a:prstGeom>
              <a:solidFill>
                <a:srgbClr val="006B61"/>
              </a:solidFill>
              <a:ln w="12700">
                <a:solidFill>
                  <a:srgbClr val="006B61"/>
                </a:solidFill>
                <a:miter lim="800000"/>
                <a:headEnd/>
                <a:tailEnd/>
              </a:ln>
            </p:spPr>
            <p:txBody>
              <a:bodyPr wrap="none" anchor="ctr"/>
              <a:lstStyle/>
              <a:p>
                <a:pPr eaLnBrk="1" hangingPunct="1"/>
                <a:endParaRPr lang="en-US" altLang="en-US" sz="2200">
                  <a:latin typeface="Cambria" pitchFamily="18" charset="0"/>
                </a:endParaRPr>
              </a:p>
            </p:txBody>
          </p:sp>
          <p:sp>
            <p:nvSpPr>
              <p:cNvPr id="141349" name="Rectangle 27"/>
              <p:cNvSpPr>
                <a:spLocks noChangeArrowheads="1"/>
              </p:cNvSpPr>
              <p:nvPr/>
            </p:nvSpPr>
            <p:spPr bwMode="auto">
              <a:xfrm>
                <a:off x="3936" y="2064"/>
                <a:ext cx="1584" cy="624"/>
              </a:xfrm>
              <a:prstGeom prst="rect">
                <a:avLst/>
              </a:prstGeom>
              <a:solidFill>
                <a:srgbClr val="FFFFFF"/>
              </a:solidFill>
              <a:ln w="12700">
                <a:solidFill>
                  <a:srgbClr val="006B61"/>
                </a:solidFill>
                <a:miter lim="800000"/>
                <a:headEnd/>
                <a:tailEnd/>
              </a:ln>
            </p:spPr>
            <p:txBody>
              <a:bodyPr wrap="none" anchor="ctr"/>
              <a:lstStyle/>
              <a:p>
                <a:pPr eaLnBrk="1" hangingPunct="1"/>
                <a:endParaRPr lang="en-US" altLang="en-US" sz="2200">
                  <a:latin typeface="Cambria" pitchFamily="18" charset="0"/>
                </a:endParaRPr>
              </a:p>
            </p:txBody>
          </p:sp>
          <p:sp>
            <p:nvSpPr>
              <p:cNvPr id="141350" name="Rectangle 28"/>
              <p:cNvSpPr>
                <a:spLocks noChangeArrowheads="1"/>
              </p:cNvSpPr>
              <p:nvPr/>
            </p:nvSpPr>
            <p:spPr bwMode="auto">
              <a:xfrm>
                <a:off x="3936" y="2092"/>
                <a:ext cx="1584" cy="5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spAutoFit/>
              </a:bodyPr>
              <a:lstStyle/>
              <a:p>
                <a:pPr algn="ctr" eaLnBrk="1" hangingPunct="1">
                  <a:lnSpc>
                    <a:spcPct val="90000"/>
                  </a:lnSpc>
                </a:pPr>
                <a:r>
                  <a:rPr lang="en-US" altLang="en-US" b="1">
                    <a:latin typeface="Century Gothic" pitchFamily="34" charset="0"/>
                  </a:rPr>
                  <a:t>Withholding Tax Paid to Host Government</a:t>
                </a:r>
              </a:p>
            </p:txBody>
          </p:sp>
        </p:grpSp>
        <p:grpSp>
          <p:nvGrpSpPr>
            <p:cNvPr id="141328" name="Group 29"/>
            <p:cNvGrpSpPr>
              <a:grpSpLocks/>
            </p:cNvGrpSpPr>
            <p:nvPr/>
          </p:nvGrpSpPr>
          <p:grpSpPr bwMode="auto">
            <a:xfrm>
              <a:off x="3936" y="1392"/>
              <a:ext cx="1632" cy="528"/>
              <a:chOff x="3888" y="1392"/>
              <a:chExt cx="1632" cy="528"/>
            </a:xfrm>
          </p:grpSpPr>
          <p:sp>
            <p:nvSpPr>
              <p:cNvPr id="141345" name="Rectangle 30"/>
              <p:cNvSpPr>
                <a:spLocks noChangeArrowheads="1"/>
              </p:cNvSpPr>
              <p:nvPr/>
            </p:nvSpPr>
            <p:spPr bwMode="auto">
              <a:xfrm>
                <a:off x="3888" y="1392"/>
                <a:ext cx="1584" cy="480"/>
              </a:xfrm>
              <a:prstGeom prst="rect">
                <a:avLst/>
              </a:prstGeom>
              <a:solidFill>
                <a:srgbClr val="006B61"/>
              </a:solidFill>
              <a:ln w="12700">
                <a:solidFill>
                  <a:srgbClr val="006B61"/>
                </a:solidFill>
                <a:miter lim="800000"/>
                <a:headEnd/>
                <a:tailEnd/>
              </a:ln>
            </p:spPr>
            <p:txBody>
              <a:bodyPr wrap="none" anchor="ctr"/>
              <a:lstStyle/>
              <a:p>
                <a:pPr eaLnBrk="1" hangingPunct="1"/>
                <a:endParaRPr lang="en-US" altLang="en-US" sz="2200">
                  <a:latin typeface="Cambria" pitchFamily="18" charset="0"/>
                </a:endParaRPr>
              </a:p>
            </p:txBody>
          </p:sp>
          <p:sp>
            <p:nvSpPr>
              <p:cNvPr id="141346" name="Rectangle 31"/>
              <p:cNvSpPr>
                <a:spLocks noChangeArrowheads="1"/>
              </p:cNvSpPr>
              <p:nvPr/>
            </p:nvSpPr>
            <p:spPr bwMode="auto">
              <a:xfrm>
                <a:off x="3936" y="1440"/>
                <a:ext cx="1584" cy="480"/>
              </a:xfrm>
              <a:prstGeom prst="rect">
                <a:avLst/>
              </a:prstGeom>
              <a:solidFill>
                <a:srgbClr val="FFFFFF"/>
              </a:solidFill>
              <a:ln w="12700">
                <a:solidFill>
                  <a:srgbClr val="006B61"/>
                </a:solidFill>
                <a:miter lim="800000"/>
                <a:headEnd/>
                <a:tailEnd/>
              </a:ln>
            </p:spPr>
            <p:txBody>
              <a:bodyPr wrap="none" anchor="ctr"/>
              <a:lstStyle/>
              <a:p>
                <a:pPr eaLnBrk="1" hangingPunct="1"/>
                <a:endParaRPr lang="en-US" altLang="en-US" sz="2200">
                  <a:latin typeface="Cambria" pitchFamily="18" charset="0"/>
                </a:endParaRPr>
              </a:p>
            </p:txBody>
          </p:sp>
          <p:sp>
            <p:nvSpPr>
              <p:cNvPr id="141347" name="Rectangle 32"/>
              <p:cNvSpPr>
                <a:spLocks noChangeArrowheads="1"/>
              </p:cNvSpPr>
              <p:nvPr/>
            </p:nvSpPr>
            <p:spPr bwMode="auto">
              <a:xfrm>
                <a:off x="3936" y="1482"/>
                <a:ext cx="1584" cy="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spAutoFit/>
              </a:bodyPr>
              <a:lstStyle/>
              <a:p>
                <a:pPr algn="ctr" eaLnBrk="1" hangingPunct="1">
                  <a:lnSpc>
                    <a:spcPct val="90000"/>
                  </a:lnSpc>
                </a:pPr>
                <a:r>
                  <a:rPr lang="en-US" altLang="en-US" b="1">
                    <a:latin typeface="Century Gothic" pitchFamily="34" charset="0"/>
                  </a:rPr>
                  <a:t>Retained Earnings</a:t>
                </a:r>
              </a:p>
              <a:p>
                <a:pPr algn="ctr" eaLnBrk="1" hangingPunct="1">
                  <a:lnSpc>
                    <a:spcPct val="90000"/>
                  </a:lnSpc>
                </a:pPr>
                <a:r>
                  <a:rPr lang="en-US" altLang="en-US" b="1">
                    <a:latin typeface="Century Gothic" pitchFamily="34" charset="0"/>
                  </a:rPr>
                  <a:t>by Subsidiary</a:t>
                </a:r>
              </a:p>
            </p:txBody>
          </p:sp>
        </p:grpSp>
        <p:grpSp>
          <p:nvGrpSpPr>
            <p:cNvPr id="141329" name="Group 33"/>
            <p:cNvGrpSpPr>
              <a:grpSpLocks/>
            </p:cNvGrpSpPr>
            <p:nvPr/>
          </p:nvGrpSpPr>
          <p:grpSpPr bwMode="auto">
            <a:xfrm>
              <a:off x="3936" y="624"/>
              <a:ext cx="1632" cy="672"/>
              <a:chOff x="3888" y="816"/>
              <a:chExt cx="1632" cy="672"/>
            </a:xfrm>
          </p:grpSpPr>
          <p:sp>
            <p:nvSpPr>
              <p:cNvPr id="141342" name="Rectangle 34"/>
              <p:cNvSpPr>
                <a:spLocks noChangeArrowheads="1"/>
              </p:cNvSpPr>
              <p:nvPr/>
            </p:nvSpPr>
            <p:spPr bwMode="auto">
              <a:xfrm>
                <a:off x="3888" y="816"/>
                <a:ext cx="1584" cy="624"/>
              </a:xfrm>
              <a:prstGeom prst="rect">
                <a:avLst/>
              </a:prstGeom>
              <a:solidFill>
                <a:srgbClr val="006B61"/>
              </a:solidFill>
              <a:ln w="12700">
                <a:solidFill>
                  <a:srgbClr val="006B61"/>
                </a:solidFill>
                <a:miter lim="800000"/>
                <a:headEnd/>
                <a:tailEnd/>
              </a:ln>
            </p:spPr>
            <p:txBody>
              <a:bodyPr wrap="none" anchor="ctr"/>
              <a:lstStyle/>
              <a:p>
                <a:pPr eaLnBrk="1" hangingPunct="1"/>
                <a:endParaRPr lang="en-US" altLang="en-US" sz="2200">
                  <a:latin typeface="Cambria" pitchFamily="18" charset="0"/>
                </a:endParaRPr>
              </a:p>
            </p:txBody>
          </p:sp>
          <p:sp>
            <p:nvSpPr>
              <p:cNvPr id="141343" name="Rectangle 35"/>
              <p:cNvSpPr>
                <a:spLocks noChangeArrowheads="1"/>
              </p:cNvSpPr>
              <p:nvPr/>
            </p:nvSpPr>
            <p:spPr bwMode="auto">
              <a:xfrm>
                <a:off x="3936" y="864"/>
                <a:ext cx="1584" cy="624"/>
              </a:xfrm>
              <a:prstGeom prst="rect">
                <a:avLst/>
              </a:prstGeom>
              <a:solidFill>
                <a:srgbClr val="FFFFFF"/>
              </a:solidFill>
              <a:ln w="12700">
                <a:solidFill>
                  <a:srgbClr val="006B61"/>
                </a:solidFill>
                <a:miter lim="800000"/>
                <a:headEnd/>
                <a:tailEnd/>
              </a:ln>
            </p:spPr>
            <p:txBody>
              <a:bodyPr wrap="none" anchor="ctr"/>
              <a:lstStyle/>
              <a:p>
                <a:pPr eaLnBrk="1" hangingPunct="1"/>
                <a:endParaRPr lang="en-US" altLang="en-US" sz="2200">
                  <a:latin typeface="Cambria" pitchFamily="18" charset="0"/>
                </a:endParaRPr>
              </a:p>
            </p:txBody>
          </p:sp>
          <p:sp>
            <p:nvSpPr>
              <p:cNvPr id="141344" name="Rectangle 36"/>
              <p:cNvSpPr>
                <a:spLocks noChangeArrowheads="1"/>
              </p:cNvSpPr>
              <p:nvPr/>
            </p:nvSpPr>
            <p:spPr bwMode="auto">
              <a:xfrm>
                <a:off x="3936" y="876"/>
                <a:ext cx="1584" cy="5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spAutoFit/>
              </a:bodyPr>
              <a:lstStyle/>
              <a:p>
                <a:pPr algn="ctr" eaLnBrk="1" hangingPunct="1">
                  <a:lnSpc>
                    <a:spcPct val="90000"/>
                  </a:lnSpc>
                </a:pPr>
                <a:r>
                  <a:rPr lang="en-US" altLang="en-US" b="1">
                    <a:latin typeface="Century Gothic" pitchFamily="34" charset="0"/>
                  </a:rPr>
                  <a:t>Corporate Taxes Paid to Host Government</a:t>
                </a:r>
              </a:p>
            </p:txBody>
          </p:sp>
        </p:grpSp>
        <p:grpSp>
          <p:nvGrpSpPr>
            <p:cNvPr id="141330" name="Group 37"/>
            <p:cNvGrpSpPr>
              <a:grpSpLocks/>
            </p:cNvGrpSpPr>
            <p:nvPr/>
          </p:nvGrpSpPr>
          <p:grpSpPr bwMode="auto">
            <a:xfrm>
              <a:off x="576" y="2880"/>
              <a:ext cx="2736" cy="480"/>
              <a:chOff x="576" y="3024"/>
              <a:chExt cx="2736" cy="480"/>
            </a:xfrm>
          </p:grpSpPr>
          <p:sp>
            <p:nvSpPr>
              <p:cNvPr id="141339" name="Oval 38"/>
              <p:cNvSpPr>
                <a:spLocks noChangeArrowheads="1"/>
              </p:cNvSpPr>
              <p:nvPr/>
            </p:nvSpPr>
            <p:spPr bwMode="auto">
              <a:xfrm>
                <a:off x="576" y="3024"/>
                <a:ext cx="2429" cy="432"/>
              </a:xfrm>
              <a:prstGeom prst="ellipse">
                <a:avLst/>
              </a:prstGeom>
              <a:solidFill>
                <a:srgbClr val="006B61"/>
              </a:solidFill>
              <a:ln w="12700">
                <a:solidFill>
                  <a:srgbClr val="006B61"/>
                </a:solidFill>
                <a:round/>
                <a:headEnd/>
                <a:tailEnd/>
              </a:ln>
            </p:spPr>
            <p:txBody>
              <a:bodyPr wrap="none" anchor="ctr"/>
              <a:lstStyle/>
              <a:p>
                <a:pPr eaLnBrk="1" hangingPunct="1"/>
                <a:endParaRPr lang="en-US" altLang="en-US" sz="2200">
                  <a:latin typeface="Cambria" pitchFamily="18" charset="0"/>
                </a:endParaRPr>
              </a:p>
            </p:txBody>
          </p:sp>
          <p:sp>
            <p:nvSpPr>
              <p:cNvPr id="141340" name="Oval 39"/>
              <p:cNvSpPr>
                <a:spLocks noChangeArrowheads="1"/>
              </p:cNvSpPr>
              <p:nvPr/>
            </p:nvSpPr>
            <p:spPr bwMode="auto">
              <a:xfrm>
                <a:off x="624" y="3072"/>
                <a:ext cx="2688" cy="432"/>
              </a:xfrm>
              <a:prstGeom prst="ellipse">
                <a:avLst/>
              </a:prstGeom>
              <a:solidFill>
                <a:srgbClr val="FFFFFF"/>
              </a:solidFill>
              <a:ln w="12700">
                <a:solidFill>
                  <a:srgbClr val="006B61"/>
                </a:solidFill>
                <a:round/>
                <a:headEnd/>
                <a:tailEnd/>
              </a:ln>
            </p:spPr>
            <p:txBody>
              <a:bodyPr wrap="none" anchor="ctr"/>
              <a:lstStyle/>
              <a:p>
                <a:pPr eaLnBrk="1" hangingPunct="1"/>
                <a:endParaRPr lang="en-US" altLang="en-US" sz="2200">
                  <a:latin typeface="Cambria" pitchFamily="18" charset="0"/>
                </a:endParaRPr>
              </a:p>
            </p:txBody>
          </p:sp>
          <p:sp>
            <p:nvSpPr>
              <p:cNvPr id="141341" name="Rectangle 40"/>
              <p:cNvSpPr>
                <a:spLocks noChangeArrowheads="1"/>
              </p:cNvSpPr>
              <p:nvPr/>
            </p:nvSpPr>
            <p:spPr bwMode="auto">
              <a:xfrm>
                <a:off x="1201" y="3100"/>
                <a:ext cx="1629" cy="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p>
                <a:pPr algn="ctr" eaLnBrk="1" hangingPunct="1">
                  <a:lnSpc>
                    <a:spcPct val="90000"/>
                  </a:lnSpc>
                </a:pPr>
                <a:r>
                  <a:rPr lang="en-US" altLang="en-US" b="1">
                    <a:latin typeface="Century Gothic" pitchFamily="34" charset="0"/>
                  </a:rPr>
                  <a:t>Conversion of Funds</a:t>
                </a:r>
              </a:p>
              <a:p>
                <a:pPr algn="ctr" eaLnBrk="1" hangingPunct="1">
                  <a:lnSpc>
                    <a:spcPct val="90000"/>
                  </a:lnSpc>
                </a:pPr>
                <a:r>
                  <a:rPr lang="en-US" altLang="en-US" b="1">
                    <a:latin typeface="Century Gothic" pitchFamily="34" charset="0"/>
                  </a:rPr>
                  <a:t>to Parent’s Currency</a:t>
                </a:r>
              </a:p>
            </p:txBody>
          </p:sp>
        </p:grpSp>
        <p:grpSp>
          <p:nvGrpSpPr>
            <p:cNvPr id="141331" name="Group 41"/>
            <p:cNvGrpSpPr>
              <a:grpSpLocks/>
            </p:cNvGrpSpPr>
            <p:nvPr/>
          </p:nvGrpSpPr>
          <p:grpSpPr bwMode="auto">
            <a:xfrm>
              <a:off x="1392" y="3696"/>
              <a:ext cx="1108" cy="301"/>
              <a:chOff x="1392" y="3696"/>
              <a:chExt cx="1108" cy="301"/>
            </a:xfrm>
          </p:grpSpPr>
          <p:sp>
            <p:nvSpPr>
              <p:cNvPr id="141336" name="Rectangle 42"/>
              <p:cNvSpPr>
                <a:spLocks noChangeArrowheads="1"/>
              </p:cNvSpPr>
              <p:nvPr/>
            </p:nvSpPr>
            <p:spPr bwMode="auto">
              <a:xfrm>
                <a:off x="1392" y="3696"/>
                <a:ext cx="1066" cy="265"/>
              </a:xfrm>
              <a:prstGeom prst="rect">
                <a:avLst/>
              </a:prstGeom>
              <a:solidFill>
                <a:srgbClr val="006B61"/>
              </a:solidFill>
              <a:ln w="12700">
                <a:solidFill>
                  <a:srgbClr val="006B61"/>
                </a:solidFill>
                <a:miter lim="800000"/>
                <a:headEnd/>
                <a:tailEnd/>
              </a:ln>
            </p:spPr>
            <p:txBody>
              <a:bodyPr wrap="none" anchor="ctr"/>
              <a:lstStyle/>
              <a:p>
                <a:pPr eaLnBrk="1" hangingPunct="1"/>
                <a:endParaRPr lang="en-US" altLang="en-US" sz="2200">
                  <a:latin typeface="Cambria" pitchFamily="18" charset="0"/>
                </a:endParaRPr>
              </a:p>
            </p:txBody>
          </p:sp>
          <p:sp>
            <p:nvSpPr>
              <p:cNvPr id="141337" name="Rectangle 43"/>
              <p:cNvSpPr>
                <a:spLocks noChangeArrowheads="1"/>
              </p:cNvSpPr>
              <p:nvPr/>
            </p:nvSpPr>
            <p:spPr bwMode="auto">
              <a:xfrm>
                <a:off x="1440" y="3744"/>
                <a:ext cx="1060" cy="253"/>
              </a:xfrm>
              <a:prstGeom prst="rect">
                <a:avLst/>
              </a:prstGeom>
              <a:solidFill>
                <a:srgbClr val="FFFFFF"/>
              </a:solidFill>
              <a:ln w="12700">
                <a:solidFill>
                  <a:srgbClr val="006B61"/>
                </a:solidFill>
                <a:miter lim="800000"/>
                <a:headEnd/>
                <a:tailEnd/>
              </a:ln>
            </p:spPr>
            <p:txBody>
              <a:bodyPr wrap="none" anchor="ctr"/>
              <a:lstStyle/>
              <a:p>
                <a:pPr eaLnBrk="1" hangingPunct="1"/>
                <a:endParaRPr lang="en-US" altLang="en-US" sz="2200">
                  <a:latin typeface="Cambria" pitchFamily="18" charset="0"/>
                </a:endParaRPr>
              </a:p>
            </p:txBody>
          </p:sp>
          <p:sp>
            <p:nvSpPr>
              <p:cNvPr id="141338" name="Rectangle 44"/>
              <p:cNvSpPr>
                <a:spLocks noChangeArrowheads="1"/>
              </p:cNvSpPr>
              <p:nvPr/>
            </p:nvSpPr>
            <p:spPr bwMode="auto">
              <a:xfrm>
                <a:off x="1440" y="3762"/>
                <a:ext cx="105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spAutoFit/>
              </a:bodyPr>
              <a:lstStyle/>
              <a:p>
                <a:pPr algn="ctr" eaLnBrk="1" hangingPunct="1">
                  <a:lnSpc>
                    <a:spcPct val="90000"/>
                  </a:lnSpc>
                </a:pPr>
                <a:r>
                  <a:rPr lang="en-US" altLang="en-US" b="1">
                    <a:latin typeface="Century Gothic" pitchFamily="34" charset="0"/>
                  </a:rPr>
                  <a:t>Parent</a:t>
                </a:r>
              </a:p>
            </p:txBody>
          </p:sp>
        </p:grpSp>
        <p:sp>
          <p:nvSpPr>
            <p:cNvPr id="141332" name="Rectangle 45"/>
            <p:cNvSpPr>
              <a:spLocks noChangeArrowheads="1"/>
            </p:cNvSpPr>
            <p:nvPr/>
          </p:nvSpPr>
          <p:spPr bwMode="auto">
            <a:xfrm>
              <a:off x="1968" y="3408"/>
              <a:ext cx="1655"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p>
              <a:pPr eaLnBrk="1" hangingPunct="1"/>
              <a:r>
                <a:rPr lang="en-US" altLang="en-US" b="1">
                  <a:latin typeface="Century Gothic" pitchFamily="34" charset="0"/>
                </a:rPr>
                <a:t>Cash Flows to Parent</a:t>
              </a:r>
            </a:p>
          </p:txBody>
        </p:sp>
        <p:sp>
          <p:nvSpPr>
            <p:cNvPr id="141333" name="Line 46"/>
            <p:cNvSpPr>
              <a:spLocks noChangeShapeType="1"/>
            </p:cNvSpPr>
            <p:nvPr/>
          </p:nvSpPr>
          <p:spPr bwMode="auto">
            <a:xfrm>
              <a:off x="1968" y="1056"/>
              <a:ext cx="1968" cy="0"/>
            </a:xfrm>
            <a:prstGeom prst="line">
              <a:avLst/>
            </a:prstGeom>
            <a:noFill/>
            <a:ln w="38100">
              <a:solidFill>
                <a:srgbClr val="006B6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41334" name="Line 47"/>
            <p:cNvSpPr>
              <a:spLocks noChangeShapeType="1"/>
            </p:cNvSpPr>
            <p:nvPr/>
          </p:nvSpPr>
          <p:spPr bwMode="auto">
            <a:xfrm>
              <a:off x="1968" y="1632"/>
              <a:ext cx="1968" cy="0"/>
            </a:xfrm>
            <a:prstGeom prst="line">
              <a:avLst/>
            </a:prstGeom>
            <a:noFill/>
            <a:ln w="38100">
              <a:solidFill>
                <a:srgbClr val="006B6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41335" name="Line 48"/>
            <p:cNvSpPr>
              <a:spLocks noChangeShapeType="1"/>
            </p:cNvSpPr>
            <p:nvPr/>
          </p:nvSpPr>
          <p:spPr bwMode="auto">
            <a:xfrm>
              <a:off x="1968" y="2208"/>
              <a:ext cx="1968" cy="0"/>
            </a:xfrm>
            <a:prstGeom prst="line">
              <a:avLst/>
            </a:prstGeom>
            <a:noFill/>
            <a:ln w="38100">
              <a:solidFill>
                <a:srgbClr val="006B6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spTree>
    <p:extLst>
      <p:ext uri="{BB962C8B-B14F-4D97-AF65-F5344CB8AC3E}">
        <p14:creationId xmlns:p14="http://schemas.microsoft.com/office/powerpoint/2010/main" val="237409492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bwMode="auto">
          <a:xfrm>
            <a:off x="743533" y="685217"/>
            <a:ext cx="7792520" cy="1441872"/>
          </a:xfrm>
          <a:effectLst>
            <a:outerShdw dist="28398" dir="14606097" algn="ctr" rotWithShape="0">
              <a:schemeClr val="folHlink"/>
            </a:outerShdw>
          </a:effectLst>
        </p:spPr>
        <p:txBody>
          <a:bodyPr wrap="square" numCol="1" anchorCtr="0" compatLnSpc="1">
            <a:prstTxWarp prst="textNoShape">
              <a:avLst/>
            </a:prstTxWarp>
          </a:bodyPr>
          <a:lstStyle/>
          <a:p>
            <a:r>
              <a:rPr lang="en-US" altLang="en-US" sz="5000" b="1">
                <a:solidFill>
                  <a:srgbClr val="0070C0"/>
                </a:solidFill>
              </a:rPr>
              <a:t>Objectives </a:t>
            </a:r>
          </a:p>
        </p:txBody>
      </p:sp>
      <p:sp>
        <p:nvSpPr>
          <p:cNvPr id="108547"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imes New Roman" pitchFamily="18" charset="0"/>
              </a:defRPr>
            </a:lvl1pPr>
            <a:lvl2pPr marL="682251" indent="-262404">
              <a:defRPr>
                <a:solidFill>
                  <a:schemeClr val="tx1"/>
                </a:solidFill>
                <a:latin typeface="Times New Roman" pitchFamily="18" charset="0"/>
              </a:defRPr>
            </a:lvl2pPr>
            <a:lvl3pPr marL="1049617" indent="-209923">
              <a:defRPr>
                <a:solidFill>
                  <a:schemeClr val="tx1"/>
                </a:solidFill>
                <a:latin typeface="Times New Roman" pitchFamily="18" charset="0"/>
              </a:defRPr>
            </a:lvl3pPr>
            <a:lvl4pPr marL="1469464" indent="-209923">
              <a:defRPr>
                <a:solidFill>
                  <a:schemeClr val="tx1"/>
                </a:solidFill>
                <a:latin typeface="Times New Roman" pitchFamily="18" charset="0"/>
              </a:defRPr>
            </a:lvl4pPr>
            <a:lvl5pPr marL="1889310" indent="-209923">
              <a:defRPr>
                <a:solidFill>
                  <a:schemeClr val="tx1"/>
                </a:solidFill>
                <a:latin typeface="Times New Roman" pitchFamily="18" charset="0"/>
              </a:defRPr>
            </a:lvl5pPr>
            <a:lvl6pPr marL="2309157" indent="-209923" defTabSz="419847" fontAlgn="base">
              <a:spcBef>
                <a:spcPct val="0"/>
              </a:spcBef>
              <a:spcAft>
                <a:spcPct val="0"/>
              </a:spcAft>
              <a:defRPr>
                <a:solidFill>
                  <a:schemeClr val="tx1"/>
                </a:solidFill>
                <a:latin typeface="Times New Roman" pitchFamily="18" charset="0"/>
              </a:defRPr>
            </a:lvl6pPr>
            <a:lvl7pPr marL="2729004" indent="-209923" defTabSz="419847" fontAlgn="base">
              <a:spcBef>
                <a:spcPct val="0"/>
              </a:spcBef>
              <a:spcAft>
                <a:spcPct val="0"/>
              </a:spcAft>
              <a:defRPr>
                <a:solidFill>
                  <a:schemeClr val="tx1"/>
                </a:solidFill>
                <a:latin typeface="Times New Roman" pitchFamily="18" charset="0"/>
              </a:defRPr>
            </a:lvl7pPr>
            <a:lvl8pPr marL="3148851" indent="-209923" defTabSz="419847" fontAlgn="base">
              <a:spcBef>
                <a:spcPct val="0"/>
              </a:spcBef>
              <a:spcAft>
                <a:spcPct val="0"/>
              </a:spcAft>
              <a:defRPr>
                <a:solidFill>
                  <a:schemeClr val="tx1"/>
                </a:solidFill>
                <a:latin typeface="Times New Roman" pitchFamily="18" charset="0"/>
              </a:defRPr>
            </a:lvl8pPr>
            <a:lvl9pPr marL="3568697" indent="-209923" defTabSz="419847" fontAlgn="base">
              <a:spcBef>
                <a:spcPct val="0"/>
              </a:spcBef>
              <a:spcAft>
                <a:spcPct val="0"/>
              </a:spcAft>
              <a:defRPr>
                <a:solidFill>
                  <a:schemeClr val="tx1"/>
                </a:solidFill>
                <a:latin typeface="Times New Roman" pitchFamily="18" charset="0"/>
              </a:defRPr>
            </a:lvl9pPr>
          </a:lstStyle>
          <a:p>
            <a:pPr fontAlgn="base">
              <a:spcBef>
                <a:spcPct val="0"/>
              </a:spcBef>
              <a:spcAft>
                <a:spcPct val="0"/>
              </a:spcAft>
            </a:pPr>
            <a:r>
              <a:rPr lang="en-US" altLang="en-US" sz="1300">
                <a:latin typeface="Cambria" pitchFamily="18" charset="0"/>
              </a:rPr>
              <a:t>DMH</a:t>
            </a:r>
          </a:p>
        </p:txBody>
      </p:sp>
      <p:sp>
        <p:nvSpPr>
          <p:cNvPr id="108548"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defRPr>
            </a:lvl1pPr>
            <a:lvl2pPr marL="682251" indent="-262404">
              <a:defRPr>
                <a:solidFill>
                  <a:schemeClr val="tx1"/>
                </a:solidFill>
                <a:latin typeface="Times New Roman" pitchFamily="18" charset="0"/>
              </a:defRPr>
            </a:lvl2pPr>
            <a:lvl3pPr marL="1049617" indent="-209923">
              <a:defRPr>
                <a:solidFill>
                  <a:schemeClr val="tx1"/>
                </a:solidFill>
                <a:latin typeface="Times New Roman" pitchFamily="18" charset="0"/>
              </a:defRPr>
            </a:lvl3pPr>
            <a:lvl4pPr marL="1469464" indent="-209923">
              <a:defRPr>
                <a:solidFill>
                  <a:schemeClr val="tx1"/>
                </a:solidFill>
                <a:latin typeface="Times New Roman" pitchFamily="18" charset="0"/>
              </a:defRPr>
            </a:lvl4pPr>
            <a:lvl5pPr marL="1889310" indent="-209923">
              <a:defRPr>
                <a:solidFill>
                  <a:schemeClr val="tx1"/>
                </a:solidFill>
                <a:latin typeface="Times New Roman" pitchFamily="18" charset="0"/>
              </a:defRPr>
            </a:lvl5pPr>
            <a:lvl6pPr marL="2309157" indent="-209923" defTabSz="419847" fontAlgn="base">
              <a:spcBef>
                <a:spcPct val="0"/>
              </a:spcBef>
              <a:spcAft>
                <a:spcPct val="0"/>
              </a:spcAft>
              <a:defRPr>
                <a:solidFill>
                  <a:schemeClr val="tx1"/>
                </a:solidFill>
                <a:latin typeface="Times New Roman" pitchFamily="18" charset="0"/>
              </a:defRPr>
            </a:lvl6pPr>
            <a:lvl7pPr marL="2729004" indent="-209923" defTabSz="419847" fontAlgn="base">
              <a:spcBef>
                <a:spcPct val="0"/>
              </a:spcBef>
              <a:spcAft>
                <a:spcPct val="0"/>
              </a:spcAft>
              <a:defRPr>
                <a:solidFill>
                  <a:schemeClr val="tx1"/>
                </a:solidFill>
                <a:latin typeface="Times New Roman" pitchFamily="18" charset="0"/>
              </a:defRPr>
            </a:lvl7pPr>
            <a:lvl8pPr marL="3148851" indent="-209923" defTabSz="419847" fontAlgn="base">
              <a:spcBef>
                <a:spcPct val="0"/>
              </a:spcBef>
              <a:spcAft>
                <a:spcPct val="0"/>
              </a:spcAft>
              <a:defRPr>
                <a:solidFill>
                  <a:schemeClr val="tx1"/>
                </a:solidFill>
                <a:latin typeface="Times New Roman" pitchFamily="18" charset="0"/>
              </a:defRPr>
            </a:lvl8pPr>
            <a:lvl9pPr marL="3568697" indent="-209923" defTabSz="419847" fontAlgn="base">
              <a:spcBef>
                <a:spcPct val="0"/>
              </a:spcBef>
              <a:spcAft>
                <a:spcPct val="0"/>
              </a:spcAft>
              <a:defRPr>
                <a:solidFill>
                  <a:schemeClr val="tx1"/>
                </a:solidFill>
                <a:latin typeface="Times New Roman" pitchFamily="18" charset="0"/>
              </a:defRPr>
            </a:lvl9pPr>
          </a:lstStyle>
          <a:p>
            <a:fld id="{2FE06428-54CD-47CF-808C-300115CE977C}" type="slidenum">
              <a:rPr lang="en-US" altLang="en-US" sz="2200">
                <a:latin typeface="Cambria" pitchFamily="18" charset="0"/>
              </a:rPr>
              <a:pPr/>
              <a:t>3</a:t>
            </a:fld>
            <a:endParaRPr lang="en-US" altLang="en-US" sz="2200">
              <a:latin typeface="Cambria" pitchFamily="18" charset="0"/>
            </a:endParaRPr>
          </a:p>
        </p:txBody>
      </p:sp>
      <p:sp>
        <p:nvSpPr>
          <p:cNvPr id="256003" name="Rectangle 3"/>
          <p:cNvSpPr>
            <a:spLocks noChangeArrowheads="1"/>
          </p:cNvSpPr>
          <p:nvPr/>
        </p:nvSpPr>
        <p:spPr bwMode="auto">
          <a:xfrm>
            <a:off x="673554" y="2286000"/>
            <a:ext cx="7929563" cy="39655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3967" tIns="41983" rIns="83967" bIns="41983"/>
          <a:lstStyle/>
          <a:p>
            <a:pPr lvl="1" indent="-419847">
              <a:lnSpc>
                <a:spcPct val="90000"/>
              </a:lnSpc>
              <a:spcBef>
                <a:spcPct val="20000"/>
              </a:spcBef>
              <a:buClr>
                <a:schemeClr val="accent2"/>
              </a:buClr>
              <a:buBlip>
                <a:blip r:embed="rId2"/>
              </a:buBlip>
            </a:pPr>
            <a:r>
              <a:rPr lang="en-US" sz="2900"/>
              <a:t>To describe common motives for initiating direct foreign investment (DFI); &amp;</a:t>
            </a:r>
          </a:p>
          <a:p>
            <a:pPr lvl="1" indent="-419847">
              <a:lnSpc>
                <a:spcPct val="90000"/>
              </a:lnSpc>
              <a:spcBef>
                <a:spcPct val="20000"/>
              </a:spcBef>
              <a:buClr>
                <a:schemeClr val="accent2"/>
              </a:buClr>
              <a:buBlip>
                <a:blip r:embed="rId2"/>
              </a:buBlip>
            </a:pPr>
            <a:r>
              <a:rPr lang="en-US" sz="2900"/>
              <a:t>To illustrate the benefits of international diversification.</a:t>
            </a:r>
          </a:p>
        </p:txBody>
      </p:sp>
    </p:spTree>
    <p:extLst>
      <p:ext uri="{BB962C8B-B14F-4D97-AF65-F5344CB8AC3E}">
        <p14:creationId xmlns:p14="http://schemas.microsoft.com/office/powerpoint/2010/main" val="233181792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56003">
                                            <p:txEl>
                                              <p:pRg st="0" end="0"/>
                                            </p:txEl>
                                          </p:spTgt>
                                        </p:tgtEl>
                                        <p:attrNameLst>
                                          <p:attrName>style.visibility</p:attrName>
                                        </p:attrNameLst>
                                      </p:cBhvr>
                                      <p:to>
                                        <p:strVal val="visible"/>
                                      </p:to>
                                    </p:set>
                                    <p:animEffect transition="in" filter="wipe(left)">
                                      <p:cBhvr>
                                        <p:cTn id="7" dur="500"/>
                                        <p:tgtEl>
                                          <p:spTgt spid="256003">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56003">
                                            <p:txEl>
                                              <p:pRg st="1" end="1"/>
                                            </p:txEl>
                                          </p:spTgt>
                                        </p:tgtEl>
                                        <p:attrNameLst>
                                          <p:attrName>style.visibility</p:attrName>
                                        </p:attrNameLst>
                                      </p:cBhvr>
                                      <p:to>
                                        <p:strVal val="visible"/>
                                      </p:to>
                                    </p:set>
                                    <p:animEffect transition="in" filter="wipe(left)">
                                      <p:cBhvr>
                                        <p:cTn id="10" dur="500"/>
                                        <p:tgtEl>
                                          <p:spTgt spid="25600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03" grpId="0" build="p"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7" name="Rectangle 3"/>
          <p:cNvSpPr>
            <a:spLocks noGrp="1" noChangeArrowheads="1"/>
          </p:cNvSpPr>
          <p:nvPr>
            <p:ph type="title"/>
          </p:nvPr>
        </p:nvSpPr>
        <p:spPr>
          <a:xfrm>
            <a:off x="424252" y="607948"/>
            <a:ext cx="8043279" cy="1143000"/>
          </a:xfrm>
        </p:spPr>
        <p:txBody>
          <a:bodyPr lIns="83095" tIns="40818" rIns="83095" bIns="40818">
            <a:normAutofit fontScale="90000"/>
          </a:bodyPr>
          <a:lstStyle/>
          <a:p>
            <a:pPr defTabSz="914342">
              <a:defRPr/>
            </a:pPr>
            <a:r>
              <a:rPr lang="en-US" altLang="en-US" b="1">
                <a:solidFill>
                  <a:srgbClr val="0070C0"/>
                </a:solidFill>
              </a:rPr>
              <a:t>Subsidiary versus Parent Perspective</a:t>
            </a:r>
          </a:p>
        </p:txBody>
      </p:sp>
      <p:sp>
        <p:nvSpPr>
          <p:cNvPr id="141316" name="Rectangle 2"/>
          <p:cNvSpPr>
            <a:spLocks noGrp="1" noChangeArrowheads="1"/>
          </p:cNvSpPr>
          <p:nvPr>
            <p:ph idx="1"/>
          </p:nvPr>
        </p:nvSpPr>
        <p:spPr>
          <a:xfrm>
            <a:off x="424252" y="1976923"/>
            <a:ext cx="8043279" cy="4118591"/>
          </a:xfrm>
        </p:spPr>
        <p:txBody>
          <a:bodyPr/>
          <a:lstStyle/>
          <a:p>
            <a:pPr marL="228586" indent="-228586" defTabSz="914342">
              <a:spcBef>
                <a:spcPts val="1000"/>
              </a:spcBef>
              <a:buFont typeface="Wingdings" panose="05000000000000000000" pitchFamily="2" charset="2"/>
              <a:buChar char="n"/>
              <a:defRPr/>
            </a:pPr>
            <a:r>
              <a:rPr lang="en-US" altLang="en-US" sz="2800"/>
              <a:t>A parent’s perspective is appropriate when evaluating a project, since any project that can create a positive net present value for the parent should enhance the firm’s value.</a:t>
            </a:r>
          </a:p>
          <a:p>
            <a:pPr marL="228586" indent="-228586" defTabSz="914342">
              <a:spcBef>
                <a:spcPts val="1000"/>
              </a:spcBef>
              <a:buFont typeface="Wingdings" panose="05000000000000000000" pitchFamily="2" charset="2"/>
              <a:buChar char="n"/>
              <a:defRPr/>
            </a:pPr>
            <a:r>
              <a:rPr lang="en-US" altLang="en-US" sz="2800"/>
              <a:t>However, one exception to this rule may occur when the foreign subsidiary is not wholly owned by the parent.</a:t>
            </a:r>
          </a:p>
        </p:txBody>
      </p:sp>
      <p:sp>
        <p:nvSpPr>
          <p:cNvPr id="142340"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imes New Roman" pitchFamily="18" charset="0"/>
              </a:defRPr>
            </a:lvl1pPr>
            <a:lvl2pPr marL="682251" indent="-262404">
              <a:defRPr>
                <a:solidFill>
                  <a:schemeClr val="tx1"/>
                </a:solidFill>
                <a:latin typeface="Times New Roman" pitchFamily="18" charset="0"/>
              </a:defRPr>
            </a:lvl2pPr>
            <a:lvl3pPr marL="1049617" indent="-209923">
              <a:defRPr>
                <a:solidFill>
                  <a:schemeClr val="tx1"/>
                </a:solidFill>
                <a:latin typeface="Times New Roman" pitchFamily="18" charset="0"/>
              </a:defRPr>
            </a:lvl3pPr>
            <a:lvl4pPr marL="1469464" indent="-209923">
              <a:defRPr>
                <a:solidFill>
                  <a:schemeClr val="tx1"/>
                </a:solidFill>
                <a:latin typeface="Times New Roman" pitchFamily="18" charset="0"/>
              </a:defRPr>
            </a:lvl4pPr>
            <a:lvl5pPr marL="1889310" indent="-209923">
              <a:defRPr>
                <a:solidFill>
                  <a:schemeClr val="tx1"/>
                </a:solidFill>
                <a:latin typeface="Times New Roman" pitchFamily="18" charset="0"/>
              </a:defRPr>
            </a:lvl5pPr>
            <a:lvl6pPr marL="2309157" indent="-209923" defTabSz="419847" fontAlgn="base">
              <a:spcBef>
                <a:spcPct val="0"/>
              </a:spcBef>
              <a:spcAft>
                <a:spcPct val="0"/>
              </a:spcAft>
              <a:defRPr>
                <a:solidFill>
                  <a:schemeClr val="tx1"/>
                </a:solidFill>
                <a:latin typeface="Times New Roman" pitchFamily="18" charset="0"/>
              </a:defRPr>
            </a:lvl6pPr>
            <a:lvl7pPr marL="2729004" indent="-209923" defTabSz="419847" fontAlgn="base">
              <a:spcBef>
                <a:spcPct val="0"/>
              </a:spcBef>
              <a:spcAft>
                <a:spcPct val="0"/>
              </a:spcAft>
              <a:defRPr>
                <a:solidFill>
                  <a:schemeClr val="tx1"/>
                </a:solidFill>
                <a:latin typeface="Times New Roman" pitchFamily="18" charset="0"/>
              </a:defRPr>
            </a:lvl7pPr>
            <a:lvl8pPr marL="3148851" indent="-209923" defTabSz="419847" fontAlgn="base">
              <a:spcBef>
                <a:spcPct val="0"/>
              </a:spcBef>
              <a:spcAft>
                <a:spcPct val="0"/>
              </a:spcAft>
              <a:defRPr>
                <a:solidFill>
                  <a:schemeClr val="tx1"/>
                </a:solidFill>
                <a:latin typeface="Times New Roman" pitchFamily="18" charset="0"/>
              </a:defRPr>
            </a:lvl8pPr>
            <a:lvl9pPr marL="3568697" indent="-209923" defTabSz="419847" fontAlgn="base">
              <a:spcBef>
                <a:spcPct val="0"/>
              </a:spcBef>
              <a:spcAft>
                <a:spcPct val="0"/>
              </a:spcAft>
              <a:defRPr>
                <a:solidFill>
                  <a:schemeClr val="tx1"/>
                </a:solidFill>
                <a:latin typeface="Times New Roman" pitchFamily="18" charset="0"/>
              </a:defRPr>
            </a:lvl9pPr>
          </a:lstStyle>
          <a:p>
            <a:pPr fontAlgn="base">
              <a:spcBef>
                <a:spcPct val="0"/>
              </a:spcBef>
              <a:spcAft>
                <a:spcPct val="0"/>
              </a:spcAft>
            </a:pPr>
            <a:r>
              <a:rPr lang="en-US" altLang="en-US" sz="1300">
                <a:latin typeface="Cambria" pitchFamily="18" charset="0"/>
              </a:rPr>
              <a:t>DMH</a:t>
            </a:r>
          </a:p>
        </p:txBody>
      </p:sp>
      <p:sp>
        <p:nvSpPr>
          <p:cNvPr id="142341"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defRPr>
            </a:lvl1pPr>
            <a:lvl2pPr marL="682251" indent="-262404">
              <a:defRPr>
                <a:solidFill>
                  <a:schemeClr val="tx1"/>
                </a:solidFill>
                <a:latin typeface="Times New Roman" pitchFamily="18" charset="0"/>
              </a:defRPr>
            </a:lvl2pPr>
            <a:lvl3pPr marL="1049617" indent="-209923">
              <a:defRPr>
                <a:solidFill>
                  <a:schemeClr val="tx1"/>
                </a:solidFill>
                <a:latin typeface="Times New Roman" pitchFamily="18" charset="0"/>
              </a:defRPr>
            </a:lvl3pPr>
            <a:lvl4pPr marL="1469464" indent="-209923">
              <a:defRPr>
                <a:solidFill>
                  <a:schemeClr val="tx1"/>
                </a:solidFill>
                <a:latin typeface="Times New Roman" pitchFamily="18" charset="0"/>
              </a:defRPr>
            </a:lvl4pPr>
            <a:lvl5pPr marL="1889310" indent="-209923">
              <a:defRPr>
                <a:solidFill>
                  <a:schemeClr val="tx1"/>
                </a:solidFill>
                <a:latin typeface="Times New Roman" pitchFamily="18" charset="0"/>
              </a:defRPr>
            </a:lvl5pPr>
            <a:lvl6pPr marL="2309157" indent="-209923" defTabSz="419847" fontAlgn="base">
              <a:spcBef>
                <a:spcPct val="0"/>
              </a:spcBef>
              <a:spcAft>
                <a:spcPct val="0"/>
              </a:spcAft>
              <a:defRPr>
                <a:solidFill>
                  <a:schemeClr val="tx1"/>
                </a:solidFill>
                <a:latin typeface="Times New Roman" pitchFamily="18" charset="0"/>
              </a:defRPr>
            </a:lvl6pPr>
            <a:lvl7pPr marL="2729004" indent="-209923" defTabSz="419847" fontAlgn="base">
              <a:spcBef>
                <a:spcPct val="0"/>
              </a:spcBef>
              <a:spcAft>
                <a:spcPct val="0"/>
              </a:spcAft>
              <a:defRPr>
                <a:solidFill>
                  <a:schemeClr val="tx1"/>
                </a:solidFill>
                <a:latin typeface="Times New Roman" pitchFamily="18" charset="0"/>
              </a:defRPr>
            </a:lvl7pPr>
            <a:lvl8pPr marL="3148851" indent="-209923" defTabSz="419847" fontAlgn="base">
              <a:spcBef>
                <a:spcPct val="0"/>
              </a:spcBef>
              <a:spcAft>
                <a:spcPct val="0"/>
              </a:spcAft>
              <a:defRPr>
                <a:solidFill>
                  <a:schemeClr val="tx1"/>
                </a:solidFill>
                <a:latin typeface="Times New Roman" pitchFamily="18" charset="0"/>
              </a:defRPr>
            </a:lvl8pPr>
            <a:lvl9pPr marL="3568697" indent="-209923" defTabSz="419847" fontAlgn="base">
              <a:spcBef>
                <a:spcPct val="0"/>
              </a:spcBef>
              <a:spcAft>
                <a:spcPct val="0"/>
              </a:spcAft>
              <a:defRPr>
                <a:solidFill>
                  <a:schemeClr val="tx1"/>
                </a:solidFill>
                <a:latin typeface="Times New Roman" pitchFamily="18" charset="0"/>
              </a:defRPr>
            </a:lvl9pPr>
          </a:lstStyle>
          <a:p>
            <a:fld id="{2276FC20-F307-42B5-8467-1CD753C615FA}" type="slidenum">
              <a:rPr lang="en-US" altLang="en-US" sz="2200">
                <a:latin typeface="Cambria" pitchFamily="18" charset="0"/>
              </a:rPr>
              <a:pPr/>
              <a:t>30</a:t>
            </a:fld>
            <a:endParaRPr lang="en-US" altLang="en-US" sz="2200">
              <a:latin typeface="Cambria" pitchFamily="18" charset="0"/>
            </a:endParaRPr>
          </a:p>
        </p:txBody>
      </p:sp>
    </p:spTree>
    <p:extLst>
      <p:ext uri="{BB962C8B-B14F-4D97-AF65-F5344CB8AC3E}">
        <p14:creationId xmlns:p14="http://schemas.microsoft.com/office/powerpoint/2010/main" val="136379606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2340" name="Rectangle 2"/>
          <p:cNvSpPr>
            <a:spLocks noGrp="1" noChangeArrowheads="1"/>
          </p:cNvSpPr>
          <p:nvPr>
            <p:ph type="title"/>
          </p:nvPr>
        </p:nvSpPr>
        <p:spPr>
          <a:xfrm>
            <a:off x="607949" y="304703"/>
            <a:ext cx="8062232" cy="884950"/>
          </a:xfrm>
        </p:spPr>
        <p:txBody>
          <a:bodyPr>
            <a:normAutofit fontScale="90000"/>
          </a:bodyPr>
          <a:lstStyle/>
          <a:p>
            <a:pPr defTabSz="914342">
              <a:defRPr/>
            </a:pPr>
            <a:r>
              <a:rPr lang="en-US" altLang="en-US" sz="3900" b="1">
                <a:solidFill>
                  <a:srgbClr val="0070C0"/>
                </a:solidFill>
              </a:rPr>
              <a:t>Input for Multinational Capital Budgeting</a:t>
            </a:r>
          </a:p>
        </p:txBody>
      </p:sp>
      <p:sp>
        <p:nvSpPr>
          <p:cNvPr id="289795" name="Rectangle 3"/>
          <p:cNvSpPr>
            <a:spLocks noGrp="1" noChangeArrowheads="1"/>
          </p:cNvSpPr>
          <p:nvPr>
            <p:ph idx="1"/>
          </p:nvPr>
        </p:nvSpPr>
        <p:spPr bwMode="auto">
          <a:xfrm>
            <a:off x="482568" y="1469571"/>
            <a:ext cx="8178865" cy="4321240"/>
          </a:xfrm>
        </p:spPr>
        <p:txBody>
          <a:bodyPr wrap="square" numCol="1" anchor="t" anchorCtr="0" compatLnSpc="1">
            <a:prstTxWarp prst="textNoShape">
              <a:avLst/>
            </a:prstTxWarp>
          </a:bodyPr>
          <a:lstStyle/>
          <a:p>
            <a:pPr marL="682251" indent="-682251">
              <a:buNone/>
              <a:tabLst>
                <a:tab pos="524808" algn="r"/>
              </a:tabLst>
            </a:pPr>
            <a:r>
              <a:rPr lang="en-US" altLang="en-US" sz="2300"/>
              <a:t>The following forecasts are usually required:</a:t>
            </a:r>
          </a:p>
          <a:p>
            <a:pPr marL="682251" indent="-682251">
              <a:spcBef>
                <a:spcPct val="10000"/>
              </a:spcBef>
              <a:buNone/>
              <a:tabLst>
                <a:tab pos="524808" algn="r"/>
              </a:tabLst>
            </a:pPr>
            <a:r>
              <a:rPr lang="en-US" altLang="en-US" sz="2300"/>
              <a:t>	1.	Initial investment</a:t>
            </a:r>
          </a:p>
          <a:p>
            <a:pPr marL="682251" indent="-682251">
              <a:spcBef>
                <a:spcPct val="10000"/>
              </a:spcBef>
              <a:buNone/>
              <a:tabLst>
                <a:tab pos="524808" algn="r"/>
              </a:tabLst>
            </a:pPr>
            <a:r>
              <a:rPr lang="en-US" altLang="en-US" sz="2300"/>
              <a:t>	2.	Consumer demand</a:t>
            </a:r>
          </a:p>
          <a:p>
            <a:pPr marL="682251" indent="-682251">
              <a:spcBef>
                <a:spcPct val="10000"/>
              </a:spcBef>
              <a:buNone/>
              <a:tabLst>
                <a:tab pos="524808" algn="r"/>
              </a:tabLst>
            </a:pPr>
            <a:r>
              <a:rPr lang="en-US" altLang="en-US" sz="2300"/>
              <a:t>	3.	Product price</a:t>
            </a:r>
          </a:p>
          <a:p>
            <a:pPr marL="682251" indent="-682251">
              <a:spcBef>
                <a:spcPct val="10000"/>
              </a:spcBef>
              <a:buNone/>
              <a:tabLst>
                <a:tab pos="524808" algn="r"/>
              </a:tabLst>
            </a:pPr>
            <a:r>
              <a:rPr lang="en-US" altLang="en-US" sz="2300"/>
              <a:t>	4.	Variable cost</a:t>
            </a:r>
          </a:p>
          <a:p>
            <a:pPr marL="682251" indent="-682251">
              <a:spcBef>
                <a:spcPct val="10000"/>
              </a:spcBef>
              <a:buNone/>
              <a:tabLst>
                <a:tab pos="524808" algn="r"/>
              </a:tabLst>
            </a:pPr>
            <a:r>
              <a:rPr lang="en-US" altLang="en-US" sz="2300"/>
              <a:t>	5.	Fixed cost</a:t>
            </a:r>
          </a:p>
          <a:p>
            <a:pPr marL="682251" indent="-682251">
              <a:spcBef>
                <a:spcPct val="10000"/>
              </a:spcBef>
              <a:buNone/>
              <a:tabLst>
                <a:tab pos="524808" algn="r"/>
              </a:tabLst>
            </a:pPr>
            <a:r>
              <a:rPr lang="en-US" altLang="en-US" sz="2300"/>
              <a:t>	6.	Project lifetime</a:t>
            </a:r>
          </a:p>
          <a:p>
            <a:pPr marL="682251" indent="-682251">
              <a:spcBef>
                <a:spcPct val="10000"/>
              </a:spcBef>
              <a:buNone/>
              <a:tabLst>
                <a:tab pos="524808" algn="r"/>
              </a:tabLst>
            </a:pPr>
            <a:r>
              <a:rPr lang="en-US" altLang="en-US" sz="2300"/>
              <a:t>	7.	Salvage (liquidation) value</a:t>
            </a:r>
          </a:p>
          <a:p>
            <a:pPr marL="682251" indent="-682251">
              <a:spcBef>
                <a:spcPct val="10000"/>
              </a:spcBef>
              <a:buNone/>
              <a:tabLst>
                <a:tab pos="524808" algn="r"/>
              </a:tabLst>
            </a:pPr>
            <a:r>
              <a:rPr lang="en-US" altLang="en-US" sz="2300"/>
              <a:t>	8.	Fund-transfer restrictions</a:t>
            </a:r>
          </a:p>
          <a:p>
            <a:pPr marL="682251" indent="-682251">
              <a:spcBef>
                <a:spcPct val="10000"/>
              </a:spcBef>
              <a:buNone/>
              <a:tabLst>
                <a:tab pos="524808" algn="r"/>
              </a:tabLst>
            </a:pPr>
            <a:r>
              <a:rPr lang="en-US" altLang="en-US" sz="2300"/>
              <a:t>	9.	Tax laws</a:t>
            </a:r>
          </a:p>
          <a:p>
            <a:pPr marL="682251" indent="-682251">
              <a:spcBef>
                <a:spcPct val="10000"/>
              </a:spcBef>
              <a:buNone/>
              <a:tabLst>
                <a:tab pos="524808" algn="r"/>
              </a:tabLst>
            </a:pPr>
            <a:r>
              <a:rPr lang="en-US" altLang="en-US" sz="2300"/>
              <a:t>	10.	Exchange rates</a:t>
            </a:r>
          </a:p>
          <a:p>
            <a:pPr marL="682251" indent="-682251">
              <a:spcBef>
                <a:spcPct val="10000"/>
              </a:spcBef>
              <a:buNone/>
              <a:tabLst>
                <a:tab pos="524808" algn="r"/>
              </a:tabLst>
            </a:pPr>
            <a:r>
              <a:rPr lang="en-US" altLang="en-US" sz="2300"/>
              <a:t>	11.	Required rate of return</a:t>
            </a:r>
          </a:p>
        </p:txBody>
      </p:sp>
      <p:sp>
        <p:nvSpPr>
          <p:cNvPr id="143364"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imes New Roman" pitchFamily="18" charset="0"/>
              </a:defRPr>
            </a:lvl1pPr>
            <a:lvl2pPr marL="682251" indent="-262404">
              <a:defRPr>
                <a:solidFill>
                  <a:schemeClr val="tx1"/>
                </a:solidFill>
                <a:latin typeface="Times New Roman" pitchFamily="18" charset="0"/>
              </a:defRPr>
            </a:lvl2pPr>
            <a:lvl3pPr marL="1049617" indent="-209923">
              <a:defRPr>
                <a:solidFill>
                  <a:schemeClr val="tx1"/>
                </a:solidFill>
                <a:latin typeface="Times New Roman" pitchFamily="18" charset="0"/>
              </a:defRPr>
            </a:lvl3pPr>
            <a:lvl4pPr marL="1469464" indent="-209923">
              <a:defRPr>
                <a:solidFill>
                  <a:schemeClr val="tx1"/>
                </a:solidFill>
                <a:latin typeface="Times New Roman" pitchFamily="18" charset="0"/>
              </a:defRPr>
            </a:lvl4pPr>
            <a:lvl5pPr marL="1889310" indent="-209923">
              <a:defRPr>
                <a:solidFill>
                  <a:schemeClr val="tx1"/>
                </a:solidFill>
                <a:latin typeface="Times New Roman" pitchFamily="18" charset="0"/>
              </a:defRPr>
            </a:lvl5pPr>
            <a:lvl6pPr marL="2309157" indent="-209923" defTabSz="419847" fontAlgn="base">
              <a:spcBef>
                <a:spcPct val="0"/>
              </a:spcBef>
              <a:spcAft>
                <a:spcPct val="0"/>
              </a:spcAft>
              <a:defRPr>
                <a:solidFill>
                  <a:schemeClr val="tx1"/>
                </a:solidFill>
                <a:latin typeface="Times New Roman" pitchFamily="18" charset="0"/>
              </a:defRPr>
            </a:lvl6pPr>
            <a:lvl7pPr marL="2729004" indent="-209923" defTabSz="419847" fontAlgn="base">
              <a:spcBef>
                <a:spcPct val="0"/>
              </a:spcBef>
              <a:spcAft>
                <a:spcPct val="0"/>
              </a:spcAft>
              <a:defRPr>
                <a:solidFill>
                  <a:schemeClr val="tx1"/>
                </a:solidFill>
                <a:latin typeface="Times New Roman" pitchFamily="18" charset="0"/>
              </a:defRPr>
            </a:lvl7pPr>
            <a:lvl8pPr marL="3148851" indent="-209923" defTabSz="419847" fontAlgn="base">
              <a:spcBef>
                <a:spcPct val="0"/>
              </a:spcBef>
              <a:spcAft>
                <a:spcPct val="0"/>
              </a:spcAft>
              <a:defRPr>
                <a:solidFill>
                  <a:schemeClr val="tx1"/>
                </a:solidFill>
                <a:latin typeface="Times New Roman" pitchFamily="18" charset="0"/>
              </a:defRPr>
            </a:lvl8pPr>
            <a:lvl9pPr marL="3568697" indent="-209923" defTabSz="419847" fontAlgn="base">
              <a:spcBef>
                <a:spcPct val="0"/>
              </a:spcBef>
              <a:spcAft>
                <a:spcPct val="0"/>
              </a:spcAft>
              <a:defRPr>
                <a:solidFill>
                  <a:schemeClr val="tx1"/>
                </a:solidFill>
                <a:latin typeface="Times New Roman" pitchFamily="18" charset="0"/>
              </a:defRPr>
            </a:lvl9pPr>
          </a:lstStyle>
          <a:p>
            <a:pPr fontAlgn="base">
              <a:spcBef>
                <a:spcPct val="0"/>
              </a:spcBef>
              <a:spcAft>
                <a:spcPct val="0"/>
              </a:spcAft>
            </a:pPr>
            <a:r>
              <a:rPr lang="en-US" altLang="en-US" sz="1300">
                <a:latin typeface="Cambria" pitchFamily="18" charset="0"/>
              </a:rPr>
              <a:t>DMH</a:t>
            </a:r>
          </a:p>
        </p:txBody>
      </p:sp>
      <p:sp>
        <p:nvSpPr>
          <p:cNvPr id="143365"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defRPr>
            </a:lvl1pPr>
            <a:lvl2pPr marL="682251" indent="-262404">
              <a:defRPr>
                <a:solidFill>
                  <a:schemeClr val="tx1"/>
                </a:solidFill>
                <a:latin typeface="Times New Roman" pitchFamily="18" charset="0"/>
              </a:defRPr>
            </a:lvl2pPr>
            <a:lvl3pPr marL="1049617" indent="-209923">
              <a:defRPr>
                <a:solidFill>
                  <a:schemeClr val="tx1"/>
                </a:solidFill>
                <a:latin typeface="Times New Roman" pitchFamily="18" charset="0"/>
              </a:defRPr>
            </a:lvl3pPr>
            <a:lvl4pPr marL="1469464" indent="-209923">
              <a:defRPr>
                <a:solidFill>
                  <a:schemeClr val="tx1"/>
                </a:solidFill>
                <a:latin typeface="Times New Roman" pitchFamily="18" charset="0"/>
              </a:defRPr>
            </a:lvl4pPr>
            <a:lvl5pPr marL="1889310" indent="-209923">
              <a:defRPr>
                <a:solidFill>
                  <a:schemeClr val="tx1"/>
                </a:solidFill>
                <a:latin typeface="Times New Roman" pitchFamily="18" charset="0"/>
              </a:defRPr>
            </a:lvl5pPr>
            <a:lvl6pPr marL="2309157" indent="-209923" defTabSz="419847" fontAlgn="base">
              <a:spcBef>
                <a:spcPct val="0"/>
              </a:spcBef>
              <a:spcAft>
                <a:spcPct val="0"/>
              </a:spcAft>
              <a:defRPr>
                <a:solidFill>
                  <a:schemeClr val="tx1"/>
                </a:solidFill>
                <a:latin typeface="Times New Roman" pitchFamily="18" charset="0"/>
              </a:defRPr>
            </a:lvl6pPr>
            <a:lvl7pPr marL="2729004" indent="-209923" defTabSz="419847" fontAlgn="base">
              <a:spcBef>
                <a:spcPct val="0"/>
              </a:spcBef>
              <a:spcAft>
                <a:spcPct val="0"/>
              </a:spcAft>
              <a:defRPr>
                <a:solidFill>
                  <a:schemeClr val="tx1"/>
                </a:solidFill>
                <a:latin typeface="Times New Roman" pitchFamily="18" charset="0"/>
              </a:defRPr>
            </a:lvl7pPr>
            <a:lvl8pPr marL="3148851" indent="-209923" defTabSz="419847" fontAlgn="base">
              <a:spcBef>
                <a:spcPct val="0"/>
              </a:spcBef>
              <a:spcAft>
                <a:spcPct val="0"/>
              </a:spcAft>
              <a:defRPr>
                <a:solidFill>
                  <a:schemeClr val="tx1"/>
                </a:solidFill>
                <a:latin typeface="Times New Roman" pitchFamily="18" charset="0"/>
              </a:defRPr>
            </a:lvl8pPr>
            <a:lvl9pPr marL="3568697" indent="-209923" defTabSz="419847" fontAlgn="base">
              <a:spcBef>
                <a:spcPct val="0"/>
              </a:spcBef>
              <a:spcAft>
                <a:spcPct val="0"/>
              </a:spcAft>
              <a:defRPr>
                <a:solidFill>
                  <a:schemeClr val="tx1"/>
                </a:solidFill>
                <a:latin typeface="Times New Roman" pitchFamily="18" charset="0"/>
              </a:defRPr>
            </a:lvl9pPr>
          </a:lstStyle>
          <a:p>
            <a:fld id="{DA43E476-0120-4B45-926A-05A4163360AD}" type="slidenum">
              <a:rPr lang="en-US" altLang="en-US" sz="2200">
                <a:latin typeface="Cambria" pitchFamily="18" charset="0"/>
              </a:rPr>
              <a:pPr/>
              <a:t>31</a:t>
            </a:fld>
            <a:endParaRPr lang="en-US" altLang="en-US" sz="2200">
              <a:latin typeface="Cambria" pitchFamily="18" charset="0"/>
            </a:endParaRPr>
          </a:p>
        </p:txBody>
      </p:sp>
    </p:spTree>
    <p:extLst>
      <p:ext uri="{BB962C8B-B14F-4D97-AF65-F5344CB8AC3E}">
        <p14:creationId xmlns:p14="http://schemas.microsoft.com/office/powerpoint/2010/main" val="205095598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89795">
                                            <p:txEl>
                                              <p:pRg st="0" end="0"/>
                                            </p:txEl>
                                          </p:spTgt>
                                        </p:tgtEl>
                                        <p:attrNameLst>
                                          <p:attrName>style.visibility</p:attrName>
                                        </p:attrNameLst>
                                      </p:cBhvr>
                                      <p:to>
                                        <p:strVal val="visible"/>
                                      </p:to>
                                    </p:set>
                                    <p:animEffect transition="in" filter="wipe(left)">
                                      <p:cBhvr>
                                        <p:cTn id="7" dur="500"/>
                                        <p:tgtEl>
                                          <p:spTgt spid="28979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89795">
                                            <p:txEl>
                                              <p:pRg st="1" end="1"/>
                                            </p:txEl>
                                          </p:spTgt>
                                        </p:tgtEl>
                                        <p:attrNameLst>
                                          <p:attrName>style.visibility</p:attrName>
                                        </p:attrNameLst>
                                      </p:cBhvr>
                                      <p:to>
                                        <p:strVal val="visible"/>
                                      </p:to>
                                    </p:set>
                                    <p:animEffect transition="in" filter="wipe(left)">
                                      <p:cBhvr>
                                        <p:cTn id="12" dur="500"/>
                                        <p:tgtEl>
                                          <p:spTgt spid="28979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89795">
                                            <p:txEl>
                                              <p:pRg st="2" end="2"/>
                                            </p:txEl>
                                          </p:spTgt>
                                        </p:tgtEl>
                                        <p:attrNameLst>
                                          <p:attrName>style.visibility</p:attrName>
                                        </p:attrNameLst>
                                      </p:cBhvr>
                                      <p:to>
                                        <p:strVal val="visible"/>
                                      </p:to>
                                    </p:set>
                                    <p:animEffect transition="in" filter="wipe(left)">
                                      <p:cBhvr>
                                        <p:cTn id="17" dur="500"/>
                                        <p:tgtEl>
                                          <p:spTgt spid="28979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89795">
                                            <p:txEl>
                                              <p:pRg st="3" end="3"/>
                                            </p:txEl>
                                          </p:spTgt>
                                        </p:tgtEl>
                                        <p:attrNameLst>
                                          <p:attrName>style.visibility</p:attrName>
                                        </p:attrNameLst>
                                      </p:cBhvr>
                                      <p:to>
                                        <p:strVal val="visible"/>
                                      </p:to>
                                    </p:set>
                                    <p:animEffect transition="in" filter="wipe(left)">
                                      <p:cBhvr>
                                        <p:cTn id="22" dur="500"/>
                                        <p:tgtEl>
                                          <p:spTgt spid="289795">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89795">
                                            <p:txEl>
                                              <p:pRg st="4" end="4"/>
                                            </p:txEl>
                                          </p:spTgt>
                                        </p:tgtEl>
                                        <p:attrNameLst>
                                          <p:attrName>style.visibility</p:attrName>
                                        </p:attrNameLst>
                                      </p:cBhvr>
                                      <p:to>
                                        <p:strVal val="visible"/>
                                      </p:to>
                                    </p:set>
                                    <p:animEffect transition="in" filter="wipe(left)">
                                      <p:cBhvr>
                                        <p:cTn id="27" dur="500"/>
                                        <p:tgtEl>
                                          <p:spTgt spid="289795">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89795">
                                            <p:txEl>
                                              <p:pRg st="5" end="5"/>
                                            </p:txEl>
                                          </p:spTgt>
                                        </p:tgtEl>
                                        <p:attrNameLst>
                                          <p:attrName>style.visibility</p:attrName>
                                        </p:attrNameLst>
                                      </p:cBhvr>
                                      <p:to>
                                        <p:strVal val="visible"/>
                                      </p:to>
                                    </p:set>
                                    <p:animEffect transition="in" filter="wipe(left)">
                                      <p:cBhvr>
                                        <p:cTn id="32" dur="500"/>
                                        <p:tgtEl>
                                          <p:spTgt spid="289795">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89795">
                                            <p:txEl>
                                              <p:pRg st="6" end="6"/>
                                            </p:txEl>
                                          </p:spTgt>
                                        </p:tgtEl>
                                        <p:attrNameLst>
                                          <p:attrName>style.visibility</p:attrName>
                                        </p:attrNameLst>
                                      </p:cBhvr>
                                      <p:to>
                                        <p:strVal val="visible"/>
                                      </p:to>
                                    </p:set>
                                    <p:animEffect transition="in" filter="wipe(left)">
                                      <p:cBhvr>
                                        <p:cTn id="37" dur="500"/>
                                        <p:tgtEl>
                                          <p:spTgt spid="289795">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289795">
                                            <p:txEl>
                                              <p:pRg st="7" end="7"/>
                                            </p:txEl>
                                          </p:spTgt>
                                        </p:tgtEl>
                                        <p:attrNameLst>
                                          <p:attrName>style.visibility</p:attrName>
                                        </p:attrNameLst>
                                      </p:cBhvr>
                                      <p:to>
                                        <p:strVal val="visible"/>
                                      </p:to>
                                    </p:set>
                                    <p:animEffect transition="in" filter="wipe(left)">
                                      <p:cBhvr>
                                        <p:cTn id="42" dur="500"/>
                                        <p:tgtEl>
                                          <p:spTgt spid="289795">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289795">
                                            <p:txEl>
                                              <p:pRg st="8" end="8"/>
                                            </p:txEl>
                                          </p:spTgt>
                                        </p:tgtEl>
                                        <p:attrNameLst>
                                          <p:attrName>style.visibility</p:attrName>
                                        </p:attrNameLst>
                                      </p:cBhvr>
                                      <p:to>
                                        <p:strVal val="visible"/>
                                      </p:to>
                                    </p:set>
                                    <p:animEffect transition="in" filter="wipe(left)">
                                      <p:cBhvr>
                                        <p:cTn id="47" dur="500"/>
                                        <p:tgtEl>
                                          <p:spTgt spid="289795">
                                            <p:txEl>
                                              <p:pRg st="8" end="8"/>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289795">
                                            <p:txEl>
                                              <p:pRg st="9" end="9"/>
                                            </p:txEl>
                                          </p:spTgt>
                                        </p:tgtEl>
                                        <p:attrNameLst>
                                          <p:attrName>style.visibility</p:attrName>
                                        </p:attrNameLst>
                                      </p:cBhvr>
                                      <p:to>
                                        <p:strVal val="visible"/>
                                      </p:to>
                                    </p:set>
                                    <p:animEffect transition="in" filter="wipe(left)">
                                      <p:cBhvr>
                                        <p:cTn id="52" dur="500"/>
                                        <p:tgtEl>
                                          <p:spTgt spid="289795">
                                            <p:txEl>
                                              <p:pRg st="9" end="9"/>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289795">
                                            <p:txEl>
                                              <p:pRg st="10" end="10"/>
                                            </p:txEl>
                                          </p:spTgt>
                                        </p:tgtEl>
                                        <p:attrNameLst>
                                          <p:attrName>style.visibility</p:attrName>
                                        </p:attrNameLst>
                                      </p:cBhvr>
                                      <p:to>
                                        <p:strVal val="visible"/>
                                      </p:to>
                                    </p:set>
                                    <p:animEffect transition="in" filter="wipe(left)">
                                      <p:cBhvr>
                                        <p:cTn id="57" dur="500"/>
                                        <p:tgtEl>
                                          <p:spTgt spid="289795">
                                            <p:txEl>
                                              <p:pRg st="10" end="10"/>
                                            </p:txEl>
                                          </p:spTgt>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289795">
                                            <p:txEl>
                                              <p:pRg st="11" end="11"/>
                                            </p:txEl>
                                          </p:spTgt>
                                        </p:tgtEl>
                                        <p:attrNameLst>
                                          <p:attrName>style.visibility</p:attrName>
                                        </p:attrNameLst>
                                      </p:cBhvr>
                                      <p:to>
                                        <p:strVal val="visible"/>
                                      </p:to>
                                    </p:set>
                                    <p:animEffect transition="in" filter="wipe(left)">
                                      <p:cBhvr>
                                        <p:cTn id="62" dur="500"/>
                                        <p:tgtEl>
                                          <p:spTgt spid="289795">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9795" grpId="0" build="p"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0818" name="Rectangle 2"/>
          <p:cNvSpPr>
            <a:spLocks noGrp="1" noChangeArrowheads="1"/>
          </p:cNvSpPr>
          <p:nvPr>
            <p:ph idx="1"/>
          </p:nvPr>
        </p:nvSpPr>
        <p:spPr>
          <a:xfrm>
            <a:off x="473821" y="457784"/>
            <a:ext cx="8129296" cy="5637731"/>
          </a:xfrm>
        </p:spPr>
        <p:txBody>
          <a:bodyPr/>
          <a:lstStyle/>
          <a:p>
            <a:pPr marL="228586" indent="-228586" algn="ctr" defTabSz="914342">
              <a:spcBef>
                <a:spcPts val="1000"/>
              </a:spcBef>
              <a:buNone/>
              <a:defRPr/>
            </a:pPr>
            <a:r>
              <a:rPr lang="en-US" altLang="en-US" sz="2800" b="1">
                <a:solidFill>
                  <a:srgbClr val="0070C0"/>
                </a:solidFill>
              </a:rPr>
              <a:t>Multinational Capital Budgeting</a:t>
            </a:r>
          </a:p>
          <a:p>
            <a:pPr marL="228586" indent="-228586" defTabSz="914342">
              <a:spcBef>
                <a:spcPts val="1000"/>
              </a:spcBef>
              <a:buFont typeface="Wingdings" panose="05000000000000000000" pitchFamily="2" charset="2"/>
              <a:buChar char="n"/>
              <a:defRPr/>
            </a:pPr>
            <a:r>
              <a:rPr lang="en-US" altLang="en-US" sz="2200"/>
              <a:t>Capital budgeting is necessary for all long-term projects that deserve consideration. </a:t>
            </a:r>
          </a:p>
          <a:p>
            <a:pPr marL="228586" indent="-228586" defTabSz="914342">
              <a:spcBef>
                <a:spcPts val="1000"/>
              </a:spcBef>
              <a:buFont typeface="Wingdings" panose="05000000000000000000" pitchFamily="2" charset="2"/>
              <a:buChar char="n"/>
              <a:defRPr/>
            </a:pPr>
            <a:r>
              <a:rPr lang="en-US" altLang="en-US" sz="2200"/>
              <a:t>One common method of performing the analysis is to estimate the cash flows &amp; salvage value to be received by the parent, &amp; compute the </a:t>
            </a:r>
            <a:r>
              <a:rPr lang="en-US" altLang="en-US" sz="2200">
                <a:solidFill>
                  <a:srgbClr val="CC0000"/>
                </a:solidFill>
              </a:rPr>
              <a:t>net present value (NPV)</a:t>
            </a:r>
            <a:r>
              <a:rPr lang="en-US" altLang="en-US" sz="2200"/>
              <a:t> of the project.</a:t>
            </a:r>
          </a:p>
          <a:p>
            <a:pPr marL="228586" indent="-228586" defTabSz="914342">
              <a:spcBef>
                <a:spcPts val="1000"/>
              </a:spcBef>
              <a:defRPr/>
            </a:pPr>
            <a:endParaRPr lang="en-US" altLang="en-US" sz="2200"/>
          </a:p>
        </p:txBody>
      </p:sp>
      <p:sp>
        <p:nvSpPr>
          <p:cNvPr id="144387"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imes New Roman" pitchFamily="18" charset="0"/>
              </a:defRPr>
            </a:lvl1pPr>
            <a:lvl2pPr marL="682251" indent="-262404">
              <a:defRPr>
                <a:solidFill>
                  <a:schemeClr val="tx1"/>
                </a:solidFill>
                <a:latin typeface="Times New Roman" pitchFamily="18" charset="0"/>
              </a:defRPr>
            </a:lvl2pPr>
            <a:lvl3pPr marL="1049617" indent="-209923">
              <a:defRPr>
                <a:solidFill>
                  <a:schemeClr val="tx1"/>
                </a:solidFill>
                <a:latin typeface="Times New Roman" pitchFamily="18" charset="0"/>
              </a:defRPr>
            </a:lvl3pPr>
            <a:lvl4pPr marL="1469464" indent="-209923">
              <a:defRPr>
                <a:solidFill>
                  <a:schemeClr val="tx1"/>
                </a:solidFill>
                <a:latin typeface="Times New Roman" pitchFamily="18" charset="0"/>
              </a:defRPr>
            </a:lvl4pPr>
            <a:lvl5pPr marL="1889310" indent="-209923">
              <a:defRPr>
                <a:solidFill>
                  <a:schemeClr val="tx1"/>
                </a:solidFill>
                <a:latin typeface="Times New Roman" pitchFamily="18" charset="0"/>
              </a:defRPr>
            </a:lvl5pPr>
            <a:lvl6pPr marL="2309157" indent="-209923" defTabSz="419847" fontAlgn="base">
              <a:spcBef>
                <a:spcPct val="0"/>
              </a:spcBef>
              <a:spcAft>
                <a:spcPct val="0"/>
              </a:spcAft>
              <a:defRPr>
                <a:solidFill>
                  <a:schemeClr val="tx1"/>
                </a:solidFill>
                <a:latin typeface="Times New Roman" pitchFamily="18" charset="0"/>
              </a:defRPr>
            </a:lvl6pPr>
            <a:lvl7pPr marL="2729004" indent="-209923" defTabSz="419847" fontAlgn="base">
              <a:spcBef>
                <a:spcPct val="0"/>
              </a:spcBef>
              <a:spcAft>
                <a:spcPct val="0"/>
              </a:spcAft>
              <a:defRPr>
                <a:solidFill>
                  <a:schemeClr val="tx1"/>
                </a:solidFill>
                <a:latin typeface="Times New Roman" pitchFamily="18" charset="0"/>
              </a:defRPr>
            </a:lvl7pPr>
            <a:lvl8pPr marL="3148851" indent="-209923" defTabSz="419847" fontAlgn="base">
              <a:spcBef>
                <a:spcPct val="0"/>
              </a:spcBef>
              <a:spcAft>
                <a:spcPct val="0"/>
              </a:spcAft>
              <a:defRPr>
                <a:solidFill>
                  <a:schemeClr val="tx1"/>
                </a:solidFill>
                <a:latin typeface="Times New Roman" pitchFamily="18" charset="0"/>
              </a:defRPr>
            </a:lvl8pPr>
            <a:lvl9pPr marL="3568697" indent="-209923" defTabSz="419847" fontAlgn="base">
              <a:spcBef>
                <a:spcPct val="0"/>
              </a:spcBef>
              <a:spcAft>
                <a:spcPct val="0"/>
              </a:spcAft>
              <a:defRPr>
                <a:solidFill>
                  <a:schemeClr val="tx1"/>
                </a:solidFill>
                <a:latin typeface="Times New Roman" pitchFamily="18" charset="0"/>
              </a:defRPr>
            </a:lvl9pPr>
          </a:lstStyle>
          <a:p>
            <a:pPr fontAlgn="base">
              <a:spcBef>
                <a:spcPct val="0"/>
              </a:spcBef>
              <a:spcAft>
                <a:spcPct val="0"/>
              </a:spcAft>
            </a:pPr>
            <a:r>
              <a:rPr lang="en-US" altLang="en-US" sz="1300">
                <a:latin typeface="Cambria" pitchFamily="18" charset="0"/>
              </a:rPr>
              <a:t>DMH</a:t>
            </a:r>
          </a:p>
        </p:txBody>
      </p:sp>
      <p:sp>
        <p:nvSpPr>
          <p:cNvPr id="144388"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defRPr>
            </a:lvl1pPr>
            <a:lvl2pPr marL="682251" indent="-262404">
              <a:defRPr>
                <a:solidFill>
                  <a:schemeClr val="tx1"/>
                </a:solidFill>
                <a:latin typeface="Times New Roman" pitchFamily="18" charset="0"/>
              </a:defRPr>
            </a:lvl2pPr>
            <a:lvl3pPr marL="1049617" indent="-209923">
              <a:defRPr>
                <a:solidFill>
                  <a:schemeClr val="tx1"/>
                </a:solidFill>
                <a:latin typeface="Times New Roman" pitchFamily="18" charset="0"/>
              </a:defRPr>
            </a:lvl3pPr>
            <a:lvl4pPr marL="1469464" indent="-209923">
              <a:defRPr>
                <a:solidFill>
                  <a:schemeClr val="tx1"/>
                </a:solidFill>
                <a:latin typeface="Times New Roman" pitchFamily="18" charset="0"/>
              </a:defRPr>
            </a:lvl4pPr>
            <a:lvl5pPr marL="1889310" indent="-209923">
              <a:defRPr>
                <a:solidFill>
                  <a:schemeClr val="tx1"/>
                </a:solidFill>
                <a:latin typeface="Times New Roman" pitchFamily="18" charset="0"/>
              </a:defRPr>
            </a:lvl5pPr>
            <a:lvl6pPr marL="2309157" indent="-209923" defTabSz="419847" fontAlgn="base">
              <a:spcBef>
                <a:spcPct val="0"/>
              </a:spcBef>
              <a:spcAft>
                <a:spcPct val="0"/>
              </a:spcAft>
              <a:defRPr>
                <a:solidFill>
                  <a:schemeClr val="tx1"/>
                </a:solidFill>
                <a:latin typeface="Times New Roman" pitchFamily="18" charset="0"/>
              </a:defRPr>
            </a:lvl6pPr>
            <a:lvl7pPr marL="2729004" indent="-209923" defTabSz="419847" fontAlgn="base">
              <a:spcBef>
                <a:spcPct val="0"/>
              </a:spcBef>
              <a:spcAft>
                <a:spcPct val="0"/>
              </a:spcAft>
              <a:defRPr>
                <a:solidFill>
                  <a:schemeClr val="tx1"/>
                </a:solidFill>
                <a:latin typeface="Times New Roman" pitchFamily="18" charset="0"/>
              </a:defRPr>
            </a:lvl7pPr>
            <a:lvl8pPr marL="3148851" indent="-209923" defTabSz="419847" fontAlgn="base">
              <a:spcBef>
                <a:spcPct val="0"/>
              </a:spcBef>
              <a:spcAft>
                <a:spcPct val="0"/>
              </a:spcAft>
              <a:defRPr>
                <a:solidFill>
                  <a:schemeClr val="tx1"/>
                </a:solidFill>
                <a:latin typeface="Times New Roman" pitchFamily="18" charset="0"/>
              </a:defRPr>
            </a:lvl8pPr>
            <a:lvl9pPr marL="3568697" indent="-209923" defTabSz="419847" fontAlgn="base">
              <a:spcBef>
                <a:spcPct val="0"/>
              </a:spcBef>
              <a:spcAft>
                <a:spcPct val="0"/>
              </a:spcAft>
              <a:defRPr>
                <a:solidFill>
                  <a:schemeClr val="tx1"/>
                </a:solidFill>
                <a:latin typeface="Times New Roman" pitchFamily="18" charset="0"/>
              </a:defRPr>
            </a:lvl9pPr>
          </a:lstStyle>
          <a:p>
            <a:fld id="{6D43BB4B-D8DE-476C-A666-1D5BE842FFB7}" type="slidenum">
              <a:rPr lang="en-US" altLang="en-US" sz="2200">
                <a:latin typeface="Cambria" pitchFamily="18" charset="0"/>
              </a:rPr>
              <a:pPr/>
              <a:t>32</a:t>
            </a:fld>
            <a:endParaRPr lang="en-US" altLang="en-US" sz="2200">
              <a:latin typeface="Cambria" pitchFamily="18" charset="0"/>
            </a:endParaRPr>
          </a:p>
        </p:txBody>
      </p:sp>
      <p:sp>
        <p:nvSpPr>
          <p:cNvPr id="290819" name="Rectangle 3"/>
          <p:cNvSpPr>
            <a:spLocks noChangeArrowheads="1"/>
          </p:cNvSpPr>
          <p:nvPr/>
        </p:nvSpPr>
        <p:spPr bwMode="auto">
          <a:xfrm>
            <a:off x="507352" y="2869164"/>
            <a:ext cx="8129296" cy="3455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3095" tIns="40818" rIns="83095" bIns="40818"/>
          <a:lstStyle/>
          <a:p>
            <a:pPr marL="682251" lvl="1" indent="-262404">
              <a:spcBef>
                <a:spcPct val="20000"/>
              </a:spcBef>
              <a:buClr>
                <a:schemeClr val="tx2"/>
              </a:buClr>
              <a:tabLst>
                <a:tab pos="1154579" algn="l"/>
                <a:tab pos="1469464" algn="l"/>
              </a:tabLst>
            </a:pPr>
            <a:r>
              <a:rPr lang="en-US" altLang="en-US" sz="1500" b="1">
                <a:latin typeface="Cambria" pitchFamily="18" charset="0"/>
              </a:rPr>
              <a:t>					         n</a:t>
            </a:r>
          </a:p>
          <a:p>
            <a:pPr marL="682251" lvl="1" indent="-262404">
              <a:lnSpc>
                <a:spcPct val="80000"/>
              </a:lnSpc>
              <a:spcBef>
                <a:spcPct val="20000"/>
              </a:spcBef>
              <a:buClr>
                <a:schemeClr val="tx2"/>
              </a:buClr>
              <a:tabLst>
                <a:tab pos="1154579" algn="l"/>
                <a:tab pos="1469464" algn="l"/>
              </a:tabLst>
            </a:pPr>
            <a:r>
              <a:rPr lang="en-US" altLang="en-US" b="1">
                <a:latin typeface="Cambria" pitchFamily="18" charset="0"/>
              </a:rPr>
              <a:t>NPV= –  initial outlay +  </a:t>
            </a:r>
            <a:r>
              <a:rPr lang="en-US" altLang="en-US" sz="2600" b="1">
                <a:latin typeface="Symbol" pitchFamily="18" charset="2"/>
              </a:rPr>
              <a:t>S</a:t>
            </a:r>
            <a:r>
              <a:rPr lang="en-US" altLang="en-US" sz="2200" b="1">
                <a:latin typeface="Symbol" pitchFamily="18" charset="2"/>
              </a:rPr>
              <a:t> </a:t>
            </a:r>
            <a:r>
              <a:rPr lang="en-US" altLang="en-US" b="1">
                <a:latin typeface="Cambria" pitchFamily="18" charset="0"/>
              </a:rPr>
              <a:t> </a:t>
            </a:r>
            <a:r>
              <a:rPr lang="en-US" altLang="en-US" sz="2900" b="1" u="sng" baseline="30000">
                <a:latin typeface="Cambria" pitchFamily="18" charset="0"/>
              </a:rPr>
              <a:t>cash flow in period t</a:t>
            </a:r>
            <a:endParaRPr lang="en-US" altLang="en-US" b="1">
              <a:latin typeface="Cambria" pitchFamily="18" charset="0"/>
            </a:endParaRPr>
          </a:p>
          <a:p>
            <a:pPr marL="682251" lvl="1" indent="-262404">
              <a:lnSpc>
                <a:spcPct val="70000"/>
              </a:lnSpc>
              <a:spcBef>
                <a:spcPct val="20000"/>
              </a:spcBef>
              <a:buClr>
                <a:schemeClr val="tx2"/>
              </a:buClr>
              <a:tabLst>
                <a:tab pos="1154579" algn="l"/>
                <a:tab pos="1469464" algn="l"/>
              </a:tabLst>
            </a:pPr>
            <a:r>
              <a:rPr lang="en-US" altLang="en-US" b="1">
                <a:latin typeface="Cambria" pitchFamily="18" charset="0"/>
              </a:rPr>
              <a:t>			                         </a:t>
            </a:r>
            <a:r>
              <a:rPr lang="en-US" altLang="en-US" sz="1500" b="1">
                <a:latin typeface="Cambria" pitchFamily="18" charset="0"/>
              </a:rPr>
              <a:t>t =1</a:t>
            </a:r>
            <a:r>
              <a:rPr lang="en-US" altLang="en-US" b="1">
                <a:latin typeface="Cambria" pitchFamily="18" charset="0"/>
              </a:rPr>
              <a:t>            </a:t>
            </a:r>
            <a:r>
              <a:rPr lang="en-US" altLang="en-US" sz="2600" b="1" baseline="20000">
                <a:latin typeface="Cambria" pitchFamily="18" charset="0"/>
              </a:rPr>
              <a:t>(1 + k )</a:t>
            </a:r>
            <a:r>
              <a:rPr lang="en-US" altLang="en-US" b="1" baseline="40000">
                <a:latin typeface="Cambria" pitchFamily="18" charset="0"/>
              </a:rPr>
              <a:t>t</a:t>
            </a:r>
            <a:endParaRPr lang="en-US" altLang="en-US" b="1">
              <a:latin typeface="Cambria" pitchFamily="18" charset="0"/>
            </a:endParaRPr>
          </a:p>
          <a:p>
            <a:pPr marL="682251" lvl="1" indent="-262404">
              <a:lnSpc>
                <a:spcPct val="70000"/>
              </a:lnSpc>
              <a:spcBef>
                <a:spcPct val="20000"/>
              </a:spcBef>
              <a:buClr>
                <a:schemeClr val="tx2"/>
              </a:buClr>
              <a:tabLst>
                <a:tab pos="1154579" algn="l"/>
                <a:tab pos="1469464" algn="l"/>
              </a:tabLst>
            </a:pPr>
            <a:r>
              <a:rPr lang="en-US" altLang="en-US" sz="1500">
                <a:latin typeface="Cambria" pitchFamily="18" charset="0"/>
              </a:rPr>
              <a:t>		     </a:t>
            </a:r>
            <a:r>
              <a:rPr lang="en-US" altLang="en-US" sz="800">
                <a:latin typeface="Cambria" pitchFamily="18" charset="0"/>
              </a:rPr>
              <a:t> </a:t>
            </a:r>
            <a:r>
              <a:rPr lang="en-US" altLang="en-US">
                <a:latin typeface="Cambria" pitchFamily="18" charset="0"/>
              </a:rPr>
              <a:t>	</a:t>
            </a:r>
            <a:r>
              <a:rPr lang="en-US" altLang="en-US" sz="2900" baseline="-30000">
                <a:latin typeface="Cambria" pitchFamily="18" charset="0"/>
              </a:rPr>
              <a:t>+</a:t>
            </a:r>
            <a:r>
              <a:rPr lang="en-US" altLang="en-US">
                <a:latin typeface="Cambria" pitchFamily="18" charset="0"/>
              </a:rPr>
              <a:t>  </a:t>
            </a:r>
            <a:r>
              <a:rPr lang="en-US" altLang="en-US" u="sng">
                <a:latin typeface="Cambria" pitchFamily="18" charset="0"/>
              </a:rPr>
              <a:t>salvage value</a:t>
            </a:r>
            <a:endParaRPr lang="en-US" altLang="en-US">
              <a:latin typeface="Cambria" pitchFamily="18" charset="0"/>
            </a:endParaRPr>
          </a:p>
          <a:p>
            <a:pPr marL="682251" lvl="1" indent="-262404">
              <a:lnSpc>
                <a:spcPct val="90000"/>
              </a:lnSpc>
              <a:spcBef>
                <a:spcPct val="10000"/>
              </a:spcBef>
              <a:buClr>
                <a:schemeClr val="tx2"/>
              </a:buClr>
              <a:tabLst>
                <a:tab pos="1154579" algn="l"/>
                <a:tab pos="1469464" algn="l"/>
              </a:tabLst>
            </a:pPr>
            <a:r>
              <a:rPr lang="en-US" altLang="en-US" b="1">
                <a:latin typeface="Cambria" pitchFamily="18" charset="0"/>
              </a:rPr>
              <a:t>			 	      (1 + k )</a:t>
            </a:r>
            <a:r>
              <a:rPr lang="en-US" altLang="en-US" b="1" baseline="30000">
                <a:latin typeface="Cambria" pitchFamily="18" charset="0"/>
              </a:rPr>
              <a:t>n</a:t>
            </a:r>
            <a:endParaRPr lang="en-US" altLang="en-US" b="1">
              <a:latin typeface="Cambria" pitchFamily="18" charset="0"/>
            </a:endParaRPr>
          </a:p>
          <a:p>
            <a:pPr marL="682251" lvl="1" indent="-262404">
              <a:spcBef>
                <a:spcPct val="15000"/>
              </a:spcBef>
              <a:buClr>
                <a:schemeClr val="tx2"/>
              </a:buClr>
              <a:tabLst>
                <a:tab pos="1154579" algn="l"/>
                <a:tab pos="1469464" algn="l"/>
              </a:tabLst>
            </a:pPr>
            <a:r>
              <a:rPr lang="en-US" altLang="en-US" b="1">
                <a:latin typeface="Cambria" pitchFamily="18" charset="0"/>
              </a:rPr>
              <a:t>k = the required rate of return on the project</a:t>
            </a:r>
          </a:p>
          <a:p>
            <a:pPr marL="682251" lvl="1" indent="-262404">
              <a:spcBef>
                <a:spcPct val="20000"/>
              </a:spcBef>
              <a:buClr>
                <a:schemeClr val="tx2"/>
              </a:buClr>
              <a:tabLst>
                <a:tab pos="1154579" algn="l"/>
                <a:tab pos="1469464" algn="l"/>
              </a:tabLst>
            </a:pPr>
            <a:r>
              <a:rPr lang="en-US" altLang="en-US" b="1">
                <a:latin typeface="Cambria" pitchFamily="18" charset="0"/>
              </a:rPr>
              <a:t>n = project lifetime in terms of periods</a:t>
            </a:r>
          </a:p>
          <a:p>
            <a:pPr marL="314885" indent="-314885">
              <a:spcBef>
                <a:spcPct val="40000"/>
              </a:spcBef>
              <a:buClr>
                <a:schemeClr val="accent2"/>
              </a:buClr>
              <a:buFont typeface="Wingdings" pitchFamily="2" charset="2"/>
              <a:buChar char="n"/>
              <a:tabLst>
                <a:tab pos="1154579" algn="l"/>
                <a:tab pos="1469464" algn="l"/>
              </a:tabLst>
            </a:pPr>
            <a:r>
              <a:rPr lang="en-US" altLang="en-US">
                <a:latin typeface="Cambria" pitchFamily="18" charset="0"/>
              </a:rPr>
              <a:t>If NPV &gt; 0, the project can be accepted.</a:t>
            </a:r>
          </a:p>
        </p:txBody>
      </p:sp>
    </p:spTree>
    <p:extLst>
      <p:ext uri="{BB962C8B-B14F-4D97-AF65-F5344CB8AC3E}">
        <p14:creationId xmlns:p14="http://schemas.microsoft.com/office/powerpoint/2010/main" val="358231927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90818">
                                            <p:txEl>
                                              <p:pRg st="0" end="0"/>
                                            </p:txEl>
                                          </p:spTgt>
                                        </p:tgtEl>
                                        <p:attrNameLst>
                                          <p:attrName>style.visibility</p:attrName>
                                        </p:attrNameLst>
                                      </p:cBhvr>
                                      <p:to>
                                        <p:strVal val="visible"/>
                                      </p:to>
                                    </p:set>
                                    <p:animEffect transition="in" filter="wipe(left)">
                                      <p:cBhvr>
                                        <p:cTn id="7" dur="500"/>
                                        <p:tgtEl>
                                          <p:spTgt spid="29081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90818">
                                            <p:txEl>
                                              <p:pRg st="1" end="1"/>
                                            </p:txEl>
                                          </p:spTgt>
                                        </p:tgtEl>
                                        <p:attrNameLst>
                                          <p:attrName>style.visibility</p:attrName>
                                        </p:attrNameLst>
                                      </p:cBhvr>
                                      <p:to>
                                        <p:strVal val="visible"/>
                                      </p:to>
                                    </p:set>
                                    <p:animEffect transition="in" filter="wipe(left)">
                                      <p:cBhvr>
                                        <p:cTn id="12" dur="500"/>
                                        <p:tgtEl>
                                          <p:spTgt spid="290818">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90818">
                                            <p:txEl>
                                              <p:pRg st="2" end="2"/>
                                            </p:txEl>
                                          </p:spTgt>
                                        </p:tgtEl>
                                        <p:attrNameLst>
                                          <p:attrName>style.visibility</p:attrName>
                                        </p:attrNameLst>
                                      </p:cBhvr>
                                      <p:to>
                                        <p:strVal val="visible"/>
                                      </p:to>
                                    </p:set>
                                    <p:animEffect transition="in" filter="wipe(left)">
                                      <p:cBhvr>
                                        <p:cTn id="17" dur="500"/>
                                        <p:tgtEl>
                                          <p:spTgt spid="290818">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90819">
                                            <p:txEl>
                                              <p:pRg st="0" end="0"/>
                                            </p:txEl>
                                          </p:spTgt>
                                        </p:tgtEl>
                                        <p:attrNameLst>
                                          <p:attrName>style.visibility</p:attrName>
                                        </p:attrNameLst>
                                      </p:cBhvr>
                                      <p:to>
                                        <p:strVal val="visible"/>
                                      </p:to>
                                    </p:set>
                                    <p:animEffect transition="in" filter="wipe(left)">
                                      <p:cBhvr>
                                        <p:cTn id="22" dur="500"/>
                                        <p:tgtEl>
                                          <p:spTgt spid="290819">
                                            <p:txEl>
                                              <p:pRg st="0" end="0"/>
                                            </p:txEl>
                                          </p:spTgt>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290819">
                                            <p:txEl>
                                              <p:pRg st="1" end="1"/>
                                            </p:txEl>
                                          </p:spTgt>
                                        </p:tgtEl>
                                        <p:attrNameLst>
                                          <p:attrName>style.visibility</p:attrName>
                                        </p:attrNameLst>
                                      </p:cBhvr>
                                      <p:to>
                                        <p:strVal val="visible"/>
                                      </p:to>
                                    </p:set>
                                    <p:animEffect transition="in" filter="wipe(left)">
                                      <p:cBhvr>
                                        <p:cTn id="25" dur="500"/>
                                        <p:tgtEl>
                                          <p:spTgt spid="290819">
                                            <p:txEl>
                                              <p:pRg st="1" end="1"/>
                                            </p:txEl>
                                          </p:spTgt>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290819">
                                            <p:txEl>
                                              <p:pRg st="2" end="2"/>
                                            </p:txEl>
                                          </p:spTgt>
                                        </p:tgtEl>
                                        <p:attrNameLst>
                                          <p:attrName>style.visibility</p:attrName>
                                        </p:attrNameLst>
                                      </p:cBhvr>
                                      <p:to>
                                        <p:strVal val="visible"/>
                                      </p:to>
                                    </p:set>
                                    <p:animEffect transition="in" filter="wipe(left)">
                                      <p:cBhvr>
                                        <p:cTn id="28" dur="500"/>
                                        <p:tgtEl>
                                          <p:spTgt spid="290819">
                                            <p:txEl>
                                              <p:pRg st="2" end="2"/>
                                            </p:txEl>
                                          </p:spTgt>
                                        </p:tgtEl>
                                      </p:cBhvr>
                                    </p:animEffect>
                                  </p:childTnLst>
                                </p:cTn>
                              </p:par>
                              <p:par>
                                <p:cTn id="29" presetID="22" presetClass="entr" presetSubtype="8" fill="hold" grpId="0" nodeType="withEffect">
                                  <p:stCondLst>
                                    <p:cond delay="0"/>
                                  </p:stCondLst>
                                  <p:childTnLst>
                                    <p:set>
                                      <p:cBhvr>
                                        <p:cTn id="30" dur="1" fill="hold">
                                          <p:stCondLst>
                                            <p:cond delay="0"/>
                                          </p:stCondLst>
                                        </p:cTn>
                                        <p:tgtEl>
                                          <p:spTgt spid="290819">
                                            <p:txEl>
                                              <p:pRg st="3" end="3"/>
                                            </p:txEl>
                                          </p:spTgt>
                                        </p:tgtEl>
                                        <p:attrNameLst>
                                          <p:attrName>style.visibility</p:attrName>
                                        </p:attrNameLst>
                                      </p:cBhvr>
                                      <p:to>
                                        <p:strVal val="visible"/>
                                      </p:to>
                                    </p:set>
                                    <p:animEffect transition="in" filter="wipe(left)">
                                      <p:cBhvr>
                                        <p:cTn id="31" dur="500"/>
                                        <p:tgtEl>
                                          <p:spTgt spid="290819">
                                            <p:txEl>
                                              <p:pRg st="3" end="3"/>
                                            </p:txEl>
                                          </p:spTgt>
                                        </p:tgtEl>
                                      </p:cBhvr>
                                    </p:animEffect>
                                  </p:childTnLst>
                                </p:cTn>
                              </p:par>
                              <p:par>
                                <p:cTn id="32" presetID="22" presetClass="entr" presetSubtype="8" fill="hold" grpId="0" nodeType="withEffect">
                                  <p:stCondLst>
                                    <p:cond delay="0"/>
                                  </p:stCondLst>
                                  <p:childTnLst>
                                    <p:set>
                                      <p:cBhvr>
                                        <p:cTn id="33" dur="1" fill="hold">
                                          <p:stCondLst>
                                            <p:cond delay="0"/>
                                          </p:stCondLst>
                                        </p:cTn>
                                        <p:tgtEl>
                                          <p:spTgt spid="290819">
                                            <p:txEl>
                                              <p:pRg st="4" end="4"/>
                                            </p:txEl>
                                          </p:spTgt>
                                        </p:tgtEl>
                                        <p:attrNameLst>
                                          <p:attrName>style.visibility</p:attrName>
                                        </p:attrNameLst>
                                      </p:cBhvr>
                                      <p:to>
                                        <p:strVal val="visible"/>
                                      </p:to>
                                    </p:set>
                                    <p:animEffect transition="in" filter="wipe(left)">
                                      <p:cBhvr>
                                        <p:cTn id="34" dur="500"/>
                                        <p:tgtEl>
                                          <p:spTgt spid="290819">
                                            <p:txEl>
                                              <p:pRg st="4" end="4"/>
                                            </p:txEl>
                                          </p:spTgt>
                                        </p:tgtEl>
                                      </p:cBhvr>
                                    </p:animEffect>
                                  </p:childTnLst>
                                </p:cTn>
                              </p:par>
                              <p:par>
                                <p:cTn id="35" presetID="22" presetClass="entr" presetSubtype="8" fill="hold" grpId="0" nodeType="withEffect">
                                  <p:stCondLst>
                                    <p:cond delay="0"/>
                                  </p:stCondLst>
                                  <p:childTnLst>
                                    <p:set>
                                      <p:cBhvr>
                                        <p:cTn id="36" dur="1" fill="hold">
                                          <p:stCondLst>
                                            <p:cond delay="0"/>
                                          </p:stCondLst>
                                        </p:cTn>
                                        <p:tgtEl>
                                          <p:spTgt spid="290819">
                                            <p:txEl>
                                              <p:pRg st="5" end="5"/>
                                            </p:txEl>
                                          </p:spTgt>
                                        </p:tgtEl>
                                        <p:attrNameLst>
                                          <p:attrName>style.visibility</p:attrName>
                                        </p:attrNameLst>
                                      </p:cBhvr>
                                      <p:to>
                                        <p:strVal val="visible"/>
                                      </p:to>
                                    </p:set>
                                    <p:animEffect transition="in" filter="wipe(left)">
                                      <p:cBhvr>
                                        <p:cTn id="37" dur="500"/>
                                        <p:tgtEl>
                                          <p:spTgt spid="290819">
                                            <p:txEl>
                                              <p:pRg st="5" end="5"/>
                                            </p:txEl>
                                          </p:spTgt>
                                        </p:tgtEl>
                                      </p:cBhvr>
                                    </p:animEffect>
                                  </p:childTnLst>
                                </p:cTn>
                              </p:par>
                              <p:par>
                                <p:cTn id="38" presetID="22" presetClass="entr" presetSubtype="8" fill="hold" grpId="0" nodeType="withEffect">
                                  <p:stCondLst>
                                    <p:cond delay="0"/>
                                  </p:stCondLst>
                                  <p:childTnLst>
                                    <p:set>
                                      <p:cBhvr>
                                        <p:cTn id="39" dur="1" fill="hold">
                                          <p:stCondLst>
                                            <p:cond delay="0"/>
                                          </p:stCondLst>
                                        </p:cTn>
                                        <p:tgtEl>
                                          <p:spTgt spid="290819">
                                            <p:txEl>
                                              <p:pRg st="6" end="6"/>
                                            </p:txEl>
                                          </p:spTgt>
                                        </p:tgtEl>
                                        <p:attrNameLst>
                                          <p:attrName>style.visibility</p:attrName>
                                        </p:attrNameLst>
                                      </p:cBhvr>
                                      <p:to>
                                        <p:strVal val="visible"/>
                                      </p:to>
                                    </p:set>
                                    <p:animEffect transition="in" filter="wipe(left)">
                                      <p:cBhvr>
                                        <p:cTn id="40" dur="500"/>
                                        <p:tgtEl>
                                          <p:spTgt spid="290819">
                                            <p:txEl>
                                              <p:pRg st="6" end="6"/>
                                            </p:txEl>
                                          </p:spTgt>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290819">
                                            <p:txEl>
                                              <p:pRg st="7" end="7"/>
                                            </p:txEl>
                                          </p:spTgt>
                                        </p:tgtEl>
                                        <p:attrNameLst>
                                          <p:attrName>style.visibility</p:attrName>
                                        </p:attrNameLst>
                                      </p:cBhvr>
                                      <p:to>
                                        <p:strVal val="visible"/>
                                      </p:to>
                                    </p:set>
                                    <p:animEffect transition="in" filter="wipe(left)">
                                      <p:cBhvr>
                                        <p:cTn id="45" dur="500"/>
                                        <p:tgtEl>
                                          <p:spTgt spid="290819">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0818" grpId="0" build="p" autoUpdateAnimBg="0"/>
      <p:bldP spid="290819" grpId="0" build="p"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5410" name="Rectangle 2"/>
          <p:cNvSpPr>
            <a:spLocks noGrp="1" noChangeArrowheads="1"/>
          </p:cNvSpPr>
          <p:nvPr>
            <p:ph type="title"/>
          </p:nvPr>
        </p:nvSpPr>
        <p:spPr bwMode="auto">
          <a:xfrm>
            <a:off x="860166" y="228892"/>
            <a:ext cx="7423668" cy="820802"/>
          </a:xfrm>
        </p:spPr>
        <p:txBody>
          <a:bodyPr wrap="square" numCol="1" anchorCtr="0" compatLnSpc="1">
            <a:prstTxWarp prst="textNoShape">
              <a:avLst/>
            </a:prstTxWarp>
          </a:bodyPr>
          <a:lstStyle/>
          <a:p>
            <a:r>
              <a:rPr lang="en-US" altLang="en-US" sz="3700" b="1">
                <a:solidFill>
                  <a:srgbClr val="0070C0"/>
                </a:solidFill>
              </a:rPr>
              <a:t>Capital Budgeting Analysis</a:t>
            </a:r>
          </a:p>
        </p:txBody>
      </p:sp>
      <p:sp>
        <p:nvSpPr>
          <p:cNvPr id="291843" name="Rectangle 3"/>
          <p:cNvSpPr>
            <a:spLocks noGrp="1" noChangeArrowheads="1"/>
          </p:cNvSpPr>
          <p:nvPr>
            <p:ph idx="1"/>
          </p:nvPr>
        </p:nvSpPr>
        <p:spPr>
          <a:xfrm>
            <a:off x="507352" y="1259633"/>
            <a:ext cx="8129296" cy="5064773"/>
          </a:xfrm>
        </p:spPr>
        <p:txBody>
          <a:bodyPr>
            <a:normAutofit fontScale="92500" lnSpcReduction="20000"/>
          </a:bodyPr>
          <a:lstStyle/>
          <a:p>
            <a:pPr marL="472328" indent="-472328" defTabSz="914342">
              <a:lnSpc>
                <a:spcPct val="110000"/>
              </a:lnSpc>
              <a:spcBef>
                <a:spcPts val="1000"/>
              </a:spcBef>
              <a:buNone/>
              <a:tabLst>
                <a:tab pos="367366" algn="r"/>
                <a:tab pos="6717548" algn="r"/>
              </a:tabLst>
              <a:defRPr/>
            </a:pPr>
            <a:r>
              <a:rPr lang="en-US" altLang="en-US" sz="1900" u="sng"/>
              <a:t>Period</a:t>
            </a:r>
            <a:r>
              <a:rPr lang="en-US" altLang="en-US" sz="1900" i="1" u="sng"/>
              <a:t> t</a:t>
            </a:r>
            <a:endParaRPr lang="en-US" altLang="en-US" sz="1900"/>
          </a:p>
          <a:p>
            <a:pPr marL="472328" indent="-472328" defTabSz="914342">
              <a:lnSpc>
                <a:spcPct val="110000"/>
              </a:lnSpc>
              <a:spcBef>
                <a:spcPts val="1000"/>
              </a:spcBef>
              <a:buNone/>
              <a:tabLst>
                <a:tab pos="367366" algn="r"/>
                <a:tab pos="6717548" algn="r"/>
              </a:tabLst>
              <a:defRPr/>
            </a:pPr>
            <a:r>
              <a:rPr lang="en-US" altLang="en-US" sz="1900"/>
              <a:t>	1.	Demand	(1)</a:t>
            </a:r>
          </a:p>
          <a:p>
            <a:pPr marL="472328" indent="-472328" defTabSz="914342">
              <a:lnSpc>
                <a:spcPct val="110000"/>
              </a:lnSpc>
              <a:spcBef>
                <a:spcPts val="1000"/>
              </a:spcBef>
              <a:buNone/>
              <a:tabLst>
                <a:tab pos="367366" algn="r"/>
                <a:tab pos="6717548" algn="r"/>
              </a:tabLst>
              <a:defRPr/>
            </a:pPr>
            <a:r>
              <a:rPr lang="en-US" altLang="en-US" sz="1900"/>
              <a:t>	2.	Price per unit	(2)</a:t>
            </a:r>
          </a:p>
          <a:p>
            <a:pPr marL="472328" indent="-472328" defTabSz="914342">
              <a:lnSpc>
                <a:spcPct val="110000"/>
              </a:lnSpc>
              <a:spcBef>
                <a:spcPts val="1000"/>
              </a:spcBef>
              <a:buNone/>
              <a:tabLst>
                <a:tab pos="367366" algn="r"/>
                <a:tab pos="6717548" algn="r"/>
              </a:tabLst>
              <a:defRPr/>
            </a:pPr>
            <a:r>
              <a:rPr lang="en-US" altLang="en-US" sz="1900"/>
              <a:t>	3.	</a:t>
            </a:r>
            <a:r>
              <a:rPr lang="en-US" altLang="en-US" sz="1900" i="1"/>
              <a:t>Total revenue</a:t>
            </a:r>
            <a:r>
              <a:rPr lang="en-US" altLang="en-US" sz="1900"/>
              <a:t>	(1)</a:t>
            </a:r>
            <a:r>
              <a:rPr lang="en-US" altLang="en-US" sz="1900">
                <a:sym typeface="Symbol" panose="05050102010706020507" pitchFamily="18" charset="2"/>
              </a:rPr>
              <a:t>(2)</a:t>
            </a:r>
            <a:r>
              <a:rPr lang="en-US" altLang="en-US" sz="1900"/>
              <a:t>=(3)</a:t>
            </a:r>
          </a:p>
          <a:p>
            <a:pPr marL="472328" indent="-472328" defTabSz="914342">
              <a:lnSpc>
                <a:spcPct val="110000"/>
              </a:lnSpc>
              <a:spcBef>
                <a:spcPts val="1000"/>
              </a:spcBef>
              <a:buNone/>
              <a:tabLst>
                <a:tab pos="367366" algn="r"/>
                <a:tab pos="6717548" algn="r"/>
              </a:tabLst>
              <a:defRPr/>
            </a:pPr>
            <a:r>
              <a:rPr lang="en-US" altLang="en-US" sz="1900"/>
              <a:t>	4.	Variable cost per unit	(4)</a:t>
            </a:r>
          </a:p>
          <a:p>
            <a:pPr marL="472328" indent="-472328" defTabSz="914342">
              <a:lnSpc>
                <a:spcPct val="110000"/>
              </a:lnSpc>
              <a:spcBef>
                <a:spcPts val="1000"/>
              </a:spcBef>
              <a:buNone/>
              <a:tabLst>
                <a:tab pos="367366" algn="r"/>
                <a:tab pos="6717548" algn="r"/>
              </a:tabLst>
              <a:defRPr/>
            </a:pPr>
            <a:r>
              <a:rPr lang="en-US" altLang="en-US" sz="1900"/>
              <a:t>	5.	Total variable cost	 (1)</a:t>
            </a:r>
            <a:r>
              <a:rPr lang="en-US" altLang="en-US" sz="1900">
                <a:sym typeface="Symbol" panose="05050102010706020507" pitchFamily="18" charset="2"/>
              </a:rPr>
              <a:t>(4)</a:t>
            </a:r>
            <a:r>
              <a:rPr lang="en-US" altLang="en-US" sz="1900"/>
              <a:t>=(5)</a:t>
            </a:r>
          </a:p>
          <a:p>
            <a:pPr marL="472328" indent="-472328" defTabSz="914342">
              <a:lnSpc>
                <a:spcPct val="110000"/>
              </a:lnSpc>
              <a:spcBef>
                <a:spcPts val="1000"/>
              </a:spcBef>
              <a:buNone/>
              <a:tabLst>
                <a:tab pos="367366" algn="r"/>
                <a:tab pos="6717548" algn="r"/>
              </a:tabLst>
              <a:defRPr/>
            </a:pPr>
            <a:r>
              <a:rPr lang="en-US" altLang="en-US" sz="1900"/>
              <a:t>	6.	Annual lease expense	(6)</a:t>
            </a:r>
          </a:p>
          <a:p>
            <a:pPr marL="472328" indent="-472328" defTabSz="914342">
              <a:lnSpc>
                <a:spcPct val="110000"/>
              </a:lnSpc>
              <a:spcBef>
                <a:spcPts val="1000"/>
              </a:spcBef>
              <a:buNone/>
              <a:tabLst>
                <a:tab pos="367366" algn="r"/>
                <a:tab pos="6717548" algn="r"/>
              </a:tabLst>
              <a:defRPr/>
            </a:pPr>
            <a:r>
              <a:rPr lang="en-US" altLang="en-US" sz="1900"/>
              <a:t>	7.	Other fixed periodic expenses	(7)</a:t>
            </a:r>
          </a:p>
          <a:p>
            <a:pPr marL="472328" indent="-472328" defTabSz="914342">
              <a:lnSpc>
                <a:spcPct val="110000"/>
              </a:lnSpc>
              <a:spcBef>
                <a:spcPts val="1000"/>
              </a:spcBef>
              <a:buNone/>
              <a:tabLst>
                <a:tab pos="367366" algn="r"/>
                <a:tab pos="6717548" algn="r"/>
              </a:tabLst>
              <a:defRPr/>
            </a:pPr>
            <a:r>
              <a:rPr lang="en-US" altLang="en-US" sz="1900"/>
              <a:t>	8.	Noncash expense (depreciation)	(8)</a:t>
            </a:r>
          </a:p>
          <a:p>
            <a:pPr marL="472328" indent="-472328" defTabSz="914342">
              <a:lnSpc>
                <a:spcPct val="110000"/>
              </a:lnSpc>
              <a:spcBef>
                <a:spcPts val="1000"/>
              </a:spcBef>
              <a:buNone/>
              <a:tabLst>
                <a:tab pos="367366" algn="r"/>
                <a:tab pos="6717548" algn="r"/>
              </a:tabLst>
              <a:defRPr/>
            </a:pPr>
            <a:r>
              <a:rPr lang="en-US" altLang="en-US" sz="1900"/>
              <a:t>	9.	</a:t>
            </a:r>
            <a:r>
              <a:rPr lang="en-US" altLang="en-US" sz="1900" i="1"/>
              <a:t>Total expenses</a:t>
            </a:r>
            <a:r>
              <a:rPr lang="en-US" altLang="en-US" sz="1900"/>
              <a:t>	(5)+(6)+(7)+(8)=(9)</a:t>
            </a:r>
          </a:p>
          <a:p>
            <a:pPr marL="472328" indent="-472328" defTabSz="914342">
              <a:lnSpc>
                <a:spcPct val="110000"/>
              </a:lnSpc>
              <a:spcBef>
                <a:spcPts val="1000"/>
              </a:spcBef>
              <a:buNone/>
              <a:tabLst>
                <a:tab pos="367366" algn="r"/>
                <a:tab pos="6717548" algn="r"/>
              </a:tabLst>
              <a:defRPr/>
            </a:pPr>
            <a:r>
              <a:rPr lang="en-US" altLang="en-US" sz="1900"/>
              <a:t>	10.	Before-tax earnings of subsidiary	(3)–(9)=(10)</a:t>
            </a:r>
          </a:p>
          <a:p>
            <a:pPr marL="472328" indent="-472328" defTabSz="914342">
              <a:lnSpc>
                <a:spcPct val="110000"/>
              </a:lnSpc>
              <a:spcBef>
                <a:spcPts val="1000"/>
              </a:spcBef>
              <a:buNone/>
              <a:tabLst>
                <a:tab pos="367366" algn="r"/>
                <a:tab pos="6717548" algn="r"/>
              </a:tabLst>
              <a:defRPr/>
            </a:pPr>
            <a:r>
              <a:rPr lang="en-US" altLang="en-US" sz="1900"/>
              <a:t>	11.	Host government tax	tax rate</a:t>
            </a:r>
            <a:r>
              <a:rPr lang="en-US" altLang="en-US" sz="1900">
                <a:sym typeface="Symbol" panose="05050102010706020507" pitchFamily="18" charset="2"/>
              </a:rPr>
              <a:t>(10)=(11)</a:t>
            </a:r>
          </a:p>
          <a:p>
            <a:pPr marL="472328" indent="-472328" defTabSz="914342">
              <a:lnSpc>
                <a:spcPct val="110000"/>
              </a:lnSpc>
              <a:spcBef>
                <a:spcPts val="1000"/>
              </a:spcBef>
              <a:buNone/>
              <a:tabLst>
                <a:tab pos="367366" algn="r"/>
                <a:tab pos="6717548" algn="r"/>
              </a:tabLst>
              <a:defRPr/>
            </a:pPr>
            <a:r>
              <a:rPr lang="en-US" altLang="en-US" sz="1900">
                <a:sym typeface="Symbol" panose="05050102010706020507" pitchFamily="18" charset="2"/>
              </a:rPr>
              <a:t>	12.	After-tax earnings of subsidiary	(10)–(11)=(12)</a:t>
            </a:r>
            <a:endParaRPr lang="en-US" altLang="en-US" sz="1900"/>
          </a:p>
        </p:txBody>
      </p:sp>
      <p:sp>
        <p:nvSpPr>
          <p:cNvPr id="145412"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imes New Roman" pitchFamily="18" charset="0"/>
              </a:defRPr>
            </a:lvl1pPr>
            <a:lvl2pPr marL="682251" indent="-262404">
              <a:defRPr>
                <a:solidFill>
                  <a:schemeClr val="tx1"/>
                </a:solidFill>
                <a:latin typeface="Times New Roman" pitchFamily="18" charset="0"/>
              </a:defRPr>
            </a:lvl2pPr>
            <a:lvl3pPr marL="1049617" indent="-209923">
              <a:defRPr>
                <a:solidFill>
                  <a:schemeClr val="tx1"/>
                </a:solidFill>
                <a:latin typeface="Times New Roman" pitchFamily="18" charset="0"/>
              </a:defRPr>
            </a:lvl3pPr>
            <a:lvl4pPr marL="1469464" indent="-209923">
              <a:defRPr>
                <a:solidFill>
                  <a:schemeClr val="tx1"/>
                </a:solidFill>
                <a:latin typeface="Times New Roman" pitchFamily="18" charset="0"/>
              </a:defRPr>
            </a:lvl4pPr>
            <a:lvl5pPr marL="1889310" indent="-209923">
              <a:defRPr>
                <a:solidFill>
                  <a:schemeClr val="tx1"/>
                </a:solidFill>
                <a:latin typeface="Times New Roman" pitchFamily="18" charset="0"/>
              </a:defRPr>
            </a:lvl5pPr>
            <a:lvl6pPr marL="2309157" indent="-209923" defTabSz="419847" fontAlgn="base">
              <a:spcBef>
                <a:spcPct val="0"/>
              </a:spcBef>
              <a:spcAft>
                <a:spcPct val="0"/>
              </a:spcAft>
              <a:defRPr>
                <a:solidFill>
                  <a:schemeClr val="tx1"/>
                </a:solidFill>
                <a:latin typeface="Times New Roman" pitchFamily="18" charset="0"/>
              </a:defRPr>
            </a:lvl6pPr>
            <a:lvl7pPr marL="2729004" indent="-209923" defTabSz="419847" fontAlgn="base">
              <a:spcBef>
                <a:spcPct val="0"/>
              </a:spcBef>
              <a:spcAft>
                <a:spcPct val="0"/>
              </a:spcAft>
              <a:defRPr>
                <a:solidFill>
                  <a:schemeClr val="tx1"/>
                </a:solidFill>
                <a:latin typeface="Times New Roman" pitchFamily="18" charset="0"/>
              </a:defRPr>
            </a:lvl7pPr>
            <a:lvl8pPr marL="3148851" indent="-209923" defTabSz="419847" fontAlgn="base">
              <a:spcBef>
                <a:spcPct val="0"/>
              </a:spcBef>
              <a:spcAft>
                <a:spcPct val="0"/>
              </a:spcAft>
              <a:defRPr>
                <a:solidFill>
                  <a:schemeClr val="tx1"/>
                </a:solidFill>
                <a:latin typeface="Times New Roman" pitchFamily="18" charset="0"/>
              </a:defRPr>
            </a:lvl8pPr>
            <a:lvl9pPr marL="3568697" indent="-209923" defTabSz="419847" fontAlgn="base">
              <a:spcBef>
                <a:spcPct val="0"/>
              </a:spcBef>
              <a:spcAft>
                <a:spcPct val="0"/>
              </a:spcAft>
              <a:defRPr>
                <a:solidFill>
                  <a:schemeClr val="tx1"/>
                </a:solidFill>
                <a:latin typeface="Times New Roman" pitchFamily="18" charset="0"/>
              </a:defRPr>
            </a:lvl9pPr>
          </a:lstStyle>
          <a:p>
            <a:pPr fontAlgn="base">
              <a:spcBef>
                <a:spcPct val="0"/>
              </a:spcBef>
              <a:spcAft>
                <a:spcPct val="0"/>
              </a:spcAft>
            </a:pPr>
            <a:r>
              <a:rPr lang="en-US" altLang="en-US" sz="1300">
                <a:latin typeface="Cambria" pitchFamily="18" charset="0"/>
              </a:rPr>
              <a:t>DMH</a:t>
            </a:r>
          </a:p>
        </p:txBody>
      </p:sp>
      <p:sp>
        <p:nvSpPr>
          <p:cNvPr id="145413"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defRPr>
            </a:lvl1pPr>
            <a:lvl2pPr marL="682251" indent="-262404">
              <a:defRPr>
                <a:solidFill>
                  <a:schemeClr val="tx1"/>
                </a:solidFill>
                <a:latin typeface="Times New Roman" pitchFamily="18" charset="0"/>
              </a:defRPr>
            </a:lvl2pPr>
            <a:lvl3pPr marL="1049617" indent="-209923">
              <a:defRPr>
                <a:solidFill>
                  <a:schemeClr val="tx1"/>
                </a:solidFill>
                <a:latin typeface="Times New Roman" pitchFamily="18" charset="0"/>
              </a:defRPr>
            </a:lvl3pPr>
            <a:lvl4pPr marL="1469464" indent="-209923">
              <a:defRPr>
                <a:solidFill>
                  <a:schemeClr val="tx1"/>
                </a:solidFill>
                <a:latin typeface="Times New Roman" pitchFamily="18" charset="0"/>
              </a:defRPr>
            </a:lvl4pPr>
            <a:lvl5pPr marL="1889310" indent="-209923">
              <a:defRPr>
                <a:solidFill>
                  <a:schemeClr val="tx1"/>
                </a:solidFill>
                <a:latin typeface="Times New Roman" pitchFamily="18" charset="0"/>
              </a:defRPr>
            </a:lvl5pPr>
            <a:lvl6pPr marL="2309157" indent="-209923" defTabSz="419847" fontAlgn="base">
              <a:spcBef>
                <a:spcPct val="0"/>
              </a:spcBef>
              <a:spcAft>
                <a:spcPct val="0"/>
              </a:spcAft>
              <a:defRPr>
                <a:solidFill>
                  <a:schemeClr val="tx1"/>
                </a:solidFill>
                <a:latin typeface="Times New Roman" pitchFamily="18" charset="0"/>
              </a:defRPr>
            </a:lvl6pPr>
            <a:lvl7pPr marL="2729004" indent="-209923" defTabSz="419847" fontAlgn="base">
              <a:spcBef>
                <a:spcPct val="0"/>
              </a:spcBef>
              <a:spcAft>
                <a:spcPct val="0"/>
              </a:spcAft>
              <a:defRPr>
                <a:solidFill>
                  <a:schemeClr val="tx1"/>
                </a:solidFill>
                <a:latin typeface="Times New Roman" pitchFamily="18" charset="0"/>
              </a:defRPr>
            </a:lvl7pPr>
            <a:lvl8pPr marL="3148851" indent="-209923" defTabSz="419847" fontAlgn="base">
              <a:spcBef>
                <a:spcPct val="0"/>
              </a:spcBef>
              <a:spcAft>
                <a:spcPct val="0"/>
              </a:spcAft>
              <a:defRPr>
                <a:solidFill>
                  <a:schemeClr val="tx1"/>
                </a:solidFill>
                <a:latin typeface="Times New Roman" pitchFamily="18" charset="0"/>
              </a:defRPr>
            </a:lvl8pPr>
            <a:lvl9pPr marL="3568697" indent="-209923" defTabSz="419847" fontAlgn="base">
              <a:spcBef>
                <a:spcPct val="0"/>
              </a:spcBef>
              <a:spcAft>
                <a:spcPct val="0"/>
              </a:spcAft>
              <a:defRPr>
                <a:solidFill>
                  <a:schemeClr val="tx1"/>
                </a:solidFill>
                <a:latin typeface="Times New Roman" pitchFamily="18" charset="0"/>
              </a:defRPr>
            </a:lvl9pPr>
          </a:lstStyle>
          <a:p>
            <a:fld id="{91F282EE-E850-4114-8AF5-FEB676A9ED29}" type="slidenum">
              <a:rPr lang="en-US" altLang="en-US" sz="2200">
                <a:latin typeface="Cambria" pitchFamily="18" charset="0"/>
              </a:rPr>
              <a:pPr/>
              <a:t>33</a:t>
            </a:fld>
            <a:endParaRPr lang="en-US" altLang="en-US" sz="2200">
              <a:latin typeface="Cambria" pitchFamily="18" charset="0"/>
            </a:endParaRPr>
          </a:p>
        </p:txBody>
      </p:sp>
    </p:spTree>
    <p:extLst>
      <p:ext uri="{BB962C8B-B14F-4D97-AF65-F5344CB8AC3E}">
        <p14:creationId xmlns:p14="http://schemas.microsoft.com/office/powerpoint/2010/main" val="383389463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91843"/>
                                        </p:tgtEl>
                                        <p:attrNameLst>
                                          <p:attrName>style.visibility</p:attrName>
                                        </p:attrNameLst>
                                      </p:cBhvr>
                                      <p:to>
                                        <p:strVal val="visible"/>
                                      </p:to>
                                    </p:set>
                                    <p:animEffect transition="in" filter="wipe(up)">
                                      <p:cBhvr>
                                        <p:cTn id="7" dur="500"/>
                                        <p:tgtEl>
                                          <p:spTgt spid="2918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1843" grpId="0"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6434" name="Rectangle 2"/>
          <p:cNvSpPr>
            <a:spLocks noGrp="1" noChangeArrowheads="1"/>
          </p:cNvSpPr>
          <p:nvPr>
            <p:ph type="title"/>
          </p:nvPr>
        </p:nvSpPr>
        <p:spPr bwMode="auto">
          <a:xfrm>
            <a:off x="860166" y="228892"/>
            <a:ext cx="7423668" cy="820802"/>
          </a:xfrm>
          <a:noFill/>
          <a:extLst>
            <a:ext uri="{909E8E84-426E-40DD-AFC4-6F175D3DCCD1}">
              <a14:hiddenFill xmlns:a14="http://schemas.microsoft.com/office/drawing/2010/main">
                <a:solidFill>
                  <a:srgbClr val="FFFFFF"/>
                </a:solidFill>
              </a14:hiddenFill>
            </a:ext>
          </a:extLst>
        </p:spPr>
        <p:txBody>
          <a:bodyPr wrap="square" lIns="83095" tIns="40818" rIns="83095" bIns="40818" numCol="1" anchorCtr="0" compatLnSpc="1">
            <a:prstTxWarp prst="textNoShape">
              <a:avLst/>
            </a:prstTxWarp>
          </a:bodyPr>
          <a:lstStyle/>
          <a:p>
            <a:r>
              <a:rPr lang="en-US" altLang="en-US" sz="3700" b="1">
                <a:solidFill>
                  <a:srgbClr val="0070C0"/>
                </a:solidFill>
              </a:rPr>
              <a:t>Capital Budgeting Analysis</a:t>
            </a:r>
          </a:p>
        </p:txBody>
      </p:sp>
      <p:sp>
        <p:nvSpPr>
          <p:cNvPr id="292867" name="Rectangle 3"/>
          <p:cNvSpPr>
            <a:spLocks noGrp="1" noChangeArrowheads="1"/>
          </p:cNvSpPr>
          <p:nvPr>
            <p:ph idx="1"/>
          </p:nvPr>
        </p:nvSpPr>
        <p:spPr>
          <a:xfrm>
            <a:off x="540885" y="1189653"/>
            <a:ext cx="8062232" cy="5210564"/>
          </a:xfrm>
        </p:spPr>
        <p:txBody>
          <a:bodyPr lIns="83095" tIns="40818" rIns="83095" bIns="40818">
            <a:normAutofit fontScale="92500" lnSpcReduction="10000"/>
          </a:bodyPr>
          <a:lstStyle/>
          <a:p>
            <a:pPr marL="472328" indent="-472328" defTabSz="914342">
              <a:lnSpc>
                <a:spcPct val="110000"/>
              </a:lnSpc>
              <a:spcBef>
                <a:spcPts val="1000"/>
              </a:spcBef>
              <a:buNone/>
              <a:tabLst>
                <a:tab pos="367366" algn="r"/>
                <a:tab pos="6717548" algn="r"/>
              </a:tabLst>
              <a:defRPr/>
            </a:pPr>
            <a:r>
              <a:rPr lang="en-US" altLang="en-US" sz="2100" u="sng"/>
              <a:t>Period</a:t>
            </a:r>
            <a:r>
              <a:rPr lang="en-US" altLang="en-US" sz="2100" i="1" u="sng"/>
              <a:t> t</a:t>
            </a:r>
            <a:endParaRPr lang="en-US" altLang="en-US" sz="2100"/>
          </a:p>
          <a:p>
            <a:pPr marL="472328" indent="-472328" defTabSz="914342">
              <a:lnSpc>
                <a:spcPct val="110000"/>
              </a:lnSpc>
              <a:spcBef>
                <a:spcPts val="1000"/>
              </a:spcBef>
              <a:buNone/>
              <a:tabLst>
                <a:tab pos="367366" algn="r"/>
                <a:tab pos="6717548" algn="r"/>
              </a:tabLst>
              <a:defRPr/>
            </a:pPr>
            <a:r>
              <a:rPr lang="en-US" altLang="en-US" sz="2100"/>
              <a:t>	13.	Net cash flow to subsidiary	 (12)+(8)=(13)</a:t>
            </a:r>
          </a:p>
          <a:p>
            <a:pPr marL="472328" indent="-472328" defTabSz="914342">
              <a:lnSpc>
                <a:spcPct val="110000"/>
              </a:lnSpc>
              <a:spcBef>
                <a:spcPts val="1000"/>
              </a:spcBef>
              <a:buNone/>
              <a:tabLst>
                <a:tab pos="367366" algn="r"/>
                <a:tab pos="6717548" algn="r"/>
              </a:tabLst>
              <a:defRPr/>
            </a:pPr>
            <a:r>
              <a:rPr lang="en-US" altLang="en-US" sz="2100"/>
              <a:t>	14.	Remittance to parent	(14)</a:t>
            </a:r>
          </a:p>
          <a:p>
            <a:pPr marL="472328" indent="-472328" defTabSz="914342">
              <a:lnSpc>
                <a:spcPct val="110000"/>
              </a:lnSpc>
              <a:spcBef>
                <a:spcPts val="1000"/>
              </a:spcBef>
              <a:buNone/>
              <a:tabLst>
                <a:tab pos="367366" algn="r"/>
                <a:tab pos="6717548" algn="r"/>
              </a:tabLst>
              <a:defRPr/>
            </a:pPr>
            <a:r>
              <a:rPr lang="en-US" altLang="en-US" sz="2100"/>
              <a:t>	15.	Tax on remitted funds	tax rate</a:t>
            </a:r>
            <a:r>
              <a:rPr lang="en-US" altLang="en-US" sz="2100">
                <a:sym typeface="Symbol" panose="05050102010706020507" pitchFamily="18" charset="2"/>
              </a:rPr>
              <a:t>(14)=(15)</a:t>
            </a:r>
          </a:p>
          <a:p>
            <a:pPr marL="472328" indent="-472328" defTabSz="914342">
              <a:lnSpc>
                <a:spcPct val="110000"/>
              </a:lnSpc>
              <a:spcBef>
                <a:spcPts val="1000"/>
              </a:spcBef>
              <a:buNone/>
              <a:tabLst>
                <a:tab pos="367366" algn="r"/>
                <a:tab pos="6717548" algn="r"/>
              </a:tabLst>
              <a:defRPr/>
            </a:pPr>
            <a:r>
              <a:rPr lang="en-US" altLang="en-US" sz="2100">
                <a:sym typeface="Symbol" panose="05050102010706020507" pitchFamily="18" charset="2"/>
              </a:rPr>
              <a:t>	16.	Remittance after withheld tax	(14)–(15)=(16)</a:t>
            </a:r>
          </a:p>
          <a:p>
            <a:pPr marL="472328" indent="-472328" defTabSz="914342">
              <a:lnSpc>
                <a:spcPct val="110000"/>
              </a:lnSpc>
              <a:spcBef>
                <a:spcPts val="1000"/>
              </a:spcBef>
              <a:buNone/>
              <a:tabLst>
                <a:tab pos="367366" algn="r"/>
                <a:tab pos="6717548" algn="r"/>
              </a:tabLst>
              <a:defRPr/>
            </a:pPr>
            <a:r>
              <a:rPr lang="en-US" altLang="en-US" sz="2100">
                <a:sym typeface="Symbol" panose="05050102010706020507" pitchFamily="18" charset="2"/>
              </a:rPr>
              <a:t>	17.	Salvage value	(17)</a:t>
            </a:r>
          </a:p>
          <a:p>
            <a:pPr marL="472328" indent="-472328" defTabSz="914342">
              <a:lnSpc>
                <a:spcPct val="110000"/>
              </a:lnSpc>
              <a:spcBef>
                <a:spcPts val="1000"/>
              </a:spcBef>
              <a:buNone/>
              <a:tabLst>
                <a:tab pos="367366" algn="r"/>
                <a:tab pos="6717548" algn="r"/>
              </a:tabLst>
              <a:defRPr/>
            </a:pPr>
            <a:r>
              <a:rPr lang="en-US" altLang="en-US" sz="2100">
                <a:sym typeface="Symbol" panose="05050102010706020507" pitchFamily="18" charset="2"/>
              </a:rPr>
              <a:t>	18.	Exchange rate	(18)</a:t>
            </a:r>
          </a:p>
          <a:p>
            <a:pPr marL="472328" indent="-472328" defTabSz="914342">
              <a:lnSpc>
                <a:spcPct val="110000"/>
              </a:lnSpc>
              <a:spcBef>
                <a:spcPts val="1000"/>
              </a:spcBef>
              <a:buNone/>
              <a:tabLst>
                <a:tab pos="367366" algn="r"/>
                <a:tab pos="6717548" algn="r"/>
              </a:tabLst>
              <a:defRPr/>
            </a:pPr>
            <a:r>
              <a:rPr lang="en-US" altLang="en-US" sz="2100">
                <a:sym typeface="Symbol" panose="05050102010706020507" pitchFamily="18" charset="2"/>
              </a:rPr>
              <a:t>	19.	Cash flow to parent	(16)(18)+(17)(18)=(19)</a:t>
            </a:r>
          </a:p>
          <a:p>
            <a:pPr marL="472328" indent="-472328" defTabSz="914342">
              <a:lnSpc>
                <a:spcPct val="110000"/>
              </a:lnSpc>
              <a:spcBef>
                <a:spcPts val="1000"/>
              </a:spcBef>
              <a:buNone/>
              <a:tabLst>
                <a:tab pos="367366" algn="r"/>
                <a:tab pos="6717548" algn="r"/>
              </a:tabLst>
              <a:defRPr/>
            </a:pPr>
            <a:r>
              <a:rPr lang="en-US" altLang="en-US" sz="2100">
                <a:sym typeface="Symbol" panose="05050102010706020507" pitchFamily="18" charset="2"/>
              </a:rPr>
              <a:t>	20.	Investment by parent	(20)</a:t>
            </a:r>
          </a:p>
          <a:p>
            <a:pPr marL="472328" indent="-472328" defTabSz="914342">
              <a:lnSpc>
                <a:spcPct val="110000"/>
              </a:lnSpc>
              <a:spcBef>
                <a:spcPts val="1000"/>
              </a:spcBef>
              <a:buNone/>
              <a:tabLst>
                <a:tab pos="367366" algn="r"/>
                <a:tab pos="6717548" algn="r"/>
              </a:tabLst>
              <a:defRPr/>
            </a:pPr>
            <a:r>
              <a:rPr lang="en-US" altLang="en-US" sz="2100">
                <a:sym typeface="Symbol" panose="05050102010706020507" pitchFamily="18" charset="2"/>
              </a:rPr>
              <a:t>21.	Net cash flow to parent	(19)–(20)=(21)</a:t>
            </a:r>
          </a:p>
          <a:p>
            <a:pPr marL="472328" indent="-472328" defTabSz="914342">
              <a:lnSpc>
                <a:spcPct val="110000"/>
              </a:lnSpc>
              <a:spcBef>
                <a:spcPts val="1000"/>
              </a:spcBef>
              <a:buNone/>
              <a:tabLst>
                <a:tab pos="367366" algn="r"/>
                <a:tab pos="6717548" algn="r"/>
              </a:tabLst>
              <a:defRPr/>
            </a:pPr>
            <a:r>
              <a:rPr lang="en-US" altLang="en-US" sz="2100">
                <a:sym typeface="Symbol" panose="05050102010706020507" pitchFamily="18" charset="2"/>
              </a:rPr>
              <a:t>22.	PV of net cash flow to parent	(1+</a:t>
            </a:r>
            <a:r>
              <a:rPr lang="en-US" altLang="en-US" sz="2100" i="1">
                <a:sym typeface="Symbol" panose="05050102010706020507" pitchFamily="18" charset="2"/>
              </a:rPr>
              <a:t>k</a:t>
            </a:r>
            <a:r>
              <a:rPr lang="en-US" altLang="en-US" sz="2100">
                <a:sym typeface="Symbol" panose="05050102010706020507" pitchFamily="18" charset="2"/>
              </a:rPr>
              <a:t>) </a:t>
            </a:r>
            <a:r>
              <a:rPr lang="en-US" altLang="en-US" sz="2100" baseline="30000">
                <a:sym typeface="Symbol" panose="05050102010706020507" pitchFamily="18" charset="2"/>
              </a:rPr>
              <a:t>- </a:t>
            </a:r>
            <a:r>
              <a:rPr lang="en-US" altLang="en-US" sz="2100" i="1" baseline="30000">
                <a:sym typeface="Symbol" panose="05050102010706020507" pitchFamily="18" charset="2"/>
              </a:rPr>
              <a:t>t</a:t>
            </a:r>
            <a:r>
              <a:rPr lang="en-US" altLang="en-US" sz="2100">
                <a:sym typeface="Symbol" panose="05050102010706020507" pitchFamily="18" charset="2"/>
              </a:rPr>
              <a:t>(21)=(22)</a:t>
            </a:r>
          </a:p>
          <a:p>
            <a:pPr marL="472328" indent="-472328" defTabSz="914342">
              <a:lnSpc>
                <a:spcPct val="110000"/>
              </a:lnSpc>
              <a:spcBef>
                <a:spcPts val="1000"/>
              </a:spcBef>
              <a:buNone/>
              <a:tabLst>
                <a:tab pos="367366" algn="r"/>
                <a:tab pos="6717548" algn="r"/>
              </a:tabLst>
              <a:defRPr/>
            </a:pPr>
            <a:r>
              <a:rPr lang="en-US" altLang="en-US" sz="2100">
                <a:sym typeface="Symbol" panose="05050102010706020507" pitchFamily="18" charset="2"/>
              </a:rPr>
              <a:t>	</a:t>
            </a:r>
            <a:r>
              <a:rPr lang="en-US" altLang="en-US" sz="2100"/>
              <a:t>23.	Cumulative NPV	</a:t>
            </a:r>
            <a:r>
              <a:rPr lang="en-US" altLang="en-US" sz="2100">
                <a:sym typeface="Symbol" panose="05050102010706020507" pitchFamily="18" charset="2"/>
              </a:rPr>
              <a:t>PVs=(23)</a:t>
            </a:r>
            <a:endParaRPr lang="en-US" altLang="en-US" sz="2100"/>
          </a:p>
        </p:txBody>
      </p:sp>
      <p:sp>
        <p:nvSpPr>
          <p:cNvPr id="146436"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imes New Roman" pitchFamily="18" charset="0"/>
              </a:defRPr>
            </a:lvl1pPr>
            <a:lvl2pPr marL="682251" indent="-262404">
              <a:defRPr>
                <a:solidFill>
                  <a:schemeClr val="tx1"/>
                </a:solidFill>
                <a:latin typeface="Times New Roman" pitchFamily="18" charset="0"/>
              </a:defRPr>
            </a:lvl2pPr>
            <a:lvl3pPr marL="1049617" indent="-209923">
              <a:defRPr>
                <a:solidFill>
                  <a:schemeClr val="tx1"/>
                </a:solidFill>
                <a:latin typeface="Times New Roman" pitchFamily="18" charset="0"/>
              </a:defRPr>
            </a:lvl3pPr>
            <a:lvl4pPr marL="1469464" indent="-209923">
              <a:defRPr>
                <a:solidFill>
                  <a:schemeClr val="tx1"/>
                </a:solidFill>
                <a:latin typeface="Times New Roman" pitchFamily="18" charset="0"/>
              </a:defRPr>
            </a:lvl4pPr>
            <a:lvl5pPr marL="1889310" indent="-209923">
              <a:defRPr>
                <a:solidFill>
                  <a:schemeClr val="tx1"/>
                </a:solidFill>
                <a:latin typeface="Times New Roman" pitchFamily="18" charset="0"/>
              </a:defRPr>
            </a:lvl5pPr>
            <a:lvl6pPr marL="2309157" indent="-209923" defTabSz="419847" fontAlgn="base">
              <a:spcBef>
                <a:spcPct val="0"/>
              </a:spcBef>
              <a:spcAft>
                <a:spcPct val="0"/>
              </a:spcAft>
              <a:defRPr>
                <a:solidFill>
                  <a:schemeClr val="tx1"/>
                </a:solidFill>
                <a:latin typeface="Times New Roman" pitchFamily="18" charset="0"/>
              </a:defRPr>
            </a:lvl6pPr>
            <a:lvl7pPr marL="2729004" indent="-209923" defTabSz="419847" fontAlgn="base">
              <a:spcBef>
                <a:spcPct val="0"/>
              </a:spcBef>
              <a:spcAft>
                <a:spcPct val="0"/>
              </a:spcAft>
              <a:defRPr>
                <a:solidFill>
                  <a:schemeClr val="tx1"/>
                </a:solidFill>
                <a:latin typeface="Times New Roman" pitchFamily="18" charset="0"/>
              </a:defRPr>
            </a:lvl7pPr>
            <a:lvl8pPr marL="3148851" indent="-209923" defTabSz="419847" fontAlgn="base">
              <a:spcBef>
                <a:spcPct val="0"/>
              </a:spcBef>
              <a:spcAft>
                <a:spcPct val="0"/>
              </a:spcAft>
              <a:defRPr>
                <a:solidFill>
                  <a:schemeClr val="tx1"/>
                </a:solidFill>
                <a:latin typeface="Times New Roman" pitchFamily="18" charset="0"/>
              </a:defRPr>
            </a:lvl8pPr>
            <a:lvl9pPr marL="3568697" indent="-209923" defTabSz="419847" fontAlgn="base">
              <a:spcBef>
                <a:spcPct val="0"/>
              </a:spcBef>
              <a:spcAft>
                <a:spcPct val="0"/>
              </a:spcAft>
              <a:defRPr>
                <a:solidFill>
                  <a:schemeClr val="tx1"/>
                </a:solidFill>
                <a:latin typeface="Times New Roman" pitchFamily="18" charset="0"/>
              </a:defRPr>
            </a:lvl9pPr>
          </a:lstStyle>
          <a:p>
            <a:pPr fontAlgn="base">
              <a:spcBef>
                <a:spcPct val="0"/>
              </a:spcBef>
              <a:spcAft>
                <a:spcPct val="0"/>
              </a:spcAft>
            </a:pPr>
            <a:r>
              <a:rPr lang="en-US" altLang="en-US" sz="1300">
                <a:latin typeface="Cambria" pitchFamily="18" charset="0"/>
              </a:rPr>
              <a:t>DMH</a:t>
            </a:r>
          </a:p>
        </p:txBody>
      </p:sp>
      <p:sp>
        <p:nvSpPr>
          <p:cNvPr id="146437"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defRPr>
            </a:lvl1pPr>
            <a:lvl2pPr marL="682251" indent="-262404">
              <a:defRPr>
                <a:solidFill>
                  <a:schemeClr val="tx1"/>
                </a:solidFill>
                <a:latin typeface="Times New Roman" pitchFamily="18" charset="0"/>
              </a:defRPr>
            </a:lvl2pPr>
            <a:lvl3pPr marL="1049617" indent="-209923">
              <a:defRPr>
                <a:solidFill>
                  <a:schemeClr val="tx1"/>
                </a:solidFill>
                <a:latin typeface="Times New Roman" pitchFamily="18" charset="0"/>
              </a:defRPr>
            </a:lvl3pPr>
            <a:lvl4pPr marL="1469464" indent="-209923">
              <a:defRPr>
                <a:solidFill>
                  <a:schemeClr val="tx1"/>
                </a:solidFill>
                <a:latin typeface="Times New Roman" pitchFamily="18" charset="0"/>
              </a:defRPr>
            </a:lvl4pPr>
            <a:lvl5pPr marL="1889310" indent="-209923">
              <a:defRPr>
                <a:solidFill>
                  <a:schemeClr val="tx1"/>
                </a:solidFill>
                <a:latin typeface="Times New Roman" pitchFamily="18" charset="0"/>
              </a:defRPr>
            </a:lvl5pPr>
            <a:lvl6pPr marL="2309157" indent="-209923" defTabSz="419847" fontAlgn="base">
              <a:spcBef>
                <a:spcPct val="0"/>
              </a:spcBef>
              <a:spcAft>
                <a:spcPct val="0"/>
              </a:spcAft>
              <a:defRPr>
                <a:solidFill>
                  <a:schemeClr val="tx1"/>
                </a:solidFill>
                <a:latin typeface="Times New Roman" pitchFamily="18" charset="0"/>
              </a:defRPr>
            </a:lvl6pPr>
            <a:lvl7pPr marL="2729004" indent="-209923" defTabSz="419847" fontAlgn="base">
              <a:spcBef>
                <a:spcPct val="0"/>
              </a:spcBef>
              <a:spcAft>
                <a:spcPct val="0"/>
              </a:spcAft>
              <a:defRPr>
                <a:solidFill>
                  <a:schemeClr val="tx1"/>
                </a:solidFill>
                <a:latin typeface="Times New Roman" pitchFamily="18" charset="0"/>
              </a:defRPr>
            </a:lvl7pPr>
            <a:lvl8pPr marL="3148851" indent="-209923" defTabSz="419847" fontAlgn="base">
              <a:spcBef>
                <a:spcPct val="0"/>
              </a:spcBef>
              <a:spcAft>
                <a:spcPct val="0"/>
              </a:spcAft>
              <a:defRPr>
                <a:solidFill>
                  <a:schemeClr val="tx1"/>
                </a:solidFill>
                <a:latin typeface="Times New Roman" pitchFamily="18" charset="0"/>
              </a:defRPr>
            </a:lvl8pPr>
            <a:lvl9pPr marL="3568697" indent="-209923" defTabSz="419847" fontAlgn="base">
              <a:spcBef>
                <a:spcPct val="0"/>
              </a:spcBef>
              <a:spcAft>
                <a:spcPct val="0"/>
              </a:spcAft>
              <a:defRPr>
                <a:solidFill>
                  <a:schemeClr val="tx1"/>
                </a:solidFill>
                <a:latin typeface="Times New Roman" pitchFamily="18" charset="0"/>
              </a:defRPr>
            </a:lvl9pPr>
          </a:lstStyle>
          <a:p>
            <a:fld id="{D380FB3A-396E-4F44-ACC4-BCF98065A928}" type="slidenum">
              <a:rPr lang="en-US" altLang="en-US" sz="2200">
                <a:latin typeface="Cambria" pitchFamily="18" charset="0"/>
              </a:rPr>
              <a:pPr/>
              <a:t>34</a:t>
            </a:fld>
            <a:endParaRPr lang="en-US" altLang="en-US" sz="2200">
              <a:latin typeface="Cambria" pitchFamily="18" charset="0"/>
            </a:endParaRPr>
          </a:p>
        </p:txBody>
      </p:sp>
    </p:spTree>
    <p:extLst>
      <p:ext uri="{BB962C8B-B14F-4D97-AF65-F5344CB8AC3E}">
        <p14:creationId xmlns:p14="http://schemas.microsoft.com/office/powerpoint/2010/main" val="69614687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92867"/>
                                        </p:tgtEl>
                                        <p:attrNameLst>
                                          <p:attrName>style.visibility</p:attrName>
                                        </p:attrNameLst>
                                      </p:cBhvr>
                                      <p:to>
                                        <p:strVal val="visible"/>
                                      </p:to>
                                    </p:set>
                                    <p:animEffect transition="in" filter="wipe(up)">
                                      <p:cBhvr>
                                        <p:cTn id="7" dur="500"/>
                                        <p:tgtEl>
                                          <p:spTgt spid="2928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2867" grpId="0"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6436" name="Rectangle 2"/>
          <p:cNvSpPr>
            <a:spLocks noGrp="1" noChangeArrowheads="1"/>
          </p:cNvSpPr>
          <p:nvPr>
            <p:ph type="title"/>
          </p:nvPr>
        </p:nvSpPr>
        <p:spPr>
          <a:xfrm>
            <a:off x="860166" y="380514"/>
            <a:ext cx="7742951" cy="809139"/>
          </a:xfrm>
        </p:spPr>
        <p:txBody>
          <a:bodyPr>
            <a:normAutofit fontScale="90000"/>
          </a:bodyPr>
          <a:lstStyle/>
          <a:p>
            <a:pPr defTabSz="914342">
              <a:defRPr/>
            </a:pPr>
            <a:r>
              <a:rPr lang="en-US" altLang="en-US" sz="3900" b="1">
                <a:solidFill>
                  <a:srgbClr val="0070C0"/>
                </a:solidFill>
              </a:rPr>
              <a:t>Factors to Consider in Multinational Capital Budgeting</a:t>
            </a:r>
          </a:p>
        </p:txBody>
      </p:sp>
      <p:sp>
        <p:nvSpPr>
          <p:cNvPr id="293891" name="Rectangle 3"/>
          <p:cNvSpPr>
            <a:spLocks noGrp="1" noChangeArrowheads="1"/>
          </p:cNvSpPr>
          <p:nvPr>
            <p:ph idx="1"/>
          </p:nvPr>
        </p:nvSpPr>
        <p:spPr bwMode="auto">
          <a:xfrm>
            <a:off x="542342" y="1679510"/>
            <a:ext cx="8063691" cy="4416004"/>
          </a:xfrm>
        </p:spPr>
        <p:txBody>
          <a:bodyPr wrap="square" numCol="1" anchor="t" anchorCtr="0" compatLnSpc="1">
            <a:prstTxWarp prst="textNoShape">
              <a:avLst/>
            </a:prstTxWarp>
          </a:bodyPr>
          <a:lstStyle/>
          <a:p>
            <a:pPr>
              <a:buClr>
                <a:schemeClr val="tx1"/>
              </a:buClr>
              <a:buSzPct val="90000"/>
              <a:buFont typeface="Symbol" pitchFamily="18" charset="2"/>
              <a:buChar char="·"/>
            </a:pPr>
            <a:r>
              <a:rPr lang="en-US" altLang="en-US" sz="2700"/>
              <a:t>Exchange rate fluctuations. Different scenarios should be considered together with their probability of occurrence.</a:t>
            </a:r>
          </a:p>
          <a:p>
            <a:pPr>
              <a:buClr>
                <a:schemeClr val="tx1"/>
              </a:buClr>
              <a:buSzPct val="90000"/>
              <a:buFont typeface="Symbol" pitchFamily="18" charset="2"/>
              <a:buChar char="·"/>
            </a:pPr>
            <a:r>
              <a:rPr lang="en-US" altLang="en-US" sz="2700"/>
              <a:t>Inflation. Although price/cost forecasting implicitly considers inflation, inflation can be quite volatile from year to year for some countries. </a:t>
            </a:r>
          </a:p>
          <a:p>
            <a:pPr>
              <a:buClr>
                <a:schemeClr val="tx1"/>
              </a:buClr>
              <a:buSzPct val="90000"/>
              <a:buFont typeface="Symbol" pitchFamily="18" charset="2"/>
              <a:buChar char="·"/>
            </a:pPr>
            <a:r>
              <a:rPr lang="en-US" altLang="en-US" sz="2700"/>
              <a:t>Financing arrangement. Financing costs are usually captured by the discount rate. However, many foreign projects are partially financed by foreign subsidiaries. </a:t>
            </a:r>
          </a:p>
        </p:txBody>
      </p:sp>
      <p:sp>
        <p:nvSpPr>
          <p:cNvPr id="147460"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imes New Roman" pitchFamily="18" charset="0"/>
              </a:defRPr>
            </a:lvl1pPr>
            <a:lvl2pPr marL="682251" indent="-262404">
              <a:defRPr>
                <a:solidFill>
                  <a:schemeClr val="tx1"/>
                </a:solidFill>
                <a:latin typeface="Times New Roman" pitchFamily="18" charset="0"/>
              </a:defRPr>
            </a:lvl2pPr>
            <a:lvl3pPr marL="1049617" indent="-209923">
              <a:defRPr>
                <a:solidFill>
                  <a:schemeClr val="tx1"/>
                </a:solidFill>
                <a:latin typeface="Times New Roman" pitchFamily="18" charset="0"/>
              </a:defRPr>
            </a:lvl3pPr>
            <a:lvl4pPr marL="1469464" indent="-209923">
              <a:defRPr>
                <a:solidFill>
                  <a:schemeClr val="tx1"/>
                </a:solidFill>
                <a:latin typeface="Times New Roman" pitchFamily="18" charset="0"/>
              </a:defRPr>
            </a:lvl4pPr>
            <a:lvl5pPr marL="1889310" indent="-209923">
              <a:defRPr>
                <a:solidFill>
                  <a:schemeClr val="tx1"/>
                </a:solidFill>
                <a:latin typeface="Times New Roman" pitchFamily="18" charset="0"/>
              </a:defRPr>
            </a:lvl5pPr>
            <a:lvl6pPr marL="2309157" indent="-209923" defTabSz="419847" fontAlgn="base">
              <a:spcBef>
                <a:spcPct val="0"/>
              </a:spcBef>
              <a:spcAft>
                <a:spcPct val="0"/>
              </a:spcAft>
              <a:defRPr>
                <a:solidFill>
                  <a:schemeClr val="tx1"/>
                </a:solidFill>
                <a:latin typeface="Times New Roman" pitchFamily="18" charset="0"/>
              </a:defRPr>
            </a:lvl6pPr>
            <a:lvl7pPr marL="2729004" indent="-209923" defTabSz="419847" fontAlgn="base">
              <a:spcBef>
                <a:spcPct val="0"/>
              </a:spcBef>
              <a:spcAft>
                <a:spcPct val="0"/>
              </a:spcAft>
              <a:defRPr>
                <a:solidFill>
                  <a:schemeClr val="tx1"/>
                </a:solidFill>
                <a:latin typeface="Times New Roman" pitchFamily="18" charset="0"/>
              </a:defRPr>
            </a:lvl7pPr>
            <a:lvl8pPr marL="3148851" indent="-209923" defTabSz="419847" fontAlgn="base">
              <a:spcBef>
                <a:spcPct val="0"/>
              </a:spcBef>
              <a:spcAft>
                <a:spcPct val="0"/>
              </a:spcAft>
              <a:defRPr>
                <a:solidFill>
                  <a:schemeClr val="tx1"/>
                </a:solidFill>
                <a:latin typeface="Times New Roman" pitchFamily="18" charset="0"/>
              </a:defRPr>
            </a:lvl8pPr>
            <a:lvl9pPr marL="3568697" indent="-209923" defTabSz="419847" fontAlgn="base">
              <a:spcBef>
                <a:spcPct val="0"/>
              </a:spcBef>
              <a:spcAft>
                <a:spcPct val="0"/>
              </a:spcAft>
              <a:defRPr>
                <a:solidFill>
                  <a:schemeClr val="tx1"/>
                </a:solidFill>
                <a:latin typeface="Times New Roman" pitchFamily="18" charset="0"/>
              </a:defRPr>
            </a:lvl9pPr>
          </a:lstStyle>
          <a:p>
            <a:pPr fontAlgn="base">
              <a:spcBef>
                <a:spcPct val="0"/>
              </a:spcBef>
              <a:spcAft>
                <a:spcPct val="0"/>
              </a:spcAft>
            </a:pPr>
            <a:r>
              <a:rPr lang="en-US" altLang="en-US" sz="1300">
                <a:latin typeface="Cambria" pitchFamily="18" charset="0"/>
              </a:rPr>
              <a:t>DMH</a:t>
            </a:r>
          </a:p>
        </p:txBody>
      </p:sp>
      <p:sp>
        <p:nvSpPr>
          <p:cNvPr id="147461"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defRPr>
            </a:lvl1pPr>
            <a:lvl2pPr marL="682251" indent="-262404">
              <a:defRPr>
                <a:solidFill>
                  <a:schemeClr val="tx1"/>
                </a:solidFill>
                <a:latin typeface="Times New Roman" pitchFamily="18" charset="0"/>
              </a:defRPr>
            </a:lvl2pPr>
            <a:lvl3pPr marL="1049617" indent="-209923">
              <a:defRPr>
                <a:solidFill>
                  <a:schemeClr val="tx1"/>
                </a:solidFill>
                <a:latin typeface="Times New Roman" pitchFamily="18" charset="0"/>
              </a:defRPr>
            </a:lvl3pPr>
            <a:lvl4pPr marL="1469464" indent="-209923">
              <a:defRPr>
                <a:solidFill>
                  <a:schemeClr val="tx1"/>
                </a:solidFill>
                <a:latin typeface="Times New Roman" pitchFamily="18" charset="0"/>
              </a:defRPr>
            </a:lvl4pPr>
            <a:lvl5pPr marL="1889310" indent="-209923">
              <a:defRPr>
                <a:solidFill>
                  <a:schemeClr val="tx1"/>
                </a:solidFill>
                <a:latin typeface="Times New Roman" pitchFamily="18" charset="0"/>
              </a:defRPr>
            </a:lvl5pPr>
            <a:lvl6pPr marL="2309157" indent="-209923" defTabSz="419847" fontAlgn="base">
              <a:spcBef>
                <a:spcPct val="0"/>
              </a:spcBef>
              <a:spcAft>
                <a:spcPct val="0"/>
              </a:spcAft>
              <a:defRPr>
                <a:solidFill>
                  <a:schemeClr val="tx1"/>
                </a:solidFill>
                <a:latin typeface="Times New Roman" pitchFamily="18" charset="0"/>
              </a:defRPr>
            </a:lvl6pPr>
            <a:lvl7pPr marL="2729004" indent="-209923" defTabSz="419847" fontAlgn="base">
              <a:spcBef>
                <a:spcPct val="0"/>
              </a:spcBef>
              <a:spcAft>
                <a:spcPct val="0"/>
              </a:spcAft>
              <a:defRPr>
                <a:solidFill>
                  <a:schemeClr val="tx1"/>
                </a:solidFill>
                <a:latin typeface="Times New Roman" pitchFamily="18" charset="0"/>
              </a:defRPr>
            </a:lvl7pPr>
            <a:lvl8pPr marL="3148851" indent="-209923" defTabSz="419847" fontAlgn="base">
              <a:spcBef>
                <a:spcPct val="0"/>
              </a:spcBef>
              <a:spcAft>
                <a:spcPct val="0"/>
              </a:spcAft>
              <a:defRPr>
                <a:solidFill>
                  <a:schemeClr val="tx1"/>
                </a:solidFill>
                <a:latin typeface="Times New Roman" pitchFamily="18" charset="0"/>
              </a:defRPr>
            </a:lvl8pPr>
            <a:lvl9pPr marL="3568697" indent="-209923" defTabSz="419847" fontAlgn="base">
              <a:spcBef>
                <a:spcPct val="0"/>
              </a:spcBef>
              <a:spcAft>
                <a:spcPct val="0"/>
              </a:spcAft>
              <a:defRPr>
                <a:solidFill>
                  <a:schemeClr val="tx1"/>
                </a:solidFill>
                <a:latin typeface="Times New Roman" pitchFamily="18" charset="0"/>
              </a:defRPr>
            </a:lvl9pPr>
          </a:lstStyle>
          <a:p>
            <a:fld id="{6BD72134-A9E5-454F-97DE-307AF27AB92A}" type="slidenum">
              <a:rPr lang="en-US" altLang="en-US" sz="2200">
                <a:latin typeface="Cambria" pitchFamily="18" charset="0"/>
              </a:rPr>
              <a:pPr/>
              <a:t>35</a:t>
            </a:fld>
            <a:endParaRPr lang="en-US" altLang="en-US" sz="2200">
              <a:latin typeface="Cambria" pitchFamily="18" charset="0"/>
            </a:endParaRPr>
          </a:p>
        </p:txBody>
      </p:sp>
    </p:spTree>
    <p:extLst>
      <p:ext uri="{BB962C8B-B14F-4D97-AF65-F5344CB8AC3E}">
        <p14:creationId xmlns:p14="http://schemas.microsoft.com/office/powerpoint/2010/main" val="80531148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93891">
                                            <p:txEl>
                                              <p:pRg st="0" end="0"/>
                                            </p:txEl>
                                          </p:spTgt>
                                        </p:tgtEl>
                                        <p:attrNameLst>
                                          <p:attrName>style.visibility</p:attrName>
                                        </p:attrNameLst>
                                      </p:cBhvr>
                                      <p:to>
                                        <p:strVal val="visible"/>
                                      </p:to>
                                    </p:set>
                                    <p:animEffect transition="in" filter="wipe(left)">
                                      <p:cBhvr>
                                        <p:cTn id="7" dur="500"/>
                                        <p:tgtEl>
                                          <p:spTgt spid="29389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93891">
                                            <p:txEl>
                                              <p:pRg st="1" end="1"/>
                                            </p:txEl>
                                          </p:spTgt>
                                        </p:tgtEl>
                                        <p:attrNameLst>
                                          <p:attrName>style.visibility</p:attrName>
                                        </p:attrNameLst>
                                      </p:cBhvr>
                                      <p:to>
                                        <p:strVal val="visible"/>
                                      </p:to>
                                    </p:set>
                                    <p:animEffect transition="in" filter="wipe(left)">
                                      <p:cBhvr>
                                        <p:cTn id="12" dur="500"/>
                                        <p:tgtEl>
                                          <p:spTgt spid="29389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93891">
                                            <p:txEl>
                                              <p:pRg st="2" end="2"/>
                                            </p:txEl>
                                          </p:spTgt>
                                        </p:tgtEl>
                                        <p:attrNameLst>
                                          <p:attrName>style.visibility</p:attrName>
                                        </p:attrNameLst>
                                      </p:cBhvr>
                                      <p:to>
                                        <p:strVal val="visible"/>
                                      </p:to>
                                    </p:set>
                                    <p:animEffect transition="in" filter="wipe(left)">
                                      <p:cBhvr>
                                        <p:cTn id="17" dur="500"/>
                                        <p:tgtEl>
                                          <p:spTgt spid="29389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3891" grpId="0" build="p"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Title 4"/>
          <p:cNvSpPr>
            <a:spLocks noGrp="1" noChangeArrowheads="1"/>
          </p:cNvSpPr>
          <p:nvPr>
            <p:ph type="title"/>
          </p:nvPr>
        </p:nvSpPr>
        <p:spPr>
          <a:xfrm>
            <a:off x="424252" y="209939"/>
            <a:ext cx="8276544" cy="1259633"/>
          </a:xfrm>
        </p:spPr>
        <p:txBody>
          <a:bodyPr>
            <a:normAutofit fontScale="90000"/>
          </a:bodyPr>
          <a:lstStyle/>
          <a:p>
            <a:pPr defTabSz="914342">
              <a:defRPr/>
            </a:pPr>
            <a:r>
              <a:rPr lang="en-US" altLang="en-US" b="1">
                <a:solidFill>
                  <a:srgbClr val="0070C0"/>
                </a:solidFill>
              </a:rPr>
              <a:t>Factors to Consider in Multinational Capital Budgeting</a:t>
            </a:r>
            <a:endParaRPr lang="en-US" altLang="en-US">
              <a:solidFill>
                <a:srgbClr val="0070C0"/>
              </a:solidFill>
            </a:endParaRPr>
          </a:p>
        </p:txBody>
      </p:sp>
      <p:sp>
        <p:nvSpPr>
          <p:cNvPr id="148483" name="Footer Placeholder 2"/>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imes New Roman" pitchFamily="18" charset="0"/>
              </a:defRPr>
            </a:lvl1pPr>
            <a:lvl2pPr marL="682251" indent="-262404">
              <a:defRPr>
                <a:solidFill>
                  <a:schemeClr val="tx1"/>
                </a:solidFill>
                <a:latin typeface="Times New Roman" pitchFamily="18" charset="0"/>
              </a:defRPr>
            </a:lvl2pPr>
            <a:lvl3pPr marL="1049617" indent="-209923">
              <a:defRPr>
                <a:solidFill>
                  <a:schemeClr val="tx1"/>
                </a:solidFill>
                <a:latin typeface="Times New Roman" pitchFamily="18" charset="0"/>
              </a:defRPr>
            </a:lvl3pPr>
            <a:lvl4pPr marL="1469464" indent="-209923">
              <a:defRPr>
                <a:solidFill>
                  <a:schemeClr val="tx1"/>
                </a:solidFill>
                <a:latin typeface="Times New Roman" pitchFamily="18" charset="0"/>
              </a:defRPr>
            </a:lvl4pPr>
            <a:lvl5pPr marL="1889310" indent="-209923">
              <a:defRPr>
                <a:solidFill>
                  <a:schemeClr val="tx1"/>
                </a:solidFill>
                <a:latin typeface="Times New Roman" pitchFamily="18" charset="0"/>
              </a:defRPr>
            </a:lvl5pPr>
            <a:lvl6pPr marL="2309157" indent="-209923" defTabSz="419847" fontAlgn="base">
              <a:spcBef>
                <a:spcPct val="0"/>
              </a:spcBef>
              <a:spcAft>
                <a:spcPct val="0"/>
              </a:spcAft>
              <a:defRPr>
                <a:solidFill>
                  <a:schemeClr val="tx1"/>
                </a:solidFill>
                <a:latin typeface="Times New Roman" pitchFamily="18" charset="0"/>
              </a:defRPr>
            </a:lvl6pPr>
            <a:lvl7pPr marL="2729004" indent="-209923" defTabSz="419847" fontAlgn="base">
              <a:spcBef>
                <a:spcPct val="0"/>
              </a:spcBef>
              <a:spcAft>
                <a:spcPct val="0"/>
              </a:spcAft>
              <a:defRPr>
                <a:solidFill>
                  <a:schemeClr val="tx1"/>
                </a:solidFill>
                <a:latin typeface="Times New Roman" pitchFamily="18" charset="0"/>
              </a:defRPr>
            </a:lvl7pPr>
            <a:lvl8pPr marL="3148851" indent="-209923" defTabSz="419847" fontAlgn="base">
              <a:spcBef>
                <a:spcPct val="0"/>
              </a:spcBef>
              <a:spcAft>
                <a:spcPct val="0"/>
              </a:spcAft>
              <a:defRPr>
                <a:solidFill>
                  <a:schemeClr val="tx1"/>
                </a:solidFill>
                <a:latin typeface="Times New Roman" pitchFamily="18" charset="0"/>
              </a:defRPr>
            </a:lvl8pPr>
            <a:lvl9pPr marL="3568697" indent="-209923" defTabSz="419847" fontAlgn="base">
              <a:spcBef>
                <a:spcPct val="0"/>
              </a:spcBef>
              <a:spcAft>
                <a:spcPct val="0"/>
              </a:spcAft>
              <a:defRPr>
                <a:solidFill>
                  <a:schemeClr val="tx1"/>
                </a:solidFill>
                <a:latin typeface="Times New Roman" pitchFamily="18" charset="0"/>
              </a:defRPr>
            </a:lvl9pPr>
          </a:lstStyle>
          <a:p>
            <a:pPr fontAlgn="base">
              <a:spcBef>
                <a:spcPct val="0"/>
              </a:spcBef>
              <a:spcAft>
                <a:spcPct val="0"/>
              </a:spcAft>
            </a:pPr>
            <a:r>
              <a:rPr lang="en-US" altLang="en-US" sz="1300">
                <a:latin typeface="Cambria" pitchFamily="18" charset="0"/>
              </a:rPr>
              <a:t>DMH</a:t>
            </a:r>
          </a:p>
        </p:txBody>
      </p:sp>
      <p:sp>
        <p:nvSpPr>
          <p:cNvPr id="148484"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defRPr>
            </a:lvl1pPr>
            <a:lvl2pPr marL="682251" indent="-262404">
              <a:defRPr>
                <a:solidFill>
                  <a:schemeClr val="tx1"/>
                </a:solidFill>
                <a:latin typeface="Times New Roman" pitchFamily="18" charset="0"/>
              </a:defRPr>
            </a:lvl2pPr>
            <a:lvl3pPr marL="1049617" indent="-209923">
              <a:defRPr>
                <a:solidFill>
                  <a:schemeClr val="tx1"/>
                </a:solidFill>
                <a:latin typeface="Times New Roman" pitchFamily="18" charset="0"/>
              </a:defRPr>
            </a:lvl3pPr>
            <a:lvl4pPr marL="1469464" indent="-209923">
              <a:defRPr>
                <a:solidFill>
                  <a:schemeClr val="tx1"/>
                </a:solidFill>
                <a:latin typeface="Times New Roman" pitchFamily="18" charset="0"/>
              </a:defRPr>
            </a:lvl4pPr>
            <a:lvl5pPr marL="1889310" indent="-209923">
              <a:defRPr>
                <a:solidFill>
                  <a:schemeClr val="tx1"/>
                </a:solidFill>
                <a:latin typeface="Times New Roman" pitchFamily="18" charset="0"/>
              </a:defRPr>
            </a:lvl5pPr>
            <a:lvl6pPr marL="2309157" indent="-209923" defTabSz="419847" fontAlgn="base">
              <a:spcBef>
                <a:spcPct val="0"/>
              </a:spcBef>
              <a:spcAft>
                <a:spcPct val="0"/>
              </a:spcAft>
              <a:defRPr>
                <a:solidFill>
                  <a:schemeClr val="tx1"/>
                </a:solidFill>
                <a:latin typeface="Times New Roman" pitchFamily="18" charset="0"/>
              </a:defRPr>
            </a:lvl6pPr>
            <a:lvl7pPr marL="2729004" indent="-209923" defTabSz="419847" fontAlgn="base">
              <a:spcBef>
                <a:spcPct val="0"/>
              </a:spcBef>
              <a:spcAft>
                <a:spcPct val="0"/>
              </a:spcAft>
              <a:defRPr>
                <a:solidFill>
                  <a:schemeClr val="tx1"/>
                </a:solidFill>
                <a:latin typeface="Times New Roman" pitchFamily="18" charset="0"/>
              </a:defRPr>
            </a:lvl7pPr>
            <a:lvl8pPr marL="3148851" indent="-209923" defTabSz="419847" fontAlgn="base">
              <a:spcBef>
                <a:spcPct val="0"/>
              </a:spcBef>
              <a:spcAft>
                <a:spcPct val="0"/>
              </a:spcAft>
              <a:defRPr>
                <a:solidFill>
                  <a:schemeClr val="tx1"/>
                </a:solidFill>
                <a:latin typeface="Times New Roman" pitchFamily="18" charset="0"/>
              </a:defRPr>
            </a:lvl8pPr>
            <a:lvl9pPr marL="3568697" indent="-209923" defTabSz="419847" fontAlgn="base">
              <a:spcBef>
                <a:spcPct val="0"/>
              </a:spcBef>
              <a:spcAft>
                <a:spcPct val="0"/>
              </a:spcAft>
              <a:defRPr>
                <a:solidFill>
                  <a:schemeClr val="tx1"/>
                </a:solidFill>
                <a:latin typeface="Times New Roman" pitchFamily="18" charset="0"/>
              </a:defRPr>
            </a:lvl9pPr>
          </a:lstStyle>
          <a:p>
            <a:fld id="{FC3855A7-1B6C-4C7C-AF8E-642CC81AD646}" type="slidenum">
              <a:rPr lang="en-US" altLang="en-US" sz="2200">
                <a:latin typeface="Cambria" pitchFamily="18" charset="0"/>
              </a:rPr>
              <a:pPr/>
              <a:t>36</a:t>
            </a:fld>
            <a:endParaRPr lang="en-US" altLang="en-US" sz="2200">
              <a:latin typeface="Cambria" pitchFamily="18" charset="0"/>
            </a:endParaRPr>
          </a:p>
        </p:txBody>
      </p:sp>
      <p:sp>
        <p:nvSpPr>
          <p:cNvPr id="148485" name="Rectangle 2"/>
          <p:cNvSpPr>
            <a:spLocks noChangeArrowheads="1"/>
          </p:cNvSpPr>
          <p:nvPr/>
        </p:nvSpPr>
        <p:spPr bwMode="auto">
          <a:xfrm>
            <a:off x="723123" y="1819470"/>
            <a:ext cx="7919357" cy="42731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3969" tIns="41985" rIns="83969" bIns="41985">
            <a:spAutoFit/>
          </a:bodyPr>
          <a:lstStyle/>
          <a:p>
            <a:pPr marL="163274" indent="-163274">
              <a:lnSpc>
                <a:spcPct val="90000"/>
              </a:lnSpc>
              <a:spcBef>
                <a:spcPct val="20000"/>
              </a:spcBef>
              <a:buClr>
                <a:schemeClr val="tx1"/>
              </a:buClr>
              <a:buSzPct val="90000"/>
              <a:buFont typeface="Symbol" pitchFamily="18" charset="2"/>
              <a:buChar char="·"/>
            </a:pPr>
            <a:r>
              <a:rPr lang="en-US" altLang="en-US" sz="2400">
                <a:latin typeface="Cambria" pitchFamily="18" charset="0"/>
              </a:rPr>
              <a:t>Blocked funds. Some countries may require that the earnings be reinvested locally for a certain period of time before they can be remitted to the parent.</a:t>
            </a:r>
          </a:p>
          <a:p>
            <a:pPr marL="163274" indent="-163274">
              <a:lnSpc>
                <a:spcPct val="90000"/>
              </a:lnSpc>
              <a:spcBef>
                <a:spcPct val="50000"/>
              </a:spcBef>
              <a:buClr>
                <a:schemeClr val="tx1"/>
              </a:buClr>
              <a:buSzPct val="90000"/>
              <a:buFont typeface="Symbol" pitchFamily="18" charset="2"/>
              <a:buChar char="·"/>
            </a:pPr>
            <a:r>
              <a:rPr lang="en-US" altLang="en-US" sz="2400">
                <a:latin typeface="Cambria" pitchFamily="18" charset="0"/>
              </a:rPr>
              <a:t>Uncertain salvage value. The salvage value typically has a significant impact on the project’s NPV, &amp; the MNC may want to compute the break-even salvage value.</a:t>
            </a:r>
          </a:p>
          <a:p>
            <a:pPr marL="163274" indent="-163274">
              <a:lnSpc>
                <a:spcPct val="90000"/>
              </a:lnSpc>
              <a:spcBef>
                <a:spcPct val="50000"/>
              </a:spcBef>
              <a:buClr>
                <a:schemeClr val="tx1"/>
              </a:buClr>
              <a:buSzPct val="90000"/>
              <a:buFont typeface="Symbol" pitchFamily="18" charset="2"/>
              <a:buChar char="·"/>
            </a:pPr>
            <a:r>
              <a:rPr lang="en-US" altLang="en-US" sz="2400">
                <a:latin typeface="Cambria" pitchFamily="18" charset="0"/>
              </a:rPr>
              <a:t>Impact of project on prevailing cash flows. The new investment may compete with the existing business for the same customers.</a:t>
            </a:r>
          </a:p>
          <a:p>
            <a:pPr marL="163274" indent="-163274">
              <a:lnSpc>
                <a:spcPct val="90000"/>
              </a:lnSpc>
              <a:spcBef>
                <a:spcPct val="50000"/>
              </a:spcBef>
              <a:buClr>
                <a:schemeClr val="tx1"/>
              </a:buClr>
              <a:buSzPct val="90000"/>
              <a:buFont typeface="Symbol" pitchFamily="18" charset="2"/>
              <a:buChar char="·"/>
            </a:pPr>
            <a:r>
              <a:rPr lang="en-US" altLang="en-US" sz="2400">
                <a:latin typeface="Cambria" pitchFamily="18" charset="0"/>
              </a:rPr>
              <a:t>Host government incentives. These should also be considered in the analysis.</a:t>
            </a:r>
          </a:p>
        </p:txBody>
      </p:sp>
    </p:spTree>
    <p:extLst>
      <p:ext uri="{BB962C8B-B14F-4D97-AF65-F5344CB8AC3E}">
        <p14:creationId xmlns:p14="http://schemas.microsoft.com/office/powerpoint/2010/main" val="369722690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9506" name="Rectangle 2"/>
          <p:cNvSpPr>
            <a:spLocks noGrp="1" noChangeArrowheads="1"/>
          </p:cNvSpPr>
          <p:nvPr>
            <p:ph type="title"/>
          </p:nvPr>
        </p:nvSpPr>
        <p:spPr bwMode="auto">
          <a:xfrm>
            <a:off x="424252" y="349898"/>
            <a:ext cx="8206565" cy="909735"/>
          </a:xfrm>
        </p:spPr>
        <p:txBody>
          <a:bodyPr wrap="square" numCol="1" anchorCtr="0" compatLnSpc="1">
            <a:prstTxWarp prst="textNoShape">
              <a:avLst/>
            </a:prstTxWarp>
          </a:bodyPr>
          <a:lstStyle/>
          <a:p>
            <a:r>
              <a:rPr lang="en-US" altLang="en-US" sz="3700" b="1">
                <a:solidFill>
                  <a:srgbClr val="0070C0"/>
                </a:solidFill>
              </a:rPr>
              <a:t>Adjusting Project Assessment for Risk</a:t>
            </a:r>
            <a:endParaRPr lang="en-US" altLang="en-US" b="1">
              <a:solidFill>
                <a:srgbClr val="0070C0"/>
              </a:solidFill>
            </a:endParaRPr>
          </a:p>
        </p:txBody>
      </p:sp>
      <p:sp>
        <p:nvSpPr>
          <p:cNvPr id="295939" name="Rectangle 3"/>
          <p:cNvSpPr>
            <a:spLocks noGrp="1" noChangeArrowheads="1"/>
          </p:cNvSpPr>
          <p:nvPr>
            <p:ph idx="1"/>
          </p:nvPr>
        </p:nvSpPr>
        <p:spPr bwMode="auto">
          <a:xfrm>
            <a:off x="860166" y="1469571"/>
            <a:ext cx="7423668" cy="4625943"/>
          </a:xfrm>
        </p:spPr>
        <p:txBody>
          <a:bodyPr wrap="square" numCol="1" anchor="t" anchorCtr="0" compatLnSpc="1">
            <a:prstTxWarp prst="textNoShape">
              <a:avLst/>
            </a:prstTxWarp>
          </a:bodyPr>
          <a:lstStyle/>
          <a:p>
            <a:pPr>
              <a:buFont typeface="Wingdings" pitchFamily="2" charset="2"/>
              <a:buBlip>
                <a:blip r:embed="rId2"/>
              </a:buBlip>
            </a:pPr>
            <a:r>
              <a:rPr lang="en-US" altLang="en-US" sz="2600"/>
              <a:t>If an MNC is unsure of the cash flows of a proposed project, it needs to adjust its assessment for this risk.</a:t>
            </a:r>
          </a:p>
          <a:p>
            <a:pPr>
              <a:buFont typeface="Wingdings" pitchFamily="2" charset="2"/>
              <a:buBlip>
                <a:blip r:embed="rId2"/>
              </a:buBlip>
            </a:pPr>
            <a:r>
              <a:rPr lang="en-US" altLang="en-US" sz="2600"/>
              <a:t>One method is to use a </a:t>
            </a:r>
            <a:r>
              <a:rPr lang="en-US" altLang="en-US" sz="2600" i="1">
                <a:solidFill>
                  <a:srgbClr val="CC0000"/>
                </a:solidFill>
              </a:rPr>
              <a:t>risk-adjusted discount rate</a:t>
            </a:r>
            <a:r>
              <a:rPr lang="en-US" altLang="en-US" sz="2600"/>
              <a:t>. The greater the uncertainty, the larger the discount rate that is applied.</a:t>
            </a:r>
          </a:p>
          <a:p>
            <a:pPr>
              <a:buFont typeface="Wingdings" pitchFamily="2" charset="2"/>
              <a:buBlip>
                <a:blip r:embed="rId2"/>
              </a:buBlip>
            </a:pPr>
            <a:r>
              <a:rPr lang="en-US" altLang="en-US" sz="2600"/>
              <a:t>Many computer software packages are also available to perform </a:t>
            </a:r>
            <a:r>
              <a:rPr lang="en-US" altLang="en-US" sz="2600" i="1">
                <a:solidFill>
                  <a:srgbClr val="CC0000"/>
                </a:solidFill>
              </a:rPr>
              <a:t>sensitivity analysis</a:t>
            </a:r>
            <a:r>
              <a:rPr lang="en-US" altLang="en-US" sz="2600"/>
              <a:t> &amp; </a:t>
            </a:r>
            <a:r>
              <a:rPr lang="en-US" altLang="en-US" sz="2600" i="1">
                <a:solidFill>
                  <a:srgbClr val="CC0000"/>
                </a:solidFill>
              </a:rPr>
              <a:t>simulation</a:t>
            </a:r>
            <a:r>
              <a:rPr lang="en-US" altLang="en-US" sz="2600"/>
              <a:t>.</a:t>
            </a:r>
          </a:p>
        </p:txBody>
      </p:sp>
      <p:sp>
        <p:nvSpPr>
          <p:cNvPr id="149508"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imes New Roman" pitchFamily="18" charset="0"/>
              </a:defRPr>
            </a:lvl1pPr>
            <a:lvl2pPr marL="682251" indent="-262404">
              <a:defRPr>
                <a:solidFill>
                  <a:schemeClr val="tx1"/>
                </a:solidFill>
                <a:latin typeface="Times New Roman" pitchFamily="18" charset="0"/>
              </a:defRPr>
            </a:lvl2pPr>
            <a:lvl3pPr marL="1049617" indent="-209923">
              <a:defRPr>
                <a:solidFill>
                  <a:schemeClr val="tx1"/>
                </a:solidFill>
                <a:latin typeface="Times New Roman" pitchFamily="18" charset="0"/>
              </a:defRPr>
            </a:lvl3pPr>
            <a:lvl4pPr marL="1469464" indent="-209923">
              <a:defRPr>
                <a:solidFill>
                  <a:schemeClr val="tx1"/>
                </a:solidFill>
                <a:latin typeface="Times New Roman" pitchFamily="18" charset="0"/>
              </a:defRPr>
            </a:lvl4pPr>
            <a:lvl5pPr marL="1889310" indent="-209923">
              <a:defRPr>
                <a:solidFill>
                  <a:schemeClr val="tx1"/>
                </a:solidFill>
                <a:latin typeface="Times New Roman" pitchFamily="18" charset="0"/>
              </a:defRPr>
            </a:lvl5pPr>
            <a:lvl6pPr marL="2309157" indent="-209923" defTabSz="419847" fontAlgn="base">
              <a:spcBef>
                <a:spcPct val="0"/>
              </a:spcBef>
              <a:spcAft>
                <a:spcPct val="0"/>
              </a:spcAft>
              <a:defRPr>
                <a:solidFill>
                  <a:schemeClr val="tx1"/>
                </a:solidFill>
                <a:latin typeface="Times New Roman" pitchFamily="18" charset="0"/>
              </a:defRPr>
            </a:lvl6pPr>
            <a:lvl7pPr marL="2729004" indent="-209923" defTabSz="419847" fontAlgn="base">
              <a:spcBef>
                <a:spcPct val="0"/>
              </a:spcBef>
              <a:spcAft>
                <a:spcPct val="0"/>
              </a:spcAft>
              <a:defRPr>
                <a:solidFill>
                  <a:schemeClr val="tx1"/>
                </a:solidFill>
                <a:latin typeface="Times New Roman" pitchFamily="18" charset="0"/>
              </a:defRPr>
            </a:lvl7pPr>
            <a:lvl8pPr marL="3148851" indent="-209923" defTabSz="419847" fontAlgn="base">
              <a:spcBef>
                <a:spcPct val="0"/>
              </a:spcBef>
              <a:spcAft>
                <a:spcPct val="0"/>
              </a:spcAft>
              <a:defRPr>
                <a:solidFill>
                  <a:schemeClr val="tx1"/>
                </a:solidFill>
                <a:latin typeface="Times New Roman" pitchFamily="18" charset="0"/>
              </a:defRPr>
            </a:lvl8pPr>
            <a:lvl9pPr marL="3568697" indent="-209923" defTabSz="419847" fontAlgn="base">
              <a:spcBef>
                <a:spcPct val="0"/>
              </a:spcBef>
              <a:spcAft>
                <a:spcPct val="0"/>
              </a:spcAft>
              <a:defRPr>
                <a:solidFill>
                  <a:schemeClr val="tx1"/>
                </a:solidFill>
                <a:latin typeface="Times New Roman" pitchFamily="18" charset="0"/>
              </a:defRPr>
            </a:lvl9pPr>
          </a:lstStyle>
          <a:p>
            <a:pPr fontAlgn="base">
              <a:spcBef>
                <a:spcPct val="0"/>
              </a:spcBef>
              <a:spcAft>
                <a:spcPct val="0"/>
              </a:spcAft>
            </a:pPr>
            <a:r>
              <a:rPr lang="en-US" altLang="en-US" sz="1300">
                <a:latin typeface="Cambria" pitchFamily="18" charset="0"/>
              </a:rPr>
              <a:t>DMH</a:t>
            </a:r>
          </a:p>
        </p:txBody>
      </p:sp>
      <p:sp>
        <p:nvSpPr>
          <p:cNvPr id="149509"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defRPr>
            </a:lvl1pPr>
            <a:lvl2pPr marL="682251" indent="-262404">
              <a:defRPr>
                <a:solidFill>
                  <a:schemeClr val="tx1"/>
                </a:solidFill>
                <a:latin typeface="Times New Roman" pitchFamily="18" charset="0"/>
              </a:defRPr>
            </a:lvl2pPr>
            <a:lvl3pPr marL="1049617" indent="-209923">
              <a:defRPr>
                <a:solidFill>
                  <a:schemeClr val="tx1"/>
                </a:solidFill>
                <a:latin typeface="Times New Roman" pitchFamily="18" charset="0"/>
              </a:defRPr>
            </a:lvl3pPr>
            <a:lvl4pPr marL="1469464" indent="-209923">
              <a:defRPr>
                <a:solidFill>
                  <a:schemeClr val="tx1"/>
                </a:solidFill>
                <a:latin typeface="Times New Roman" pitchFamily="18" charset="0"/>
              </a:defRPr>
            </a:lvl4pPr>
            <a:lvl5pPr marL="1889310" indent="-209923">
              <a:defRPr>
                <a:solidFill>
                  <a:schemeClr val="tx1"/>
                </a:solidFill>
                <a:latin typeface="Times New Roman" pitchFamily="18" charset="0"/>
              </a:defRPr>
            </a:lvl5pPr>
            <a:lvl6pPr marL="2309157" indent="-209923" defTabSz="419847" fontAlgn="base">
              <a:spcBef>
                <a:spcPct val="0"/>
              </a:spcBef>
              <a:spcAft>
                <a:spcPct val="0"/>
              </a:spcAft>
              <a:defRPr>
                <a:solidFill>
                  <a:schemeClr val="tx1"/>
                </a:solidFill>
                <a:latin typeface="Times New Roman" pitchFamily="18" charset="0"/>
              </a:defRPr>
            </a:lvl6pPr>
            <a:lvl7pPr marL="2729004" indent="-209923" defTabSz="419847" fontAlgn="base">
              <a:spcBef>
                <a:spcPct val="0"/>
              </a:spcBef>
              <a:spcAft>
                <a:spcPct val="0"/>
              </a:spcAft>
              <a:defRPr>
                <a:solidFill>
                  <a:schemeClr val="tx1"/>
                </a:solidFill>
                <a:latin typeface="Times New Roman" pitchFamily="18" charset="0"/>
              </a:defRPr>
            </a:lvl7pPr>
            <a:lvl8pPr marL="3148851" indent="-209923" defTabSz="419847" fontAlgn="base">
              <a:spcBef>
                <a:spcPct val="0"/>
              </a:spcBef>
              <a:spcAft>
                <a:spcPct val="0"/>
              </a:spcAft>
              <a:defRPr>
                <a:solidFill>
                  <a:schemeClr val="tx1"/>
                </a:solidFill>
                <a:latin typeface="Times New Roman" pitchFamily="18" charset="0"/>
              </a:defRPr>
            </a:lvl8pPr>
            <a:lvl9pPr marL="3568697" indent="-209923" defTabSz="419847" fontAlgn="base">
              <a:spcBef>
                <a:spcPct val="0"/>
              </a:spcBef>
              <a:spcAft>
                <a:spcPct val="0"/>
              </a:spcAft>
              <a:defRPr>
                <a:solidFill>
                  <a:schemeClr val="tx1"/>
                </a:solidFill>
                <a:latin typeface="Times New Roman" pitchFamily="18" charset="0"/>
              </a:defRPr>
            </a:lvl9pPr>
          </a:lstStyle>
          <a:p>
            <a:fld id="{4E35B5FC-10F8-4C82-96ED-3B77B3948727}" type="slidenum">
              <a:rPr lang="en-US" altLang="en-US" sz="2200">
                <a:latin typeface="Cambria" pitchFamily="18" charset="0"/>
              </a:rPr>
              <a:pPr/>
              <a:t>37</a:t>
            </a:fld>
            <a:endParaRPr lang="en-US" altLang="en-US" sz="2200">
              <a:latin typeface="Cambria" pitchFamily="18" charset="0"/>
            </a:endParaRPr>
          </a:p>
        </p:txBody>
      </p:sp>
    </p:spTree>
    <p:extLst>
      <p:ext uri="{BB962C8B-B14F-4D97-AF65-F5344CB8AC3E}">
        <p14:creationId xmlns:p14="http://schemas.microsoft.com/office/powerpoint/2010/main" val="46986679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95939">
                                            <p:txEl>
                                              <p:pRg st="0" end="0"/>
                                            </p:txEl>
                                          </p:spTgt>
                                        </p:tgtEl>
                                        <p:attrNameLst>
                                          <p:attrName>style.visibility</p:attrName>
                                        </p:attrNameLst>
                                      </p:cBhvr>
                                      <p:to>
                                        <p:strVal val="visible"/>
                                      </p:to>
                                    </p:set>
                                    <p:animEffect transition="in" filter="wipe(left)">
                                      <p:cBhvr>
                                        <p:cTn id="7" dur="500"/>
                                        <p:tgtEl>
                                          <p:spTgt spid="29593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95939">
                                            <p:txEl>
                                              <p:pRg st="1" end="1"/>
                                            </p:txEl>
                                          </p:spTgt>
                                        </p:tgtEl>
                                        <p:attrNameLst>
                                          <p:attrName>style.visibility</p:attrName>
                                        </p:attrNameLst>
                                      </p:cBhvr>
                                      <p:to>
                                        <p:strVal val="visible"/>
                                      </p:to>
                                    </p:set>
                                    <p:animEffect transition="in" filter="wipe(left)">
                                      <p:cBhvr>
                                        <p:cTn id="12" dur="500"/>
                                        <p:tgtEl>
                                          <p:spTgt spid="29593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95939">
                                            <p:txEl>
                                              <p:pRg st="2" end="2"/>
                                            </p:txEl>
                                          </p:spTgt>
                                        </p:tgtEl>
                                        <p:attrNameLst>
                                          <p:attrName>style.visibility</p:attrName>
                                        </p:attrNameLst>
                                      </p:cBhvr>
                                      <p:to>
                                        <p:strVal val="visible"/>
                                      </p:to>
                                    </p:set>
                                    <p:animEffect transition="in" filter="wipe(left)">
                                      <p:cBhvr>
                                        <p:cTn id="17" dur="500"/>
                                        <p:tgtEl>
                                          <p:spTgt spid="29593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5939" grpId="0" build="p"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8" name="Rectangle 2"/>
          <p:cNvSpPr>
            <a:spLocks noGrp="1" noChangeArrowheads="1"/>
          </p:cNvSpPr>
          <p:nvPr>
            <p:ph type="title"/>
          </p:nvPr>
        </p:nvSpPr>
        <p:spPr>
          <a:xfrm>
            <a:off x="205566" y="139960"/>
            <a:ext cx="8355271" cy="849961"/>
          </a:xfrm>
        </p:spPr>
        <p:txBody>
          <a:bodyPr lIns="83095" tIns="40818" rIns="83095" bIns="40818">
            <a:normAutofit fontScale="90000"/>
          </a:bodyPr>
          <a:lstStyle/>
          <a:p>
            <a:pPr defTabSz="914342">
              <a:defRPr/>
            </a:pPr>
            <a:r>
              <a:rPr lang="en-US" altLang="en-US" sz="3200" b="1">
                <a:solidFill>
                  <a:srgbClr val="0070C0"/>
                </a:solidFill>
              </a:rPr>
              <a:t>Impact of Multinational Capital Budgeting an MNC’s Value</a:t>
            </a:r>
          </a:p>
        </p:txBody>
      </p:sp>
      <p:sp>
        <p:nvSpPr>
          <p:cNvPr id="150531"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imes New Roman" pitchFamily="18" charset="0"/>
              </a:defRPr>
            </a:lvl1pPr>
            <a:lvl2pPr marL="682251" indent="-262404">
              <a:defRPr>
                <a:solidFill>
                  <a:schemeClr val="tx1"/>
                </a:solidFill>
                <a:latin typeface="Times New Roman" pitchFamily="18" charset="0"/>
              </a:defRPr>
            </a:lvl2pPr>
            <a:lvl3pPr marL="1049617" indent="-209923">
              <a:defRPr>
                <a:solidFill>
                  <a:schemeClr val="tx1"/>
                </a:solidFill>
                <a:latin typeface="Times New Roman" pitchFamily="18" charset="0"/>
              </a:defRPr>
            </a:lvl3pPr>
            <a:lvl4pPr marL="1469464" indent="-209923">
              <a:defRPr>
                <a:solidFill>
                  <a:schemeClr val="tx1"/>
                </a:solidFill>
                <a:latin typeface="Times New Roman" pitchFamily="18" charset="0"/>
              </a:defRPr>
            </a:lvl4pPr>
            <a:lvl5pPr marL="1889310" indent="-209923">
              <a:defRPr>
                <a:solidFill>
                  <a:schemeClr val="tx1"/>
                </a:solidFill>
                <a:latin typeface="Times New Roman" pitchFamily="18" charset="0"/>
              </a:defRPr>
            </a:lvl5pPr>
            <a:lvl6pPr marL="2309157" indent="-209923" defTabSz="419847" fontAlgn="base">
              <a:spcBef>
                <a:spcPct val="0"/>
              </a:spcBef>
              <a:spcAft>
                <a:spcPct val="0"/>
              </a:spcAft>
              <a:defRPr>
                <a:solidFill>
                  <a:schemeClr val="tx1"/>
                </a:solidFill>
                <a:latin typeface="Times New Roman" pitchFamily="18" charset="0"/>
              </a:defRPr>
            </a:lvl6pPr>
            <a:lvl7pPr marL="2729004" indent="-209923" defTabSz="419847" fontAlgn="base">
              <a:spcBef>
                <a:spcPct val="0"/>
              </a:spcBef>
              <a:spcAft>
                <a:spcPct val="0"/>
              </a:spcAft>
              <a:defRPr>
                <a:solidFill>
                  <a:schemeClr val="tx1"/>
                </a:solidFill>
                <a:latin typeface="Times New Roman" pitchFamily="18" charset="0"/>
              </a:defRPr>
            </a:lvl7pPr>
            <a:lvl8pPr marL="3148851" indent="-209923" defTabSz="419847" fontAlgn="base">
              <a:spcBef>
                <a:spcPct val="0"/>
              </a:spcBef>
              <a:spcAft>
                <a:spcPct val="0"/>
              </a:spcAft>
              <a:defRPr>
                <a:solidFill>
                  <a:schemeClr val="tx1"/>
                </a:solidFill>
                <a:latin typeface="Times New Roman" pitchFamily="18" charset="0"/>
              </a:defRPr>
            </a:lvl8pPr>
            <a:lvl9pPr marL="3568697" indent="-209923" defTabSz="419847" fontAlgn="base">
              <a:spcBef>
                <a:spcPct val="0"/>
              </a:spcBef>
              <a:spcAft>
                <a:spcPct val="0"/>
              </a:spcAft>
              <a:defRPr>
                <a:solidFill>
                  <a:schemeClr val="tx1"/>
                </a:solidFill>
                <a:latin typeface="Times New Roman" pitchFamily="18" charset="0"/>
              </a:defRPr>
            </a:lvl9pPr>
          </a:lstStyle>
          <a:p>
            <a:pPr fontAlgn="base">
              <a:spcBef>
                <a:spcPct val="0"/>
              </a:spcBef>
              <a:spcAft>
                <a:spcPct val="0"/>
              </a:spcAft>
            </a:pPr>
            <a:r>
              <a:rPr lang="en-US" altLang="en-US" sz="1300">
                <a:latin typeface="Cambria" pitchFamily="18" charset="0"/>
              </a:rPr>
              <a:t>DMH</a:t>
            </a:r>
          </a:p>
        </p:txBody>
      </p:sp>
      <p:sp>
        <p:nvSpPr>
          <p:cNvPr id="150532"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defRPr>
            </a:lvl1pPr>
            <a:lvl2pPr marL="682251" indent="-262404">
              <a:defRPr>
                <a:solidFill>
                  <a:schemeClr val="tx1"/>
                </a:solidFill>
                <a:latin typeface="Times New Roman" pitchFamily="18" charset="0"/>
              </a:defRPr>
            </a:lvl2pPr>
            <a:lvl3pPr marL="1049617" indent="-209923">
              <a:defRPr>
                <a:solidFill>
                  <a:schemeClr val="tx1"/>
                </a:solidFill>
                <a:latin typeface="Times New Roman" pitchFamily="18" charset="0"/>
              </a:defRPr>
            </a:lvl3pPr>
            <a:lvl4pPr marL="1469464" indent="-209923">
              <a:defRPr>
                <a:solidFill>
                  <a:schemeClr val="tx1"/>
                </a:solidFill>
                <a:latin typeface="Times New Roman" pitchFamily="18" charset="0"/>
              </a:defRPr>
            </a:lvl4pPr>
            <a:lvl5pPr marL="1889310" indent="-209923">
              <a:defRPr>
                <a:solidFill>
                  <a:schemeClr val="tx1"/>
                </a:solidFill>
                <a:latin typeface="Times New Roman" pitchFamily="18" charset="0"/>
              </a:defRPr>
            </a:lvl5pPr>
            <a:lvl6pPr marL="2309157" indent="-209923" defTabSz="419847" fontAlgn="base">
              <a:spcBef>
                <a:spcPct val="0"/>
              </a:spcBef>
              <a:spcAft>
                <a:spcPct val="0"/>
              </a:spcAft>
              <a:defRPr>
                <a:solidFill>
                  <a:schemeClr val="tx1"/>
                </a:solidFill>
                <a:latin typeface="Times New Roman" pitchFamily="18" charset="0"/>
              </a:defRPr>
            </a:lvl6pPr>
            <a:lvl7pPr marL="2729004" indent="-209923" defTabSz="419847" fontAlgn="base">
              <a:spcBef>
                <a:spcPct val="0"/>
              </a:spcBef>
              <a:spcAft>
                <a:spcPct val="0"/>
              </a:spcAft>
              <a:defRPr>
                <a:solidFill>
                  <a:schemeClr val="tx1"/>
                </a:solidFill>
                <a:latin typeface="Times New Roman" pitchFamily="18" charset="0"/>
              </a:defRPr>
            </a:lvl7pPr>
            <a:lvl8pPr marL="3148851" indent="-209923" defTabSz="419847" fontAlgn="base">
              <a:spcBef>
                <a:spcPct val="0"/>
              </a:spcBef>
              <a:spcAft>
                <a:spcPct val="0"/>
              </a:spcAft>
              <a:defRPr>
                <a:solidFill>
                  <a:schemeClr val="tx1"/>
                </a:solidFill>
                <a:latin typeface="Times New Roman" pitchFamily="18" charset="0"/>
              </a:defRPr>
            </a:lvl8pPr>
            <a:lvl9pPr marL="3568697" indent="-209923" defTabSz="419847" fontAlgn="base">
              <a:spcBef>
                <a:spcPct val="0"/>
              </a:spcBef>
              <a:spcAft>
                <a:spcPct val="0"/>
              </a:spcAft>
              <a:defRPr>
                <a:solidFill>
                  <a:schemeClr val="tx1"/>
                </a:solidFill>
                <a:latin typeface="Times New Roman" pitchFamily="18" charset="0"/>
              </a:defRPr>
            </a:lvl9pPr>
          </a:lstStyle>
          <a:p>
            <a:fld id="{3F1D5D7A-3D02-48DD-949F-267590017A77}" type="slidenum">
              <a:rPr lang="en-US" altLang="en-US" sz="2200">
                <a:latin typeface="Cambria" pitchFamily="18" charset="0"/>
              </a:rPr>
              <a:pPr/>
              <a:t>38</a:t>
            </a:fld>
            <a:endParaRPr lang="en-US" altLang="en-US" sz="2200">
              <a:latin typeface="Cambria" pitchFamily="18" charset="0"/>
            </a:endParaRPr>
          </a:p>
        </p:txBody>
      </p:sp>
      <p:grpSp>
        <p:nvGrpSpPr>
          <p:cNvPr id="2" name="Group 3"/>
          <p:cNvGrpSpPr>
            <a:grpSpLocks/>
          </p:cNvGrpSpPr>
          <p:nvPr/>
        </p:nvGrpSpPr>
        <p:grpSpPr bwMode="auto">
          <a:xfrm>
            <a:off x="1073020" y="1399592"/>
            <a:ext cx="7132087" cy="5077895"/>
            <a:chOff x="624" y="912"/>
            <a:chExt cx="4704" cy="3198"/>
          </a:xfrm>
        </p:grpSpPr>
        <p:grpSp>
          <p:nvGrpSpPr>
            <p:cNvPr id="150534" name="Group 4"/>
            <p:cNvGrpSpPr>
              <a:grpSpLocks/>
            </p:cNvGrpSpPr>
            <p:nvPr/>
          </p:nvGrpSpPr>
          <p:grpSpPr bwMode="auto">
            <a:xfrm>
              <a:off x="816" y="1632"/>
              <a:ext cx="4128" cy="1416"/>
              <a:chOff x="816" y="1680"/>
              <a:chExt cx="4128" cy="1416"/>
            </a:xfrm>
          </p:grpSpPr>
          <p:sp>
            <p:nvSpPr>
              <p:cNvPr id="19474" name="Rectangle 5"/>
              <p:cNvSpPr>
                <a:spLocks noChangeArrowheads="1"/>
              </p:cNvSpPr>
              <p:nvPr/>
            </p:nvSpPr>
            <p:spPr bwMode="auto">
              <a:xfrm>
                <a:off x="816" y="1680"/>
                <a:ext cx="4080" cy="1344"/>
              </a:xfrm>
              <a:prstGeom prst="rect">
                <a:avLst/>
              </a:prstGeom>
              <a:solidFill>
                <a:srgbClr val="006B61"/>
              </a:solidFill>
              <a:ln w="9525">
                <a:solidFill>
                  <a:srgbClr val="006B61"/>
                </a:solidFill>
                <a:miter lim="800000"/>
                <a:headEnd/>
                <a:tailEnd/>
              </a:ln>
            </p:spPr>
            <p:txBody>
              <a:bodyPr wrap="none" anchor="ctr"/>
              <a:lstStyle/>
              <a:p>
                <a:pPr>
                  <a:defRPr/>
                </a:pPr>
                <a:endParaRPr lang="en-US" dirty="0">
                  <a:latin typeface="+mj-lt"/>
                </a:endParaRPr>
              </a:p>
            </p:txBody>
          </p:sp>
          <p:sp>
            <p:nvSpPr>
              <p:cNvPr id="19475" name="Rectangle 6"/>
              <p:cNvSpPr>
                <a:spLocks noChangeArrowheads="1"/>
              </p:cNvSpPr>
              <p:nvPr/>
            </p:nvSpPr>
            <p:spPr bwMode="auto">
              <a:xfrm>
                <a:off x="864" y="1728"/>
                <a:ext cx="4080" cy="1344"/>
              </a:xfrm>
              <a:prstGeom prst="rect">
                <a:avLst/>
              </a:prstGeom>
              <a:solidFill>
                <a:srgbClr val="FFFFFF"/>
              </a:solidFill>
              <a:ln w="9525">
                <a:solidFill>
                  <a:srgbClr val="006B61"/>
                </a:solidFill>
                <a:miter lim="800000"/>
                <a:headEnd/>
                <a:tailEnd/>
              </a:ln>
            </p:spPr>
            <p:txBody>
              <a:bodyPr wrap="none" anchor="ctr"/>
              <a:lstStyle/>
              <a:p>
                <a:pPr>
                  <a:defRPr/>
                </a:pPr>
                <a:endParaRPr lang="en-US" dirty="0">
                  <a:latin typeface="+mj-lt"/>
                </a:endParaRPr>
              </a:p>
            </p:txBody>
          </p:sp>
          <p:graphicFrame>
            <p:nvGraphicFramePr>
              <p:cNvPr id="150547" name="Object 7">
                <a:hlinkClick r:id="" action="ppaction://ole?verb=0"/>
              </p:cNvPr>
              <p:cNvGraphicFramePr>
                <a:graphicFrameLocks/>
              </p:cNvGraphicFramePr>
              <p:nvPr/>
            </p:nvGraphicFramePr>
            <p:xfrm>
              <a:off x="1056" y="1728"/>
              <a:ext cx="3648" cy="1368"/>
            </p:xfrm>
            <a:graphic>
              <a:graphicData uri="http://schemas.openxmlformats.org/presentationml/2006/ole">
                <mc:AlternateContent xmlns:mc="http://schemas.openxmlformats.org/markup-compatibility/2006">
                  <mc:Choice xmlns:v="urn:schemas-microsoft-com:vml" Requires="v">
                    <p:oleObj spid="_x0000_s7170" name="Equation" r:id="rId3" imgW="42129075" imgH="15801975" progId="Equation.3">
                      <p:embed/>
                    </p:oleObj>
                  </mc:Choice>
                  <mc:Fallback>
                    <p:oleObj name="Equation" r:id="rId3" imgW="42129075" imgH="15801975" progId="Equation.3">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56" y="1728"/>
                            <a:ext cx="3648" cy="1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19464" name="Rectangle 8"/>
            <p:cNvSpPr>
              <a:spLocks noChangeArrowheads="1"/>
            </p:cNvSpPr>
            <p:nvPr/>
          </p:nvSpPr>
          <p:spPr bwMode="auto">
            <a:xfrm>
              <a:off x="624" y="3168"/>
              <a:ext cx="4704" cy="942"/>
            </a:xfrm>
            <a:prstGeom prst="rect">
              <a:avLst/>
            </a:prstGeom>
            <a:noFill/>
            <a:ln w="9525">
              <a:noFill/>
              <a:miter lim="800000"/>
              <a:headEnd/>
              <a:tailEnd/>
            </a:ln>
          </p:spPr>
          <p:txBody>
            <a:bodyPr lIns="90488" tIns="44450" rIns="90488" bIns="44450">
              <a:spAutoFit/>
            </a:bodyPr>
            <a:lstStyle/>
            <a:p>
              <a:pPr marL="1207059" indent="-1207059">
                <a:tabLst>
                  <a:tab pos="472328" algn="ctr"/>
                  <a:tab pos="997136" algn="l"/>
                  <a:tab pos="1207059" algn="l"/>
                </a:tabLst>
                <a:defRPr/>
              </a:pPr>
              <a:r>
                <a:rPr lang="en-US" b="1" dirty="0">
                  <a:latin typeface="+mj-lt"/>
                </a:rPr>
                <a:t>	E (CF</a:t>
              </a:r>
              <a:r>
                <a:rPr lang="en-US" b="1" i="1" baseline="-25000" dirty="0">
                  <a:latin typeface="+mj-lt"/>
                </a:rPr>
                <a:t>j,t </a:t>
              </a:r>
              <a:r>
                <a:rPr lang="en-US" b="1" dirty="0">
                  <a:latin typeface="+mj-lt"/>
                </a:rPr>
                <a:t>)	=	expected cash flows in currency </a:t>
              </a:r>
              <a:r>
                <a:rPr lang="en-US" b="1" i="1" dirty="0">
                  <a:latin typeface="+mj-lt"/>
                </a:rPr>
                <a:t>j</a:t>
              </a:r>
              <a:r>
                <a:rPr lang="en-US" b="1" dirty="0">
                  <a:latin typeface="+mj-lt"/>
                </a:rPr>
                <a:t> to be received by the U.S. parent at the end of period </a:t>
              </a:r>
              <a:r>
                <a:rPr lang="en-US" b="1" i="1" dirty="0">
                  <a:latin typeface="+mj-lt"/>
                </a:rPr>
                <a:t>t</a:t>
              </a:r>
              <a:endParaRPr lang="en-US" b="1" dirty="0">
                <a:latin typeface="+mj-lt"/>
              </a:endParaRPr>
            </a:p>
            <a:p>
              <a:pPr marL="1207059" indent="-1207059">
                <a:tabLst>
                  <a:tab pos="472328" algn="ctr"/>
                  <a:tab pos="997136" algn="l"/>
                  <a:tab pos="1207059" algn="l"/>
                </a:tabLst>
                <a:defRPr/>
              </a:pPr>
              <a:r>
                <a:rPr lang="en-US" b="1" dirty="0">
                  <a:latin typeface="+mj-lt"/>
                </a:rPr>
                <a:t>	E (ER</a:t>
              </a:r>
              <a:r>
                <a:rPr lang="en-US" b="1" i="1" baseline="-25000" dirty="0">
                  <a:latin typeface="+mj-lt"/>
                </a:rPr>
                <a:t>j,t </a:t>
              </a:r>
              <a:r>
                <a:rPr lang="en-US" b="1" dirty="0">
                  <a:latin typeface="+mj-lt"/>
                </a:rPr>
                <a:t>)	=	expected exchange rate at which currency </a:t>
              </a:r>
              <a:r>
                <a:rPr lang="en-US" b="1" i="1" dirty="0">
                  <a:latin typeface="+mj-lt"/>
                </a:rPr>
                <a:t>j</a:t>
              </a:r>
              <a:r>
                <a:rPr lang="en-US" b="1" dirty="0">
                  <a:latin typeface="+mj-lt"/>
                </a:rPr>
                <a:t> can be converted to dollars at the end of period </a:t>
              </a:r>
              <a:r>
                <a:rPr lang="en-US" b="1" i="1" dirty="0">
                  <a:latin typeface="+mj-lt"/>
                </a:rPr>
                <a:t>t</a:t>
              </a:r>
              <a:endParaRPr lang="en-US" b="1" dirty="0">
                <a:latin typeface="+mj-lt"/>
              </a:endParaRPr>
            </a:p>
            <a:p>
              <a:pPr marL="1207059" indent="-1207059">
                <a:tabLst>
                  <a:tab pos="472328" algn="ctr"/>
                  <a:tab pos="997136" algn="l"/>
                  <a:tab pos="1207059" algn="l"/>
                </a:tabLst>
                <a:defRPr/>
              </a:pPr>
              <a:r>
                <a:rPr lang="en-US" b="1" i="1" dirty="0">
                  <a:latin typeface="+mj-lt"/>
                </a:rPr>
                <a:t>	k	</a:t>
              </a:r>
              <a:r>
                <a:rPr lang="en-US" b="1" dirty="0">
                  <a:latin typeface="+mj-lt"/>
                </a:rPr>
                <a:t>=	weighted average cost of capital of the parent</a:t>
              </a:r>
            </a:p>
          </p:txBody>
        </p:sp>
        <p:grpSp>
          <p:nvGrpSpPr>
            <p:cNvPr id="150536" name="Group 9"/>
            <p:cNvGrpSpPr>
              <a:grpSpLocks/>
            </p:cNvGrpSpPr>
            <p:nvPr/>
          </p:nvGrpSpPr>
          <p:grpSpPr bwMode="auto">
            <a:xfrm>
              <a:off x="1776" y="912"/>
              <a:ext cx="2592" cy="528"/>
              <a:chOff x="144" y="720"/>
              <a:chExt cx="2592" cy="528"/>
            </a:xfrm>
          </p:grpSpPr>
          <p:sp>
            <p:nvSpPr>
              <p:cNvPr id="19471" name="Rectangle 10"/>
              <p:cNvSpPr>
                <a:spLocks noChangeArrowheads="1"/>
              </p:cNvSpPr>
              <p:nvPr/>
            </p:nvSpPr>
            <p:spPr bwMode="auto">
              <a:xfrm>
                <a:off x="144" y="720"/>
                <a:ext cx="2544" cy="480"/>
              </a:xfrm>
              <a:prstGeom prst="rect">
                <a:avLst/>
              </a:prstGeom>
              <a:solidFill>
                <a:srgbClr val="006B61"/>
              </a:solidFill>
              <a:ln w="12700">
                <a:solidFill>
                  <a:srgbClr val="006B61"/>
                </a:solidFill>
                <a:miter lim="800000"/>
                <a:headEnd/>
                <a:tailEnd/>
              </a:ln>
            </p:spPr>
            <p:txBody>
              <a:bodyPr wrap="none" anchor="ctr"/>
              <a:lstStyle/>
              <a:p>
                <a:pPr>
                  <a:defRPr/>
                </a:pPr>
                <a:endParaRPr lang="en-US" dirty="0">
                  <a:latin typeface="+mj-lt"/>
                </a:endParaRPr>
              </a:p>
            </p:txBody>
          </p:sp>
          <p:sp>
            <p:nvSpPr>
              <p:cNvPr id="19472" name="Rectangle 11"/>
              <p:cNvSpPr>
                <a:spLocks noChangeArrowheads="1"/>
              </p:cNvSpPr>
              <p:nvPr/>
            </p:nvSpPr>
            <p:spPr bwMode="auto">
              <a:xfrm>
                <a:off x="192" y="768"/>
                <a:ext cx="2544" cy="480"/>
              </a:xfrm>
              <a:prstGeom prst="rect">
                <a:avLst/>
              </a:prstGeom>
              <a:solidFill>
                <a:srgbClr val="FFFFFF"/>
              </a:solidFill>
              <a:ln w="12700">
                <a:solidFill>
                  <a:srgbClr val="006B61"/>
                </a:solidFill>
                <a:miter lim="800000"/>
                <a:headEnd/>
                <a:tailEnd/>
              </a:ln>
            </p:spPr>
            <p:txBody>
              <a:bodyPr wrap="none" anchor="ctr"/>
              <a:lstStyle/>
              <a:p>
                <a:pPr>
                  <a:defRPr/>
                </a:pPr>
                <a:endParaRPr lang="en-US" dirty="0">
                  <a:latin typeface="+mj-lt"/>
                </a:endParaRPr>
              </a:p>
            </p:txBody>
          </p:sp>
          <p:sp>
            <p:nvSpPr>
              <p:cNvPr id="19473" name="Rectangle 12"/>
              <p:cNvSpPr>
                <a:spLocks noChangeArrowheads="1"/>
              </p:cNvSpPr>
              <p:nvPr/>
            </p:nvSpPr>
            <p:spPr bwMode="auto">
              <a:xfrm>
                <a:off x="192" y="816"/>
                <a:ext cx="2544" cy="372"/>
              </a:xfrm>
              <a:prstGeom prst="rect">
                <a:avLst/>
              </a:prstGeom>
              <a:noFill/>
              <a:ln w="9525">
                <a:noFill/>
                <a:miter lim="800000"/>
                <a:headEnd/>
                <a:tailEnd/>
              </a:ln>
            </p:spPr>
            <p:txBody>
              <a:bodyPr lIns="90488" tIns="44450" rIns="90488" bIns="44450">
                <a:spAutoFit/>
              </a:bodyPr>
              <a:lstStyle/>
              <a:p>
                <a:pPr algn="ctr">
                  <a:lnSpc>
                    <a:spcPct val="90000"/>
                  </a:lnSpc>
                  <a:defRPr/>
                </a:pPr>
                <a:r>
                  <a:rPr lang="en-US" b="1" dirty="0">
                    <a:latin typeface="+mj-lt"/>
                  </a:rPr>
                  <a:t>Multinational Capital Budgeting Decisions</a:t>
                </a:r>
              </a:p>
            </p:txBody>
          </p:sp>
        </p:grpSp>
        <p:sp>
          <p:nvSpPr>
            <p:cNvPr id="19466" name="Line 13"/>
            <p:cNvSpPr>
              <a:spLocks noChangeShapeType="1"/>
            </p:cNvSpPr>
            <p:nvPr/>
          </p:nvSpPr>
          <p:spPr bwMode="auto">
            <a:xfrm>
              <a:off x="3072" y="1440"/>
              <a:ext cx="0" cy="384"/>
            </a:xfrm>
            <a:prstGeom prst="line">
              <a:avLst/>
            </a:prstGeom>
            <a:noFill/>
            <a:ln w="38100">
              <a:solidFill>
                <a:srgbClr val="000000"/>
              </a:solidFill>
              <a:round/>
              <a:headEnd/>
              <a:tailEnd type="triangle" w="med" len="med"/>
            </a:ln>
          </p:spPr>
          <p:txBody>
            <a:bodyPr wrap="none" anchor="ctr"/>
            <a:lstStyle/>
            <a:p>
              <a:pPr>
                <a:defRPr/>
              </a:pPr>
              <a:endParaRPr lang="en-US" dirty="0">
                <a:latin typeface="+mj-lt"/>
              </a:endParaRPr>
            </a:p>
          </p:txBody>
        </p:sp>
        <p:sp>
          <p:nvSpPr>
            <p:cNvPr id="19467" name="Line 14"/>
            <p:cNvSpPr>
              <a:spLocks noChangeShapeType="1"/>
            </p:cNvSpPr>
            <p:nvPr/>
          </p:nvSpPr>
          <p:spPr bwMode="auto">
            <a:xfrm flipV="1">
              <a:off x="3504" y="2640"/>
              <a:ext cx="0" cy="192"/>
            </a:xfrm>
            <a:prstGeom prst="line">
              <a:avLst/>
            </a:prstGeom>
            <a:noFill/>
            <a:ln w="38100">
              <a:solidFill>
                <a:srgbClr val="000000"/>
              </a:solidFill>
              <a:round/>
              <a:headEnd/>
              <a:tailEnd type="triangle" w="med" len="med"/>
            </a:ln>
          </p:spPr>
          <p:txBody>
            <a:bodyPr wrap="none" anchor="ctr"/>
            <a:lstStyle/>
            <a:p>
              <a:pPr>
                <a:defRPr/>
              </a:pPr>
              <a:endParaRPr lang="en-US" dirty="0">
                <a:latin typeface="+mj-lt"/>
              </a:endParaRPr>
            </a:p>
          </p:txBody>
        </p:sp>
        <p:sp>
          <p:nvSpPr>
            <p:cNvPr id="19468" name="Line 15"/>
            <p:cNvSpPr>
              <a:spLocks noChangeShapeType="1"/>
            </p:cNvSpPr>
            <p:nvPr/>
          </p:nvSpPr>
          <p:spPr bwMode="auto">
            <a:xfrm>
              <a:off x="3504" y="2832"/>
              <a:ext cx="1680" cy="0"/>
            </a:xfrm>
            <a:prstGeom prst="line">
              <a:avLst/>
            </a:prstGeom>
            <a:noFill/>
            <a:ln w="38100">
              <a:solidFill>
                <a:srgbClr val="000000"/>
              </a:solidFill>
              <a:round/>
              <a:headEnd/>
              <a:tailEnd/>
            </a:ln>
          </p:spPr>
          <p:txBody>
            <a:bodyPr wrap="none" anchor="ctr"/>
            <a:lstStyle/>
            <a:p>
              <a:pPr>
                <a:defRPr/>
              </a:pPr>
              <a:endParaRPr lang="en-US" dirty="0">
                <a:latin typeface="+mj-lt"/>
              </a:endParaRPr>
            </a:p>
          </p:txBody>
        </p:sp>
        <p:sp>
          <p:nvSpPr>
            <p:cNvPr id="19469" name="Line 16"/>
            <p:cNvSpPr>
              <a:spLocks noChangeShapeType="1"/>
            </p:cNvSpPr>
            <p:nvPr/>
          </p:nvSpPr>
          <p:spPr bwMode="auto">
            <a:xfrm>
              <a:off x="4368" y="1200"/>
              <a:ext cx="813" cy="0"/>
            </a:xfrm>
            <a:prstGeom prst="line">
              <a:avLst/>
            </a:prstGeom>
            <a:noFill/>
            <a:ln w="38100">
              <a:solidFill>
                <a:srgbClr val="000000"/>
              </a:solidFill>
              <a:round/>
              <a:headEnd/>
              <a:tailEnd/>
            </a:ln>
          </p:spPr>
          <p:txBody>
            <a:bodyPr wrap="none" anchor="ctr"/>
            <a:lstStyle/>
            <a:p>
              <a:pPr>
                <a:defRPr/>
              </a:pPr>
              <a:endParaRPr lang="en-US" dirty="0">
                <a:latin typeface="+mj-lt"/>
              </a:endParaRPr>
            </a:p>
          </p:txBody>
        </p:sp>
        <p:sp>
          <p:nvSpPr>
            <p:cNvPr id="19470" name="Line 17"/>
            <p:cNvSpPr>
              <a:spLocks noChangeShapeType="1"/>
            </p:cNvSpPr>
            <p:nvPr/>
          </p:nvSpPr>
          <p:spPr bwMode="auto">
            <a:xfrm>
              <a:off x="5184" y="1200"/>
              <a:ext cx="0" cy="1632"/>
            </a:xfrm>
            <a:prstGeom prst="line">
              <a:avLst/>
            </a:prstGeom>
            <a:noFill/>
            <a:ln w="38100">
              <a:solidFill>
                <a:srgbClr val="000000"/>
              </a:solidFill>
              <a:round/>
              <a:headEnd/>
              <a:tailEnd/>
            </a:ln>
          </p:spPr>
          <p:txBody>
            <a:bodyPr wrap="none" anchor="ctr"/>
            <a:lstStyle/>
            <a:p>
              <a:pPr>
                <a:defRPr/>
              </a:pPr>
              <a:endParaRPr lang="en-US" dirty="0">
                <a:latin typeface="+mj-lt"/>
              </a:endParaRPr>
            </a:p>
          </p:txBody>
        </p:sp>
      </p:grpSp>
    </p:spTree>
    <p:extLst>
      <p:ext uri="{BB962C8B-B14F-4D97-AF65-F5344CB8AC3E}">
        <p14:creationId xmlns:p14="http://schemas.microsoft.com/office/powerpoint/2010/main" val="248597436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0533" name="Rectangle 3"/>
          <p:cNvSpPr>
            <a:spLocks noGrp="1" noChangeArrowheads="1"/>
          </p:cNvSpPr>
          <p:nvPr>
            <p:ph type="title"/>
          </p:nvPr>
        </p:nvSpPr>
        <p:spPr>
          <a:xfrm>
            <a:off x="482568" y="304703"/>
            <a:ext cx="8178865" cy="535052"/>
          </a:xfrm>
        </p:spPr>
        <p:txBody>
          <a:bodyPr lIns="83095" tIns="40818" rIns="83095" bIns="40818">
            <a:normAutofit fontScale="90000"/>
          </a:bodyPr>
          <a:lstStyle/>
          <a:p>
            <a:pPr defTabSz="914342">
              <a:defRPr/>
            </a:pPr>
            <a:r>
              <a:rPr lang="en-US" altLang="en-US" b="1">
                <a:solidFill>
                  <a:srgbClr val="0070C0"/>
                </a:solidFill>
              </a:rPr>
              <a:t>Chapter Review</a:t>
            </a:r>
          </a:p>
        </p:txBody>
      </p:sp>
      <p:sp>
        <p:nvSpPr>
          <p:cNvPr id="297986" name="Rectangle 2"/>
          <p:cNvSpPr>
            <a:spLocks noGrp="1" noChangeArrowheads="1"/>
          </p:cNvSpPr>
          <p:nvPr>
            <p:ph idx="1"/>
          </p:nvPr>
        </p:nvSpPr>
        <p:spPr>
          <a:xfrm>
            <a:off x="583163" y="979714"/>
            <a:ext cx="7697755" cy="5388429"/>
          </a:xfrm>
        </p:spPr>
        <p:txBody>
          <a:bodyPr>
            <a:normAutofit lnSpcReduction="10000"/>
          </a:bodyPr>
          <a:lstStyle/>
          <a:p>
            <a:pPr marL="228586" indent="-228586" defTabSz="914342">
              <a:spcBef>
                <a:spcPts val="1000"/>
              </a:spcBef>
              <a:buClr>
                <a:schemeClr val="hlink"/>
              </a:buClr>
              <a:buFont typeface="Wingdings" panose="05000000000000000000" pitchFamily="2" charset="2"/>
              <a:buChar char="§"/>
              <a:defRPr/>
            </a:pPr>
            <a:r>
              <a:rPr lang="en-US" altLang="en-US" sz="2200"/>
              <a:t>Subsidiary versus Parent Perspective</a:t>
            </a:r>
          </a:p>
          <a:p>
            <a:pPr marL="685757" lvl="1" indent="-228586" defTabSz="914342">
              <a:spcBef>
                <a:spcPts val="500"/>
              </a:spcBef>
              <a:buClr>
                <a:schemeClr val="hlink"/>
              </a:buClr>
              <a:buFont typeface="Wingdings" panose="05000000000000000000" pitchFamily="2" charset="2"/>
              <a:buChar char="§"/>
              <a:defRPr/>
            </a:pPr>
            <a:r>
              <a:rPr lang="en-US" altLang="en-US" sz="2200"/>
              <a:t>Tax Differentials</a:t>
            </a:r>
          </a:p>
          <a:p>
            <a:pPr marL="685757" lvl="1" indent="-228586" defTabSz="914342">
              <a:spcBef>
                <a:spcPts val="500"/>
              </a:spcBef>
              <a:buClr>
                <a:schemeClr val="hlink"/>
              </a:buClr>
              <a:buFont typeface="Wingdings" panose="05000000000000000000" pitchFamily="2" charset="2"/>
              <a:buChar char="§"/>
              <a:defRPr/>
            </a:pPr>
            <a:r>
              <a:rPr lang="en-US" altLang="en-US" sz="2200"/>
              <a:t>Restricted Remittances</a:t>
            </a:r>
          </a:p>
          <a:p>
            <a:pPr marL="685757" lvl="1" indent="-228586" defTabSz="914342">
              <a:spcBef>
                <a:spcPts val="500"/>
              </a:spcBef>
              <a:buClr>
                <a:schemeClr val="hlink"/>
              </a:buClr>
              <a:buFont typeface="Wingdings" panose="05000000000000000000" pitchFamily="2" charset="2"/>
              <a:buChar char="§"/>
              <a:defRPr/>
            </a:pPr>
            <a:r>
              <a:rPr lang="en-US" altLang="en-US" sz="2200"/>
              <a:t>Excessive Remittances</a:t>
            </a:r>
          </a:p>
          <a:p>
            <a:pPr marL="685757" lvl="1" indent="-228586" defTabSz="914342">
              <a:spcBef>
                <a:spcPts val="500"/>
              </a:spcBef>
              <a:buClr>
                <a:schemeClr val="hlink"/>
              </a:buClr>
              <a:buFont typeface="Wingdings" panose="05000000000000000000" pitchFamily="2" charset="2"/>
              <a:buChar char="§"/>
              <a:defRPr/>
            </a:pPr>
            <a:r>
              <a:rPr lang="en-US" altLang="en-US" sz="2200"/>
              <a:t>Exchange Rate Movements</a:t>
            </a:r>
          </a:p>
          <a:p>
            <a:pPr marL="228586" indent="-228586" defTabSz="914342">
              <a:spcBef>
                <a:spcPts val="1000"/>
              </a:spcBef>
              <a:buClr>
                <a:schemeClr val="hlink"/>
              </a:buClr>
              <a:buFont typeface="Wingdings" panose="05000000000000000000" pitchFamily="2" charset="2"/>
              <a:buChar char="§"/>
              <a:defRPr/>
            </a:pPr>
            <a:r>
              <a:rPr lang="en-US" altLang="en-US" sz="2200"/>
              <a:t>Input for Multinational Capital Budgeting</a:t>
            </a:r>
          </a:p>
          <a:p>
            <a:pPr marL="228586" indent="-228586" defTabSz="914342">
              <a:spcBef>
                <a:spcPts val="1000"/>
              </a:spcBef>
              <a:buClr>
                <a:schemeClr val="hlink"/>
              </a:buClr>
              <a:buFont typeface="Wingdings" panose="05000000000000000000" pitchFamily="2" charset="2"/>
              <a:buChar char="§"/>
              <a:defRPr/>
            </a:pPr>
            <a:r>
              <a:rPr lang="en-US" altLang="en-US" sz="2200"/>
              <a:t>Multinational Capital Budgeting</a:t>
            </a:r>
          </a:p>
          <a:p>
            <a:pPr marL="228586" indent="-228586" defTabSz="914342">
              <a:spcBef>
                <a:spcPts val="1000"/>
              </a:spcBef>
              <a:buClr>
                <a:schemeClr val="hlink"/>
              </a:buClr>
              <a:buFont typeface="Wingdings" panose="05000000000000000000" pitchFamily="2" charset="2"/>
              <a:buChar char="§"/>
              <a:defRPr/>
            </a:pPr>
            <a:r>
              <a:rPr lang="en-US" altLang="en-US" sz="2200"/>
              <a:t>Factors to Consider in Multinational Capital Budgeting</a:t>
            </a:r>
          </a:p>
          <a:p>
            <a:pPr marL="685757" lvl="1" indent="-228586" defTabSz="914342">
              <a:spcBef>
                <a:spcPts val="500"/>
              </a:spcBef>
              <a:buClr>
                <a:schemeClr val="hlink"/>
              </a:buClr>
              <a:buFont typeface="Wingdings" panose="05000000000000000000" pitchFamily="2" charset="2"/>
              <a:buChar char="§"/>
              <a:defRPr/>
            </a:pPr>
            <a:r>
              <a:rPr lang="en-US" altLang="en-US" sz="2200"/>
              <a:t>Exchange Rate Fluctuations</a:t>
            </a:r>
          </a:p>
          <a:p>
            <a:pPr marL="685757" lvl="1" indent="-228586" defTabSz="914342">
              <a:spcBef>
                <a:spcPts val="500"/>
              </a:spcBef>
              <a:buClr>
                <a:schemeClr val="hlink"/>
              </a:buClr>
              <a:buFont typeface="Wingdings" panose="05000000000000000000" pitchFamily="2" charset="2"/>
              <a:buChar char="§"/>
              <a:defRPr/>
            </a:pPr>
            <a:r>
              <a:rPr lang="en-US" altLang="en-US" sz="2200"/>
              <a:t>Inflation</a:t>
            </a:r>
          </a:p>
          <a:p>
            <a:pPr marL="685757" lvl="1" indent="-228586" defTabSz="914342">
              <a:spcBef>
                <a:spcPts val="500"/>
              </a:spcBef>
              <a:buClr>
                <a:schemeClr val="hlink"/>
              </a:buClr>
              <a:buFont typeface="Wingdings" panose="05000000000000000000" pitchFamily="2" charset="2"/>
              <a:buChar char="§"/>
              <a:defRPr/>
            </a:pPr>
            <a:r>
              <a:rPr lang="en-US" altLang="en-US" sz="2200"/>
              <a:t>Financing Arrangement</a:t>
            </a:r>
          </a:p>
          <a:p>
            <a:pPr marL="685757" lvl="1" indent="-228586" defTabSz="914342">
              <a:spcBef>
                <a:spcPts val="500"/>
              </a:spcBef>
              <a:buClr>
                <a:schemeClr val="hlink"/>
              </a:buClr>
              <a:buFont typeface="Wingdings" panose="05000000000000000000" pitchFamily="2" charset="2"/>
              <a:buChar char="§"/>
              <a:defRPr/>
            </a:pPr>
            <a:r>
              <a:rPr lang="en-US" altLang="en-US" sz="2200"/>
              <a:t>Blocked Funds</a:t>
            </a:r>
          </a:p>
          <a:p>
            <a:pPr marL="685757" lvl="1" indent="-228586" defTabSz="914342">
              <a:spcBef>
                <a:spcPts val="500"/>
              </a:spcBef>
              <a:buClr>
                <a:schemeClr val="hlink"/>
              </a:buClr>
              <a:buFont typeface="Wingdings" panose="05000000000000000000" pitchFamily="2" charset="2"/>
              <a:buChar char="§"/>
              <a:defRPr/>
            </a:pPr>
            <a:r>
              <a:rPr lang="en-US" altLang="en-US" sz="2200"/>
              <a:t>Uncertain Salvage Value</a:t>
            </a:r>
          </a:p>
          <a:p>
            <a:pPr marL="685757" lvl="1" indent="-228586" defTabSz="914342">
              <a:spcBef>
                <a:spcPts val="500"/>
              </a:spcBef>
              <a:buClr>
                <a:schemeClr val="hlink"/>
              </a:buClr>
              <a:buFont typeface="Wingdings" panose="05000000000000000000" pitchFamily="2" charset="2"/>
              <a:buChar char="§"/>
              <a:defRPr/>
            </a:pPr>
            <a:r>
              <a:rPr lang="en-US" altLang="en-US" sz="2200"/>
              <a:t>Impact of Project on Prevailing Cash Flows</a:t>
            </a:r>
          </a:p>
          <a:p>
            <a:pPr marL="685757" lvl="1" indent="-228586" defTabSz="914342">
              <a:spcBef>
                <a:spcPts val="500"/>
              </a:spcBef>
              <a:buClr>
                <a:schemeClr val="hlink"/>
              </a:buClr>
              <a:buFont typeface="Wingdings" panose="05000000000000000000" pitchFamily="2" charset="2"/>
              <a:buChar char="§"/>
              <a:defRPr/>
            </a:pPr>
            <a:r>
              <a:rPr lang="en-US" altLang="en-US" sz="2200"/>
              <a:t>Host Government Incentives</a:t>
            </a:r>
            <a:endParaRPr lang="en-US" altLang="en-US" sz="1800"/>
          </a:p>
        </p:txBody>
      </p:sp>
      <p:sp>
        <p:nvSpPr>
          <p:cNvPr id="151556"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imes New Roman" pitchFamily="18" charset="0"/>
              </a:defRPr>
            </a:lvl1pPr>
            <a:lvl2pPr marL="682251" indent="-262404">
              <a:defRPr>
                <a:solidFill>
                  <a:schemeClr val="tx1"/>
                </a:solidFill>
                <a:latin typeface="Times New Roman" pitchFamily="18" charset="0"/>
              </a:defRPr>
            </a:lvl2pPr>
            <a:lvl3pPr marL="1049617" indent="-209923">
              <a:defRPr>
                <a:solidFill>
                  <a:schemeClr val="tx1"/>
                </a:solidFill>
                <a:latin typeface="Times New Roman" pitchFamily="18" charset="0"/>
              </a:defRPr>
            </a:lvl3pPr>
            <a:lvl4pPr marL="1469464" indent="-209923">
              <a:defRPr>
                <a:solidFill>
                  <a:schemeClr val="tx1"/>
                </a:solidFill>
                <a:latin typeface="Times New Roman" pitchFamily="18" charset="0"/>
              </a:defRPr>
            </a:lvl4pPr>
            <a:lvl5pPr marL="1889310" indent="-209923">
              <a:defRPr>
                <a:solidFill>
                  <a:schemeClr val="tx1"/>
                </a:solidFill>
                <a:latin typeface="Times New Roman" pitchFamily="18" charset="0"/>
              </a:defRPr>
            </a:lvl5pPr>
            <a:lvl6pPr marL="2309157" indent="-209923" defTabSz="419847" fontAlgn="base">
              <a:spcBef>
                <a:spcPct val="0"/>
              </a:spcBef>
              <a:spcAft>
                <a:spcPct val="0"/>
              </a:spcAft>
              <a:defRPr>
                <a:solidFill>
                  <a:schemeClr val="tx1"/>
                </a:solidFill>
                <a:latin typeface="Times New Roman" pitchFamily="18" charset="0"/>
              </a:defRPr>
            </a:lvl6pPr>
            <a:lvl7pPr marL="2729004" indent="-209923" defTabSz="419847" fontAlgn="base">
              <a:spcBef>
                <a:spcPct val="0"/>
              </a:spcBef>
              <a:spcAft>
                <a:spcPct val="0"/>
              </a:spcAft>
              <a:defRPr>
                <a:solidFill>
                  <a:schemeClr val="tx1"/>
                </a:solidFill>
                <a:latin typeface="Times New Roman" pitchFamily="18" charset="0"/>
              </a:defRPr>
            </a:lvl7pPr>
            <a:lvl8pPr marL="3148851" indent="-209923" defTabSz="419847" fontAlgn="base">
              <a:spcBef>
                <a:spcPct val="0"/>
              </a:spcBef>
              <a:spcAft>
                <a:spcPct val="0"/>
              </a:spcAft>
              <a:defRPr>
                <a:solidFill>
                  <a:schemeClr val="tx1"/>
                </a:solidFill>
                <a:latin typeface="Times New Roman" pitchFamily="18" charset="0"/>
              </a:defRPr>
            </a:lvl8pPr>
            <a:lvl9pPr marL="3568697" indent="-209923" defTabSz="419847" fontAlgn="base">
              <a:spcBef>
                <a:spcPct val="0"/>
              </a:spcBef>
              <a:spcAft>
                <a:spcPct val="0"/>
              </a:spcAft>
              <a:defRPr>
                <a:solidFill>
                  <a:schemeClr val="tx1"/>
                </a:solidFill>
                <a:latin typeface="Times New Roman" pitchFamily="18" charset="0"/>
              </a:defRPr>
            </a:lvl9pPr>
          </a:lstStyle>
          <a:p>
            <a:pPr fontAlgn="base">
              <a:spcBef>
                <a:spcPct val="0"/>
              </a:spcBef>
              <a:spcAft>
                <a:spcPct val="0"/>
              </a:spcAft>
            </a:pPr>
            <a:r>
              <a:rPr lang="en-US" altLang="en-US" sz="1300">
                <a:latin typeface="Cambria" pitchFamily="18" charset="0"/>
              </a:rPr>
              <a:t>DMH</a:t>
            </a:r>
          </a:p>
        </p:txBody>
      </p:sp>
      <p:sp>
        <p:nvSpPr>
          <p:cNvPr id="151557"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defRPr>
            </a:lvl1pPr>
            <a:lvl2pPr marL="682251" indent="-262404">
              <a:defRPr>
                <a:solidFill>
                  <a:schemeClr val="tx1"/>
                </a:solidFill>
                <a:latin typeface="Times New Roman" pitchFamily="18" charset="0"/>
              </a:defRPr>
            </a:lvl2pPr>
            <a:lvl3pPr marL="1049617" indent="-209923">
              <a:defRPr>
                <a:solidFill>
                  <a:schemeClr val="tx1"/>
                </a:solidFill>
                <a:latin typeface="Times New Roman" pitchFamily="18" charset="0"/>
              </a:defRPr>
            </a:lvl3pPr>
            <a:lvl4pPr marL="1469464" indent="-209923">
              <a:defRPr>
                <a:solidFill>
                  <a:schemeClr val="tx1"/>
                </a:solidFill>
                <a:latin typeface="Times New Roman" pitchFamily="18" charset="0"/>
              </a:defRPr>
            </a:lvl4pPr>
            <a:lvl5pPr marL="1889310" indent="-209923">
              <a:defRPr>
                <a:solidFill>
                  <a:schemeClr val="tx1"/>
                </a:solidFill>
                <a:latin typeface="Times New Roman" pitchFamily="18" charset="0"/>
              </a:defRPr>
            </a:lvl5pPr>
            <a:lvl6pPr marL="2309157" indent="-209923" defTabSz="419847" fontAlgn="base">
              <a:spcBef>
                <a:spcPct val="0"/>
              </a:spcBef>
              <a:spcAft>
                <a:spcPct val="0"/>
              </a:spcAft>
              <a:defRPr>
                <a:solidFill>
                  <a:schemeClr val="tx1"/>
                </a:solidFill>
                <a:latin typeface="Times New Roman" pitchFamily="18" charset="0"/>
              </a:defRPr>
            </a:lvl6pPr>
            <a:lvl7pPr marL="2729004" indent="-209923" defTabSz="419847" fontAlgn="base">
              <a:spcBef>
                <a:spcPct val="0"/>
              </a:spcBef>
              <a:spcAft>
                <a:spcPct val="0"/>
              </a:spcAft>
              <a:defRPr>
                <a:solidFill>
                  <a:schemeClr val="tx1"/>
                </a:solidFill>
                <a:latin typeface="Times New Roman" pitchFamily="18" charset="0"/>
              </a:defRPr>
            </a:lvl7pPr>
            <a:lvl8pPr marL="3148851" indent="-209923" defTabSz="419847" fontAlgn="base">
              <a:spcBef>
                <a:spcPct val="0"/>
              </a:spcBef>
              <a:spcAft>
                <a:spcPct val="0"/>
              </a:spcAft>
              <a:defRPr>
                <a:solidFill>
                  <a:schemeClr val="tx1"/>
                </a:solidFill>
                <a:latin typeface="Times New Roman" pitchFamily="18" charset="0"/>
              </a:defRPr>
            </a:lvl8pPr>
            <a:lvl9pPr marL="3568697" indent="-209923" defTabSz="419847" fontAlgn="base">
              <a:spcBef>
                <a:spcPct val="0"/>
              </a:spcBef>
              <a:spcAft>
                <a:spcPct val="0"/>
              </a:spcAft>
              <a:defRPr>
                <a:solidFill>
                  <a:schemeClr val="tx1"/>
                </a:solidFill>
                <a:latin typeface="Times New Roman" pitchFamily="18" charset="0"/>
              </a:defRPr>
            </a:lvl9pPr>
          </a:lstStyle>
          <a:p>
            <a:fld id="{4AB54015-6D88-4C69-8EB9-5DB50B9AE4B7}" type="slidenum">
              <a:rPr lang="en-US" altLang="en-US" sz="2200">
                <a:latin typeface="Cambria" pitchFamily="18" charset="0"/>
              </a:rPr>
              <a:pPr/>
              <a:t>39</a:t>
            </a:fld>
            <a:endParaRPr lang="en-US" altLang="en-US" sz="2200">
              <a:latin typeface="Cambria" pitchFamily="18" charset="0"/>
            </a:endParaRPr>
          </a:p>
        </p:txBody>
      </p:sp>
    </p:spTree>
    <p:extLst>
      <p:ext uri="{BB962C8B-B14F-4D97-AF65-F5344CB8AC3E}">
        <p14:creationId xmlns:p14="http://schemas.microsoft.com/office/powerpoint/2010/main" val="325744756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97986">
                                            <p:txEl>
                                              <p:pRg st="0" end="0"/>
                                            </p:txEl>
                                          </p:spTgt>
                                        </p:tgtEl>
                                        <p:attrNameLst>
                                          <p:attrName>style.visibility</p:attrName>
                                        </p:attrNameLst>
                                      </p:cBhvr>
                                      <p:to>
                                        <p:strVal val="visible"/>
                                      </p:to>
                                    </p:set>
                                    <p:animEffect transition="in" filter="wipe(left)">
                                      <p:cBhvr>
                                        <p:cTn id="7" dur="500"/>
                                        <p:tgtEl>
                                          <p:spTgt spid="297986">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97986">
                                            <p:txEl>
                                              <p:pRg st="1" end="1"/>
                                            </p:txEl>
                                          </p:spTgt>
                                        </p:tgtEl>
                                        <p:attrNameLst>
                                          <p:attrName>style.visibility</p:attrName>
                                        </p:attrNameLst>
                                      </p:cBhvr>
                                      <p:to>
                                        <p:strVal val="visible"/>
                                      </p:to>
                                    </p:set>
                                    <p:animEffect transition="in" filter="wipe(left)">
                                      <p:cBhvr>
                                        <p:cTn id="10" dur="500"/>
                                        <p:tgtEl>
                                          <p:spTgt spid="297986">
                                            <p:txEl>
                                              <p:pRg st="1" end="1"/>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297986">
                                            <p:txEl>
                                              <p:pRg st="2" end="2"/>
                                            </p:txEl>
                                          </p:spTgt>
                                        </p:tgtEl>
                                        <p:attrNameLst>
                                          <p:attrName>style.visibility</p:attrName>
                                        </p:attrNameLst>
                                      </p:cBhvr>
                                      <p:to>
                                        <p:strVal val="visible"/>
                                      </p:to>
                                    </p:set>
                                    <p:animEffect transition="in" filter="wipe(left)">
                                      <p:cBhvr>
                                        <p:cTn id="13" dur="500"/>
                                        <p:tgtEl>
                                          <p:spTgt spid="297986">
                                            <p:txEl>
                                              <p:pRg st="2" end="2"/>
                                            </p:txEl>
                                          </p:spTgt>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297986">
                                            <p:txEl>
                                              <p:pRg st="3" end="3"/>
                                            </p:txEl>
                                          </p:spTgt>
                                        </p:tgtEl>
                                        <p:attrNameLst>
                                          <p:attrName>style.visibility</p:attrName>
                                        </p:attrNameLst>
                                      </p:cBhvr>
                                      <p:to>
                                        <p:strVal val="visible"/>
                                      </p:to>
                                    </p:set>
                                    <p:animEffect transition="in" filter="wipe(left)">
                                      <p:cBhvr>
                                        <p:cTn id="16" dur="500"/>
                                        <p:tgtEl>
                                          <p:spTgt spid="297986">
                                            <p:txEl>
                                              <p:pRg st="3" end="3"/>
                                            </p:txEl>
                                          </p:spTgt>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297986">
                                            <p:txEl>
                                              <p:pRg st="4" end="4"/>
                                            </p:txEl>
                                          </p:spTgt>
                                        </p:tgtEl>
                                        <p:attrNameLst>
                                          <p:attrName>style.visibility</p:attrName>
                                        </p:attrNameLst>
                                      </p:cBhvr>
                                      <p:to>
                                        <p:strVal val="visible"/>
                                      </p:to>
                                    </p:set>
                                    <p:animEffect transition="in" filter="wipe(left)">
                                      <p:cBhvr>
                                        <p:cTn id="19" dur="500"/>
                                        <p:tgtEl>
                                          <p:spTgt spid="297986">
                                            <p:txEl>
                                              <p:pRg st="4" end="4"/>
                                            </p:txEl>
                                          </p:spTgt>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297986">
                                            <p:txEl>
                                              <p:pRg st="5" end="5"/>
                                            </p:txEl>
                                          </p:spTgt>
                                        </p:tgtEl>
                                        <p:attrNameLst>
                                          <p:attrName>style.visibility</p:attrName>
                                        </p:attrNameLst>
                                      </p:cBhvr>
                                      <p:to>
                                        <p:strVal val="visible"/>
                                      </p:to>
                                    </p:set>
                                    <p:animEffect transition="in" filter="wipe(left)">
                                      <p:cBhvr>
                                        <p:cTn id="24" dur="500"/>
                                        <p:tgtEl>
                                          <p:spTgt spid="297986">
                                            <p:txEl>
                                              <p:pRg st="5" end="5"/>
                                            </p:txEl>
                                          </p:spTgt>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297986">
                                            <p:txEl>
                                              <p:pRg st="6" end="6"/>
                                            </p:txEl>
                                          </p:spTgt>
                                        </p:tgtEl>
                                        <p:attrNameLst>
                                          <p:attrName>style.visibility</p:attrName>
                                        </p:attrNameLst>
                                      </p:cBhvr>
                                      <p:to>
                                        <p:strVal val="visible"/>
                                      </p:to>
                                    </p:set>
                                    <p:animEffect transition="in" filter="wipe(left)">
                                      <p:cBhvr>
                                        <p:cTn id="29" dur="500"/>
                                        <p:tgtEl>
                                          <p:spTgt spid="297986">
                                            <p:txEl>
                                              <p:pRg st="6" end="6"/>
                                            </p:txEl>
                                          </p:spTgt>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297986">
                                            <p:txEl>
                                              <p:pRg st="7" end="7"/>
                                            </p:txEl>
                                          </p:spTgt>
                                        </p:tgtEl>
                                        <p:attrNameLst>
                                          <p:attrName>style.visibility</p:attrName>
                                        </p:attrNameLst>
                                      </p:cBhvr>
                                      <p:to>
                                        <p:strVal val="visible"/>
                                      </p:to>
                                    </p:set>
                                    <p:animEffect transition="in" filter="wipe(left)">
                                      <p:cBhvr>
                                        <p:cTn id="34" dur="500"/>
                                        <p:tgtEl>
                                          <p:spTgt spid="297986">
                                            <p:txEl>
                                              <p:pRg st="7" end="7"/>
                                            </p:txEl>
                                          </p:spTgt>
                                        </p:tgtEl>
                                      </p:cBhvr>
                                    </p:animEffect>
                                  </p:childTnLst>
                                </p:cTn>
                              </p:par>
                              <p:par>
                                <p:cTn id="35" presetID="22" presetClass="entr" presetSubtype="8" fill="hold" grpId="0" nodeType="withEffect">
                                  <p:stCondLst>
                                    <p:cond delay="0"/>
                                  </p:stCondLst>
                                  <p:childTnLst>
                                    <p:set>
                                      <p:cBhvr>
                                        <p:cTn id="36" dur="1" fill="hold">
                                          <p:stCondLst>
                                            <p:cond delay="0"/>
                                          </p:stCondLst>
                                        </p:cTn>
                                        <p:tgtEl>
                                          <p:spTgt spid="297986">
                                            <p:txEl>
                                              <p:pRg st="8" end="8"/>
                                            </p:txEl>
                                          </p:spTgt>
                                        </p:tgtEl>
                                        <p:attrNameLst>
                                          <p:attrName>style.visibility</p:attrName>
                                        </p:attrNameLst>
                                      </p:cBhvr>
                                      <p:to>
                                        <p:strVal val="visible"/>
                                      </p:to>
                                    </p:set>
                                    <p:animEffect transition="in" filter="wipe(left)">
                                      <p:cBhvr>
                                        <p:cTn id="37" dur="500"/>
                                        <p:tgtEl>
                                          <p:spTgt spid="297986">
                                            <p:txEl>
                                              <p:pRg st="8" end="8"/>
                                            </p:txEl>
                                          </p:spTgt>
                                        </p:tgtEl>
                                      </p:cBhvr>
                                    </p:animEffect>
                                  </p:childTnLst>
                                </p:cTn>
                              </p:par>
                              <p:par>
                                <p:cTn id="38" presetID="22" presetClass="entr" presetSubtype="8" fill="hold" grpId="0" nodeType="withEffect">
                                  <p:stCondLst>
                                    <p:cond delay="0"/>
                                  </p:stCondLst>
                                  <p:childTnLst>
                                    <p:set>
                                      <p:cBhvr>
                                        <p:cTn id="39" dur="1" fill="hold">
                                          <p:stCondLst>
                                            <p:cond delay="0"/>
                                          </p:stCondLst>
                                        </p:cTn>
                                        <p:tgtEl>
                                          <p:spTgt spid="297986">
                                            <p:txEl>
                                              <p:pRg st="9" end="9"/>
                                            </p:txEl>
                                          </p:spTgt>
                                        </p:tgtEl>
                                        <p:attrNameLst>
                                          <p:attrName>style.visibility</p:attrName>
                                        </p:attrNameLst>
                                      </p:cBhvr>
                                      <p:to>
                                        <p:strVal val="visible"/>
                                      </p:to>
                                    </p:set>
                                    <p:animEffect transition="in" filter="wipe(left)">
                                      <p:cBhvr>
                                        <p:cTn id="40" dur="500"/>
                                        <p:tgtEl>
                                          <p:spTgt spid="297986">
                                            <p:txEl>
                                              <p:pRg st="9" end="9"/>
                                            </p:txEl>
                                          </p:spTgt>
                                        </p:tgtEl>
                                      </p:cBhvr>
                                    </p:animEffect>
                                  </p:childTnLst>
                                </p:cTn>
                              </p:par>
                              <p:par>
                                <p:cTn id="41" presetID="22" presetClass="entr" presetSubtype="8" fill="hold" grpId="0" nodeType="withEffect">
                                  <p:stCondLst>
                                    <p:cond delay="0"/>
                                  </p:stCondLst>
                                  <p:childTnLst>
                                    <p:set>
                                      <p:cBhvr>
                                        <p:cTn id="42" dur="1" fill="hold">
                                          <p:stCondLst>
                                            <p:cond delay="0"/>
                                          </p:stCondLst>
                                        </p:cTn>
                                        <p:tgtEl>
                                          <p:spTgt spid="297986">
                                            <p:txEl>
                                              <p:pRg st="10" end="10"/>
                                            </p:txEl>
                                          </p:spTgt>
                                        </p:tgtEl>
                                        <p:attrNameLst>
                                          <p:attrName>style.visibility</p:attrName>
                                        </p:attrNameLst>
                                      </p:cBhvr>
                                      <p:to>
                                        <p:strVal val="visible"/>
                                      </p:to>
                                    </p:set>
                                    <p:animEffect transition="in" filter="wipe(left)">
                                      <p:cBhvr>
                                        <p:cTn id="43" dur="500"/>
                                        <p:tgtEl>
                                          <p:spTgt spid="297986">
                                            <p:txEl>
                                              <p:pRg st="10" end="10"/>
                                            </p:txEl>
                                          </p:spTgt>
                                        </p:tgtEl>
                                      </p:cBhvr>
                                    </p:animEffect>
                                  </p:childTnLst>
                                </p:cTn>
                              </p:par>
                              <p:par>
                                <p:cTn id="44" presetID="22" presetClass="entr" presetSubtype="8" fill="hold" grpId="0" nodeType="withEffect">
                                  <p:stCondLst>
                                    <p:cond delay="0"/>
                                  </p:stCondLst>
                                  <p:childTnLst>
                                    <p:set>
                                      <p:cBhvr>
                                        <p:cTn id="45" dur="1" fill="hold">
                                          <p:stCondLst>
                                            <p:cond delay="0"/>
                                          </p:stCondLst>
                                        </p:cTn>
                                        <p:tgtEl>
                                          <p:spTgt spid="297986">
                                            <p:txEl>
                                              <p:pRg st="11" end="11"/>
                                            </p:txEl>
                                          </p:spTgt>
                                        </p:tgtEl>
                                        <p:attrNameLst>
                                          <p:attrName>style.visibility</p:attrName>
                                        </p:attrNameLst>
                                      </p:cBhvr>
                                      <p:to>
                                        <p:strVal val="visible"/>
                                      </p:to>
                                    </p:set>
                                    <p:animEffect transition="in" filter="wipe(left)">
                                      <p:cBhvr>
                                        <p:cTn id="46" dur="500"/>
                                        <p:tgtEl>
                                          <p:spTgt spid="297986">
                                            <p:txEl>
                                              <p:pRg st="11" end="11"/>
                                            </p:txEl>
                                          </p:spTgt>
                                        </p:tgtEl>
                                      </p:cBhvr>
                                    </p:animEffect>
                                  </p:childTnLst>
                                </p:cTn>
                              </p:par>
                              <p:par>
                                <p:cTn id="47" presetID="22" presetClass="entr" presetSubtype="8" fill="hold" grpId="0" nodeType="withEffect">
                                  <p:stCondLst>
                                    <p:cond delay="0"/>
                                  </p:stCondLst>
                                  <p:childTnLst>
                                    <p:set>
                                      <p:cBhvr>
                                        <p:cTn id="48" dur="1" fill="hold">
                                          <p:stCondLst>
                                            <p:cond delay="0"/>
                                          </p:stCondLst>
                                        </p:cTn>
                                        <p:tgtEl>
                                          <p:spTgt spid="297986">
                                            <p:txEl>
                                              <p:pRg st="12" end="12"/>
                                            </p:txEl>
                                          </p:spTgt>
                                        </p:tgtEl>
                                        <p:attrNameLst>
                                          <p:attrName>style.visibility</p:attrName>
                                        </p:attrNameLst>
                                      </p:cBhvr>
                                      <p:to>
                                        <p:strVal val="visible"/>
                                      </p:to>
                                    </p:set>
                                    <p:animEffect transition="in" filter="wipe(left)">
                                      <p:cBhvr>
                                        <p:cTn id="49" dur="500"/>
                                        <p:tgtEl>
                                          <p:spTgt spid="297986">
                                            <p:txEl>
                                              <p:pRg st="12" end="12"/>
                                            </p:txEl>
                                          </p:spTgt>
                                        </p:tgtEl>
                                      </p:cBhvr>
                                    </p:animEffect>
                                  </p:childTnLst>
                                </p:cTn>
                              </p:par>
                              <p:par>
                                <p:cTn id="50" presetID="22" presetClass="entr" presetSubtype="8" fill="hold" grpId="0" nodeType="withEffect">
                                  <p:stCondLst>
                                    <p:cond delay="0"/>
                                  </p:stCondLst>
                                  <p:childTnLst>
                                    <p:set>
                                      <p:cBhvr>
                                        <p:cTn id="51" dur="1" fill="hold">
                                          <p:stCondLst>
                                            <p:cond delay="0"/>
                                          </p:stCondLst>
                                        </p:cTn>
                                        <p:tgtEl>
                                          <p:spTgt spid="297986">
                                            <p:txEl>
                                              <p:pRg st="13" end="13"/>
                                            </p:txEl>
                                          </p:spTgt>
                                        </p:tgtEl>
                                        <p:attrNameLst>
                                          <p:attrName>style.visibility</p:attrName>
                                        </p:attrNameLst>
                                      </p:cBhvr>
                                      <p:to>
                                        <p:strVal val="visible"/>
                                      </p:to>
                                    </p:set>
                                    <p:animEffect transition="in" filter="wipe(left)">
                                      <p:cBhvr>
                                        <p:cTn id="52" dur="500"/>
                                        <p:tgtEl>
                                          <p:spTgt spid="297986">
                                            <p:txEl>
                                              <p:pRg st="13" end="13"/>
                                            </p:txEl>
                                          </p:spTgt>
                                        </p:tgtEl>
                                      </p:cBhvr>
                                    </p:animEffect>
                                  </p:childTnLst>
                                </p:cTn>
                              </p:par>
                              <p:par>
                                <p:cTn id="53" presetID="22" presetClass="entr" presetSubtype="8" fill="hold" grpId="0" nodeType="withEffect">
                                  <p:stCondLst>
                                    <p:cond delay="0"/>
                                  </p:stCondLst>
                                  <p:childTnLst>
                                    <p:set>
                                      <p:cBhvr>
                                        <p:cTn id="54" dur="1" fill="hold">
                                          <p:stCondLst>
                                            <p:cond delay="0"/>
                                          </p:stCondLst>
                                        </p:cTn>
                                        <p:tgtEl>
                                          <p:spTgt spid="297986">
                                            <p:txEl>
                                              <p:pRg st="14" end="14"/>
                                            </p:txEl>
                                          </p:spTgt>
                                        </p:tgtEl>
                                        <p:attrNameLst>
                                          <p:attrName>style.visibility</p:attrName>
                                        </p:attrNameLst>
                                      </p:cBhvr>
                                      <p:to>
                                        <p:strVal val="visible"/>
                                      </p:to>
                                    </p:set>
                                    <p:animEffect transition="in" filter="wipe(left)">
                                      <p:cBhvr>
                                        <p:cTn id="55" dur="500"/>
                                        <p:tgtEl>
                                          <p:spTgt spid="297986">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986" grpId="0" build="p" autoUpdateAnimBg="0"/>
    </p:bld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8548" name="Rectangle 2"/>
          <p:cNvSpPr>
            <a:spLocks noGrp="1" noChangeArrowheads="1"/>
          </p:cNvSpPr>
          <p:nvPr>
            <p:ph type="title"/>
          </p:nvPr>
        </p:nvSpPr>
        <p:spPr>
          <a:xfrm>
            <a:off x="424252" y="607949"/>
            <a:ext cx="8111801" cy="463615"/>
          </a:xfrm>
        </p:spPr>
        <p:txBody>
          <a:bodyPr>
            <a:normAutofit fontScale="90000"/>
          </a:bodyPr>
          <a:lstStyle/>
          <a:p>
            <a:pPr defTabSz="914342">
              <a:defRPr/>
            </a:pPr>
            <a:r>
              <a:rPr lang="en-US" altLang="en-US" sz="5000" b="1">
                <a:solidFill>
                  <a:srgbClr val="0070C0"/>
                </a:solidFill>
              </a:rPr>
              <a:t>Motives for DFI</a:t>
            </a:r>
          </a:p>
        </p:txBody>
      </p:sp>
      <p:sp>
        <p:nvSpPr>
          <p:cNvPr id="257027" name="Rectangle 3"/>
          <p:cNvSpPr>
            <a:spLocks noGrp="1" noChangeArrowheads="1"/>
          </p:cNvSpPr>
          <p:nvPr>
            <p:ph idx="1"/>
          </p:nvPr>
        </p:nvSpPr>
        <p:spPr>
          <a:xfrm>
            <a:off x="473821" y="1370434"/>
            <a:ext cx="8129296" cy="5107053"/>
          </a:xfrm>
        </p:spPr>
        <p:txBody>
          <a:bodyPr/>
          <a:lstStyle/>
          <a:p>
            <a:pPr marL="228586" indent="-228586" defTabSz="914342">
              <a:spcBef>
                <a:spcPts val="1000"/>
              </a:spcBef>
              <a:buBlip>
                <a:blip r:embed="rId3"/>
              </a:buBlip>
              <a:defRPr/>
            </a:pPr>
            <a:r>
              <a:rPr lang="en-US" altLang="en-US" sz="2600"/>
              <a:t>DFI can improve profitability &amp; enhance shareholder wealth, either by boosting revenues or reducing costs.</a:t>
            </a:r>
          </a:p>
          <a:p>
            <a:pPr marL="228586" indent="-228586" algn="ctr" defTabSz="914342">
              <a:spcBef>
                <a:spcPct val="60000"/>
              </a:spcBef>
              <a:buNone/>
              <a:defRPr/>
            </a:pPr>
            <a:r>
              <a:rPr lang="en-US" altLang="en-US" sz="2800" b="1">
                <a:solidFill>
                  <a:srgbClr val="0070C0"/>
                </a:solidFill>
              </a:rPr>
              <a:t>Revenue-Related Motives</a:t>
            </a:r>
          </a:p>
          <a:p>
            <a:pPr marL="228586" indent="-228586" defTabSz="914342">
              <a:spcBef>
                <a:spcPts val="1000"/>
              </a:spcBef>
              <a:buClr>
                <a:schemeClr val="tx1"/>
              </a:buClr>
              <a:buFont typeface="Wingdings" panose="05000000000000000000" pitchFamily="2" charset="2"/>
              <a:buChar char=""/>
              <a:defRPr/>
            </a:pPr>
            <a:r>
              <a:rPr lang="en-US" altLang="en-US" sz="2600"/>
              <a:t>Attract new sources of demand, especially when the potential for growth in the home country is limited.</a:t>
            </a:r>
          </a:p>
          <a:p>
            <a:pPr marL="228586" indent="-228586" defTabSz="914342">
              <a:spcBef>
                <a:spcPts val="1000"/>
              </a:spcBef>
              <a:buClr>
                <a:schemeClr val="tx1"/>
              </a:buClr>
              <a:buFont typeface="Wingdings" panose="05000000000000000000" pitchFamily="2" charset="2"/>
              <a:buChar char=""/>
              <a:defRPr/>
            </a:pPr>
            <a:r>
              <a:rPr lang="en-US" altLang="en-US" sz="2600"/>
              <a:t>Enter profitable markets.</a:t>
            </a:r>
          </a:p>
          <a:p>
            <a:pPr marL="228586" indent="-228586" defTabSz="914342">
              <a:spcBef>
                <a:spcPts val="1000"/>
              </a:spcBef>
              <a:buClr>
                <a:schemeClr val="tx1"/>
              </a:buClr>
              <a:buFont typeface="Wingdings" panose="05000000000000000000" pitchFamily="2" charset="2"/>
              <a:buChar char=""/>
              <a:defRPr/>
            </a:pPr>
            <a:r>
              <a:rPr lang="en-US" altLang="en-US" sz="2600"/>
              <a:t>Exploit monopolistic advantages, especially for firms that possess resources or skills not available to competing firms.</a:t>
            </a:r>
          </a:p>
          <a:p>
            <a:pPr marL="228586" indent="-228586" defTabSz="914342">
              <a:spcBef>
                <a:spcPts val="1000"/>
              </a:spcBef>
              <a:buClr>
                <a:schemeClr val="tx1"/>
              </a:buClr>
              <a:buFont typeface="Wingdings" panose="05000000000000000000" pitchFamily="2" charset="2"/>
              <a:buChar char=""/>
              <a:defRPr/>
            </a:pPr>
            <a:r>
              <a:rPr lang="en-US" altLang="en-US" sz="2600"/>
              <a:t>React to trade restrictions.</a:t>
            </a:r>
          </a:p>
        </p:txBody>
      </p:sp>
      <p:sp>
        <p:nvSpPr>
          <p:cNvPr id="109572"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imes New Roman" pitchFamily="18" charset="0"/>
              </a:defRPr>
            </a:lvl1pPr>
            <a:lvl2pPr marL="682251" indent="-262404">
              <a:defRPr>
                <a:solidFill>
                  <a:schemeClr val="tx1"/>
                </a:solidFill>
                <a:latin typeface="Times New Roman" pitchFamily="18" charset="0"/>
              </a:defRPr>
            </a:lvl2pPr>
            <a:lvl3pPr marL="1049617" indent="-209923">
              <a:defRPr>
                <a:solidFill>
                  <a:schemeClr val="tx1"/>
                </a:solidFill>
                <a:latin typeface="Times New Roman" pitchFamily="18" charset="0"/>
              </a:defRPr>
            </a:lvl3pPr>
            <a:lvl4pPr marL="1469464" indent="-209923">
              <a:defRPr>
                <a:solidFill>
                  <a:schemeClr val="tx1"/>
                </a:solidFill>
                <a:latin typeface="Times New Roman" pitchFamily="18" charset="0"/>
              </a:defRPr>
            </a:lvl4pPr>
            <a:lvl5pPr marL="1889310" indent="-209923">
              <a:defRPr>
                <a:solidFill>
                  <a:schemeClr val="tx1"/>
                </a:solidFill>
                <a:latin typeface="Times New Roman" pitchFamily="18" charset="0"/>
              </a:defRPr>
            </a:lvl5pPr>
            <a:lvl6pPr marL="2309157" indent="-209923" defTabSz="419847" fontAlgn="base">
              <a:spcBef>
                <a:spcPct val="0"/>
              </a:spcBef>
              <a:spcAft>
                <a:spcPct val="0"/>
              </a:spcAft>
              <a:defRPr>
                <a:solidFill>
                  <a:schemeClr val="tx1"/>
                </a:solidFill>
                <a:latin typeface="Times New Roman" pitchFamily="18" charset="0"/>
              </a:defRPr>
            </a:lvl6pPr>
            <a:lvl7pPr marL="2729004" indent="-209923" defTabSz="419847" fontAlgn="base">
              <a:spcBef>
                <a:spcPct val="0"/>
              </a:spcBef>
              <a:spcAft>
                <a:spcPct val="0"/>
              </a:spcAft>
              <a:defRPr>
                <a:solidFill>
                  <a:schemeClr val="tx1"/>
                </a:solidFill>
                <a:latin typeface="Times New Roman" pitchFamily="18" charset="0"/>
              </a:defRPr>
            </a:lvl7pPr>
            <a:lvl8pPr marL="3148851" indent="-209923" defTabSz="419847" fontAlgn="base">
              <a:spcBef>
                <a:spcPct val="0"/>
              </a:spcBef>
              <a:spcAft>
                <a:spcPct val="0"/>
              </a:spcAft>
              <a:defRPr>
                <a:solidFill>
                  <a:schemeClr val="tx1"/>
                </a:solidFill>
                <a:latin typeface="Times New Roman" pitchFamily="18" charset="0"/>
              </a:defRPr>
            </a:lvl8pPr>
            <a:lvl9pPr marL="3568697" indent="-209923" defTabSz="419847" fontAlgn="base">
              <a:spcBef>
                <a:spcPct val="0"/>
              </a:spcBef>
              <a:spcAft>
                <a:spcPct val="0"/>
              </a:spcAft>
              <a:defRPr>
                <a:solidFill>
                  <a:schemeClr val="tx1"/>
                </a:solidFill>
                <a:latin typeface="Times New Roman" pitchFamily="18" charset="0"/>
              </a:defRPr>
            </a:lvl9pPr>
          </a:lstStyle>
          <a:p>
            <a:pPr fontAlgn="base">
              <a:spcBef>
                <a:spcPct val="0"/>
              </a:spcBef>
              <a:spcAft>
                <a:spcPct val="0"/>
              </a:spcAft>
            </a:pPr>
            <a:r>
              <a:rPr lang="en-US" altLang="en-US" sz="1300">
                <a:latin typeface="Cambria" pitchFamily="18" charset="0"/>
              </a:rPr>
              <a:t>DMH</a:t>
            </a:r>
          </a:p>
        </p:txBody>
      </p:sp>
      <p:sp>
        <p:nvSpPr>
          <p:cNvPr id="109573"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defRPr>
            </a:lvl1pPr>
            <a:lvl2pPr marL="682251" indent="-262404">
              <a:defRPr>
                <a:solidFill>
                  <a:schemeClr val="tx1"/>
                </a:solidFill>
                <a:latin typeface="Times New Roman" pitchFamily="18" charset="0"/>
              </a:defRPr>
            </a:lvl2pPr>
            <a:lvl3pPr marL="1049617" indent="-209923">
              <a:defRPr>
                <a:solidFill>
                  <a:schemeClr val="tx1"/>
                </a:solidFill>
                <a:latin typeface="Times New Roman" pitchFamily="18" charset="0"/>
              </a:defRPr>
            </a:lvl3pPr>
            <a:lvl4pPr marL="1469464" indent="-209923">
              <a:defRPr>
                <a:solidFill>
                  <a:schemeClr val="tx1"/>
                </a:solidFill>
                <a:latin typeface="Times New Roman" pitchFamily="18" charset="0"/>
              </a:defRPr>
            </a:lvl4pPr>
            <a:lvl5pPr marL="1889310" indent="-209923">
              <a:defRPr>
                <a:solidFill>
                  <a:schemeClr val="tx1"/>
                </a:solidFill>
                <a:latin typeface="Times New Roman" pitchFamily="18" charset="0"/>
              </a:defRPr>
            </a:lvl5pPr>
            <a:lvl6pPr marL="2309157" indent="-209923" defTabSz="419847" fontAlgn="base">
              <a:spcBef>
                <a:spcPct val="0"/>
              </a:spcBef>
              <a:spcAft>
                <a:spcPct val="0"/>
              </a:spcAft>
              <a:defRPr>
                <a:solidFill>
                  <a:schemeClr val="tx1"/>
                </a:solidFill>
                <a:latin typeface="Times New Roman" pitchFamily="18" charset="0"/>
              </a:defRPr>
            </a:lvl6pPr>
            <a:lvl7pPr marL="2729004" indent="-209923" defTabSz="419847" fontAlgn="base">
              <a:spcBef>
                <a:spcPct val="0"/>
              </a:spcBef>
              <a:spcAft>
                <a:spcPct val="0"/>
              </a:spcAft>
              <a:defRPr>
                <a:solidFill>
                  <a:schemeClr val="tx1"/>
                </a:solidFill>
                <a:latin typeface="Times New Roman" pitchFamily="18" charset="0"/>
              </a:defRPr>
            </a:lvl7pPr>
            <a:lvl8pPr marL="3148851" indent="-209923" defTabSz="419847" fontAlgn="base">
              <a:spcBef>
                <a:spcPct val="0"/>
              </a:spcBef>
              <a:spcAft>
                <a:spcPct val="0"/>
              </a:spcAft>
              <a:defRPr>
                <a:solidFill>
                  <a:schemeClr val="tx1"/>
                </a:solidFill>
                <a:latin typeface="Times New Roman" pitchFamily="18" charset="0"/>
              </a:defRPr>
            </a:lvl8pPr>
            <a:lvl9pPr marL="3568697" indent="-209923" defTabSz="419847" fontAlgn="base">
              <a:spcBef>
                <a:spcPct val="0"/>
              </a:spcBef>
              <a:spcAft>
                <a:spcPct val="0"/>
              </a:spcAft>
              <a:defRPr>
                <a:solidFill>
                  <a:schemeClr val="tx1"/>
                </a:solidFill>
                <a:latin typeface="Times New Roman" pitchFamily="18" charset="0"/>
              </a:defRPr>
            </a:lvl9pPr>
          </a:lstStyle>
          <a:p>
            <a:fld id="{301170D6-C486-45D1-B940-C1E56F708990}" type="slidenum">
              <a:rPr lang="en-US" altLang="en-US" sz="2200">
                <a:latin typeface="Cambria" pitchFamily="18" charset="0"/>
              </a:rPr>
              <a:pPr/>
              <a:t>4</a:t>
            </a:fld>
            <a:endParaRPr lang="en-US" altLang="en-US" sz="2200">
              <a:latin typeface="Cambria" pitchFamily="18" charset="0"/>
            </a:endParaRPr>
          </a:p>
        </p:txBody>
      </p:sp>
    </p:spTree>
    <p:extLst>
      <p:ext uri="{BB962C8B-B14F-4D97-AF65-F5344CB8AC3E}">
        <p14:creationId xmlns:p14="http://schemas.microsoft.com/office/powerpoint/2010/main" val="271024248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57027">
                                            <p:txEl>
                                              <p:pRg st="0" end="0"/>
                                            </p:txEl>
                                          </p:spTgt>
                                        </p:tgtEl>
                                        <p:attrNameLst>
                                          <p:attrName>style.visibility</p:attrName>
                                        </p:attrNameLst>
                                      </p:cBhvr>
                                      <p:to>
                                        <p:strVal val="visible"/>
                                      </p:to>
                                    </p:set>
                                    <p:animEffect transition="in" filter="wipe(left)">
                                      <p:cBhvr>
                                        <p:cTn id="7" dur="500"/>
                                        <p:tgtEl>
                                          <p:spTgt spid="25702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57027">
                                            <p:txEl>
                                              <p:pRg st="1" end="1"/>
                                            </p:txEl>
                                          </p:spTgt>
                                        </p:tgtEl>
                                        <p:attrNameLst>
                                          <p:attrName>style.visibility</p:attrName>
                                        </p:attrNameLst>
                                      </p:cBhvr>
                                      <p:to>
                                        <p:strVal val="visible"/>
                                      </p:to>
                                    </p:set>
                                    <p:animEffect transition="in" filter="wipe(left)">
                                      <p:cBhvr>
                                        <p:cTn id="12" dur="500"/>
                                        <p:tgtEl>
                                          <p:spTgt spid="25702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57027">
                                            <p:txEl>
                                              <p:pRg st="2" end="2"/>
                                            </p:txEl>
                                          </p:spTgt>
                                        </p:tgtEl>
                                        <p:attrNameLst>
                                          <p:attrName>style.visibility</p:attrName>
                                        </p:attrNameLst>
                                      </p:cBhvr>
                                      <p:to>
                                        <p:strVal val="visible"/>
                                      </p:to>
                                    </p:set>
                                    <p:animEffect transition="in" filter="wipe(left)">
                                      <p:cBhvr>
                                        <p:cTn id="17" dur="500"/>
                                        <p:tgtEl>
                                          <p:spTgt spid="25702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57027">
                                            <p:txEl>
                                              <p:pRg st="3" end="3"/>
                                            </p:txEl>
                                          </p:spTgt>
                                        </p:tgtEl>
                                        <p:attrNameLst>
                                          <p:attrName>style.visibility</p:attrName>
                                        </p:attrNameLst>
                                      </p:cBhvr>
                                      <p:to>
                                        <p:strVal val="visible"/>
                                      </p:to>
                                    </p:set>
                                    <p:animEffect transition="in" filter="wipe(left)">
                                      <p:cBhvr>
                                        <p:cTn id="22" dur="500"/>
                                        <p:tgtEl>
                                          <p:spTgt spid="257027">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57027">
                                            <p:txEl>
                                              <p:pRg st="4" end="4"/>
                                            </p:txEl>
                                          </p:spTgt>
                                        </p:tgtEl>
                                        <p:attrNameLst>
                                          <p:attrName>style.visibility</p:attrName>
                                        </p:attrNameLst>
                                      </p:cBhvr>
                                      <p:to>
                                        <p:strVal val="visible"/>
                                      </p:to>
                                    </p:set>
                                    <p:animEffect transition="in" filter="wipe(left)">
                                      <p:cBhvr>
                                        <p:cTn id="27" dur="500"/>
                                        <p:tgtEl>
                                          <p:spTgt spid="257027">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57027">
                                            <p:txEl>
                                              <p:pRg st="5" end="5"/>
                                            </p:txEl>
                                          </p:spTgt>
                                        </p:tgtEl>
                                        <p:attrNameLst>
                                          <p:attrName>style.visibility</p:attrName>
                                        </p:attrNameLst>
                                      </p:cBhvr>
                                      <p:to>
                                        <p:strVal val="visible"/>
                                      </p:to>
                                    </p:set>
                                    <p:animEffect transition="in" filter="wipe(left)">
                                      <p:cBhvr>
                                        <p:cTn id="32" dur="500"/>
                                        <p:tgtEl>
                                          <p:spTgt spid="25702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7027" grpId="0" build="p"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1556" name="Rectangle 2"/>
          <p:cNvSpPr>
            <a:spLocks noGrp="1" noChangeArrowheads="1"/>
          </p:cNvSpPr>
          <p:nvPr>
            <p:ph type="title"/>
          </p:nvPr>
        </p:nvSpPr>
        <p:spPr>
          <a:xfrm>
            <a:off x="810597" y="609406"/>
            <a:ext cx="6672846" cy="860166"/>
          </a:xfrm>
        </p:spPr>
        <p:txBody>
          <a:bodyPr/>
          <a:lstStyle/>
          <a:p>
            <a:pPr defTabSz="914342">
              <a:defRPr/>
            </a:pPr>
            <a:r>
              <a:rPr lang="en-US" altLang="en-US" b="1">
                <a:solidFill>
                  <a:srgbClr val="0070C0"/>
                </a:solidFill>
              </a:rPr>
              <a:t>Chapter Review</a:t>
            </a:r>
          </a:p>
        </p:txBody>
      </p:sp>
      <p:sp>
        <p:nvSpPr>
          <p:cNvPr id="299011" name="Rectangle 3"/>
          <p:cNvSpPr>
            <a:spLocks noGrp="1" noChangeArrowheads="1"/>
          </p:cNvSpPr>
          <p:nvPr>
            <p:ph idx="1"/>
          </p:nvPr>
        </p:nvSpPr>
        <p:spPr bwMode="auto">
          <a:xfrm>
            <a:off x="860166" y="1523514"/>
            <a:ext cx="7423668" cy="4572000"/>
          </a:xfrm>
        </p:spPr>
        <p:txBody>
          <a:bodyPr wrap="square" numCol="1" anchor="t" anchorCtr="0" compatLnSpc="1">
            <a:prstTxWarp prst="textNoShape">
              <a:avLst/>
            </a:prstTxWarp>
          </a:bodyPr>
          <a:lstStyle/>
          <a:p>
            <a:pPr>
              <a:buClr>
                <a:schemeClr val="hlink"/>
              </a:buClr>
              <a:buFont typeface="Wingdings" pitchFamily="2" charset="2"/>
              <a:buChar char="n"/>
            </a:pPr>
            <a:r>
              <a:rPr lang="en-US" altLang="en-US" sz="2600"/>
              <a:t>Factors to Consider in Multinational Capital Budgeting</a:t>
            </a:r>
          </a:p>
          <a:p>
            <a:pPr lvl="1">
              <a:buClr>
                <a:schemeClr val="hlink"/>
              </a:buClr>
              <a:buFont typeface="Wingdings" pitchFamily="2" charset="2"/>
              <a:buChar char="n"/>
            </a:pPr>
            <a:r>
              <a:rPr lang="en-US" altLang="en-US" sz="2200"/>
              <a:t>Exchange Rate Fluctuations</a:t>
            </a:r>
          </a:p>
          <a:p>
            <a:pPr lvl="1">
              <a:buClr>
                <a:schemeClr val="hlink"/>
              </a:buClr>
              <a:buFont typeface="Wingdings" pitchFamily="2" charset="2"/>
              <a:buChar char="n"/>
            </a:pPr>
            <a:r>
              <a:rPr lang="en-US" altLang="en-US" sz="2200"/>
              <a:t>Inflation</a:t>
            </a:r>
          </a:p>
          <a:p>
            <a:pPr lvl="1">
              <a:buClr>
                <a:schemeClr val="hlink"/>
              </a:buClr>
              <a:buFont typeface="Wingdings" pitchFamily="2" charset="2"/>
              <a:buChar char="n"/>
            </a:pPr>
            <a:r>
              <a:rPr lang="en-US" altLang="en-US" sz="2200"/>
              <a:t>Financing Arrangement</a:t>
            </a:r>
          </a:p>
          <a:p>
            <a:pPr lvl="1">
              <a:buClr>
                <a:schemeClr val="hlink"/>
              </a:buClr>
              <a:buFont typeface="Wingdings" pitchFamily="2" charset="2"/>
              <a:buChar char="n"/>
            </a:pPr>
            <a:r>
              <a:rPr lang="en-US" altLang="en-US" sz="2200"/>
              <a:t>Blocked Funds</a:t>
            </a:r>
          </a:p>
          <a:p>
            <a:pPr lvl="1">
              <a:buClr>
                <a:schemeClr val="hlink"/>
              </a:buClr>
              <a:buFont typeface="Wingdings" pitchFamily="2" charset="2"/>
              <a:buChar char="n"/>
            </a:pPr>
            <a:r>
              <a:rPr lang="en-US" altLang="en-US" sz="2200"/>
              <a:t>Uncertain Salvage Value</a:t>
            </a:r>
          </a:p>
          <a:p>
            <a:pPr lvl="1">
              <a:buClr>
                <a:schemeClr val="hlink"/>
              </a:buClr>
              <a:buFont typeface="Wingdings" pitchFamily="2" charset="2"/>
              <a:buChar char="n"/>
            </a:pPr>
            <a:r>
              <a:rPr lang="en-US" altLang="en-US" sz="2200"/>
              <a:t>Impact of Project on Prevailing Cash Flows</a:t>
            </a:r>
          </a:p>
          <a:p>
            <a:pPr lvl="1">
              <a:buClr>
                <a:schemeClr val="hlink"/>
              </a:buClr>
              <a:buFont typeface="Wingdings" pitchFamily="2" charset="2"/>
              <a:buChar char="n"/>
            </a:pPr>
            <a:r>
              <a:rPr lang="en-US" altLang="en-US" sz="2200"/>
              <a:t>Host Government Incentives</a:t>
            </a:r>
          </a:p>
        </p:txBody>
      </p:sp>
      <p:sp>
        <p:nvSpPr>
          <p:cNvPr id="152580"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imes New Roman" pitchFamily="18" charset="0"/>
              </a:defRPr>
            </a:lvl1pPr>
            <a:lvl2pPr marL="682251" indent="-262404">
              <a:defRPr>
                <a:solidFill>
                  <a:schemeClr val="tx1"/>
                </a:solidFill>
                <a:latin typeface="Times New Roman" pitchFamily="18" charset="0"/>
              </a:defRPr>
            </a:lvl2pPr>
            <a:lvl3pPr marL="1049617" indent="-209923">
              <a:defRPr>
                <a:solidFill>
                  <a:schemeClr val="tx1"/>
                </a:solidFill>
                <a:latin typeface="Times New Roman" pitchFamily="18" charset="0"/>
              </a:defRPr>
            </a:lvl3pPr>
            <a:lvl4pPr marL="1469464" indent="-209923">
              <a:defRPr>
                <a:solidFill>
                  <a:schemeClr val="tx1"/>
                </a:solidFill>
                <a:latin typeface="Times New Roman" pitchFamily="18" charset="0"/>
              </a:defRPr>
            </a:lvl4pPr>
            <a:lvl5pPr marL="1889310" indent="-209923">
              <a:defRPr>
                <a:solidFill>
                  <a:schemeClr val="tx1"/>
                </a:solidFill>
                <a:latin typeface="Times New Roman" pitchFamily="18" charset="0"/>
              </a:defRPr>
            </a:lvl5pPr>
            <a:lvl6pPr marL="2309157" indent="-209923" defTabSz="419847" fontAlgn="base">
              <a:spcBef>
                <a:spcPct val="0"/>
              </a:spcBef>
              <a:spcAft>
                <a:spcPct val="0"/>
              </a:spcAft>
              <a:defRPr>
                <a:solidFill>
                  <a:schemeClr val="tx1"/>
                </a:solidFill>
                <a:latin typeface="Times New Roman" pitchFamily="18" charset="0"/>
              </a:defRPr>
            </a:lvl6pPr>
            <a:lvl7pPr marL="2729004" indent="-209923" defTabSz="419847" fontAlgn="base">
              <a:spcBef>
                <a:spcPct val="0"/>
              </a:spcBef>
              <a:spcAft>
                <a:spcPct val="0"/>
              </a:spcAft>
              <a:defRPr>
                <a:solidFill>
                  <a:schemeClr val="tx1"/>
                </a:solidFill>
                <a:latin typeface="Times New Roman" pitchFamily="18" charset="0"/>
              </a:defRPr>
            </a:lvl7pPr>
            <a:lvl8pPr marL="3148851" indent="-209923" defTabSz="419847" fontAlgn="base">
              <a:spcBef>
                <a:spcPct val="0"/>
              </a:spcBef>
              <a:spcAft>
                <a:spcPct val="0"/>
              </a:spcAft>
              <a:defRPr>
                <a:solidFill>
                  <a:schemeClr val="tx1"/>
                </a:solidFill>
                <a:latin typeface="Times New Roman" pitchFamily="18" charset="0"/>
              </a:defRPr>
            </a:lvl8pPr>
            <a:lvl9pPr marL="3568697" indent="-209923" defTabSz="419847" fontAlgn="base">
              <a:spcBef>
                <a:spcPct val="0"/>
              </a:spcBef>
              <a:spcAft>
                <a:spcPct val="0"/>
              </a:spcAft>
              <a:defRPr>
                <a:solidFill>
                  <a:schemeClr val="tx1"/>
                </a:solidFill>
                <a:latin typeface="Times New Roman" pitchFamily="18" charset="0"/>
              </a:defRPr>
            </a:lvl9pPr>
          </a:lstStyle>
          <a:p>
            <a:pPr fontAlgn="base">
              <a:spcBef>
                <a:spcPct val="0"/>
              </a:spcBef>
              <a:spcAft>
                <a:spcPct val="0"/>
              </a:spcAft>
            </a:pPr>
            <a:r>
              <a:rPr lang="en-US" altLang="en-US" sz="1300">
                <a:latin typeface="Cambria" pitchFamily="18" charset="0"/>
              </a:rPr>
              <a:t>DMH</a:t>
            </a:r>
          </a:p>
        </p:txBody>
      </p:sp>
      <p:sp>
        <p:nvSpPr>
          <p:cNvPr id="152581"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defRPr>
            </a:lvl1pPr>
            <a:lvl2pPr marL="682251" indent="-262404">
              <a:defRPr>
                <a:solidFill>
                  <a:schemeClr val="tx1"/>
                </a:solidFill>
                <a:latin typeface="Times New Roman" pitchFamily="18" charset="0"/>
              </a:defRPr>
            </a:lvl2pPr>
            <a:lvl3pPr marL="1049617" indent="-209923">
              <a:defRPr>
                <a:solidFill>
                  <a:schemeClr val="tx1"/>
                </a:solidFill>
                <a:latin typeface="Times New Roman" pitchFamily="18" charset="0"/>
              </a:defRPr>
            </a:lvl3pPr>
            <a:lvl4pPr marL="1469464" indent="-209923">
              <a:defRPr>
                <a:solidFill>
                  <a:schemeClr val="tx1"/>
                </a:solidFill>
                <a:latin typeface="Times New Roman" pitchFamily="18" charset="0"/>
              </a:defRPr>
            </a:lvl4pPr>
            <a:lvl5pPr marL="1889310" indent="-209923">
              <a:defRPr>
                <a:solidFill>
                  <a:schemeClr val="tx1"/>
                </a:solidFill>
                <a:latin typeface="Times New Roman" pitchFamily="18" charset="0"/>
              </a:defRPr>
            </a:lvl5pPr>
            <a:lvl6pPr marL="2309157" indent="-209923" defTabSz="419847" fontAlgn="base">
              <a:spcBef>
                <a:spcPct val="0"/>
              </a:spcBef>
              <a:spcAft>
                <a:spcPct val="0"/>
              </a:spcAft>
              <a:defRPr>
                <a:solidFill>
                  <a:schemeClr val="tx1"/>
                </a:solidFill>
                <a:latin typeface="Times New Roman" pitchFamily="18" charset="0"/>
              </a:defRPr>
            </a:lvl6pPr>
            <a:lvl7pPr marL="2729004" indent="-209923" defTabSz="419847" fontAlgn="base">
              <a:spcBef>
                <a:spcPct val="0"/>
              </a:spcBef>
              <a:spcAft>
                <a:spcPct val="0"/>
              </a:spcAft>
              <a:defRPr>
                <a:solidFill>
                  <a:schemeClr val="tx1"/>
                </a:solidFill>
                <a:latin typeface="Times New Roman" pitchFamily="18" charset="0"/>
              </a:defRPr>
            </a:lvl7pPr>
            <a:lvl8pPr marL="3148851" indent="-209923" defTabSz="419847" fontAlgn="base">
              <a:spcBef>
                <a:spcPct val="0"/>
              </a:spcBef>
              <a:spcAft>
                <a:spcPct val="0"/>
              </a:spcAft>
              <a:defRPr>
                <a:solidFill>
                  <a:schemeClr val="tx1"/>
                </a:solidFill>
                <a:latin typeface="Times New Roman" pitchFamily="18" charset="0"/>
              </a:defRPr>
            </a:lvl8pPr>
            <a:lvl9pPr marL="3568697" indent="-209923" defTabSz="419847" fontAlgn="base">
              <a:spcBef>
                <a:spcPct val="0"/>
              </a:spcBef>
              <a:spcAft>
                <a:spcPct val="0"/>
              </a:spcAft>
              <a:defRPr>
                <a:solidFill>
                  <a:schemeClr val="tx1"/>
                </a:solidFill>
                <a:latin typeface="Times New Roman" pitchFamily="18" charset="0"/>
              </a:defRPr>
            </a:lvl9pPr>
          </a:lstStyle>
          <a:p>
            <a:fld id="{E847FB3F-02D6-4F44-9127-CE6B0D532F7E}" type="slidenum">
              <a:rPr lang="en-US" altLang="en-US" sz="2200">
                <a:latin typeface="Cambria" pitchFamily="18" charset="0"/>
              </a:rPr>
              <a:pPr/>
              <a:t>40</a:t>
            </a:fld>
            <a:endParaRPr lang="en-US" altLang="en-US" sz="2200">
              <a:latin typeface="Cambria" pitchFamily="18" charset="0"/>
            </a:endParaRPr>
          </a:p>
        </p:txBody>
      </p:sp>
    </p:spTree>
    <p:extLst>
      <p:ext uri="{BB962C8B-B14F-4D97-AF65-F5344CB8AC3E}">
        <p14:creationId xmlns:p14="http://schemas.microsoft.com/office/powerpoint/2010/main" val="170651427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99011">
                                            <p:txEl>
                                              <p:pRg st="0" end="0"/>
                                            </p:txEl>
                                          </p:spTgt>
                                        </p:tgtEl>
                                        <p:attrNameLst>
                                          <p:attrName>style.visibility</p:attrName>
                                        </p:attrNameLst>
                                      </p:cBhvr>
                                      <p:to>
                                        <p:strVal val="visible"/>
                                      </p:to>
                                    </p:set>
                                    <p:animEffect transition="in" filter="wipe(left)">
                                      <p:cBhvr>
                                        <p:cTn id="7" dur="500"/>
                                        <p:tgtEl>
                                          <p:spTgt spid="299011">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99011">
                                            <p:txEl>
                                              <p:pRg st="1" end="1"/>
                                            </p:txEl>
                                          </p:spTgt>
                                        </p:tgtEl>
                                        <p:attrNameLst>
                                          <p:attrName>style.visibility</p:attrName>
                                        </p:attrNameLst>
                                      </p:cBhvr>
                                      <p:to>
                                        <p:strVal val="visible"/>
                                      </p:to>
                                    </p:set>
                                    <p:animEffect transition="in" filter="wipe(left)">
                                      <p:cBhvr>
                                        <p:cTn id="10" dur="500"/>
                                        <p:tgtEl>
                                          <p:spTgt spid="299011">
                                            <p:txEl>
                                              <p:pRg st="1" end="1"/>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299011">
                                            <p:txEl>
                                              <p:pRg st="2" end="2"/>
                                            </p:txEl>
                                          </p:spTgt>
                                        </p:tgtEl>
                                        <p:attrNameLst>
                                          <p:attrName>style.visibility</p:attrName>
                                        </p:attrNameLst>
                                      </p:cBhvr>
                                      <p:to>
                                        <p:strVal val="visible"/>
                                      </p:to>
                                    </p:set>
                                    <p:animEffect transition="in" filter="wipe(left)">
                                      <p:cBhvr>
                                        <p:cTn id="13" dur="500"/>
                                        <p:tgtEl>
                                          <p:spTgt spid="299011">
                                            <p:txEl>
                                              <p:pRg st="2" end="2"/>
                                            </p:txEl>
                                          </p:spTgt>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299011">
                                            <p:txEl>
                                              <p:pRg st="3" end="3"/>
                                            </p:txEl>
                                          </p:spTgt>
                                        </p:tgtEl>
                                        <p:attrNameLst>
                                          <p:attrName>style.visibility</p:attrName>
                                        </p:attrNameLst>
                                      </p:cBhvr>
                                      <p:to>
                                        <p:strVal val="visible"/>
                                      </p:to>
                                    </p:set>
                                    <p:animEffect transition="in" filter="wipe(left)">
                                      <p:cBhvr>
                                        <p:cTn id="16" dur="500"/>
                                        <p:tgtEl>
                                          <p:spTgt spid="299011">
                                            <p:txEl>
                                              <p:pRg st="3" end="3"/>
                                            </p:txEl>
                                          </p:spTgt>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299011">
                                            <p:txEl>
                                              <p:pRg st="4" end="4"/>
                                            </p:txEl>
                                          </p:spTgt>
                                        </p:tgtEl>
                                        <p:attrNameLst>
                                          <p:attrName>style.visibility</p:attrName>
                                        </p:attrNameLst>
                                      </p:cBhvr>
                                      <p:to>
                                        <p:strVal val="visible"/>
                                      </p:to>
                                    </p:set>
                                    <p:animEffect transition="in" filter="wipe(left)">
                                      <p:cBhvr>
                                        <p:cTn id="19" dur="500"/>
                                        <p:tgtEl>
                                          <p:spTgt spid="299011">
                                            <p:txEl>
                                              <p:pRg st="4" end="4"/>
                                            </p:txEl>
                                          </p:spTgt>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299011">
                                            <p:txEl>
                                              <p:pRg st="5" end="5"/>
                                            </p:txEl>
                                          </p:spTgt>
                                        </p:tgtEl>
                                        <p:attrNameLst>
                                          <p:attrName>style.visibility</p:attrName>
                                        </p:attrNameLst>
                                      </p:cBhvr>
                                      <p:to>
                                        <p:strVal val="visible"/>
                                      </p:to>
                                    </p:set>
                                    <p:animEffect transition="in" filter="wipe(left)">
                                      <p:cBhvr>
                                        <p:cTn id="22" dur="500"/>
                                        <p:tgtEl>
                                          <p:spTgt spid="299011">
                                            <p:txEl>
                                              <p:pRg st="5" end="5"/>
                                            </p:txEl>
                                          </p:spTgt>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299011">
                                            <p:txEl>
                                              <p:pRg st="6" end="6"/>
                                            </p:txEl>
                                          </p:spTgt>
                                        </p:tgtEl>
                                        <p:attrNameLst>
                                          <p:attrName>style.visibility</p:attrName>
                                        </p:attrNameLst>
                                      </p:cBhvr>
                                      <p:to>
                                        <p:strVal val="visible"/>
                                      </p:to>
                                    </p:set>
                                    <p:animEffect transition="in" filter="wipe(left)">
                                      <p:cBhvr>
                                        <p:cTn id="25" dur="500"/>
                                        <p:tgtEl>
                                          <p:spTgt spid="299011">
                                            <p:txEl>
                                              <p:pRg st="6" end="6"/>
                                            </p:txEl>
                                          </p:spTgt>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299011">
                                            <p:txEl>
                                              <p:pRg st="7" end="7"/>
                                            </p:txEl>
                                          </p:spTgt>
                                        </p:tgtEl>
                                        <p:attrNameLst>
                                          <p:attrName>style.visibility</p:attrName>
                                        </p:attrNameLst>
                                      </p:cBhvr>
                                      <p:to>
                                        <p:strVal val="visible"/>
                                      </p:to>
                                    </p:set>
                                    <p:animEffect transition="in" filter="wipe(left)">
                                      <p:cBhvr>
                                        <p:cTn id="28" dur="500"/>
                                        <p:tgtEl>
                                          <p:spTgt spid="299011">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9011" grpId="0" build="p"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2580" name="Rectangle 2"/>
          <p:cNvSpPr>
            <a:spLocks noGrp="1" noChangeArrowheads="1"/>
          </p:cNvSpPr>
          <p:nvPr>
            <p:ph type="title"/>
          </p:nvPr>
        </p:nvSpPr>
        <p:spPr/>
        <p:txBody>
          <a:bodyPr/>
          <a:lstStyle/>
          <a:p>
            <a:pPr defTabSz="914342">
              <a:defRPr/>
            </a:pPr>
            <a:r>
              <a:rPr lang="en-US" altLang="en-US" b="1">
                <a:solidFill>
                  <a:srgbClr val="0070C0"/>
                </a:solidFill>
              </a:rPr>
              <a:t>Chapter Review</a:t>
            </a:r>
          </a:p>
        </p:txBody>
      </p:sp>
      <p:sp>
        <p:nvSpPr>
          <p:cNvPr id="300035" name="Rectangle 3"/>
          <p:cNvSpPr>
            <a:spLocks noGrp="1" noChangeArrowheads="1"/>
          </p:cNvSpPr>
          <p:nvPr>
            <p:ph idx="1"/>
          </p:nvPr>
        </p:nvSpPr>
        <p:spPr bwMode="auto">
          <a:xfrm>
            <a:off x="793103" y="1889449"/>
            <a:ext cx="7059191" cy="4114217"/>
          </a:xfrm>
        </p:spPr>
        <p:txBody>
          <a:bodyPr wrap="square" numCol="1" anchor="t" anchorCtr="0" compatLnSpc="1">
            <a:prstTxWarp prst="textNoShape">
              <a:avLst/>
            </a:prstTxWarp>
          </a:bodyPr>
          <a:lstStyle/>
          <a:p>
            <a:pPr>
              <a:buClr>
                <a:schemeClr val="hlink"/>
              </a:buClr>
              <a:buFont typeface="Wingdings" pitchFamily="2" charset="2"/>
              <a:buChar char="n"/>
            </a:pPr>
            <a:r>
              <a:rPr lang="en-US" altLang="en-US" sz="2600"/>
              <a:t>Adjusting Project Assessment for Risk</a:t>
            </a:r>
          </a:p>
          <a:p>
            <a:pPr lvl="1">
              <a:buClr>
                <a:schemeClr val="hlink"/>
              </a:buClr>
              <a:buFont typeface="Wingdings" pitchFamily="2" charset="2"/>
              <a:buChar char="n"/>
            </a:pPr>
            <a:r>
              <a:rPr lang="en-US" altLang="en-US" sz="2200"/>
              <a:t>Risk-Adjusted Discount Rate</a:t>
            </a:r>
          </a:p>
          <a:p>
            <a:pPr lvl="1">
              <a:buClr>
                <a:schemeClr val="hlink"/>
              </a:buClr>
              <a:buFont typeface="Wingdings" pitchFamily="2" charset="2"/>
              <a:buChar char="n"/>
            </a:pPr>
            <a:r>
              <a:rPr lang="en-US" altLang="en-US" sz="2200"/>
              <a:t>Sensitivity Analysis</a:t>
            </a:r>
          </a:p>
          <a:p>
            <a:pPr lvl="1">
              <a:buClr>
                <a:schemeClr val="hlink"/>
              </a:buClr>
              <a:buFont typeface="Wingdings" pitchFamily="2" charset="2"/>
              <a:buChar char="n"/>
            </a:pPr>
            <a:r>
              <a:rPr lang="en-US" altLang="en-US" sz="2200"/>
              <a:t>Simulation</a:t>
            </a:r>
          </a:p>
          <a:p>
            <a:pPr>
              <a:buClr>
                <a:schemeClr val="hlink"/>
              </a:buClr>
              <a:buFont typeface="Wingdings" pitchFamily="2" charset="2"/>
              <a:buChar char="n"/>
            </a:pPr>
            <a:r>
              <a:rPr lang="en-US" altLang="en-US" sz="2600"/>
              <a:t>Impact of Multinational Capital Budgeting on an MNC’s Value</a:t>
            </a:r>
          </a:p>
        </p:txBody>
      </p:sp>
      <p:sp>
        <p:nvSpPr>
          <p:cNvPr id="153604"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imes New Roman" pitchFamily="18" charset="0"/>
              </a:defRPr>
            </a:lvl1pPr>
            <a:lvl2pPr marL="682251" indent="-262404">
              <a:defRPr>
                <a:solidFill>
                  <a:schemeClr val="tx1"/>
                </a:solidFill>
                <a:latin typeface="Times New Roman" pitchFamily="18" charset="0"/>
              </a:defRPr>
            </a:lvl2pPr>
            <a:lvl3pPr marL="1049617" indent="-209923">
              <a:defRPr>
                <a:solidFill>
                  <a:schemeClr val="tx1"/>
                </a:solidFill>
                <a:latin typeface="Times New Roman" pitchFamily="18" charset="0"/>
              </a:defRPr>
            </a:lvl3pPr>
            <a:lvl4pPr marL="1469464" indent="-209923">
              <a:defRPr>
                <a:solidFill>
                  <a:schemeClr val="tx1"/>
                </a:solidFill>
                <a:latin typeface="Times New Roman" pitchFamily="18" charset="0"/>
              </a:defRPr>
            </a:lvl4pPr>
            <a:lvl5pPr marL="1889310" indent="-209923">
              <a:defRPr>
                <a:solidFill>
                  <a:schemeClr val="tx1"/>
                </a:solidFill>
                <a:latin typeface="Times New Roman" pitchFamily="18" charset="0"/>
              </a:defRPr>
            </a:lvl5pPr>
            <a:lvl6pPr marL="2309157" indent="-209923" defTabSz="419847" fontAlgn="base">
              <a:spcBef>
                <a:spcPct val="0"/>
              </a:spcBef>
              <a:spcAft>
                <a:spcPct val="0"/>
              </a:spcAft>
              <a:defRPr>
                <a:solidFill>
                  <a:schemeClr val="tx1"/>
                </a:solidFill>
                <a:latin typeface="Times New Roman" pitchFamily="18" charset="0"/>
              </a:defRPr>
            </a:lvl6pPr>
            <a:lvl7pPr marL="2729004" indent="-209923" defTabSz="419847" fontAlgn="base">
              <a:spcBef>
                <a:spcPct val="0"/>
              </a:spcBef>
              <a:spcAft>
                <a:spcPct val="0"/>
              </a:spcAft>
              <a:defRPr>
                <a:solidFill>
                  <a:schemeClr val="tx1"/>
                </a:solidFill>
                <a:latin typeface="Times New Roman" pitchFamily="18" charset="0"/>
              </a:defRPr>
            </a:lvl7pPr>
            <a:lvl8pPr marL="3148851" indent="-209923" defTabSz="419847" fontAlgn="base">
              <a:spcBef>
                <a:spcPct val="0"/>
              </a:spcBef>
              <a:spcAft>
                <a:spcPct val="0"/>
              </a:spcAft>
              <a:defRPr>
                <a:solidFill>
                  <a:schemeClr val="tx1"/>
                </a:solidFill>
                <a:latin typeface="Times New Roman" pitchFamily="18" charset="0"/>
              </a:defRPr>
            </a:lvl8pPr>
            <a:lvl9pPr marL="3568697" indent="-209923" defTabSz="419847" fontAlgn="base">
              <a:spcBef>
                <a:spcPct val="0"/>
              </a:spcBef>
              <a:spcAft>
                <a:spcPct val="0"/>
              </a:spcAft>
              <a:defRPr>
                <a:solidFill>
                  <a:schemeClr val="tx1"/>
                </a:solidFill>
                <a:latin typeface="Times New Roman" pitchFamily="18" charset="0"/>
              </a:defRPr>
            </a:lvl9pPr>
          </a:lstStyle>
          <a:p>
            <a:pPr fontAlgn="base">
              <a:spcBef>
                <a:spcPct val="0"/>
              </a:spcBef>
              <a:spcAft>
                <a:spcPct val="0"/>
              </a:spcAft>
            </a:pPr>
            <a:r>
              <a:rPr lang="en-US" altLang="en-US" sz="1300">
                <a:latin typeface="Cambria" pitchFamily="18" charset="0"/>
              </a:rPr>
              <a:t>DMH</a:t>
            </a:r>
          </a:p>
        </p:txBody>
      </p:sp>
      <p:sp>
        <p:nvSpPr>
          <p:cNvPr id="153605"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defRPr>
            </a:lvl1pPr>
            <a:lvl2pPr marL="682251" indent="-262404">
              <a:defRPr>
                <a:solidFill>
                  <a:schemeClr val="tx1"/>
                </a:solidFill>
                <a:latin typeface="Times New Roman" pitchFamily="18" charset="0"/>
              </a:defRPr>
            </a:lvl2pPr>
            <a:lvl3pPr marL="1049617" indent="-209923">
              <a:defRPr>
                <a:solidFill>
                  <a:schemeClr val="tx1"/>
                </a:solidFill>
                <a:latin typeface="Times New Roman" pitchFamily="18" charset="0"/>
              </a:defRPr>
            </a:lvl3pPr>
            <a:lvl4pPr marL="1469464" indent="-209923">
              <a:defRPr>
                <a:solidFill>
                  <a:schemeClr val="tx1"/>
                </a:solidFill>
                <a:latin typeface="Times New Roman" pitchFamily="18" charset="0"/>
              </a:defRPr>
            </a:lvl4pPr>
            <a:lvl5pPr marL="1889310" indent="-209923">
              <a:defRPr>
                <a:solidFill>
                  <a:schemeClr val="tx1"/>
                </a:solidFill>
                <a:latin typeface="Times New Roman" pitchFamily="18" charset="0"/>
              </a:defRPr>
            </a:lvl5pPr>
            <a:lvl6pPr marL="2309157" indent="-209923" defTabSz="419847" fontAlgn="base">
              <a:spcBef>
                <a:spcPct val="0"/>
              </a:spcBef>
              <a:spcAft>
                <a:spcPct val="0"/>
              </a:spcAft>
              <a:defRPr>
                <a:solidFill>
                  <a:schemeClr val="tx1"/>
                </a:solidFill>
                <a:latin typeface="Times New Roman" pitchFamily="18" charset="0"/>
              </a:defRPr>
            </a:lvl6pPr>
            <a:lvl7pPr marL="2729004" indent="-209923" defTabSz="419847" fontAlgn="base">
              <a:spcBef>
                <a:spcPct val="0"/>
              </a:spcBef>
              <a:spcAft>
                <a:spcPct val="0"/>
              </a:spcAft>
              <a:defRPr>
                <a:solidFill>
                  <a:schemeClr val="tx1"/>
                </a:solidFill>
                <a:latin typeface="Times New Roman" pitchFamily="18" charset="0"/>
              </a:defRPr>
            </a:lvl7pPr>
            <a:lvl8pPr marL="3148851" indent="-209923" defTabSz="419847" fontAlgn="base">
              <a:spcBef>
                <a:spcPct val="0"/>
              </a:spcBef>
              <a:spcAft>
                <a:spcPct val="0"/>
              </a:spcAft>
              <a:defRPr>
                <a:solidFill>
                  <a:schemeClr val="tx1"/>
                </a:solidFill>
                <a:latin typeface="Times New Roman" pitchFamily="18" charset="0"/>
              </a:defRPr>
            </a:lvl8pPr>
            <a:lvl9pPr marL="3568697" indent="-209923" defTabSz="419847" fontAlgn="base">
              <a:spcBef>
                <a:spcPct val="0"/>
              </a:spcBef>
              <a:spcAft>
                <a:spcPct val="0"/>
              </a:spcAft>
              <a:defRPr>
                <a:solidFill>
                  <a:schemeClr val="tx1"/>
                </a:solidFill>
                <a:latin typeface="Times New Roman" pitchFamily="18" charset="0"/>
              </a:defRPr>
            </a:lvl9pPr>
          </a:lstStyle>
          <a:p>
            <a:fld id="{900D367C-B750-436F-BB40-72EEE789D8EE}" type="slidenum">
              <a:rPr lang="en-US" altLang="en-US" sz="2200">
                <a:latin typeface="Cambria" pitchFamily="18" charset="0"/>
              </a:rPr>
              <a:pPr/>
              <a:t>41</a:t>
            </a:fld>
            <a:endParaRPr lang="en-US" altLang="en-US" sz="2200">
              <a:latin typeface="Cambria" pitchFamily="18" charset="0"/>
            </a:endParaRPr>
          </a:p>
        </p:txBody>
      </p:sp>
    </p:spTree>
    <p:extLst>
      <p:ext uri="{BB962C8B-B14F-4D97-AF65-F5344CB8AC3E}">
        <p14:creationId xmlns:p14="http://schemas.microsoft.com/office/powerpoint/2010/main" val="135810797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00035">
                                            <p:txEl>
                                              <p:pRg st="0" end="0"/>
                                            </p:txEl>
                                          </p:spTgt>
                                        </p:tgtEl>
                                        <p:attrNameLst>
                                          <p:attrName>style.visibility</p:attrName>
                                        </p:attrNameLst>
                                      </p:cBhvr>
                                      <p:to>
                                        <p:strVal val="visible"/>
                                      </p:to>
                                    </p:set>
                                    <p:animEffect transition="in" filter="wipe(left)">
                                      <p:cBhvr>
                                        <p:cTn id="7" dur="500"/>
                                        <p:tgtEl>
                                          <p:spTgt spid="300035">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00035">
                                            <p:txEl>
                                              <p:pRg st="1" end="1"/>
                                            </p:txEl>
                                          </p:spTgt>
                                        </p:tgtEl>
                                        <p:attrNameLst>
                                          <p:attrName>style.visibility</p:attrName>
                                        </p:attrNameLst>
                                      </p:cBhvr>
                                      <p:to>
                                        <p:strVal val="visible"/>
                                      </p:to>
                                    </p:set>
                                    <p:animEffect transition="in" filter="wipe(left)">
                                      <p:cBhvr>
                                        <p:cTn id="10" dur="500"/>
                                        <p:tgtEl>
                                          <p:spTgt spid="300035">
                                            <p:txEl>
                                              <p:pRg st="1" end="1"/>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300035">
                                            <p:txEl>
                                              <p:pRg st="2" end="2"/>
                                            </p:txEl>
                                          </p:spTgt>
                                        </p:tgtEl>
                                        <p:attrNameLst>
                                          <p:attrName>style.visibility</p:attrName>
                                        </p:attrNameLst>
                                      </p:cBhvr>
                                      <p:to>
                                        <p:strVal val="visible"/>
                                      </p:to>
                                    </p:set>
                                    <p:animEffect transition="in" filter="wipe(left)">
                                      <p:cBhvr>
                                        <p:cTn id="13" dur="500"/>
                                        <p:tgtEl>
                                          <p:spTgt spid="300035">
                                            <p:txEl>
                                              <p:pRg st="2" end="2"/>
                                            </p:txEl>
                                          </p:spTgt>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300035">
                                            <p:txEl>
                                              <p:pRg st="3" end="3"/>
                                            </p:txEl>
                                          </p:spTgt>
                                        </p:tgtEl>
                                        <p:attrNameLst>
                                          <p:attrName>style.visibility</p:attrName>
                                        </p:attrNameLst>
                                      </p:cBhvr>
                                      <p:to>
                                        <p:strVal val="visible"/>
                                      </p:to>
                                    </p:set>
                                    <p:animEffect transition="in" filter="wipe(left)">
                                      <p:cBhvr>
                                        <p:cTn id="16" dur="500"/>
                                        <p:tgtEl>
                                          <p:spTgt spid="300035">
                                            <p:txEl>
                                              <p:pRg st="3" end="3"/>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300035">
                                            <p:txEl>
                                              <p:pRg st="4" end="4"/>
                                            </p:txEl>
                                          </p:spTgt>
                                        </p:tgtEl>
                                        <p:attrNameLst>
                                          <p:attrName>style.visibility</p:attrName>
                                        </p:attrNameLst>
                                      </p:cBhvr>
                                      <p:to>
                                        <p:strVal val="visible"/>
                                      </p:to>
                                    </p:set>
                                    <p:animEffect transition="in" filter="wipe(left)">
                                      <p:cBhvr>
                                        <p:cTn id="21" dur="500"/>
                                        <p:tgtEl>
                                          <p:spTgt spid="30003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0035" grpId="0" build="p"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4"/>
          <p:cNvSpPr>
            <a:spLocks noGrp="1" noChangeArrowheads="1"/>
          </p:cNvSpPr>
          <p:nvPr>
            <p:ph type="title"/>
          </p:nvPr>
        </p:nvSpPr>
        <p:spPr bwMode="auto">
          <a:xfrm>
            <a:off x="1952140" y="1218812"/>
            <a:ext cx="5507977" cy="3200109"/>
          </a:xfrm>
          <a:noFill/>
          <a:extLst>
            <a:ext uri="{909E8E84-426E-40DD-AFC4-6F175D3DCCD1}">
              <a14:hiddenFill xmlns:a14="http://schemas.microsoft.com/office/drawing/2010/main">
                <a:solidFill>
                  <a:srgbClr val="FFFFFF"/>
                </a:solidFill>
              </a14:hiddenFill>
            </a:ext>
          </a:extLst>
        </p:spPr>
        <p:txBody>
          <a:bodyPr wrap="square" numCol="1" anchorCtr="0" compatLnSpc="1">
            <a:prstTxWarp prst="textNoShape">
              <a:avLst/>
            </a:prstTxWarp>
          </a:bodyPr>
          <a:lstStyle/>
          <a:p>
            <a:r>
              <a:rPr lang="en-US" altLang="en-US" sz="7300" b="1">
                <a:solidFill>
                  <a:srgbClr val="0070C0"/>
                </a:solidFill>
              </a:rPr>
              <a:t>Country Risk Analysis</a:t>
            </a:r>
          </a:p>
        </p:txBody>
      </p:sp>
      <p:sp>
        <p:nvSpPr>
          <p:cNvPr id="155651"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imes New Roman" pitchFamily="18" charset="0"/>
              </a:defRPr>
            </a:lvl1pPr>
            <a:lvl2pPr marL="682251" indent="-262404">
              <a:defRPr>
                <a:solidFill>
                  <a:schemeClr val="tx1"/>
                </a:solidFill>
                <a:latin typeface="Times New Roman" pitchFamily="18" charset="0"/>
              </a:defRPr>
            </a:lvl2pPr>
            <a:lvl3pPr marL="1049617" indent="-209923">
              <a:defRPr>
                <a:solidFill>
                  <a:schemeClr val="tx1"/>
                </a:solidFill>
                <a:latin typeface="Times New Roman" pitchFamily="18" charset="0"/>
              </a:defRPr>
            </a:lvl3pPr>
            <a:lvl4pPr marL="1469464" indent="-209923">
              <a:defRPr>
                <a:solidFill>
                  <a:schemeClr val="tx1"/>
                </a:solidFill>
                <a:latin typeface="Times New Roman" pitchFamily="18" charset="0"/>
              </a:defRPr>
            </a:lvl4pPr>
            <a:lvl5pPr marL="1889310" indent="-209923">
              <a:defRPr>
                <a:solidFill>
                  <a:schemeClr val="tx1"/>
                </a:solidFill>
                <a:latin typeface="Times New Roman" pitchFamily="18" charset="0"/>
              </a:defRPr>
            </a:lvl5pPr>
            <a:lvl6pPr marL="2309157" indent="-209923" defTabSz="419847" fontAlgn="base">
              <a:spcBef>
                <a:spcPct val="0"/>
              </a:spcBef>
              <a:spcAft>
                <a:spcPct val="0"/>
              </a:spcAft>
              <a:defRPr>
                <a:solidFill>
                  <a:schemeClr val="tx1"/>
                </a:solidFill>
                <a:latin typeface="Times New Roman" pitchFamily="18" charset="0"/>
              </a:defRPr>
            </a:lvl6pPr>
            <a:lvl7pPr marL="2729004" indent="-209923" defTabSz="419847" fontAlgn="base">
              <a:spcBef>
                <a:spcPct val="0"/>
              </a:spcBef>
              <a:spcAft>
                <a:spcPct val="0"/>
              </a:spcAft>
              <a:defRPr>
                <a:solidFill>
                  <a:schemeClr val="tx1"/>
                </a:solidFill>
                <a:latin typeface="Times New Roman" pitchFamily="18" charset="0"/>
              </a:defRPr>
            </a:lvl7pPr>
            <a:lvl8pPr marL="3148851" indent="-209923" defTabSz="419847" fontAlgn="base">
              <a:spcBef>
                <a:spcPct val="0"/>
              </a:spcBef>
              <a:spcAft>
                <a:spcPct val="0"/>
              </a:spcAft>
              <a:defRPr>
                <a:solidFill>
                  <a:schemeClr val="tx1"/>
                </a:solidFill>
                <a:latin typeface="Times New Roman" pitchFamily="18" charset="0"/>
              </a:defRPr>
            </a:lvl8pPr>
            <a:lvl9pPr marL="3568697" indent="-209923" defTabSz="419847" fontAlgn="base">
              <a:spcBef>
                <a:spcPct val="0"/>
              </a:spcBef>
              <a:spcAft>
                <a:spcPct val="0"/>
              </a:spcAft>
              <a:defRPr>
                <a:solidFill>
                  <a:schemeClr val="tx1"/>
                </a:solidFill>
                <a:latin typeface="Times New Roman" pitchFamily="18" charset="0"/>
              </a:defRPr>
            </a:lvl9pPr>
          </a:lstStyle>
          <a:p>
            <a:pPr fontAlgn="base">
              <a:spcBef>
                <a:spcPct val="0"/>
              </a:spcBef>
              <a:spcAft>
                <a:spcPct val="0"/>
              </a:spcAft>
            </a:pPr>
            <a:r>
              <a:rPr lang="en-US" altLang="en-US" sz="1300">
                <a:latin typeface="Cambria" pitchFamily="18" charset="0"/>
              </a:rPr>
              <a:t>DMH</a:t>
            </a:r>
          </a:p>
        </p:txBody>
      </p:sp>
      <p:sp>
        <p:nvSpPr>
          <p:cNvPr id="155652"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defRPr>
            </a:lvl1pPr>
            <a:lvl2pPr marL="682251" indent="-262404">
              <a:defRPr>
                <a:solidFill>
                  <a:schemeClr val="tx1"/>
                </a:solidFill>
                <a:latin typeface="Times New Roman" pitchFamily="18" charset="0"/>
              </a:defRPr>
            </a:lvl2pPr>
            <a:lvl3pPr marL="1049617" indent="-209923">
              <a:defRPr>
                <a:solidFill>
                  <a:schemeClr val="tx1"/>
                </a:solidFill>
                <a:latin typeface="Times New Roman" pitchFamily="18" charset="0"/>
              </a:defRPr>
            </a:lvl3pPr>
            <a:lvl4pPr marL="1469464" indent="-209923">
              <a:defRPr>
                <a:solidFill>
                  <a:schemeClr val="tx1"/>
                </a:solidFill>
                <a:latin typeface="Times New Roman" pitchFamily="18" charset="0"/>
              </a:defRPr>
            </a:lvl4pPr>
            <a:lvl5pPr marL="1889310" indent="-209923">
              <a:defRPr>
                <a:solidFill>
                  <a:schemeClr val="tx1"/>
                </a:solidFill>
                <a:latin typeface="Times New Roman" pitchFamily="18" charset="0"/>
              </a:defRPr>
            </a:lvl5pPr>
            <a:lvl6pPr marL="2309157" indent="-209923" defTabSz="419847" fontAlgn="base">
              <a:spcBef>
                <a:spcPct val="0"/>
              </a:spcBef>
              <a:spcAft>
                <a:spcPct val="0"/>
              </a:spcAft>
              <a:defRPr>
                <a:solidFill>
                  <a:schemeClr val="tx1"/>
                </a:solidFill>
                <a:latin typeface="Times New Roman" pitchFamily="18" charset="0"/>
              </a:defRPr>
            </a:lvl6pPr>
            <a:lvl7pPr marL="2729004" indent="-209923" defTabSz="419847" fontAlgn="base">
              <a:spcBef>
                <a:spcPct val="0"/>
              </a:spcBef>
              <a:spcAft>
                <a:spcPct val="0"/>
              </a:spcAft>
              <a:defRPr>
                <a:solidFill>
                  <a:schemeClr val="tx1"/>
                </a:solidFill>
                <a:latin typeface="Times New Roman" pitchFamily="18" charset="0"/>
              </a:defRPr>
            </a:lvl7pPr>
            <a:lvl8pPr marL="3148851" indent="-209923" defTabSz="419847" fontAlgn="base">
              <a:spcBef>
                <a:spcPct val="0"/>
              </a:spcBef>
              <a:spcAft>
                <a:spcPct val="0"/>
              </a:spcAft>
              <a:defRPr>
                <a:solidFill>
                  <a:schemeClr val="tx1"/>
                </a:solidFill>
                <a:latin typeface="Times New Roman" pitchFamily="18" charset="0"/>
              </a:defRPr>
            </a:lvl8pPr>
            <a:lvl9pPr marL="3568697" indent="-209923" defTabSz="419847" fontAlgn="base">
              <a:spcBef>
                <a:spcPct val="0"/>
              </a:spcBef>
              <a:spcAft>
                <a:spcPct val="0"/>
              </a:spcAft>
              <a:defRPr>
                <a:solidFill>
                  <a:schemeClr val="tx1"/>
                </a:solidFill>
                <a:latin typeface="Times New Roman" pitchFamily="18" charset="0"/>
              </a:defRPr>
            </a:lvl9pPr>
          </a:lstStyle>
          <a:p>
            <a:fld id="{F51A1E98-37C4-4C86-A2D2-33B5772114E7}" type="slidenum">
              <a:rPr lang="en-US" altLang="en-US" sz="2200">
                <a:latin typeface="Cambria" pitchFamily="18" charset="0"/>
              </a:rPr>
              <a:pPr/>
              <a:t>42</a:t>
            </a:fld>
            <a:endParaRPr lang="en-US" altLang="en-US" sz="2200">
              <a:latin typeface="Cambria" pitchFamily="18" charset="0"/>
            </a:endParaRPr>
          </a:p>
        </p:txBody>
      </p:sp>
    </p:spTree>
    <p:extLst>
      <p:ext uri="{BB962C8B-B14F-4D97-AF65-F5344CB8AC3E}">
        <p14:creationId xmlns:p14="http://schemas.microsoft.com/office/powerpoint/2010/main" val="322837774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5652" name="Rectangle 2"/>
          <p:cNvSpPr>
            <a:spLocks noGrp="1" noChangeArrowheads="1"/>
          </p:cNvSpPr>
          <p:nvPr>
            <p:ph type="title"/>
          </p:nvPr>
        </p:nvSpPr>
        <p:spPr>
          <a:xfrm>
            <a:off x="424252" y="304703"/>
            <a:ext cx="8245929" cy="1065730"/>
          </a:xfrm>
        </p:spPr>
        <p:txBody>
          <a:bodyPr/>
          <a:lstStyle/>
          <a:p>
            <a:pPr defTabSz="914342">
              <a:defRPr/>
            </a:pPr>
            <a:r>
              <a:rPr lang="en-US" altLang="en-US" b="1">
                <a:solidFill>
                  <a:srgbClr val="0070C0"/>
                </a:solidFill>
              </a:rPr>
              <a:t>Country Risk Analysis</a:t>
            </a:r>
          </a:p>
        </p:txBody>
      </p:sp>
      <p:sp>
        <p:nvSpPr>
          <p:cNvPr id="302083" name="Rectangle 3"/>
          <p:cNvSpPr>
            <a:spLocks noGrp="1" noChangeArrowheads="1"/>
          </p:cNvSpPr>
          <p:nvPr>
            <p:ph idx="1"/>
          </p:nvPr>
        </p:nvSpPr>
        <p:spPr>
          <a:xfrm>
            <a:off x="860166" y="1523514"/>
            <a:ext cx="7423668" cy="4572000"/>
          </a:xfrm>
        </p:spPr>
        <p:txBody>
          <a:bodyPr/>
          <a:lstStyle/>
          <a:p>
            <a:pPr marL="228586" indent="-228586" defTabSz="914342">
              <a:spcBef>
                <a:spcPts val="1000"/>
              </a:spcBef>
              <a:buNone/>
              <a:defRPr/>
            </a:pPr>
            <a:r>
              <a:rPr lang="en-US" altLang="en-US" sz="2800" b="1">
                <a:solidFill>
                  <a:srgbClr val="F91503"/>
                </a:solidFill>
              </a:rPr>
              <a:t>Objectives </a:t>
            </a:r>
          </a:p>
          <a:p>
            <a:pPr marL="228586" indent="-228586" defTabSz="914342">
              <a:spcBef>
                <a:spcPts val="1000"/>
              </a:spcBef>
              <a:buFont typeface="Wingdings" panose="05000000000000000000" pitchFamily="2" charset="2"/>
              <a:buChar char="§"/>
              <a:defRPr/>
            </a:pPr>
            <a:r>
              <a:rPr lang="en-US" altLang="en-US" sz="2800"/>
              <a:t>To identify the common factors 		used by MNCs to measure a country’s political risk &amp; financial risk;</a:t>
            </a:r>
          </a:p>
          <a:p>
            <a:pPr marL="228586" indent="-228586" defTabSz="914342">
              <a:spcBef>
                <a:spcPts val="1000"/>
              </a:spcBef>
              <a:buFont typeface="Wingdings" panose="05000000000000000000" pitchFamily="2" charset="2"/>
              <a:buChar char="§"/>
              <a:defRPr/>
            </a:pPr>
            <a:r>
              <a:rPr lang="en-US" altLang="en-US" sz="2800"/>
              <a:t>To explain the techniques used to measure country risk; &amp;</a:t>
            </a:r>
          </a:p>
          <a:p>
            <a:pPr marL="228586" indent="-228586" defTabSz="914342">
              <a:spcBef>
                <a:spcPts val="1000"/>
              </a:spcBef>
              <a:buFont typeface="Wingdings" panose="05000000000000000000" pitchFamily="2" charset="2"/>
              <a:buChar char="§"/>
              <a:defRPr/>
            </a:pPr>
            <a:r>
              <a:rPr lang="en-US" altLang="en-US" sz="2800"/>
              <a:t>To explain how the assessment of country risk is used by MNCs when making financial decisions.</a:t>
            </a:r>
          </a:p>
        </p:txBody>
      </p:sp>
      <p:sp>
        <p:nvSpPr>
          <p:cNvPr id="156676"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imes New Roman" pitchFamily="18" charset="0"/>
              </a:defRPr>
            </a:lvl1pPr>
            <a:lvl2pPr marL="682251" indent="-262404">
              <a:defRPr>
                <a:solidFill>
                  <a:schemeClr val="tx1"/>
                </a:solidFill>
                <a:latin typeface="Times New Roman" pitchFamily="18" charset="0"/>
              </a:defRPr>
            </a:lvl2pPr>
            <a:lvl3pPr marL="1049617" indent="-209923">
              <a:defRPr>
                <a:solidFill>
                  <a:schemeClr val="tx1"/>
                </a:solidFill>
                <a:latin typeface="Times New Roman" pitchFamily="18" charset="0"/>
              </a:defRPr>
            </a:lvl3pPr>
            <a:lvl4pPr marL="1469464" indent="-209923">
              <a:defRPr>
                <a:solidFill>
                  <a:schemeClr val="tx1"/>
                </a:solidFill>
                <a:latin typeface="Times New Roman" pitchFamily="18" charset="0"/>
              </a:defRPr>
            </a:lvl4pPr>
            <a:lvl5pPr marL="1889310" indent="-209923">
              <a:defRPr>
                <a:solidFill>
                  <a:schemeClr val="tx1"/>
                </a:solidFill>
                <a:latin typeface="Times New Roman" pitchFamily="18" charset="0"/>
              </a:defRPr>
            </a:lvl5pPr>
            <a:lvl6pPr marL="2309157" indent="-209923" defTabSz="419847" fontAlgn="base">
              <a:spcBef>
                <a:spcPct val="0"/>
              </a:spcBef>
              <a:spcAft>
                <a:spcPct val="0"/>
              </a:spcAft>
              <a:defRPr>
                <a:solidFill>
                  <a:schemeClr val="tx1"/>
                </a:solidFill>
                <a:latin typeface="Times New Roman" pitchFamily="18" charset="0"/>
              </a:defRPr>
            </a:lvl6pPr>
            <a:lvl7pPr marL="2729004" indent="-209923" defTabSz="419847" fontAlgn="base">
              <a:spcBef>
                <a:spcPct val="0"/>
              </a:spcBef>
              <a:spcAft>
                <a:spcPct val="0"/>
              </a:spcAft>
              <a:defRPr>
                <a:solidFill>
                  <a:schemeClr val="tx1"/>
                </a:solidFill>
                <a:latin typeface="Times New Roman" pitchFamily="18" charset="0"/>
              </a:defRPr>
            </a:lvl7pPr>
            <a:lvl8pPr marL="3148851" indent="-209923" defTabSz="419847" fontAlgn="base">
              <a:spcBef>
                <a:spcPct val="0"/>
              </a:spcBef>
              <a:spcAft>
                <a:spcPct val="0"/>
              </a:spcAft>
              <a:defRPr>
                <a:solidFill>
                  <a:schemeClr val="tx1"/>
                </a:solidFill>
                <a:latin typeface="Times New Roman" pitchFamily="18" charset="0"/>
              </a:defRPr>
            </a:lvl8pPr>
            <a:lvl9pPr marL="3568697" indent="-209923" defTabSz="419847" fontAlgn="base">
              <a:spcBef>
                <a:spcPct val="0"/>
              </a:spcBef>
              <a:spcAft>
                <a:spcPct val="0"/>
              </a:spcAft>
              <a:defRPr>
                <a:solidFill>
                  <a:schemeClr val="tx1"/>
                </a:solidFill>
                <a:latin typeface="Times New Roman" pitchFamily="18" charset="0"/>
              </a:defRPr>
            </a:lvl9pPr>
          </a:lstStyle>
          <a:p>
            <a:pPr fontAlgn="base">
              <a:spcBef>
                <a:spcPct val="0"/>
              </a:spcBef>
              <a:spcAft>
                <a:spcPct val="0"/>
              </a:spcAft>
            </a:pPr>
            <a:r>
              <a:rPr lang="en-US" altLang="en-US" sz="1300">
                <a:latin typeface="Cambria" pitchFamily="18" charset="0"/>
              </a:rPr>
              <a:t>DMH</a:t>
            </a:r>
          </a:p>
        </p:txBody>
      </p:sp>
      <p:sp>
        <p:nvSpPr>
          <p:cNvPr id="156677"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defRPr>
            </a:lvl1pPr>
            <a:lvl2pPr marL="682251" indent="-262404">
              <a:defRPr>
                <a:solidFill>
                  <a:schemeClr val="tx1"/>
                </a:solidFill>
                <a:latin typeface="Times New Roman" pitchFamily="18" charset="0"/>
              </a:defRPr>
            </a:lvl2pPr>
            <a:lvl3pPr marL="1049617" indent="-209923">
              <a:defRPr>
                <a:solidFill>
                  <a:schemeClr val="tx1"/>
                </a:solidFill>
                <a:latin typeface="Times New Roman" pitchFamily="18" charset="0"/>
              </a:defRPr>
            </a:lvl3pPr>
            <a:lvl4pPr marL="1469464" indent="-209923">
              <a:defRPr>
                <a:solidFill>
                  <a:schemeClr val="tx1"/>
                </a:solidFill>
                <a:latin typeface="Times New Roman" pitchFamily="18" charset="0"/>
              </a:defRPr>
            </a:lvl4pPr>
            <a:lvl5pPr marL="1889310" indent="-209923">
              <a:defRPr>
                <a:solidFill>
                  <a:schemeClr val="tx1"/>
                </a:solidFill>
                <a:latin typeface="Times New Roman" pitchFamily="18" charset="0"/>
              </a:defRPr>
            </a:lvl5pPr>
            <a:lvl6pPr marL="2309157" indent="-209923" defTabSz="419847" fontAlgn="base">
              <a:spcBef>
                <a:spcPct val="0"/>
              </a:spcBef>
              <a:spcAft>
                <a:spcPct val="0"/>
              </a:spcAft>
              <a:defRPr>
                <a:solidFill>
                  <a:schemeClr val="tx1"/>
                </a:solidFill>
                <a:latin typeface="Times New Roman" pitchFamily="18" charset="0"/>
              </a:defRPr>
            </a:lvl6pPr>
            <a:lvl7pPr marL="2729004" indent="-209923" defTabSz="419847" fontAlgn="base">
              <a:spcBef>
                <a:spcPct val="0"/>
              </a:spcBef>
              <a:spcAft>
                <a:spcPct val="0"/>
              </a:spcAft>
              <a:defRPr>
                <a:solidFill>
                  <a:schemeClr val="tx1"/>
                </a:solidFill>
                <a:latin typeface="Times New Roman" pitchFamily="18" charset="0"/>
              </a:defRPr>
            </a:lvl7pPr>
            <a:lvl8pPr marL="3148851" indent="-209923" defTabSz="419847" fontAlgn="base">
              <a:spcBef>
                <a:spcPct val="0"/>
              </a:spcBef>
              <a:spcAft>
                <a:spcPct val="0"/>
              </a:spcAft>
              <a:defRPr>
                <a:solidFill>
                  <a:schemeClr val="tx1"/>
                </a:solidFill>
                <a:latin typeface="Times New Roman" pitchFamily="18" charset="0"/>
              </a:defRPr>
            </a:lvl8pPr>
            <a:lvl9pPr marL="3568697" indent="-209923" defTabSz="419847" fontAlgn="base">
              <a:spcBef>
                <a:spcPct val="0"/>
              </a:spcBef>
              <a:spcAft>
                <a:spcPct val="0"/>
              </a:spcAft>
              <a:defRPr>
                <a:solidFill>
                  <a:schemeClr val="tx1"/>
                </a:solidFill>
                <a:latin typeface="Times New Roman" pitchFamily="18" charset="0"/>
              </a:defRPr>
            </a:lvl9pPr>
          </a:lstStyle>
          <a:p>
            <a:fld id="{46054D66-7AD8-4C93-ABB9-FCF1561ADA40}" type="slidenum">
              <a:rPr lang="en-US" altLang="en-US" sz="2200">
                <a:latin typeface="Cambria" pitchFamily="18" charset="0"/>
              </a:rPr>
              <a:pPr/>
              <a:t>43</a:t>
            </a:fld>
            <a:endParaRPr lang="en-US" altLang="en-US" sz="2200">
              <a:latin typeface="Cambria" pitchFamily="18" charset="0"/>
            </a:endParaRPr>
          </a:p>
        </p:txBody>
      </p:sp>
    </p:spTree>
    <p:extLst>
      <p:ext uri="{BB962C8B-B14F-4D97-AF65-F5344CB8AC3E}">
        <p14:creationId xmlns:p14="http://schemas.microsoft.com/office/powerpoint/2010/main" val="283761044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02083">
                                            <p:txEl>
                                              <p:pRg st="0" end="0"/>
                                            </p:txEl>
                                          </p:spTgt>
                                        </p:tgtEl>
                                        <p:attrNameLst>
                                          <p:attrName>style.visibility</p:attrName>
                                        </p:attrNameLst>
                                      </p:cBhvr>
                                      <p:to>
                                        <p:strVal val="visible"/>
                                      </p:to>
                                    </p:set>
                                    <p:animEffect transition="in" filter="wipe(left)">
                                      <p:cBhvr>
                                        <p:cTn id="7" dur="500"/>
                                        <p:tgtEl>
                                          <p:spTgt spid="30208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02083">
                                            <p:txEl>
                                              <p:pRg st="1" end="1"/>
                                            </p:txEl>
                                          </p:spTgt>
                                        </p:tgtEl>
                                        <p:attrNameLst>
                                          <p:attrName>style.visibility</p:attrName>
                                        </p:attrNameLst>
                                      </p:cBhvr>
                                      <p:to>
                                        <p:strVal val="visible"/>
                                      </p:to>
                                    </p:set>
                                    <p:animEffect transition="in" filter="wipe(left)">
                                      <p:cBhvr>
                                        <p:cTn id="12" dur="500"/>
                                        <p:tgtEl>
                                          <p:spTgt spid="30208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02083">
                                            <p:txEl>
                                              <p:pRg st="2" end="2"/>
                                            </p:txEl>
                                          </p:spTgt>
                                        </p:tgtEl>
                                        <p:attrNameLst>
                                          <p:attrName>style.visibility</p:attrName>
                                        </p:attrNameLst>
                                      </p:cBhvr>
                                      <p:to>
                                        <p:strVal val="visible"/>
                                      </p:to>
                                    </p:set>
                                    <p:animEffect transition="in" filter="wipe(left)">
                                      <p:cBhvr>
                                        <p:cTn id="17" dur="500"/>
                                        <p:tgtEl>
                                          <p:spTgt spid="30208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02083">
                                            <p:txEl>
                                              <p:pRg st="3" end="3"/>
                                            </p:txEl>
                                          </p:spTgt>
                                        </p:tgtEl>
                                        <p:attrNameLst>
                                          <p:attrName>style.visibility</p:attrName>
                                        </p:attrNameLst>
                                      </p:cBhvr>
                                      <p:to>
                                        <p:strVal val="visible"/>
                                      </p:to>
                                    </p:set>
                                    <p:animEffect transition="in" filter="wipe(left)">
                                      <p:cBhvr>
                                        <p:cTn id="22" dur="500"/>
                                        <p:tgtEl>
                                          <p:spTgt spid="30208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2083" grpId="0" build="p"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6676" name="Rectangle 2"/>
          <p:cNvSpPr>
            <a:spLocks noGrp="1" noChangeArrowheads="1"/>
          </p:cNvSpPr>
          <p:nvPr>
            <p:ph type="title"/>
          </p:nvPr>
        </p:nvSpPr>
        <p:spPr>
          <a:xfrm>
            <a:off x="877661" y="609406"/>
            <a:ext cx="7059191" cy="609406"/>
          </a:xfrm>
        </p:spPr>
        <p:txBody>
          <a:bodyPr lIns="83095" tIns="40818" rIns="83095" bIns="40818">
            <a:normAutofit fontScale="90000"/>
          </a:bodyPr>
          <a:lstStyle/>
          <a:p>
            <a:pPr defTabSz="914342">
              <a:defRPr/>
            </a:pPr>
            <a:r>
              <a:rPr lang="en-US" altLang="en-US" b="1">
                <a:solidFill>
                  <a:srgbClr val="0070C0"/>
                </a:solidFill>
              </a:rPr>
              <a:t>Country Risk Analysis</a:t>
            </a:r>
          </a:p>
        </p:txBody>
      </p:sp>
      <p:sp>
        <p:nvSpPr>
          <p:cNvPr id="303107" name="Rectangle 3"/>
          <p:cNvSpPr>
            <a:spLocks noGrp="1" noChangeArrowheads="1"/>
          </p:cNvSpPr>
          <p:nvPr>
            <p:ph idx="1"/>
          </p:nvPr>
        </p:nvSpPr>
        <p:spPr>
          <a:xfrm>
            <a:off x="473821" y="1371892"/>
            <a:ext cx="8129296" cy="4952514"/>
          </a:xfrm>
        </p:spPr>
        <p:txBody>
          <a:bodyPr lIns="83095" tIns="40818" rIns="83095" bIns="40818"/>
          <a:lstStyle/>
          <a:p>
            <a:pPr marL="228586" indent="-228586" defTabSz="914342">
              <a:spcBef>
                <a:spcPts val="1000"/>
              </a:spcBef>
              <a:buClr>
                <a:schemeClr val="hlink"/>
              </a:buClr>
              <a:buFont typeface="Wingdings" panose="05000000000000000000" pitchFamily="2" charset="2"/>
              <a:buChar char="§"/>
              <a:defRPr/>
            </a:pPr>
            <a:r>
              <a:rPr lang="en-US" altLang="en-US" sz="2800"/>
              <a:t>Country risk represents the potentially adverse impact of a country’s environment on the MNC’s cash flows.</a:t>
            </a:r>
          </a:p>
          <a:p>
            <a:pPr marL="228586" indent="-228586" defTabSz="914342">
              <a:spcBef>
                <a:spcPts val="1000"/>
              </a:spcBef>
              <a:buClr>
                <a:schemeClr val="hlink"/>
              </a:buClr>
              <a:buFont typeface="Wingdings" panose="05000000000000000000" pitchFamily="2" charset="2"/>
              <a:buChar char="§"/>
              <a:defRPr/>
            </a:pPr>
            <a:r>
              <a:rPr lang="en-US" altLang="en-US" sz="2800"/>
              <a:t>Country risk can be used:</a:t>
            </a:r>
          </a:p>
          <a:p>
            <a:pPr marL="685757" lvl="1" indent="-228586" defTabSz="914342">
              <a:spcBef>
                <a:spcPts val="500"/>
              </a:spcBef>
              <a:buClr>
                <a:schemeClr val="hlink"/>
              </a:buClr>
              <a:buFont typeface="Wingdings" panose="05000000000000000000" pitchFamily="2" charset="2"/>
              <a:buChar char="§"/>
              <a:defRPr/>
            </a:pPr>
            <a:r>
              <a:rPr lang="en-US" altLang="en-US" sz="2400"/>
              <a:t>to monitor countries where the MNC is presently doing business;</a:t>
            </a:r>
          </a:p>
          <a:p>
            <a:pPr marL="685757" lvl="1" indent="-228586" defTabSz="914342">
              <a:spcBef>
                <a:spcPts val="500"/>
              </a:spcBef>
              <a:buClr>
                <a:schemeClr val="hlink"/>
              </a:buClr>
              <a:buFont typeface="Wingdings" panose="05000000000000000000" pitchFamily="2" charset="2"/>
              <a:buChar char="§"/>
              <a:defRPr/>
            </a:pPr>
            <a:r>
              <a:rPr lang="en-US" altLang="en-US" sz="2400"/>
              <a:t>as a screening device to avoid conducting business in countries with excessive risk; &amp;</a:t>
            </a:r>
          </a:p>
          <a:p>
            <a:pPr marL="685757" lvl="1" indent="-228586" defTabSz="914342">
              <a:spcBef>
                <a:spcPts val="500"/>
              </a:spcBef>
              <a:buClr>
                <a:schemeClr val="hlink"/>
              </a:buClr>
              <a:buFont typeface="Wingdings" panose="05000000000000000000" pitchFamily="2" charset="2"/>
              <a:buChar char="§"/>
              <a:defRPr/>
            </a:pPr>
            <a:r>
              <a:rPr lang="en-US" altLang="en-US" sz="2400"/>
              <a:t>to improve the analysis used in making long-term investment or financing decisions.</a:t>
            </a:r>
          </a:p>
        </p:txBody>
      </p:sp>
      <p:sp>
        <p:nvSpPr>
          <p:cNvPr id="157700"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imes New Roman" pitchFamily="18" charset="0"/>
              </a:defRPr>
            </a:lvl1pPr>
            <a:lvl2pPr marL="682251" indent="-262404">
              <a:defRPr>
                <a:solidFill>
                  <a:schemeClr val="tx1"/>
                </a:solidFill>
                <a:latin typeface="Times New Roman" pitchFamily="18" charset="0"/>
              </a:defRPr>
            </a:lvl2pPr>
            <a:lvl3pPr marL="1049617" indent="-209923">
              <a:defRPr>
                <a:solidFill>
                  <a:schemeClr val="tx1"/>
                </a:solidFill>
                <a:latin typeface="Times New Roman" pitchFamily="18" charset="0"/>
              </a:defRPr>
            </a:lvl3pPr>
            <a:lvl4pPr marL="1469464" indent="-209923">
              <a:defRPr>
                <a:solidFill>
                  <a:schemeClr val="tx1"/>
                </a:solidFill>
                <a:latin typeface="Times New Roman" pitchFamily="18" charset="0"/>
              </a:defRPr>
            </a:lvl4pPr>
            <a:lvl5pPr marL="1889310" indent="-209923">
              <a:defRPr>
                <a:solidFill>
                  <a:schemeClr val="tx1"/>
                </a:solidFill>
                <a:latin typeface="Times New Roman" pitchFamily="18" charset="0"/>
              </a:defRPr>
            </a:lvl5pPr>
            <a:lvl6pPr marL="2309157" indent="-209923" defTabSz="419847" fontAlgn="base">
              <a:spcBef>
                <a:spcPct val="0"/>
              </a:spcBef>
              <a:spcAft>
                <a:spcPct val="0"/>
              </a:spcAft>
              <a:defRPr>
                <a:solidFill>
                  <a:schemeClr val="tx1"/>
                </a:solidFill>
                <a:latin typeface="Times New Roman" pitchFamily="18" charset="0"/>
              </a:defRPr>
            </a:lvl6pPr>
            <a:lvl7pPr marL="2729004" indent="-209923" defTabSz="419847" fontAlgn="base">
              <a:spcBef>
                <a:spcPct val="0"/>
              </a:spcBef>
              <a:spcAft>
                <a:spcPct val="0"/>
              </a:spcAft>
              <a:defRPr>
                <a:solidFill>
                  <a:schemeClr val="tx1"/>
                </a:solidFill>
                <a:latin typeface="Times New Roman" pitchFamily="18" charset="0"/>
              </a:defRPr>
            </a:lvl7pPr>
            <a:lvl8pPr marL="3148851" indent="-209923" defTabSz="419847" fontAlgn="base">
              <a:spcBef>
                <a:spcPct val="0"/>
              </a:spcBef>
              <a:spcAft>
                <a:spcPct val="0"/>
              </a:spcAft>
              <a:defRPr>
                <a:solidFill>
                  <a:schemeClr val="tx1"/>
                </a:solidFill>
                <a:latin typeface="Times New Roman" pitchFamily="18" charset="0"/>
              </a:defRPr>
            </a:lvl8pPr>
            <a:lvl9pPr marL="3568697" indent="-209923" defTabSz="419847" fontAlgn="base">
              <a:spcBef>
                <a:spcPct val="0"/>
              </a:spcBef>
              <a:spcAft>
                <a:spcPct val="0"/>
              </a:spcAft>
              <a:defRPr>
                <a:solidFill>
                  <a:schemeClr val="tx1"/>
                </a:solidFill>
                <a:latin typeface="Times New Roman" pitchFamily="18" charset="0"/>
              </a:defRPr>
            </a:lvl9pPr>
          </a:lstStyle>
          <a:p>
            <a:pPr fontAlgn="base">
              <a:spcBef>
                <a:spcPct val="0"/>
              </a:spcBef>
              <a:spcAft>
                <a:spcPct val="0"/>
              </a:spcAft>
            </a:pPr>
            <a:r>
              <a:rPr lang="en-US" altLang="en-US" sz="1300">
                <a:latin typeface="Cambria" pitchFamily="18" charset="0"/>
              </a:rPr>
              <a:t>DMH</a:t>
            </a:r>
          </a:p>
        </p:txBody>
      </p:sp>
      <p:sp>
        <p:nvSpPr>
          <p:cNvPr id="157701"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defRPr>
            </a:lvl1pPr>
            <a:lvl2pPr marL="682251" indent="-262404">
              <a:defRPr>
                <a:solidFill>
                  <a:schemeClr val="tx1"/>
                </a:solidFill>
                <a:latin typeface="Times New Roman" pitchFamily="18" charset="0"/>
              </a:defRPr>
            </a:lvl2pPr>
            <a:lvl3pPr marL="1049617" indent="-209923">
              <a:defRPr>
                <a:solidFill>
                  <a:schemeClr val="tx1"/>
                </a:solidFill>
                <a:latin typeface="Times New Roman" pitchFamily="18" charset="0"/>
              </a:defRPr>
            </a:lvl3pPr>
            <a:lvl4pPr marL="1469464" indent="-209923">
              <a:defRPr>
                <a:solidFill>
                  <a:schemeClr val="tx1"/>
                </a:solidFill>
                <a:latin typeface="Times New Roman" pitchFamily="18" charset="0"/>
              </a:defRPr>
            </a:lvl4pPr>
            <a:lvl5pPr marL="1889310" indent="-209923">
              <a:defRPr>
                <a:solidFill>
                  <a:schemeClr val="tx1"/>
                </a:solidFill>
                <a:latin typeface="Times New Roman" pitchFamily="18" charset="0"/>
              </a:defRPr>
            </a:lvl5pPr>
            <a:lvl6pPr marL="2309157" indent="-209923" defTabSz="419847" fontAlgn="base">
              <a:spcBef>
                <a:spcPct val="0"/>
              </a:spcBef>
              <a:spcAft>
                <a:spcPct val="0"/>
              </a:spcAft>
              <a:defRPr>
                <a:solidFill>
                  <a:schemeClr val="tx1"/>
                </a:solidFill>
                <a:latin typeface="Times New Roman" pitchFamily="18" charset="0"/>
              </a:defRPr>
            </a:lvl6pPr>
            <a:lvl7pPr marL="2729004" indent="-209923" defTabSz="419847" fontAlgn="base">
              <a:spcBef>
                <a:spcPct val="0"/>
              </a:spcBef>
              <a:spcAft>
                <a:spcPct val="0"/>
              </a:spcAft>
              <a:defRPr>
                <a:solidFill>
                  <a:schemeClr val="tx1"/>
                </a:solidFill>
                <a:latin typeface="Times New Roman" pitchFamily="18" charset="0"/>
              </a:defRPr>
            </a:lvl7pPr>
            <a:lvl8pPr marL="3148851" indent="-209923" defTabSz="419847" fontAlgn="base">
              <a:spcBef>
                <a:spcPct val="0"/>
              </a:spcBef>
              <a:spcAft>
                <a:spcPct val="0"/>
              </a:spcAft>
              <a:defRPr>
                <a:solidFill>
                  <a:schemeClr val="tx1"/>
                </a:solidFill>
                <a:latin typeface="Times New Roman" pitchFamily="18" charset="0"/>
              </a:defRPr>
            </a:lvl8pPr>
            <a:lvl9pPr marL="3568697" indent="-209923" defTabSz="419847" fontAlgn="base">
              <a:spcBef>
                <a:spcPct val="0"/>
              </a:spcBef>
              <a:spcAft>
                <a:spcPct val="0"/>
              </a:spcAft>
              <a:defRPr>
                <a:solidFill>
                  <a:schemeClr val="tx1"/>
                </a:solidFill>
                <a:latin typeface="Times New Roman" pitchFamily="18" charset="0"/>
              </a:defRPr>
            </a:lvl9pPr>
          </a:lstStyle>
          <a:p>
            <a:fld id="{30ED8510-70AB-417B-8522-935AAC7A7853}" type="slidenum">
              <a:rPr lang="en-US" altLang="en-US" sz="2200">
                <a:latin typeface="Cambria" pitchFamily="18" charset="0"/>
              </a:rPr>
              <a:pPr/>
              <a:t>44</a:t>
            </a:fld>
            <a:endParaRPr lang="en-US" altLang="en-US" sz="2200">
              <a:latin typeface="Cambria" pitchFamily="18" charset="0"/>
            </a:endParaRPr>
          </a:p>
        </p:txBody>
      </p:sp>
    </p:spTree>
    <p:extLst>
      <p:ext uri="{BB962C8B-B14F-4D97-AF65-F5344CB8AC3E}">
        <p14:creationId xmlns:p14="http://schemas.microsoft.com/office/powerpoint/2010/main" val="11138081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03107">
                                            <p:txEl>
                                              <p:pRg st="0" end="0"/>
                                            </p:txEl>
                                          </p:spTgt>
                                        </p:tgtEl>
                                        <p:attrNameLst>
                                          <p:attrName>style.visibility</p:attrName>
                                        </p:attrNameLst>
                                      </p:cBhvr>
                                      <p:to>
                                        <p:strVal val="visible"/>
                                      </p:to>
                                    </p:set>
                                    <p:animEffect transition="in" filter="wipe(left)">
                                      <p:cBhvr>
                                        <p:cTn id="7" dur="500"/>
                                        <p:tgtEl>
                                          <p:spTgt spid="30310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03107">
                                            <p:txEl>
                                              <p:pRg st="1" end="1"/>
                                            </p:txEl>
                                          </p:spTgt>
                                        </p:tgtEl>
                                        <p:attrNameLst>
                                          <p:attrName>style.visibility</p:attrName>
                                        </p:attrNameLst>
                                      </p:cBhvr>
                                      <p:to>
                                        <p:strVal val="visible"/>
                                      </p:to>
                                    </p:set>
                                    <p:animEffect transition="in" filter="wipe(left)">
                                      <p:cBhvr>
                                        <p:cTn id="12" dur="500"/>
                                        <p:tgtEl>
                                          <p:spTgt spid="30310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03107">
                                            <p:txEl>
                                              <p:pRg st="2" end="2"/>
                                            </p:txEl>
                                          </p:spTgt>
                                        </p:tgtEl>
                                        <p:attrNameLst>
                                          <p:attrName>style.visibility</p:attrName>
                                        </p:attrNameLst>
                                      </p:cBhvr>
                                      <p:to>
                                        <p:strVal val="visible"/>
                                      </p:to>
                                    </p:set>
                                    <p:animEffect transition="in" filter="wipe(left)">
                                      <p:cBhvr>
                                        <p:cTn id="17" dur="500"/>
                                        <p:tgtEl>
                                          <p:spTgt spid="30310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03107">
                                            <p:txEl>
                                              <p:pRg st="3" end="3"/>
                                            </p:txEl>
                                          </p:spTgt>
                                        </p:tgtEl>
                                        <p:attrNameLst>
                                          <p:attrName>style.visibility</p:attrName>
                                        </p:attrNameLst>
                                      </p:cBhvr>
                                      <p:to>
                                        <p:strVal val="visible"/>
                                      </p:to>
                                    </p:set>
                                    <p:animEffect transition="in" filter="wipe(left)">
                                      <p:cBhvr>
                                        <p:cTn id="22" dur="500"/>
                                        <p:tgtEl>
                                          <p:spTgt spid="303107">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03107">
                                            <p:txEl>
                                              <p:pRg st="4" end="4"/>
                                            </p:txEl>
                                          </p:spTgt>
                                        </p:tgtEl>
                                        <p:attrNameLst>
                                          <p:attrName>style.visibility</p:attrName>
                                        </p:attrNameLst>
                                      </p:cBhvr>
                                      <p:to>
                                        <p:strVal val="visible"/>
                                      </p:to>
                                    </p:set>
                                    <p:animEffect transition="in" filter="wipe(left)">
                                      <p:cBhvr>
                                        <p:cTn id="27" dur="500"/>
                                        <p:tgtEl>
                                          <p:spTgt spid="30310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3107" grpId="0" build="p" bldLvl="2"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7700" name="Rectangle 2"/>
          <p:cNvSpPr>
            <a:spLocks noGrp="1" noChangeArrowheads="1"/>
          </p:cNvSpPr>
          <p:nvPr>
            <p:ph type="title"/>
          </p:nvPr>
        </p:nvSpPr>
        <p:spPr>
          <a:xfrm>
            <a:off x="860166" y="380515"/>
            <a:ext cx="6331696" cy="457783"/>
          </a:xfrm>
        </p:spPr>
        <p:txBody>
          <a:bodyPr>
            <a:normAutofit fontScale="90000"/>
          </a:bodyPr>
          <a:lstStyle/>
          <a:p>
            <a:pPr defTabSz="914342">
              <a:defRPr/>
            </a:pPr>
            <a:r>
              <a:rPr lang="en-US" altLang="en-US" b="1">
                <a:solidFill>
                  <a:srgbClr val="0070C0"/>
                </a:solidFill>
              </a:rPr>
              <a:t>Political Risk Factors</a:t>
            </a:r>
          </a:p>
        </p:txBody>
      </p:sp>
      <p:sp>
        <p:nvSpPr>
          <p:cNvPr id="304131" name="Rectangle 3"/>
          <p:cNvSpPr>
            <a:spLocks noGrp="1" noChangeArrowheads="1"/>
          </p:cNvSpPr>
          <p:nvPr>
            <p:ph idx="1"/>
          </p:nvPr>
        </p:nvSpPr>
        <p:spPr bwMode="auto">
          <a:xfrm>
            <a:off x="424252" y="1143000"/>
            <a:ext cx="8222602" cy="4952514"/>
          </a:xfrm>
        </p:spPr>
        <p:txBody>
          <a:bodyPr wrap="square" numCol="1" anchor="t" anchorCtr="0" compatLnSpc="1">
            <a:prstTxWarp prst="textNoShape">
              <a:avLst/>
            </a:prstTxWarp>
          </a:bodyPr>
          <a:lstStyle/>
          <a:p>
            <a:pPr>
              <a:buFont typeface="Wingdings" pitchFamily="2" charset="2"/>
              <a:buBlip>
                <a:blip r:embed="rId2"/>
              </a:buBlip>
            </a:pPr>
            <a:r>
              <a:rPr lang="en-US" altLang="en-US" sz="2600"/>
              <a:t>Attitude of Consumers in the Host Country: </a:t>
            </a:r>
            <a:r>
              <a:rPr lang="en-US" altLang="en-US" sz="2600" b="1"/>
              <a:t>Some consumers may be very loyal to homemade products.</a:t>
            </a:r>
          </a:p>
          <a:p>
            <a:pPr>
              <a:buFont typeface="Wingdings" pitchFamily="2" charset="2"/>
              <a:buBlip>
                <a:blip r:embed="rId2"/>
              </a:buBlip>
            </a:pPr>
            <a:r>
              <a:rPr lang="en-US" altLang="en-US" sz="2600"/>
              <a:t>Attitude of Host Government: </a:t>
            </a:r>
            <a:r>
              <a:rPr lang="en-US" altLang="en-US" sz="2600" b="1"/>
              <a:t>The host government may impose special requirements or taxes, restrict fund transfers, subsidize local firms, or fail to enforce copyright laws.</a:t>
            </a:r>
          </a:p>
          <a:p>
            <a:pPr>
              <a:buFont typeface="Wingdings" pitchFamily="2" charset="2"/>
              <a:buBlip>
                <a:blip r:embed="rId2"/>
              </a:buBlip>
            </a:pPr>
            <a:r>
              <a:rPr lang="en-US" altLang="en-US" sz="2600"/>
              <a:t>Blockage of Fund Transfers: </a:t>
            </a:r>
            <a:r>
              <a:rPr lang="en-US" altLang="en-US" sz="2600" b="1"/>
              <a:t>Funds that are blocked may not be optimally used.</a:t>
            </a:r>
          </a:p>
          <a:p>
            <a:pPr>
              <a:buFont typeface="Wingdings" pitchFamily="2" charset="2"/>
              <a:buBlip>
                <a:blip r:embed="rId2"/>
              </a:buBlip>
            </a:pPr>
            <a:r>
              <a:rPr lang="en-US" altLang="en-US" sz="2600"/>
              <a:t>Currency Inconvertibility: </a:t>
            </a:r>
            <a:r>
              <a:rPr lang="en-US" altLang="en-US" sz="2600" b="1"/>
              <a:t>The MNC parent may need to exchange earnings for goods.</a:t>
            </a:r>
          </a:p>
        </p:txBody>
      </p:sp>
      <p:sp>
        <p:nvSpPr>
          <p:cNvPr id="158724"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imes New Roman" pitchFamily="18" charset="0"/>
              </a:defRPr>
            </a:lvl1pPr>
            <a:lvl2pPr marL="682251" indent="-262404">
              <a:defRPr>
                <a:solidFill>
                  <a:schemeClr val="tx1"/>
                </a:solidFill>
                <a:latin typeface="Times New Roman" pitchFamily="18" charset="0"/>
              </a:defRPr>
            </a:lvl2pPr>
            <a:lvl3pPr marL="1049617" indent="-209923">
              <a:defRPr>
                <a:solidFill>
                  <a:schemeClr val="tx1"/>
                </a:solidFill>
                <a:latin typeface="Times New Roman" pitchFamily="18" charset="0"/>
              </a:defRPr>
            </a:lvl3pPr>
            <a:lvl4pPr marL="1469464" indent="-209923">
              <a:defRPr>
                <a:solidFill>
                  <a:schemeClr val="tx1"/>
                </a:solidFill>
                <a:latin typeface="Times New Roman" pitchFamily="18" charset="0"/>
              </a:defRPr>
            </a:lvl4pPr>
            <a:lvl5pPr marL="1889310" indent="-209923">
              <a:defRPr>
                <a:solidFill>
                  <a:schemeClr val="tx1"/>
                </a:solidFill>
                <a:latin typeface="Times New Roman" pitchFamily="18" charset="0"/>
              </a:defRPr>
            </a:lvl5pPr>
            <a:lvl6pPr marL="2309157" indent="-209923" defTabSz="419847" fontAlgn="base">
              <a:spcBef>
                <a:spcPct val="0"/>
              </a:spcBef>
              <a:spcAft>
                <a:spcPct val="0"/>
              </a:spcAft>
              <a:defRPr>
                <a:solidFill>
                  <a:schemeClr val="tx1"/>
                </a:solidFill>
                <a:latin typeface="Times New Roman" pitchFamily="18" charset="0"/>
              </a:defRPr>
            </a:lvl6pPr>
            <a:lvl7pPr marL="2729004" indent="-209923" defTabSz="419847" fontAlgn="base">
              <a:spcBef>
                <a:spcPct val="0"/>
              </a:spcBef>
              <a:spcAft>
                <a:spcPct val="0"/>
              </a:spcAft>
              <a:defRPr>
                <a:solidFill>
                  <a:schemeClr val="tx1"/>
                </a:solidFill>
                <a:latin typeface="Times New Roman" pitchFamily="18" charset="0"/>
              </a:defRPr>
            </a:lvl7pPr>
            <a:lvl8pPr marL="3148851" indent="-209923" defTabSz="419847" fontAlgn="base">
              <a:spcBef>
                <a:spcPct val="0"/>
              </a:spcBef>
              <a:spcAft>
                <a:spcPct val="0"/>
              </a:spcAft>
              <a:defRPr>
                <a:solidFill>
                  <a:schemeClr val="tx1"/>
                </a:solidFill>
                <a:latin typeface="Times New Roman" pitchFamily="18" charset="0"/>
              </a:defRPr>
            </a:lvl8pPr>
            <a:lvl9pPr marL="3568697" indent="-209923" defTabSz="419847" fontAlgn="base">
              <a:spcBef>
                <a:spcPct val="0"/>
              </a:spcBef>
              <a:spcAft>
                <a:spcPct val="0"/>
              </a:spcAft>
              <a:defRPr>
                <a:solidFill>
                  <a:schemeClr val="tx1"/>
                </a:solidFill>
                <a:latin typeface="Times New Roman" pitchFamily="18" charset="0"/>
              </a:defRPr>
            </a:lvl9pPr>
          </a:lstStyle>
          <a:p>
            <a:pPr fontAlgn="base">
              <a:spcBef>
                <a:spcPct val="0"/>
              </a:spcBef>
              <a:spcAft>
                <a:spcPct val="0"/>
              </a:spcAft>
            </a:pPr>
            <a:r>
              <a:rPr lang="en-US" altLang="en-US" sz="1300">
                <a:latin typeface="Cambria" pitchFamily="18" charset="0"/>
              </a:rPr>
              <a:t>DMH</a:t>
            </a:r>
          </a:p>
        </p:txBody>
      </p:sp>
      <p:sp>
        <p:nvSpPr>
          <p:cNvPr id="158725"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defRPr>
            </a:lvl1pPr>
            <a:lvl2pPr marL="682251" indent="-262404">
              <a:defRPr>
                <a:solidFill>
                  <a:schemeClr val="tx1"/>
                </a:solidFill>
                <a:latin typeface="Times New Roman" pitchFamily="18" charset="0"/>
              </a:defRPr>
            </a:lvl2pPr>
            <a:lvl3pPr marL="1049617" indent="-209923">
              <a:defRPr>
                <a:solidFill>
                  <a:schemeClr val="tx1"/>
                </a:solidFill>
                <a:latin typeface="Times New Roman" pitchFamily="18" charset="0"/>
              </a:defRPr>
            </a:lvl3pPr>
            <a:lvl4pPr marL="1469464" indent="-209923">
              <a:defRPr>
                <a:solidFill>
                  <a:schemeClr val="tx1"/>
                </a:solidFill>
                <a:latin typeface="Times New Roman" pitchFamily="18" charset="0"/>
              </a:defRPr>
            </a:lvl4pPr>
            <a:lvl5pPr marL="1889310" indent="-209923">
              <a:defRPr>
                <a:solidFill>
                  <a:schemeClr val="tx1"/>
                </a:solidFill>
                <a:latin typeface="Times New Roman" pitchFamily="18" charset="0"/>
              </a:defRPr>
            </a:lvl5pPr>
            <a:lvl6pPr marL="2309157" indent="-209923" defTabSz="419847" fontAlgn="base">
              <a:spcBef>
                <a:spcPct val="0"/>
              </a:spcBef>
              <a:spcAft>
                <a:spcPct val="0"/>
              </a:spcAft>
              <a:defRPr>
                <a:solidFill>
                  <a:schemeClr val="tx1"/>
                </a:solidFill>
                <a:latin typeface="Times New Roman" pitchFamily="18" charset="0"/>
              </a:defRPr>
            </a:lvl6pPr>
            <a:lvl7pPr marL="2729004" indent="-209923" defTabSz="419847" fontAlgn="base">
              <a:spcBef>
                <a:spcPct val="0"/>
              </a:spcBef>
              <a:spcAft>
                <a:spcPct val="0"/>
              </a:spcAft>
              <a:defRPr>
                <a:solidFill>
                  <a:schemeClr val="tx1"/>
                </a:solidFill>
                <a:latin typeface="Times New Roman" pitchFamily="18" charset="0"/>
              </a:defRPr>
            </a:lvl7pPr>
            <a:lvl8pPr marL="3148851" indent="-209923" defTabSz="419847" fontAlgn="base">
              <a:spcBef>
                <a:spcPct val="0"/>
              </a:spcBef>
              <a:spcAft>
                <a:spcPct val="0"/>
              </a:spcAft>
              <a:defRPr>
                <a:solidFill>
                  <a:schemeClr val="tx1"/>
                </a:solidFill>
                <a:latin typeface="Times New Roman" pitchFamily="18" charset="0"/>
              </a:defRPr>
            </a:lvl8pPr>
            <a:lvl9pPr marL="3568697" indent="-209923" defTabSz="419847" fontAlgn="base">
              <a:spcBef>
                <a:spcPct val="0"/>
              </a:spcBef>
              <a:spcAft>
                <a:spcPct val="0"/>
              </a:spcAft>
              <a:defRPr>
                <a:solidFill>
                  <a:schemeClr val="tx1"/>
                </a:solidFill>
                <a:latin typeface="Times New Roman" pitchFamily="18" charset="0"/>
              </a:defRPr>
            </a:lvl9pPr>
          </a:lstStyle>
          <a:p>
            <a:fld id="{4F323474-E2C6-4A64-9B5F-D5CE4E7340C3}" type="slidenum">
              <a:rPr lang="en-US" altLang="en-US" sz="2200">
                <a:latin typeface="Cambria" pitchFamily="18" charset="0"/>
              </a:rPr>
              <a:pPr/>
              <a:t>45</a:t>
            </a:fld>
            <a:endParaRPr lang="en-US" altLang="en-US" sz="2200">
              <a:latin typeface="Cambria" pitchFamily="18" charset="0"/>
            </a:endParaRPr>
          </a:p>
        </p:txBody>
      </p:sp>
    </p:spTree>
    <p:extLst>
      <p:ext uri="{BB962C8B-B14F-4D97-AF65-F5344CB8AC3E}">
        <p14:creationId xmlns:p14="http://schemas.microsoft.com/office/powerpoint/2010/main" val="364942863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04131">
                                            <p:txEl>
                                              <p:pRg st="0" end="0"/>
                                            </p:txEl>
                                          </p:spTgt>
                                        </p:tgtEl>
                                        <p:attrNameLst>
                                          <p:attrName>style.visibility</p:attrName>
                                        </p:attrNameLst>
                                      </p:cBhvr>
                                      <p:to>
                                        <p:strVal val="visible"/>
                                      </p:to>
                                    </p:set>
                                    <p:animEffect transition="in" filter="wipe(left)">
                                      <p:cBhvr>
                                        <p:cTn id="7" dur="500"/>
                                        <p:tgtEl>
                                          <p:spTgt spid="30413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04131">
                                            <p:txEl>
                                              <p:pRg st="1" end="1"/>
                                            </p:txEl>
                                          </p:spTgt>
                                        </p:tgtEl>
                                        <p:attrNameLst>
                                          <p:attrName>style.visibility</p:attrName>
                                        </p:attrNameLst>
                                      </p:cBhvr>
                                      <p:to>
                                        <p:strVal val="visible"/>
                                      </p:to>
                                    </p:set>
                                    <p:animEffect transition="in" filter="wipe(left)">
                                      <p:cBhvr>
                                        <p:cTn id="12" dur="500"/>
                                        <p:tgtEl>
                                          <p:spTgt spid="30413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04131">
                                            <p:txEl>
                                              <p:pRg st="2" end="2"/>
                                            </p:txEl>
                                          </p:spTgt>
                                        </p:tgtEl>
                                        <p:attrNameLst>
                                          <p:attrName>style.visibility</p:attrName>
                                        </p:attrNameLst>
                                      </p:cBhvr>
                                      <p:to>
                                        <p:strVal val="visible"/>
                                      </p:to>
                                    </p:set>
                                    <p:animEffect transition="in" filter="wipe(left)">
                                      <p:cBhvr>
                                        <p:cTn id="17" dur="500"/>
                                        <p:tgtEl>
                                          <p:spTgt spid="30413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04131">
                                            <p:txEl>
                                              <p:pRg st="3" end="3"/>
                                            </p:txEl>
                                          </p:spTgt>
                                        </p:tgtEl>
                                        <p:attrNameLst>
                                          <p:attrName>style.visibility</p:attrName>
                                        </p:attrNameLst>
                                      </p:cBhvr>
                                      <p:to>
                                        <p:strVal val="visible"/>
                                      </p:to>
                                    </p:set>
                                    <p:animEffect transition="in" filter="wipe(left)">
                                      <p:cBhvr>
                                        <p:cTn id="22" dur="500"/>
                                        <p:tgtEl>
                                          <p:spTgt spid="30413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4131" grpId="0" build="p" autoUpdateAnimBg="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Footer Placeholder 2"/>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imes New Roman" pitchFamily="18" charset="0"/>
              </a:defRPr>
            </a:lvl1pPr>
            <a:lvl2pPr marL="682251" indent="-262404">
              <a:defRPr>
                <a:solidFill>
                  <a:schemeClr val="tx1"/>
                </a:solidFill>
                <a:latin typeface="Times New Roman" pitchFamily="18" charset="0"/>
              </a:defRPr>
            </a:lvl2pPr>
            <a:lvl3pPr marL="1049617" indent="-209923">
              <a:defRPr>
                <a:solidFill>
                  <a:schemeClr val="tx1"/>
                </a:solidFill>
                <a:latin typeface="Times New Roman" pitchFamily="18" charset="0"/>
              </a:defRPr>
            </a:lvl3pPr>
            <a:lvl4pPr marL="1469464" indent="-209923">
              <a:defRPr>
                <a:solidFill>
                  <a:schemeClr val="tx1"/>
                </a:solidFill>
                <a:latin typeface="Times New Roman" pitchFamily="18" charset="0"/>
              </a:defRPr>
            </a:lvl4pPr>
            <a:lvl5pPr marL="1889310" indent="-209923">
              <a:defRPr>
                <a:solidFill>
                  <a:schemeClr val="tx1"/>
                </a:solidFill>
                <a:latin typeface="Times New Roman" pitchFamily="18" charset="0"/>
              </a:defRPr>
            </a:lvl5pPr>
            <a:lvl6pPr marL="2309157" indent="-209923" defTabSz="419847" fontAlgn="base">
              <a:spcBef>
                <a:spcPct val="0"/>
              </a:spcBef>
              <a:spcAft>
                <a:spcPct val="0"/>
              </a:spcAft>
              <a:defRPr>
                <a:solidFill>
                  <a:schemeClr val="tx1"/>
                </a:solidFill>
                <a:latin typeface="Times New Roman" pitchFamily="18" charset="0"/>
              </a:defRPr>
            </a:lvl6pPr>
            <a:lvl7pPr marL="2729004" indent="-209923" defTabSz="419847" fontAlgn="base">
              <a:spcBef>
                <a:spcPct val="0"/>
              </a:spcBef>
              <a:spcAft>
                <a:spcPct val="0"/>
              </a:spcAft>
              <a:defRPr>
                <a:solidFill>
                  <a:schemeClr val="tx1"/>
                </a:solidFill>
                <a:latin typeface="Times New Roman" pitchFamily="18" charset="0"/>
              </a:defRPr>
            </a:lvl7pPr>
            <a:lvl8pPr marL="3148851" indent="-209923" defTabSz="419847" fontAlgn="base">
              <a:spcBef>
                <a:spcPct val="0"/>
              </a:spcBef>
              <a:spcAft>
                <a:spcPct val="0"/>
              </a:spcAft>
              <a:defRPr>
                <a:solidFill>
                  <a:schemeClr val="tx1"/>
                </a:solidFill>
                <a:latin typeface="Times New Roman" pitchFamily="18" charset="0"/>
              </a:defRPr>
            </a:lvl8pPr>
            <a:lvl9pPr marL="3568697" indent="-209923" defTabSz="419847" fontAlgn="base">
              <a:spcBef>
                <a:spcPct val="0"/>
              </a:spcBef>
              <a:spcAft>
                <a:spcPct val="0"/>
              </a:spcAft>
              <a:defRPr>
                <a:solidFill>
                  <a:schemeClr val="tx1"/>
                </a:solidFill>
                <a:latin typeface="Times New Roman" pitchFamily="18" charset="0"/>
              </a:defRPr>
            </a:lvl9pPr>
          </a:lstStyle>
          <a:p>
            <a:pPr fontAlgn="base">
              <a:spcBef>
                <a:spcPct val="0"/>
              </a:spcBef>
              <a:spcAft>
                <a:spcPct val="0"/>
              </a:spcAft>
            </a:pPr>
            <a:r>
              <a:rPr lang="en-US" altLang="en-US" sz="1300">
                <a:latin typeface="Cambria" pitchFamily="18" charset="0"/>
              </a:rPr>
              <a:t>DMH</a:t>
            </a:r>
          </a:p>
        </p:txBody>
      </p:sp>
      <p:sp>
        <p:nvSpPr>
          <p:cNvPr id="159747"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defRPr>
            </a:lvl1pPr>
            <a:lvl2pPr marL="682251" indent="-262404">
              <a:defRPr>
                <a:solidFill>
                  <a:schemeClr val="tx1"/>
                </a:solidFill>
                <a:latin typeface="Times New Roman" pitchFamily="18" charset="0"/>
              </a:defRPr>
            </a:lvl2pPr>
            <a:lvl3pPr marL="1049617" indent="-209923">
              <a:defRPr>
                <a:solidFill>
                  <a:schemeClr val="tx1"/>
                </a:solidFill>
                <a:latin typeface="Times New Roman" pitchFamily="18" charset="0"/>
              </a:defRPr>
            </a:lvl3pPr>
            <a:lvl4pPr marL="1469464" indent="-209923">
              <a:defRPr>
                <a:solidFill>
                  <a:schemeClr val="tx1"/>
                </a:solidFill>
                <a:latin typeface="Times New Roman" pitchFamily="18" charset="0"/>
              </a:defRPr>
            </a:lvl4pPr>
            <a:lvl5pPr marL="1889310" indent="-209923">
              <a:defRPr>
                <a:solidFill>
                  <a:schemeClr val="tx1"/>
                </a:solidFill>
                <a:latin typeface="Times New Roman" pitchFamily="18" charset="0"/>
              </a:defRPr>
            </a:lvl5pPr>
            <a:lvl6pPr marL="2309157" indent="-209923" defTabSz="419847" fontAlgn="base">
              <a:spcBef>
                <a:spcPct val="0"/>
              </a:spcBef>
              <a:spcAft>
                <a:spcPct val="0"/>
              </a:spcAft>
              <a:defRPr>
                <a:solidFill>
                  <a:schemeClr val="tx1"/>
                </a:solidFill>
                <a:latin typeface="Times New Roman" pitchFamily="18" charset="0"/>
              </a:defRPr>
            </a:lvl6pPr>
            <a:lvl7pPr marL="2729004" indent="-209923" defTabSz="419847" fontAlgn="base">
              <a:spcBef>
                <a:spcPct val="0"/>
              </a:spcBef>
              <a:spcAft>
                <a:spcPct val="0"/>
              </a:spcAft>
              <a:defRPr>
                <a:solidFill>
                  <a:schemeClr val="tx1"/>
                </a:solidFill>
                <a:latin typeface="Times New Roman" pitchFamily="18" charset="0"/>
              </a:defRPr>
            </a:lvl7pPr>
            <a:lvl8pPr marL="3148851" indent="-209923" defTabSz="419847" fontAlgn="base">
              <a:spcBef>
                <a:spcPct val="0"/>
              </a:spcBef>
              <a:spcAft>
                <a:spcPct val="0"/>
              </a:spcAft>
              <a:defRPr>
                <a:solidFill>
                  <a:schemeClr val="tx1"/>
                </a:solidFill>
                <a:latin typeface="Times New Roman" pitchFamily="18" charset="0"/>
              </a:defRPr>
            </a:lvl8pPr>
            <a:lvl9pPr marL="3568697" indent="-209923" defTabSz="419847" fontAlgn="base">
              <a:spcBef>
                <a:spcPct val="0"/>
              </a:spcBef>
              <a:spcAft>
                <a:spcPct val="0"/>
              </a:spcAft>
              <a:defRPr>
                <a:solidFill>
                  <a:schemeClr val="tx1"/>
                </a:solidFill>
                <a:latin typeface="Times New Roman" pitchFamily="18" charset="0"/>
              </a:defRPr>
            </a:lvl9pPr>
          </a:lstStyle>
          <a:p>
            <a:fld id="{F7F79BFA-E22F-4A0E-BE28-9B1CA15CD4C1}" type="slidenum">
              <a:rPr lang="en-US" altLang="en-US" sz="2200">
                <a:latin typeface="Cambria" pitchFamily="18" charset="0"/>
              </a:rPr>
              <a:pPr/>
              <a:t>46</a:t>
            </a:fld>
            <a:endParaRPr lang="en-US" altLang="en-US" sz="2200">
              <a:latin typeface="Cambria" pitchFamily="18" charset="0"/>
            </a:endParaRPr>
          </a:p>
        </p:txBody>
      </p:sp>
      <p:sp>
        <p:nvSpPr>
          <p:cNvPr id="159748" name="Rectangle 2"/>
          <p:cNvSpPr>
            <a:spLocks noChangeArrowheads="1"/>
          </p:cNvSpPr>
          <p:nvPr/>
        </p:nvSpPr>
        <p:spPr bwMode="auto">
          <a:xfrm>
            <a:off x="877661" y="1539551"/>
            <a:ext cx="7473237" cy="3908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3969" tIns="41985" rIns="83969" bIns="41985">
            <a:spAutoFit/>
          </a:bodyPr>
          <a:lstStyle/>
          <a:p>
            <a:pPr marL="317801" indent="-317801">
              <a:lnSpc>
                <a:spcPct val="90000"/>
              </a:lnSpc>
              <a:spcBef>
                <a:spcPct val="50000"/>
              </a:spcBef>
              <a:buClr>
                <a:schemeClr val="accent2"/>
              </a:buClr>
              <a:buBlip>
                <a:blip r:embed="rId2"/>
              </a:buBlip>
            </a:pPr>
            <a:r>
              <a:rPr lang="en-US" altLang="en-US" sz="3000">
                <a:latin typeface="Cambria" pitchFamily="18" charset="0"/>
              </a:rPr>
              <a:t>War: </a:t>
            </a:r>
            <a:r>
              <a:rPr lang="en-US" altLang="en-US" sz="3000" b="1">
                <a:latin typeface="Cambria" pitchFamily="18" charset="0"/>
              </a:rPr>
              <a:t>Internal &amp; external battles, or even the threat of war, can have devastating effects.</a:t>
            </a:r>
          </a:p>
          <a:p>
            <a:pPr marL="317801" indent="-317801">
              <a:lnSpc>
                <a:spcPct val="90000"/>
              </a:lnSpc>
              <a:spcBef>
                <a:spcPct val="50000"/>
              </a:spcBef>
              <a:buClr>
                <a:schemeClr val="accent2"/>
              </a:buClr>
              <a:buBlip>
                <a:blip r:embed="rId2"/>
              </a:buBlip>
            </a:pPr>
            <a:r>
              <a:rPr lang="en-US" altLang="en-US" sz="3000">
                <a:latin typeface="Cambria" pitchFamily="18" charset="0"/>
              </a:rPr>
              <a:t>Bureaucracy: </a:t>
            </a:r>
            <a:r>
              <a:rPr lang="en-US" altLang="en-US" sz="3000" b="1">
                <a:latin typeface="Cambria" pitchFamily="18" charset="0"/>
              </a:rPr>
              <a:t>Bureaucracy can complicate businesses.</a:t>
            </a:r>
          </a:p>
          <a:p>
            <a:pPr marL="317801" indent="-317801">
              <a:lnSpc>
                <a:spcPct val="90000"/>
              </a:lnSpc>
              <a:spcBef>
                <a:spcPct val="50000"/>
              </a:spcBef>
              <a:buClr>
                <a:schemeClr val="accent2"/>
              </a:buClr>
              <a:buBlip>
                <a:blip r:embed="rId2"/>
              </a:buBlip>
            </a:pPr>
            <a:r>
              <a:rPr lang="en-US" altLang="en-US" sz="3000">
                <a:latin typeface="Cambria" pitchFamily="18" charset="0"/>
              </a:rPr>
              <a:t>Corruption: </a:t>
            </a:r>
            <a:r>
              <a:rPr lang="en-US" altLang="en-US" sz="3000" b="1">
                <a:latin typeface="Cambria" pitchFamily="18" charset="0"/>
              </a:rPr>
              <a:t>Corruption can increase the cost of conducting business or reduce revenue.</a:t>
            </a:r>
          </a:p>
        </p:txBody>
      </p:sp>
      <p:sp>
        <p:nvSpPr>
          <p:cNvPr id="159749" name="Rectangle 3"/>
          <p:cNvSpPr>
            <a:spLocks noChangeArrowheads="1"/>
          </p:cNvSpPr>
          <p:nvPr/>
        </p:nvSpPr>
        <p:spPr bwMode="auto">
          <a:xfrm>
            <a:off x="810597" y="457783"/>
            <a:ext cx="7254551" cy="663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3969" tIns="41985" rIns="83969" bIns="41985">
            <a:spAutoFit/>
          </a:bodyPr>
          <a:lstStyle/>
          <a:p>
            <a:pPr algn="ctr" eaLnBrk="1" hangingPunct="1"/>
            <a:r>
              <a:rPr lang="en-US" altLang="en-US" sz="3800" b="1">
                <a:solidFill>
                  <a:schemeClr val="hlink"/>
                </a:solidFill>
                <a:latin typeface="Cambria" pitchFamily="18" charset="0"/>
              </a:rPr>
              <a:t>Political Risk Factors (contd..)</a:t>
            </a:r>
          </a:p>
        </p:txBody>
      </p:sp>
    </p:spTree>
    <p:extLst>
      <p:ext uri="{BB962C8B-B14F-4D97-AF65-F5344CB8AC3E}">
        <p14:creationId xmlns:p14="http://schemas.microsoft.com/office/powerpoint/2010/main" val="176140260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8" name="Rectangle 2"/>
          <p:cNvSpPr>
            <a:spLocks noGrp="1" noChangeArrowheads="1"/>
          </p:cNvSpPr>
          <p:nvPr>
            <p:ph type="title"/>
          </p:nvPr>
        </p:nvSpPr>
        <p:spPr>
          <a:xfrm>
            <a:off x="860166" y="228893"/>
            <a:ext cx="7423668" cy="533594"/>
          </a:xfrm>
        </p:spPr>
        <p:txBody>
          <a:bodyPr>
            <a:normAutofit fontScale="90000"/>
          </a:bodyPr>
          <a:lstStyle/>
          <a:p>
            <a:pPr defTabSz="914342">
              <a:defRPr/>
            </a:pPr>
            <a:r>
              <a:rPr lang="en-US" altLang="en-US" b="1">
                <a:solidFill>
                  <a:srgbClr val="0070C0"/>
                </a:solidFill>
              </a:rPr>
              <a:t>Corruption Perceptions Index</a:t>
            </a:r>
          </a:p>
        </p:txBody>
      </p:sp>
      <p:sp>
        <p:nvSpPr>
          <p:cNvPr id="160771"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imes New Roman" pitchFamily="18" charset="0"/>
              </a:defRPr>
            </a:lvl1pPr>
            <a:lvl2pPr marL="682251" indent="-262404">
              <a:defRPr>
                <a:solidFill>
                  <a:schemeClr val="tx1"/>
                </a:solidFill>
                <a:latin typeface="Times New Roman" pitchFamily="18" charset="0"/>
              </a:defRPr>
            </a:lvl2pPr>
            <a:lvl3pPr marL="1049617" indent="-209923">
              <a:defRPr>
                <a:solidFill>
                  <a:schemeClr val="tx1"/>
                </a:solidFill>
                <a:latin typeface="Times New Roman" pitchFamily="18" charset="0"/>
              </a:defRPr>
            </a:lvl3pPr>
            <a:lvl4pPr marL="1469464" indent="-209923">
              <a:defRPr>
                <a:solidFill>
                  <a:schemeClr val="tx1"/>
                </a:solidFill>
                <a:latin typeface="Times New Roman" pitchFamily="18" charset="0"/>
              </a:defRPr>
            </a:lvl4pPr>
            <a:lvl5pPr marL="1889310" indent="-209923">
              <a:defRPr>
                <a:solidFill>
                  <a:schemeClr val="tx1"/>
                </a:solidFill>
                <a:latin typeface="Times New Roman" pitchFamily="18" charset="0"/>
              </a:defRPr>
            </a:lvl5pPr>
            <a:lvl6pPr marL="2309157" indent="-209923" defTabSz="419847" fontAlgn="base">
              <a:spcBef>
                <a:spcPct val="0"/>
              </a:spcBef>
              <a:spcAft>
                <a:spcPct val="0"/>
              </a:spcAft>
              <a:defRPr>
                <a:solidFill>
                  <a:schemeClr val="tx1"/>
                </a:solidFill>
                <a:latin typeface="Times New Roman" pitchFamily="18" charset="0"/>
              </a:defRPr>
            </a:lvl6pPr>
            <a:lvl7pPr marL="2729004" indent="-209923" defTabSz="419847" fontAlgn="base">
              <a:spcBef>
                <a:spcPct val="0"/>
              </a:spcBef>
              <a:spcAft>
                <a:spcPct val="0"/>
              </a:spcAft>
              <a:defRPr>
                <a:solidFill>
                  <a:schemeClr val="tx1"/>
                </a:solidFill>
                <a:latin typeface="Times New Roman" pitchFamily="18" charset="0"/>
              </a:defRPr>
            </a:lvl7pPr>
            <a:lvl8pPr marL="3148851" indent="-209923" defTabSz="419847" fontAlgn="base">
              <a:spcBef>
                <a:spcPct val="0"/>
              </a:spcBef>
              <a:spcAft>
                <a:spcPct val="0"/>
              </a:spcAft>
              <a:defRPr>
                <a:solidFill>
                  <a:schemeClr val="tx1"/>
                </a:solidFill>
                <a:latin typeface="Times New Roman" pitchFamily="18" charset="0"/>
              </a:defRPr>
            </a:lvl8pPr>
            <a:lvl9pPr marL="3568697" indent="-209923" defTabSz="419847" fontAlgn="base">
              <a:spcBef>
                <a:spcPct val="0"/>
              </a:spcBef>
              <a:spcAft>
                <a:spcPct val="0"/>
              </a:spcAft>
              <a:defRPr>
                <a:solidFill>
                  <a:schemeClr val="tx1"/>
                </a:solidFill>
                <a:latin typeface="Times New Roman" pitchFamily="18" charset="0"/>
              </a:defRPr>
            </a:lvl9pPr>
          </a:lstStyle>
          <a:p>
            <a:pPr fontAlgn="base">
              <a:spcBef>
                <a:spcPct val="0"/>
              </a:spcBef>
              <a:spcAft>
                <a:spcPct val="0"/>
              </a:spcAft>
            </a:pPr>
            <a:r>
              <a:rPr lang="en-US" altLang="en-US" sz="1300">
                <a:latin typeface="Cambria" pitchFamily="18" charset="0"/>
              </a:rPr>
              <a:t>DMH</a:t>
            </a:r>
          </a:p>
        </p:txBody>
      </p:sp>
      <p:sp>
        <p:nvSpPr>
          <p:cNvPr id="160772"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defRPr>
            </a:lvl1pPr>
            <a:lvl2pPr marL="682251" indent="-262404">
              <a:defRPr>
                <a:solidFill>
                  <a:schemeClr val="tx1"/>
                </a:solidFill>
                <a:latin typeface="Times New Roman" pitchFamily="18" charset="0"/>
              </a:defRPr>
            </a:lvl2pPr>
            <a:lvl3pPr marL="1049617" indent="-209923">
              <a:defRPr>
                <a:solidFill>
                  <a:schemeClr val="tx1"/>
                </a:solidFill>
                <a:latin typeface="Times New Roman" pitchFamily="18" charset="0"/>
              </a:defRPr>
            </a:lvl3pPr>
            <a:lvl4pPr marL="1469464" indent="-209923">
              <a:defRPr>
                <a:solidFill>
                  <a:schemeClr val="tx1"/>
                </a:solidFill>
                <a:latin typeface="Times New Roman" pitchFamily="18" charset="0"/>
              </a:defRPr>
            </a:lvl4pPr>
            <a:lvl5pPr marL="1889310" indent="-209923">
              <a:defRPr>
                <a:solidFill>
                  <a:schemeClr val="tx1"/>
                </a:solidFill>
                <a:latin typeface="Times New Roman" pitchFamily="18" charset="0"/>
              </a:defRPr>
            </a:lvl5pPr>
            <a:lvl6pPr marL="2309157" indent="-209923" defTabSz="419847" fontAlgn="base">
              <a:spcBef>
                <a:spcPct val="0"/>
              </a:spcBef>
              <a:spcAft>
                <a:spcPct val="0"/>
              </a:spcAft>
              <a:defRPr>
                <a:solidFill>
                  <a:schemeClr val="tx1"/>
                </a:solidFill>
                <a:latin typeface="Times New Roman" pitchFamily="18" charset="0"/>
              </a:defRPr>
            </a:lvl6pPr>
            <a:lvl7pPr marL="2729004" indent="-209923" defTabSz="419847" fontAlgn="base">
              <a:spcBef>
                <a:spcPct val="0"/>
              </a:spcBef>
              <a:spcAft>
                <a:spcPct val="0"/>
              </a:spcAft>
              <a:defRPr>
                <a:solidFill>
                  <a:schemeClr val="tx1"/>
                </a:solidFill>
                <a:latin typeface="Times New Roman" pitchFamily="18" charset="0"/>
              </a:defRPr>
            </a:lvl7pPr>
            <a:lvl8pPr marL="3148851" indent="-209923" defTabSz="419847" fontAlgn="base">
              <a:spcBef>
                <a:spcPct val="0"/>
              </a:spcBef>
              <a:spcAft>
                <a:spcPct val="0"/>
              </a:spcAft>
              <a:defRPr>
                <a:solidFill>
                  <a:schemeClr val="tx1"/>
                </a:solidFill>
                <a:latin typeface="Times New Roman" pitchFamily="18" charset="0"/>
              </a:defRPr>
            </a:lvl8pPr>
            <a:lvl9pPr marL="3568697" indent="-209923" defTabSz="419847" fontAlgn="base">
              <a:spcBef>
                <a:spcPct val="0"/>
              </a:spcBef>
              <a:spcAft>
                <a:spcPct val="0"/>
              </a:spcAft>
              <a:defRPr>
                <a:solidFill>
                  <a:schemeClr val="tx1"/>
                </a:solidFill>
                <a:latin typeface="Times New Roman" pitchFamily="18" charset="0"/>
              </a:defRPr>
            </a:lvl9pPr>
          </a:lstStyle>
          <a:p>
            <a:fld id="{ACC32876-B585-4E41-92E4-5F37D528903E}" type="slidenum">
              <a:rPr lang="en-US" altLang="en-US" sz="2200">
                <a:latin typeface="Cambria" pitchFamily="18" charset="0"/>
              </a:rPr>
              <a:pPr/>
              <a:t>47</a:t>
            </a:fld>
            <a:endParaRPr lang="en-US" altLang="en-US" sz="2200">
              <a:latin typeface="Cambria" pitchFamily="18" charset="0"/>
            </a:endParaRPr>
          </a:p>
        </p:txBody>
      </p:sp>
      <p:sp>
        <p:nvSpPr>
          <p:cNvPr id="306179" name="Text Box 3"/>
          <p:cNvSpPr txBox="1">
            <a:spLocks noChangeArrowheads="1"/>
          </p:cNvSpPr>
          <p:nvPr/>
        </p:nvSpPr>
        <p:spPr bwMode="auto">
          <a:xfrm>
            <a:off x="473821" y="838298"/>
            <a:ext cx="8196360" cy="14068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3969" tIns="41985" rIns="83969" bIns="41985">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defTabSz="457200" fontAlgn="base">
              <a:spcBef>
                <a:spcPct val="0"/>
              </a:spcBef>
              <a:spcAft>
                <a:spcPct val="0"/>
              </a:spcAft>
              <a:defRPr>
                <a:solidFill>
                  <a:schemeClr val="tx1"/>
                </a:solidFill>
                <a:latin typeface="Times New Roman" pitchFamily="18" charset="0"/>
              </a:defRPr>
            </a:lvl6pPr>
            <a:lvl7pPr marL="2971800" indent="-228600" defTabSz="457200" fontAlgn="base">
              <a:spcBef>
                <a:spcPct val="0"/>
              </a:spcBef>
              <a:spcAft>
                <a:spcPct val="0"/>
              </a:spcAft>
              <a:defRPr>
                <a:solidFill>
                  <a:schemeClr val="tx1"/>
                </a:solidFill>
                <a:latin typeface="Times New Roman" pitchFamily="18" charset="0"/>
              </a:defRPr>
            </a:lvl7pPr>
            <a:lvl8pPr marL="3429000" indent="-228600" defTabSz="457200" fontAlgn="base">
              <a:spcBef>
                <a:spcPct val="0"/>
              </a:spcBef>
              <a:spcAft>
                <a:spcPct val="0"/>
              </a:spcAft>
              <a:defRPr>
                <a:solidFill>
                  <a:schemeClr val="tx1"/>
                </a:solidFill>
                <a:latin typeface="Times New Roman" pitchFamily="18" charset="0"/>
              </a:defRPr>
            </a:lvl8pPr>
            <a:lvl9pPr marL="3886200" indent="-228600" defTabSz="457200" fontAlgn="base">
              <a:spcBef>
                <a:spcPct val="0"/>
              </a:spcBef>
              <a:spcAft>
                <a:spcPct val="0"/>
              </a:spcAft>
              <a:defRPr>
                <a:solidFill>
                  <a:schemeClr val="tx1"/>
                </a:solidFill>
                <a:latin typeface="Times New Roman" pitchFamily="18" charset="0"/>
              </a:defRPr>
            </a:lvl9pPr>
          </a:lstStyle>
          <a:p>
            <a:pPr eaLnBrk="1" hangingPunct="1">
              <a:lnSpc>
                <a:spcPct val="90000"/>
              </a:lnSpc>
            </a:pPr>
            <a:r>
              <a:rPr lang="en-US" altLang="en-US" sz="2400">
                <a:latin typeface="Cambria" pitchFamily="18" charset="0"/>
              </a:rPr>
              <a:t>The index, which is published by Transparency International, reflects the degree to which corruption is perceived to exist among public officials &amp; politicians. In 2001, 91 countries are ranked on a clean score of 10</a:t>
            </a:r>
            <a:r>
              <a:rPr lang="en-US" altLang="en-US" sz="2400" b="1">
                <a:latin typeface="Cambria" pitchFamily="18" charset="0"/>
              </a:rPr>
              <a:t>.</a:t>
            </a:r>
          </a:p>
        </p:txBody>
      </p:sp>
      <p:sp>
        <p:nvSpPr>
          <p:cNvPr id="306180" name="Text Box 4"/>
          <p:cNvSpPr txBox="1">
            <a:spLocks noChangeArrowheads="1"/>
          </p:cNvSpPr>
          <p:nvPr/>
        </p:nvSpPr>
        <p:spPr bwMode="auto">
          <a:xfrm>
            <a:off x="676470" y="2361812"/>
            <a:ext cx="3688508" cy="37818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3969" tIns="41985" rIns="83969" bIns="41985">
            <a:spAutoFit/>
          </a:bodyPr>
          <a:lstStyle>
            <a:lvl1pPr>
              <a:tabLst>
                <a:tab pos="400050" algn="ctr"/>
                <a:tab pos="914400" algn="l"/>
                <a:tab pos="2971800" algn="l"/>
              </a:tabLst>
              <a:defRPr>
                <a:solidFill>
                  <a:schemeClr val="tx1"/>
                </a:solidFill>
                <a:latin typeface="Times New Roman" pitchFamily="18" charset="0"/>
              </a:defRPr>
            </a:lvl1pPr>
            <a:lvl2pPr marL="742950" indent="-285750">
              <a:tabLst>
                <a:tab pos="400050" algn="ctr"/>
                <a:tab pos="914400" algn="l"/>
                <a:tab pos="2971800" algn="l"/>
              </a:tabLst>
              <a:defRPr>
                <a:solidFill>
                  <a:schemeClr val="tx1"/>
                </a:solidFill>
                <a:latin typeface="Times New Roman" pitchFamily="18" charset="0"/>
              </a:defRPr>
            </a:lvl2pPr>
            <a:lvl3pPr marL="1143000" indent="-228600">
              <a:tabLst>
                <a:tab pos="400050" algn="ctr"/>
                <a:tab pos="914400" algn="l"/>
                <a:tab pos="2971800" algn="l"/>
              </a:tabLst>
              <a:defRPr>
                <a:solidFill>
                  <a:schemeClr val="tx1"/>
                </a:solidFill>
                <a:latin typeface="Times New Roman" pitchFamily="18" charset="0"/>
              </a:defRPr>
            </a:lvl3pPr>
            <a:lvl4pPr marL="1600200" indent="-228600">
              <a:tabLst>
                <a:tab pos="400050" algn="ctr"/>
                <a:tab pos="914400" algn="l"/>
                <a:tab pos="2971800" algn="l"/>
              </a:tabLst>
              <a:defRPr>
                <a:solidFill>
                  <a:schemeClr val="tx1"/>
                </a:solidFill>
                <a:latin typeface="Times New Roman" pitchFamily="18" charset="0"/>
              </a:defRPr>
            </a:lvl4pPr>
            <a:lvl5pPr marL="2057400" indent="-228600">
              <a:tabLst>
                <a:tab pos="400050" algn="ctr"/>
                <a:tab pos="914400" algn="l"/>
                <a:tab pos="2971800" algn="l"/>
              </a:tabLst>
              <a:defRPr>
                <a:solidFill>
                  <a:schemeClr val="tx1"/>
                </a:solidFill>
                <a:latin typeface="Times New Roman" pitchFamily="18" charset="0"/>
              </a:defRPr>
            </a:lvl5pPr>
            <a:lvl6pPr marL="2514600" indent="-228600" defTabSz="457200" fontAlgn="base">
              <a:spcBef>
                <a:spcPct val="0"/>
              </a:spcBef>
              <a:spcAft>
                <a:spcPct val="0"/>
              </a:spcAft>
              <a:tabLst>
                <a:tab pos="400050" algn="ctr"/>
                <a:tab pos="914400" algn="l"/>
                <a:tab pos="2971800" algn="l"/>
              </a:tabLst>
              <a:defRPr>
                <a:solidFill>
                  <a:schemeClr val="tx1"/>
                </a:solidFill>
                <a:latin typeface="Times New Roman" pitchFamily="18" charset="0"/>
              </a:defRPr>
            </a:lvl6pPr>
            <a:lvl7pPr marL="2971800" indent="-228600" defTabSz="457200" fontAlgn="base">
              <a:spcBef>
                <a:spcPct val="0"/>
              </a:spcBef>
              <a:spcAft>
                <a:spcPct val="0"/>
              </a:spcAft>
              <a:tabLst>
                <a:tab pos="400050" algn="ctr"/>
                <a:tab pos="914400" algn="l"/>
                <a:tab pos="2971800" algn="l"/>
              </a:tabLst>
              <a:defRPr>
                <a:solidFill>
                  <a:schemeClr val="tx1"/>
                </a:solidFill>
                <a:latin typeface="Times New Roman" pitchFamily="18" charset="0"/>
              </a:defRPr>
            </a:lvl7pPr>
            <a:lvl8pPr marL="3429000" indent="-228600" defTabSz="457200" fontAlgn="base">
              <a:spcBef>
                <a:spcPct val="0"/>
              </a:spcBef>
              <a:spcAft>
                <a:spcPct val="0"/>
              </a:spcAft>
              <a:tabLst>
                <a:tab pos="400050" algn="ctr"/>
                <a:tab pos="914400" algn="l"/>
                <a:tab pos="2971800" algn="l"/>
              </a:tabLst>
              <a:defRPr>
                <a:solidFill>
                  <a:schemeClr val="tx1"/>
                </a:solidFill>
                <a:latin typeface="Times New Roman" pitchFamily="18" charset="0"/>
              </a:defRPr>
            </a:lvl8pPr>
            <a:lvl9pPr marL="3886200" indent="-228600" defTabSz="457200" fontAlgn="base">
              <a:spcBef>
                <a:spcPct val="0"/>
              </a:spcBef>
              <a:spcAft>
                <a:spcPct val="0"/>
              </a:spcAft>
              <a:tabLst>
                <a:tab pos="400050" algn="ctr"/>
                <a:tab pos="914400" algn="l"/>
                <a:tab pos="2971800" algn="l"/>
              </a:tabLst>
              <a:defRPr>
                <a:solidFill>
                  <a:schemeClr val="tx1"/>
                </a:solidFill>
                <a:latin typeface="Times New Roman" pitchFamily="18" charset="0"/>
              </a:defRPr>
            </a:lvl9pPr>
          </a:lstStyle>
          <a:p>
            <a:pPr eaLnBrk="1" hangingPunct="1">
              <a:lnSpc>
                <a:spcPct val="90000"/>
              </a:lnSpc>
              <a:spcAft>
                <a:spcPct val="10000"/>
              </a:spcAft>
            </a:pPr>
            <a:r>
              <a:rPr lang="en-US" altLang="en-US" sz="2200" b="1" u="sng">
                <a:latin typeface="Cambria" pitchFamily="18" charset="0"/>
              </a:rPr>
              <a:t>Rank     Country     Score</a:t>
            </a:r>
            <a:endParaRPr lang="en-US" altLang="en-US" sz="2200" b="1">
              <a:latin typeface="Cambria" pitchFamily="18" charset="0"/>
            </a:endParaRPr>
          </a:p>
          <a:p>
            <a:pPr eaLnBrk="1" hangingPunct="1">
              <a:lnSpc>
                <a:spcPct val="90000"/>
              </a:lnSpc>
            </a:pPr>
            <a:r>
              <a:rPr lang="en-US" altLang="en-US" sz="2200" b="1">
                <a:latin typeface="Cambria" pitchFamily="18" charset="0"/>
              </a:rPr>
              <a:t>	1	Finland	9.9</a:t>
            </a:r>
          </a:p>
          <a:p>
            <a:pPr eaLnBrk="1" hangingPunct="1">
              <a:lnSpc>
                <a:spcPct val="90000"/>
              </a:lnSpc>
            </a:pPr>
            <a:r>
              <a:rPr lang="en-US" altLang="en-US" sz="2200" b="1">
                <a:latin typeface="Cambria" pitchFamily="18" charset="0"/>
              </a:rPr>
              <a:t>	3	New Zealand	9.4</a:t>
            </a:r>
          </a:p>
          <a:p>
            <a:pPr eaLnBrk="1" hangingPunct="1">
              <a:lnSpc>
                <a:spcPct val="90000"/>
              </a:lnSpc>
            </a:pPr>
            <a:r>
              <a:rPr lang="en-US" altLang="en-US" sz="2200" b="1">
                <a:latin typeface="Cambria" pitchFamily="18" charset="0"/>
              </a:rPr>
              <a:t>	4	Singapore	9.2</a:t>
            </a:r>
          </a:p>
          <a:p>
            <a:pPr eaLnBrk="1" hangingPunct="1">
              <a:lnSpc>
                <a:spcPct val="90000"/>
              </a:lnSpc>
            </a:pPr>
            <a:r>
              <a:rPr lang="en-US" altLang="en-US" sz="2200" b="1">
                <a:latin typeface="Cambria" pitchFamily="18" charset="0"/>
              </a:rPr>
              <a:t>	7	Canada	8.9</a:t>
            </a:r>
          </a:p>
          <a:p>
            <a:pPr eaLnBrk="1" hangingPunct="1">
              <a:lnSpc>
                <a:spcPct val="90000"/>
              </a:lnSpc>
            </a:pPr>
            <a:r>
              <a:rPr lang="en-US" altLang="en-US" sz="2200" b="1">
                <a:latin typeface="Cambria" pitchFamily="18" charset="0"/>
              </a:rPr>
              <a:t>	13	U.K.	8.3</a:t>
            </a:r>
          </a:p>
          <a:p>
            <a:pPr eaLnBrk="1" hangingPunct="1">
              <a:lnSpc>
                <a:spcPct val="90000"/>
              </a:lnSpc>
            </a:pPr>
            <a:r>
              <a:rPr lang="en-US" altLang="en-US" sz="2200" b="1">
                <a:latin typeface="Cambria" pitchFamily="18" charset="0"/>
              </a:rPr>
              <a:t>	14	Hong Kong	7.9</a:t>
            </a:r>
          </a:p>
          <a:p>
            <a:pPr eaLnBrk="1" hangingPunct="1">
              <a:lnSpc>
                <a:spcPct val="90000"/>
              </a:lnSpc>
            </a:pPr>
            <a:r>
              <a:rPr lang="en-US" altLang="en-US" sz="2200" b="1">
                <a:latin typeface="Cambria" pitchFamily="18" charset="0"/>
              </a:rPr>
              <a:t>	16	Israel	7.6</a:t>
            </a:r>
          </a:p>
          <a:p>
            <a:pPr eaLnBrk="1" hangingPunct="1">
              <a:lnSpc>
                <a:spcPct val="90000"/>
              </a:lnSpc>
            </a:pPr>
            <a:r>
              <a:rPr lang="en-US" altLang="en-US" sz="2200" b="1">
                <a:latin typeface="Cambria" pitchFamily="18" charset="0"/>
              </a:rPr>
              <a:t>	16	U.S.A.	7.6</a:t>
            </a:r>
          </a:p>
          <a:p>
            <a:pPr eaLnBrk="1" hangingPunct="1">
              <a:lnSpc>
                <a:spcPct val="90000"/>
              </a:lnSpc>
            </a:pPr>
            <a:r>
              <a:rPr lang="en-US" altLang="en-US" sz="2200" b="1">
                <a:latin typeface="Cambria" pitchFamily="18" charset="0"/>
              </a:rPr>
              <a:t>	18	Chile	7.5</a:t>
            </a:r>
          </a:p>
          <a:p>
            <a:pPr eaLnBrk="1" hangingPunct="1">
              <a:lnSpc>
                <a:spcPct val="90000"/>
              </a:lnSpc>
            </a:pPr>
            <a:r>
              <a:rPr lang="en-US" altLang="en-US" sz="2200" b="1">
                <a:latin typeface="Cambria" pitchFamily="18" charset="0"/>
              </a:rPr>
              <a:t>	20	Germany	7.4</a:t>
            </a:r>
          </a:p>
          <a:p>
            <a:pPr eaLnBrk="1" hangingPunct="1">
              <a:lnSpc>
                <a:spcPct val="90000"/>
              </a:lnSpc>
            </a:pPr>
            <a:r>
              <a:rPr lang="en-US" altLang="en-US" sz="2200" b="1">
                <a:latin typeface="Cambria" pitchFamily="18" charset="0"/>
              </a:rPr>
              <a:t>	21	Japan	7.1</a:t>
            </a:r>
          </a:p>
        </p:txBody>
      </p:sp>
      <p:sp>
        <p:nvSpPr>
          <p:cNvPr id="306181" name="Text Box 5"/>
          <p:cNvSpPr txBox="1">
            <a:spLocks noChangeArrowheads="1"/>
          </p:cNvSpPr>
          <p:nvPr/>
        </p:nvSpPr>
        <p:spPr bwMode="auto">
          <a:xfrm>
            <a:off x="4773192" y="2361812"/>
            <a:ext cx="3689966" cy="37818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3969" tIns="41985" rIns="83969" bIns="41985">
            <a:spAutoFit/>
          </a:bodyPr>
          <a:lstStyle>
            <a:lvl1pPr>
              <a:tabLst>
                <a:tab pos="400050" algn="ctr"/>
                <a:tab pos="914400" algn="l"/>
                <a:tab pos="2971800" algn="l"/>
              </a:tabLst>
              <a:defRPr>
                <a:solidFill>
                  <a:schemeClr val="tx1"/>
                </a:solidFill>
                <a:latin typeface="Times New Roman" pitchFamily="18" charset="0"/>
              </a:defRPr>
            </a:lvl1pPr>
            <a:lvl2pPr marL="742950" indent="-285750">
              <a:tabLst>
                <a:tab pos="400050" algn="ctr"/>
                <a:tab pos="914400" algn="l"/>
                <a:tab pos="2971800" algn="l"/>
              </a:tabLst>
              <a:defRPr>
                <a:solidFill>
                  <a:schemeClr val="tx1"/>
                </a:solidFill>
                <a:latin typeface="Times New Roman" pitchFamily="18" charset="0"/>
              </a:defRPr>
            </a:lvl2pPr>
            <a:lvl3pPr marL="1143000" indent="-228600">
              <a:tabLst>
                <a:tab pos="400050" algn="ctr"/>
                <a:tab pos="914400" algn="l"/>
                <a:tab pos="2971800" algn="l"/>
              </a:tabLst>
              <a:defRPr>
                <a:solidFill>
                  <a:schemeClr val="tx1"/>
                </a:solidFill>
                <a:latin typeface="Times New Roman" pitchFamily="18" charset="0"/>
              </a:defRPr>
            </a:lvl3pPr>
            <a:lvl4pPr marL="1600200" indent="-228600">
              <a:tabLst>
                <a:tab pos="400050" algn="ctr"/>
                <a:tab pos="914400" algn="l"/>
                <a:tab pos="2971800" algn="l"/>
              </a:tabLst>
              <a:defRPr>
                <a:solidFill>
                  <a:schemeClr val="tx1"/>
                </a:solidFill>
                <a:latin typeface="Times New Roman" pitchFamily="18" charset="0"/>
              </a:defRPr>
            </a:lvl4pPr>
            <a:lvl5pPr marL="2057400" indent="-228600">
              <a:tabLst>
                <a:tab pos="400050" algn="ctr"/>
                <a:tab pos="914400" algn="l"/>
                <a:tab pos="2971800" algn="l"/>
              </a:tabLst>
              <a:defRPr>
                <a:solidFill>
                  <a:schemeClr val="tx1"/>
                </a:solidFill>
                <a:latin typeface="Times New Roman" pitchFamily="18" charset="0"/>
              </a:defRPr>
            </a:lvl5pPr>
            <a:lvl6pPr marL="2514600" indent="-228600" defTabSz="457200" fontAlgn="base">
              <a:spcBef>
                <a:spcPct val="0"/>
              </a:spcBef>
              <a:spcAft>
                <a:spcPct val="0"/>
              </a:spcAft>
              <a:tabLst>
                <a:tab pos="400050" algn="ctr"/>
                <a:tab pos="914400" algn="l"/>
                <a:tab pos="2971800" algn="l"/>
              </a:tabLst>
              <a:defRPr>
                <a:solidFill>
                  <a:schemeClr val="tx1"/>
                </a:solidFill>
                <a:latin typeface="Times New Roman" pitchFamily="18" charset="0"/>
              </a:defRPr>
            </a:lvl6pPr>
            <a:lvl7pPr marL="2971800" indent="-228600" defTabSz="457200" fontAlgn="base">
              <a:spcBef>
                <a:spcPct val="0"/>
              </a:spcBef>
              <a:spcAft>
                <a:spcPct val="0"/>
              </a:spcAft>
              <a:tabLst>
                <a:tab pos="400050" algn="ctr"/>
                <a:tab pos="914400" algn="l"/>
                <a:tab pos="2971800" algn="l"/>
              </a:tabLst>
              <a:defRPr>
                <a:solidFill>
                  <a:schemeClr val="tx1"/>
                </a:solidFill>
                <a:latin typeface="Times New Roman" pitchFamily="18" charset="0"/>
              </a:defRPr>
            </a:lvl7pPr>
            <a:lvl8pPr marL="3429000" indent="-228600" defTabSz="457200" fontAlgn="base">
              <a:spcBef>
                <a:spcPct val="0"/>
              </a:spcBef>
              <a:spcAft>
                <a:spcPct val="0"/>
              </a:spcAft>
              <a:tabLst>
                <a:tab pos="400050" algn="ctr"/>
                <a:tab pos="914400" algn="l"/>
                <a:tab pos="2971800" algn="l"/>
              </a:tabLst>
              <a:defRPr>
                <a:solidFill>
                  <a:schemeClr val="tx1"/>
                </a:solidFill>
                <a:latin typeface="Times New Roman" pitchFamily="18" charset="0"/>
              </a:defRPr>
            </a:lvl8pPr>
            <a:lvl9pPr marL="3886200" indent="-228600" defTabSz="457200" fontAlgn="base">
              <a:spcBef>
                <a:spcPct val="0"/>
              </a:spcBef>
              <a:spcAft>
                <a:spcPct val="0"/>
              </a:spcAft>
              <a:tabLst>
                <a:tab pos="400050" algn="ctr"/>
                <a:tab pos="914400" algn="l"/>
                <a:tab pos="2971800" algn="l"/>
              </a:tabLst>
              <a:defRPr>
                <a:solidFill>
                  <a:schemeClr val="tx1"/>
                </a:solidFill>
                <a:latin typeface="Times New Roman" pitchFamily="18" charset="0"/>
              </a:defRPr>
            </a:lvl9pPr>
          </a:lstStyle>
          <a:p>
            <a:pPr eaLnBrk="1" hangingPunct="1">
              <a:lnSpc>
                <a:spcPct val="90000"/>
              </a:lnSpc>
              <a:spcAft>
                <a:spcPct val="10000"/>
              </a:spcAft>
            </a:pPr>
            <a:r>
              <a:rPr lang="en-US" altLang="en-US" sz="2200" b="1" u="sng">
                <a:latin typeface="Cambria" pitchFamily="18" charset="0"/>
              </a:rPr>
              <a:t>Rank     Country     Score</a:t>
            </a:r>
            <a:endParaRPr lang="en-US" altLang="en-US" sz="2200" b="1">
              <a:latin typeface="Cambria" pitchFamily="18" charset="0"/>
            </a:endParaRPr>
          </a:p>
          <a:p>
            <a:pPr eaLnBrk="1" hangingPunct="1">
              <a:lnSpc>
                <a:spcPct val="90000"/>
              </a:lnSpc>
            </a:pPr>
            <a:r>
              <a:rPr lang="en-US" altLang="en-US" sz="2200" b="1">
                <a:latin typeface="Cambria" pitchFamily="18" charset="0"/>
              </a:rPr>
              <a:t>	23	France	6.7</a:t>
            </a:r>
          </a:p>
          <a:p>
            <a:pPr eaLnBrk="1" hangingPunct="1">
              <a:lnSpc>
                <a:spcPct val="90000"/>
              </a:lnSpc>
            </a:pPr>
            <a:r>
              <a:rPr lang="en-US" altLang="en-US" sz="2200" b="1">
                <a:latin typeface="Cambria" pitchFamily="18" charset="0"/>
              </a:rPr>
              <a:t>	26	Botswana	6.0</a:t>
            </a:r>
          </a:p>
          <a:p>
            <a:pPr eaLnBrk="1" hangingPunct="1">
              <a:lnSpc>
                <a:spcPct val="90000"/>
              </a:lnSpc>
            </a:pPr>
            <a:r>
              <a:rPr lang="en-US" altLang="en-US" sz="2200" b="1">
                <a:latin typeface="Cambria" pitchFamily="18" charset="0"/>
              </a:rPr>
              <a:t>	27	Taiwan	5.9</a:t>
            </a:r>
          </a:p>
          <a:p>
            <a:pPr eaLnBrk="1" hangingPunct="1">
              <a:lnSpc>
                <a:spcPct val="90000"/>
              </a:lnSpc>
            </a:pPr>
            <a:r>
              <a:rPr lang="en-US" altLang="en-US" sz="2200" b="1">
                <a:latin typeface="Cambria" pitchFamily="18" charset="0"/>
              </a:rPr>
              <a:t>	38	South Africa	 4.8</a:t>
            </a:r>
          </a:p>
          <a:p>
            <a:pPr eaLnBrk="1" hangingPunct="1">
              <a:lnSpc>
                <a:spcPct val="90000"/>
              </a:lnSpc>
            </a:pPr>
            <a:r>
              <a:rPr lang="en-US" altLang="en-US" sz="2200" b="1">
                <a:latin typeface="Cambria" pitchFamily="18" charset="0"/>
              </a:rPr>
              <a:t>	42	South Korea	4.2</a:t>
            </a:r>
          </a:p>
          <a:p>
            <a:pPr eaLnBrk="1" hangingPunct="1">
              <a:lnSpc>
                <a:spcPct val="90000"/>
              </a:lnSpc>
            </a:pPr>
            <a:r>
              <a:rPr lang="en-US" altLang="en-US" sz="2200" b="1">
                <a:latin typeface="Cambria" pitchFamily="18" charset="0"/>
              </a:rPr>
              <a:t>	46	Brazil	4.0</a:t>
            </a:r>
          </a:p>
          <a:p>
            <a:pPr eaLnBrk="1" hangingPunct="1">
              <a:lnSpc>
                <a:spcPct val="90000"/>
              </a:lnSpc>
            </a:pPr>
            <a:r>
              <a:rPr lang="en-US" altLang="en-US" sz="2200" b="1">
                <a:latin typeface="Cambria" pitchFamily="18" charset="0"/>
              </a:rPr>
              <a:t>	51	Mexico	3.7</a:t>
            </a:r>
          </a:p>
          <a:p>
            <a:pPr eaLnBrk="1" hangingPunct="1">
              <a:lnSpc>
                <a:spcPct val="90000"/>
              </a:lnSpc>
            </a:pPr>
            <a:r>
              <a:rPr lang="en-US" altLang="en-US" sz="2200" b="1">
                <a:latin typeface="Cambria" pitchFamily="18" charset="0"/>
              </a:rPr>
              <a:t>	57	Argentina	3.5</a:t>
            </a:r>
          </a:p>
          <a:p>
            <a:pPr eaLnBrk="1" hangingPunct="1">
              <a:lnSpc>
                <a:spcPct val="90000"/>
              </a:lnSpc>
            </a:pPr>
            <a:r>
              <a:rPr lang="en-US" altLang="en-US" sz="2200" b="1">
                <a:latin typeface="Cambria" pitchFamily="18" charset="0"/>
              </a:rPr>
              <a:t>	57	China	3.5</a:t>
            </a:r>
          </a:p>
          <a:p>
            <a:pPr eaLnBrk="1" hangingPunct="1">
              <a:lnSpc>
                <a:spcPct val="90000"/>
              </a:lnSpc>
            </a:pPr>
            <a:r>
              <a:rPr lang="en-US" altLang="en-US" sz="2200" b="1">
                <a:latin typeface="Cambria" pitchFamily="18" charset="0"/>
              </a:rPr>
              <a:t>	79	Russia	2.3</a:t>
            </a:r>
          </a:p>
          <a:p>
            <a:pPr eaLnBrk="1" hangingPunct="1">
              <a:lnSpc>
                <a:spcPct val="90000"/>
              </a:lnSpc>
            </a:pPr>
            <a:r>
              <a:rPr lang="en-US" altLang="en-US" sz="2200" b="1">
                <a:latin typeface="Cambria" pitchFamily="18" charset="0"/>
              </a:rPr>
              <a:t>	88	Indonesia	1.9</a:t>
            </a:r>
          </a:p>
        </p:txBody>
      </p:sp>
    </p:spTree>
    <p:extLst>
      <p:ext uri="{BB962C8B-B14F-4D97-AF65-F5344CB8AC3E}">
        <p14:creationId xmlns:p14="http://schemas.microsoft.com/office/powerpoint/2010/main" val="422241730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306179"/>
                                        </p:tgtEl>
                                        <p:attrNameLst>
                                          <p:attrName>style.visibility</p:attrName>
                                        </p:attrNameLst>
                                      </p:cBhvr>
                                      <p:to>
                                        <p:strVal val="visible"/>
                                      </p:to>
                                    </p:set>
                                    <p:animEffect transition="in" filter="wipe(up)">
                                      <p:cBhvr>
                                        <p:cTn id="7" dur="500"/>
                                        <p:tgtEl>
                                          <p:spTgt spid="30617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06180"/>
                                        </p:tgtEl>
                                        <p:attrNameLst>
                                          <p:attrName>style.visibility</p:attrName>
                                        </p:attrNameLst>
                                      </p:cBhvr>
                                      <p:to>
                                        <p:strVal val="visible"/>
                                      </p:to>
                                    </p:set>
                                    <p:animEffect transition="in" filter="wipe(up)">
                                      <p:cBhvr>
                                        <p:cTn id="12" dur="500"/>
                                        <p:tgtEl>
                                          <p:spTgt spid="306180"/>
                                        </p:tgtEl>
                                      </p:cBhvr>
                                    </p:animEffect>
                                  </p:childTnLst>
                                </p:cTn>
                              </p:par>
                            </p:childTnLst>
                          </p:cTn>
                        </p:par>
                        <p:par>
                          <p:cTn id="13" fill="hold" nodeType="afterGroup">
                            <p:stCondLst>
                              <p:cond delay="500"/>
                            </p:stCondLst>
                            <p:childTnLst>
                              <p:par>
                                <p:cTn id="14" presetID="22" presetClass="entr" presetSubtype="1" fill="hold" grpId="0" nodeType="afterEffect">
                                  <p:stCondLst>
                                    <p:cond delay="0"/>
                                  </p:stCondLst>
                                  <p:childTnLst>
                                    <p:set>
                                      <p:cBhvr>
                                        <p:cTn id="15" dur="1" fill="hold">
                                          <p:stCondLst>
                                            <p:cond delay="0"/>
                                          </p:stCondLst>
                                        </p:cTn>
                                        <p:tgtEl>
                                          <p:spTgt spid="306181"/>
                                        </p:tgtEl>
                                        <p:attrNameLst>
                                          <p:attrName>style.visibility</p:attrName>
                                        </p:attrNameLst>
                                      </p:cBhvr>
                                      <p:to>
                                        <p:strVal val="visible"/>
                                      </p:to>
                                    </p:set>
                                    <p:animEffect transition="in" filter="wipe(up)">
                                      <p:cBhvr>
                                        <p:cTn id="16" dur="500"/>
                                        <p:tgtEl>
                                          <p:spTgt spid="3061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6179" grpId="0" autoUpdateAnimBg="0"/>
      <p:bldP spid="306180" grpId="0" autoUpdateAnimBg="0"/>
      <p:bldP spid="306181" grpId="0" autoUpdateAnimBg="0"/>
    </p:bldLst>
  </p:timing>
</p:sld>
</file>

<file path=ppt/slides/slide4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0772" name="Rectangle 2"/>
          <p:cNvSpPr>
            <a:spLocks noGrp="1" noChangeArrowheads="1"/>
          </p:cNvSpPr>
          <p:nvPr>
            <p:ph type="title"/>
          </p:nvPr>
        </p:nvSpPr>
        <p:spPr>
          <a:xfrm>
            <a:off x="1011789" y="380514"/>
            <a:ext cx="6021161" cy="1143000"/>
          </a:xfrm>
        </p:spPr>
        <p:txBody>
          <a:bodyPr/>
          <a:lstStyle/>
          <a:p>
            <a:pPr defTabSz="914342">
              <a:defRPr/>
            </a:pPr>
            <a:r>
              <a:rPr lang="en-US" altLang="en-US" b="1">
                <a:solidFill>
                  <a:srgbClr val="0070C0"/>
                </a:solidFill>
              </a:rPr>
              <a:t>Financial Risk Factors</a:t>
            </a:r>
          </a:p>
        </p:txBody>
      </p:sp>
      <p:sp>
        <p:nvSpPr>
          <p:cNvPr id="307203" name="Rectangle 3"/>
          <p:cNvSpPr>
            <a:spLocks noGrp="1" noChangeArrowheads="1"/>
          </p:cNvSpPr>
          <p:nvPr>
            <p:ph idx="1"/>
          </p:nvPr>
        </p:nvSpPr>
        <p:spPr>
          <a:xfrm>
            <a:off x="676470" y="1447703"/>
            <a:ext cx="7859583" cy="4647811"/>
          </a:xfrm>
        </p:spPr>
        <p:txBody>
          <a:bodyPr/>
          <a:lstStyle/>
          <a:p>
            <a:pPr marL="228586" indent="-228586" defTabSz="914342">
              <a:spcBef>
                <a:spcPts val="1000"/>
              </a:spcBef>
              <a:buFont typeface="Wingdings" panose="05000000000000000000" pitchFamily="2" charset="2"/>
              <a:buChar char="§"/>
              <a:defRPr/>
            </a:pPr>
            <a:r>
              <a:rPr lang="en-US" altLang="en-US" sz="2800"/>
              <a:t>Current &amp; Potential State of the Country’s Economy</a:t>
            </a:r>
          </a:p>
          <a:p>
            <a:pPr marL="685757" lvl="1" indent="-228586" defTabSz="914342">
              <a:spcBef>
                <a:spcPts val="500"/>
              </a:spcBef>
              <a:buFont typeface="Wingdings" panose="05000000000000000000" pitchFamily="2" charset="2"/>
              <a:buChar char="§"/>
              <a:defRPr/>
            </a:pPr>
            <a:r>
              <a:rPr lang="en-US" altLang="en-US" sz="2400"/>
              <a:t>A recession can severely reduce demand. </a:t>
            </a:r>
          </a:p>
          <a:p>
            <a:pPr marL="685757" lvl="1" indent="-228586" defTabSz="914342">
              <a:spcBef>
                <a:spcPts val="500"/>
              </a:spcBef>
              <a:buFont typeface="Wingdings" panose="05000000000000000000" pitchFamily="2" charset="2"/>
              <a:buChar char="§"/>
              <a:defRPr/>
            </a:pPr>
            <a:r>
              <a:rPr lang="en-US" altLang="en-US" sz="2400"/>
              <a:t>Financial distress can also cause the government to restrict MNC operations.</a:t>
            </a:r>
          </a:p>
          <a:p>
            <a:pPr marL="228586" indent="-228586" defTabSz="914342">
              <a:spcBef>
                <a:spcPts val="1000"/>
              </a:spcBef>
              <a:buFont typeface="Wingdings" panose="05000000000000000000" pitchFamily="2" charset="2"/>
              <a:buChar char="§"/>
              <a:defRPr/>
            </a:pPr>
            <a:r>
              <a:rPr lang="en-US" altLang="en-US" sz="2800"/>
              <a:t>Indicators of Economic Growth</a:t>
            </a:r>
          </a:p>
          <a:p>
            <a:pPr marL="685757" lvl="1" indent="-228586" defTabSz="914342">
              <a:spcBef>
                <a:spcPts val="500"/>
              </a:spcBef>
              <a:buFont typeface="Wingdings" panose="05000000000000000000" pitchFamily="2" charset="2"/>
              <a:buChar char="§"/>
              <a:defRPr/>
            </a:pPr>
            <a:r>
              <a:rPr lang="en-US" altLang="en-US" sz="2400"/>
              <a:t>A country’s economic growth is dependent on several financial factors - interest rates, exchange rates, inflation, etc.</a:t>
            </a:r>
          </a:p>
        </p:txBody>
      </p:sp>
      <p:sp>
        <p:nvSpPr>
          <p:cNvPr id="161796"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imes New Roman" pitchFamily="18" charset="0"/>
              </a:defRPr>
            </a:lvl1pPr>
            <a:lvl2pPr marL="682251" indent="-262404">
              <a:defRPr>
                <a:solidFill>
                  <a:schemeClr val="tx1"/>
                </a:solidFill>
                <a:latin typeface="Times New Roman" pitchFamily="18" charset="0"/>
              </a:defRPr>
            </a:lvl2pPr>
            <a:lvl3pPr marL="1049617" indent="-209923">
              <a:defRPr>
                <a:solidFill>
                  <a:schemeClr val="tx1"/>
                </a:solidFill>
                <a:latin typeface="Times New Roman" pitchFamily="18" charset="0"/>
              </a:defRPr>
            </a:lvl3pPr>
            <a:lvl4pPr marL="1469464" indent="-209923">
              <a:defRPr>
                <a:solidFill>
                  <a:schemeClr val="tx1"/>
                </a:solidFill>
                <a:latin typeface="Times New Roman" pitchFamily="18" charset="0"/>
              </a:defRPr>
            </a:lvl4pPr>
            <a:lvl5pPr marL="1889310" indent="-209923">
              <a:defRPr>
                <a:solidFill>
                  <a:schemeClr val="tx1"/>
                </a:solidFill>
                <a:latin typeface="Times New Roman" pitchFamily="18" charset="0"/>
              </a:defRPr>
            </a:lvl5pPr>
            <a:lvl6pPr marL="2309157" indent="-209923" defTabSz="419847" fontAlgn="base">
              <a:spcBef>
                <a:spcPct val="0"/>
              </a:spcBef>
              <a:spcAft>
                <a:spcPct val="0"/>
              </a:spcAft>
              <a:defRPr>
                <a:solidFill>
                  <a:schemeClr val="tx1"/>
                </a:solidFill>
                <a:latin typeface="Times New Roman" pitchFamily="18" charset="0"/>
              </a:defRPr>
            </a:lvl6pPr>
            <a:lvl7pPr marL="2729004" indent="-209923" defTabSz="419847" fontAlgn="base">
              <a:spcBef>
                <a:spcPct val="0"/>
              </a:spcBef>
              <a:spcAft>
                <a:spcPct val="0"/>
              </a:spcAft>
              <a:defRPr>
                <a:solidFill>
                  <a:schemeClr val="tx1"/>
                </a:solidFill>
                <a:latin typeface="Times New Roman" pitchFamily="18" charset="0"/>
              </a:defRPr>
            </a:lvl7pPr>
            <a:lvl8pPr marL="3148851" indent="-209923" defTabSz="419847" fontAlgn="base">
              <a:spcBef>
                <a:spcPct val="0"/>
              </a:spcBef>
              <a:spcAft>
                <a:spcPct val="0"/>
              </a:spcAft>
              <a:defRPr>
                <a:solidFill>
                  <a:schemeClr val="tx1"/>
                </a:solidFill>
                <a:latin typeface="Times New Roman" pitchFamily="18" charset="0"/>
              </a:defRPr>
            </a:lvl8pPr>
            <a:lvl9pPr marL="3568697" indent="-209923" defTabSz="419847" fontAlgn="base">
              <a:spcBef>
                <a:spcPct val="0"/>
              </a:spcBef>
              <a:spcAft>
                <a:spcPct val="0"/>
              </a:spcAft>
              <a:defRPr>
                <a:solidFill>
                  <a:schemeClr val="tx1"/>
                </a:solidFill>
                <a:latin typeface="Times New Roman" pitchFamily="18" charset="0"/>
              </a:defRPr>
            </a:lvl9pPr>
          </a:lstStyle>
          <a:p>
            <a:pPr fontAlgn="base">
              <a:spcBef>
                <a:spcPct val="0"/>
              </a:spcBef>
              <a:spcAft>
                <a:spcPct val="0"/>
              </a:spcAft>
            </a:pPr>
            <a:r>
              <a:rPr lang="en-US" altLang="en-US" sz="1300">
                <a:latin typeface="Cambria" pitchFamily="18" charset="0"/>
              </a:rPr>
              <a:t>DMH</a:t>
            </a:r>
          </a:p>
        </p:txBody>
      </p:sp>
      <p:sp>
        <p:nvSpPr>
          <p:cNvPr id="161797"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defRPr>
            </a:lvl1pPr>
            <a:lvl2pPr marL="682251" indent="-262404">
              <a:defRPr>
                <a:solidFill>
                  <a:schemeClr val="tx1"/>
                </a:solidFill>
                <a:latin typeface="Times New Roman" pitchFamily="18" charset="0"/>
              </a:defRPr>
            </a:lvl2pPr>
            <a:lvl3pPr marL="1049617" indent="-209923">
              <a:defRPr>
                <a:solidFill>
                  <a:schemeClr val="tx1"/>
                </a:solidFill>
                <a:latin typeface="Times New Roman" pitchFamily="18" charset="0"/>
              </a:defRPr>
            </a:lvl3pPr>
            <a:lvl4pPr marL="1469464" indent="-209923">
              <a:defRPr>
                <a:solidFill>
                  <a:schemeClr val="tx1"/>
                </a:solidFill>
                <a:latin typeface="Times New Roman" pitchFamily="18" charset="0"/>
              </a:defRPr>
            </a:lvl4pPr>
            <a:lvl5pPr marL="1889310" indent="-209923">
              <a:defRPr>
                <a:solidFill>
                  <a:schemeClr val="tx1"/>
                </a:solidFill>
                <a:latin typeface="Times New Roman" pitchFamily="18" charset="0"/>
              </a:defRPr>
            </a:lvl5pPr>
            <a:lvl6pPr marL="2309157" indent="-209923" defTabSz="419847" fontAlgn="base">
              <a:spcBef>
                <a:spcPct val="0"/>
              </a:spcBef>
              <a:spcAft>
                <a:spcPct val="0"/>
              </a:spcAft>
              <a:defRPr>
                <a:solidFill>
                  <a:schemeClr val="tx1"/>
                </a:solidFill>
                <a:latin typeface="Times New Roman" pitchFamily="18" charset="0"/>
              </a:defRPr>
            </a:lvl6pPr>
            <a:lvl7pPr marL="2729004" indent="-209923" defTabSz="419847" fontAlgn="base">
              <a:spcBef>
                <a:spcPct val="0"/>
              </a:spcBef>
              <a:spcAft>
                <a:spcPct val="0"/>
              </a:spcAft>
              <a:defRPr>
                <a:solidFill>
                  <a:schemeClr val="tx1"/>
                </a:solidFill>
                <a:latin typeface="Times New Roman" pitchFamily="18" charset="0"/>
              </a:defRPr>
            </a:lvl7pPr>
            <a:lvl8pPr marL="3148851" indent="-209923" defTabSz="419847" fontAlgn="base">
              <a:spcBef>
                <a:spcPct val="0"/>
              </a:spcBef>
              <a:spcAft>
                <a:spcPct val="0"/>
              </a:spcAft>
              <a:defRPr>
                <a:solidFill>
                  <a:schemeClr val="tx1"/>
                </a:solidFill>
                <a:latin typeface="Times New Roman" pitchFamily="18" charset="0"/>
              </a:defRPr>
            </a:lvl8pPr>
            <a:lvl9pPr marL="3568697" indent="-209923" defTabSz="419847" fontAlgn="base">
              <a:spcBef>
                <a:spcPct val="0"/>
              </a:spcBef>
              <a:spcAft>
                <a:spcPct val="0"/>
              </a:spcAft>
              <a:defRPr>
                <a:solidFill>
                  <a:schemeClr val="tx1"/>
                </a:solidFill>
                <a:latin typeface="Times New Roman" pitchFamily="18" charset="0"/>
              </a:defRPr>
            </a:lvl9pPr>
          </a:lstStyle>
          <a:p>
            <a:fld id="{0552B5F8-82B3-4208-8920-E2C3BFD61331}" type="slidenum">
              <a:rPr lang="en-US" altLang="en-US" sz="2200">
                <a:latin typeface="Cambria" pitchFamily="18" charset="0"/>
              </a:rPr>
              <a:pPr/>
              <a:t>48</a:t>
            </a:fld>
            <a:endParaRPr lang="en-US" altLang="en-US" sz="2200">
              <a:latin typeface="Cambria" pitchFamily="18" charset="0"/>
            </a:endParaRPr>
          </a:p>
        </p:txBody>
      </p:sp>
    </p:spTree>
    <p:extLst>
      <p:ext uri="{BB962C8B-B14F-4D97-AF65-F5344CB8AC3E}">
        <p14:creationId xmlns:p14="http://schemas.microsoft.com/office/powerpoint/2010/main" val="181166707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07203">
                                            <p:txEl>
                                              <p:pRg st="0" end="0"/>
                                            </p:txEl>
                                          </p:spTgt>
                                        </p:tgtEl>
                                        <p:attrNameLst>
                                          <p:attrName>style.visibility</p:attrName>
                                        </p:attrNameLst>
                                      </p:cBhvr>
                                      <p:to>
                                        <p:strVal val="visible"/>
                                      </p:to>
                                    </p:set>
                                    <p:animEffect transition="in" filter="wipe(left)">
                                      <p:cBhvr>
                                        <p:cTn id="7" dur="500"/>
                                        <p:tgtEl>
                                          <p:spTgt spid="307203">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07203">
                                            <p:txEl>
                                              <p:pRg st="1" end="1"/>
                                            </p:txEl>
                                          </p:spTgt>
                                        </p:tgtEl>
                                        <p:attrNameLst>
                                          <p:attrName>style.visibility</p:attrName>
                                        </p:attrNameLst>
                                      </p:cBhvr>
                                      <p:to>
                                        <p:strVal val="visible"/>
                                      </p:to>
                                    </p:set>
                                    <p:animEffect transition="in" filter="wipe(left)">
                                      <p:cBhvr>
                                        <p:cTn id="10" dur="500"/>
                                        <p:tgtEl>
                                          <p:spTgt spid="307203">
                                            <p:txEl>
                                              <p:pRg st="1" end="1"/>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307203">
                                            <p:txEl>
                                              <p:pRg st="2" end="2"/>
                                            </p:txEl>
                                          </p:spTgt>
                                        </p:tgtEl>
                                        <p:attrNameLst>
                                          <p:attrName>style.visibility</p:attrName>
                                        </p:attrNameLst>
                                      </p:cBhvr>
                                      <p:to>
                                        <p:strVal val="visible"/>
                                      </p:to>
                                    </p:set>
                                    <p:animEffect transition="in" filter="wipe(left)">
                                      <p:cBhvr>
                                        <p:cTn id="13" dur="500"/>
                                        <p:tgtEl>
                                          <p:spTgt spid="307203">
                                            <p:txEl>
                                              <p:pRg st="2" end="2"/>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307203">
                                            <p:txEl>
                                              <p:pRg st="3" end="3"/>
                                            </p:txEl>
                                          </p:spTgt>
                                        </p:tgtEl>
                                        <p:attrNameLst>
                                          <p:attrName>style.visibility</p:attrName>
                                        </p:attrNameLst>
                                      </p:cBhvr>
                                      <p:to>
                                        <p:strVal val="visible"/>
                                      </p:to>
                                    </p:set>
                                    <p:animEffect transition="in" filter="wipe(left)">
                                      <p:cBhvr>
                                        <p:cTn id="18" dur="500"/>
                                        <p:tgtEl>
                                          <p:spTgt spid="307203">
                                            <p:txEl>
                                              <p:pRg st="3" end="3"/>
                                            </p:txEl>
                                          </p:spTgt>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307203">
                                            <p:txEl>
                                              <p:pRg st="4" end="4"/>
                                            </p:txEl>
                                          </p:spTgt>
                                        </p:tgtEl>
                                        <p:attrNameLst>
                                          <p:attrName>style.visibility</p:attrName>
                                        </p:attrNameLst>
                                      </p:cBhvr>
                                      <p:to>
                                        <p:strVal val="visible"/>
                                      </p:to>
                                    </p:set>
                                    <p:animEffect transition="in" filter="wipe(left)">
                                      <p:cBhvr>
                                        <p:cTn id="21" dur="500"/>
                                        <p:tgtEl>
                                          <p:spTgt spid="30720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03" grpId="0" build="p" autoUpdateAnimBg="0"/>
    </p:bldLst>
  </p:timing>
</p:sld>
</file>

<file path=ppt/slides/slide4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1796" name="Rectangle 2"/>
          <p:cNvSpPr>
            <a:spLocks noGrp="1" noChangeArrowheads="1"/>
          </p:cNvSpPr>
          <p:nvPr>
            <p:ph type="title"/>
          </p:nvPr>
        </p:nvSpPr>
        <p:spPr>
          <a:xfrm>
            <a:off x="205566" y="380515"/>
            <a:ext cx="8732870" cy="533594"/>
          </a:xfrm>
        </p:spPr>
        <p:txBody>
          <a:bodyPr>
            <a:normAutofit fontScale="90000"/>
          </a:bodyPr>
          <a:lstStyle/>
          <a:p>
            <a:pPr defTabSz="914342">
              <a:defRPr/>
            </a:pPr>
            <a:r>
              <a:rPr lang="en-US" altLang="en-US" b="1">
                <a:solidFill>
                  <a:srgbClr val="0070C0"/>
                </a:solidFill>
              </a:rPr>
              <a:t>Types of Country Risk Assessment</a:t>
            </a:r>
          </a:p>
        </p:txBody>
      </p:sp>
      <p:sp>
        <p:nvSpPr>
          <p:cNvPr id="308227" name="Rectangle 3"/>
          <p:cNvSpPr>
            <a:spLocks noGrp="1" noChangeArrowheads="1"/>
          </p:cNvSpPr>
          <p:nvPr>
            <p:ph idx="1"/>
          </p:nvPr>
        </p:nvSpPr>
        <p:spPr bwMode="auto">
          <a:xfrm>
            <a:off x="676469" y="1218811"/>
            <a:ext cx="7522806" cy="4876703"/>
          </a:xfrm>
        </p:spPr>
        <p:txBody>
          <a:bodyPr wrap="square" numCol="1" anchor="t" anchorCtr="0" compatLnSpc="1">
            <a:prstTxWarp prst="textNoShape">
              <a:avLst/>
            </a:prstTxWarp>
          </a:bodyPr>
          <a:lstStyle/>
          <a:p>
            <a:pPr>
              <a:buFont typeface="Wingdings" pitchFamily="2" charset="2"/>
              <a:buChar char="§"/>
            </a:pPr>
            <a:r>
              <a:rPr lang="en-US" altLang="en-US" sz="2600"/>
              <a:t>A </a:t>
            </a:r>
            <a:r>
              <a:rPr lang="en-US" altLang="en-US" sz="2600" i="1">
                <a:solidFill>
                  <a:srgbClr val="CC0000"/>
                </a:solidFill>
              </a:rPr>
              <a:t>macro-assessment</a:t>
            </a:r>
            <a:r>
              <a:rPr lang="en-US" altLang="en-US" sz="2600"/>
              <a:t> of country risk is an overall risk assessment of a country without consideration of the MNC’s business.</a:t>
            </a:r>
          </a:p>
          <a:p>
            <a:pPr>
              <a:buFont typeface="Wingdings" pitchFamily="2" charset="2"/>
              <a:buChar char="§"/>
            </a:pPr>
            <a:r>
              <a:rPr lang="en-US" altLang="en-US" sz="2600"/>
              <a:t>A </a:t>
            </a:r>
            <a:r>
              <a:rPr lang="en-US" altLang="en-US" sz="2600" i="1">
                <a:solidFill>
                  <a:srgbClr val="CC0000"/>
                </a:solidFill>
              </a:rPr>
              <a:t>micro-assessment</a:t>
            </a:r>
            <a:r>
              <a:rPr lang="en-US" altLang="en-US" sz="2600"/>
              <a:t> of country risk is the risk assessment of a country as related to the MNC’s type of business.</a:t>
            </a:r>
          </a:p>
          <a:p>
            <a:pPr>
              <a:buFont typeface="Wingdings" pitchFamily="2" charset="2"/>
              <a:buChar char="§"/>
            </a:pPr>
            <a:r>
              <a:rPr lang="en-US" altLang="en-US" sz="2600"/>
              <a:t>The overall assessment of country risk thus consists of :</a:t>
            </a:r>
          </a:p>
          <a:p>
            <a:pPr lvl="1">
              <a:spcBef>
                <a:spcPct val="15000"/>
              </a:spcBef>
              <a:buClr>
                <a:schemeClr val="tx1"/>
              </a:buClr>
              <a:buSzPct val="90000"/>
              <a:buFont typeface="Wingdings" pitchFamily="2" charset="2"/>
              <a:buChar char=""/>
            </a:pPr>
            <a:r>
              <a:rPr lang="en-US" altLang="en-US" sz="2200"/>
              <a:t>Macro-political risk</a:t>
            </a:r>
          </a:p>
          <a:p>
            <a:pPr lvl="1">
              <a:spcBef>
                <a:spcPct val="15000"/>
              </a:spcBef>
              <a:buClr>
                <a:schemeClr val="tx1"/>
              </a:buClr>
              <a:buSzPct val="90000"/>
              <a:buFont typeface="Wingdings" pitchFamily="2" charset="2"/>
              <a:buChar char=""/>
            </a:pPr>
            <a:r>
              <a:rPr lang="en-US" altLang="en-US" sz="2200"/>
              <a:t>Macro-financial risk</a:t>
            </a:r>
          </a:p>
          <a:p>
            <a:pPr lvl="1">
              <a:spcBef>
                <a:spcPct val="15000"/>
              </a:spcBef>
              <a:buClr>
                <a:schemeClr val="tx1"/>
              </a:buClr>
              <a:buSzPct val="90000"/>
              <a:buFont typeface="Wingdings" pitchFamily="2" charset="2"/>
              <a:buChar char=""/>
            </a:pPr>
            <a:r>
              <a:rPr lang="en-US" altLang="en-US" sz="2200"/>
              <a:t>Micro-political risk</a:t>
            </a:r>
          </a:p>
          <a:p>
            <a:pPr lvl="1">
              <a:spcBef>
                <a:spcPct val="15000"/>
              </a:spcBef>
              <a:buClr>
                <a:schemeClr val="tx1"/>
              </a:buClr>
              <a:buSzPct val="90000"/>
              <a:buFont typeface="Wingdings" pitchFamily="2" charset="2"/>
              <a:buChar char=""/>
            </a:pPr>
            <a:r>
              <a:rPr lang="en-US" altLang="en-US" sz="2200"/>
              <a:t>Micro-financial risk</a:t>
            </a:r>
          </a:p>
        </p:txBody>
      </p:sp>
      <p:sp>
        <p:nvSpPr>
          <p:cNvPr id="162820"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imes New Roman" pitchFamily="18" charset="0"/>
              </a:defRPr>
            </a:lvl1pPr>
            <a:lvl2pPr marL="682251" indent="-262404">
              <a:defRPr>
                <a:solidFill>
                  <a:schemeClr val="tx1"/>
                </a:solidFill>
                <a:latin typeface="Times New Roman" pitchFamily="18" charset="0"/>
              </a:defRPr>
            </a:lvl2pPr>
            <a:lvl3pPr marL="1049617" indent="-209923">
              <a:defRPr>
                <a:solidFill>
                  <a:schemeClr val="tx1"/>
                </a:solidFill>
                <a:latin typeface="Times New Roman" pitchFamily="18" charset="0"/>
              </a:defRPr>
            </a:lvl3pPr>
            <a:lvl4pPr marL="1469464" indent="-209923">
              <a:defRPr>
                <a:solidFill>
                  <a:schemeClr val="tx1"/>
                </a:solidFill>
                <a:latin typeface="Times New Roman" pitchFamily="18" charset="0"/>
              </a:defRPr>
            </a:lvl4pPr>
            <a:lvl5pPr marL="1889310" indent="-209923">
              <a:defRPr>
                <a:solidFill>
                  <a:schemeClr val="tx1"/>
                </a:solidFill>
                <a:latin typeface="Times New Roman" pitchFamily="18" charset="0"/>
              </a:defRPr>
            </a:lvl5pPr>
            <a:lvl6pPr marL="2309157" indent="-209923" defTabSz="419847" fontAlgn="base">
              <a:spcBef>
                <a:spcPct val="0"/>
              </a:spcBef>
              <a:spcAft>
                <a:spcPct val="0"/>
              </a:spcAft>
              <a:defRPr>
                <a:solidFill>
                  <a:schemeClr val="tx1"/>
                </a:solidFill>
                <a:latin typeface="Times New Roman" pitchFamily="18" charset="0"/>
              </a:defRPr>
            </a:lvl6pPr>
            <a:lvl7pPr marL="2729004" indent="-209923" defTabSz="419847" fontAlgn="base">
              <a:spcBef>
                <a:spcPct val="0"/>
              </a:spcBef>
              <a:spcAft>
                <a:spcPct val="0"/>
              </a:spcAft>
              <a:defRPr>
                <a:solidFill>
                  <a:schemeClr val="tx1"/>
                </a:solidFill>
                <a:latin typeface="Times New Roman" pitchFamily="18" charset="0"/>
              </a:defRPr>
            </a:lvl7pPr>
            <a:lvl8pPr marL="3148851" indent="-209923" defTabSz="419847" fontAlgn="base">
              <a:spcBef>
                <a:spcPct val="0"/>
              </a:spcBef>
              <a:spcAft>
                <a:spcPct val="0"/>
              </a:spcAft>
              <a:defRPr>
                <a:solidFill>
                  <a:schemeClr val="tx1"/>
                </a:solidFill>
                <a:latin typeface="Times New Roman" pitchFamily="18" charset="0"/>
              </a:defRPr>
            </a:lvl8pPr>
            <a:lvl9pPr marL="3568697" indent="-209923" defTabSz="419847" fontAlgn="base">
              <a:spcBef>
                <a:spcPct val="0"/>
              </a:spcBef>
              <a:spcAft>
                <a:spcPct val="0"/>
              </a:spcAft>
              <a:defRPr>
                <a:solidFill>
                  <a:schemeClr val="tx1"/>
                </a:solidFill>
                <a:latin typeface="Times New Roman" pitchFamily="18" charset="0"/>
              </a:defRPr>
            </a:lvl9pPr>
          </a:lstStyle>
          <a:p>
            <a:pPr fontAlgn="base">
              <a:spcBef>
                <a:spcPct val="0"/>
              </a:spcBef>
              <a:spcAft>
                <a:spcPct val="0"/>
              </a:spcAft>
            </a:pPr>
            <a:r>
              <a:rPr lang="en-US" altLang="en-US" sz="1300">
                <a:latin typeface="Cambria" pitchFamily="18" charset="0"/>
              </a:rPr>
              <a:t>DMH</a:t>
            </a:r>
          </a:p>
        </p:txBody>
      </p:sp>
      <p:sp>
        <p:nvSpPr>
          <p:cNvPr id="162821"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defRPr>
            </a:lvl1pPr>
            <a:lvl2pPr marL="682251" indent="-262404">
              <a:defRPr>
                <a:solidFill>
                  <a:schemeClr val="tx1"/>
                </a:solidFill>
                <a:latin typeface="Times New Roman" pitchFamily="18" charset="0"/>
              </a:defRPr>
            </a:lvl2pPr>
            <a:lvl3pPr marL="1049617" indent="-209923">
              <a:defRPr>
                <a:solidFill>
                  <a:schemeClr val="tx1"/>
                </a:solidFill>
                <a:latin typeface="Times New Roman" pitchFamily="18" charset="0"/>
              </a:defRPr>
            </a:lvl3pPr>
            <a:lvl4pPr marL="1469464" indent="-209923">
              <a:defRPr>
                <a:solidFill>
                  <a:schemeClr val="tx1"/>
                </a:solidFill>
                <a:latin typeface="Times New Roman" pitchFamily="18" charset="0"/>
              </a:defRPr>
            </a:lvl4pPr>
            <a:lvl5pPr marL="1889310" indent="-209923">
              <a:defRPr>
                <a:solidFill>
                  <a:schemeClr val="tx1"/>
                </a:solidFill>
                <a:latin typeface="Times New Roman" pitchFamily="18" charset="0"/>
              </a:defRPr>
            </a:lvl5pPr>
            <a:lvl6pPr marL="2309157" indent="-209923" defTabSz="419847" fontAlgn="base">
              <a:spcBef>
                <a:spcPct val="0"/>
              </a:spcBef>
              <a:spcAft>
                <a:spcPct val="0"/>
              </a:spcAft>
              <a:defRPr>
                <a:solidFill>
                  <a:schemeClr val="tx1"/>
                </a:solidFill>
                <a:latin typeface="Times New Roman" pitchFamily="18" charset="0"/>
              </a:defRPr>
            </a:lvl6pPr>
            <a:lvl7pPr marL="2729004" indent="-209923" defTabSz="419847" fontAlgn="base">
              <a:spcBef>
                <a:spcPct val="0"/>
              </a:spcBef>
              <a:spcAft>
                <a:spcPct val="0"/>
              </a:spcAft>
              <a:defRPr>
                <a:solidFill>
                  <a:schemeClr val="tx1"/>
                </a:solidFill>
                <a:latin typeface="Times New Roman" pitchFamily="18" charset="0"/>
              </a:defRPr>
            </a:lvl7pPr>
            <a:lvl8pPr marL="3148851" indent="-209923" defTabSz="419847" fontAlgn="base">
              <a:spcBef>
                <a:spcPct val="0"/>
              </a:spcBef>
              <a:spcAft>
                <a:spcPct val="0"/>
              </a:spcAft>
              <a:defRPr>
                <a:solidFill>
                  <a:schemeClr val="tx1"/>
                </a:solidFill>
                <a:latin typeface="Times New Roman" pitchFamily="18" charset="0"/>
              </a:defRPr>
            </a:lvl8pPr>
            <a:lvl9pPr marL="3568697" indent="-209923" defTabSz="419847" fontAlgn="base">
              <a:spcBef>
                <a:spcPct val="0"/>
              </a:spcBef>
              <a:spcAft>
                <a:spcPct val="0"/>
              </a:spcAft>
              <a:defRPr>
                <a:solidFill>
                  <a:schemeClr val="tx1"/>
                </a:solidFill>
                <a:latin typeface="Times New Roman" pitchFamily="18" charset="0"/>
              </a:defRPr>
            </a:lvl9pPr>
          </a:lstStyle>
          <a:p>
            <a:fld id="{780061FF-8A42-4057-BF77-5DEAEFD05AFE}" type="slidenum">
              <a:rPr lang="en-US" altLang="en-US" sz="2200">
                <a:latin typeface="Cambria" pitchFamily="18" charset="0"/>
              </a:rPr>
              <a:pPr/>
              <a:t>49</a:t>
            </a:fld>
            <a:endParaRPr lang="en-US" altLang="en-US" sz="2200">
              <a:latin typeface="Cambria" pitchFamily="18" charset="0"/>
            </a:endParaRPr>
          </a:p>
        </p:txBody>
      </p:sp>
    </p:spTree>
    <p:extLst>
      <p:ext uri="{BB962C8B-B14F-4D97-AF65-F5344CB8AC3E}">
        <p14:creationId xmlns:p14="http://schemas.microsoft.com/office/powerpoint/2010/main" val="107042525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08227">
                                            <p:txEl>
                                              <p:pRg st="0" end="0"/>
                                            </p:txEl>
                                          </p:spTgt>
                                        </p:tgtEl>
                                        <p:attrNameLst>
                                          <p:attrName>style.visibility</p:attrName>
                                        </p:attrNameLst>
                                      </p:cBhvr>
                                      <p:to>
                                        <p:strVal val="visible"/>
                                      </p:to>
                                    </p:set>
                                    <p:animEffect transition="in" filter="wipe(left)">
                                      <p:cBhvr>
                                        <p:cTn id="7" dur="500"/>
                                        <p:tgtEl>
                                          <p:spTgt spid="30822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08227">
                                            <p:txEl>
                                              <p:pRg st="1" end="1"/>
                                            </p:txEl>
                                          </p:spTgt>
                                        </p:tgtEl>
                                        <p:attrNameLst>
                                          <p:attrName>style.visibility</p:attrName>
                                        </p:attrNameLst>
                                      </p:cBhvr>
                                      <p:to>
                                        <p:strVal val="visible"/>
                                      </p:to>
                                    </p:set>
                                    <p:animEffect transition="in" filter="wipe(left)">
                                      <p:cBhvr>
                                        <p:cTn id="12" dur="500"/>
                                        <p:tgtEl>
                                          <p:spTgt spid="30822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08227">
                                            <p:txEl>
                                              <p:pRg st="2" end="2"/>
                                            </p:txEl>
                                          </p:spTgt>
                                        </p:tgtEl>
                                        <p:attrNameLst>
                                          <p:attrName>style.visibility</p:attrName>
                                        </p:attrNameLst>
                                      </p:cBhvr>
                                      <p:to>
                                        <p:strVal val="visible"/>
                                      </p:to>
                                    </p:set>
                                    <p:animEffect transition="in" filter="wipe(left)">
                                      <p:cBhvr>
                                        <p:cTn id="17" dur="500"/>
                                        <p:tgtEl>
                                          <p:spTgt spid="308227">
                                            <p:txEl>
                                              <p:pRg st="2" end="2"/>
                                            </p:txEl>
                                          </p:spTgt>
                                        </p:tgtEl>
                                      </p:cBhvr>
                                    </p:animEffect>
                                  </p:childTnLst>
                                </p:cTn>
                              </p:par>
                              <p:par>
                                <p:cTn id="18" presetID="22" presetClass="entr" presetSubtype="8" fill="hold" grpId="0" nodeType="withEffect">
                                  <p:stCondLst>
                                    <p:cond delay="0"/>
                                  </p:stCondLst>
                                  <p:childTnLst>
                                    <p:set>
                                      <p:cBhvr>
                                        <p:cTn id="19" dur="1" fill="hold">
                                          <p:stCondLst>
                                            <p:cond delay="0"/>
                                          </p:stCondLst>
                                        </p:cTn>
                                        <p:tgtEl>
                                          <p:spTgt spid="308227">
                                            <p:txEl>
                                              <p:pRg st="3" end="3"/>
                                            </p:txEl>
                                          </p:spTgt>
                                        </p:tgtEl>
                                        <p:attrNameLst>
                                          <p:attrName>style.visibility</p:attrName>
                                        </p:attrNameLst>
                                      </p:cBhvr>
                                      <p:to>
                                        <p:strVal val="visible"/>
                                      </p:to>
                                    </p:set>
                                    <p:animEffect transition="in" filter="wipe(left)">
                                      <p:cBhvr>
                                        <p:cTn id="20" dur="500"/>
                                        <p:tgtEl>
                                          <p:spTgt spid="308227">
                                            <p:txEl>
                                              <p:pRg st="3" end="3"/>
                                            </p:txEl>
                                          </p:spTgt>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308227">
                                            <p:txEl>
                                              <p:pRg st="4" end="4"/>
                                            </p:txEl>
                                          </p:spTgt>
                                        </p:tgtEl>
                                        <p:attrNameLst>
                                          <p:attrName>style.visibility</p:attrName>
                                        </p:attrNameLst>
                                      </p:cBhvr>
                                      <p:to>
                                        <p:strVal val="visible"/>
                                      </p:to>
                                    </p:set>
                                    <p:animEffect transition="in" filter="wipe(left)">
                                      <p:cBhvr>
                                        <p:cTn id="23" dur="500"/>
                                        <p:tgtEl>
                                          <p:spTgt spid="308227">
                                            <p:txEl>
                                              <p:pRg st="4" end="4"/>
                                            </p:txEl>
                                          </p:spTgt>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308227">
                                            <p:txEl>
                                              <p:pRg st="5" end="5"/>
                                            </p:txEl>
                                          </p:spTgt>
                                        </p:tgtEl>
                                        <p:attrNameLst>
                                          <p:attrName>style.visibility</p:attrName>
                                        </p:attrNameLst>
                                      </p:cBhvr>
                                      <p:to>
                                        <p:strVal val="visible"/>
                                      </p:to>
                                    </p:set>
                                    <p:animEffect transition="in" filter="wipe(left)">
                                      <p:cBhvr>
                                        <p:cTn id="26" dur="500"/>
                                        <p:tgtEl>
                                          <p:spTgt spid="308227">
                                            <p:txEl>
                                              <p:pRg st="5" end="5"/>
                                            </p:txEl>
                                          </p:spTgt>
                                        </p:tgtEl>
                                      </p:cBhvr>
                                    </p:animEffect>
                                  </p:childTnLst>
                                </p:cTn>
                              </p:par>
                              <p:par>
                                <p:cTn id="27" presetID="22" presetClass="entr" presetSubtype="8" fill="hold" grpId="0" nodeType="withEffect">
                                  <p:stCondLst>
                                    <p:cond delay="0"/>
                                  </p:stCondLst>
                                  <p:childTnLst>
                                    <p:set>
                                      <p:cBhvr>
                                        <p:cTn id="28" dur="1" fill="hold">
                                          <p:stCondLst>
                                            <p:cond delay="0"/>
                                          </p:stCondLst>
                                        </p:cTn>
                                        <p:tgtEl>
                                          <p:spTgt spid="308227">
                                            <p:txEl>
                                              <p:pRg st="6" end="6"/>
                                            </p:txEl>
                                          </p:spTgt>
                                        </p:tgtEl>
                                        <p:attrNameLst>
                                          <p:attrName>style.visibility</p:attrName>
                                        </p:attrNameLst>
                                      </p:cBhvr>
                                      <p:to>
                                        <p:strVal val="visible"/>
                                      </p:to>
                                    </p:set>
                                    <p:animEffect transition="in" filter="wipe(left)">
                                      <p:cBhvr>
                                        <p:cTn id="29" dur="500"/>
                                        <p:tgtEl>
                                          <p:spTgt spid="30822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8227" grpId="0" build="p" autoUpdateAnimBg="0"/>
    </p:bld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0594" name="Title 4"/>
          <p:cNvSpPr>
            <a:spLocks noGrp="1" noChangeArrowheads="1"/>
          </p:cNvSpPr>
          <p:nvPr>
            <p:ph type="title"/>
          </p:nvPr>
        </p:nvSpPr>
        <p:spPr>
          <a:xfrm>
            <a:off x="513183" y="419878"/>
            <a:ext cx="8206566" cy="1143000"/>
          </a:xfrm>
        </p:spPr>
        <p:txBody>
          <a:bodyPr>
            <a:normAutofit fontScale="90000"/>
          </a:bodyPr>
          <a:lstStyle/>
          <a:p>
            <a:pPr defTabSz="914342">
              <a:defRPr/>
            </a:pPr>
            <a:r>
              <a:rPr lang="en-US" altLang="en-US" b="1">
                <a:solidFill>
                  <a:srgbClr val="0070C0"/>
                </a:solidFill>
              </a:rPr>
              <a:t>Motives for DFI -Cost-Related Motives</a:t>
            </a:r>
            <a:endParaRPr lang="en-US" altLang="en-US"/>
          </a:p>
        </p:txBody>
      </p:sp>
      <p:sp>
        <p:nvSpPr>
          <p:cNvPr id="111619"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imes New Roman" pitchFamily="18" charset="0"/>
              </a:defRPr>
            </a:lvl1pPr>
            <a:lvl2pPr marL="682251" indent="-262404">
              <a:defRPr>
                <a:solidFill>
                  <a:schemeClr val="tx1"/>
                </a:solidFill>
                <a:latin typeface="Times New Roman" pitchFamily="18" charset="0"/>
              </a:defRPr>
            </a:lvl2pPr>
            <a:lvl3pPr marL="1049617" indent="-209923">
              <a:defRPr>
                <a:solidFill>
                  <a:schemeClr val="tx1"/>
                </a:solidFill>
                <a:latin typeface="Times New Roman" pitchFamily="18" charset="0"/>
              </a:defRPr>
            </a:lvl3pPr>
            <a:lvl4pPr marL="1469464" indent="-209923">
              <a:defRPr>
                <a:solidFill>
                  <a:schemeClr val="tx1"/>
                </a:solidFill>
                <a:latin typeface="Times New Roman" pitchFamily="18" charset="0"/>
              </a:defRPr>
            </a:lvl4pPr>
            <a:lvl5pPr marL="1889310" indent="-209923">
              <a:defRPr>
                <a:solidFill>
                  <a:schemeClr val="tx1"/>
                </a:solidFill>
                <a:latin typeface="Times New Roman" pitchFamily="18" charset="0"/>
              </a:defRPr>
            </a:lvl5pPr>
            <a:lvl6pPr marL="2309157" indent="-209923" defTabSz="419847" fontAlgn="base">
              <a:spcBef>
                <a:spcPct val="0"/>
              </a:spcBef>
              <a:spcAft>
                <a:spcPct val="0"/>
              </a:spcAft>
              <a:defRPr>
                <a:solidFill>
                  <a:schemeClr val="tx1"/>
                </a:solidFill>
                <a:latin typeface="Times New Roman" pitchFamily="18" charset="0"/>
              </a:defRPr>
            </a:lvl6pPr>
            <a:lvl7pPr marL="2729004" indent="-209923" defTabSz="419847" fontAlgn="base">
              <a:spcBef>
                <a:spcPct val="0"/>
              </a:spcBef>
              <a:spcAft>
                <a:spcPct val="0"/>
              </a:spcAft>
              <a:defRPr>
                <a:solidFill>
                  <a:schemeClr val="tx1"/>
                </a:solidFill>
                <a:latin typeface="Times New Roman" pitchFamily="18" charset="0"/>
              </a:defRPr>
            </a:lvl7pPr>
            <a:lvl8pPr marL="3148851" indent="-209923" defTabSz="419847" fontAlgn="base">
              <a:spcBef>
                <a:spcPct val="0"/>
              </a:spcBef>
              <a:spcAft>
                <a:spcPct val="0"/>
              </a:spcAft>
              <a:defRPr>
                <a:solidFill>
                  <a:schemeClr val="tx1"/>
                </a:solidFill>
                <a:latin typeface="Times New Roman" pitchFamily="18" charset="0"/>
              </a:defRPr>
            </a:lvl8pPr>
            <a:lvl9pPr marL="3568697" indent="-209923" defTabSz="419847" fontAlgn="base">
              <a:spcBef>
                <a:spcPct val="0"/>
              </a:spcBef>
              <a:spcAft>
                <a:spcPct val="0"/>
              </a:spcAft>
              <a:defRPr>
                <a:solidFill>
                  <a:schemeClr val="tx1"/>
                </a:solidFill>
                <a:latin typeface="Times New Roman" pitchFamily="18" charset="0"/>
              </a:defRPr>
            </a:lvl9pPr>
          </a:lstStyle>
          <a:p>
            <a:pPr fontAlgn="base">
              <a:spcBef>
                <a:spcPct val="0"/>
              </a:spcBef>
              <a:spcAft>
                <a:spcPct val="0"/>
              </a:spcAft>
            </a:pPr>
            <a:r>
              <a:rPr lang="en-US" altLang="en-US" sz="1300">
                <a:latin typeface="Cambria" pitchFamily="18" charset="0"/>
              </a:rPr>
              <a:t>DMH</a:t>
            </a:r>
          </a:p>
        </p:txBody>
      </p:sp>
      <p:sp>
        <p:nvSpPr>
          <p:cNvPr id="111620"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defRPr>
            </a:lvl1pPr>
            <a:lvl2pPr marL="682251" indent="-262404">
              <a:defRPr>
                <a:solidFill>
                  <a:schemeClr val="tx1"/>
                </a:solidFill>
                <a:latin typeface="Times New Roman" pitchFamily="18" charset="0"/>
              </a:defRPr>
            </a:lvl2pPr>
            <a:lvl3pPr marL="1049617" indent="-209923">
              <a:defRPr>
                <a:solidFill>
                  <a:schemeClr val="tx1"/>
                </a:solidFill>
                <a:latin typeface="Times New Roman" pitchFamily="18" charset="0"/>
              </a:defRPr>
            </a:lvl3pPr>
            <a:lvl4pPr marL="1469464" indent="-209923">
              <a:defRPr>
                <a:solidFill>
                  <a:schemeClr val="tx1"/>
                </a:solidFill>
                <a:latin typeface="Times New Roman" pitchFamily="18" charset="0"/>
              </a:defRPr>
            </a:lvl4pPr>
            <a:lvl5pPr marL="1889310" indent="-209923">
              <a:defRPr>
                <a:solidFill>
                  <a:schemeClr val="tx1"/>
                </a:solidFill>
                <a:latin typeface="Times New Roman" pitchFamily="18" charset="0"/>
              </a:defRPr>
            </a:lvl5pPr>
            <a:lvl6pPr marL="2309157" indent="-209923" defTabSz="419847" fontAlgn="base">
              <a:spcBef>
                <a:spcPct val="0"/>
              </a:spcBef>
              <a:spcAft>
                <a:spcPct val="0"/>
              </a:spcAft>
              <a:defRPr>
                <a:solidFill>
                  <a:schemeClr val="tx1"/>
                </a:solidFill>
                <a:latin typeface="Times New Roman" pitchFamily="18" charset="0"/>
              </a:defRPr>
            </a:lvl6pPr>
            <a:lvl7pPr marL="2729004" indent="-209923" defTabSz="419847" fontAlgn="base">
              <a:spcBef>
                <a:spcPct val="0"/>
              </a:spcBef>
              <a:spcAft>
                <a:spcPct val="0"/>
              </a:spcAft>
              <a:defRPr>
                <a:solidFill>
                  <a:schemeClr val="tx1"/>
                </a:solidFill>
                <a:latin typeface="Times New Roman" pitchFamily="18" charset="0"/>
              </a:defRPr>
            </a:lvl7pPr>
            <a:lvl8pPr marL="3148851" indent="-209923" defTabSz="419847" fontAlgn="base">
              <a:spcBef>
                <a:spcPct val="0"/>
              </a:spcBef>
              <a:spcAft>
                <a:spcPct val="0"/>
              </a:spcAft>
              <a:defRPr>
                <a:solidFill>
                  <a:schemeClr val="tx1"/>
                </a:solidFill>
                <a:latin typeface="Times New Roman" pitchFamily="18" charset="0"/>
              </a:defRPr>
            </a:lvl8pPr>
            <a:lvl9pPr marL="3568697" indent="-209923" defTabSz="419847" fontAlgn="base">
              <a:spcBef>
                <a:spcPct val="0"/>
              </a:spcBef>
              <a:spcAft>
                <a:spcPct val="0"/>
              </a:spcAft>
              <a:defRPr>
                <a:solidFill>
                  <a:schemeClr val="tx1"/>
                </a:solidFill>
                <a:latin typeface="Times New Roman" pitchFamily="18" charset="0"/>
              </a:defRPr>
            </a:lvl9pPr>
          </a:lstStyle>
          <a:p>
            <a:fld id="{CF57022C-42AF-4B2B-9424-F48529C2CF29}" type="slidenum">
              <a:rPr lang="en-US" altLang="en-US" sz="2200">
                <a:latin typeface="Cambria" pitchFamily="18" charset="0"/>
              </a:rPr>
              <a:pPr/>
              <a:t>5</a:t>
            </a:fld>
            <a:endParaRPr lang="en-US" altLang="en-US" sz="2200">
              <a:latin typeface="Cambria" pitchFamily="18" charset="0"/>
            </a:endParaRPr>
          </a:p>
        </p:txBody>
      </p:sp>
      <p:sp>
        <p:nvSpPr>
          <p:cNvPr id="259074" name="Rectangle 2"/>
          <p:cNvSpPr>
            <a:spLocks noGrp="1" noChangeArrowheads="1"/>
          </p:cNvSpPr>
          <p:nvPr>
            <p:ph type="body" idx="4294967295"/>
          </p:nvPr>
        </p:nvSpPr>
        <p:spPr bwMode="auto">
          <a:xfrm>
            <a:off x="0" y="1469571"/>
            <a:ext cx="7977673" cy="4478694"/>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buClr>
                <a:schemeClr val="tx1"/>
              </a:buClr>
              <a:buFont typeface="Wingdings" pitchFamily="2" charset="2"/>
              <a:buChar char=""/>
            </a:pPr>
            <a:r>
              <a:rPr lang="en-US" altLang="en-US" sz="2300"/>
              <a:t>Fully benefit from economies of scale, especially for firms that utilize much machinery.</a:t>
            </a:r>
          </a:p>
          <a:p>
            <a:pPr>
              <a:buClr>
                <a:schemeClr val="tx1"/>
              </a:buClr>
              <a:buFont typeface="Wingdings" pitchFamily="2" charset="2"/>
              <a:buChar char=""/>
            </a:pPr>
            <a:r>
              <a:rPr lang="en-US" altLang="en-US" sz="2300"/>
              <a:t>Use cheaper foreign factors of production.</a:t>
            </a:r>
          </a:p>
          <a:p>
            <a:pPr>
              <a:buClr>
                <a:schemeClr val="tx1"/>
              </a:buClr>
              <a:buFont typeface="Wingdings" pitchFamily="2" charset="2"/>
              <a:buChar char=""/>
            </a:pPr>
            <a:r>
              <a:rPr lang="en-US" altLang="en-US" sz="2300"/>
              <a:t>Use foreign raw materials, especially if the MNC plans to sell the finished product back to the consumers in that country.</a:t>
            </a:r>
          </a:p>
          <a:p>
            <a:pPr>
              <a:buClr>
                <a:schemeClr val="tx1"/>
              </a:buClr>
              <a:buFont typeface="Wingdings" pitchFamily="2" charset="2"/>
              <a:buChar char=""/>
            </a:pPr>
            <a:r>
              <a:rPr lang="en-US" altLang="en-US" sz="2300"/>
              <a:t>Use foreign technology.</a:t>
            </a:r>
          </a:p>
          <a:p>
            <a:pPr>
              <a:buClr>
                <a:schemeClr val="tx1"/>
              </a:buClr>
              <a:buFont typeface="Wingdings" pitchFamily="2" charset="2"/>
              <a:buChar char=""/>
            </a:pPr>
            <a:r>
              <a:rPr lang="en-US" altLang="en-US" sz="2300"/>
              <a:t>React to exchange rate movements, such as when the foreign currency appears to be undervalued. DFI can also help reduce the MNC’s exposure to exchange rate fluctuations.</a:t>
            </a:r>
          </a:p>
          <a:p>
            <a:pPr>
              <a:buClr>
                <a:schemeClr val="tx1"/>
              </a:buClr>
              <a:buFont typeface="Wingdings" pitchFamily="2" charset="2"/>
              <a:buChar char=""/>
            </a:pPr>
            <a:r>
              <a:rPr lang="en-US" altLang="en-US" sz="2300"/>
              <a:t>Diversify sales/production internationally.</a:t>
            </a:r>
          </a:p>
        </p:txBody>
      </p:sp>
    </p:spTree>
    <p:extLst>
      <p:ext uri="{BB962C8B-B14F-4D97-AF65-F5344CB8AC3E}">
        <p14:creationId xmlns:p14="http://schemas.microsoft.com/office/powerpoint/2010/main" val="139329023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59074">
                                            <p:txEl>
                                              <p:pRg st="0" end="0"/>
                                            </p:txEl>
                                          </p:spTgt>
                                        </p:tgtEl>
                                        <p:attrNameLst>
                                          <p:attrName>style.visibility</p:attrName>
                                        </p:attrNameLst>
                                      </p:cBhvr>
                                      <p:to>
                                        <p:strVal val="visible"/>
                                      </p:to>
                                    </p:set>
                                    <p:animEffect transition="in" filter="wipe(left)">
                                      <p:cBhvr>
                                        <p:cTn id="7" dur="500"/>
                                        <p:tgtEl>
                                          <p:spTgt spid="25907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59074">
                                            <p:txEl>
                                              <p:pRg st="1" end="1"/>
                                            </p:txEl>
                                          </p:spTgt>
                                        </p:tgtEl>
                                        <p:attrNameLst>
                                          <p:attrName>style.visibility</p:attrName>
                                        </p:attrNameLst>
                                      </p:cBhvr>
                                      <p:to>
                                        <p:strVal val="visible"/>
                                      </p:to>
                                    </p:set>
                                    <p:animEffect transition="in" filter="wipe(left)">
                                      <p:cBhvr>
                                        <p:cTn id="12" dur="500"/>
                                        <p:tgtEl>
                                          <p:spTgt spid="259074">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59074">
                                            <p:txEl>
                                              <p:pRg st="2" end="2"/>
                                            </p:txEl>
                                          </p:spTgt>
                                        </p:tgtEl>
                                        <p:attrNameLst>
                                          <p:attrName>style.visibility</p:attrName>
                                        </p:attrNameLst>
                                      </p:cBhvr>
                                      <p:to>
                                        <p:strVal val="visible"/>
                                      </p:to>
                                    </p:set>
                                    <p:animEffect transition="in" filter="wipe(left)">
                                      <p:cBhvr>
                                        <p:cTn id="17" dur="500"/>
                                        <p:tgtEl>
                                          <p:spTgt spid="259074">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59074">
                                            <p:txEl>
                                              <p:pRg st="3" end="3"/>
                                            </p:txEl>
                                          </p:spTgt>
                                        </p:tgtEl>
                                        <p:attrNameLst>
                                          <p:attrName>style.visibility</p:attrName>
                                        </p:attrNameLst>
                                      </p:cBhvr>
                                      <p:to>
                                        <p:strVal val="visible"/>
                                      </p:to>
                                    </p:set>
                                    <p:animEffect transition="in" filter="wipe(left)">
                                      <p:cBhvr>
                                        <p:cTn id="22" dur="500"/>
                                        <p:tgtEl>
                                          <p:spTgt spid="259074">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59074">
                                            <p:txEl>
                                              <p:pRg st="4" end="4"/>
                                            </p:txEl>
                                          </p:spTgt>
                                        </p:tgtEl>
                                        <p:attrNameLst>
                                          <p:attrName>style.visibility</p:attrName>
                                        </p:attrNameLst>
                                      </p:cBhvr>
                                      <p:to>
                                        <p:strVal val="visible"/>
                                      </p:to>
                                    </p:set>
                                    <p:animEffect transition="in" filter="wipe(left)">
                                      <p:cBhvr>
                                        <p:cTn id="27" dur="500"/>
                                        <p:tgtEl>
                                          <p:spTgt spid="259074">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59074">
                                            <p:txEl>
                                              <p:pRg st="5" end="5"/>
                                            </p:txEl>
                                          </p:spTgt>
                                        </p:tgtEl>
                                        <p:attrNameLst>
                                          <p:attrName>style.visibility</p:attrName>
                                        </p:attrNameLst>
                                      </p:cBhvr>
                                      <p:to>
                                        <p:strVal val="visible"/>
                                      </p:to>
                                    </p:set>
                                    <p:animEffect transition="in" filter="wipe(left)">
                                      <p:cBhvr>
                                        <p:cTn id="32" dur="500"/>
                                        <p:tgtEl>
                                          <p:spTgt spid="25907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9074" grpId="0" build="p" autoUpdateAnimBg="0"/>
    </p:bldLst>
  </p:timing>
</p:sld>
</file>

<file path=ppt/slides/slide5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2821" name="Rectangle 3"/>
          <p:cNvSpPr>
            <a:spLocks noGrp="1" noChangeArrowheads="1"/>
          </p:cNvSpPr>
          <p:nvPr>
            <p:ph type="title"/>
          </p:nvPr>
        </p:nvSpPr>
        <p:spPr>
          <a:xfrm>
            <a:off x="205566" y="609406"/>
            <a:ext cx="8732870" cy="609406"/>
          </a:xfrm>
        </p:spPr>
        <p:txBody>
          <a:bodyPr lIns="83095" tIns="40818" rIns="83095" bIns="40818">
            <a:normAutofit fontScale="90000"/>
          </a:bodyPr>
          <a:lstStyle/>
          <a:p>
            <a:pPr defTabSz="914342">
              <a:defRPr/>
            </a:pPr>
            <a:r>
              <a:rPr lang="en-US" altLang="en-US"/>
              <a:t>Types of Country Risk Assessment</a:t>
            </a:r>
          </a:p>
        </p:txBody>
      </p:sp>
      <p:sp>
        <p:nvSpPr>
          <p:cNvPr id="309250" name="Rectangle 2"/>
          <p:cNvSpPr>
            <a:spLocks noGrp="1" noChangeArrowheads="1"/>
          </p:cNvSpPr>
          <p:nvPr>
            <p:ph idx="1"/>
          </p:nvPr>
        </p:nvSpPr>
        <p:spPr>
          <a:xfrm>
            <a:off x="743534" y="1447704"/>
            <a:ext cx="7677344" cy="4120048"/>
          </a:xfrm>
        </p:spPr>
        <p:txBody>
          <a:bodyPr/>
          <a:lstStyle/>
          <a:p>
            <a:pPr marL="228586" indent="-228586" defTabSz="914342">
              <a:spcBef>
                <a:spcPts val="1000"/>
              </a:spcBef>
              <a:buBlip>
                <a:blip r:embed="rId2"/>
              </a:buBlip>
              <a:defRPr/>
            </a:pPr>
            <a:r>
              <a:rPr lang="en-US" altLang="en-US" sz="2800"/>
              <a:t>Note that the opinions of different risk assessors often differ due to subjectivities in:</a:t>
            </a:r>
          </a:p>
          <a:p>
            <a:pPr marL="685757" lvl="1" indent="-228586" defTabSz="914342">
              <a:spcBef>
                <a:spcPts val="500"/>
              </a:spcBef>
              <a:buBlip>
                <a:blip r:embed="rId2"/>
              </a:buBlip>
              <a:defRPr/>
            </a:pPr>
            <a:r>
              <a:rPr lang="en-US" altLang="en-US" sz="2400"/>
              <a:t>identifying the relevant political &amp; financial factors,</a:t>
            </a:r>
          </a:p>
          <a:p>
            <a:pPr marL="685757" lvl="1" indent="-228586" defTabSz="914342">
              <a:spcBef>
                <a:spcPts val="500"/>
              </a:spcBef>
              <a:buBlip>
                <a:blip r:embed="rId2"/>
              </a:buBlip>
              <a:defRPr/>
            </a:pPr>
            <a:r>
              <a:rPr lang="en-US" altLang="en-US" sz="2400"/>
              <a:t>determining the relative importance of each factor, &amp;</a:t>
            </a:r>
          </a:p>
          <a:p>
            <a:pPr marL="685757" lvl="1" indent="-228586" defTabSz="914342">
              <a:spcBef>
                <a:spcPts val="500"/>
              </a:spcBef>
              <a:buBlip>
                <a:blip r:embed="rId2"/>
              </a:buBlip>
              <a:defRPr/>
            </a:pPr>
            <a:r>
              <a:rPr lang="en-US" altLang="en-US" sz="2400"/>
              <a:t>predicting the values of factors that cannot be measured objectively.</a:t>
            </a:r>
          </a:p>
        </p:txBody>
      </p:sp>
      <p:sp>
        <p:nvSpPr>
          <p:cNvPr id="163844"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imes New Roman" pitchFamily="18" charset="0"/>
              </a:defRPr>
            </a:lvl1pPr>
            <a:lvl2pPr marL="682251" indent="-262404">
              <a:defRPr>
                <a:solidFill>
                  <a:schemeClr val="tx1"/>
                </a:solidFill>
                <a:latin typeface="Times New Roman" pitchFamily="18" charset="0"/>
              </a:defRPr>
            </a:lvl2pPr>
            <a:lvl3pPr marL="1049617" indent="-209923">
              <a:defRPr>
                <a:solidFill>
                  <a:schemeClr val="tx1"/>
                </a:solidFill>
                <a:latin typeface="Times New Roman" pitchFamily="18" charset="0"/>
              </a:defRPr>
            </a:lvl3pPr>
            <a:lvl4pPr marL="1469464" indent="-209923">
              <a:defRPr>
                <a:solidFill>
                  <a:schemeClr val="tx1"/>
                </a:solidFill>
                <a:latin typeface="Times New Roman" pitchFamily="18" charset="0"/>
              </a:defRPr>
            </a:lvl4pPr>
            <a:lvl5pPr marL="1889310" indent="-209923">
              <a:defRPr>
                <a:solidFill>
                  <a:schemeClr val="tx1"/>
                </a:solidFill>
                <a:latin typeface="Times New Roman" pitchFamily="18" charset="0"/>
              </a:defRPr>
            </a:lvl5pPr>
            <a:lvl6pPr marL="2309157" indent="-209923" defTabSz="419847" fontAlgn="base">
              <a:spcBef>
                <a:spcPct val="0"/>
              </a:spcBef>
              <a:spcAft>
                <a:spcPct val="0"/>
              </a:spcAft>
              <a:defRPr>
                <a:solidFill>
                  <a:schemeClr val="tx1"/>
                </a:solidFill>
                <a:latin typeface="Times New Roman" pitchFamily="18" charset="0"/>
              </a:defRPr>
            </a:lvl6pPr>
            <a:lvl7pPr marL="2729004" indent="-209923" defTabSz="419847" fontAlgn="base">
              <a:spcBef>
                <a:spcPct val="0"/>
              </a:spcBef>
              <a:spcAft>
                <a:spcPct val="0"/>
              </a:spcAft>
              <a:defRPr>
                <a:solidFill>
                  <a:schemeClr val="tx1"/>
                </a:solidFill>
                <a:latin typeface="Times New Roman" pitchFamily="18" charset="0"/>
              </a:defRPr>
            </a:lvl7pPr>
            <a:lvl8pPr marL="3148851" indent="-209923" defTabSz="419847" fontAlgn="base">
              <a:spcBef>
                <a:spcPct val="0"/>
              </a:spcBef>
              <a:spcAft>
                <a:spcPct val="0"/>
              </a:spcAft>
              <a:defRPr>
                <a:solidFill>
                  <a:schemeClr val="tx1"/>
                </a:solidFill>
                <a:latin typeface="Times New Roman" pitchFamily="18" charset="0"/>
              </a:defRPr>
            </a:lvl8pPr>
            <a:lvl9pPr marL="3568697" indent="-209923" defTabSz="419847" fontAlgn="base">
              <a:spcBef>
                <a:spcPct val="0"/>
              </a:spcBef>
              <a:spcAft>
                <a:spcPct val="0"/>
              </a:spcAft>
              <a:defRPr>
                <a:solidFill>
                  <a:schemeClr val="tx1"/>
                </a:solidFill>
                <a:latin typeface="Times New Roman" pitchFamily="18" charset="0"/>
              </a:defRPr>
            </a:lvl9pPr>
          </a:lstStyle>
          <a:p>
            <a:pPr fontAlgn="base">
              <a:spcBef>
                <a:spcPct val="0"/>
              </a:spcBef>
              <a:spcAft>
                <a:spcPct val="0"/>
              </a:spcAft>
            </a:pPr>
            <a:r>
              <a:rPr lang="en-US" altLang="en-US" sz="1300">
                <a:latin typeface="Cambria" pitchFamily="18" charset="0"/>
              </a:rPr>
              <a:t>DMH</a:t>
            </a:r>
          </a:p>
        </p:txBody>
      </p:sp>
      <p:sp>
        <p:nvSpPr>
          <p:cNvPr id="163845"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defRPr>
            </a:lvl1pPr>
            <a:lvl2pPr marL="682251" indent="-262404">
              <a:defRPr>
                <a:solidFill>
                  <a:schemeClr val="tx1"/>
                </a:solidFill>
                <a:latin typeface="Times New Roman" pitchFamily="18" charset="0"/>
              </a:defRPr>
            </a:lvl2pPr>
            <a:lvl3pPr marL="1049617" indent="-209923">
              <a:defRPr>
                <a:solidFill>
                  <a:schemeClr val="tx1"/>
                </a:solidFill>
                <a:latin typeface="Times New Roman" pitchFamily="18" charset="0"/>
              </a:defRPr>
            </a:lvl3pPr>
            <a:lvl4pPr marL="1469464" indent="-209923">
              <a:defRPr>
                <a:solidFill>
                  <a:schemeClr val="tx1"/>
                </a:solidFill>
                <a:latin typeface="Times New Roman" pitchFamily="18" charset="0"/>
              </a:defRPr>
            </a:lvl4pPr>
            <a:lvl5pPr marL="1889310" indent="-209923">
              <a:defRPr>
                <a:solidFill>
                  <a:schemeClr val="tx1"/>
                </a:solidFill>
                <a:latin typeface="Times New Roman" pitchFamily="18" charset="0"/>
              </a:defRPr>
            </a:lvl5pPr>
            <a:lvl6pPr marL="2309157" indent="-209923" defTabSz="419847" fontAlgn="base">
              <a:spcBef>
                <a:spcPct val="0"/>
              </a:spcBef>
              <a:spcAft>
                <a:spcPct val="0"/>
              </a:spcAft>
              <a:defRPr>
                <a:solidFill>
                  <a:schemeClr val="tx1"/>
                </a:solidFill>
                <a:latin typeface="Times New Roman" pitchFamily="18" charset="0"/>
              </a:defRPr>
            </a:lvl6pPr>
            <a:lvl7pPr marL="2729004" indent="-209923" defTabSz="419847" fontAlgn="base">
              <a:spcBef>
                <a:spcPct val="0"/>
              </a:spcBef>
              <a:spcAft>
                <a:spcPct val="0"/>
              </a:spcAft>
              <a:defRPr>
                <a:solidFill>
                  <a:schemeClr val="tx1"/>
                </a:solidFill>
                <a:latin typeface="Times New Roman" pitchFamily="18" charset="0"/>
              </a:defRPr>
            </a:lvl7pPr>
            <a:lvl8pPr marL="3148851" indent="-209923" defTabSz="419847" fontAlgn="base">
              <a:spcBef>
                <a:spcPct val="0"/>
              </a:spcBef>
              <a:spcAft>
                <a:spcPct val="0"/>
              </a:spcAft>
              <a:defRPr>
                <a:solidFill>
                  <a:schemeClr val="tx1"/>
                </a:solidFill>
                <a:latin typeface="Times New Roman" pitchFamily="18" charset="0"/>
              </a:defRPr>
            </a:lvl8pPr>
            <a:lvl9pPr marL="3568697" indent="-209923" defTabSz="419847" fontAlgn="base">
              <a:spcBef>
                <a:spcPct val="0"/>
              </a:spcBef>
              <a:spcAft>
                <a:spcPct val="0"/>
              </a:spcAft>
              <a:defRPr>
                <a:solidFill>
                  <a:schemeClr val="tx1"/>
                </a:solidFill>
                <a:latin typeface="Times New Roman" pitchFamily="18" charset="0"/>
              </a:defRPr>
            </a:lvl9pPr>
          </a:lstStyle>
          <a:p>
            <a:fld id="{D8FEC549-4A5E-403C-A983-3080E1A00282}" type="slidenum">
              <a:rPr lang="en-US" altLang="en-US" sz="2200">
                <a:latin typeface="Cambria" pitchFamily="18" charset="0"/>
              </a:rPr>
              <a:pPr/>
              <a:t>50</a:t>
            </a:fld>
            <a:endParaRPr lang="en-US" altLang="en-US" sz="2200">
              <a:latin typeface="Cambria" pitchFamily="18" charset="0"/>
            </a:endParaRPr>
          </a:p>
        </p:txBody>
      </p:sp>
    </p:spTree>
    <p:extLst>
      <p:ext uri="{BB962C8B-B14F-4D97-AF65-F5344CB8AC3E}">
        <p14:creationId xmlns:p14="http://schemas.microsoft.com/office/powerpoint/2010/main" val="253719763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09250">
                                            <p:txEl>
                                              <p:pRg st="0" end="0"/>
                                            </p:txEl>
                                          </p:spTgt>
                                        </p:tgtEl>
                                        <p:attrNameLst>
                                          <p:attrName>style.visibility</p:attrName>
                                        </p:attrNameLst>
                                      </p:cBhvr>
                                      <p:to>
                                        <p:strVal val="visible"/>
                                      </p:to>
                                    </p:set>
                                    <p:animEffect transition="in" filter="wipe(left)">
                                      <p:cBhvr>
                                        <p:cTn id="7" dur="500"/>
                                        <p:tgtEl>
                                          <p:spTgt spid="309250">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09250">
                                            <p:txEl>
                                              <p:pRg st="1" end="1"/>
                                            </p:txEl>
                                          </p:spTgt>
                                        </p:tgtEl>
                                        <p:attrNameLst>
                                          <p:attrName>style.visibility</p:attrName>
                                        </p:attrNameLst>
                                      </p:cBhvr>
                                      <p:to>
                                        <p:strVal val="visible"/>
                                      </p:to>
                                    </p:set>
                                    <p:animEffect transition="in" filter="wipe(left)">
                                      <p:cBhvr>
                                        <p:cTn id="12" dur="500"/>
                                        <p:tgtEl>
                                          <p:spTgt spid="309250">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09250">
                                            <p:txEl>
                                              <p:pRg st="2" end="2"/>
                                            </p:txEl>
                                          </p:spTgt>
                                        </p:tgtEl>
                                        <p:attrNameLst>
                                          <p:attrName>style.visibility</p:attrName>
                                        </p:attrNameLst>
                                      </p:cBhvr>
                                      <p:to>
                                        <p:strVal val="visible"/>
                                      </p:to>
                                    </p:set>
                                    <p:animEffect transition="in" filter="wipe(left)">
                                      <p:cBhvr>
                                        <p:cTn id="17" dur="500"/>
                                        <p:tgtEl>
                                          <p:spTgt spid="309250">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09250">
                                            <p:txEl>
                                              <p:pRg st="3" end="3"/>
                                            </p:txEl>
                                          </p:spTgt>
                                        </p:tgtEl>
                                        <p:attrNameLst>
                                          <p:attrName>style.visibility</p:attrName>
                                        </p:attrNameLst>
                                      </p:cBhvr>
                                      <p:to>
                                        <p:strVal val="visible"/>
                                      </p:to>
                                    </p:set>
                                    <p:animEffect transition="in" filter="wipe(left)">
                                      <p:cBhvr>
                                        <p:cTn id="22" dur="500"/>
                                        <p:tgtEl>
                                          <p:spTgt spid="309250">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9250" grpId="0" build="p" bldLvl="2" autoUpdateAnimBg="0"/>
    </p:bldLst>
  </p:timing>
</p:sld>
</file>

<file path=ppt/slides/slide5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44" name="Rectangle 2"/>
          <p:cNvSpPr>
            <a:spLocks noGrp="1" noChangeArrowheads="1"/>
          </p:cNvSpPr>
          <p:nvPr>
            <p:ph type="title"/>
          </p:nvPr>
        </p:nvSpPr>
        <p:spPr>
          <a:xfrm>
            <a:off x="443204" y="304703"/>
            <a:ext cx="8257592" cy="762486"/>
          </a:xfrm>
        </p:spPr>
        <p:txBody>
          <a:bodyPr/>
          <a:lstStyle/>
          <a:p>
            <a:pPr defTabSz="914342">
              <a:defRPr/>
            </a:pPr>
            <a:r>
              <a:rPr lang="en-US" altLang="en-US" sz="3700" b="1">
                <a:solidFill>
                  <a:srgbClr val="0070C0"/>
                </a:solidFill>
              </a:rPr>
              <a:t>Techniques of Assessing Country Risk</a:t>
            </a:r>
            <a:endParaRPr lang="en-US" altLang="en-US" b="1">
              <a:solidFill>
                <a:srgbClr val="0070C0"/>
              </a:solidFill>
            </a:endParaRPr>
          </a:p>
        </p:txBody>
      </p:sp>
      <p:sp>
        <p:nvSpPr>
          <p:cNvPr id="310275" name="Rectangle 3"/>
          <p:cNvSpPr>
            <a:spLocks noGrp="1" noChangeArrowheads="1"/>
          </p:cNvSpPr>
          <p:nvPr>
            <p:ph idx="1"/>
          </p:nvPr>
        </p:nvSpPr>
        <p:spPr bwMode="auto">
          <a:xfrm>
            <a:off x="473821" y="1296081"/>
            <a:ext cx="8129296" cy="4799434"/>
          </a:xfrm>
        </p:spPr>
        <p:txBody>
          <a:bodyPr wrap="square" numCol="1" anchor="t" anchorCtr="0" compatLnSpc="1">
            <a:prstTxWarp prst="textNoShape">
              <a:avLst/>
            </a:prstTxWarp>
          </a:bodyPr>
          <a:lstStyle/>
          <a:p>
            <a:pPr>
              <a:buFont typeface="Wingdings" pitchFamily="2" charset="2"/>
              <a:buBlip>
                <a:blip r:embed="rId2"/>
              </a:buBlip>
            </a:pPr>
            <a:r>
              <a:rPr lang="en-US" altLang="en-US" sz="2300"/>
              <a:t>A </a:t>
            </a:r>
            <a:r>
              <a:rPr lang="en-US" altLang="en-US" sz="2300" i="1">
                <a:solidFill>
                  <a:srgbClr val="CC0000"/>
                </a:solidFill>
              </a:rPr>
              <a:t>checklist approach</a:t>
            </a:r>
            <a:r>
              <a:rPr lang="en-US" altLang="en-US" sz="2300"/>
              <a:t> involves rating &amp; weighting all the identified factors, &amp; then consolidating the rates &amp; weights to produce an overall assessment.</a:t>
            </a:r>
          </a:p>
          <a:p>
            <a:pPr>
              <a:buFont typeface="Wingdings" pitchFamily="2" charset="2"/>
              <a:buBlip>
                <a:blip r:embed="rId2"/>
              </a:buBlip>
            </a:pPr>
            <a:r>
              <a:rPr lang="en-US" altLang="en-US" sz="2300"/>
              <a:t>The </a:t>
            </a:r>
            <a:r>
              <a:rPr lang="en-US" altLang="en-US" sz="2300" i="1">
                <a:solidFill>
                  <a:srgbClr val="CC0000"/>
                </a:solidFill>
              </a:rPr>
              <a:t>Delphi technique</a:t>
            </a:r>
            <a:r>
              <a:rPr lang="en-US" altLang="en-US" sz="2300"/>
              <a:t> involves collecting various independent opinions &amp; then averaging &amp; measuring the dispersion of those opinions.</a:t>
            </a:r>
          </a:p>
          <a:p>
            <a:pPr>
              <a:buFont typeface="Wingdings" pitchFamily="2" charset="2"/>
              <a:buBlip>
                <a:blip r:embed="rId2"/>
              </a:buBlip>
            </a:pPr>
            <a:r>
              <a:rPr lang="en-US" altLang="en-US" sz="2300" i="1">
                <a:solidFill>
                  <a:srgbClr val="CC0000"/>
                </a:solidFill>
              </a:rPr>
              <a:t>Quantitative analysis</a:t>
            </a:r>
            <a:r>
              <a:rPr lang="en-US" altLang="en-US" sz="2300"/>
              <a:t> techniques like regression analysis can be applied to historical data to assess the sensitivity of a business to various risk factors.</a:t>
            </a:r>
          </a:p>
          <a:p>
            <a:pPr>
              <a:buFont typeface="Wingdings" pitchFamily="2" charset="2"/>
              <a:buBlip>
                <a:blip r:embed="rId2"/>
              </a:buBlip>
            </a:pPr>
            <a:r>
              <a:rPr lang="en-US" altLang="en-US" sz="2300" i="1">
                <a:solidFill>
                  <a:srgbClr val="CC0000"/>
                </a:solidFill>
              </a:rPr>
              <a:t>Inspection visits</a:t>
            </a:r>
            <a:r>
              <a:rPr lang="en-US" altLang="en-US" sz="2300"/>
              <a:t> involve traveling to a country &amp; meeting with government officials, firm executives, &amp;/or consumers to clarify uncertainties.</a:t>
            </a:r>
          </a:p>
        </p:txBody>
      </p:sp>
      <p:sp>
        <p:nvSpPr>
          <p:cNvPr id="164868"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imes New Roman" pitchFamily="18" charset="0"/>
              </a:defRPr>
            </a:lvl1pPr>
            <a:lvl2pPr marL="682251" indent="-262404">
              <a:defRPr>
                <a:solidFill>
                  <a:schemeClr val="tx1"/>
                </a:solidFill>
                <a:latin typeface="Times New Roman" pitchFamily="18" charset="0"/>
              </a:defRPr>
            </a:lvl2pPr>
            <a:lvl3pPr marL="1049617" indent="-209923">
              <a:defRPr>
                <a:solidFill>
                  <a:schemeClr val="tx1"/>
                </a:solidFill>
                <a:latin typeface="Times New Roman" pitchFamily="18" charset="0"/>
              </a:defRPr>
            </a:lvl3pPr>
            <a:lvl4pPr marL="1469464" indent="-209923">
              <a:defRPr>
                <a:solidFill>
                  <a:schemeClr val="tx1"/>
                </a:solidFill>
                <a:latin typeface="Times New Roman" pitchFamily="18" charset="0"/>
              </a:defRPr>
            </a:lvl4pPr>
            <a:lvl5pPr marL="1889310" indent="-209923">
              <a:defRPr>
                <a:solidFill>
                  <a:schemeClr val="tx1"/>
                </a:solidFill>
                <a:latin typeface="Times New Roman" pitchFamily="18" charset="0"/>
              </a:defRPr>
            </a:lvl5pPr>
            <a:lvl6pPr marL="2309157" indent="-209923" defTabSz="419847" fontAlgn="base">
              <a:spcBef>
                <a:spcPct val="0"/>
              </a:spcBef>
              <a:spcAft>
                <a:spcPct val="0"/>
              </a:spcAft>
              <a:defRPr>
                <a:solidFill>
                  <a:schemeClr val="tx1"/>
                </a:solidFill>
                <a:latin typeface="Times New Roman" pitchFamily="18" charset="0"/>
              </a:defRPr>
            </a:lvl6pPr>
            <a:lvl7pPr marL="2729004" indent="-209923" defTabSz="419847" fontAlgn="base">
              <a:spcBef>
                <a:spcPct val="0"/>
              </a:spcBef>
              <a:spcAft>
                <a:spcPct val="0"/>
              </a:spcAft>
              <a:defRPr>
                <a:solidFill>
                  <a:schemeClr val="tx1"/>
                </a:solidFill>
                <a:latin typeface="Times New Roman" pitchFamily="18" charset="0"/>
              </a:defRPr>
            </a:lvl7pPr>
            <a:lvl8pPr marL="3148851" indent="-209923" defTabSz="419847" fontAlgn="base">
              <a:spcBef>
                <a:spcPct val="0"/>
              </a:spcBef>
              <a:spcAft>
                <a:spcPct val="0"/>
              </a:spcAft>
              <a:defRPr>
                <a:solidFill>
                  <a:schemeClr val="tx1"/>
                </a:solidFill>
                <a:latin typeface="Times New Roman" pitchFamily="18" charset="0"/>
              </a:defRPr>
            </a:lvl8pPr>
            <a:lvl9pPr marL="3568697" indent="-209923" defTabSz="419847" fontAlgn="base">
              <a:spcBef>
                <a:spcPct val="0"/>
              </a:spcBef>
              <a:spcAft>
                <a:spcPct val="0"/>
              </a:spcAft>
              <a:defRPr>
                <a:solidFill>
                  <a:schemeClr val="tx1"/>
                </a:solidFill>
                <a:latin typeface="Times New Roman" pitchFamily="18" charset="0"/>
              </a:defRPr>
            </a:lvl9pPr>
          </a:lstStyle>
          <a:p>
            <a:pPr fontAlgn="base">
              <a:spcBef>
                <a:spcPct val="0"/>
              </a:spcBef>
              <a:spcAft>
                <a:spcPct val="0"/>
              </a:spcAft>
            </a:pPr>
            <a:r>
              <a:rPr lang="en-US" altLang="en-US" sz="1300">
                <a:latin typeface="Cambria" pitchFamily="18" charset="0"/>
              </a:rPr>
              <a:t>DMH</a:t>
            </a:r>
          </a:p>
        </p:txBody>
      </p:sp>
      <p:sp>
        <p:nvSpPr>
          <p:cNvPr id="164869"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defRPr>
            </a:lvl1pPr>
            <a:lvl2pPr marL="682251" indent="-262404">
              <a:defRPr>
                <a:solidFill>
                  <a:schemeClr val="tx1"/>
                </a:solidFill>
                <a:latin typeface="Times New Roman" pitchFamily="18" charset="0"/>
              </a:defRPr>
            </a:lvl2pPr>
            <a:lvl3pPr marL="1049617" indent="-209923">
              <a:defRPr>
                <a:solidFill>
                  <a:schemeClr val="tx1"/>
                </a:solidFill>
                <a:latin typeface="Times New Roman" pitchFamily="18" charset="0"/>
              </a:defRPr>
            </a:lvl3pPr>
            <a:lvl4pPr marL="1469464" indent="-209923">
              <a:defRPr>
                <a:solidFill>
                  <a:schemeClr val="tx1"/>
                </a:solidFill>
                <a:latin typeface="Times New Roman" pitchFamily="18" charset="0"/>
              </a:defRPr>
            </a:lvl4pPr>
            <a:lvl5pPr marL="1889310" indent="-209923">
              <a:defRPr>
                <a:solidFill>
                  <a:schemeClr val="tx1"/>
                </a:solidFill>
                <a:latin typeface="Times New Roman" pitchFamily="18" charset="0"/>
              </a:defRPr>
            </a:lvl5pPr>
            <a:lvl6pPr marL="2309157" indent="-209923" defTabSz="419847" fontAlgn="base">
              <a:spcBef>
                <a:spcPct val="0"/>
              </a:spcBef>
              <a:spcAft>
                <a:spcPct val="0"/>
              </a:spcAft>
              <a:defRPr>
                <a:solidFill>
                  <a:schemeClr val="tx1"/>
                </a:solidFill>
                <a:latin typeface="Times New Roman" pitchFamily="18" charset="0"/>
              </a:defRPr>
            </a:lvl6pPr>
            <a:lvl7pPr marL="2729004" indent="-209923" defTabSz="419847" fontAlgn="base">
              <a:spcBef>
                <a:spcPct val="0"/>
              </a:spcBef>
              <a:spcAft>
                <a:spcPct val="0"/>
              </a:spcAft>
              <a:defRPr>
                <a:solidFill>
                  <a:schemeClr val="tx1"/>
                </a:solidFill>
                <a:latin typeface="Times New Roman" pitchFamily="18" charset="0"/>
              </a:defRPr>
            </a:lvl7pPr>
            <a:lvl8pPr marL="3148851" indent="-209923" defTabSz="419847" fontAlgn="base">
              <a:spcBef>
                <a:spcPct val="0"/>
              </a:spcBef>
              <a:spcAft>
                <a:spcPct val="0"/>
              </a:spcAft>
              <a:defRPr>
                <a:solidFill>
                  <a:schemeClr val="tx1"/>
                </a:solidFill>
                <a:latin typeface="Times New Roman" pitchFamily="18" charset="0"/>
              </a:defRPr>
            </a:lvl8pPr>
            <a:lvl9pPr marL="3568697" indent="-209923" defTabSz="419847" fontAlgn="base">
              <a:spcBef>
                <a:spcPct val="0"/>
              </a:spcBef>
              <a:spcAft>
                <a:spcPct val="0"/>
              </a:spcAft>
              <a:defRPr>
                <a:solidFill>
                  <a:schemeClr val="tx1"/>
                </a:solidFill>
                <a:latin typeface="Times New Roman" pitchFamily="18" charset="0"/>
              </a:defRPr>
            </a:lvl9pPr>
          </a:lstStyle>
          <a:p>
            <a:fld id="{B3CCA502-860A-4CB7-82E9-ECC16C7763A7}" type="slidenum">
              <a:rPr lang="en-US" altLang="en-US" sz="2200">
                <a:latin typeface="Cambria" pitchFamily="18" charset="0"/>
              </a:rPr>
              <a:pPr/>
              <a:t>51</a:t>
            </a:fld>
            <a:endParaRPr lang="en-US" altLang="en-US" sz="2200">
              <a:latin typeface="Cambria" pitchFamily="18" charset="0"/>
            </a:endParaRPr>
          </a:p>
        </p:txBody>
      </p:sp>
    </p:spTree>
    <p:extLst>
      <p:ext uri="{BB962C8B-B14F-4D97-AF65-F5344CB8AC3E}">
        <p14:creationId xmlns:p14="http://schemas.microsoft.com/office/powerpoint/2010/main" val="238251596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10275">
                                            <p:txEl>
                                              <p:pRg st="0" end="0"/>
                                            </p:txEl>
                                          </p:spTgt>
                                        </p:tgtEl>
                                        <p:attrNameLst>
                                          <p:attrName>style.visibility</p:attrName>
                                        </p:attrNameLst>
                                      </p:cBhvr>
                                      <p:to>
                                        <p:strVal val="visible"/>
                                      </p:to>
                                    </p:set>
                                    <p:animEffect transition="in" filter="wipe(left)">
                                      <p:cBhvr>
                                        <p:cTn id="7" dur="500"/>
                                        <p:tgtEl>
                                          <p:spTgt spid="31027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10275">
                                            <p:txEl>
                                              <p:pRg st="1" end="1"/>
                                            </p:txEl>
                                          </p:spTgt>
                                        </p:tgtEl>
                                        <p:attrNameLst>
                                          <p:attrName>style.visibility</p:attrName>
                                        </p:attrNameLst>
                                      </p:cBhvr>
                                      <p:to>
                                        <p:strVal val="visible"/>
                                      </p:to>
                                    </p:set>
                                    <p:animEffect transition="in" filter="wipe(left)">
                                      <p:cBhvr>
                                        <p:cTn id="12" dur="500"/>
                                        <p:tgtEl>
                                          <p:spTgt spid="31027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10275">
                                            <p:txEl>
                                              <p:pRg st="2" end="2"/>
                                            </p:txEl>
                                          </p:spTgt>
                                        </p:tgtEl>
                                        <p:attrNameLst>
                                          <p:attrName>style.visibility</p:attrName>
                                        </p:attrNameLst>
                                      </p:cBhvr>
                                      <p:to>
                                        <p:strVal val="visible"/>
                                      </p:to>
                                    </p:set>
                                    <p:animEffect transition="in" filter="wipe(left)">
                                      <p:cBhvr>
                                        <p:cTn id="17" dur="500"/>
                                        <p:tgtEl>
                                          <p:spTgt spid="31027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10275">
                                            <p:txEl>
                                              <p:pRg st="3" end="3"/>
                                            </p:txEl>
                                          </p:spTgt>
                                        </p:tgtEl>
                                        <p:attrNameLst>
                                          <p:attrName>style.visibility</p:attrName>
                                        </p:attrNameLst>
                                      </p:cBhvr>
                                      <p:to>
                                        <p:strVal val="visible"/>
                                      </p:to>
                                    </p:set>
                                    <p:animEffect transition="in" filter="wipe(left)">
                                      <p:cBhvr>
                                        <p:cTn id="22" dur="500"/>
                                        <p:tgtEl>
                                          <p:spTgt spid="31027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0275" grpId="0" build="p" autoUpdateAnimBg="0"/>
    </p:bldLst>
  </p:timing>
</p:sld>
</file>

<file path=ppt/slides/slide5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5890" name="Rectangle 3"/>
          <p:cNvSpPr>
            <a:spLocks noGrp="1" noChangeArrowheads="1"/>
          </p:cNvSpPr>
          <p:nvPr>
            <p:ph type="title"/>
          </p:nvPr>
        </p:nvSpPr>
        <p:spPr bwMode="auto">
          <a:xfrm>
            <a:off x="205566" y="533594"/>
            <a:ext cx="8464615" cy="1143000"/>
          </a:xfrm>
          <a:noFill/>
          <a:extLst>
            <a:ext uri="{909E8E84-426E-40DD-AFC4-6F175D3DCCD1}">
              <a14:hiddenFill xmlns:a14="http://schemas.microsoft.com/office/drawing/2010/main">
                <a:solidFill>
                  <a:srgbClr val="FFFFFF"/>
                </a:solidFill>
              </a14:hiddenFill>
            </a:ext>
          </a:extLst>
        </p:spPr>
        <p:txBody>
          <a:bodyPr wrap="square" lIns="83095" tIns="40818" rIns="83095" bIns="40818" numCol="1" anchorCtr="0" compatLnSpc="1">
            <a:prstTxWarp prst="textNoShape">
              <a:avLst/>
            </a:prstTxWarp>
          </a:bodyPr>
          <a:lstStyle/>
          <a:p>
            <a:r>
              <a:rPr lang="en-US" altLang="en-US" sz="3700" b="1">
                <a:solidFill>
                  <a:srgbClr val="0070C0"/>
                </a:solidFill>
              </a:rPr>
              <a:t>Techniques of Assessing Country Risk(contd..)</a:t>
            </a:r>
          </a:p>
        </p:txBody>
      </p:sp>
      <p:sp>
        <p:nvSpPr>
          <p:cNvPr id="311298" name="Rectangle 2"/>
          <p:cNvSpPr>
            <a:spLocks noGrp="1" noChangeArrowheads="1"/>
          </p:cNvSpPr>
          <p:nvPr>
            <p:ph idx="1"/>
          </p:nvPr>
        </p:nvSpPr>
        <p:spPr>
          <a:xfrm>
            <a:off x="424252" y="1676595"/>
            <a:ext cx="8178865" cy="4418920"/>
          </a:xfrm>
        </p:spPr>
        <p:txBody>
          <a:bodyPr/>
          <a:lstStyle/>
          <a:p>
            <a:pPr marL="228586" indent="-228586" defTabSz="914342">
              <a:spcBef>
                <a:spcPts val="1000"/>
              </a:spcBef>
              <a:buBlip>
                <a:blip r:embed="rId2"/>
              </a:buBlip>
              <a:defRPr/>
            </a:pPr>
            <a:r>
              <a:rPr lang="en-US" altLang="en-US" sz="2800"/>
              <a:t>Often, firms use a variety of techniques for making country risk assessments.</a:t>
            </a:r>
          </a:p>
          <a:p>
            <a:pPr marL="228586" indent="-228586" defTabSz="914342">
              <a:spcBef>
                <a:spcPts val="1000"/>
              </a:spcBef>
              <a:buBlip>
                <a:blip r:embed="rId2"/>
              </a:buBlip>
              <a:defRPr/>
            </a:pPr>
            <a:r>
              <a:rPr lang="en-US" altLang="en-US" sz="2800"/>
              <a:t>For example, they may use a checklist approach to develop an overall country risk rating, &amp; some of the other techniques to assign ratings to the factors considered.</a:t>
            </a:r>
          </a:p>
        </p:txBody>
      </p:sp>
      <p:sp>
        <p:nvSpPr>
          <p:cNvPr id="165892"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imes New Roman" pitchFamily="18" charset="0"/>
              </a:defRPr>
            </a:lvl1pPr>
            <a:lvl2pPr marL="682251" indent="-262404">
              <a:defRPr>
                <a:solidFill>
                  <a:schemeClr val="tx1"/>
                </a:solidFill>
                <a:latin typeface="Times New Roman" pitchFamily="18" charset="0"/>
              </a:defRPr>
            </a:lvl2pPr>
            <a:lvl3pPr marL="1049617" indent="-209923">
              <a:defRPr>
                <a:solidFill>
                  <a:schemeClr val="tx1"/>
                </a:solidFill>
                <a:latin typeface="Times New Roman" pitchFamily="18" charset="0"/>
              </a:defRPr>
            </a:lvl3pPr>
            <a:lvl4pPr marL="1469464" indent="-209923">
              <a:defRPr>
                <a:solidFill>
                  <a:schemeClr val="tx1"/>
                </a:solidFill>
                <a:latin typeface="Times New Roman" pitchFamily="18" charset="0"/>
              </a:defRPr>
            </a:lvl4pPr>
            <a:lvl5pPr marL="1889310" indent="-209923">
              <a:defRPr>
                <a:solidFill>
                  <a:schemeClr val="tx1"/>
                </a:solidFill>
                <a:latin typeface="Times New Roman" pitchFamily="18" charset="0"/>
              </a:defRPr>
            </a:lvl5pPr>
            <a:lvl6pPr marL="2309157" indent="-209923" defTabSz="419847" fontAlgn="base">
              <a:spcBef>
                <a:spcPct val="0"/>
              </a:spcBef>
              <a:spcAft>
                <a:spcPct val="0"/>
              </a:spcAft>
              <a:defRPr>
                <a:solidFill>
                  <a:schemeClr val="tx1"/>
                </a:solidFill>
                <a:latin typeface="Times New Roman" pitchFamily="18" charset="0"/>
              </a:defRPr>
            </a:lvl6pPr>
            <a:lvl7pPr marL="2729004" indent="-209923" defTabSz="419847" fontAlgn="base">
              <a:spcBef>
                <a:spcPct val="0"/>
              </a:spcBef>
              <a:spcAft>
                <a:spcPct val="0"/>
              </a:spcAft>
              <a:defRPr>
                <a:solidFill>
                  <a:schemeClr val="tx1"/>
                </a:solidFill>
                <a:latin typeface="Times New Roman" pitchFamily="18" charset="0"/>
              </a:defRPr>
            </a:lvl7pPr>
            <a:lvl8pPr marL="3148851" indent="-209923" defTabSz="419847" fontAlgn="base">
              <a:spcBef>
                <a:spcPct val="0"/>
              </a:spcBef>
              <a:spcAft>
                <a:spcPct val="0"/>
              </a:spcAft>
              <a:defRPr>
                <a:solidFill>
                  <a:schemeClr val="tx1"/>
                </a:solidFill>
                <a:latin typeface="Times New Roman" pitchFamily="18" charset="0"/>
              </a:defRPr>
            </a:lvl8pPr>
            <a:lvl9pPr marL="3568697" indent="-209923" defTabSz="419847" fontAlgn="base">
              <a:spcBef>
                <a:spcPct val="0"/>
              </a:spcBef>
              <a:spcAft>
                <a:spcPct val="0"/>
              </a:spcAft>
              <a:defRPr>
                <a:solidFill>
                  <a:schemeClr val="tx1"/>
                </a:solidFill>
                <a:latin typeface="Times New Roman" pitchFamily="18" charset="0"/>
              </a:defRPr>
            </a:lvl9pPr>
          </a:lstStyle>
          <a:p>
            <a:pPr fontAlgn="base">
              <a:spcBef>
                <a:spcPct val="0"/>
              </a:spcBef>
              <a:spcAft>
                <a:spcPct val="0"/>
              </a:spcAft>
            </a:pPr>
            <a:r>
              <a:rPr lang="en-US" altLang="en-US" sz="1300">
                <a:latin typeface="Cambria" pitchFamily="18" charset="0"/>
              </a:rPr>
              <a:t>DMH</a:t>
            </a:r>
          </a:p>
        </p:txBody>
      </p:sp>
      <p:sp>
        <p:nvSpPr>
          <p:cNvPr id="165893"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defRPr>
            </a:lvl1pPr>
            <a:lvl2pPr marL="682251" indent="-262404">
              <a:defRPr>
                <a:solidFill>
                  <a:schemeClr val="tx1"/>
                </a:solidFill>
                <a:latin typeface="Times New Roman" pitchFamily="18" charset="0"/>
              </a:defRPr>
            </a:lvl2pPr>
            <a:lvl3pPr marL="1049617" indent="-209923">
              <a:defRPr>
                <a:solidFill>
                  <a:schemeClr val="tx1"/>
                </a:solidFill>
                <a:latin typeface="Times New Roman" pitchFamily="18" charset="0"/>
              </a:defRPr>
            </a:lvl3pPr>
            <a:lvl4pPr marL="1469464" indent="-209923">
              <a:defRPr>
                <a:solidFill>
                  <a:schemeClr val="tx1"/>
                </a:solidFill>
                <a:latin typeface="Times New Roman" pitchFamily="18" charset="0"/>
              </a:defRPr>
            </a:lvl4pPr>
            <a:lvl5pPr marL="1889310" indent="-209923">
              <a:defRPr>
                <a:solidFill>
                  <a:schemeClr val="tx1"/>
                </a:solidFill>
                <a:latin typeface="Times New Roman" pitchFamily="18" charset="0"/>
              </a:defRPr>
            </a:lvl5pPr>
            <a:lvl6pPr marL="2309157" indent="-209923" defTabSz="419847" fontAlgn="base">
              <a:spcBef>
                <a:spcPct val="0"/>
              </a:spcBef>
              <a:spcAft>
                <a:spcPct val="0"/>
              </a:spcAft>
              <a:defRPr>
                <a:solidFill>
                  <a:schemeClr val="tx1"/>
                </a:solidFill>
                <a:latin typeface="Times New Roman" pitchFamily="18" charset="0"/>
              </a:defRPr>
            </a:lvl6pPr>
            <a:lvl7pPr marL="2729004" indent="-209923" defTabSz="419847" fontAlgn="base">
              <a:spcBef>
                <a:spcPct val="0"/>
              </a:spcBef>
              <a:spcAft>
                <a:spcPct val="0"/>
              </a:spcAft>
              <a:defRPr>
                <a:solidFill>
                  <a:schemeClr val="tx1"/>
                </a:solidFill>
                <a:latin typeface="Times New Roman" pitchFamily="18" charset="0"/>
              </a:defRPr>
            </a:lvl7pPr>
            <a:lvl8pPr marL="3148851" indent="-209923" defTabSz="419847" fontAlgn="base">
              <a:spcBef>
                <a:spcPct val="0"/>
              </a:spcBef>
              <a:spcAft>
                <a:spcPct val="0"/>
              </a:spcAft>
              <a:defRPr>
                <a:solidFill>
                  <a:schemeClr val="tx1"/>
                </a:solidFill>
                <a:latin typeface="Times New Roman" pitchFamily="18" charset="0"/>
              </a:defRPr>
            </a:lvl8pPr>
            <a:lvl9pPr marL="3568697" indent="-209923" defTabSz="419847" fontAlgn="base">
              <a:spcBef>
                <a:spcPct val="0"/>
              </a:spcBef>
              <a:spcAft>
                <a:spcPct val="0"/>
              </a:spcAft>
              <a:defRPr>
                <a:solidFill>
                  <a:schemeClr val="tx1"/>
                </a:solidFill>
                <a:latin typeface="Times New Roman" pitchFamily="18" charset="0"/>
              </a:defRPr>
            </a:lvl9pPr>
          </a:lstStyle>
          <a:p>
            <a:fld id="{6BE51E04-F190-42C3-B63C-45606EA2FE34}" type="slidenum">
              <a:rPr lang="en-US" altLang="en-US" sz="2200">
                <a:latin typeface="Cambria" pitchFamily="18" charset="0"/>
              </a:rPr>
              <a:pPr/>
              <a:t>52</a:t>
            </a:fld>
            <a:endParaRPr lang="en-US" altLang="en-US" sz="2200">
              <a:latin typeface="Cambria" pitchFamily="18" charset="0"/>
            </a:endParaRPr>
          </a:p>
        </p:txBody>
      </p:sp>
    </p:spTree>
    <p:extLst>
      <p:ext uri="{BB962C8B-B14F-4D97-AF65-F5344CB8AC3E}">
        <p14:creationId xmlns:p14="http://schemas.microsoft.com/office/powerpoint/2010/main" val="100383616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11298">
                                            <p:txEl>
                                              <p:pRg st="0" end="0"/>
                                            </p:txEl>
                                          </p:spTgt>
                                        </p:tgtEl>
                                        <p:attrNameLst>
                                          <p:attrName>style.visibility</p:attrName>
                                        </p:attrNameLst>
                                      </p:cBhvr>
                                      <p:to>
                                        <p:strVal val="visible"/>
                                      </p:to>
                                    </p:set>
                                    <p:animEffect transition="in" filter="wipe(left)">
                                      <p:cBhvr>
                                        <p:cTn id="7" dur="500"/>
                                        <p:tgtEl>
                                          <p:spTgt spid="31129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11298">
                                            <p:txEl>
                                              <p:pRg st="1" end="1"/>
                                            </p:txEl>
                                          </p:spTgt>
                                        </p:tgtEl>
                                        <p:attrNameLst>
                                          <p:attrName>style.visibility</p:attrName>
                                        </p:attrNameLst>
                                      </p:cBhvr>
                                      <p:to>
                                        <p:strVal val="visible"/>
                                      </p:to>
                                    </p:set>
                                    <p:animEffect transition="in" filter="wipe(left)">
                                      <p:cBhvr>
                                        <p:cTn id="12" dur="500"/>
                                        <p:tgtEl>
                                          <p:spTgt spid="31129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1298" grpId="0" build="p" autoUpdateAnimBg="0"/>
    </p:bldLst>
  </p:timing>
</p:sld>
</file>

<file path=ppt/slides/slide5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6914" name="Rectangle 2"/>
          <p:cNvSpPr>
            <a:spLocks noGrp="1" noChangeArrowheads="1"/>
          </p:cNvSpPr>
          <p:nvPr>
            <p:ph type="title"/>
          </p:nvPr>
        </p:nvSpPr>
        <p:spPr bwMode="auto">
          <a:xfrm>
            <a:off x="1011789" y="380515"/>
            <a:ext cx="7524264" cy="609406"/>
          </a:xfrm>
        </p:spPr>
        <p:txBody>
          <a:bodyPr wrap="square" numCol="1" anchorCtr="0" compatLnSpc="1">
            <a:prstTxWarp prst="textNoShape">
              <a:avLst/>
            </a:prstTxWarp>
          </a:bodyPr>
          <a:lstStyle/>
          <a:p>
            <a:r>
              <a:rPr lang="en-US" altLang="en-US" sz="3700" b="1"/>
              <a:t>Developing A Country Risk Rating</a:t>
            </a:r>
          </a:p>
        </p:txBody>
      </p:sp>
      <p:sp>
        <p:nvSpPr>
          <p:cNvPr id="312323" name="Rectangle 3"/>
          <p:cNvSpPr>
            <a:spLocks noGrp="1" noChangeArrowheads="1"/>
          </p:cNvSpPr>
          <p:nvPr>
            <p:ph idx="1"/>
          </p:nvPr>
        </p:nvSpPr>
        <p:spPr bwMode="auto">
          <a:xfrm>
            <a:off x="676470" y="1143000"/>
            <a:ext cx="7723997" cy="5257217"/>
          </a:xfrm>
        </p:spPr>
        <p:txBody>
          <a:bodyPr wrap="square" numCol="1" anchor="t" anchorCtr="0" compatLnSpc="1">
            <a:prstTxWarp prst="textNoShape">
              <a:avLst/>
            </a:prstTxWarp>
          </a:bodyPr>
          <a:lstStyle/>
          <a:p>
            <a:pPr indent="-212839">
              <a:buFont typeface="Wingdings" pitchFamily="2" charset="2"/>
              <a:buChar char="§"/>
            </a:pPr>
            <a:r>
              <a:rPr lang="en-US" altLang="en-US" sz="2600"/>
              <a:t>A checklist approach will require the following steps:</a:t>
            </a:r>
          </a:p>
          <a:p>
            <a:pPr lvl="1" indent="-265320">
              <a:spcBef>
                <a:spcPct val="15000"/>
              </a:spcBef>
              <a:buClr>
                <a:schemeClr val="tx1"/>
              </a:buClr>
              <a:buSzPct val="90000"/>
              <a:buFont typeface="Wingdings" pitchFamily="2" charset="2"/>
              <a:buChar char="l"/>
            </a:pPr>
            <a:r>
              <a:rPr lang="en-US" altLang="en-US" sz="2500"/>
              <a:t>Assign values &amp; weights to the political risk factors.</a:t>
            </a:r>
          </a:p>
          <a:p>
            <a:pPr lvl="1" indent="-265320">
              <a:spcBef>
                <a:spcPct val="15000"/>
              </a:spcBef>
              <a:buClr>
                <a:schemeClr val="tx1"/>
              </a:buClr>
              <a:buSzPct val="90000"/>
              <a:buFont typeface="Wingdings" pitchFamily="2" charset="2"/>
              <a:buChar char="l"/>
            </a:pPr>
            <a:r>
              <a:rPr lang="en-US" altLang="en-US" sz="2500"/>
              <a:t>Multiply the factor values with their respective weights, &amp; sum up to give the political risk rating.</a:t>
            </a:r>
          </a:p>
          <a:p>
            <a:pPr lvl="1" indent="-265320">
              <a:spcBef>
                <a:spcPct val="15000"/>
              </a:spcBef>
              <a:buClr>
                <a:schemeClr val="tx1"/>
              </a:buClr>
              <a:buSzPct val="90000"/>
              <a:buFont typeface="Wingdings" pitchFamily="2" charset="2"/>
              <a:buChar char="l"/>
            </a:pPr>
            <a:r>
              <a:rPr lang="en-US" altLang="en-US" sz="2500"/>
              <a:t>Derive the financial risk rating similarly.</a:t>
            </a:r>
          </a:p>
          <a:p>
            <a:pPr lvl="1" indent="-265320">
              <a:spcBef>
                <a:spcPct val="15000"/>
              </a:spcBef>
              <a:buClr>
                <a:schemeClr val="tx1"/>
              </a:buClr>
              <a:buSzPct val="90000"/>
              <a:buFont typeface="Wingdings" pitchFamily="2" charset="2"/>
              <a:buChar char="l"/>
            </a:pPr>
            <a:r>
              <a:rPr lang="en-US" altLang="en-US" sz="2500"/>
              <a:t> Assign weights to the political &amp; financial ratings according to their perceived importance.</a:t>
            </a:r>
          </a:p>
          <a:p>
            <a:pPr lvl="1" indent="-265320">
              <a:spcBef>
                <a:spcPct val="15000"/>
              </a:spcBef>
              <a:buClr>
                <a:schemeClr val="tx1"/>
              </a:buClr>
              <a:buSzPct val="90000"/>
              <a:buFont typeface="Wingdings" pitchFamily="2" charset="2"/>
              <a:buChar char="l"/>
            </a:pPr>
            <a:r>
              <a:rPr lang="en-US" altLang="en-US" sz="2500"/>
              <a:t>Multiply the ratings with their respective weights, &amp; sum up to give the overall country risk rating.</a:t>
            </a:r>
          </a:p>
        </p:txBody>
      </p:sp>
      <p:sp>
        <p:nvSpPr>
          <p:cNvPr id="166916"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imes New Roman" pitchFamily="18" charset="0"/>
              </a:defRPr>
            </a:lvl1pPr>
            <a:lvl2pPr marL="682251" indent="-262404">
              <a:defRPr>
                <a:solidFill>
                  <a:schemeClr val="tx1"/>
                </a:solidFill>
                <a:latin typeface="Times New Roman" pitchFamily="18" charset="0"/>
              </a:defRPr>
            </a:lvl2pPr>
            <a:lvl3pPr marL="1049617" indent="-209923">
              <a:defRPr>
                <a:solidFill>
                  <a:schemeClr val="tx1"/>
                </a:solidFill>
                <a:latin typeface="Times New Roman" pitchFamily="18" charset="0"/>
              </a:defRPr>
            </a:lvl3pPr>
            <a:lvl4pPr marL="1469464" indent="-209923">
              <a:defRPr>
                <a:solidFill>
                  <a:schemeClr val="tx1"/>
                </a:solidFill>
                <a:latin typeface="Times New Roman" pitchFamily="18" charset="0"/>
              </a:defRPr>
            </a:lvl4pPr>
            <a:lvl5pPr marL="1889310" indent="-209923">
              <a:defRPr>
                <a:solidFill>
                  <a:schemeClr val="tx1"/>
                </a:solidFill>
                <a:latin typeface="Times New Roman" pitchFamily="18" charset="0"/>
              </a:defRPr>
            </a:lvl5pPr>
            <a:lvl6pPr marL="2309157" indent="-209923" defTabSz="419847" fontAlgn="base">
              <a:spcBef>
                <a:spcPct val="0"/>
              </a:spcBef>
              <a:spcAft>
                <a:spcPct val="0"/>
              </a:spcAft>
              <a:defRPr>
                <a:solidFill>
                  <a:schemeClr val="tx1"/>
                </a:solidFill>
                <a:latin typeface="Times New Roman" pitchFamily="18" charset="0"/>
              </a:defRPr>
            </a:lvl6pPr>
            <a:lvl7pPr marL="2729004" indent="-209923" defTabSz="419847" fontAlgn="base">
              <a:spcBef>
                <a:spcPct val="0"/>
              </a:spcBef>
              <a:spcAft>
                <a:spcPct val="0"/>
              </a:spcAft>
              <a:defRPr>
                <a:solidFill>
                  <a:schemeClr val="tx1"/>
                </a:solidFill>
                <a:latin typeface="Times New Roman" pitchFamily="18" charset="0"/>
              </a:defRPr>
            </a:lvl7pPr>
            <a:lvl8pPr marL="3148851" indent="-209923" defTabSz="419847" fontAlgn="base">
              <a:spcBef>
                <a:spcPct val="0"/>
              </a:spcBef>
              <a:spcAft>
                <a:spcPct val="0"/>
              </a:spcAft>
              <a:defRPr>
                <a:solidFill>
                  <a:schemeClr val="tx1"/>
                </a:solidFill>
                <a:latin typeface="Times New Roman" pitchFamily="18" charset="0"/>
              </a:defRPr>
            </a:lvl8pPr>
            <a:lvl9pPr marL="3568697" indent="-209923" defTabSz="419847" fontAlgn="base">
              <a:spcBef>
                <a:spcPct val="0"/>
              </a:spcBef>
              <a:spcAft>
                <a:spcPct val="0"/>
              </a:spcAft>
              <a:defRPr>
                <a:solidFill>
                  <a:schemeClr val="tx1"/>
                </a:solidFill>
                <a:latin typeface="Times New Roman" pitchFamily="18" charset="0"/>
              </a:defRPr>
            </a:lvl9pPr>
          </a:lstStyle>
          <a:p>
            <a:pPr fontAlgn="base">
              <a:spcBef>
                <a:spcPct val="0"/>
              </a:spcBef>
              <a:spcAft>
                <a:spcPct val="0"/>
              </a:spcAft>
            </a:pPr>
            <a:r>
              <a:rPr lang="en-US" altLang="en-US" sz="1300">
                <a:latin typeface="Cambria" pitchFamily="18" charset="0"/>
              </a:rPr>
              <a:t>DMH</a:t>
            </a:r>
          </a:p>
        </p:txBody>
      </p:sp>
      <p:sp>
        <p:nvSpPr>
          <p:cNvPr id="166917"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defRPr>
            </a:lvl1pPr>
            <a:lvl2pPr marL="682251" indent="-262404">
              <a:defRPr>
                <a:solidFill>
                  <a:schemeClr val="tx1"/>
                </a:solidFill>
                <a:latin typeface="Times New Roman" pitchFamily="18" charset="0"/>
              </a:defRPr>
            </a:lvl2pPr>
            <a:lvl3pPr marL="1049617" indent="-209923">
              <a:defRPr>
                <a:solidFill>
                  <a:schemeClr val="tx1"/>
                </a:solidFill>
                <a:latin typeface="Times New Roman" pitchFamily="18" charset="0"/>
              </a:defRPr>
            </a:lvl3pPr>
            <a:lvl4pPr marL="1469464" indent="-209923">
              <a:defRPr>
                <a:solidFill>
                  <a:schemeClr val="tx1"/>
                </a:solidFill>
                <a:latin typeface="Times New Roman" pitchFamily="18" charset="0"/>
              </a:defRPr>
            </a:lvl4pPr>
            <a:lvl5pPr marL="1889310" indent="-209923">
              <a:defRPr>
                <a:solidFill>
                  <a:schemeClr val="tx1"/>
                </a:solidFill>
                <a:latin typeface="Times New Roman" pitchFamily="18" charset="0"/>
              </a:defRPr>
            </a:lvl5pPr>
            <a:lvl6pPr marL="2309157" indent="-209923" defTabSz="419847" fontAlgn="base">
              <a:spcBef>
                <a:spcPct val="0"/>
              </a:spcBef>
              <a:spcAft>
                <a:spcPct val="0"/>
              </a:spcAft>
              <a:defRPr>
                <a:solidFill>
                  <a:schemeClr val="tx1"/>
                </a:solidFill>
                <a:latin typeface="Times New Roman" pitchFamily="18" charset="0"/>
              </a:defRPr>
            </a:lvl6pPr>
            <a:lvl7pPr marL="2729004" indent="-209923" defTabSz="419847" fontAlgn="base">
              <a:spcBef>
                <a:spcPct val="0"/>
              </a:spcBef>
              <a:spcAft>
                <a:spcPct val="0"/>
              </a:spcAft>
              <a:defRPr>
                <a:solidFill>
                  <a:schemeClr val="tx1"/>
                </a:solidFill>
                <a:latin typeface="Times New Roman" pitchFamily="18" charset="0"/>
              </a:defRPr>
            </a:lvl7pPr>
            <a:lvl8pPr marL="3148851" indent="-209923" defTabSz="419847" fontAlgn="base">
              <a:spcBef>
                <a:spcPct val="0"/>
              </a:spcBef>
              <a:spcAft>
                <a:spcPct val="0"/>
              </a:spcAft>
              <a:defRPr>
                <a:solidFill>
                  <a:schemeClr val="tx1"/>
                </a:solidFill>
                <a:latin typeface="Times New Roman" pitchFamily="18" charset="0"/>
              </a:defRPr>
            </a:lvl8pPr>
            <a:lvl9pPr marL="3568697" indent="-209923" defTabSz="419847" fontAlgn="base">
              <a:spcBef>
                <a:spcPct val="0"/>
              </a:spcBef>
              <a:spcAft>
                <a:spcPct val="0"/>
              </a:spcAft>
              <a:defRPr>
                <a:solidFill>
                  <a:schemeClr val="tx1"/>
                </a:solidFill>
                <a:latin typeface="Times New Roman" pitchFamily="18" charset="0"/>
              </a:defRPr>
            </a:lvl9pPr>
          </a:lstStyle>
          <a:p>
            <a:fld id="{935E5D9E-47F4-460D-8D4F-18606D5DDDC9}" type="slidenum">
              <a:rPr lang="en-US" altLang="en-US" sz="2200">
                <a:latin typeface="Cambria" pitchFamily="18" charset="0"/>
              </a:rPr>
              <a:pPr/>
              <a:t>53</a:t>
            </a:fld>
            <a:endParaRPr lang="en-US" altLang="en-US" sz="2200">
              <a:latin typeface="Cambria" pitchFamily="18" charset="0"/>
            </a:endParaRPr>
          </a:p>
        </p:txBody>
      </p:sp>
    </p:spTree>
    <p:extLst>
      <p:ext uri="{BB962C8B-B14F-4D97-AF65-F5344CB8AC3E}">
        <p14:creationId xmlns:p14="http://schemas.microsoft.com/office/powerpoint/2010/main" val="154013376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12323">
                                            <p:txEl>
                                              <p:pRg st="0" end="0"/>
                                            </p:txEl>
                                          </p:spTgt>
                                        </p:tgtEl>
                                        <p:attrNameLst>
                                          <p:attrName>style.visibility</p:attrName>
                                        </p:attrNameLst>
                                      </p:cBhvr>
                                      <p:to>
                                        <p:strVal val="visible"/>
                                      </p:to>
                                    </p:set>
                                    <p:animEffect transition="in" filter="wipe(left)">
                                      <p:cBhvr>
                                        <p:cTn id="7" dur="500"/>
                                        <p:tgtEl>
                                          <p:spTgt spid="31232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12323">
                                            <p:txEl>
                                              <p:pRg st="1" end="1"/>
                                            </p:txEl>
                                          </p:spTgt>
                                        </p:tgtEl>
                                        <p:attrNameLst>
                                          <p:attrName>style.visibility</p:attrName>
                                        </p:attrNameLst>
                                      </p:cBhvr>
                                      <p:to>
                                        <p:strVal val="visible"/>
                                      </p:to>
                                    </p:set>
                                    <p:animEffect transition="in" filter="wipe(left)">
                                      <p:cBhvr>
                                        <p:cTn id="12" dur="500"/>
                                        <p:tgtEl>
                                          <p:spTgt spid="31232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12323">
                                            <p:txEl>
                                              <p:pRg st="2" end="2"/>
                                            </p:txEl>
                                          </p:spTgt>
                                        </p:tgtEl>
                                        <p:attrNameLst>
                                          <p:attrName>style.visibility</p:attrName>
                                        </p:attrNameLst>
                                      </p:cBhvr>
                                      <p:to>
                                        <p:strVal val="visible"/>
                                      </p:to>
                                    </p:set>
                                    <p:animEffect transition="in" filter="wipe(left)">
                                      <p:cBhvr>
                                        <p:cTn id="17" dur="500"/>
                                        <p:tgtEl>
                                          <p:spTgt spid="31232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12323">
                                            <p:txEl>
                                              <p:pRg st="3" end="3"/>
                                            </p:txEl>
                                          </p:spTgt>
                                        </p:tgtEl>
                                        <p:attrNameLst>
                                          <p:attrName>style.visibility</p:attrName>
                                        </p:attrNameLst>
                                      </p:cBhvr>
                                      <p:to>
                                        <p:strVal val="visible"/>
                                      </p:to>
                                    </p:set>
                                    <p:animEffect transition="in" filter="wipe(left)">
                                      <p:cBhvr>
                                        <p:cTn id="22" dur="500"/>
                                        <p:tgtEl>
                                          <p:spTgt spid="31232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12323">
                                            <p:txEl>
                                              <p:pRg st="4" end="4"/>
                                            </p:txEl>
                                          </p:spTgt>
                                        </p:tgtEl>
                                        <p:attrNameLst>
                                          <p:attrName>style.visibility</p:attrName>
                                        </p:attrNameLst>
                                      </p:cBhvr>
                                      <p:to>
                                        <p:strVal val="visible"/>
                                      </p:to>
                                    </p:set>
                                    <p:animEffect transition="in" filter="wipe(left)">
                                      <p:cBhvr>
                                        <p:cTn id="27" dur="500"/>
                                        <p:tgtEl>
                                          <p:spTgt spid="312323">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12323">
                                            <p:txEl>
                                              <p:pRg st="5" end="5"/>
                                            </p:txEl>
                                          </p:spTgt>
                                        </p:tgtEl>
                                        <p:attrNameLst>
                                          <p:attrName>style.visibility</p:attrName>
                                        </p:attrNameLst>
                                      </p:cBhvr>
                                      <p:to>
                                        <p:strVal val="visible"/>
                                      </p:to>
                                    </p:set>
                                    <p:animEffect transition="in" filter="wipe(left)">
                                      <p:cBhvr>
                                        <p:cTn id="32" dur="500"/>
                                        <p:tgtEl>
                                          <p:spTgt spid="31232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2323" grpId="0" build="p" bldLvl="2" autoUpdateAnimBg="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6" name="Rectangle 2"/>
          <p:cNvSpPr>
            <a:spLocks noGrp="1" noChangeArrowheads="1"/>
          </p:cNvSpPr>
          <p:nvPr>
            <p:ph type="title"/>
          </p:nvPr>
        </p:nvSpPr>
        <p:spPr>
          <a:xfrm>
            <a:off x="540885" y="685217"/>
            <a:ext cx="8019952" cy="838298"/>
          </a:xfrm>
        </p:spPr>
        <p:txBody>
          <a:bodyPr>
            <a:normAutofit fontScale="90000"/>
          </a:bodyPr>
          <a:lstStyle/>
          <a:p>
            <a:pPr defTabSz="914342">
              <a:defRPr/>
            </a:pPr>
            <a:r>
              <a:rPr lang="en-US" altLang="en-US" b="1">
                <a:solidFill>
                  <a:srgbClr val="0070C0"/>
                </a:solidFill>
              </a:rPr>
              <a:t>Developing A Country Risk Rating</a:t>
            </a:r>
          </a:p>
        </p:txBody>
      </p:sp>
      <p:sp>
        <p:nvSpPr>
          <p:cNvPr id="167939" name="Rectangle 3"/>
          <p:cNvSpPr>
            <a:spLocks noGrp="1" noChangeArrowheads="1"/>
          </p:cNvSpPr>
          <p:nvPr>
            <p:ph idx="1"/>
          </p:nvPr>
        </p:nvSpPr>
        <p:spPr bwMode="auto">
          <a:xfrm>
            <a:off x="540885" y="1828217"/>
            <a:ext cx="8062232" cy="4115675"/>
          </a:xfrm>
        </p:spPr>
        <p:txBody>
          <a:bodyPr wrap="square" numCol="1" anchor="t" anchorCtr="0" compatLnSpc="1">
            <a:prstTxWarp prst="textNoShape">
              <a:avLst/>
            </a:prstTxWarp>
          </a:bodyPr>
          <a:lstStyle/>
          <a:p>
            <a:pPr>
              <a:buFont typeface="Wingdings" pitchFamily="2" charset="2"/>
              <a:buBlip>
                <a:blip r:embed="rId2"/>
              </a:buBlip>
            </a:pPr>
            <a:r>
              <a:rPr lang="en-US" altLang="en-US" sz="2300"/>
              <a:t>Different country risk assessors have their own individual procedures for quantifying country risk.</a:t>
            </a:r>
          </a:p>
          <a:p>
            <a:pPr>
              <a:buFont typeface="Wingdings" pitchFamily="2" charset="2"/>
              <a:buBlip>
                <a:blip r:embed="rId2"/>
              </a:buBlip>
            </a:pPr>
            <a:r>
              <a:rPr lang="en-US" altLang="en-US" sz="2300"/>
              <a:t>Although most procedures involve rating &amp; weighting individual risk factors, the number, type, rating, &amp; weighting of the factors will vary with the country being assessed, as well as the type of corporate operations being planned.</a:t>
            </a:r>
          </a:p>
          <a:p>
            <a:pPr>
              <a:buFont typeface="Wingdings" pitchFamily="2" charset="2"/>
              <a:buBlip>
                <a:blip r:embed="rId2"/>
              </a:buBlip>
            </a:pPr>
            <a:r>
              <a:rPr lang="en-US" altLang="en-US" sz="2300"/>
              <a:t>Firms may use country risk ratings when screening potential projects, or when monitoring existing projects.</a:t>
            </a:r>
          </a:p>
          <a:p>
            <a:pPr>
              <a:buFont typeface="Wingdings" pitchFamily="2" charset="2"/>
              <a:buBlip>
                <a:blip r:embed="rId2"/>
              </a:buBlip>
            </a:pPr>
            <a:r>
              <a:rPr lang="en-US" altLang="en-US" sz="2300"/>
              <a:t>For example, decisions regarding subsidiary expansion, fund transfers to the parent, &amp; sources of financing, can all be affected by changes in the country risk rating.</a:t>
            </a:r>
          </a:p>
        </p:txBody>
      </p:sp>
      <p:sp>
        <p:nvSpPr>
          <p:cNvPr id="167940"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imes New Roman" pitchFamily="18" charset="0"/>
              </a:defRPr>
            </a:lvl1pPr>
            <a:lvl2pPr marL="682251" indent="-262404">
              <a:defRPr>
                <a:solidFill>
                  <a:schemeClr val="tx1"/>
                </a:solidFill>
                <a:latin typeface="Times New Roman" pitchFamily="18" charset="0"/>
              </a:defRPr>
            </a:lvl2pPr>
            <a:lvl3pPr marL="1049617" indent="-209923">
              <a:defRPr>
                <a:solidFill>
                  <a:schemeClr val="tx1"/>
                </a:solidFill>
                <a:latin typeface="Times New Roman" pitchFamily="18" charset="0"/>
              </a:defRPr>
            </a:lvl3pPr>
            <a:lvl4pPr marL="1469464" indent="-209923">
              <a:defRPr>
                <a:solidFill>
                  <a:schemeClr val="tx1"/>
                </a:solidFill>
                <a:latin typeface="Times New Roman" pitchFamily="18" charset="0"/>
              </a:defRPr>
            </a:lvl4pPr>
            <a:lvl5pPr marL="1889310" indent="-209923">
              <a:defRPr>
                <a:solidFill>
                  <a:schemeClr val="tx1"/>
                </a:solidFill>
                <a:latin typeface="Times New Roman" pitchFamily="18" charset="0"/>
              </a:defRPr>
            </a:lvl5pPr>
            <a:lvl6pPr marL="2309157" indent="-209923" defTabSz="419847" fontAlgn="base">
              <a:spcBef>
                <a:spcPct val="0"/>
              </a:spcBef>
              <a:spcAft>
                <a:spcPct val="0"/>
              </a:spcAft>
              <a:defRPr>
                <a:solidFill>
                  <a:schemeClr val="tx1"/>
                </a:solidFill>
                <a:latin typeface="Times New Roman" pitchFamily="18" charset="0"/>
              </a:defRPr>
            </a:lvl6pPr>
            <a:lvl7pPr marL="2729004" indent="-209923" defTabSz="419847" fontAlgn="base">
              <a:spcBef>
                <a:spcPct val="0"/>
              </a:spcBef>
              <a:spcAft>
                <a:spcPct val="0"/>
              </a:spcAft>
              <a:defRPr>
                <a:solidFill>
                  <a:schemeClr val="tx1"/>
                </a:solidFill>
                <a:latin typeface="Times New Roman" pitchFamily="18" charset="0"/>
              </a:defRPr>
            </a:lvl7pPr>
            <a:lvl8pPr marL="3148851" indent="-209923" defTabSz="419847" fontAlgn="base">
              <a:spcBef>
                <a:spcPct val="0"/>
              </a:spcBef>
              <a:spcAft>
                <a:spcPct val="0"/>
              </a:spcAft>
              <a:defRPr>
                <a:solidFill>
                  <a:schemeClr val="tx1"/>
                </a:solidFill>
                <a:latin typeface="Times New Roman" pitchFamily="18" charset="0"/>
              </a:defRPr>
            </a:lvl8pPr>
            <a:lvl9pPr marL="3568697" indent="-209923" defTabSz="419847" fontAlgn="base">
              <a:spcBef>
                <a:spcPct val="0"/>
              </a:spcBef>
              <a:spcAft>
                <a:spcPct val="0"/>
              </a:spcAft>
              <a:defRPr>
                <a:solidFill>
                  <a:schemeClr val="tx1"/>
                </a:solidFill>
                <a:latin typeface="Times New Roman" pitchFamily="18" charset="0"/>
              </a:defRPr>
            </a:lvl9pPr>
          </a:lstStyle>
          <a:p>
            <a:pPr fontAlgn="base">
              <a:spcBef>
                <a:spcPct val="0"/>
              </a:spcBef>
              <a:spcAft>
                <a:spcPct val="0"/>
              </a:spcAft>
            </a:pPr>
            <a:r>
              <a:rPr lang="en-US" altLang="en-US" sz="1300">
                <a:latin typeface="Cambria" pitchFamily="18" charset="0"/>
              </a:rPr>
              <a:t>DMH</a:t>
            </a:r>
          </a:p>
        </p:txBody>
      </p:sp>
      <p:sp>
        <p:nvSpPr>
          <p:cNvPr id="167941"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defRPr>
            </a:lvl1pPr>
            <a:lvl2pPr marL="682251" indent="-262404">
              <a:defRPr>
                <a:solidFill>
                  <a:schemeClr val="tx1"/>
                </a:solidFill>
                <a:latin typeface="Times New Roman" pitchFamily="18" charset="0"/>
              </a:defRPr>
            </a:lvl2pPr>
            <a:lvl3pPr marL="1049617" indent="-209923">
              <a:defRPr>
                <a:solidFill>
                  <a:schemeClr val="tx1"/>
                </a:solidFill>
                <a:latin typeface="Times New Roman" pitchFamily="18" charset="0"/>
              </a:defRPr>
            </a:lvl3pPr>
            <a:lvl4pPr marL="1469464" indent="-209923">
              <a:defRPr>
                <a:solidFill>
                  <a:schemeClr val="tx1"/>
                </a:solidFill>
                <a:latin typeface="Times New Roman" pitchFamily="18" charset="0"/>
              </a:defRPr>
            </a:lvl4pPr>
            <a:lvl5pPr marL="1889310" indent="-209923">
              <a:defRPr>
                <a:solidFill>
                  <a:schemeClr val="tx1"/>
                </a:solidFill>
                <a:latin typeface="Times New Roman" pitchFamily="18" charset="0"/>
              </a:defRPr>
            </a:lvl5pPr>
            <a:lvl6pPr marL="2309157" indent="-209923" defTabSz="419847" fontAlgn="base">
              <a:spcBef>
                <a:spcPct val="0"/>
              </a:spcBef>
              <a:spcAft>
                <a:spcPct val="0"/>
              </a:spcAft>
              <a:defRPr>
                <a:solidFill>
                  <a:schemeClr val="tx1"/>
                </a:solidFill>
                <a:latin typeface="Times New Roman" pitchFamily="18" charset="0"/>
              </a:defRPr>
            </a:lvl6pPr>
            <a:lvl7pPr marL="2729004" indent="-209923" defTabSz="419847" fontAlgn="base">
              <a:spcBef>
                <a:spcPct val="0"/>
              </a:spcBef>
              <a:spcAft>
                <a:spcPct val="0"/>
              </a:spcAft>
              <a:defRPr>
                <a:solidFill>
                  <a:schemeClr val="tx1"/>
                </a:solidFill>
                <a:latin typeface="Times New Roman" pitchFamily="18" charset="0"/>
              </a:defRPr>
            </a:lvl7pPr>
            <a:lvl8pPr marL="3148851" indent="-209923" defTabSz="419847" fontAlgn="base">
              <a:spcBef>
                <a:spcPct val="0"/>
              </a:spcBef>
              <a:spcAft>
                <a:spcPct val="0"/>
              </a:spcAft>
              <a:defRPr>
                <a:solidFill>
                  <a:schemeClr val="tx1"/>
                </a:solidFill>
                <a:latin typeface="Times New Roman" pitchFamily="18" charset="0"/>
              </a:defRPr>
            </a:lvl8pPr>
            <a:lvl9pPr marL="3568697" indent="-209923" defTabSz="419847" fontAlgn="base">
              <a:spcBef>
                <a:spcPct val="0"/>
              </a:spcBef>
              <a:spcAft>
                <a:spcPct val="0"/>
              </a:spcAft>
              <a:defRPr>
                <a:solidFill>
                  <a:schemeClr val="tx1"/>
                </a:solidFill>
                <a:latin typeface="Times New Roman" pitchFamily="18" charset="0"/>
              </a:defRPr>
            </a:lvl9pPr>
          </a:lstStyle>
          <a:p>
            <a:fld id="{D9C31CEA-18D3-469F-8310-0D70898CDE67}" type="slidenum">
              <a:rPr lang="en-US" altLang="en-US" sz="2200">
                <a:latin typeface="Cambria" pitchFamily="18" charset="0"/>
              </a:rPr>
              <a:pPr/>
              <a:t>54</a:t>
            </a:fld>
            <a:endParaRPr lang="en-US" altLang="en-US" sz="2200">
              <a:latin typeface="Cambria" pitchFamily="18" charset="0"/>
            </a:endParaRPr>
          </a:p>
        </p:txBody>
      </p:sp>
    </p:spTree>
    <p:extLst>
      <p:ext uri="{BB962C8B-B14F-4D97-AF65-F5344CB8AC3E}">
        <p14:creationId xmlns:p14="http://schemas.microsoft.com/office/powerpoint/2010/main" val="266280379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40" name="Rectangle 2"/>
          <p:cNvSpPr>
            <a:spLocks noGrp="1" noChangeArrowheads="1"/>
          </p:cNvSpPr>
          <p:nvPr>
            <p:ph type="title"/>
          </p:nvPr>
        </p:nvSpPr>
        <p:spPr>
          <a:xfrm>
            <a:off x="424252" y="607948"/>
            <a:ext cx="8111801" cy="1143000"/>
          </a:xfrm>
        </p:spPr>
        <p:txBody>
          <a:bodyPr>
            <a:normAutofit fontScale="90000"/>
          </a:bodyPr>
          <a:lstStyle/>
          <a:p>
            <a:pPr defTabSz="914342">
              <a:defRPr/>
            </a:pPr>
            <a:r>
              <a:rPr lang="en-US" altLang="en-US" b="1">
                <a:solidFill>
                  <a:srgbClr val="0070C0"/>
                </a:solidFill>
              </a:rPr>
              <a:t>Comparing Risk Ratings</a:t>
            </a:r>
            <a:br>
              <a:rPr lang="en-US" altLang="en-US" b="1">
                <a:solidFill>
                  <a:srgbClr val="0070C0"/>
                </a:solidFill>
              </a:rPr>
            </a:br>
            <a:r>
              <a:rPr lang="en-US" altLang="en-US" b="1">
                <a:solidFill>
                  <a:srgbClr val="0070C0"/>
                </a:solidFill>
              </a:rPr>
              <a:t>Among Countries</a:t>
            </a:r>
          </a:p>
        </p:txBody>
      </p:sp>
      <p:sp>
        <p:nvSpPr>
          <p:cNvPr id="168963" name="Rectangle 3"/>
          <p:cNvSpPr>
            <a:spLocks noGrp="1" noChangeArrowheads="1"/>
          </p:cNvSpPr>
          <p:nvPr>
            <p:ph idx="1"/>
          </p:nvPr>
        </p:nvSpPr>
        <p:spPr bwMode="auto">
          <a:xfrm>
            <a:off x="424252" y="1976923"/>
            <a:ext cx="8178865" cy="4118591"/>
          </a:xfrm>
        </p:spPr>
        <p:txBody>
          <a:bodyPr wrap="square" numCol="1" anchor="t" anchorCtr="0" compatLnSpc="1">
            <a:prstTxWarp prst="textNoShape">
              <a:avLst/>
            </a:prstTxWarp>
          </a:bodyPr>
          <a:lstStyle/>
          <a:p>
            <a:pPr>
              <a:buFont typeface="Wingdings" pitchFamily="2" charset="2"/>
              <a:buBlip>
                <a:blip r:embed="rId2"/>
              </a:buBlip>
            </a:pPr>
            <a:r>
              <a:rPr lang="en-US" altLang="en-US" sz="2600"/>
              <a:t>One approach to comparing political &amp; financial ratings among countries is the </a:t>
            </a:r>
            <a:r>
              <a:rPr lang="en-US" altLang="en-US" sz="2600" i="1">
                <a:solidFill>
                  <a:srgbClr val="CC0000"/>
                </a:solidFill>
              </a:rPr>
              <a:t>foreign investment risk matrix (FIRM</a:t>
            </a:r>
            <a:r>
              <a:rPr lang="en-US" altLang="en-US" sz="900" i="1">
                <a:solidFill>
                  <a:srgbClr val="CC0000"/>
                </a:solidFill>
              </a:rPr>
              <a:t> </a:t>
            </a:r>
            <a:r>
              <a:rPr lang="en-US" altLang="en-US" sz="2600" i="1">
                <a:solidFill>
                  <a:srgbClr val="CC0000"/>
                </a:solidFill>
              </a:rPr>
              <a:t>)</a:t>
            </a:r>
            <a:r>
              <a:rPr lang="en-US" altLang="en-US" sz="2600"/>
              <a:t>.</a:t>
            </a:r>
          </a:p>
          <a:p>
            <a:pPr>
              <a:buFont typeface="Wingdings" pitchFamily="2" charset="2"/>
              <a:buBlip>
                <a:blip r:embed="rId2"/>
              </a:buBlip>
            </a:pPr>
            <a:r>
              <a:rPr lang="en-US" altLang="en-US" sz="2600"/>
              <a:t>The matrix measures financial (or economic) risk on one axis &amp; political risk on the other axis.</a:t>
            </a:r>
          </a:p>
          <a:p>
            <a:pPr>
              <a:buFont typeface="Wingdings" pitchFamily="2" charset="2"/>
              <a:buBlip>
                <a:blip r:embed="rId2"/>
              </a:buBlip>
            </a:pPr>
            <a:r>
              <a:rPr lang="en-US" altLang="en-US" sz="2600"/>
              <a:t>Each country can be positioned on the matrix based on its political &amp; financial ratings.</a:t>
            </a:r>
          </a:p>
        </p:txBody>
      </p:sp>
      <p:sp>
        <p:nvSpPr>
          <p:cNvPr id="168964"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imes New Roman" pitchFamily="18" charset="0"/>
              </a:defRPr>
            </a:lvl1pPr>
            <a:lvl2pPr marL="682251" indent="-262404">
              <a:defRPr>
                <a:solidFill>
                  <a:schemeClr val="tx1"/>
                </a:solidFill>
                <a:latin typeface="Times New Roman" pitchFamily="18" charset="0"/>
              </a:defRPr>
            </a:lvl2pPr>
            <a:lvl3pPr marL="1049617" indent="-209923">
              <a:defRPr>
                <a:solidFill>
                  <a:schemeClr val="tx1"/>
                </a:solidFill>
                <a:latin typeface="Times New Roman" pitchFamily="18" charset="0"/>
              </a:defRPr>
            </a:lvl3pPr>
            <a:lvl4pPr marL="1469464" indent="-209923">
              <a:defRPr>
                <a:solidFill>
                  <a:schemeClr val="tx1"/>
                </a:solidFill>
                <a:latin typeface="Times New Roman" pitchFamily="18" charset="0"/>
              </a:defRPr>
            </a:lvl4pPr>
            <a:lvl5pPr marL="1889310" indent="-209923">
              <a:defRPr>
                <a:solidFill>
                  <a:schemeClr val="tx1"/>
                </a:solidFill>
                <a:latin typeface="Times New Roman" pitchFamily="18" charset="0"/>
              </a:defRPr>
            </a:lvl5pPr>
            <a:lvl6pPr marL="2309157" indent="-209923" defTabSz="419847" fontAlgn="base">
              <a:spcBef>
                <a:spcPct val="0"/>
              </a:spcBef>
              <a:spcAft>
                <a:spcPct val="0"/>
              </a:spcAft>
              <a:defRPr>
                <a:solidFill>
                  <a:schemeClr val="tx1"/>
                </a:solidFill>
                <a:latin typeface="Times New Roman" pitchFamily="18" charset="0"/>
              </a:defRPr>
            </a:lvl6pPr>
            <a:lvl7pPr marL="2729004" indent="-209923" defTabSz="419847" fontAlgn="base">
              <a:spcBef>
                <a:spcPct val="0"/>
              </a:spcBef>
              <a:spcAft>
                <a:spcPct val="0"/>
              </a:spcAft>
              <a:defRPr>
                <a:solidFill>
                  <a:schemeClr val="tx1"/>
                </a:solidFill>
                <a:latin typeface="Times New Roman" pitchFamily="18" charset="0"/>
              </a:defRPr>
            </a:lvl7pPr>
            <a:lvl8pPr marL="3148851" indent="-209923" defTabSz="419847" fontAlgn="base">
              <a:spcBef>
                <a:spcPct val="0"/>
              </a:spcBef>
              <a:spcAft>
                <a:spcPct val="0"/>
              </a:spcAft>
              <a:defRPr>
                <a:solidFill>
                  <a:schemeClr val="tx1"/>
                </a:solidFill>
                <a:latin typeface="Times New Roman" pitchFamily="18" charset="0"/>
              </a:defRPr>
            </a:lvl8pPr>
            <a:lvl9pPr marL="3568697" indent="-209923" defTabSz="419847" fontAlgn="base">
              <a:spcBef>
                <a:spcPct val="0"/>
              </a:spcBef>
              <a:spcAft>
                <a:spcPct val="0"/>
              </a:spcAft>
              <a:defRPr>
                <a:solidFill>
                  <a:schemeClr val="tx1"/>
                </a:solidFill>
                <a:latin typeface="Times New Roman" pitchFamily="18" charset="0"/>
              </a:defRPr>
            </a:lvl9pPr>
          </a:lstStyle>
          <a:p>
            <a:pPr fontAlgn="base">
              <a:spcBef>
                <a:spcPct val="0"/>
              </a:spcBef>
              <a:spcAft>
                <a:spcPct val="0"/>
              </a:spcAft>
            </a:pPr>
            <a:r>
              <a:rPr lang="en-US" altLang="en-US" sz="1300">
                <a:latin typeface="Cambria" pitchFamily="18" charset="0"/>
              </a:rPr>
              <a:t>DMH</a:t>
            </a:r>
          </a:p>
        </p:txBody>
      </p:sp>
      <p:sp>
        <p:nvSpPr>
          <p:cNvPr id="168965"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defRPr>
            </a:lvl1pPr>
            <a:lvl2pPr marL="682251" indent="-262404">
              <a:defRPr>
                <a:solidFill>
                  <a:schemeClr val="tx1"/>
                </a:solidFill>
                <a:latin typeface="Times New Roman" pitchFamily="18" charset="0"/>
              </a:defRPr>
            </a:lvl2pPr>
            <a:lvl3pPr marL="1049617" indent="-209923">
              <a:defRPr>
                <a:solidFill>
                  <a:schemeClr val="tx1"/>
                </a:solidFill>
                <a:latin typeface="Times New Roman" pitchFamily="18" charset="0"/>
              </a:defRPr>
            </a:lvl3pPr>
            <a:lvl4pPr marL="1469464" indent="-209923">
              <a:defRPr>
                <a:solidFill>
                  <a:schemeClr val="tx1"/>
                </a:solidFill>
                <a:latin typeface="Times New Roman" pitchFamily="18" charset="0"/>
              </a:defRPr>
            </a:lvl4pPr>
            <a:lvl5pPr marL="1889310" indent="-209923">
              <a:defRPr>
                <a:solidFill>
                  <a:schemeClr val="tx1"/>
                </a:solidFill>
                <a:latin typeface="Times New Roman" pitchFamily="18" charset="0"/>
              </a:defRPr>
            </a:lvl5pPr>
            <a:lvl6pPr marL="2309157" indent="-209923" defTabSz="419847" fontAlgn="base">
              <a:spcBef>
                <a:spcPct val="0"/>
              </a:spcBef>
              <a:spcAft>
                <a:spcPct val="0"/>
              </a:spcAft>
              <a:defRPr>
                <a:solidFill>
                  <a:schemeClr val="tx1"/>
                </a:solidFill>
                <a:latin typeface="Times New Roman" pitchFamily="18" charset="0"/>
              </a:defRPr>
            </a:lvl6pPr>
            <a:lvl7pPr marL="2729004" indent="-209923" defTabSz="419847" fontAlgn="base">
              <a:spcBef>
                <a:spcPct val="0"/>
              </a:spcBef>
              <a:spcAft>
                <a:spcPct val="0"/>
              </a:spcAft>
              <a:defRPr>
                <a:solidFill>
                  <a:schemeClr val="tx1"/>
                </a:solidFill>
                <a:latin typeface="Times New Roman" pitchFamily="18" charset="0"/>
              </a:defRPr>
            </a:lvl7pPr>
            <a:lvl8pPr marL="3148851" indent="-209923" defTabSz="419847" fontAlgn="base">
              <a:spcBef>
                <a:spcPct val="0"/>
              </a:spcBef>
              <a:spcAft>
                <a:spcPct val="0"/>
              </a:spcAft>
              <a:defRPr>
                <a:solidFill>
                  <a:schemeClr val="tx1"/>
                </a:solidFill>
                <a:latin typeface="Times New Roman" pitchFamily="18" charset="0"/>
              </a:defRPr>
            </a:lvl8pPr>
            <a:lvl9pPr marL="3568697" indent="-209923" defTabSz="419847" fontAlgn="base">
              <a:spcBef>
                <a:spcPct val="0"/>
              </a:spcBef>
              <a:spcAft>
                <a:spcPct val="0"/>
              </a:spcAft>
              <a:defRPr>
                <a:solidFill>
                  <a:schemeClr val="tx1"/>
                </a:solidFill>
                <a:latin typeface="Times New Roman" pitchFamily="18" charset="0"/>
              </a:defRPr>
            </a:lvl9pPr>
          </a:lstStyle>
          <a:p>
            <a:fld id="{62BDBF81-AD27-4067-A9F9-23DCB6C7A0D4}" type="slidenum">
              <a:rPr lang="en-US" altLang="en-US" sz="2200">
                <a:latin typeface="Cambria" pitchFamily="18" charset="0"/>
              </a:rPr>
              <a:pPr/>
              <a:t>55</a:t>
            </a:fld>
            <a:endParaRPr lang="en-US" altLang="en-US" sz="2200">
              <a:latin typeface="Cambria" pitchFamily="18" charset="0"/>
            </a:endParaRPr>
          </a:p>
        </p:txBody>
      </p:sp>
    </p:spTree>
    <p:extLst>
      <p:ext uri="{BB962C8B-B14F-4D97-AF65-F5344CB8AC3E}">
        <p14:creationId xmlns:p14="http://schemas.microsoft.com/office/powerpoint/2010/main" val="288908611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16"/>
          <p:cNvSpPr>
            <a:spLocks noGrp="1" noChangeArrowheads="1"/>
          </p:cNvSpPr>
          <p:nvPr>
            <p:ph type="title"/>
          </p:nvPr>
        </p:nvSpPr>
        <p:spPr bwMode="auto">
          <a:xfrm>
            <a:off x="205566" y="304703"/>
            <a:ext cx="8732870" cy="1143000"/>
          </a:xfrm>
        </p:spPr>
        <p:txBody>
          <a:bodyPr wrap="square" numCol="1" anchorCtr="0" compatLnSpc="1">
            <a:prstTxWarp prst="textNoShape">
              <a:avLst/>
            </a:prstTxWarp>
          </a:bodyPr>
          <a:lstStyle/>
          <a:p>
            <a:r>
              <a:rPr lang="en-US" altLang="en-US" sz="3700" b="1">
                <a:solidFill>
                  <a:srgbClr val="0070C0"/>
                </a:solidFill>
              </a:rPr>
              <a:t>The Foreign Investment Risk Matrix (FIRM)</a:t>
            </a:r>
          </a:p>
        </p:txBody>
      </p:sp>
      <p:sp>
        <p:nvSpPr>
          <p:cNvPr id="169987"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imes New Roman" pitchFamily="18" charset="0"/>
              </a:defRPr>
            </a:lvl1pPr>
            <a:lvl2pPr marL="682251" indent="-262404">
              <a:defRPr>
                <a:solidFill>
                  <a:schemeClr val="tx1"/>
                </a:solidFill>
                <a:latin typeface="Times New Roman" pitchFamily="18" charset="0"/>
              </a:defRPr>
            </a:lvl2pPr>
            <a:lvl3pPr marL="1049617" indent="-209923">
              <a:defRPr>
                <a:solidFill>
                  <a:schemeClr val="tx1"/>
                </a:solidFill>
                <a:latin typeface="Times New Roman" pitchFamily="18" charset="0"/>
              </a:defRPr>
            </a:lvl3pPr>
            <a:lvl4pPr marL="1469464" indent="-209923">
              <a:defRPr>
                <a:solidFill>
                  <a:schemeClr val="tx1"/>
                </a:solidFill>
                <a:latin typeface="Times New Roman" pitchFamily="18" charset="0"/>
              </a:defRPr>
            </a:lvl4pPr>
            <a:lvl5pPr marL="1889310" indent="-209923">
              <a:defRPr>
                <a:solidFill>
                  <a:schemeClr val="tx1"/>
                </a:solidFill>
                <a:latin typeface="Times New Roman" pitchFamily="18" charset="0"/>
              </a:defRPr>
            </a:lvl5pPr>
            <a:lvl6pPr marL="2309157" indent="-209923" defTabSz="419847" fontAlgn="base">
              <a:spcBef>
                <a:spcPct val="0"/>
              </a:spcBef>
              <a:spcAft>
                <a:spcPct val="0"/>
              </a:spcAft>
              <a:defRPr>
                <a:solidFill>
                  <a:schemeClr val="tx1"/>
                </a:solidFill>
                <a:latin typeface="Times New Roman" pitchFamily="18" charset="0"/>
              </a:defRPr>
            </a:lvl6pPr>
            <a:lvl7pPr marL="2729004" indent="-209923" defTabSz="419847" fontAlgn="base">
              <a:spcBef>
                <a:spcPct val="0"/>
              </a:spcBef>
              <a:spcAft>
                <a:spcPct val="0"/>
              </a:spcAft>
              <a:defRPr>
                <a:solidFill>
                  <a:schemeClr val="tx1"/>
                </a:solidFill>
                <a:latin typeface="Times New Roman" pitchFamily="18" charset="0"/>
              </a:defRPr>
            </a:lvl7pPr>
            <a:lvl8pPr marL="3148851" indent="-209923" defTabSz="419847" fontAlgn="base">
              <a:spcBef>
                <a:spcPct val="0"/>
              </a:spcBef>
              <a:spcAft>
                <a:spcPct val="0"/>
              </a:spcAft>
              <a:defRPr>
                <a:solidFill>
                  <a:schemeClr val="tx1"/>
                </a:solidFill>
                <a:latin typeface="Times New Roman" pitchFamily="18" charset="0"/>
              </a:defRPr>
            </a:lvl8pPr>
            <a:lvl9pPr marL="3568697" indent="-209923" defTabSz="419847" fontAlgn="base">
              <a:spcBef>
                <a:spcPct val="0"/>
              </a:spcBef>
              <a:spcAft>
                <a:spcPct val="0"/>
              </a:spcAft>
              <a:defRPr>
                <a:solidFill>
                  <a:schemeClr val="tx1"/>
                </a:solidFill>
                <a:latin typeface="Times New Roman" pitchFamily="18" charset="0"/>
              </a:defRPr>
            </a:lvl9pPr>
          </a:lstStyle>
          <a:p>
            <a:pPr fontAlgn="base">
              <a:spcBef>
                <a:spcPct val="0"/>
              </a:spcBef>
              <a:spcAft>
                <a:spcPct val="0"/>
              </a:spcAft>
            </a:pPr>
            <a:r>
              <a:rPr lang="en-US" altLang="en-US" sz="1300">
                <a:latin typeface="Cambria" pitchFamily="18" charset="0"/>
              </a:rPr>
              <a:t>DMH</a:t>
            </a:r>
          </a:p>
        </p:txBody>
      </p:sp>
      <p:sp>
        <p:nvSpPr>
          <p:cNvPr id="169988"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defRPr>
            </a:lvl1pPr>
            <a:lvl2pPr marL="682251" indent="-262404">
              <a:defRPr>
                <a:solidFill>
                  <a:schemeClr val="tx1"/>
                </a:solidFill>
                <a:latin typeface="Times New Roman" pitchFamily="18" charset="0"/>
              </a:defRPr>
            </a:lvl2pPr>
            <a:lvl3pPr marL="1049617" indent="-209923">
              <a:defRPr>
                <a:solidFill>
                  <a:schemeClr val="tx1"/>
                </a:solidFill>
                <a:latin typeface="Times New Roman" pitchFamily="18" charset="0"/>
              </a:defRPr>
            </a:lvl3pPr>
            <a:lvl4pPr marL="1469464" indent="-209923">
              <a:defRPr>
                <a:solidFill>
                  <a:schemeClr val="tx1"/>
                </a:solidFill>
                <a:latin typeface="Times New Roman" pitchFamily="18" charset="0"/>
              </a:defRPr>
            </a:lvl4pPr>
            <a:lvl5pPr marL="1889310" indent="-209923">
              <a:defRPr>
                <a:solidFill>
                  <a:schemeClr val="tx1"/>
                </a:solidFill>
                <a:latin typeface="Times New Roman" pitchFamily="18" charset="0"/>
              </a:defRPr>
            </a:lvl5pPr>
            <a:lvl6pPr marL="2309157" indent="-209923" defTabSz="419847" fontAlgn="base">
              <a:spcBef>
                <a:spcPct val="0"/>
              </a:spcBef>
              <a:spcAft>
                <a:spcPct val="0"/>
              </a:spcAft>
              <a:defRPr>
                <a:solidFill>
                  <a:schemeClr val="tx1"/>
                </a:solidFill>
                <a:latin typeface="Times New Roman" pitchFamily="18" charset="0"/>
              </a:defRPr>
            </a:lvl6pPr>
            <a:lvl7pPr marL="2729004" indent="-209923" defTabSz="419847" fontAlgn="base">
              <a:spcBef>
                <a:spcPct val="0"/>
              </a:spcBef>
              <a:spcAft>
                <a:spcPct val="0"/>
              </a:spcAft>
              <a:defRPr>
                <a:solidFill>
                  <a:schemeClr val="tx1"/>
                </a:solidFill>
                <a:latin typeface="Times New Roman" pitchFamily="18" charset="0"/>
              </a:defRPr>
            </a:lvl7pPr>
            <a:lvl8pPr marL="3148851" indent="-209923" defTabSz="419847" fontAlgn="base">
              <a:spcBef>
                <a:spcPct val="0"/>
              </a:spcBef>
              <a:spcAft>
                <a:spcPct val="0"/>
              </a:spcAft>
              <a:defRPr>
                <a:solidFill>
                  <a:schemeClr val="tx1"/>
                </a:solidFill>
                <a:latin typeface="Times New Roman" pitchFamily="18" charset="0"/>
              </a:defRPr>
            </a:lvl8pPr>
            <a:lvl9pPr marL="3568697" indent="-209923" defTabSz="419847" fontAlgn="base">
              <a:spcBef>
                <a:spcPct val="0"/>
              </a:spcBef>
              <a:spcAft>
                <a:spcPct val="0"/>
              </a:spcAft>
              <a:defRPr>
                <a:solidFill>
                  <a:schemeClr val="tx1"/>
                </a:solidFill>
                <a:latin typeface="Times New Roman" pitchFamily="18" charset="0"/>
              </a:defRPr>
            </a:lvl9pPr>
          </a:lstStyle>
          <a:p>
            <a:fld id="{5F1F1DC9-F720-4185-9905-107F1C0E7BA0}" type="slidenum">
              <a:rPr lang="en-US" altLang="en-US" sz="2200">
                <a:latin typeface="Cambria" pitchFamily="18" charset="0"/>
              </a:rPr>
              <a:pPr/>
              <a:t>56</a:t>
            </a:fld>
            <a:endParaRPr lang="en-US" altLang="en-US" sz="2200">
              <a:latin typeface="Cambria" pitchFamily="18" charset="0"/>
            </a:endParaRPr>
          </a:p>
        </p:txBody>
      </p:sp>
      <p:grpSp>
        <p:nvGrpSpPr>
          <p:cNvPr id="2" name="Group 2"/>
          <p:cNvGrpSpPr>
            <a:grpSpLocks/>
          </p:cNvGrpSpPr>
          <p:nvPr/>
        </p:nvGrpSpPr>
        <p:grpSpPr bwMode="auto">
          <a:xfrm>
            <a:off x="1718758" y="1447703"/>
            <a:ext cx="5343350" cy="4846087"/>
            <a:chOff x="998" y="960"/>
            <a:chExt cx="3524" cy="3053"/>
          </a:xfrm>
        </p:grpSpPr>
        <p:sp>
          <p:nvSpPr>
            <p:cNvPr id="169990" name="Freeform 3"/>
            <p:cNvSpPr>
              <a:spLocks/>
            </p:cNvSpPr>
            <p:nvPr/>
          </p:nvSpPr>
          <p:spPr bwMode="auto">
            <a:xfrm>
              <a:off x="1546" y="1488"/>
              <a:ext cx="2976" cy="2478"/>
            </a:xfrm>
            <a:custGeom>
              <a:avLst/>
              <a:gdLst>
                <a:gd name="T0" fmla="*/ 0 w 2976"/>
                <a:gd name="T1" fmla="*/ 0 h 2496"/>
                <a:gd name="T2" fmla="*/ 672 w 2976"/>
                <a:gd name="T3" fmla="*/ 0 h 2496"/>
                <a:gd name="T4" fmla="*/ 2976 w 2976"/>
                <a:gd name="T5" fmla="*/ 2084 h 2496"/>
                <a:gd name="T6" fmla="*/ 2976 w 2976"/>
                <a:gd name="T7" fmla="*/ 2356 h 2496"/>
                <a:gd name="T8" fmla="*/ 0 w 2976"/>
                <a:gd name="T9" fmla="*/ 2356 h 2496"/>
                <a:gd name="T10" fmla="*/ 0 w 2976"/>
                <a:gd name="T11" fmla="*/ 0 h 2496"/>
                <a:gd name="T12" fmla="*/ 0 60000 65536"/>
                <a:gd name="T13" fmla="*/ 0 60000 65536"/>
                <a:gd name="T14" fmla="*/ 0 60000 65536"/>
                <a:gd name="T15" fmla="*/ 0 60000 65536"/>
                <a:gd name="T16" fmla="*/ 0 60000 65536"/>
                <a:gd name="T17" fmla="*/ 0 60000 65536"/>
                <a:gd name="T18" fmla="*/ 0 w 2976"/>
                <a:gd name="T19" fmla="*/ 0 h 2496"/>
                <a:gd name="T20" fmla="*/ 2976 w 2976"/>
                <a:gd name="T21" fmla="*/ 2496 h 2496"/>
              </a:gdLst>
              <a:ahLst/>
              <a:cxnLst>
                <a:cxn ang="T12">
                  <a:pos x="T0" y="T1"/>
                </a:cxn>
                <a:cxn ang="T13">
                  <a:pos x="T2" y="T3"/>
                </a:cxn>
                <a:cxn ang="T14">
                  <a:pos x="T4" y="T5"/>
                </a:cxn>
                <a:cxn ang="T15">
                  <a:pos x="T6" y="T7"/>
                </a:cxn>
                <a:cxn ang="T16">
                  <a:pos x="T8" y="T9"/>
                </a:cxn>
                <a:cxn ang="T17">
                  <a:pos x="T10" y="T11"/>
                </a:cxn>
              </a:cxnLst>
              <a:rect l="T18" t="T19" r="T20" b="T21"/>
              <a:pathLst>
                <a:path w="2976" h="2496">
                  <a:moveTo>
                    <a:pt x="0" y="0"/>
                  </a:moveTo>
                  <a:lnTo>
                    <a:pt x="672" y="0"/>
                  </a:lnTo>
                  <a:lnTo>
                    <a:pt x="2976" y="2208"/>
                  </a:lnTo>
                  <a:lnTo>
                    <a:pt x="2976" y="2496"/>
                  </a:lnTo>
                  <a:lnTo>
                    <a:pt x="0" y="2496"/>
                  </a:lnTo>
                  <a:lnTo>
                    <a:pt x="0" y="0"/>
                  </a:lnTo>
                  <a:close/>
                </a:path>
              </a:pathLst>
            </a:custGeom>
            <a:solidFill>
              <a:srgbClr val="FF99FF"/>
            </a:solidFill>
            <a:ln w="9525">
              <a:solidFill>
                <a:srgbClr val="FF99FF"/>
              </a:solidFill>
              <a:round/>
              <a:headEnd/>
              <a:tailEnd/>
            </a:ln>
          </p:spPr>
          <p:txBody>
            <a:bodyPr wrap="none" anchor="ctr"/>
            <a:lstStyle/>
            <a:p>
              <a:endParaRPr lang="en-US"/>
            </a:p>
          </p:txBody>
        </p:sp>
        <p:sp>
          <p:nvSpPr>
            <p:cNvPr id="169991" name="Freeform 4"/>
            <p:cNvSpPr>
              <a:spLocks/>
            </p:cNvSpPr>
            <p:nvPr/>
          </p:nvSpPr>
          <p:spPr bwMode="auto">
            <a:xfrm>
              <a:off x="2698" y="1470"/>
              <a:ext cx="1824" cy="1728"/>
            </a:xfrm>
            <a:custGeom>
              <a:avLst/>
              <a:gdLst>
                <a:gd name="T0" fmla="*/ 0 w 1824"/>
                <a:gd name="T1" fmla="*/ 0 h 1728"/>
                <a:gd name="T2" fmla="*/ 1824 w 1824"/>
                <a:gd name="T3" fmla="*/ 0 h 1728"/>
                <a:gd name="T4" fmla="*/ 1824 w 1824"/>
                <a:gd name="T5" fmla="*/ 1728 h 1728"/>
                <a:gd name="T6" fmla="*/ 0 w 1824"/>
                <a:gd name="T7" fmla="*/ 0 h 1728"/>
                <a:gd name="T8" fmla="*/ 0 60000 65536"/>
                <a:gd name="T9" fmla="*/ 0 60000 65536"/>
                <a:gd name="T10" fmla="*/ 0 60000 65536"/>
                <a:gd name="T11" fmla="*/ 0 60000 65536"/>
                <a:gd name="T12" fmla="*/ 0 w 1824"/>
                <a:gd name="T13" fmla="*/ 0 h 1728"/>
                <a:gd name="T14" fmla="*/ 1824 w 1824"/>
                <a:gd name="T15" fmla="*/ 1728 h 1728"/>
              </a:gdLst>
              <a:ahLst/>
              <a:cxnLst>
                <a:cxn ang="T8">
                  <a:pos x="T0" y="T1"/>
                </a:cxn>
                <a:cxn ang="T9">
                  <a:pos x="T2" y="T3"/>
                </a:cxn>
                <a:cxn ang="T10">
                  <a:pos x="T4" y="T5"/>
                </a:cxn>
                <a:cxn ang="T11">
                  <a:pos x="T6" y="T7"/>
                </a:cxn>
              </a:cxnLst>
              <a:rect l="T12" t="T13" r="T14" b="T15"/>
              <a:pathLst>
                <a:path w="1824" h="1728">
                  <a:moveTo>
                    <a:pt x="0" y="0"/>
                  </a:moveTo>
                  <a:lnTo>
                    <a:pt x="1824" y="0"/>
                  </a:lnTo>
                  <a:lnTo>
                    <a:pt x="1824" y="1728"/>
                  </a:lnTo>
                  <a:lnTo>
                    <a:pt x="0" y="0"/>
                  </a:lnTo>
                  <a:close/>
                </a:path>
              </a:pathLst>
            </a:custGeom>
            <a:solidFill>
              <a:srgbClr val="99FFCC"/>
            </a:solidFill>
            <a:ln w="9525">
              <a:solidFill>
                <a:srgbClr val="99FFCC"/>
              </a:solidFill>
              <a:round/>
              <a:headEnd/>
              <a:tailEnd/>
            </a:ln>
          </p:spPr>
          <p:txBody>
            <a:bodyPr wrap="none" anchor="ctr"/>
            <a:lstStyle/>
            <a:p>
              <a:endParaRPr lang="en-US"/>
            </a:p>
          </p:txBody>
        </p:sp>
        <p:sp>
          <p:nvSpPr>
            <p:cNvPr id="169992" name="Freeform 5"/>
            <p:cNvSpPr>
              <a:spLocks/>
            </p:cNvSpPr>
            <p:nvPr/>
          </p:nvSpPr>
          <p:spPr bwMode="auto">
            <a:xfrm>
              <a:off x="1930" y="1470"/>
              <a:ext cx="2592" cy="2304"/>
            </a:xfrm>
            <a:custGeom>
              <a:avLst/>
              <a:gdLst>
                <a:gd name="T0" fmla="*/ 38 w 2526"/>
                <a:gd name="T1" fmla="*/ 6 h 2190"/>
                <a:gd name="T2" fmla="*/ 1099 w 2526"/>
                <a:gd name="T3" fmla="*/ 6 h 2190"/>
                <a:gd name="T4" fmla="*/ 1232 w 2526"/>
                <a:gd name="T5" fmla="*/ 171 h 2190"/>
                <a:gd name="T6" fmla="*/ 1305 w 2526"/>
                <a:gd name="T7" fmla="*/ 242 h 2190"/>
                <a:gd name="T8" fmla="*/ 1334 w 2526"/>
                <a:gd name="T9" fmla="*/ 297 h 2190"/>
                <a:gd name="T10" fmla="*/ 1423 w 2526"/>
                <a:gd name="T11" fmla="*/ 369 h 2190"/>
                <a:gd name="T12" fmla="*/ 1629 w 2526"/>
                <a:gd name="T13" fmla="*/ 675 h 2190"/>
                <a:gd name="T14" fmla="*/ 1646 w 2526"/>
                <a:gd name="T15" fmla="*/ 729 h 2190"/>
                <a:gd name="T16" fmla="*/ 1822 w 2526"/>
                <a:gd name="T17" fmla="*/ 892 h 2190"/>
                <a:gd name="T18" fmla="*/ 1895 w 2526"/>
                <a:gd name="T19" fmla="*/ 983 h 2190"/>
                <a:gd name="T20" fmla="*/ 1969 w 2526"/>
                <a:gd name="T21" fmla="*/ 1054 h 2190"/>
                <a:gd name="T22" fmla="*/ 2043 w 2526"/>
                <a:gd name="T23" fmla="*/ 1125 h 2190"/>
                <a:gd name="T24" fmla="*/ 2175 w 2526"/>
                <a:gd name="T25" fmla="*/ 1289 h 2190"/>
                <a:gd name="T26" fmla="*/ 2352 w 2526"/>
                <a:gd name="T27" fmla="*/ 1451 h 2190"/>
                <a:gd name="T28" fmla="*/ 2396 w 2526"/>
                <a:gd name="T29" fmla="*/ 1504 h 2190"/>
                <a:gd name="T30" fmla="*/ 2486 w 2526"/>
                <a:gd name="T31" fmla="*/ 1558 h 2190"/>
                <a:gd name="T32" fmla="*/ 2514 w 2526"/>
                <a:gd name="T33" fmla="*/ 1613 h 2190"/>
                <a:gd name="T34" fmla="*/ 2603 w 2526"/>
                <a:gd name="T35" fmla="*/ 1683 h 2190"/>
                <a:gd name="T36" fmla="*/ 2766 w 2526"/>
                <a:gd name="T37" fmla="*/ 1846 h 2190"/>
                <a:gd name="T38" fmla="*/ 2795 w 2526"/>
                <a:gd name="T39" fmla="*/ 1900 h 2190"/>
                <a:gd name="T40" fmla="*/ 2884 w 2526"/>
                <a:gd name="T41" fmla="*/ 1973 h 2190"/>
                <a:gd name="T42" fmla="*/ 3047 w 2526"/>
                <a:gd name="T43" fmla="*/ 2154 h 2190"/>
                <a:gd name="T44" fmla="*/ 3105 w 2526"/>
                <a:gd name="T45" fmla="*/ 2223 h 2190"/>
                <a:gd name="T46" fmla="*/ 3105 w 2526"/>
                <a:gd name="T47" fmla="*/ 3288 h 2190"/>
                <a:gd name="T48" fmla="*/ 2839 w 2526"/>
                <a:gd name="T49" fmla="*/ 3125 h 2190"/>
                <a:gd name="T50" fmla="*/ 2721 w 2526"/>
                <a:gd name="T51" fmla="*/ 3089 h 2190"/>
                <a:gd name="T52" fmla="*/ 2632 w 2526"/>
                <a:gd name="T53" fmla="*/ 3017 h 2190"/>
                <a:gd name="T54" fmla="*/ 2456 w 2526"/>
                <a:gd name="T55" fmla="*/ 2890 h 2190"/>
                <a:gd name="T56" fmla="*/ 2383 w 2526"/>
                <a:gd name="T57" fmla="*/ 2800 h 2190"/>
                <a:gd name="T58" fmla="*/ 2235 w 2526"/>
                <a:gd name="T59" fmla="*/ 2602 h 2190"/>
                <a:gd name="T60" fmla="*/ 2161 w 2526"/>
                <a:gd name="T61" fmla="*/ 2511 h 2190"/>
                <a:gd name="T62" fmla="*/ 2057 w 2526"/>
                <a:gd name="T63" fmla="*/ 2351 h 2190"/>
                <a:gd name="T64" fmla="*/ 1911 w 2526"/>
                <a:gd name="T65" fmla="*/ 2188 h 2190"/>
                <a:gd name="T66" fmla="*/ 1585 w 2526"/>
                <a:gd name="T67" fmla="*/ 1936 h 2190"/>
                <a:gd name="T68" fmla="*/ 1173 w 2526"/>
                <a:gd name="T69" fmla="*/ 1578 h 2190"/>
                <a:gd name="T70" fmla="*/ 967 w 2526"/>
                <a:gd name="T71" fmla="*/ 1305 h 2190"/>
                <a:gd name="T72" fmla="*/ 701 w 2526"/>
                <a:gd name="T73" fmla="*/ 927 h 2190"/>
                <a:gd name="T74" fmla="*/ 450 w 2526"/>
                <a:gd name="T75" fmla="*/ 494 h 2190"/>
                <a:gd name="T76" fmla="*/ 302 w 2526"/>
                <a:gd name="T77" fmla="*/ 297 h 2190"/>
                <a:gd name="T78" fmla="*/ 94 w 2526"/>
                <a:gd name="T79" fmla="*/ 99 h 2190"/>
                <a:gd name="T80" fmla="*/ 50 w 2526"/>
                <a:gd name="T81" fmla="*/ 26 h 2190"/>
                <a:gd name="T82" fmla="*/ 6 w 2526"/>
                <a:gd name="T83" fmla="*/ 6 h 2190"/>
                <a:gd name="T84" fmla="*/ 38 w 2526"/>
                <a:gd name="T85" fmla="*/ 6 h 219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2526"/>
                <a:gd name="T130" fmla="*/ 0 h 2190"/>
                <a:gd name="T131" fmla="*/ 2526 w 2526"/>
                <a:gd name="T132" fmla="*/ 2190 h 2190"/>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2526" h="2190">
                  <a:moveTo>
                    <a:pt x="30" y="6"/>
                  </a:moveTo>
                  <a:lnTo>
                    <a:pt x="894" y="6"/>
                  </a:lnTo>
                  <a:cubicBezTo>
                    <a:pt x="932" y="44"/>
                    <a:pt x="958" y="84"/>
                    <a:pt x="1002" y="114"/>
                  </a:cubicBezTo>
                  <a:cubicBezTo>
                    <a:pt x="1071" y="217"/>
                    <a:pt x="979" y="96"/>
                    <a:pt x="1062" y="162"/>
                  </a:cubicBezTo>
                  <a:cubicBezTo>
                    <a:pt x="1073" y="171"/>
                    <a:pt x="1075" y="189"/>
                    <a:pt x="1086" y="198"/>
                  </a:cubicBezTo>
                  <a:cubicBezTo>
                    <a:pt x="1108" y="217"/>
                    <a:pt x="1158" y="246"/>
                    <a:pt x="1158" y="246"/>
                  </a:cubicBezTo>
                  <a:cubicBezTo>
                    <a:pt x="1206" y="318"/>
                    <a:pt x="1254" y="402"/>
                    <a:pt x="1326" y="450"/>
                  </a:cubicBezTo>
                  <a:cubicBezTo>
                    <a:pt x="1330" y="462"/>
                    <a:pt x="1329" y="477"/>
                    <a:pt x="1338" y="486"/>
                  </a:cubicBezTo>
                  <a:cubicBezTo>
                    <a:pt x="1344" y="492"/>
                    <a:pt x="1467" y="584"/>
                    <a:pt x="1482" y="594"/>
                  </a:cubicBezTo>
                  <a:cubicBezTo>
                    <a:pt x="1546" y="690"/>
                    <a:pt x="1462" y="574"/>
                    <a:pt x="1542" y="654"/>
                  </a:cubicBezTo>
                  <a:cubicBezTo>
                    <a:pt x="1596" y="708"/>
                    <a:pt x="1532" y="679"/>
                    <a:pt x="1602" y="702"/>
                  </a:cubicBezTo>
                  <a:cubicBezTo>
                    <a:pt x="1668" y="801"/>
                    <a:pt x="1582" y="688"/>
                    <a:pt x="1662" y="750"/>
                  </a:cubicBezTo>
                  <a:cubicBezTo>
                    <a:pt x="1662" y="750"/>
                    <a:pt x="1752" y="840"/>
                    <a:pt x="1770" y="858"/>
                  </a:cubicBezTo>
                  <a:cubicBezTo>
                    <a:pt x="1811" y="899"/>
                    <a:pt x="1874" y="926"/>
                    <a:pt x="1914" y="966"/>
                  </a:cubicBezTo>
                  <a:cubicBezTo>
                    <a:pt x="1926" y="978"/>
                    <a:pt x="1936" y="993"/>
                    <a:pt x="1950" y="1002"/>
                  </a:cubicBezTo>
                  <a:cubicBezTo>
                    <a:pt x="1972" y="1017"/>
                    <a:pt x="2000" y="1023"/>
                    <a:pt x="2022" y="1038"/>
                  </a:cubicBezTo>
                  <a:cubicBezTo>
                    <a:pt x="2030" y="1050"/>
                    <a:pt x="2035" y="1065"/>
                    <a:pt x="2046" y="1074"/>
                  </a:cubicBezTo>
                  <a:cubicBezTo>
                    <a:pt x="2068" y="1093"/>
                    <a:pt x="2118" y="1122"/>
                    <a:pt x="2118" y="1122"/>
                  </a:cubicBezTo>
                  <a:cubicBezTo>
                    <a:pt x="2149" y="1168"/>
                    <a:pt x="2197" y="1212"/>
                    <a:pt x="2250" y="1230"/>
                  </a:cubicBezTo>
                  <a:cubicBezTo>
                    <a:pt x="2258" y="1242"/>
                    <a:pt x="2263" y="1257"/>
                    <a:pt x="2274" y="1266"/>
                  </a:cubicBezTo>
                  <a:cubicBezTo>
                    <a:pt x="2296" y="1285"/>
                    <a:pt x="2346" y="1314"/>
                    <a:pt x="2346" y="1314"/>
                  </a:cubicBezTo>
                  <a:cubicBezTo>
                    <a:pt x="2378" y="1362"/>
                    <a:pt x="2429" y="1402"/>
                    <a:pt x="2478" y="1434"/>
                  </a:cubicBezTo>
                  <a:cubicBezTo>
                    <a:pt x="2507" y="1477"/>
                    <a:pt x="2489" y="1464"/>
                    <a:pt x="2526" y="1482"/>
                  </a:cubicBezTo>
                  <a:cubicBezTo>
                    <a:pt x="2526" y="1718"/>
                    <a:pt x="2526" y="1954"/>
                    <a:pt x="2526" y="2190"/>
                  </a:cubicBezTo>
                  <a:cubicBezTo>
                    <a:pt x="2408" y="2160"/>
                    <a:pt x="2408" y="2147"/>
                    <a:pt x="2310" y="2082"/>
                  </a:cubicBezTo>
                  <a:cubicBezTo>
                    <a:pt x="2283" y="2064"/>
                    <a:pt x="2214" y="2058"/>
                    <a:pt x="2214" y="2058"/>
                  </a:cubicBezTo>
                  <a:cubicBezTo>
                    <a:pt x="2134" y="1978"/>
                    <a:pt x="2220" y="2053"/>
                    <a:pt x="2142" y="2010"/>
                  </a:cubicBezTo>
                  <a:cubicBezTo>
                    <a:pt x="2089" y="1980"/>
                    <a:pt x="2054" y="1945"/>
                    <a:pt x="1998" y="1926"/>
                  </a:cubicBezTo>
                  <a:cubicBezTo>
                    <a:pt x="1934" y="1830"/>
                    <a:pt x="2018" y="1946"/>
                    <a:pt x="1938" y="1866"/>
                  </a:cubicBezTo>
                  <a:cubicBezTo>
                    <a:pt x="1895" y="1823"/>
                    <a:pt x="1870" y="1769"/>
                    <a:pt x="1818" y="1734"/>
                  </a:cubicBezTo>
                  <a:cubicBezTo>
                    <a:pt x="1754" y="1638"/>
                    <a:pt x="1838" y="1754"/>
                    <a:pt x="1758" y="1674"/>
                  </a:cubicBezTo>
                  <a:cubicBezTo>
                    <a:pt x="1727" y="1643"/>
                    <a:pt x="1702" y="1600"/>
                    <a:pt x="1674" y="1566"/>
                  </a:cubicBezTo>
                  <a:cubicBezTo>
                    <a:pt x="1650" y="1538"/>
                    <a:pt x="1582" y="1479"/>
                    <a:pt x="1554" y="1458"/>
                  </a:cubicBezTo>
                  <a:cubicBezTo>
                    <a:pt x="1475" y="1399"/>
                    <a:pt x="1362" y="1362"/>
                    <a:pt x="1290" y="1290"/>
                  </a:cubicBezTo>
                  <a:cubicBezTo>
                    <a:pt x="1194" y="1194"/>
                    <a:pt x="1067" y="1125"/>
                    <a:pt x="954" y="1050"/>
                  </a:cubicBezTo>
                  <a:cubicBezTo>
                    <a:pt x="883" y="1003"/>
                    <a:pt x="845" y="929"/>
                    <a:pt x="786" y="870"/>
                  </a:cubicBezTo>
                  <a:cubicBezTo>
                    <a:pt x="759" y="788"/>
                    <a:pt x="630" y="695"/>
                    <a:pt x="570" y="618"/>
                  </a:cubicBezTo>
                  <a:cubicBezTo>
                    <a:pt x="497" y="525"/>
                    <a:pt x="442" y="421"/>
                    <a:pt x="366" y="330"/>
                  </a:cubicBezTo>
                  <a:cubicBezTo>
                    <a:pt x="327" y="283"/>
                    <a:pt x="297" y="232"/>
                    <a:pt x="246" y="198"/>
                  </a:cubicBezTo>
                  <a:cubicBezTo>
                    <a:pt x="206" y="137"/>
                    <a:pt x="138" y="106"/>
                    <a:pt x="78" y="66"/>
                  </a:cubicBezTo>
                  <a:cubicBezTo>
                    <a:pt x="61" y="55"/>
                    <a:pt x="57" y="31"/>
                    <a:pt x="42" y="18"/>
                  </a:cubicBezTo>
                  <a:cubicBezTo>
                    <a:pt x="32" y="10"/>
                    <a:pt x="15" y="15"/>
                    <a:pt x="6" y="6"/>
                  </a:cubicBezTo>
                  <a:cubicBezTo>
                    <a:pt x="0" y="0"/>
                    <a:pt x="22" y="6"/>
                    <a:pt x="30" y="6"/>
                  </a:cubicBezTo>
                  <a:close/>
                </a:path>
              </a:pathLst>
            </a:custGeom>
            <a:solidFill>
              <a:srgbClr val="99CCFF"/>
            </a:solidFill>
            <a:ln w="9525">
              <a:solidFill>
                <a:srgbClr val="99CCFF"/>
              </a:solidFill>
              <a:round/>
              <a:headEnd/>
              <a:tailEnd/>
            </a:ln>
          </p:spPr>
          <p:txBody>
            <a:bodyPr wrap="none" anchor="ctr"/>
            <a:lstStyle/>
            <a:p>
              <a:endParaRPr lang="en-US"/>
            </a:p>
          </p:txBody>
        </p:sp>
        <p:sp>
          <p:nvSpPr>
            <p:cNvPr id="169993" name="Rectangle 6"/>
            <p:cNvSpPr>
              <a:spLocks noChangeArrowheads="1"/>
            </p:cNvSpPr>
            <p:nvPr/>
          </p:nvSpPr>
          <p:spPr bwMode="auto">
            <a:xfrm>
              <a:off x="1546" y="1470"/>
              <a:ext cx="2976" cy="2496"/>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eaLnBrk="1" hangingPunct="1"/>
              <a:endParaRPr lang="en-US" altLang="en-US" sz="2200">
                <a:latin typeface="Cambria" pitchFamily="18" charset="0"/>
              </a:endParaRPr>
            </a:p>
          </p:txBody>
        </p:sp>
        <p:sp>
          <p:nvSpPr>
            <p:cNvPr id="169994" name="Rectangle 7"/>
            <p:cNvSpPr>
              <a:spLocks noChangeArrowheads="1"/>
            </p:cNvSpPr>
            <p:nvPr/>
          </p:nvSpPr>
          <p:spPr bwMode="auto">
            <a:xfrm>
              <a:off x="2698" y="2142"/>
              <a:ext cx="864" cy="4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spAutoFit/>
            </a:bodyPr>
            <a:lstStyle/>
            <a:p>
              <a:pPr algn="ctr" eaLnBrk="1" hangingPunct="1">
                <a:lnSpc>
                  <a:spcPct val="85000"/>
                </a:lnSpc>
              </a:pPr>
              <a:r>
                <a:rPr lang="en-US" altLang="en-US" sz="2200" b="1">
                  <a:latin typeface="Century Gothic" pitchFamily="34" charset="0"/>
                </a:rPr>
                <a:t>Unclear</a:t>
              </a:r>
            </a:p>
            <a:p>
              <a:pPr algn="ctr" eaLnBrk="1" hangingPunct="1">
                <a:lnSpc>
                  <a:spcPct val="85000"/>
                </a:lnSpc>
              </a:pPr>
              <a:r>
                <a:rPr lang="en-US" altLang="en-US" sz="2200" b="1">
                  <a:latin typeface="Century Gothic" pitchFamily="34" charset="0"/>
                </a:rPr>
                <a:t>Zone</a:t>
              </a:r>
            </a:p>
          </p:txBody>
        </p:sp>
        <p:sp>
          <p:nvSpPr>
            <p:cNvPr id="169995" name="Rectangle 8"/>
            <p:cNvSpPr>
              <a:spLocks noChangeArrowheads="1"/>
            </p:cNvSpPr>
            <p:nvPr/>
          </p:nvSpPr>
          <p:spPr bwMode="auto">
            <a:xfrm>
              <a:off x="3340" y="1668"/>
              <a:ext cx="1176" cy="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spAutoFit/>
            </a:bodyPr>
            <a:lstStyle/>
            <a:p>
              <a:pPr algn="ctr" eaLnBrk="1" hangingPunct="1">
                <a:lnSpc>
                  <a:spcPct val="85000"/>
                </a:lnSpc>
              </a:pPr>
              <a:r>
                <a:rPr lang="en-US" altLang="en-US" sz="2200" b="1">
                  <a:latin typeface="Century Gothic" pitchFamily="34" charset="0"/>
                </a:rPr>
                <a:t>Acceptable</a:t>
              </a:r>
            </a:p>
            <a:p>
              <a:pPr algn="ctr" eaLnBrk="1" hangingPunct="1">
                <a:lnSpc>
                  <a:spcPct val="85000"/>
                </a:lnSpc>
              </a:pPr>
              <a:r>
                <a:rPr lang="en-US" altLang="en-US" sz="2200" b="1">
                  <a:latin typeface="Century Gothic" pitchFamily="34" charset="0"/>
                </a:rPr>
                <a:t>Zone</a:t>
              </a:r>
            </a:p>
          </p:txBody>
        </p:sp>
        <p:sp>
          <p:nvSpPr>
            <p:cNvPr id="169996" name="Rectangle 9"/>
            <p:cNvSpPr>
              <a:spLocks noChangeArrowheads="1"/>
            </p:cNvSpPr>
            <p:nvPr/>
          </p:nvSpPr>
          <p:spPr bwMode="auto">
            <a:xfrm>
              <a:off x="1789" y="2870"/>
              <a:ext cx="1421" cy="4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p>
              <a:pPr algn="ctr" eaLnBrk="1" hangingPunct="1">
                <a:lnSpc>
                  <a:spcPct val="85000"/>
                </a:lnSpc>
              </a:pPr>
              <a:r>
                <a:rPr lang="en-US" altLang="en-US" sz="2200" b="1">
                  <a:latin typeface="Century Gothic" pitchFamily="34" charset="0"/>
                </a:rPr>
                <a:t>Unacceptable</a:t>
              </a:r>
            </a:p>
            <a:p>
              <a:pPr algn="ctr" eaLnBrk="1" hangingPunct="1">
                <a:lnSpc>
                  <a:spcPct val="85000"/>
                </a:lnSpc>
              </a:pPr>
              <a:r>
                <a:rPr lang="en-US" altLang="en-US" sz="2200" b="1">
                  <a:latin typeface="Century Gothic" pitchFamily="34" charset="0"/>
                </a:rPr>
                <a:t>Zone</a:t>
              </a:r>
            </a:p>
          </p:txBody>
        </p:sp>
        <p:sp>
          <p:nvSpPr>
            <p:cNvPr id="169997" name="Rectangle 10"/>
            <p:cNvSpPr>
              <a:spLocks noChangeArrowheads="1"/>
            </p:cNvSpPr>
            <p:nvPr/>
          </p:nvSpPr>
          <p:spPr bwMode="auto">
            <a:xfrm>
              <a:off x="1498" y="960"/>
              <a:ext cx="3024"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spAutoFit/>
            </a:bodyPr>
            <a:lstStyle/>
            <a:p>
              <a:pPr algn="ctr" eaLnBrk="1" hangingPunct="1"/>
              <a:r>
                <a:rPr lang="en-US" altLang="en-US" sz="2200" b="1">
                  <a:solidFill>
                    <a:srgbClr val="990033"/>
                  </a:solidFill>
                  <a:latin typeface="Century Gothic" pitchFamily="34" charset="0"/>
                </a:rPr>
                <a:t>Financial Risk Rating</a:t>
              </a:r>
            </a:p>
          </p:txBody>
        </p:sp>
        <p:sp>
          <p:nvSpPr>
            <p:cNvPr id="169998" name="Rectangle 11"/>
            <p:cNvSpPr>
              <a:spLocks noChangeArrowheads="1"/>
            </p:cNvSpPr>
            <p:nvPr/>
          </p:nvSpPr>
          <p:spPr bwMode="auto">
            <a:xfrm rot="16200000">
              <a:off x="-133" y="2544"/>
              <a:ext cx="2544" cy="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spAutoFit/>
            </a:bodyPr>
            <a:lstStyle/>
            <a:p>
              <a:pPr algn="ctr" eaLnBrk="1" hangingPunct="1"/>
              <a:r>
                <a:rPr lang="en-US" altLang="en-US" sz="2200" b="1">
                  <a:solidFill>
                    <a:srgbClr val="990033"/>
                  </a:solidFill>
                  <a:latin typeface="Century Gothic" pitchFamily="34" charset="0"/>
                </a:rPr>
                <a:t>Political Risk Rating</a:t>
              </a:r>
            </a:p>
          </p:txBody>
        </p:sp>
        <p:sp>
          <p:nvSpPr>
            <p:cNvPr id="169999" name="Rectangle 12"/>
            <p:cNvSpPr>
              <a:spLocks noChangeArrowheads="1"/>
            </p:cNvSpPr>
            <p:nvPr/>
          </p:nvSpPr>
          <p:spPr bwMode="auto">
            <a:xfrm>
              <a:off x="3178" y="1203"/>
              <a:ext cx="1344"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spAutoFit/>
            </a:bodyPr>
            <a:lstStyle/>
            <a:p>
              <a:pPr algn="r" eaLnBrk="1" hangingPunct="1"/>
              <a:r>
                <a:rPr lang="en-US" altLang="en-US" sz="2200" b="1">
                  <a:latin typeface="Century Gothic" pitchFamily="34" charset="0"/>
                </a:rPr>
                <a:t>Acceptable </a:t>
              </a:r>
            </a:p>
          </p:txBody>
        </p:sp>
        <p:sp>
          <p:nvSpPr>
            <p:cNvPr id="170000" name="Rectangle 13"/>
            <p:cNvSpPr>
              <a:spLocks noChangeArrowheads="1"/>
            </p:cNvSpPr>
            <p:nvPr/>
          </p:nvSpPr>
          <p:spPr bwMode="auto">
            <a:xfrm>
              <a:off x="1498" y="1202"/>
              <a:ext cx="1396" cy="4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spAutoFit/>
            </a:bodyPr>
            <a:lstStyle/>
            <a:p>
              <a:pPr eaLnBrk="1" hangingPunct="1"/>
              <a:r>
                <a:rPr lang="en-US" altLang="en-US" sz="2200" b="1">
                  <a:latin typeface="Century Gothic" pitchFamily="34" charset="0"/>
                </a:rPr>
                <a:t>Unacceptable</a:t>
              </a:r>
            </a:p>
          </p:txBody>
        </p:sp>
        <p:sp>
          <p:nvSpPr>
            <p:cNvPr id="170001" name="Rectangle 14"/>
            <p:cNvSpPr>
              <a:spLocks noChangeArrowheads="1"/>
            </p:cNvSpPr>
            <p:nvPr/>
          </p:nvSpPr>
          <p:spPr bwMode="auto">
            <a:xfrm rot="16200000">
              <a:off x="1045" y="1644"/>
              <a:ext cx="727" cy="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spAutoFit/>
            </a:bodyPr>
            <a:lstStyle/>
            <a:p>
              <a:pPr algn="r" eaLnBrk="1" hangingPunct="1"/>
              <a:r>
                <a:rPr lang="en-US" altLang="en-US" sz="2200" b="1">
                  <a:latin typeface="Century Gothic" pitchFamily="34" charset="0"/>
                </a:rPr>
                <a:t>Stable</a:t>
              </a:r>
            </a:p>
          </p:txBody>
        </p:sp>
        <p:sp>
          <p:nvSpPr>
            <p:cNvPr id="170002" name="Rectangle 15"/>
            <p:cNvSpPr>
              <a:spLocks noChangeArrowheads="1"/>
            </p:cNvSpPr>
            <p:nvPr/>
          </p:nvSpPr>
          <p:spPr bwMode="auto">
            <a:xfrm rot="16200000">
              <a:off x="911" y="3372"/>
              <a:ext cx="1001" cy="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spAutoFit/>
            </a:bodyPr>
            <a:lstStyle/>
            <a:p>
              <a:pPr eaLnBrk="1" hangingPunct="1"/>
              <a:r>
                <a:rPr lang="en-US" altLang="en-US" sz="2200" b="1">
                  <a:latin typeface="Century Gothic" pitchFamily="34" charset="0"/>
                </a:rPr>
                <a:t> Unstable</a:t>
              </a:r>
            </a:p>
          </p:txBody>
        </p:sp>
      </p:grpSp>
    </p:spTree>
    <p:extLst>
      <p:ext uri="{BB962C8B-B14F-4D97-AF65-F5344CB8AC3E}">
        <p14:creationId xmlns:p14="http://schemas.microsoft.com/office/powerpoint/2010/main" val="123668765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8" name="Rectangle 2"/>
          <p:cNvSpPr>
            <a:spLocks noGrp="1" noChangeArrowheads="1"/>
          </p:cNvSpPr>
          <p:nvPr>
            <p:ph type="title"/>
          </p:nvPr>
        </p:nvSpPr>
        <p:spPr>
          <a:xfrm>
            <a:off x="424252" y="609406"/>
            <a:ext cx="7996626" cy="1070105"/>
          </a:xfrm>
        </p:spPr>
        <p:txBody>
          <a:bodyPr/>
          <a:lstStyle/>
          <a:p>
            <a:pPr defTabSz="914342">
              <a:defRPr/>
            </a:pPr>
            <a:r>
              <a:rPr lang="en-US" altLang="en-US" sz="3300" b="1">
                <a:solidFill>
                  <a:srgbClr val="0070C0"/>
                </a:solidFill>
              </a:rPr>
              <a:t>Actual Country Risk Ratings Across Countries</a:t>
            </a:r>
            <a:endParaRPr lang="en-US" altLang="en-US" b="1">
              <a:solidFill>
                <a:srgbClr val="0070C0"/>
              </a:solidFill>
            </a:endParaRPr>
          </a:p>
        </p:txBody>
      </p:sp>
      <p:sp>
        <p:nvSpPr>
          <p:cNvPr id="171011" name="Rectangle 3"/>
          <p:cNvSpPr>
            <a:spLocks noGrp="1" noChangeArrowheads="1"/>
          </p:cNvSpPr>
          <p:nvPr>
            <p:ph idx="1"/>
          </p:nvPr>
        </p:nvSpPr>
        <p:spPr bwMode="auto">
          <a:xfrm>
            <a:off x="860166" y="1828217"/>
            <a:ext cx="7423668" cy="4267298"/>
          </a:xfrm>
        </p:spPr>
        <p:txBody>
          <a:bodyPr wrap="square" numCol="1" anchor="t" anchorCtr="0" compatLnSpc="1">
            <a:prstTxWarp prst="textNoShape">
              <a:avLst/>
            </a:prstTxWarp>
          </a:bodyPr>
          <a:lstStyle/>
          <a:p>
            <a:pPr>
              <a:buFont typeface="Wingdings" pitchFamily="2" charset="2"/>
              <a:buBlip>
                <a:blip r:embed="rId2"/>
              </a:buBlip>
            </a:pPr>
            <a:r>
              <a:rPr lang="en-US" altLang="en-US" sz="2600"/>
              <a:t>Some countries are rated higher according to some risk factors, but lower according to others.</a:t>
            </a:r>
          </a:p>
          <a:p>
            <a:pPr>
              <a:buFont typeface="Wingdings" pitchFamily="2" charset="2"/>
              <a:buBlip>
                <a:blip r:embed="rId2"/>
              </a:buBlip>
            </a:pPr>
            <a:r>
              <a:rPr lang="en-US" altLang="en-US" sz="2600"/>
              <a:t>On the whole, industrialized countries tend to be rated highly, while emerging countries tend to have lower risk ratings.</a:t>
            </a:r>
          </a:p>
          <a:p>
            <a:pPr>
              <a:buFont typeface="Wingdings" pitchFamily="2" charset="2"/>
              <a:buBlip>
                <a:blip r:embed="rId2"/>
              </a:buBlip>
            </a:pPr>
            <a:r>
              <a:rPr lang="en-US" altLang="en-US" sz="2600"/>
              <a:t>Country risk ratings change over time in response to changes in the risk factors. </a:t>
            </a:r>
          </a:p>
        </p:txBody>
      </p:sp>
      <p:sp>
        <p:nvSpPr>
          <p:cNvPr id="171012"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imes New Roman" pitchFamily="18" charset="0"/>
              </a:defRPr>
            </a:lvl1pPr>
            <a:lvl2pPr marL="682251" indent="-262404">
              <a:defRPr>
                <a:solidFill>
                  <a:schemeClr val="tx1"/>
                </a:solidFill>
                <a:latin typeface="Times New Roman" pitchFamily="18" charset="0"/>
              </a:defRPr>
            </a:lvl2pPr>
            <a:lvl3pPr marL="1049617" indent="-209923">
              <a:defRPr>
                <a:solidFill>
                  <a:schemeClr val="tx1"/>
                </a:solidFill>
                <a:latin typeface="Times New Roman" pitchFamily="18" charset="0"/>
              </a:defRPr>
            </a:lvl3pPr>
            <a:lvl4pPr marL="1469464" indent="-209923">
              <a:defRPr>
                <a:solidFill>
                  <a:schemeClr val="tx1"/>
                </a:solidFill>
                <a:latin typeface="Times New Roman" pitchFamily="18" charset="0"/>
              </a:defRPr>
            </a:lvl4pPr>
            <a:lvl5pPr marL="1889310" indent="-209923">
              <a:defRPr>
                <a:solidFill>
                  <a:schemeClr val="tx1"/>
                </a:solidFill>
                <a:latin typeface="Times New Roman" pitchFamily="18" charset="0"/>
              </a:defRPr>
            </a:lvl5pPr>
            <a:lvl6pPr marL="2309157" indent="-209923" defTabSz="419847" fontAlgn="base">
              <a:spcBef>
                <a:spcPct val="0"/>
              </a:spcBef>
              <a:spcAft>
                <a:spcPct val="0"/>
              </a:spcAft>
              <a:defRPr>
                <a:solidFill>
                  <a:schemeClr val="tx1"/>
                </a:solidFill>
                <a:latin typeface="Times New Roman" pitchFamily="18" charset="0"/>
              </a:defRPr>
            </a:lvl6pPr>
            <a:lvl7pPr marL="2729004" indent="-209923" defTabSz="419847" fontAlgn="base">
              <a:spcBef>
                <a:spcPct val="0"/>
              </a:spcBef>
              <a:spcAft>
                <a:spcPct val="0"/>
              </a:spcAft>
              <a:defRPr>
                <a:solidFill>
                  <a:schemeClr val="tx1"/>
                </a:solidFill>
                <a:latin typeface="Times New Roman" pitchFamily="18" charset="0"/>
              </a:defRPr>
            </a:lvl7pPr>
            <a:lvl8pPr marL="3148851" indent="-209923" defTabSz="419847" fontAlgn="base">
              <a:spcBef>
                <a:spcPct val="0"/>
              </a:spcBef>
              <a:spcAft>
                <a:spcPct val="0"/>
              </a:spcAft>
              <a:defRPr>
                <a:solidFill>
                  <a:schemeClr val="tx1"/>
                </a:solidFill>
                <a:latin typeface="Times New Roman" pitchFamily="18" charset="0"/>
              </a:defRPr>
            </a:lvl8pPr>
            <a:lvl9pPr marL="3568697" indent="-209923" defTabSz="419847" fontAlgn="base">
              <a:spcBef>
                <a:spcPct val="0"/>
              </a:spcBef>
              <a:spcAft>
                <a:spcPct val="0"/>
              </a:spcAft>
              <a:defRPr>
                <a:solidFill>
                  <a:schemeClr val="tx1"/>
                </a:solidFill>
                <a:latin typeface="Times New Roman" pitchFamily="18" charset="0"/>
              </a:defRPr>
            </a:lvl9pPr>
          </a:lstStyle>
          <a:p>
            <a:pPr fontAlgn="base">
              <a:spcBef>
                <a:spcPct val="0"/>
              </a:spcBef>
              <a:spcAft>
                <a:spcPct val="0"/>
              </a:spcAft>
            </a:pPr>
            <a:r>
              <a:rPr lang="en-US" altLang="en-US" sz="1300">
                <a:latin typeface="Cambria" pitchFamily="18" charset="0"/>
              </a:rPr>
              <a:t>DMH</a:t>
            </a:r>
          </a:p>
        </p:txBody>
      </p:sp>
      <p:sp>
        <p:nvSpPr>
          <p:cNvPr id="171013"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defRPr>
            </a:lvl1pPr>
            <a:lvl2pPr marL="682251" indent="-262404">
              <a:defRPr>
                <a:solidFill>
                  <a:schemeClr val="tx1"/>
                </a:solidFill>
                <a:latin typeface="Times New Roman" pitchFamily="18" charset="0"/>
              </a:defRPr>
            </a:lvl2pPr>
            <a:lvl3pPr marL="1049617" indent="-209923">
              <a:defRPr>
                <a:solidFill>
                  <a:schemeClr val="tx1"/>
                </a:solidFill>
                <a:latin typeface="Times New Roman" pitchFamily="18" charset="0"/>
              </a:defRPr>
            </a:lvl3pPr>
            <a:lvl4pPr marL="1469464" indent="-209923">
              <a:defRPr>
                <a:solidFill>
                  <a:schemeClr val="tx1"/>
                </a:solidFill>
                <a:latin typeface="Times New Roman" pitchFamily="18" charset="0"/>
              </a:defRPr>
            </a:lvl4pPr>
            <a:lvl5pPr marL="1889310" indent="-209923">
              <a:defRPr>
                <a:solidFill>
                  <a:schemeClr val="tx1"/>
                </a:solidFill>
                <a:latin typeface="Times New Roman" pitchFamily="18" charset="0"/>
              </a:defRPr>
            </a:lvl5pPr>
            <a:lvl6pPr marL="2309157" indent="-209923" defTabSz="419847" fontAlgn="base">
              <a:spcBef>
                <a:spcPct val="0"/>
              </a:spcBef>
              <a:spcAft>
                <a:spcPct val="0"/>
              </a:spcAft>
              <a:defRPr>
                <a:solidFill>
                  <a:schemeClr val="tx1"/>
                </a:solidFill>
                <a:latin typeface="Times New Roman" pitchFamily="18" charset="0"/>
              </a:defRPr>
            </a:lvl6pPr>
            <a:lvl7pPr marL="2729004" indent="-209923" defTabSz="419847" fontAlgn="base">
              <a:spcBef>
                <a:spcPct val="0"/>
              </a:spcBef>
              <a:spcAft>
                <a:spcPct val="0"/>
              </a:spcAft>
              <a:defRPr>
                <a:solidFill>
                  <a:schemeClr val="tx1"/>
                </a:solidFill>
                <a:latin typeface="Times New Roman" pitchFamily="18" charset="0"/>
              </a:defRPr>
            </a:lvl7pPr>
            <a:lvl8pPr marL="3148851" indent="-209923" defTabSz="419847" fontAlgn="base">
              <a:spcBef>
                <a:spcPct val="0"/>
              </a:spcBef>
              <a:spcAft>
                <a:spcPct val="0"/>
              </a:spcAft>
              <a:defRPr>
                <a:solidFill>
                  <a:schemeClr val="tx1"/>
                </a:solidFill>
                <a:latin typeface="Times New Roman" pitchFamily="18" charset="0"/>
              </a:defRPr>
            </a:lvl8pPr>
            <a:lvl9pPr marL="3568697" indent="-209923" defTabSz="419847" fontAlgn="base">
              <a:spcBef>
                <a:spcPct val="0"/>
              </a:spcBef>
              <a:spcAft>
                <a:spcPct val="0"/>
              </a:spcAft>
              <a:defRPr>
                <a:solidFill>
                  <a:schemeClr val="tx1"/>
                </a:solidFill>
                <a:latin typeface="Times New Roman" pitchFamily="18" charset="0"/>
              </a:defRPr>
            </a:lvl9pPr>
          </a:lstStyle>
          <a:p>
            <a:fld id="{A06CEB71-9685-4C37-A5A4-A6EF72172FD7}" type="slidenum">
              <a:rPr lang="en-US" altLang="en-US" sz="2200">
                <a:latin typeface="Cambria" pitchFamily="18" charset="0"/>
              </a:rPr>
              <a:pPr/>
              <a:t>57</a:t>
            </a:fld>
            <a:endParaRPr lang="en-US" altLang="en-US" sz="2200">
              <a:latin typeface="Cambria" pitchFamily="18" charset="0"/>
            </a:endParaRPr>
          </a:p>
        </p:txBody>
      </p:sp>
    </p:spTree>
    <p:extLst>
      <p:ext uri="{BB962C8B-B14F-4D97-AF65-F5344CB8AC3E}">
        <p14:creationId xmlns:p14="http://schemas.microsoft.com/office/powerpoint/2010/main" val="17474144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2" name="Rectangle 2"/>
          <p:cNvSpPr>
            <a:spLocks noGrp="1" noChangeArrowheads="1"/>
          </p:cNvSpPr>
          <p:nvPr>
            <p:ph type="title"/>
          </p:nvPr>
        </p:nvSpPr>
        <p:spPr>
          <a:xfrm>
            <a:off x="473821" y="304703"/>
            <a:ext cx="7810014" cy="762486"/>
          </a:xfrm>
        </p:spPr>
        <p:txBody>
          <a:bodyPr>
            <a:normAutofit fontScale="90000"/>
          </a:bodyPr>
          <a:lstStyle/>
          <a:p>
            <a:pPr defTabSz="914342">
              <a:defRPr/>
            </a:pPr>
            <a:r>
              <a:rPr lang="en-US" altLang="en-US" sz="3300" b="1">
                <a:solidFill>
                  <a:srgbClr val="0070C0"/>
                </a:solidFill>
              </a:rPr>
              <a:t>Incorporating Country Risk in Capital Budgeting</a:t>
            </a:r>
          </a:p>
        </p:txBody>
      </p:sp>
      <p:sp>
        <p:nvSpPr>
          <p:cNvPr id="171013" name="Rectangle 3"/>
          <p:cNvSpPr>
            <a:spLocks noGrp="1" noChangeArrowheads="1"/>
          </p:cNvSpPr>
          <p:nvPr>
            <p:ph idx="1"/>
          </p:nvPr>
        </p:nvSpPr>
        <p:spPr>
          <a:xfrm>
            <a:off x="542342" y="1523514"/>
            <a:ext cx="8130754" cy="4572000"/>
          </a:xfrm>
        </p:spPr>
        <p:txBody>
          <a:bodyPr/>
          <a:lstStyle/>
          <a:p>
            <a:pPr marL="228586" indent="-228586" defTabSz="914342">
              <a:lnSpc>
                <a:spcPct val="80000"/>
              </a:lnSpc>
              <a:spcBef>
                <a:spcPts val="1000"/>
              </a:spcBef>
              <a:buBlip>
                <a:blip r:embed="rId2"/>
              </a:buBlip>
              <a:defRPr/>
            </a:pPr>
            <a:r>
              <a:rPr lang="en-US" altLang="en-US" sz="2200"/>
              <a:t>If the risk rating of a country is in the acceptable zone, the projects related to that country deserve further consideration.</a:t>
            </a:r>
          </a:p>
          <a:p>
            <a:pPr marL="228586" indent="-228586" defTabSz="914342">
              <a:lnSpc>
                <a:spcPct val="80000"/>
              </a:lnSpc>
              <a:spcBef>
                <a:spcPts val="1000"/>
              </a:spcBef>
              <a:buBlip>
                <a:blip r:embed="rId2"/>
              </a:buBlip>
              <a:defRPr/>
            </a:pPr>
            <a:r>
              <a:rPr lang="en-US" altLang="en-US" sz="2200"/>
              <a:t>Country risk can be incorporated into the capital budgeting analysis of a project </a:t>
            </a:r>
          </a:p>
          <a:p>
            <a:pPr marL="682251" lvl="2" indent="-314885" defTabSz="914342">
              <a:lnSpc>
                <a:spcPct val="80000"/>
              </a:lnSpc>
              <a:spcBef>
                <a:spcPts val="500"/>
              </a:spcBef>
              <a:buClr>
                <a:schemeClr val="tx1"/>
              </a:buClr>
              <a:buBlip>
                <a:blip r:embed="rId2"/>
              </a:buBlip>
              <a:defRPr/>
            </a:pPr>
            <a:r>
              <a:rPr lang="en-US" altLang="en-US" sz="2000"/>
              <a:t>by adjusting the discount rate, or</a:t>
            </a:r>
          </a:p>
          <a:p>
            <a:pPr marL="682251" lvl="2" indent="-314885" defTabSz="914342">
              <a:lnSpc>
                <a:spcPct val="80000"/>
              </a:lnSpc>
              <a:spcBef>
                <a:spcPts val="500"/>
              </a:spcBef>
              <a:buClr>
                <a:schemeClr val="tx1"/>
              </a:buClr>
              <a:buBlip>
                <a:blip r:embed="rId2"/>
              </a:buBlip>
              <a:defRPr/>
            </a:pPr>
            <a:r>
              <a:rPr lang="en-US" altLang="en-US" sz="2000"/>
              <a:t>by adjusting the estimated cash flows</a:t>
            </a:r>
          </a:p>
          <a:p>
            <a:pPr marL="228586" indent="-228586" defTabSz="914342">
              <a:lnSpc>
                <a:spcPct val="80000"/>
              </a:lnSpc>
              <a:spcBef>
                <a:spcPts val="1000"/>
              </a:spcBef>
              <a:buBlip>
                <a:blip r:embed="rId2"/>
              </a:buBlip>
              <a:defRPr/>
            </a:pPr>
            <a:r>
              <a:rPr lang="en-US" altLang="en-US" sz="2200"/>
              <a:t>Adjustment of the Discount Rate</a:t>
            </a:r>
          </a:p>
          <a:p>
            <a:pPr marL="228586" indent="-228586" defTabSz="914342">
              <a:lnSpc>
                <a:spcPct val="80000"/>
              </a:lnSpc>
              <a:spcBef>
                <a:spcPts val="1000"/>
              </a:spcBef>
              <a:buBlip>
                <a:blip r:embed="rId2"/>
              </a:buBlip>
              <a:defRPr/>
            </a:pPr>
            <a:r>
              <a:rPr lang="en-US" altLang="en-US" sz="2200"/>
              <a:t>The higher the perceived risk, the higher the discount rate that should be applied to the project’s cash flows.</a:t>
            </a:r>
          </a:p>
          <a:p>
            <a:pPr marL="228586" indent="-228586" defTabSz="914342">
              <a:lnSpc>
                <a:spcPct val="80000"/>
              </a:lnSpc>
              <a:spcBef>
                <a:spcPts val="1000"/>
              </a:spcBef>
              <a:buBlip>
                <a:blip r:embed="rId2"/>
              </a:buBlip>
              <a:defRPr/>
            </a:pPr>
            <a:r>
              <a:rPr lang="en-US" altLang="en-US" sz="2200"/>
              <a:t>Adjustment of the Estimated Cash Flows</a:t>
            </a:r>
          </a:p>
          <a:p>
            <a:pPr marL="228586" indent="-228586" defTabSz="914342">
              <a:lnSpc>
                <a:spcPct val="80000"/>
              </a:lnSpc>
              <a:spcBef>
                <a:spcPts val="1000"/>
              </a:spcBef>
              <a:buBlip>
                <a:blip r:embed="rId2"/>
              </a:buBlip>
              <a:defRPr/>
            </a:pPr>
            <a:r>
              <a:rPr lang="en-US" altLang="en-US" sz="2200"/>
              <a:t>By estimating how the cash flows could be affected by each form of risk, the MNC can determine the probability distribution of the net present value of the project.</a:t>
            </a:r>
          </a:p>
        </p:txBody>
      </p:sp>
      <p:sp>
        <p:nvSpPr>
          <p:cNvPr id="172036"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imes New Roman" pitchFamily="18" charset="0"/>
              </a:defRPr>
            </a:lvl1pPr>
            <a:lvl2pPr marL="682251" indent="-262404">
              <a:defRPr>
                <a:solidFill>
                  <a:schemeClr val="tx1"/>
                </a:solidFill>
                <a:latin typeface="Times New Roman" pitchFamily="18" charset="0"/>
              </a:defRPr>
            </a:lvl2pPr>
            <a:lvl3pPr marL="1049617" indent="-209923">
              <a:defRPr>
                <a:solidFill>
                  <a:schemeClr val="tx1"/>
                </a:solidFill>
                <a:latin typeface="Times New Roman" pitchFamily="18" charset="0"/>
              </a:defRPr>
            </a:lvl3pPr>
            <a:lvl4pPr marL="1469464" indent="-209923">
              <a:defRPr>
                <a:solidFill>
                  <a:schemeClr val="tx1"/>
                </a:solidFill>
                <a:latin typeface="Times New Roman" pitchFamily="18" charset="0"/>
              </a:defRPr>
            </a:lvl4pPr>
            <a:lvl5pPr marL="1889310" indent="-209923">
              <a:defRPr>
                <a:solidFill>
                  <a:schemeClr val="tx1"/>
                </a:solidFill>
                <a:latin typeface="Times New Roman" pitchFamily="18" charset="0"/>
              </a:defRPr>
            </a:lvl5pPr>
            <a:lvl6pPr marL="2309157" indent="-209923" defTabSz="419847" fontAlgn="base">
              <a:spcBef>
                <a:spcPct val="0"/>
              </a:spcBef>
              <a:spcAft>
                <a:spcPct val="0"/>
              </a:spcAft>
              <a:defRPr>
                <a:solidFill>
                  <a:schemeClr val="tx1"/>
                </a:solidFill>
                <a:latin typeface="Times New Roman" pitchFamily="18" charset="0"/>
              </a:defRPr>
            </a:lvl6pPr>
            <a:lvl7pPr marL="2729004" indent="-209923" defTabSz="419847" fontAlgn="base">
              <a:spcBef>
                <a:spcPct val="0"/>
              </a:spcBef>
              <a:spcAft>
                <a:spcPct val="0"/>
              </a:spcAft>
              <a:defRPr>
                <a:solidFill>
                  <a:schemeClr val="tx1"/>
                </a:solidFill>
                <a:latin typeface="Times New Roman" pitchFamily="18" charset="0"/>
              </a:defRPr>
            </a:lvl7pPr>
            <a:lvl8pPr marL="3148851" indent="-209923" defTabSz="419847" fontAlgn="base">
              <a:spcBef>
                <a:spcPct val="0"/>
              </a:spcBef>
              <a:spcAft>
                <a:spcPct val="0"/>
              </a:spcAft>
              <a:defRPr>
                <a:solidFill>
                  <a:schemeClr val="tx1"/>
                </a:solidFill>
                <a:latin typeface="Times New Roman" pitchFamily="18" charset="0"/>
              </a:defRPr>
            </a:lvl8pPr>
            <a:lvl9pPr marL="3568697" indent="-209923" defTabSz="419847" fontAlgn="base">
              <a:spcBef>
                <a:spcPct val="0"/>
              </a:spcBef>
              <a:spcAft>
                <a:spcPct val="0"/>
              </a:spcAft>
              <a:defRPr>
                <a:solidFill>
                  <a:schemeClr val="tx1"/>
                </a:solidFill>
                <a:latin typeface="Times New Roman" pitchFamily="18" charset="0"/>
              </a:defRPr>
            </a:lvl9pPr>
          </a:lstStyle>
          <a:p>
            <a:pPr fontAlgn="base">
              <a:spcBef>
                <a:spcPct val="0"/>
              </a:spcBef>
              <a:spcAft>
                <a:spcPct val="0"/>
              </a:spcAft>
            </a:pPr>
            <a:r>
              <a:rPr lang="en-US" altLang="en-US" sz="1300">
                <a:latin typeface="Cambria" pitchFamily="18" charset="0"/>
              </a:rPr>
              <a:t>DMH</a:t>
            </a:r>
          </a:p>
        </p:txBody>
      </p:sp>
      <p:sp>
        <p:nvSpPr>
          <p:cNvPr id="172037"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defRPr>
            </a:lvl1pPr>
            <a:lvl2pPr marL="682251" indent="-262404">
              <a:defRPr>
                <a:solidFill>
                  <a:schemeClr val="tx1"/>
                </a:solidFill>
                <a:latin typeface="Times New Roman" pitchFamily="18" charset="0"/>
              </a:defRPr>
            </a:lvl2pPr>
            <a:lvl3pPr marL="1049617" indent="-209923">
              <a:defRPr>
                <a:solidFill>
                  <a:schemeClr val="tx1"/>
                </a:solidFill>
                <a:latin typeface="Times New Roman" pitchFamily="18" charset="0"/>
              </a:defRPr>
            </a:lvl3pPr>
            <a:lvl4pPr marL="1469464" indent="-209923">
              <a:defRPr>
                <a:solidFill>
                  <a:schemeClr val="tx1"/>
                </a:solidFill>
                <a:latin typeface="Times New Roman" pitchFamily="18" charset="0"/>
              </a:defRPr>
            </a:lvl4pPr>
            <a:lvl5pPr marL="1889310" indent="-209923">
              <a:defRPr>
                <a:solidFill>
                  <a:schemeClr val="tx1"/>
                </a:solidFill>
                <a:latin typeface="Times New Roman" pitchFamily="18" charset="0"/>
              </a:defRPr>
            </a:lvl5pPr>
            <a:lvl6pPr marL="2309157" indent="-209923" defTabSz="419847" fontAlgn="base">
              <a:spcBef>
                <a:spcPct val="0"/>
              </a:spcBef>
              <a:spcAft>
                <a:spcPct val="0"/>
              </a:spcAft>
              <a:defRPr>
                <a:solidFill>
                  <a:schemeClr val="tx1"/>
                </a:solidFill>
                <a:latin typeface="Times New Roman" pitchFamily="18" charset="0"/>
              </a:defRPr>
            </a:lvl6pPr>
            <a:lvl7pPr marL="2729004" indent="-209923" defTabSz="419847" fontAlgn="base">
              <a:spcBef>
                <a:spcPct val="0"/>
              </a:spcBef>
              <a:spcAft>
                <a:spcPct val="0"/>
              </a:spcAft>
              <a:defRPr>
                <a:solidFill>
                  <a:schemeClr val="tx1"/>
                </a:solidFill>
                <a:latin typeface="Times New Roman" pitchFamily="18" charset="0"/>
              </a:defRPr>
            </a:lvl7pPr>
            <a:lvl8pPr marL="3148851" indent="-209923" defTabSz="419847" fontAlgn="base">
              <a:spcBef>
                <a:spcPct val="0"/>
              </a:spcBef>
              <a:spcAft>
                <a:spcPct val="0"/>
              </a:spcAft>
              <a:defRPr>
                <a:solidFill>
                  <a:schemeClr val="tx1"/>
                </a:solidFill>
                <a:latin typeface="Times New Roman" pitchFamily="18" charset="0"/>
              </a:defRPr>
            </a:lvl8pPr>
            <a:lvl9pPr marL="3568697" indent="-209923" defTabSz="419847" fontAlgn="base">
              <a:spcBef>
                <a:spcPct val="0"/>
              </a:spcBef>
              <a:spcAft>
                <a:spcPct val="0"/>
              </a:spcAft>
              <a:defRPr>
                <a:solidFill>
                  <a:schemeClr val="tx1"/>
                </a:solidFill>
                <a:latin typeface="Times New Roman" pitchFamily="18" charset="0"/>
              </a:defRPr>
            </a:lvl9pPr>
          </a:lstStyle>
          <a:p>
            <a:fld id="{A1BA3939-A46F-462E-96D2-5470C2EFB24E}" type="slidenum">
              <a:rPr lang="en-US" altLang="en-US" sz="2200">
                <a:latin typeface="Cambria" pitchFamily="18" charset="0"/>
              </a:rPr>
              <a:pPr/>
              <a:t>58</a:t>
            </a:fld>
            <a:endParaRPr lang="en-US" altLang="en-US" sz="2200">
              <a:latin typeface="Cambria" pitchFamily="18" charset="0"/>
            </a:endParaRPr>
          </a:p>
        </p:txBody>
      </p:sp>
    </p:spTree>
    <p:extLst>
      <p:ext uri="{BB962C8B-B14F-4D97-AF65-F5344CB8AC3E}">
        <p14:creationId xmlns:p14="http://schemas.microsoft.com/office/powerpoint/2010/main" val="18146589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5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2036" name="Rectangle 2"/>
          <p:cNvSpPr>
            <a:spLocks noGrp="1" noChangeArrowheads="1"/>
          </p:cNvSpPr>
          <p:nvPr>
            <p:ph type="title"/>
          </p:nvPr>
        </p:nvSpPr>
        <p:spPr>
          <a:xfrm>
            <a:off x="205566" y="304704"/>
            <a:ext cx="8261965" cy="609406"/>
          </a:xfrm>
        </p:spPr>
        <p:txBody>
          <a:bodyPr/>
          <a:lstStyle/>
          <a:p>
            <a:pPr defTabSz="914342">
              <a:defRPr/>
            </a:pPr>
            <a:r>
              <a:rPr lang="en-US" altLang="en-US" sz="3700" b="1">
                <a:solidFill>
                  <a:srgbClr val="0070C0"/>
                </a:solidFill>
              </a:rPr>
              <a:t>Applications of Country Risk Analysis</a:t>
            </a:r>
            <a:endParaRPr lang="en-US" altLang="en-US" b="1">
              <a:solidFill>
                <a:srgbClr val="0070C0"/>
              </a:solidFill>
            </a:endParaRPr>
          </a:p>
        </p:txBody>
      </p:sp>
      <p:sp>
        <p:nvSpPr>
          <p:cNvPr id="318467" name="Rectangle 3"/>
          <p:cNvSpPr>
            <a:spLocks noGrp="1" noChangeArrowheads="1"/>
          </p:cNvSpPr>
          <p:nvPr>
            <p:ph idx="1"/>
          </p:nvPr>
        </p:nvSpPr>
        <p:spPr bwMode="auto">
          <a:xfrm>
            <a:off x="743534" y="1218812"/>
            <a:ext cx="7859583" cy="5258675"/>
          </a:xfrm>
        </p:spPr>
        <p:txBody>
          <a:bodyPr wrap="square" numCol="1" anchor="t" anchorCtr="0" compatLnSpc="1">
            <a:prstTxWarp prst="textNoShape">
              <a:avLst/>
            </a:prstTxWarp>
          </a:bodyPr>
          <a:lstStyle/>
          <a:p>
            <a:pPr>
              <a:lnSpc>
                <a:spcPct val="80000"/>
              </a:lnSpc>
              <a:buFont typeface="Wingdings" pitchFamily="2" charset="2"/>
              <a:buBlip>
                <a:blip r:embed="rId2"/>
              </a:buBlip>
            </a:pPr>
            <a:r>
              <a:rPr lang="en-US" altLang="en-US" sz="2600"/>
              <a:t>Alerted by its risk assessor, Gulf Oil planned to deal with the loss of Iranian oil, &amp; was able to avoid major losses when the Shah of Iran fell four months later.</a:t>
            </a:r>
          </a:p>
          <a:p>
            <a:pPr>
              <a:lnSpc>
                <a:spcPct val="80000"/>
              </a:lnSpc>
              <a:buFont typeface="Wingdings" pitchFamily="2" charset="2"/>
              <a:buBlip>
                <a:blip r:embed="rId2"/>
              </a:buBlip>
            </a:pPr>
            <a:r>
              <a:rPr lang="en-US" altLang="en-US" sz="2600"/>
              <a:t>However, while the risk assessment of a country can be useful, it cannot always detect upcoming crises. </a:t>
            </a:r>
          </a:p>
          <a:p>
            <a:pPr>
              <a:lnSpc>
                <a:spcPct val="80000"/>
              </a:lnSpc>
              <a:buFont typeface="Wingdings" pitchFamily="2" charset="2"/>
              <a:buBlip>
                <a:blip r:embed="rId2"/>
              </a:buBlip>
            </a:pPr>
            <a:r>
              <a:rPr lang="en-US" altLang="en-US" sz="2600"/>
              <a:t>Iraq’s invasion of Kuwait was difficult to forecast, for example. Nevertheless, many MNCs promptly reassessed their exposure to country risk &amp; revised their operations. </a:t>
            </a:r>
          </a:p>
          <a:p>
            <a:pPr>
              <a:lnSpc>
                <a:spcPct val="80000"/>
              </a:lnSpc>
              <a:buFont typeface="Wingdings" pitchFamily="2" charset="2"/>
              <a:buBlip>
                <a:blip r:embed="rId2"/>
              </a:buBlip>
            </a:pPr>
            <a:r>
              <a:rPr lang="en-US" altLang="en-US" sz="2600"/>
              <a:t>The 1997-98 Asian crisis also showed that MNCs had underestimated the potential financial problems that could occur in the high-growth Asian countries. </a:t>
            </a:r>
          </a:p>
        </p:txBody>
      </p:sp>
      <p:sp>
        <p:nvSpPr>
          <p:cNvPr id="173060"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imes New Roman" pitchFamily="18" charset="0"/>
              </a:defRPr>
            </a:lvl1pPr>
            <a:lvl2pPr marL="682251" indent="-262404">
              <a:defRPr>
                <a:solidFill>
                  <a:schemeClr val="tx1"/>
                </a:solidFill>
                <a:latin typeface="Times New Roman" pitchFamily="18" charset="0"/>
              </a:defRPr>
            </a:lvl2pPr>
            <a:lvl3pPr marL="1049617" indent="-209923">
              <a:defRPr>
                <a:solidFill>
                  <a:schemeClr val="tx1"/>
                </a:solidFill>
                <a:latin typeface="Times New Roman" pitchFamily="18" charset="0"/>
              </a:defRPr>
            </a:lvl3pPr>
            <a:lvl4pPr marL="1469464" indent="-209923">
              <a:defRPr>
                <a:solidFill>
                  <a:schemeClr val="tx1"/>
                </a:solidFill>
                <a:latin typeface="Times New Roman" pitchFamily="18" charset="0"/>
              </a:defRPr>
            </a:lvl4pPr>
            <a:lvl5pPr marL="1889310" indent="-209923">
              <a:defRPr>
                <a:solidFill>
                  <a:schemeClr val="tx1"/>
                </a:solidFill>
                <a:latin typeface="Times New Roman" pitchFamily="18" charset="0"/>
              </a:defRPr>
            </a:lvl5pPr>
            <a:lvl6pPr marL="2309157" indent="-209923" defTabSz="419847" fontAlgn="base">
              <a:spcBef>
                <a:spcPct val="0"/>
              </a:spcBef>
              <a:spcAft>
                <a:spcPct val="0"/>
              </a:spcAft>
              <a:defRPr>
                <a:solidFill>
                  <a:schemeClr val="tx1"/>
                </a:solidFill>
                <a:latin typeface="Times New Roman" pitchFamily="18" charset="0"/>
              </a:defRPr>
            </a:lvl6pPr>
            <a:lvl7pPr marL="2729004" indent="-209923" defTabSz="419847" fontAlgn="base">
              <a:spcBef>
                <a:spcPct val="0"/>
              </a:spcBef>
              <a:spcAft>
                <a:spcPct val="0"/>
              </a:spcAft>
              <a:defRPr>
                <a:solidFill>
                  <a:schemeClr val="tx1"/>
                </a:solidFill>
                <a:latin typeface="Times New Roman" pitchFamily="18" charset="0"/>
              </a:defRPr>
            </a:lvl7pPr>
            <a:lvl8pPr marL="3148851" indent="-209923" defTabSz="419847" fontAlgn="base">
              <a:spcBef>
                <a:spcPct val="0"/>
              </a:spcBef>
              <a:spcAft>
                <a:spcPct val="0"/>
              </a:spcAft>
              <a:defRPr>
                <a:solidFill>
                  <a:schemeClr val="tx1"/>
                </a:solidFill>
                <a:latin typeface="Times New Roman" pitchFamily="18" charset="0"/>
              </a:defRPr>
            </a:lvl8pPr>
            <a:lvl9pPr marL="3568697" indent="-209923" defTabSz="419847" fontAlgn="base">
              <a:spcBef>
                <a:spcPct val="0"/>
              </a:spcBef>
              <a:spcAft>
                <a:spcPct val="0"/>
              </a:spcAft>
              <a:defRPr>
                <a:solidFill>
                  <a:schemeClr val="tx1"/>
                </a:solidFill>
                <a:latin typeface="Times New Roman" pitchFamily="18" charset="0"/>
              </a:defRPr>
            </a:lvl9pPr>
          </a:lstStyle>
          <a:p>
            <a:pPr fontAlgn="base">
              <a:spcBef>
                <a:spcPct val="0"/>
              </a:spcBef>
              <a:spcAft>
                <a:spcPct val="0"/>
              </a:spcAft>
            </a:pPr>
            <a:r>
              <a:rPr lang="en-US" altLang="en-US" sz="1300">
                <a:latin typeface="Cambria" pitchFamily="18" charset="0"/>
              </a:rPr>
              <a:t>DMH</a:t>
            </a:r>
          </a:p>
        </p:txBody>
      </p:sp>
      <p:sp>
        <p:nvSpPr>
          <p:cNvPr id="173061"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defRPr>
            </a:lvl1pPr>
            <a:lvl2pPr marL="682251" indent="-262404">
              <a:defRPr>
                <a:solidFill>
                  <a:schemeClr val="tx1"/>
                </a:solidFill>
                <a:latin typeface="Times New Roman" pitchFamily="18" charset="0"/>
              </a:defRPr>
            </a:lvl2pPr>
            <a:lvl3pPr marL="1049617" indent="-209923">
              <a:defRPr>
                <a:solidFill>
                  <a:schemeClr val="tx1"/>
                </a:solidFill>
                <a:latin typeface="Times New Roman" pitchFamily="18" charset="0"/>
              </a:defRPr>
            </a:lvl3pPr>
            <a:lvl4pPr marL="1469464" indent="-209923">
              <a:defRPr>
                <a:solidFill>
                  <a:schemeClr val="tx1"/>
                </a:solidFill>
                <a:latin typeface="Times New Roman" pitchFamily="18" charset="0"/>
              </a:defRPr>
            </a:lvl4pPr>
            <a:lvl5pPr marL="1889310" indent="-209923">
              <a:defRPr>
                <a:solidFill>
                  <a:schemeClr val="tx1"/>
                </a:solidFill>
                <a:latin typeface="Times New Roman" pitchFamily="18" charset="0"/>
              </a:defRPr>
            </a:lvl5pPr>
            <a:lvl6pPr marL="2309157" indent="-209923" defTabSz="419847" fontAlgn="base">
              <a:spcBef>
                <a:spcPct val="0"/>
              </a:spcBef>
              <a:spcAft>
                <a:spcPct val="0"/>
              </a:spcAft>
              <a:defRPr>
                <a:solidFill>
                  <a:schemeClr val="tx1"/>
                </a:solidFill>
                <a:latin typeface="Times New Roman" pitchFamily="18" charset="0"/>
              </a:defRPr>
            </a:lvl6pPr>
            <a:lvl7pPr marL="2729004" indent="-209923" defTabSz="419847" fontAlgn="base">
              <a:spcBef>
                <a:spcPct val="0"/>
              </a:spcBef>
              <a:spcAft>
                <a:spcPct val="0"/>
              </a:spcAft>
              <a:defRPr>
                <a:solidFill>
                  <a:schemeClr val="tx1"/>
                </a:solidFill>
                <a:latin typeface="Times New Roman" pitchFamily="18" charset="0"/>
              </a:defRPr>
            </a:lvl7pPr>
            <a:lvl8pPr marL="3148851" indent="-209923" defTabSz="419847" fontAlgn="base">
              <a:spcBef>
                <a:spcPct val="0"/>
              </a:spcBef>
              <a:spcAft>
                <a:spcPct val="0"/>
              </a:spcAft>
              <a:defRPr>
                <a:solidFill>
                  <a:schemeClr val="tx1"/>
                </a:solidFill>
                <a:latin typeface="Times New Roman" pitchFamily="18" charset="0"/>
              </a:defRPr>
            </a:lvl8pPr>
            <a:lvl9pPr marL="3568697" indent="-209923" defTabSz="419847" fontAlgn="base">
              <a:spcBef>
                <a:spcPct val="0"/>
              </a:spcBef>
              <a:spcAft>
                <a:spcPct val="0"/>
              </a:spcAft>
              <a:defRPr>
                <a:solidFill>
                  <a:schemeClr val="tx1"/>
                </a:solidFill>
                <a:latin typeface="Times New Roman" pitchFamily="18" charset="0"/>
              </a:defRPr>
            </a:lvl9pPr>
          </a:lstStyle>
          <a:p>
            <a:fld id="{644120CE-9198-49CC-98C0-0F2CF361BE6D}" type="slidenum">
              <a:rPr lang="en-US" altLang="en-US" sz="2200">
                <a:latin typeface="Cambria" pitchFamily="18" charset="0"/>
              </a:rPr>
              <a:pPr/>
              <a:t>59</a:t>
            </a:fld>
            <a:endParaRPr lang="en-US" altLang="en-US" sz="2200">
              <a:latin typeface="Cambria" pitchFamily="18" charset="0"/>
            </a:endParaRPr>
          </a:p>
        </p:txBody>
      </p:sp>
    </p:spTree>
    <p:extLst>
      <p:ext uri="{BB962C8B-B14F-4D97-AF65-F5344CB8AC3E}">
        <p14:creationId xmlns:p14="http://schemas.microsoft.com/office/powerpoint/2010/main" val="108580177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18467">
                                            <p:txEl>
                                              <p:pRg st="0" end="0"/>
                                            </p:txEl>
                                          </p:spTgt>
                                        </p:tgtEl>
                                        <p:attrNameLst>
                                          <p:attrName>style.visibility</p:attrName>
                                        </p:attrNameLst>
                                      </p:cBhvr>
                                      <p:to>
                                        <p:strVal val="visible"/>
                                      </p:to>
                                    </p:set>
                                    <p:animEffect transition="in" filter="wipe(left)">
                                      <p:cBhvr>
                                        <p:cTn id="7" dur="500"/>
                                        <p:tgtEl>
                                          <p:spTgt spid="31846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18467">
                                            <p:txEl>
                                              <p:pRg st="1" end="1"/>
                                            </p:txEl>
                                          </p:spTgt>
                                        </p:tgtEl>
                                        <p:attrNameLst>
                                          <p:attrName>style.visibility</p:attrName>
                                        </p:attrNameLst>
                                      </p:cBhvr>
                                      <p:to>
                                        <p:strVal val="visible"/>
                                      </p:to>
                                    </p:set>
                                    <p:animEffect transition="in" filter="wipe(left)">
                                      <p:cBhvr>
                                        <p:cTn id="12" dur="500"/>
                                        <p:tgtEl>
                                          <p:spTgt spid="31846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18467">
                                            <p:txEl>
                                              <p:pRg st="2" end="2"/>
                                            </p:txEl>
                                          </p:spTgt>
                                        </p:tgtEl>
                                        <p:attrNameLst>
                                          <p:attrName>style.visibility</p:attrName>
                                        </p:attrNameLst>
                                      </p:cBhvr>
                                      <p:to>
                                        <p:strVal val="visible"/>
                                      </p:to>
                                    </p:set>
                                    <p:animEffect transition="in" filter="wipe(left)">
                                      <p:cBhvr>
                                        <p:cTn id="17" dur="500"/>
                                        <p:tgtEl>
                                          <p:spTgt spid="31846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18467">
                                            <p:txEl>
                                              <p:pRg st="3" end="3"/>
                                            </p:txEl>
                                          </p:spTgt>
                                        </p:tgtEl>
                                        <p:attrNameLst>
                                          <p:attrName>style.visibility</p:attrName>
                                        </p:attrNameLst>
                                      </p:cBhvr>
                                      <p:to>
                                        <p:strVal val="visible"/>
                                      </p:to>
                                    </p:set>
                                    <p:animEffect transition="in" filter="wipe(left)">
                                      <p:cBhvr>
                                        <p:cTn id="22" dur="500"/>
                                        <p:tgtEl>
                                          <p:spTgt spid="31846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8467" grpId="0" build="p" autoUpdateAnimBg="0"/>
    </p:bld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45" name="Title 4"/>
          <p:cNvSpPr>
            <a:spLocks noGrp="1" noChangeArrowheads="1"/>
          </p:cNvSpPr>
          <p:nvPr>
            <p:ph type="title"/>
          </p:nvPr>
        </p:nvSpPr>
        <p:spPr>
          <a:xfrm>
            <a:off x="513183" y="419878"/>
            <a:ext cx="8206566" cy="1143000"/>
          </a:xfrm>
        </p:spPr>
        <p:txBody>
          <a:bodyPr/>
          <a:lstStyle/>
          <a:p>
            <a:pPr defTabSz="914342">
              <a:defRPr/>
            </a:pPr>
            <a:r>
              <a:rPr lang="en-US" altLang="en-US" b="1">
                <a:solidFill>
                  <a:srgbClr val="0070C0"/>
                </a:solidFill>
              </a:rPr>
              <a:t>Motives for DFI   (contd..)</a:t>
            </a:r>
            <a:endParaRPr lang="en-US" altLang="en-US">
              <a:solidFill>
                <a:srgbClr val="0070C0"/>
              </a:solidFill>
            </a:endParaRPr>
          </a:p>
        </p:txBody>
      </p:sp>
      <p:sp>
        <p:nvSpPr>
          <p:cNvPr id="261122" name="Rectangle 2"/>
          <p:cNvSpPr>
            <a:spLocks noGrp="1" noChangeArrowheads="1"/>
          </p:cNvSpPr>
          <p:nvPr>
            <p:ph idx="1"/>
          </p:nvPr>
        </p:nvSpPr>
        <p:spPr bwMode="auto">
          <a:xfrm>
            <a:off x="424252" y="1679510"/>
            <a:ext cx="8178865" cy="4416004"/>
          </a:xfrm>
        </p:spPr>
        <p:txBody>
          <a:bodyPr wrap="square" numCol="1" anchor="t" anchorCtr="0" compatLnSpc="1">
            <a:prstTxWarp prst="textNoShape">
              <a:avLst/>
            </a:prstTxWarp>
          </a:bodyPr>
          <a:lstStyle/>
          <a:p>
            <a:pPr>
              <a:buClr>
                <a:schemeClr val="tx1"/>
              </a:buClr>
              <a:buSzPct val="110000"/>
              <a:buFont typeface="Wingdings" pitchFamily="2" charset="2"/>
              <a:buBlip>
                <a:blip r:embed="rId3"/>
              </a:buBlip>
            </a:pPr>
            <a:r>
              <a:rPr lang="en-US" altLang="en-US" sz="2300"/>
              <a:t>The optimal method for a firm to penetrate a foreign market is partially dependent on the characteristics of the market.</a:t>
            </a:r>
          </a:p>
          <a:p>
            <a:pPr>
              <a:buClr>
                <a:schemeClr val="tx1"/>
              </a:buClr>
              <a:buSzPct val="110000"/>
              <a:buFont typeface="Wingdings" pitchFamily="2" charset="2"/>
              <a:buBlip>
                <a:blip r:embed="rId3"/>
              </a:buBlip>
            </a:pPr>
            <a:r>
              <a:rPr lang="en-US" altLang="en-US" sz="2300"/>
              <a:t>For example, if the consumers are used to buying domestic products, then licensing arrangements or joint ventures may be more appropriate.</a:t>
            </a:r>
          </a:p>
          <a:p>
            <a:pPr>
              <a:buClr>
                <a:schemeClr val="tx1"/>
              </a:buClr>
              <a:buSzPct val="110000"/>
              <a:buFont typeface="Wingdings" pitchFamily="2" charset="2"/>
              <a:buBlip>
                <a:blip r:embed="rId3"/>
              </a:buBlip>
            </a:pPr>
            <a:r>
              <a:rPr lang="en-US" altLang="en-US" sz="2300"/>
              <a:t>Before investing in a foreign country, the potential benefits must be weighed against the costs &amp; risks.</a:t>
            </a:r>
          </a:p>
          <a:p>
            <a:pPr>
              <a:buClr>
                <a:schemeClr val="tx1"/>
              </a:buClr>
              <a:buSzPct val="110000"/>
              <a:buFont typeface="Wingdings" pitchFamily="2" charset="2"/>
              <a:buBlip>
                <a:blip r:embed="rId3"/>
              </a:buBlip>
            </a:pPr>
            <a:r>
              <a:rPr lang="en-US" altLang="en-US" sz="2300"/>
              <a:t>As conditions change over time, some countries may become more attractive targets for DFI, while other countries become less attractive.</a:t>
            </a:r>
          </a:p>
        </p:txBody>
      </p:sp>
      <p:sp>
        <p:nvSpPr>
          <p:cNvPr id="113668"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imes New Roman" pitchFamily="18" charset="0"/>
              </a:defRPr>
            </a:lvl1pPr>
            <a:lvl2pPr marL="682251" indent="-262404">
              <a:defRPr>
                <a:solidFill>
                  <a:schemeClr val="tx1"/>
                </a:solidFill>
                <a:latin typeface="Times New Roman" pitchFamily="18" charset="0"/>
              </a:defRPr>
            </a:lvl2pPr>
            <a:lvl3pPr marL="1049617" indent="-209923">
              <a:defRPr>
                <a:solidFill>
                  <a:schemeClr val="tx1"/>
                </a:solidFill>
                <a:latin typeface="Times New Roman" pitchFamily="18" charset="0"/>
              </a:defRPr>
            </a:lvl3pPr>
            <a:lvl4pPr marL="1469464" indent="-209923">
              <a:defRPr>
                <a:solidFill>
                  <a:schemeClr val="tx1"/>
                </a:solidFill>
                <a:latin typeface="Times New Roman" pitchFamily="18" charset="0"/>
              </a:defRPr>
            </a:lvl4pPr>
            <a:lvl5pPr marL="1889310" indent="-209923">
              <a:defRPr>
                <a:solidFill>
                  <a:schemeClr val="tx1"/>
                </a:solidFill>
                <a:latin typeface="Times New Roman" pitchFamily="18" charset="0"/>
              </a:defRPr>
            </a:lvl5pPr>
            <a:lvl6pPr marL="2309157" indent="-209923" defTabSz="419847" fontAlgn="base">
              <a:spcBef>
                <a:spcPct val="0"/>
              </a:spcBef>
              <a:spcAft>
                <a:spcPct val="0"/>
              </a:spcAft>
              <a:defRPr>
                <a:solidFill>
                  <a:schemeClr val="tx1"/>
                </a:solidFill>
                <a:latin typeface="Times New Roman" pitchFamily="18" charset="0"/>
              </a:defRPr>
            </a:lvl6pPr>
            <a:lvl7pPr marL="2729004" indent="-209923" defTabSz="419847" fontAlgn="base">
              <a:spcBef>
                <a:spcPct val="0"/>
              </a:spcBef>
              <a:spcAft>
                <a:spcPct val="0"/>
              </a:spcAft>
              <a:defRPr>
                <a:solidFill>
                  <a:schemeClr val="tx1"/>
                </a:solidFill>
                <a:latin typeface="Times New Roman" pitchFamily="18" charset="0"/>
              </a:defRPr>
            </a:lvl7pPr>
            <a:lvl8pPr marL="3148851" indent="-209923" defTabSz="419847" fontAlgn="base">
              <a:spcBef>
                <a:spcPct val="0"/>
              </a:spcBef>
              <a:spcAft>
                <a:spcPct val="0"/>
              </a:spcAft>
              <a:defRPr>
                <a:solidFill>
                  <a:schemeClr val="tx1"/>
                </a:solidFill>
                <a:latin typeface="Times New Roman" pitchFamily="18" charset="0"/>
              </a:defRPr>
            </a:lvl8pPr>
            <a:lvl9pPr marL="3568697" indent="-209923" defTabSz="419847" fontAlgn="base">
              <a:spcBef>
                <a:spcPct val="0"/>
              </a:spcBef>
              <a:spcAft>
                <a:spcPct val="0"/>
              </a:spcAft>
              <a:defRPr>
                <a:solidFill>
                  <a:schemeClr val="tx1"/>
                </a:solidFill>
                <a:latin typeface="Times New Roman" pitchFamily="18" charset="0"/>
              </a:defRPr>
            </a:lvl9pPr>
          </a:lstStyle>
          <a:p>
            <a:pPr fontAlgn="base">
              <a:spcBef>
                <a:spcPct val="0"/>
              </a:spcBef>
              <a:spcAft>
                <a:spcPct val="0"/>
              </a:spcAft>
            </a:pPr>
            <a:r>
              <a:rPr lang="en-US" altLang="en-US" sz="1300">
                <a:latin typeface="Cambria" pitchFamily="18" charset="0"/>
              </a:rPr>
              <a:t>DMH</a:t>
            </a:r>
          </a:p>
        </p:txBody>
      </p:sp>
      <p:sp>
        <p:nvSpPr>
          <p:cNvPr id="113669"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defRPr>
            </a:lvl1pPr>
            <a:lvl2pPr marL="682251" indent="-262404">
              <a:defRPr>
                <a:solidFill>
                  <a:schemeClr val="tx1"/>
                </a:solidFill>
                <a:latin typeface="Times New Roman" pitchFamily="18" charset="0"/>
              </a:defRPr>
            </a:lvl2pPr>
            <a:lvl3pPr marL="1049617" indent="-209923">
              <a:defRPr>
                <a:solidFill>
                  <a:schemeClr val="tx1"/>
                </a:solidFill>
                <a:latin typeface="Times New Roman" pitchFamily="18" charset="0"/>
              </a:defRPr>
            </a:lvl3pPr>
            <a:lvl4pPr marL="1469464" indent="-209923">
              <a:defRPr>
                <a:solidFill>
                  <a:schemeClr val="tx1"/>
                </a:solidFill>
                <a:latin typeface="Times New Roman" pitchFamily="18" charset="0"/>
              </a:defRPr>
            </a:lvl4pPr>
            <a:lvl5pPr marL="1889310" indent="-209923">
              <a:defRPr>
                <a:solidFill>
                  <a:schemeClr val="tx1"/>
                </a:solidFill>
                <a:latin typeface="Times New Roman" pitchFamily="18" charset="0"/>
              </a:defRPr>
            </a:lvl5pPr>
            <a:lvl6pPr marL="2309157" indent="-209923" defTabSz="419847" fontAlgn="base">
              <a:spcBef>
                <a:spcPct val="0"/>
              </a:spcBef>
              <a:spcAft>
                <a:spcPct val="0"/>
              </a:spcAft>
              <a:defRPr>
                <a:solidFill>
                  <a:schemeClr val="tx1"/>
                </a:solidFill>
                <a:latin typeface="Times New Roman" pitchFamily="18" charset="0"/>
              </a:defRPr>
            </a:lvl6pPr>
            <a:lvl7pPr marL="2729004" indent="-209923" defTabSz="419847" fontAlgn="base">
              <a:spcBef>
                <a:spcPct val="0"/>
              </a:spcBef>
              <a:spcAft>
                <a:spcPct val="0"/>
              </a:spcAft>
              <a:defRPr>
                <a:solidFill>
                  <a:schemeClr val="tx1"/>
                </a:solidFill>
                <a:latin typeface="Times New Roman" pitchFamily="18" charset="0"/>
              </a:defRPr>
            </a:lvl7pPr>
            <a:lvl8pPr marL="3148851" indent="-209923" defTabSz="419847" fontAlgn="base">
              <a:spcBef>
                <a:spcPct val="0"/>
              </a:spcBef>
              <a:spcAft>
                <a:spcPct val="0"/>
              </a:spcAft>
              <a:defRPr>
                <a:solidFill>
                  <a:schemeClr val="tx1"/>
                </a:solidFill>
                <a:latin typeface="Times New Roman" pitchFamily="18" charset="0"/>
              </a:defRPr>
            </a:lvl8pPr>
            <a:lvl9pPr marL="3568697" indent="-209923" defTabSz="419847" fontAlgn="base">
              <a:spcBef>
                <a:spcPct val="0"/>
              </a:spcBef>
              <a:spcAft>
                <a:spcPct val="0"/>
              </a:spcAft>
              <a:defRPr>
                <a:solidFill>
                  <a:schemeClr val="tx1"/>
                </a:solidFill>
                <a:latin typeface="Times New Roman" pitchFamily="18" charset="0"/>
              </a:defRPr>
            </a:lvl9pPr>
          </a:lstStyle>
          <a:p>
            <a:fld id="{5CEA97CE-8479-4CB4-9B7F-F99D5DF59BC5}" type="slidenum">
              <a:rPr lang="en-US" altLang="en-US" sz="2200">
                <a:latin typeface="Cambria" pitchFamily="18" charset="0"/>
              </a:rPr>
              <a:pPr/>
              <a:t>6</a:t>
            </a:fld>
            <a:endParaRPr lang="en-US" altLang="en-US" sz="2200">
              <a:latin typeface="Cambria" pitchFamily="18" charset="0"/>
            </a:endParaRPr>
          </a:p>
        </p:txBody>
      </p:sp>
    </p:spTree>
    <p:extLst>
      <p:ext uri="{BB962C8B-B14F-4D97-AF65-F5344CB8AC3E}">
        <p14:creationId xmlns:p14="http://schemas.microsoft.com/office/powerpoint/2010/main" val="227640859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61122">
                                            <p:txEl>
                                              <p:pRg st="0" end="0"/>
                                            </p:txEl>
                                          </p:spTgt>
                                        </p:tgtEl>
                                        <p:attrNameLst>
                                          <p:attrName>style.visibility</p:attrName>
                                        </p:attrNameLst>
                                      </p:cBhvr>
                                      <p:to>
                                        <p:strVal val="visible"/>
                                      </p:to>
                                    </p:set>
                                    <p:animEffect transition="in" filter="wipe(left)">
                                      <p:cBhvr>
                                        <p:cTn id="7" dur="500"/>
                                        <p:tgtEl>
                                          <p:spTgt spid="26112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61122">
                                            <p:txEl>
                                              <p:pRg st="1" end="1"/>
                                            </p:txEl>
                                          </p:spTgt>
                                        </p:tgtEl>
                                        <p:attrNameLst>
                                          <p:attrName>style.visibility</p:attrName>
                                        </p:attrNameLst>
                                      </p:cBhvr>
                                      <p:to>
                                        <p:strVal val="visible"/>
                                      </p:to>
                                    </p:set>
                                    <p:animEffect transition="in" filter="wipe(left)">
                                      <p:cBhvr>
                                        <p:cTn id="12" dur="500"/>
                                        <p:tgtEl>
                                          <p:spTgt spid="261122">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61122">
                                            <p:txEl>
                                              <p:pRg st="2" end="2"/>
                                            </p:txEl>
                                          </p:spTgt>
                                        </p:tgtEl>
                                        <p:attrNameLst>
                                          <p:attrName>style.visibility</p:attrName>
                                        </p:attrNameLst>
                                      </p:cBhvr>
                                      <p:to>
                                        <p:strVal val="visible"/>
                                      </p:to>
                                    </p:set>
                                    <p:animEffect transition="in" filter="wipe(left)">
                                      <p:cBhvr>
                                        <p:cTn id="17" dur="500"/>
                                        <p:tgtEl>
                                          <p:spTgt spid="261122">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61122">
                                            <p:txEl>
                                              <p:pRg st="3" end="3"/>
                                            </p:txEl>
                                          </p:spTgt>
                                        </p:tgtEl>
                                        <p:attrNameLst>
                                          <p:attrName>style.visibility</p:attrName>
                                        </p:attrNameLst>
                                      </p:cBhvr>
                                      <p:to>
                                        <p:strVal val="visible"/>
                                      </p:to>
                                    </p:set>
                                    <p:animEffect transition="in" filter="wipe(left)">
                                      <p:cBhvr>
                                        <p:cTn id="22" dur="500"/>
                                        <p:tgtEl>
                                          <p:spTgt spid="26112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1122" grpId="0" build="p" autoUpdateAnimBg="0"/>
    </p:bldLst>
  </p:timing>
</p:sld>
</file>

<file path=ppt/slides/slide6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3060" name="Rectangle 2"/>
          <p:cNvSpPr>
            <a:spLocks noGrp="1" noChangeArrowheads="1"/>
          </p:cNvSpPr>
          <p:nvPr>
            <p:ph type="title"/>
          </p:nvPr>
        </p:nvSpPr>
        <p:spPr>
          <a:xfrm>
            <a:off x="473821" y="304703"/>
            <a:ext cx="8178865" cy="954929"/>
          </a:xfrm>
        </p:spPr>
        <p:txBody>
          <a:bodyPr>
            <a:normAutofit fontScale="90000"/>
          </a:bodyPr>
          <a:lstStyle/>
          <a:p>
            <a:pPr defTabSz="914342">
              <a:defRPr/>
            </a:pPr>
            <a:r>
              <a:rPr lang="en-US" altLang="en-US" sz="3300" b="1">
                <a:solidFill>
                  <a:srgbClr val="0070C0"/>
                </a:solidFill>
              </a:rPr>
              <a:t>Reducing Exposure to Host Government Takeovers</a:t>
            </a:r>
            <a:endParaRPr lang="en-US" altLang="en-US" b="1">
              <a:solidFill>
                <a:srgbClr val="0070C0"/>
              </a:solidFill>
            </a:endParaRPr>
          </a:p>
        </p:txBody>
      </p:sp>
      <p:sp>
        <p:nvSpPr>
          <p:cNvPr id="319491" name="Rectangle 3"/>
          <p:cNvSpPr>
            <a:spLocks noGrp="1" noChangeArrowheads="1"/>
          </p:cNvSpPr>
          <p:nvPr>
            <p:ph idx="1"/>
          </p:nvPr>
        </p:nvSpPr>
        <p:spPr>
          <a:xfrm>
            <a:off x="540885" y="1296081"/>
            <a:ext cx="7995168" cy="5181406"/>
          </a:xfrm>
        </p:spPr>
        <p:txBody>
          <a:bodyPr/>
          <a:lstStyle/>
          <a:p>
            <a:pPr marL="228586" indent="-228586" defTabSz="914342">
              <a:spcBef>
                <a:spcPts val="1000"/>
              </a:spcBef>
              <a:buBlip>
                <a:blip r:embed="rId2"/>
              </a:buBlip>
              <a:tabLst>
                <a:tab pos="204092" algn="l"/>
              </a:tabLst>
              <a:defRPr/>
            </a:pPr>
            <a:r>
              <a:rPr lang="en-US" sz="2600" dirty="0"/>
              <a:t>The benefits of DFI can be offset by country risk, the most severe of which is a host government takeover.</a:t>
            </a:r>
          </a:p>
          <a:p>
            <a:pPr marL="228586" indent="-228586" defTabSz="914342">
              <a:spcBef>
                <a:spcPts val="1000"/>
              </a:spcBef>
              <a:buBlip>
                <a:blip r:embed="rId2"/>
              </a:buBlip>
              <a:tabLst>
                <a:tab pos="204092" algn="l"/>
              </a:tabLst>
              <a:defRPr/>
            </a:pPr>
            <a:r>
              <a:rPr lang="en-US" sz="2600" dirty="0"/>
              <a:t>To reduce the chance of a takeover by the host government, firms often use the following strategies:</a:t>
            </a:r>
          </a:p>
          <a:p>
            <a:pPr marL="737647" indent="-419847" defTabSz="914342">
              <a:spcBef>
                <a:spcPts val="1000"/>
              </a:spcBef>
              <a:buNone/>
              <a:tabLst>
                <a:tab pos="204092" algn="l"/>
              </a:tabLst>
              <a:defRPr/>
            </a:pPr>
            <a:r>
              <a:rPr lang="en-US" sz="2300" dirty="0"/>
              <a:t>(1) Use a Short-Term Horizon: This technique concentrates on recovering cash flow quickly. </a:t>
            </a:r>
          </a:p>
          <a:p>
            <a:pPr marL="737647" lvl="1" indent="-419847" defTabSz="914342">
              <a:spcBef>
                <a:spcPts val="500"/>
              </a:spcBef>
              <a:buNone/>
              <a:tabLst>
                <a:tab pos="204092" algn="l"/>
              </a:tabLst>
              <a:defRPr/>
            </a:pPr>
            <a:r>
              <a:rPr lang="en-US" sz="2300" dirty="0"/>
              <a:t>(2) Rely on Unique Supplies or Technology: In this way, the host government will not be able to take over &amp; operate the subsidiary successfully.</a:t>
            </a:r>
          </a:p>
          <a:p>
            <a:pPr marL="737647" lvl="1" indent="-419847" defTabSz="914342">
              <a:spcBef>
                <a:spcPts val="500"/>
              </a:spcBef>
              <a:buNone/>
              <a:tabLst>
                <a:tab pos="204092" algn="l"/>
              </a:tabLst>
              <a:defRPr/>
            </a:pPr>
            <a:r>
              <a:rPr lang="en-US" sz="2300" dirty="0"/>
              <a:t>(3) Hire Local Labor: The local employees can apply pressure on their government.</a:t>
            </a:r>
          </a:p>
        </p:txBody>
      </p:sp>
      <p:sp>
        <p:nvSpPr>
          <p:cNvPr id="174084"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imes New Roman" pitchFamily="18" charset="0"/>
              </a:defRPr>
            </a:lvl1pPr>
            <a:lvl2pPr marL="682251" indent="-262404">
              <a:defRPr>
                <a:solidFill>
                  <a:schemeClr val="tx1"/>
                </a:solidFill>
                <a:latin typeface="Times New Roman" pitchFamily="18" charset="0"/>
              </a:defRPr>
            </a:lvl2pPr>
            <a:lvl3pPr marL="1049617" indent="-209923">
              <a:defRPr>
                <a:solidFill>
                  <a:schemeClr val="tx1"/>
                </a:solidFill>
                <a:latin typeface="Times New Roman" pitchFamily="18" charset="0"/>
              </a:defRPr>
            </a:lvl3pPr>
            <a:lvl4pPr marL="1469464" indent="-209923">
              <a:defRPr>
                <a:solidFill>
                  <a:schemeClr val="tx1"/>
                </a:solidFill>
                <a:latin typeface="Times New Roman" pitchFamily="18" charset="0"/>
              </a:defRPr>
            </a:lvl4pPr>
            <a:lvl5pPr marL="1889310" indent="-209923">
              <a:defRPr>
                <a:solidFill>
                  <a:schemeClr val="tx1"/>
                </a:solidFill>
                <a:latin typeface="Times New Roman" pitchFamily="18" charset="0"/>
              </a:defRPr>
            </a:lvl5pPr>
            <a:lvl6pPr marL="2309157" indent="-209923" defTabSz="419847" fontAlgn="base">
              <a:spcBef>
                <a:spcPct val="0"/>
              </a:spcBef>
              <a:spcAft>
                <a:spcPct val="0"/>
              </a:spcAft>
              <a:defRPr>
                <a:solidFill>
                  <a:schemeClr val="tx1"/>
                </a:solidFill>
                <a:latin typeface="Times New Roman" pitchFamily="18" charset="0"/>
              </a:defRPr>
            </a:lvl6pPr>
            <a:lvl7pPr marL="2729004" indent="-209923" defTabSz="419847" fontAlgn="base">
              <a:spcBef>
                <a:spcPct val="0"/>
              </a:spcBef>
              <a:spcAft>
                <a:spcPct val="0"/>
              </a:spcAft>
              <a:defRPr>
                <a:solidFill>
                  <a:schemeClr val="tx1"/>
                </a:solidFill>
                <a:latin typeface="Times New Roman" pitchFamily="18" charset="0"/>
              </a:defRPr>
            </a:lvl7pPr>
            <a:lvl8pPr marL="3148851" indent="-209923" defTabSz="419847" fontAlgn="base">
              <a:spcBef>
                <a:spcPct val="0"/>
              </a:spcBef>
              <a:spcAft>
                <a:spcPct val="0"/>
              </a:spcAft>
              <a:defRPr>
                <a:solidFill>
                  <a:schemeClr val="tx1"/>
                </a:solidFill>
                <a:latin typeface="Times New Roman" pitchFamily="18" charset="0"/>
              </a:defRPr>
            </a:lvl8pPr>
            <a:lvl9pPr marL="3568697" indent="-209923" defTabSz="419847" fontAlgn="base">
              <a:spcBef>
                <a:spcPct val="0"/>
              </a:spcBef>
              <a:spcAft>
                <a:spcPct val="0"/>
              </a:spcAft>
              <a:defRPr>
                <a:solidFill>
                  <a:schemeClr val="tx1"/>
                </a:solidFill>
                <a:latin typeface="Times New Roman" pitchFamily="18" charset="0"/>
              </a:defRPr>
            </a:lvl9pPr>
          </a:lstStyle>
          <a:p>
            <a:pPr fontAlgn="base">
              <a:spcBef>
                <a:spcPct val="0"/>
              </a:spcBef>
              <a:spcAft>
                <a:spcPct val="0"/>
              </a:spcAft>
            </a:pPr>
            <a:r>
              <a:rPr lang="en-US" altLang="en-US" sz="1300">
                <a:latin typeface="Cambria" pitchFamily="18" charset="0"/>
              </a:rPr>
              <a:t>DMH</a:t>
            </a:r>
          </a:p>
        </p:txBody>
      </p:sp>
      <p:sp>
        <p:nvSpPr>
          <p:cNvPr id="174085"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defRPr>
            </a:lvl1pPr>
            <a:lvl2pPr marL="682251" indent="-262404">
              <a:defRPr>
                <a:solidFill>
                  <a:schemeClr val="tx1"/>
                </a:solidFill>
                <a:latin typeface="Times New Roman" pitchFamily="18" charset="0"/>
              </a:defRPr>
            </a:lvl2pPr>
            <a:lvl3pPr marL="1049617" indent="-209923">
              <a:defRPr>
                <a:solidFill>
                  <a:schemeClr val="tx1"/>
                </a:solidFill>
                <a:latin typeface="Times New Roman" pitchFamily="18" charset="0"/>
              </a:defRPr>
            </a:lvl3pPr>
            <a:lvl4pPr marL="1469464" indent="-209923">
              <a:defRPr>
                <a:solidFill>
                  <a:schemeClr val="tx1"/>
                </a:solidFill>
                <a:latin typeface="Times New Roman" pitchFamily="18" charset="0"/>
              </a:defRPr>
            </a:lvl4pPr>
            <a:lvl5pPr marL="1889310" indent="-209923">
              <a:defRPr>
                <a:solidFill>
                  <a:schemeClr val="tx1"/>
                </a:solidFill>
                <a:latin typeface="Times New Roman" pitchFamily="18" charset="0"/>
              </a:defRPr>
            </a:lvl5pPr>
            <a:lvl6pPr marL="2309157" indent="-209923" defTabSz="419847" fontAlgn="base">
              <a:spcBef>
                <a:spcPct val="0"/>
              </a:spcBef>
              <a:spcAft>
                <a:spcPct val="0"/>
              </a:spcAft>
              <a:defRPr>
                <a:solidFill>
                  <a:schemeClr val="tx1"/>
                </a:solidFill>
                <a:latin typeface="Times New Roman" pitchFamily="18" charset="0"/>
              </a:defRPr>
            </a:lvl6pPr>
            <a:lvl7pPr marL="2729004" indent="-209923" defTabSz="419847" fontAlgn="base">
              <a:spcBef>
                <a:spcPct val="0"/>
              </a:spcBef>
              <a:spcAft>
                <a:spcPct val="0"/>
              </a:spcAft>
              <a:defRPr>
                <a:solidFill>
                  <a:schemeClr val="tx1"/>
                </a:solidFill>
                <a:latin typeface="Times New Roman" pitchFamily="18" charset="0"/>
              </a:defRPr>
            </a:lvl7pPr>
            <a:lvl8pPr marL="3148851" indent="-209923" defTabSz="419847" fontAlgn="base">
              <a:spcBef>
                <a:spcPct val="0"/>
              </a:spcBef>
              <a:spcAft>
                <a:spcPct val="0"/>
              </a:spcAft>
              <a:defRPr>
                <a:solidFill>
                  <a:schemeClr val="tx1"/>
                </a:solidFill>
                <a:latin typeface="Times New Roman" pitchFamily="18" charset="0"/>
              </a:defRPr>
            </a:lvl8pPr>
            <a:lvl9pPr marL="3568697" indent="-209923" defTabSz="419847" fontAlgn="base">
              <a:spcBef>
                <a:spcPct val="0"/>
              </a:spcBef>
              <a:spcAft>
                <a:spcPct val="0"/>
              </a:spcAft>
              <a:defRPr>
                <a:solidFill>
                  <a:schemeClr val="tx1"/>
                </a:solidFill>
                <a:latin typeface="Times New Roman" pitchFamily="18" charset="0"/>
              </a:defRPr>
            </a:lvl9pPr>
          </a:lstStyle>
          <a:p>
            <a:fld id="{8E2DC4A5-07FD-4DCA-B80C-2537BE115482}" type="slidenum">
              <a:rPr lang="en-US" altLang="en-US" sz="2200">
                <a:latin typeface="Cambria" pitchFamily="18" charset="0"/>
              </a:rPr>
              <a:pPr/>
              <a:t>60</a:t>
            </a:fld>
            <a:endParaRPr lang="en-US" altLang="en-US" sz="2200">
              <a:latin typeface="Cambria" pitchFamily="18" charset="0"/>
            </a:endParaRPr>
          </a:p>
        </p:txBody>
      </p:sp>
    </p:spTree>
    <p:extLst>
      <p:ext uri="{BB962C8B-B14F-4D97-AF65-F5344CB8AC3E}">
        <p14:creationId xmlns:p14="http://schemas.microsoft.com/office/powerpoint/2010/main" val="155217225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19491">
                                            <p:txEl>
                                              <p:pRg st="0" end="0"/>
                                            </p:txEl>
                                          </p:spTgt>
                                        </p:tgtEl>
                                        <p:attrNameLst>
                                          <p:attrName>style.visibility</p:attrName>
                                        </p:attrNameLst>
                                      </p:cBhvr>
                                      <p:to>
                                        <p:strVal val="visible"/>
                                      </p:to>
                                    </p:set>
                                    <p:animEffect transition="in" filter="wipe(left)">
                                      <p:cBhvr>
                                        <p:cTn id="7" dur="500"/>
                                        <p:tgtEl>
                                          <p:spTgt spid="31949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19491">
                                            <p:txEl>
                                              <p:pRg st="1" end="1"/>
                                            </p:txEl>
                                          </p:spTgt>
                                        </p:tgtEl>
                                        <p:attrNameLst>
                                          <p:attrName>style.visibility</p:attrName>
                                        </p:attrNameLst>
                                      </p:cBhvr>
                                      <p:to>
                                        <p:strVal val="visible"/>
                                      </p:to>
                                    </p:set>
                                    <p:animEffect transition="in" filter="wipe(left)">
                                      <p:cBhvr>
                                        <p:cTn id="12" dur="500"/>
                                        <p:tgtEl>
                                          <p:spTgt spid="31949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19491">
                                            <p:txEl>
                                              <p:pRg st="2" end="2"/>
                                            </p:txEl>
                                          </p:spTgt>
                                        </p:tgtEl>
                                        <p:attrNameLst>
                                          <p:attrName>style.visibility</p:attrName>
                                        </p:attrNameLst>
                                      </p:cBhvr>
                                      <p:to>
                                        <p:strVal val="visible"/>
                                      </p:to>
                                    </p:set>
                                    <p:animEffect transition="in" filter="wipe(left)">
                                      <p:cBhvr>
                                        <p:cTn id="17" dur="500"/>
                                        <p:tgtEl>
                                          <p:spTgt spid="319491">
                                            <p:txEl>
                                              <p:pRg st="2" end="2"/>
                                            </p:txEl>
                                          </p:spTgt>
                                        </p:tgtEl>
                                      </p:cBhvr>
                                    </p:animEffect>
                                  </p:childTnLst>
                                </p:cTn>
                              </p:par>
                              <p:par>
                                <p:cTn id="18" presetID="22" presetClass="entr" presetSubtype="8" fill="hold" grpId="0" nodeType="withEffect">
                                  <p:stCondLst>
                                    <p:cond delay="0"/>
                                  </p:stCondLst>
                                  <p:childTnLst>
                                    <p:set>
                                      <p:cBhvr>
                                        <p:cTn id="19" dur="1" fill="hold">
                                          <p:stCondLst>
                                            <p:cond delay="0"/>
                                          </p:stCondLst>
                                        </p:cTn>
                                        <p:tgtEl>
                                          <p:spTgt spid="319491">
                                            <p:txEl>
                                              <p:pRg st="3" end="3"/>
                                            </p:txEl>
                                          </p:spTgt>
                                        </p:tgtEl>
                                        <p:attrNameLst>
                                          <p:attrName>style.visibility</p:attrName>
                                        </p:attrNameLst>
                                      </p:cBhvr>
                                      <p:to>
                                        <p:strVal val="visible"/>
                                      </p:to>
                                    </p:set>
                                    <p:animEffect transition="in" filter="wipe(left)">
                                      <p:cBhvr>
                                        <p:cTn id="20" dur="500"/>
                                        <p:tgtEl>
                                          <p:spTgt spid="319491">
                                            <p:txEl>
                                              <p:pRg st="3" end="3"/>
                                            </p:txEl>
                                          </p:spTgt>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319491">
                                            <p:txEl>
                                              <p:pRg st="4" end="4"/>
                                            </p:txEl>
                                          </p:spTgt>
                                        </p:tgtEl>
                                        <p:attrNameLst>
                                          <p:attrName>style.visibility</p:attrName>
                                        </p:attrNameLst>
                                      </p:cBhvr>
                                      <p:to>
                                        <p:strVal val="visible"/>
                                      </p:to>
                                    </p:set>
                                    <p:animEffect transition="in" filter="wipe(left)">
                                      <p:cBhvr>
                                        <p:cTn id="23" dur="500"/>
                                        <p:tgtEl>
                                          <p:spTgt spid="31949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9491" grpId="0" build="p" autoUpdateAnimBg="0"/>
    </p:bldLst>
  </p:timing>
</p:sld>
</file>

<file path=ppt/slides/slide6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085" name="Rectangle 3"/>
          <p:cNvSpPr>
            <a:spLocks noGrp="1" noChangeArrowheads="1"/>
          </p:cNvSpPr>
          <p:nvPr>
            <p:ph type="title"/>
          </p:nvPr>
        </p:nvSpPr>
        <p:spPr>
          <a:xfrm>
            <a:off x="424252" y="607949"/>
            <a:ext cx="8111801" cy="533594"/>
          </a:xfrm>
        </p:spPr>
        <p:txBody>
          <a:bodyPr lIns="83095" tIns="40818" rIns="83095" bIns="40818">
            <a:normAutofit fontScale="90000"/>
          </a:bodyPr>
          <a:lstStyle/>
          <a:p>
            <a:pPr defTabSz="914342">
              <a:defRPr/>
            </a:pPr>
            <a:r>
              <a:rPr lang="en-US" altLang="en-US" sz="3300" b="1">
                <a:solidFill>
                  <a:srgbClr val="0070C0"/>
                </a:solidFill>
              </a:rPr>
              <a:t>Reducing Exposure to Host Government Takeovers</a:t>
            </a:r>
            <a:endParaRPr lang="en-US" altLang="en-US" b="1">
              <a:solidFill>
                <a:srgbClr val="0070C0"/>
              </a:solidFill>
            </a:endParaRPr>
          </a:p>
        </p:txBody>
      </p:sp>
      <p:sp>
        <p:nvSpPr>
          <p:cNvPr id="320514" name="Rectangle 2"/>
          <p:cNvSpPr>
            <a:spLocks noGrp="1" noChangeArrowheads="1"/>
          </p:cNvSpPr>
          <p:nvPr>
            <p:ph idx="1"/>
          </p:nvPr>
        </p:nvSpPr>
        <p:spPr>
          <a:xfrm>
            <a:off x="473821" y="1523514"/>
            <a:ext cx="8062232" cy="4572000"/>
          </a:xfrm>
        </p:spPr>
        <p:txBody>
          <a:bodyPr/>
          <a:lstStyle/>
          <a:p>
            <a:pPr marL="228586" indent="-228586" defTabSz="914342">
              <a:spcBef>
                <a:spcPts val="1000"/>
              </a:spcBef>
              <a:buClr>
                <a:schemeClr val="tx1"/>
              </a:buClr>
              <a:buSzPct val="90000"/>
              <a:buNone/>
              <a:defRPr/>
            </a:pPr>
            <a:r>
              <a:rPr lang="en-US" altLang="en-US" sz="2800"/>
              <a:t>	(4) Borrow Local Funds</a:t>
            </a:r>
          </a:p>
          <a:p>
            <a:pPr marL="685757" lvl="1" indent="-228586" defTabSz="914342">
              <a:spcBef>
                <a:spcPts val="500"/>
              </a:spcBef>
              <a:buFont typeface="Wingdings" panose="05000000000000000000" pitchFamily="2" charset="2"/>
              <a:buChar char="§"/>
              <a:defRPr/>
            </a:pPr>
            <a:r>
              <a:rPr lang="en-US" altLang="en-US" sz="2400"/>
              <a:t>The local banks can apply pressure on their government.</a:t>
            </a:r>
          </a:p>
          <a:p>
            <a:pPr marL="228586" indent="-228586" defTabSz="914342">
              <a:spcBef>
                <a:spcPts val="1000"/>
              </a:spcBef>
              <a:buClr>
                <a:schemeClr val="tx1"/>
              </a:buClr>
              <a:buSzPct val="90000"/>
              <a:buNone/>
              <a:defRPr/>
            </a:pPr>
            <a:r>
              <a:rPr lang="en-US" altLang="en-US" sz="2800"/>
              <a:t>	(5) Purchase Insurance</a:t>
            </a:r>
          </a:p>
          <a:p>
            <a:pPr marL="685757" lvl="1" indent="-228586" defTabSz="914342">
              <a:spcBef>
                <a:spcPts val="500"/>
              </a:spcBef>
              <a:buFont typeface="Wingdings" panose="05000000000000000000" pitchFamily="2" charset="2"/>
              <a:buChar char="§"/>
              <a:defRPr/>
            </a:pPr>
            <a:r>
              <a:rPr lang="en-US" altLang="en-US" sz="2400"/>
              <a:t>Investment guarantee programs offered by the home country, host country, or an international agency insure to some extent various forms of country risk.</a:t>
            </a:r>
          </a:p>
        </p:txBody>
      </p:sp>
      <p:sp>
        <p:nvSpPr>
          <p:cNvPr id="175108"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imes New Roman" pitchFamily="18" charset="0"/>
              </a:defRPr>
            </a:lvl1pPr>
            <a:lvl2pPr marL="682251" indent="-262404">
              <a:defRPr>
                <a:solidFill>
                  <a:schemeClr val="tx1"/>
                </a:solidFill>
                <a:latin typeface="Times New Roman" pitchFamily="18" charset="0"/>
              </a:defRPr>
            </a:lvl2pPr>
            <a:lvl3pPr marL="1049617" indent="-209923">
              <a:defRPr>
                <a:solidFill>
                  <a:schemeClr val="tx1"/>
                </a:solidFill>
                <a:latin typeface="Times New Roman" pitchFamily="18" charset="0"/>
              </a:defRPr>
            </a:lvl3pPr>
            <a:lvl4pPr marL="1469464" indent="-209923">
              <a:defRPr>
                <a:solidFill>
                  <a:schemeClr val="tx1"/>
                </a:solidFill>
                <a:latin typeface="Times New Roman" pitchFamily="18" charset="0"/>
              </a:defRPr>
            </a:lvl4pPr>
            <a:lvl5pPr marL="1889310" indent="-209923">
              <a:defRPr>
                <a:solidFill>
                  <a:schemeClr val="tx1"/>
                </a:solidFill>
                <a:latin typeface="Times New Roman" pitchFamily="18" charset="0"/>
              </a:defRPr>
            </a:lvl5pPr>
            <a:lvl6pPr marL="2309157" indent="-209923" defTabSz="419847" fontAlgn="base">
              <a:spcBef>
                <a:spcPct val="0"/>
              </a:spcBef>
              <a:spcAft>
                <a:spcPct val="0"/>
              </a:spcAft>
              <a:defRPr>
                <a:solidFill>
                  <a:schemeClr val="tx1"/>
                </a:solidFill>
                <a:latin typeface="Times New Roman" pitchFamily="18" charset="0"/>
              </a:defRPr>
            </a:lvl6pPr>
            <a:lvl7pPr marL="2729004" indent="-209923" defTabSz="419847" fontAlgn="base">
              <a:spcBef>
                <a:spcPct val="0"/>
              </a:spcBef>
              <a:spcAft>
                <a:spcPct val="0"/>
              </a:spcAft>
              <a:defRPr>
                <a:solidFill>
                  <a:schemeClr val="tx1"/>
                </a:solidFill>
                <a:latin typeface="Times New Roman" pitchFamily="18" charset="0"/>
              </a:defRPr>
            </a:lvl7pPr>
            <a:lvl8pPr marL="3148851" indent="-209923" defTabSz="419847" fontAlgn="base">
              <a:spcBef>
                <a:spcPct val="0"/>
              </a:spcBef>
              <a:spcAft>
                <a:spcPct val="0"/>
              </a:spcAft>
              <a:defRPr>
                <a:solidFill>
                  <a:schemeClr val="tx1"/>
                </a:solidFill>
                <a:latin typeface="Times New Roman" pitchFamily="18" charset="0"/>
              </a:defRPr>
            </a:lvl8pPr>
            <a:lvl9pPr marL="3568697" indent="-209923" defTabSz="419847" fontAlgn="base">
              <a:spcBef>
                <a:spcPct val="0"/>
              </a:spcBef>
              <a:spcAft>
                <a:spcPct val="0"/>
              </a:spcAft>
              <a:defRPr>
                <a:solidFill>
                  <a:schemeClr val="tx1"/>
                </a:solidFill>
                <a:latin typeface="Times New Roman" pitchFamily="18" charset="0"/>
              </a:defRPr>
            </a:lvl9pPr>
          </a:lstStyle>
          <a:p>
            <a:pPr fontAlgn="base">
              <a:spcBef>
                <a:spcPct val="0"/>
              </a:spcBef>
              <a:spcAft>
                <a:spcPct val="0"/>
              </a:spcAft>
            </a:pPr>
            <a:r>
              <a:rPr lang="en-US" altLang="en-US" sz="1300">
                <a:latin typeface="Cambria" pitchFamily="18" charset="0"/>
              </a:rPr>
              <a:t>DMH</a:t>
            </a:r>
          </a:p>
        </p:txBody>
      </p:sp>
      <p:sp>
        <p:nvSpPr>
          <p:cNvPr id="175109"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defRPr>
            </a:lvl1pPr>
            <a:lvl2pPr marL="682251" indent="-262404">
              <a:defRPr>
                <a:solidFill>
                  <a:schemeClr val="tx1"/>
                </a:solidFill>
                <a:latin typeface="Times New Roman" pitchFamily="18" charset="0"/>
              </a:defRPr>
            </a:lvl2pPr>
            <a:lvl3pPr marL="1049617" indent="-209923">
              <a:defRPr>
                <a:solidFill>
                  <a:schemeClr val="tx1"/>
                </a:solidFill>
                <a:latin typeface="Times New Roman" pitchFamily="18" charset="0"/>
              </a:defRPr>
            </a:lvl3pPr>
            <a:lvl4pPr marL="1469464" indent="-209923">
              <a:defRPr>
                <a:solidFill>
                  <a:schemeClr val="tx1"/>
                </a:solidFill>
                <a:latin typeface="Times New Roman" pitchFamily="18" charset="0"/>
              </a:defRPr>
            </a:lvl4pPr>
            <a:lvl5pPr marL="1889310" indent="-209923">
              <a:defRPr>
                <a:solidFill>
                  <a:schemeClr val="tx1"/>
                </a:solidFill>
                <a:latin typeface="Times New Roman" pitchFamily="18" charset="0"/>
              </a:defRPr>
            </a:lvl5pPr>
            <a:lvl6pPr marL="2309157" indent="-209923" defTabSz="419847" fontAlgn="base">
              <a:spcBef>
                <a:spcPct val="0"/>
              </a:spcBef>
              <a:spcAft>
                <a:spcPct val="0"/>
              </a:spcAft>
              <a:defRPr>
                <a:solidFill>
                  <a:schemeClr val="tx1"/>
                </a:solidFill>
                <a:latin typeface="Times New Roman" pitchFamily="18" charset="0"/>
              </a:defRPr>
            </a:lvl6pPr>
            <a:lvl7pPr marL="2729004" indent="-209923" defTabSz="419847" fontAlgn="base">
              <a:spcBef>
                <a:spcPct val="0"/>
              </a:spcBef>
              <a:spcAft>
                <a:spcPct val="0"/>
              </a:spcAft>
              <a:defRPr>
                <a:solidFill>
                  <a:schemeClr val="tx1"/>
                </a:solidFill>
                <a:latin typeface="Times New Roman" pitchFamily="18" charset="0"/>
              </a:defRPr>
            </a:lvl7pPr>
            <a:lvl8pPr marL="3148851" indent="-209923" defTabSz="419847" fontAlgn="base">
              <a:spcBef>
                <a:spcPct val="0"/>
              </a:spcBef>
              <a:spcAft>
                <a:spcPct val="0"/>
              </a:spcAft>
              <a:defRPr>
                <a:solidFill>
                  <a:schemeClr val="tx1"/>
                </a:solidFill>
                <a:latin typeface="Times New Roman" pitchFamily="18" charset="0"/>
              </a:defRPr>
            </a:lvl8pPr>
            <a:lvl9pPr marL="3568697" indent="-209923" defTabSz="419847" fontAlgn="base">
              <a:spcBef>
                <a:spcPct val="0"/>
              </a:spcBef>
              <a:spcAft>
                <a:spcPct val="0"/>
              </a:spcAft>
              <a:defRPr>
                <a:solidFill>
                  <a:schemeClr val="tx1"/>
                </a:solidFill>
                <a:latin typeface="Times New Roman" pitchFamily="18" charset="0"/>
              </a:defRPr>
            </a:lvl9pPr>
          </a:lstStyle>
          <a:p>
            <a:fld id="{7643BCBC-F2BF-429D-A53F-9665CD840671}" type="slidenum">
              <a:rPr lang="en-US" altLang="en-US" sz="2200">
                <a:latin typeface="Cambria" pitchFamily="18" charset="0"/>
              </a:rPr>
              <a:pPr/>
              <a:t>61</a:t>
            </a:fld>
            <a:endParaRPr lang="en-US" altLang="en-US" sz="2200">
              <a:latin typeface="Cambria" pitchFamily="18" charset="0"/>
            </a:endParaRPr>
          </a:p>
        </p:txBody>
      </p:sp>
    </p:spTree>
    <p:extLst>
      <p:ext uri="{BB962C8B-B14F-4D97-AF65-F5344CB8AC3E}">
        <p14:creationId xmlns:p14="http://schemas.microsoft.com/office/powerpoint/2010/main" val="143777093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20514">
                                            <p:txEl>
                                              <p:pRg st="0" end="0"/>
                                            </p:txEl>
                                          </p:spTgt>
                                        </p:tgtEl>
                                        <p:attrNameLst>
                                          <p:attrName>style.visibility</p:attrName>
                                        </p:attrNameLst>
                                      </p:cBhvr>
                                      <p:to>
                                        <p:strVal val="visible"/>
                                      </p:to>
                                    </p:set>
                                    <p:animEffect transition="in" filter="wipe(left)">
                                      <p:cBhvr>
                                        <p:cTn id="7" dur="500"/>
                                        <p:tgtEl>
                                          <p:spTgt spid="320514">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20514">
                                            <p:txEl>
                                              <p:pRg st="1" end="1"/>
                                            </p:txEl>
                                          </p:spTgt>
                                        </p:tgtEl>
                                        <p:attrNameLst>
                                          <p:attrName>style.visibility</p:attrName>
                                        </p:attrNameLst>
                                      </p:cBhvr>
                                      <p:to>
                                        <p:strVal val="visible"/>
                                      </p:to>
                                    </p:set>
                                    <p:animEffect transition="in" filter="wipe(left)">
                                      <p:cBhvr>
                                        <p:cTn id="10" dur="500"/>
                                        <p:tgtEl>
                                          <p:spTgt spid="320514">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320514">
                                            <p:txEl>
                                              <p:pRg st="2" end="2"/>
                                            </p:txEl>
                                          </p:spTgt>
                                        </p:tgtEl>
                                        <p:attrNameLst>
                                          <p:attrName>style.visibility</p:attrName>
                                        </p:attrNameLst>
                                      </p:cBhvr>
                                      <p:to>
                                        <p:strVal val="visible"/>
                                      </p:to>
                                    </p:set>
                                    <p:animEffect transition="in" filter="wipe(left)">
                                      <p:cBhvr>
                                        <p:cTn id="15" dur="500"/>
                                        <p:tgtEl>
                                          <p:spTgt spid="320514">
                                            <p:txEl>
                                              <p:pRg st="2" end="2"/>
                                            </p:txEl>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320514">
                                            <p:txEl>
                                              <p:pRg st="3" end="3"/>
                                            </p:txEl>
                                          </p:spTgt>
                                        </p:tgtEl>
                                        <p:attrNameLst>
                                          <p:attrName>style.visibility</p:attrName>
                                        </p:attrNameLst>
                                      </p:cBhvr>
                                      <p:to>
                                        <p:strVal val="visible"/>
                                      </p:to>
                                    </p:set>
                                    <p:animEffect transition="in" filter="wipe(left)">
                                      <p:cBhvr>
                                        <p:cTn id="18" dur="500"/>
                                        <p:tgtEl>
                                          <p:spTgt spid="32051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0514" grpId="0" build="p" autoUpdateAnimBg="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8" name="Rectangle 2"/>
          <p:cNvSpPr>
            <a:spLocks noGrp="1" noChangeArrowheads="1"/>
          </p:cNvSpPr>
          <p:nvPr>
            <p:ph type="title"/>
          </p:nvPr>
        </p:nvSpPr>
        <p:spPr>
          <a:xfrm>
            <a:off x="205566" y="304703"/>
            <a:ext cx="8732870" cy="991378"/>
          </a:xfrm>
        </p:spPr>
        <p:txBody>
          <a:bodyPr lIns="83095" tIns="40818" rIns="83095" bIns="40818">
            <a:normAutofit fontScale="90000"/>
          </a:bodyPr>
          <a:lstStyle/>
          <a:p>
            <a:pPr defTabSz="914342">
              <a:defRPr/>
            </a:pPr>
            <a:r>
              <a:rPr lang="en-US" altLang="en-US" sz="3700" b="1">
                <a:solidFill>
                  <a:srgbClr val="0070C0"/>
                </a:solidFill>
              </a:rPr>
              <a:t>Impact of Country Risk on an MNC’s Value</a:t>
            </a:r>
          </a:p>
        </p:txBody>
      </p:sp>
      <p:sp>
        <p:nvSpPr>
          <p:cNvPr id="176131" name="Footer Placeholder 4"/>
          <p:cNvSpPr>
            <a:spLocks noGrp="1"/>
          </p:cNvSpPr>
          <p:nvPr>
            <p:ph type="ftr" sz="quarter" idx="11"/>
          </p:nvPr>
        </p:nvSpPr>
        <p:spPr bwMode="auto">
          <a:xfrm>
            <a:off x="5042905" y="6560587"/>
            <a:ext cx="2909985" cy="227434"/>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imes New Roman" pitchFamily="18" charset="0"/>
              </a:defRPr>
            </a:lvl1pPr>
            <a:lvl2pPr marL="682251" indent="-262404">
              <a:defRPr>
                <a:solidFill>
                  <a:schemeClr val="tx1"/>
                </a:solidFill>
                <a:latin typeface="Times New Roman" pitchFamily="18" charset="0"/>
              </a:defRPr>
            </a:lvl2pPr>
            <a:lvl3pPr marL="1049617" indent="-209923">
              <a:defRPr>
                <a:solidFill>
                  <a:schemeClr val="tx1"/>
                </a:solidFill>
                <a:latin typeface="Times New Roman" pitchFamily="18" charset="0"/>
              </a:defRPr>
            </a:lvl3pPr>
            <a:lvl4pPr marL="1469464" indent="-209923">
              <a:defRPr>
                <a:solidFill>
                  <a:schemeClr val="tx1"/>
                </a:solidFill>
                <a:latin typeface="Times New Roman" pitchFamily="18" charset="0"/>
              </a:defRPr>
            </a:lvl4pPr>
            <a:lvl5pPr marL="1889310" indent="-209923">
              <a:defRPr>
                <a:solidFill>
                  <a:schemeClr val="tx1"/>
                </a:solidFill>
                <a:latin typeface="Times New Roman" pitchFamily="18" charset="0"/>
              </a:defRPr>
            </a:lvl5pPr>
            <a:lvl6pPr marL="2309157" indent="-209923" defTabSz="419847" fontAlgn="base">
              <a:spcBef>
                <a:spcPct val="0"/>
              </a:spcBef>
              <a:spcAft>
                <a:spcPct val="0"/>
              </a:spcAft>
              <a:defRPr>
                <a:solidFill>
                  <a:schemeClr val="tx1"/>
                </a:solidFill>
                <a:latin typeface="Times New Roman" pitchFamily="18" charset="0"/>
              </a:defRPr>
            </a:lvl6pPr>
            <a:lvl7pPr marL="2729004" indent="-209923" defTabSz="419847" fontAlgn="base">
              <a:spcBef>
                <a:spcPct val="0"/>
              </a:spcBef>
              <a:spcAft>
                <a:spcPct val="0"/>
              </a:spcAft>
              <a:defRPr>
                <a:solidFill>
                  <a:schemeClr val="tx1"/>
                </a:solidFill>
                <a:latin typeface="Times New Roman" pitchFamily="18" charset="0"/>
              </a:defRPr>
            </a:lvl7pPr>
            <a:lvl8pPr marL="3148851" indent="-209923" defTabSz="419847" fontAlgn="base">
              <a:spcBef>
                <a:spcPct val="0"/>
              </a:spcBef>
              <a:spcAft>
                <a:spcPct val="0"/>
              </a:spcAft>
              <a:defRPr>
                <a:solidFill>
                  <a:schemeClr val="tx1"/>
                </a:solidFill>
                <a:latin typeface="Times New Roman" pitchFamily="18" charset="0"/>
              </a:defRPr>
            </a:lvl8pPr>
            <a:lvl9pPr marL="3568697" indent="-209923" defTabSz="419847" fontAlgn="base">
              <a:spcBef>
                <a:spcPct val="0"/>
              </a:spcBef>
              <a:spcAft>
                <a:spcPct val="0"/>
              </a:spcAft>
              <a:defRPr>
                <a:solidFill>
                  <a:schemeClr val="tx1"/>
                </a:solidFill>
                <a:latin typeface="Times New Roman" pitchFamily="18" charset="0"/>
              </a:defRPr>
            </a:lvl9pPr>
          </a:lstStyle>
          <a:p>
            <a:pPr fontAlgn="base">
              <a:spcBef>
                <a:spcPct val="0"/>
              </a:spcBef>
              <a:spcAft>
                <a:spcPct val="0"/>
              </a:spcAft>
            </a:pPr>
            <a:r>
              <a:rPr lang="en-US" altLang="en-US" sz="1300">
                <a:latin typeface="Cambria" pitchFamily="18" charset="0"/>
              </a:rPr>
              <a:t>DMH</a:t>
            </a:r>
          </a:p>
        </p:txBody>
      </p:sp>
      <p:sp>
        <p:nvSpPr>
          <p:cNvPr id="176132" name="Slide Number Placeholder 5"/>
          <p:cNvSpPr>
            <a:spLocks noGrp="1"/>
          </p:cNvSpPr>
          <p:nvPr>
            <p:ph type="sldNum" sz="quarter" idx="12"/>
          </p:nvPr>
        </p:nvSpPr>
        <p:spPr bwMode="auto">
          <a:xfrm>
            <a:off x="7057735" y="6483319"/>
            <a:ext cx="1454992" cy="228891"/>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defRPr>
            </a:lvl1pPr>
            <a:lvl2pPr marL="682251" indent="-262404">
              <a:defRPr>
                <a:solidFill>
                  <a:schemeClr val="tx1"/>
                </a:solidFill>
                <a:latin typeface="Times New Roman" pitchFamily="18" charset="0"/>
              </a:defRPr>
            </a:lvl2pPr>
            <a:lvl3pPr marL="1049617" indent="-209923">
              <a:defRPr>
                <a:solidFill>
                  <a:schemeClr val="tx1"/>
                </a:solidFill>
                <a:latin typeface="Times New Roman" pitchFamily="18" charset="0"/>
              </a:defRPr>
            </a:lvl3pPr>
            <a:lvl4pPr marL="1469464" indent="-209923">
              <a:defRPr>
                <a:solidFill>
                  <a:schemeClr val="tx1"/>
                </a:solidFill>
                <a:latin typeface="Times New Roman" pitchFamily="18" charset="0"/>
              </a:defRPr>
            </a:lvl4pPr>
            <a:lvl5pPr marL="1889310" indent="-209923">
              <a:defRPr>
                <a:solidFill>
                  <a:schemeClr val="tx1"/>
                </a:solidFill>
                <a:latin typeface="Times New Roman" pitchFamily="18" charset="0"/>
              </a:defRPr>
            </a:lvl5pPr>
            <a:lvl6pPr marL="2309157" indent="-209923" defTabSz="419847" fontAlgn="base">
              <a:spcBef>
                <a:spcPct val="0"/>
              </a:spcBef>
              <a:spcAft>
                <a:spcPct val="0"/>
              </a:spcAft>
              <a:defRPr>
                <a:solidFill>
                  <a:schemeClr val="tx1"/>
                </a:solidFill>
                <a:latin typeface="Times New Roman" pitchFamily="18" charset="0"/>
              </a:defRPr>
            </a:lvl6pPr>
            <a:lvl7pPr marL="2729004" indent="-209923" defTabSz="419847" fontAlgn="base">
              <a:spcBef>
                <a:spcPct val="0"/>
              </a:spcBef>
              <a:spcAft>
                <a:spcPct val="0"/>
              </a:spcAft>
              <a:defRPr>
                <a:solidFill>
                  <a:schemeClr val="tx1"/>
                </a:solidFill>
                <a:latin typeface="Times New Roman" pitchFamily="18" charset="0"/>
              </a:defRPr>
            </a:lvl7pPr>
            <a:lvl8pPr marL="3148851" indent="-209923" defTabSz="419847" fontAlgn="base">
              <a:spcBef>
                <a:spcPct val="0"/>
              </a:spcBef>
              <a:spcAft>
                <a:spcPct val="0"/>
              </a:spcAft>
              <a:defRPr>
                <a:solidFill>
                  <a:schemeClr val="tx1"/>
                </a:solidFill>
                <a:latin typeface="Times New Roman" pitchFamily="18" charset="0"/>
              </a:defRPr>
            </a:lvl8pPr>
            <a:lvl9pPr marL="3568697" indent="-209923" defTabSz="419847" fontAlgn="base">
              <a:spcBef>
                <a:spcPct val="0"/>
              </a:spcBef>
              <a:spcAft>
                <a:spcPct val="0"/>
              </a:spcAft>
              <a:defRPr>
                <a:solidFill>
                  <a:schemeClr val="tx1"/>
                </a:solidFill>
                <a:latin typeface="Times New Roman" pitchFamily="18" charset="0"/>
              </a:defRPr>
            </a:lvl9pPr>
          </a:lstStyle>
          <a:p>
            <a:fld id="{0E830873-B518-4CAB-9FB5-5045A1E7F947}" type="slidenum">
              <a:rPr lang="en-US" altLang="en-US" sz="2200">
                <a:latin typeface="Cambria" pitchFamily="18" charset="0"/>
              </a:rPr>
              <a:pPr/>
              <a:t>62</a:t>
            </a:fld>
            <a:endParaRPr lang="en-US" altLang="en-US" sz="2200">
              <a:latin typeface="Cambria" pitchFamily="18" charset="0"/>
            </a:endParaRPr>
          </a:p>
        </p:txBody>
      </p:sp>
      <p:grpSp>
        <p:nvGrpSpPr>
          <p:cNvPr id="2" name="Group 3"/>
          <p:cNvGrpSpPr>
            <a:grpSpLocks/>
          </p:cNvGrpSpPr>
          <p:nvPr/>
        </p:nvGrpSpPr>
        <p:grpSpPr bwMode="auto">
          <a:xfrm>
            <a:off x="810597" y="1399592"/>
            <a:ext cx="7190403" cy="4901487"/>
            <a:chOff x="624" y="912"/>
            <a:chExt cx="4704" cy="3247"/>
          </a:xfrm>
        </p:grpSpPr>
        <p:grpSp>
          <p:nvGrpSpPr>
            <p:cNvPr id="176134" name="Group 4"/>
            <p:cNvGrpSpPr>
              <a:grpSpLocks/>
            </p:cNvGrpSpPr>
            <p:nvPr/>
          </p:nvGrpSpPr>
          <p:grpSpPr bwMode="auto">
            <a:xfrm>
              <a:off x="816" y="1632"/>
              <a:ext cx="4128" cy="1416"/>
              <a:chOff x="816" y="1680"/>
              <a:chExt cx="4128" cy="1416"/>
            </a:xfrm>
          </p:grpSpPr>
          <p:sp>
            <p:nvSpPr>
              <p:cNvPr id="176145" name="Rectangle 5"/>
              <p:cNvSpPr>
                <a:spLocks noChangeArrowheads="1"/>
              </p:cNvSpPr>
              <p:nvPr/>
            </p:nvSpPr>
            <p:spPr bwMode="auto">
              <a:xfrm>
                <a:off x="816" y="1680"/>
                <a:ext cx="4080" cy="1344"/>
              </a:xfrm>
              <a:prstGeom prst="rect">
                <a:avLst/>
              </a:prstGeom>
              <a:solidFill>
                <a:srgbClr val="006B61"/>
              </a:solidFill>
              <a:ln w="9525">
                <a:solidFill>
                  <a:srgbClr val="006B61"/>
                </a:solidFill>
                <a:miter lim="800000"/>
                <a:headEnd/>
                <a:tailEnd/>
              </a:ln>
            </p:spPr>
            <p:txBody>
              <a:bodyPr wrap="none" anchor="ctr"/>
              <a:lstStyle/>
              <a:p>
                <a:pPr eaLnBrk="1" hangingPunct="1"/>
                <a:endParaRPr lang="en-US" altLang="en-US" sz="2200">
                  <a:latin typeface="Cambria" pitchFamily="18" charset="0"/>
                </a:endParaRPr>
              </a:p>
            </p:txBody>
          </p:sp>
          <p:sp>
            <p:nvSpPr>
              <p:cNvPr id="176146" name="Rectangle 6"/>
              <p:cNvSpPr>
                <a:spLocks noChangeArrowheads="1"/>
              </p:cNvSpPr>
              <p:nvPr/>
            </p:nvSpPr>
            <p:spPr bwMode="auto">
              <a:xfrm>
                <a:off x="864" y="1728"/>
                <a:ext cx="4080" cy="1344"/>
              </a:xfrm>
              <a:prstGeom prst="rect">
                <a:avLst/>
              </a:prstGeom>
              <a:solidFill>
                <a:srgbClr val="FFFFFF"/>
              </a:solidFill>
              <a:ln w="9525">
                <a:solidFill>
                  <a:srgbClr val="006B61"/>
                </a:solidFill>
                <a:miter lim="800000"/>
                <a:headEnd/>
                <a:tailEnd/>
              </a:ln>
            </p:spPr>
            <p:txBody>
              <a:bodyPr wrap="none" anchor="ctr"/>
              <a:lstStyle/>
              <a:p>
                <a:pPr eaLnBrk="1" hangingPunct="1"/>
                <a:endParaRPr lang="en-US" altLang="en-US" sz="2200">
                  <a:latin typeface="Cambria" pitchFamily="18" charset="0"/>
                </a:endParaRPr>
              </a:p>
            </p:txBody>
          </p:sp>
          <p:graphicFrame>
            <p:nvGraphicFramePr>
              <p:cNvPr id="176147" name="Object 7">
                <a:hlinkClick r:id="" action="ppaction://ole?verb=0"/>
              </p:cNvPr>
              <p:cNvGraphicFramePr>
                <a:graphicFrameLocks/>
              </p:cNvGraphicFramePr>
              <p:nvPr/>
            </p:nvGraphicFramePr>
            <p:xfrm>
              <a:off x="1056" y="1728"/>
              <a:ext cx="3648" cy="1368"/>
            </p:xfrm>
            <a:graphic>
              <a:graphicData uri="http://schemas.openxmlformats.org/presentationml/2006/ole">
                <mc:AlternateContent xmlns:mc="http://schemas.openxmlformats.org/markup-compatibility/2006">
                  <mc:Choice xmlns:v="urn:schemas-microsoft-com:vml" Requires="v">
                    <p:oleObj spid="_x0000_s8194" name="Equation" r:id="rId3" imgW="42129075" imgH="15801975" progId="Equation.3">
                      <p:embed/>
                    </p:oleObj>
                  </mc:Choice>
                  <mc:Fallback>
                    <p:oleObj name="Equation" r:id="rId3" imgW="42129075" imgH="15801975" progId="Equation.3">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56" y="1728"/>
                            <a:ext cx="3648" cy="1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176135" name="Rectangle 8"/>
            <p:cNvSpPr>
              <a:spLocks noChangeArrowheads="1"/>
            </p:cNvSpPr>
            <p:nvPr/>
          </p:nvSpPr>
          <p:spPr bwMode="auto">
            <a:xfrm>
              <a:off x="624" y="3168"/>
              <a:ext cx="4704" cy="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spAutoFit/>
            </a:bodyPr>
            <a:lstStyle/>
            <a:p>
              <a:pPr marL="1207059" indent="-1207059">
                <a:tabLst>
                  <a:tab pos="472328" algn="ctr"/>
                  <a:tab pos="997136" algn="l"/>
                  <a:tab pos="1207059" algn="l"/>
                </a:tabLst>
              </a:pPr>
              <a:r>
                <a:rPr lang="en-US" altLang="en-US">
                  <a:latin typeface="Century Gothic" pitchFamily="34" charset="0"/>
                </a:rPr>
                <a:t>	E (CF</a:t>
              </a:r>
              <a:r>
                <a:rPr lang="en-US" altLang="en-US" i="1" baseline="-25000">
                  <a:latin typeface="Century Gothic" pitchFamily="34" charset="0"/>
                </a:rPr>
                <a:t>j,t </a:t>
              </a:r>
              <a:r>
                <a:rPr lang="en-US" altLang="en-US">
                  <a:latin typeface="Century Gothic" pitchFamily="34" charset="0"/>
                </a:rPr>
                <a:t>)	=	expected cash flows in currency </a:t>
              </a:r>
              <a:r>
                <a:rPr lang="en-US" altLang="en-US" i="1">
                  <a:latin typeface="Century Gothic" pitchFamily="34" charset="0"/>
                </a:rPr>
                <a:t>j</a:t>
              </a:r>
              <a:r>
                <a:rPr lang="en-US" altLang="en-US">
                  <a:latin typeface="Century Gothic" pitchFamily="34" charset="0"/>
                </a:rPr>
                <a:t> to be received by the U.S. parent at the end of period </a:t>
              </a:r>
              <a:r>
                <a:rPr lang="en-US" altLang="en-US" i="1">
                  <a:latin typeface="Century Gothic" pitchFamily="34" charset="0"/>
                </a:rPr>
                <a:t>t</a:t>
              </a:r>
              <a:endParaRPr lang="en-US" altLang="en-US">
                <a:latin typeface="Century Gothic" pitchFamily="34" charset="0"/>
              </a:endParaRPr>
            </a:p>
            <a:p>
              <a:pPr marL="1207059" indent="-1207059">
                <a:tabLst>
                  <a:tab pos="472328" algn="ctr"/>
                  <a:tab pos="997136" algn="l"/>
                  <a:tab pos="1207059" algn="l"/>
                </a:tabLst>
              </a:pPr>
              <a:r>
                <a:rPr lang="en-US" altLang="en-US">
                  <a:latin typeface="Century Gothic" pitchFamily="34" charset="0"/>
                </a:rPr>
                <a:t>	E (ER</a:t>
              </a:r>
              <a:r>
                <a:rPr lang="en-US" altLang="en-US" i="1" baseline="-25000">
                  <a:latin typeface="Century Gothic" pitchFamily="34" charset="0"/>
                </a:rPr>
                <a:t>j,t </a:t>
              </a:r>
              <a:r>
                <a:rPr lang="en-US" altLang="en-US">
                  <a:latin typeface="Century Gothic" pitchFamily="34" charset="0"/>
                </a:rPr>
                <a:t>)	=	expected exchange rate at which currency </a:t>
              </a:r>
              <a:r>
                <a:rPr lang="en-US" altLang="en-US" i="1">
                  <a:latin typeface="Century Gothic" pitchFamily="34" charset="0"/>
                </a:rPr>
                <a:t>j</a:t>
              </a:r>
              <a:r>
                <a:rPr lang="en-US" altLang="en-US">
                  <a:latin typeface="Century Gothic" pitchFamily="34" charset="0"/>
                </a:rPr>
                <a:t> can be converted to dollars at the end of period </a:t>
              </a:r>
              <a:r>
                <a:rPr lang="en-US" altLang="en-US" i="1">
                  <a:latin typeface="Century Gothic" pitchFamily="34" charset="0"/>
                </a:rPr>
                <a:t>t</a:t>
              </a:r>
              <a:endParaRPr lang="en-US" altLang="en-US">
                <a:latin typeface="Century Gothic" pitchFamily="34" charset="0"/>
              </a:endParaRPr>
            </a:p>
            <a:p>
              <a:pPr marL="1207059" indent="-1207059">
                <a:tabLst>
                  <a:tab pos="472328" algn="ctr"/>
                  <a:tab pos="997136" algn="l"/>
                  <a:tab pos="1207059" algn="l"/>
                </a:tabLst>
              </a:pPr>
              <a:r>
                <a:rPr lang="en-US" altLang="en-US" i="1">
                  <a:latin typeface="Century Gothic" pitchFamily="34" charset="0"/>
                </a:rPr>
                <a:t>	k	</a:t>
              </a:r>
              <a:r>
                <a:rPr lang="en-US" altLang="en-US">
                  <a:latin typeface="Century Gothic" pitchFamily="34" charset="0"/>
                </a:rPr>
                <a:t>=	weighted average cost of capital of the parent</a:t>
              </a:r>
            </a:p>
          </p:txBody>
        </p:sp>
        <p:grpSp>
          <p:nvGrpSpPr>
            <p:cNvPr id="176136" name="Group 9"/>
            <p:cNvGrpSpPr>
              <a:grpSpLocks/>
            </p:cNvGrpSpPr>
            <p:nvPr/>
          </p:nvGrpSpPr>
          <p:grpSpPr bwMode="auto">
            <a:xfrm>
              <a:off x="1776" y="912"/>
              <a:ext cx="2592" cy="528"/>
              <a:chOff x="144" y="720"/>
              <a:chExt cx="2592" cy="528"/>
            </a:xfrm>
          </p:grpSpPr>
          <p:sp>
            <p:nvSpPr>
              <p:cNvPr id="176142" name="Rectangle 10"/>
              <p:cNvSpPr>
                <a:spLocks noChangeArrowheads="1"/>
              </p:cNvSpPr>
              <p:nvPr/>
            </p:nvSpPr>
            <p:spPr bwMode="auto">
              <a:xfrm>
                <a:off x="144" y="720"/>
                <a:ext cx="2544" cy="480"/>
              </a:xfrm>
              <a:prstGeom prst="rect">
                <a:avLst/>
              </a:prstGeom>
              <a:solidFill>
                <a:srgbClr val="006B61"/>
              </a:solidFill>
              <a:ln w="12700">
                <a:solidFill>
                  <a:srgbClr val="006B61"/>
                </a:solidFill>
                <a:miter lim="800000"/>
                <a:headEnd/>
                <a:tailEnd/>
              </a:ln>
            </p:spPr>
            <p:txBody>
              <a:bodyPr wrap="none" anchor="ctr"/>
              <a:lstStyle/>
              <a:p>
                <a:pPr eaLnBrk="1" hangingPunct="1"/>
                <a:endParaRPr lang="en-US" altLang="en-US" sz="2200">
                  <a:latin typeface="Cambria" pitchFamily="18" charset="0"/>
                </a:endParaRPr>
              </a:p>
            </p:txBody>
          </p:sp>
          <p:sp>
            <p:nvSpPr>
              <p:cNvPr id="176143" name="Rectangle 11"/>
              <p:cNvSpPr>
                <a:spLocks noChangeArrowheads="1"/>
              </p:cNvSpPr>
              <p:nvPr/>
            </p:nvSpPr>
            <p:spPr bwMode="auto">
              <a:xfrm>
                <a:off x="192" y="768"/>
                <a:ext cx="2544" cy="480"/>
              </a:xfrm>
              <a:prstGeom prst="rect">
                <a:avLst/>
              </a:prstGeom>
              <a:solidFill>
                <a:srgbClr val="FFFFFF"/>
              </a:solidFill>
              <a:ln w="12700">
                <a:solidFill>
                  <a:srgbClr val="006B61"/>
                </a:solidFill>
                <a:miter lim="800000"/>
                <a:headEnd/>
                <a:tailEnd/>
              </a:ln>
            </p:spPr>
            <p:txBody>
              <a:bodyPr wrap="none" anchor="ctr"/>
              <a:lstStyle/>
              <a:p>
                <a:pPr eaLnBrk="1" hangingPunct="1"/>
                <a:endParaRPr lang="en-US" altLang="en-US" sz="2200">
                  <a:latin typeface="Cambria" pitchFamily="18" charset="0"/>
                </a:endParaRPr>
              </a:p>
            </p:txBody>
          </p:sp>
          <p:sp>
            <p:nvSpPr>
              <p:cNvPr id="176144" name="Rectangle 12"/>
              <p:cNvSpPr>
                <a:spLocks noChangeArrowheads="1"/>
              </p:cNvSpPr>
              <p:nvPr/>
            </p:nvSpPr>
            <p:spPr bwMode="auto">
              <a:xfrm>
                <a:off x="192" y="816"/>
                <a:ext cx="2544" cy="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spAutoFit/>
              </a:bodyPr>
              <a:lstStyle/>
              <a:p>
                <a:pPr algn="ctr" eaLnBrk="1" hangingPunct="1">
                  <a:lnSpc>
                    <a:spcPct val="90000"/>
                  </a:lnSpc>
                </a:pPr>
                <a:r>
                  <a:rPr lang="en-US" altLang="en-US" b="1">
                    <a:latin typeface="Century Gothic" pitchFamily="34" charset="0"/>
                  </a:rPr>
                  <a:t>Exposure of Foreign Projects to Country Risks</a:t>
                </a:r>
              </a:p>
            </p:txBody>
          </p:sp>
        </p:grpSp>
        <p:sp>
          <p:nvSpPr>
            <p:cNvPr id="176137" name="Line 13"/>
            <p:cNvSpPr>
              <a:spLocks noChangeShapeType="1"/>
            </p:cNvSpPr>
            <p:nvPr/>
          </p:nvSpPr>
          <p:spPr bwMode="auto">
            <a:xfrm>
              <a:off x="3072" y="1440"/>
              <a:ext cx="0" cy="384"/>
            </a:xfrm>
            <a:prstGeom prst="line">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76138" name="Line 14"/>
            <p:cNvSpPr>
              <a:spLocks noChangeShapeType="1"/>
            </p:cNvSpPr>
            <p:nvPr/>
          </p:nvSpPr>
          <p:spPr bwMode="auto">
            <a:xfrm flipV="1">
              <a:off x="3504" y="2640"/>
              <a:ext cx="0" cy="192"/>
            </a:xfrm>
            <a:prstGeom prst="line">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76139" name="Line 15"/>
            <p:cNvSpPr>
              <a:spLocks noChangeShapeType="1"/>
            </p:cNvSpPr>
            <p:nvPr/>
          </p:nvSpPr>
          <p:spPr bwMode="auto">
            <a:xfrm>
              <a:off x="3504" y="2832"/>
              <a:ext cx="1680" cy="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6140" name="Line 16"/>
            <p:cNvSpPr>
              <a:spLocks noChangeShapeType="1"/>
            </p:cNvSpPr>
            <p:nvPr/>
          </p:nvSpPr>
          <p:spPr bwMode="auto">
            <a:xfrm>
              <a:off x="4368" y="1200"/>
              <a:ext cx="816" cy="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6141" name="Line 17"/>
            <p:cNvSpPr>
              <a:spLocks noChangeShapeType="1"/>
            </p:cNvSpPr>
            <p:nvPr/>
          </p:nvSpPr>
          <p:spPr bwMode="auto">
            <a:xfrm>
              <a:off x="5184" y="1200"/>
              <a:ext cx="0" cy="1632"/>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Tree>
    <p:extLst>
      <p:ext uri="{BB962C8B-B14F-4D97-AF65-F5344CB8AC3E}">
        <p14:creationId xmlns:p14="http://schemas.microsoft.com/office/powerpoint/2010/main" val="391866268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6133" name="Rectangle 3"/>
          <p:cNvSpPr>
            <a:spLocks noGrp="1" noChangeArrowheads="1"/>
          </p:cNvSpPr>
          <p:nvPr>
            <p:ph type="title"/>
          </p:nvPr>
        </p:nvSpPr>
        <p:spPr>
          <a:xfrm>
            <a:off x="205565" y="0"/>
            <a:ext cx="5836006" cy="838298"/>
          </a:xfrm>
        </p:spPr>
        <p:txBody>
          <a:bodyPr lIns="83095" tIns="40818" rIns="83095" bIns="40818"/>
          <a:lstStyle/>
          <a:p>
            <a:pPr defTabSz="914342">
              <a:defRPr/>
            </a:pPr>
            <a:r>
              <a:rPr lang="en-US" altLang="en-US" b="1">
                <a:solidFill>
                  <a:srgbClr val="0070C0"/>
                </a:solidFill>
              </a:rPr>
              <a:t>Chapter Review</a:t>
            </a:r>
          </a:p>
        </p:txBody>
      </p:sp>
      <p:sp>
        <p:nvSpPr>
          <p:cNvPr id="322562" name="Rectangle 2"/>
          <p:cNvSpPr>
            <a:spLocks noGrp="1" noChangeArrowheads="1"/>
          </p:cNvSpPr>
          <p:nvPr>
            <p:ph idx="1"/>
          </p:nvPr>
        </p:nvSpPr>
        <p:spPr>
          <a:xfrm>
            <a:off x="863082" y="979715"/>
            <a:ext cx="7740035" cy="5420503"/>
          </a:xfrm>
        </p:spPr>
        <p:txBody>
          <a:bodyPr>
            <a:normAutofit lnSpcReduction="10000"/>
          </a:bodyPr>
          <a:lstStyle/>
          <a:p>
            <a:pPr marL="228586" indent="-228586" defTabSz="914342">
              <a:spcBef>
                <a:spcPts val="1000"/>
              </a:spcBef>
              <a:buBlip>
                <a:blip r:embed="rId2"/>
              </a:buBlip>
              <a:defRPr/>
            </a:pPr>
            <a:r>
              <a:rPr lang="en-US" altLang="en-US" sz="2200"/>
              <a:t>Why Country Risk Analysis Is Important</a:t>
            </a:r>
          </a:p>
          <a:p>
            <a:pPr marL="228586" indent="-228586" defTabSz="914342">
              <a:spcBef>
                <a:spcPts val="1000"/>
              </a:spcBef>
              <a:buBlip>
                <a:blip r:embed="rId2"/>
              </a:buBlip>
              <a:defRPr/>
            </a:pPr>
            <a:r>
              <a:rPr lang="en-US" altLang="en-US" sz="2200"/>
              <a:t>Political Risk Factors</a:t>
            </a:r>
          </a:p>
          <a:p>
            <a:pPr marL="685757" lvl="1" indent="-228586" defTabSz="914342">
              <a:spcBef>
                <a:spcPts val="500"/>
              </a:spcBef>
              <a:buBlip>
                <a:blip r:embed="rId2"/>
              </a:buBlip>
              <a:defRPr/>
            </a:pPr>
            <a:r>
              <a:rPr lang="en-US" altLang="en-US" sz="2200"/>
              <a:t>Attitude of Consumers in the Host Country</a:t>
            </a:r>
          </a:p>
          <a:p>
            <a:pPr marL="685757" lvl="1" indent="-228586" defTabSz="914342">
              <a:spcBef>
                <a:spcPts val="500"/>
              </a:spcBef>
              <a:buBlip>
                <a:blip r:embed="rId2"/>
              </a:buBlip>
              <a:defRPr/>
            </a:pPr>
            <a:r>
              <a:rPr lang="en-US" altLang="en-US" sz="2200"/>
              <a:t>Attitude of Host Government</a:t>
            </a:r>
          </a:p>
          <a:p>
            <a:pPr marL="685757" lvl="1" indent="-228586" defTabSz="914342">
              <a:spcBef>
                <a:spcPts val="500"/>
              </a:spcBef>
              <a:buBlip>
                <a:blip r:embed="rId2"/>
              </a:buBlip>
              <a:defRPr/>
            </a:pPr>
            <a:r>
              <a:rPr lang="en-US" altLang="en-US" sz="2200"/>
              <a:t>Blockage of Fund Transfers</a:t>
            </a:r>
          </a:p>
          <a:p>
            <a:pPr marL="685757" lvl="1" indent="-228586" defTabSz="914342">
              <a:spcBef>
                <a:spcPts val="500"/>
              </a:spcBef>
              <a:buBlip>
                <a:blip r:embed="rId2"/>
              </a:buBlip>
              <a:defRPr/>
            </a:pPr>
            <a:r>
              <a:rPr lang="en-US" altLang="en-US" sz="2200"/>
              <a:t>Currency Inconvertibility</a:t>
            </a:r>
          </a:p>
          <a:p>
            <a:pPr marL="685757" lvl="1" indent="-228586" defTabSz="914342">
              <a:spcBef>
                <a:spcPts val="500"/>
              </a:spcBef>
              <a:buBlip>
                <a:blip r:embed="rId2"/>
              </a:buBlip>
              <a:defRPr/>
            </a:pPr>
            <a:r>
              <a:rPr lang="en-US" altLang="en-US" sz="2200"/>
              <a:t>War</a:t>
            </a:r>
          </a:p>
          <a:p>
            <a:pPr marL="685757" lvl="1" indent="-228586" defTabSz="914342">
              <a:spcBef>
                <a:spcPts val="500"/>
              </a:spcBef>
              <a:buBlip>
                <a:blip r:embed="rId2"/>
              </a:buBlip>
              <a:defRPr/>
            </a:pPr>
            <a:r>
              <a:rPr lang="en-US" altLang="en-US" sz="2200"/>
              <a:t>Bureaucracy</a:t>
            </a:r>
          </a:p>
          <a:p>
            <a:pPr marL="685757" lvl="1" indent="-228586" defTabSz="914342">
              <a:spcBef>
                <a:spcPts val="500"/>
              </a:spcBef>
              <a:buBlip>
                <a:blip r:embed="rId2"/>
              </a:buBlip>
              <a:defRPr/>
            </a:pPr>
            <a:r>
              <a:rPr lang="en-US" altLang="en-US" sz="2200"/>
              <a:t>Corruption</a:t>
            </a:r>
          </a:p>
          <a:p>
            <a:pPr marL="228586" indent="-228586" defTabSz="914342">
              <a:spcBef>
                <a:spcPts val="1000"/>
              </a:spcBef>
              <a:buBlip>
                <a:blip r:embed="rId2"/>
              </a:buBlip>
              <a:defRPr/>
            </a:pPr>
            <a:r>
              <a:rPr lang="en-US" altLang="en-US" sz="2200"/>
              <a:t>Financial Risk Factors</a:t>
            </a:r>
          </a:p>
          <a:p>
            <a:pPr marL="685757" lvl="1" indent="-228586" defTabSz="914342">
              <a:spcBef>
                <a:spcPts val="500"/>
              </a:spcBef>
              <a:buBlip>
                <a:blip r:embed="rId2"/>
              </a:buBlip>
              <a:defRPr/>
            </a:pPr>
            <a:r>
              <a:rPr lang="en-US" altLang="en-US" sz="2200"/>
              <a:t>Current &amp; Potential State of the Country’s Economy</a:t>
            </a:r>
          </a:p>
          <a:p>
            <a:pPr marL="685757" lvl="1" indent="-228586" defTabSz="914342">
              <a:spcBef>
                <a:spcPts val="500"/>
              </a:spcBef>
              <a:buBlip>
                <a:blip r:embed="rId2"/>
              </a:buBlip>
              <a:defRPr/>
            </a:pPr>
            <a:r>
              <a:rPr lang="en-US" altLang="en-US" sz="2200"/>
              <a:t>Indicators of Economic Growth</a:t>
            </a:r>
          </a:p>
          <a:p>
            <a:pPr marL="228586" indent="-228586" defTabSz="914342">
              <a:spcBef>
                <a:spcPts val="1000"/>
              </a:spcBef>
              <a:buBlip>
                <a:blip r:embed="rId2"/>
              </a:buBlip>
              <a:defRPr/>
            </a:pPr>
            <a:r>
              <a:rPr lang="en-US" altLang="en-US" sz="2200"/>
              <a:t>Types of Country Risk Assessment</a:t>
            </a:r>
          </a:p>
          <a:p>
            <a:pPr marL="685757" lvl="1" indent="-228586" defTabSz="914342">
              <a:spcBef>
                <a:spcPts val="500"/>
              </a:spcBef>
              <a:buBlip>
                <a:blip r:embed="rId2"/>
              </a:buBlip>
              <a:defRPr/>
            </a:pPr>
            <a:r>
              <a:rPr lang="en-US" altLang="en-US" sz="2200"/>
              <a:t>Macro-Assessment of Country Risk</a:t>
            </a:r>
          </a:p>
          <a:p>
            <a:pPr marL="685757" lvl="1" indent="-228586" defTabSz="914342">
              <a:spcBef>
                <a:spcPts val="500"/>
              </a:spcBef>
              <a:buBlip>
                <a:blip r:embed="rId2"/>
              </a:buBlip>
              <a:defRPr/>
            </a:pPr>
            <a:r>
              <a:rPr lang="en-US" altLang="en-US" sz="2200"/>
              <a:t>Micro-Assessment of Country Risk</a:t>
            </a:r>
          </a:p>
        </p:txBody>
      </p:sp>
      <p:sp>
        <p:nvSpPr>
          <p:cNvPr id="177156"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imes New Roman" pitchFamily="18" charset="0"/>
              </a:defRPr>
            </a:lvl1pPr>
            <a:lvl2pPr marL="682251" indent="-262404">
              <a:defRPr>
                <a:solidFill>
                  <a:schemeClr val="tx1"/>
                </a:solidFill>
                <a:latin typeface="Times New Roman" pitchFamily="18" charset="0"/>
              </a:defRPr>
            </a:lvl2pPr>
            <a:lvl3pPr marL="1049617" indent="-209923">
              <a:defRPr>
                <a:solidFill>
                  <a:schemeClr val="tx1"/>
                </a:solidFill>
                <a:latin typeface="Times New Roman" pitchFamily="18" charset="0"/>
              </a:defRPr>
            </a:lvl3pPr>
            <a:lvl4pPr marL="1469464" indent="-209923">
              <a:defRPr>
                <a:solidFill>
                  <a:schemeClr val="tx1"/>
                </a:solidFill>
                <a:latin typeface="Times New Roman" pitchFamily="18" charset="0"/>
              </a:defRPr>
            </a:lvl4pPr>
            <a:lvl5pPr marL="1889310" indent="-209923">
              <a:defRPr>
                <a:solidFill>
                  <a:schemeClr val="tx1"/>
                </a:solidFill>
                <a:latin typeface="Times New Roman" pitchFamily="18" charset="0"/>
              </a:defRPr>
            </a:lvl5pPr>
            <a:lvl6pPr marL="2309157" indent="-209923" defTabSz="419847" fontAlgn="base">
              <a:spcBef>
                <a:spcPct val="0"/>
              </a:spcBef>
              <a:spcAft>
                <a:spcPct val="0"/>
              </a:spcAft>
              <a:defRPr>
                <a:solidFill>
                  <a:schemeClr val="tx1"/>
                </a:solidFill>
                <a:latin typeface="Times New Roman" pitchFamily="18" charset="0"/>
              </a:defRPr>
            </a:lvl6pPr>
            <a:lvl7pPr marL="2729004" indent="-209923" defTabSz="419847" fontAlgn="base">
              <a:spcBef>
                <a:spcPct val="0"/>
              </a:spcBef>
              <a:spcAft>
                <a:spcPct val="0"/>
              </a:spcAft>
              <a:defRPr>
                <a:solidFill>
                  <a:schemeClr val="tx1"/>
                </a:solidFill>
                <a:latin typeface="Times New Roman" pitchFamily="18" charset="0"/>
              </a:defRPr>
            </a:lvl7pPr>
            <a:lvl8pPr marL="3148851" indent="-209923" defTabSz="419847" fontAlgn="base">
              <a:spcBef>
                <a:spcPct val="0"/>
              </a:spcBef>
              <a:spcAft>
                <a:spcPct val="0"/>
              </a:spcAft>
              <a:defRPr>
                <a:solidFill>
                  <a:schemeClr val="tx1"/>
                </a:solidFill>
                <a:latin typeface="Times New Roman" pitchFamily="18" charset="0"/>
              </a:defRPr>
            </a:lvl8pPr>
            <a:lvl9pPr marL="3568697" indent="-209923" defTabSz="419847" fontAlgn="base">
              <a:spcBef>
                <a:spcPct val="0"/>
              </a:spcBef>
              <a:spcAft>
                <a:spcPct val="0"/>
              </a:spcAft>
              <a:defRPr>
                <a:solidFill>
                  <a:schemeClr val="tx1"/>
                </a:solidFill>
                <a:latin typeface="Times New Roman" pitchFamily="18" charset="0"/>
              </a:defRPr>
            </a:lvl9pPr>
          </a:lstStyle>
          <a:p>
            <a:pPr fontAlgn="base">
              <a:spcBef>
                <a:spcPct val="0"/>
              </a:spcBef>
              <a:spcAft>
                <a:spcPct val="0"/>
              </a:spcAft>
            </a:pPr>
            <a:r>
              <a:rPr lang="en-US" altLang="en-US" sz="1300">
                <a:latin typeface="Cambria" pitchFamily="18" charset="0"/>
              </a:rPr>
              <a:t>DMH</a:t>
            </a:r>
          </a:p>
        </p:txBody>
      </p:sp>
      <p:sp>
        <p:nvSpPr>
          <p:cNvPr id="177157"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defRPr>
            </a:lvl1pPr>
            <a:lvl2pPr marL="682251" indent="-262404">
              <a:defRPr>
                <a:solidFill>
                  <a:schemeClr val="tx1"/>
                </a:solidFill>
                <a:latin typeface="Times New Roman" pitchFamily="18" charset="0"/>
              </a:defRPr>
            </a:lvl2pPr>
            <a:lvl3pPr marL="1049617" indent="-209923">
              <a:defRPr>
                <a:solidFill>
                  <a:schemeClr val="tx1"/>
                </a:solidFill>
                <a:latin typeface="Times New Roman" pitchFamily="18" charset="0"/>
              </a:defRPr>
            </a:lvl3pPr>
            <a:lvl4pPr marL="1469464" indent="-209923">
              <a:defRPr>
                <a:solidFill>
                  <a:schemeClr val="tx1"/>
                </a:solidFill>
                <a:latin typeface="Times New Roman" pitchFamily="18" charset="0"/>
              </a:defRPr>
            </a:lvl4pPr>
            <a:lvl5pPr marL="1889310" indent="-209923">
              <a:defRPr>
                <a:solidFill>
                  <a:schemeClr val="tx1"/>
                </a:solidFill>
                <a:latin typeface="Times New Roman" pitchFamily="18" charset="0"/>
              </a:defRPr>
            </a:lvl5pPr>
            <a:lvl6pPr marL="2309157" indent="-209923" defTabSz="419847" fontAlgn="base">
              <a:spcBef>
                <a:spcPct val="0"/>
              </a:spcBef>
              <a:spcAft>
                <a:spcPct val="0"/>
              </a:spcAft>
              <a:defRPr>
                <a:solidFill>
                  <a:schemeClr val="tx1"/>
                </a:solidFill>
                <a:latin typeface="Times New Roman" pitchFamily="18" charset="0"/>
              </a:defRPr>
            </a:lvl6pPr>
            <a:lvl7pPr marL="2729004" indent="-209923" defTabSz="419847" fontAlgn="base">
              <a:spcBef>
                <a:spcPct val="0"/>
              </a:spcBef>
              <a:spcAft>
                <a:spcPct val="0"/>
              </a:spcAft>
              <a:defRPr>
                <a:solidFill>
                  <a:schemeClr val="tx1"/>
                </a:solidFill>
                <a:latin typeface="Times New Roman" pitchFamily="18" charset="0"/>
              </a:defRPr>
            </a:lvl7pPr>
            <a:lvl8pPr marL="3148851" indent="-209923" defTabSz="419847" fontAlgn="base">
              <a:spcBef>
                <a:spcPct val="0"/>
              </a:spcBef>
              <a:spcAft>
                <a:spcPct val="0"/>
              </a:spcAft>
              <a:defRPr>
                <a:solidFill>
                  <a:schemeClr val="tx1"/>
                </a:solidFill>
                <a:latin typeface="Times New Roman" pitchFamily="18" charset="0"/>
              </a:defRPr>
            </a:lvl8pPr>
            <a:lvl9pPr marL="3568697" indent="-209923" defTabSz="419847" fontAlgn="base">
              <a:spcBef>
                <a:spcPct val="0"/>
              </a:spcBef>
              <a:spcAft>
                <a:spcPct val="0"/>
              </a:spcAft>
              <a:defRPr>
                <a:solidFill>
                  <a:schemeClr val="tx1"/>
                </a:solidFill>
                <a:latin typeface="Times New Roman" pitchFamily="18" charset="0"/>
              </a:defRPr>
            </a:lvl9pPr>
          </a:lstStyle>
          <a:p>
            <a:fld id="{E199C3FF-1EB2-4A06-902D-AC741C11D060}" type="slidenum">
              <a:rPr lang="en-US" altLang="en-US" sz="2200">
                <a:latin typeface="Cambria" pitchFamily="18" charset="0"/>
              </a:rPr>
              <a:pPr/>
              <a:t>63</a:t>
            </a:fld>
            <a:endParaRPr lang="en-US" altLang="en-US" sz="2200">
              <a:latin typeface="Cambria" pitchFamily="18" charset="0"/>
            </a:endParaRPr>
          </a:p>
        </p:txBody>
      </p:sp>
    </p:spTree>
    <p:extLst>
      <p:ext uri="{BB962C8B-B14F-4D97-AF65-F5344CB8AC3E}">
        <p14:creationId xmlns:p14="http://schemas.microsoft.com/office/powerpoint/2010/main" val="136114524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22562">
                                            <p:txEl>
                                              <p:pRg st="0" end="0"/>
                                            </p:txEl>
                                          </p:spTgt>
                                        </p:tgtEl>
                                        <p:attrNameLst>
                                          <p:attrName>style.visibility</p:attrName>
                                        </p:attrNameLst>
                                      </p:cBhvr>
                                      <p:to>
                                        <p:strVal val="visible"/>
                                      </p:to>
                                    </p:set>
                                    <p:animEffect transition="in" filter="wipe(left)">
                                      <p:cBhvr>
                                        <p:cTn id="7" dur="500"/>
                                        <p:tgtEl>
                                          <p:spTgt spid="32256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22562">
                                            <p:txEl>
                                              <p:pRg st="1" end="1"/>
                                            </p:txEl>
                                          </p:spTgt>
                                        </p:tgtEl>
                                        <p:attrNameLst>
                                          <p:attrName>style.visibility</p:attrName>
                                        </p:attrNameLst>
                                      </p:cBhvr>
                                      <p:to>
                                        <p:strVal val="visible"/>
                                      </p:to>
                                    </p:set>
                                    <p:animEffect transition="in" filter="wipe(left)">
                                      <p:cBhvr>
                                        <p:cTn id="12" dur="500"/>
                                        <p:tgtEl>
                                          <p:spTgt spid="322562">
                                            <p:txEl>
                                              <p:pRg st="1" end="1"/>
                                            </p:txEl>
                                          </p:spTgt>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322562">
                                            <p:txEl>
                                              <p:pRg st="2" end="2"/>
                                            </p:txEl>
                                          </p:spTgt>
                                        </p:tgtEl>
                                        <p:attrNameLst>
                                          <p:attrName>style.visibility</p:attrName>
                                        </p:attrNameLst>
                                      </p:cBhvr>
                                      <p:to>
                                        <p:strVal val="visible"/>
                                      </p:to>
                                    </p:set>
                                    <p:animEffect transition="in" filter="wipe(left)">
                                      <p:cBhvr>
                                        <p:cTn id="15" dur="500"/>
                                        <p:tgtEl>
                                          <p:spTgt spid="322562">
                                            <p:txEl>
                                              <p:pRg st="2" end="2"/>
                                            </p:txEl>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322562">
                                            <p:txEl>
                                              <p:pRg st="3" end="3"/>
                                            </p:txEl>
                                          </p:spTgt>
                                        </p:tgtEl>
                                        <p:attrNameLst>
                                          <p:attrName>style.visibility</p:attrName>
                                        </p:attrNameLst>
                                      </p:cBhvr>
                                      <p:to>
                                        <p:strVal val="visible"/>
                                      </p:to>
                                    </p:set>
                                    <p:animEffect transition="in" filter="wipe(left)">
                                      <p:cBhvr>
                                        <p:cTn id="18" dur="500"/>
                                        <p:tgtEl>
                                          <p:spTgt spid="322562">
                                            <p:txEl>
                                              <p:pRg st="3" end="3"/>
                                            </p:txEl>
                                          </p:spTgt>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322562">
                                            <p:txEl>
                                              <p:pRg st="4" end="4"/>
                                            </p:txEl>
                                          </p:spTgt>
                                        </p:tgtEl>
                                        <p:attrNameLst>
                                          <p:attrName>style.visibility</p:attrName>
                                        </p:attrNameLst>
                                      </p:cBhvr>
                                      <p:to>
                                        <p:strVal val="visible"/>
                                      </p:to>
                                    </p:set>
                                    <p:animEffect transition="in" filter="wipe(left)">
                                      <p:cBhvr>
                                        <p:cTn id="21" dur="500"/>
                                        <p:tgtEl>
                                          <p:spTgt spid="322562">
                                            <p:txEl>
                                              <p:pRg st="4" end="4"/>
                                            </p:txEl>
                                          </p:spTgt>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322562">
                                            <p:txEl>
                                              <p:pRg st="5" end="5"/>
                                            </p:txEl>
                                          </p:spTgt>
                                        </p:tgtEl>
                                        <p:attrNameLst>
                                          <p:attrName>style.visibility</p:attrName>
                                        </p:attrNameLst>
                                      </p:cBhvr>
                                      <p:to>
                                        <p:strVal val="visible"/>
                                      </p:to>
                                    </p:set>
                                    <p:animEffect transition="in" filter="wipe(left)">
                                      <p:cBhvr>
                                        <p:cTn id="24" dur="500"/>
                                        <p:tgtEl>
                                          <p:spTgt spid="322562">
                                            <p:txEl>
                                              <p:pRg st="5" end="5"/>
                                            </p:txEl>
                                          </p:spTgt>
                                        </p:tgtEl>
                                      </p:cBhvr>
                                    </p:animEffect>
                                  </p:childTnLst>
                                </p:cTn>
                              </p:par>
                              <p:par>
                                <p:cTn id="25" presetID="22" presetClass="entr" presetSubtype="8" fill="hold" grpId="0" nodeType="withEffect">
                                  <p:stCondLst>
                                    <p:cond delay="0"/>
                                  </p:stCondLst>
                                  <p:childTnLst>
                                    <p:set>
                                      <p:cBhvr>
                                        <p:cTn id="26" dur="1" fill="hold">
                                          <p:stCondLst>
                                            <p:cond delay="0"/>
                                          </p:stCondLst>
                                        </p:cTn>
                                        <p:tgtEl>
                                          <p:spTgt spid="322562">
                                            <p:txEl>
                                              <p:pRg st="6" end="6"/>
                                            </p:txEl>
                                          </p:spTgt>
                                        </p:tgtEl>
                                        <p:attrNameLst>
                                          <p:attrName>style.visibility</p:attrName>
                                        </p:attrNameLst>
                                      </p:cBhvr>
                                      <p:to>
                                        <p:strVal val="visible"/>
                                      </p:to>
                                    </p:set>
                                    <p:animEffect transition="in" filter="wipe(left)">
                                      <p:cBhvr>
                                        <p:cTn id="27" dur="500"/>
                                        <p:tgtEl>
                                          <p:spTgt spid="322562">
                                            <p:txEl>
                                              <p:pRg st="6" end="6"/>
                                            </p:txEl>
                                          </p:spTgt>
                                        </p:tgtEl>
                                      </p:cBhvr>
                                    </p:animEffect>
                                  </p:childTnLst>
                                </p:cTn>
                              </p:par>
                              <p:par>
                                <p:cTn id="28" presetID="22" presetClass="entr" presetSubtype="8" fill="hold" grpId="0" nodeType="withEffect">
                                  <p:stCondLst>
                                    <p:cond delay="0"/>
                                  </p:stCondLst>
                                  <p:childTnLst>
                                    <p:set>
                                      <p:cBhvr>
                                        <p:cTn id="29" dur="1" fill="hold">
                                          <p:stCondLst>
                                            <p:cond delay="0"/>
                                          </p:stCondLst>
                                        </p:cTn>
                                        <p:tgtEl>
                                          <p:spTgt spid="322562">
                                            <p:txEl>
                                              <p:pRg st="7" end="7"/>
                                            </p:txEl>
                                          </p:spTgt>
                                        </p:tgtEl>
                                        <p:attrNameLst>
                                          <p:attrName>style.visibility</p:attrName>
                                        </p:attrNameLst>
                                      </p:cBhvr>
                                      <p:to>
                                        <p:strVal val="visible"/>
                                      </p:to>
                                    </p:set>
                                    <p:animEffect transition="in" filter="wipe(left)">
                                      <p:cBhvr>
                                        <p:cTn id="30" dur="500"/>
                                        <p:tgtEl>
                                          <p:spTgt spid="322562">
                                            <p:txEl>
                                              <p:pRg st="7" end="7"/>
                                            </p:txEl>
                                          </p:spTgt>
                                        </p:tgtEl>
                                      </p:cBhvr>
                                    </p:animEffect>
                                  </p:childTnLst>
                                </p:cTn>
                              </p:par>
                              <p:par>
                                <p:cTn id="31" presetID="22" presetClass="entr" presetSubtype="8" fill="hold" grpId="0" nodeType="withEffect">
                                  <p:stCondLst>
                                    <p:cond delay="0"/>
                                  </p:stCondLst>
                                  <p:childTnLst>
                                    <p:set>
                                      <p:cBhvr>
                                        <p:cTn id="32" dur="1" fill="hold">
                                          <p:stCondLst>
                                            <p:cond delay="0"/>
                                          </p:stCondLst>
                                        </p:cTn>
                                        <p:tgtEl>
                                          <p:spTgt spid="322562">
                                            <p:txEl>
                                              <p:pRg st="8" end="8"/>
                                            </p:txEl>
                                          </p:spTgt>
                                        </p:tgtEl>
                                        <p:attrNameLst>
                                          <p:attrName>style.visibility</p:attrName>
                                        </p:attrNameLst>
                                      </p:cBhvr>
                                      <p:to>
                                        <p:strVal val="visible"/>
                                      </p:to>
                                    </p:set>
                                    <p:animEffect transition="in" filter="wipe(left)">
                                      <p:cBhvr>
                                        <p:cTn id="33" dur="500"/>
                                        <p:tgtEl>
                                          <p:spTgt spid="322562">
                                            <p:txEl>
                                              <p:pRg st="8" end="8"/>
                                            </p:txEl>
                                          </p:spTgt>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322562">
                                            <p:txEl>
                                              <p:pRg st="9" end="9"/>
                                            </p:txEl>
                                          </p:spTgt>
                                        </p:tgtEl>
                                        <p:attrNameLst>
                                          <p:attrName>style.visibility</p:attrName>
                                        </p:attrNameLst>
                                      </p:cBhvr>
                                      <p:to>
                                        <p:strVal val="visible"/>
                                      </p:to>
                                    </p:set>
                                    <p:animEffect transition="in" filter="wipe(left)">
                                      <p:cBhvr>
                                        <p:cTn id="38" dur="500"/>
                                        <p:tgtEl>
                                          <p:spTgt spid="322562">
                                            <p:txEl>
                                              <p:pRg st="9" end="9"/>
                                            </p:txEl>
                                          </p:spTgt>
                                        </p:tgtEl>
                                      </p:cBhvr>
                                    </p:animEffect>
                                  </p:childTnLst>
                                </p:cTn>
                              </p:par>
                              <p:par>
                                <p:cTn id="39" presetID="22" presetClass="entr" presetSubtype="8" fill="hold" grpId="0" nodeType="withEffect">
                                  <p:stCondLst>
                                    <p:cond delay="0"/>
                                  </p:stCondLst>
                                  <p:childTnLst>
                                    <p:set>
                                      <p:cBhvr>
                                        <p:cTn id="40" dur="1" fill="hold">
                                          <p:stCondLst>
                                            <p:cond delay="0"/>
                                          </p:stCondLst>
                                        </p:cTn>
                                        <p:tgtEl>
                                          <p:spTgt spid="322562">
                                            <p:txEl>
                                              <p:pRg st="10" end="10"/>
                                            </p:txEl>
                                          </p:spTgt>
                                        </p:tgtEl>
                                        <p:attrNameLst>
                                          <p:attrName>style.visibility</p:attrName>
                                        </p:attrNameLst>
                                      </p:cBhvr>
                                      <p:to>
                                        <p:strVal val="visible"/>
                                      </p:to>
                                    </p:set>
                                    <p:animEffect transition="in" filter="wipe(left)">
                                      <p:cBhvr>
                                        <p:cTn id="41" dur="500"/>
                                        <p:tgtEl>
                                          <p:spTgt spid="322562">
                                            <p:txEl>
                                              <p:pRg st="10" end="10"/>
                                            </p:txEl>
                                          </p:spTgt>
                                        </p:tgtEl>
                                      </p:cBhvr>
                                    </p:animEffect>
                                  </p:childTnLst>
                                </p:cTn>
                              </p:par>
                              <p:par>
                                <p:cTn id="42" presetID="22" presetClass="entr" presetSubtype="8" fill="hold" grpId="0" nodeType="withEffect">
                                  <p:stCondLst>
                                    <p:cond delay="0"/>
                                  </p:stCondLst>
                                  <p:childTnLst>
                                    <p:set>
                                      <p:cBhvr>
                                        <p:cTn id="43" dur="1" fill="hold">
                                          <p:stCondLst>
                                            <p:cond delay="0"/>
                                          </p:stCondLst>
                                        </p:cTn>
                                        <p:tgtEl>
                                          <p:spTgt spid="322562">
                                            <p:txEl>
                                              <p:pRg st="11" end="11"/>
                                            </p:txEl>
                                          </p:spTgt>
                                        </p:tgtEl>
                                        <p:attrNameLst>
                                          <p:attrName>style.visibility</p:attrName>
                                        </p:attrNameLst>
                                      </p:cBhvr>
                                      <p:to>
                                        <p:strVal val="visible"/>
                                      </p:to>
                                    </p:set>
                                    <p:animEffect transition="in" filter="wipe(left)">
                                      <p:cBhvr>
                                        <p:cTn id="44" dur="500"/>
                                        <p:tgtEl>
                                          <p:spTgt spid="322562">
                                            <p:txEl>
                                              <p:pRg st="11" end="11"/>
                                            </p:txEl>
                                          </p:spTgt>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22" presetClass="entr" presetSubtype="8" fill="hold" grpId="0" nodeType="clickEffect">
                                  <p:stCondLst>
                                    <p:cond delay="0"/>
                                  </p:stCondLst>
                                  <p:childTnLst>
                                    <p:set>
                                      <p:cBhvr>
                                        <p:cTn id="48" dur="1" fill="hold">
                                          <p:stCondLst>
                                            <p:cond delay="0"/>
                                          </p:stCondLst>
                                        </p:cTn>
                                        <p:tgtEl>
                                          <p:spTgt spid="322562">
                                            <p:txEl>
                                              <p:pRg st="12" end="12"/>
                                            </p:txEl>
                                          </p:spTgt>
                                        </p:tgtEl>
                                        <p:attrNameLst>
                                          <p:attrName>style.visibility</p:attrName>
                                        </p:attrNameLst>
                                      </p:cBhvr>
                                      <p:to>
                                        <p:strVal val="visible"/>
                                      </p:to>
                                    </p:set>
                                    <p:animEffect transition="in" filter="wipe(left)">
                                      <p:cBhvr>
                                        <p:cTn id="49" dur="500"/>
                                        <p:tgtEl>
                                          <p:spTgt spid="322562">
                                            <p:txEl>
                                              <p:pRg st="12" end="12"/>
                                            </p:txEl>
                                          </p:spTgt>
                                        </p:tgtEl>
                                      </p:cBhvr>
                                    </p:animEffect>
                                  </p:childTnLst>
                                </p:cTn>
                              </p:par>
                              <p:par>
                                <p:cTn id="50" presetID="22" presetClass="entr" presetSubtype="8" fill="hold" grpId="0" nodeType="withEffect">
                                  <p:stCondLst>
                                    <p:cond delay="0"/>
                                  </p:stCondLst>
                                  <p:childTnLst>
                                    <p:set>
                                      <p:cBhvr>
                                        <p:cTn id="51" dur="1" fill="hold">
                                          <p:stCondLst>
                                            <p:cond delay="0"/>
                                          </p:stCondLst>
                                        </p:cTn>
                                        <p:tgtEl>
                                          <p:spTgt spid="322562">
                                            <p:txEl>
                                              <p:pRg st="13" end="13"/>
                                            </p:txEl>
                                          </p:spTgt>
                                        </p:tgtEl>
                                        <p:attrNameLst>
                                          <p:attrName>style.visibility</p:attrName>
                                        </p:attrNameLst>
                                      </p:cBhvr>
                                      <p:to>
                                        <p:strVal val="visible"/>
                                      </p:to>
                                    </p:set>
                                    <p:animEffect transition="in" filter="wipe(left)">
                                      <p:cBhvr>
                                        <p:cTn id="52" dur="500"/>
                                        <p:tgtEl>
                                          <p:spTgt spid="322562">
                                            <p:txEl>
                                              <p:pRg st="13" end="13"/>
                                            </p:txEl>
                                          </p:spTgt>
                                        </p:tgtEl>
                                      </p:cBhvr>
                                    </p:animEffect>
                                  </p:childTnLst>
                                </p:cTn>
                              </p:par>
                              <p:par>
                                <p:cTn id="53" presetID="22" presetClass="entr" presetSubtype="8" fill="hold" grpId="0" nodeType="withEffect">
                                  <p:stCondLst>
                                    <p:cond delay="0"/>
                                  </p:stCondLst>
                                  <p:childTnLst>
                                    <p:set>
                                      <p:cBhvr>
                                        <p:cTn id="54" dur="1" fill="hold">
                                          <p:stCondLst>
                                            <p:cond delay="0"/>
                                          </p:stCondLst>
                                        </p:cTn>
                                        <p:tgtEl>
                                          <p:spTgt spid="322562">
                                            <p:txEl>
                                              <p:pRg st="14" end="14"/>
                                            </p:txEl>
                                          </p:spTgt>
                                        </p:tgtEl>
                                        <p:attrNameLst>
                                          <p:attrName>style.visibility</p:attrName>
                                        </p:attrNameLst>
                                      </p:cBhvr>
                                      <p:to>
                                        <p:strVal val="visible"/>
                                      </p:to>
                                    </p:set>
                                    <p:animEffect transition="in" filter="wipe(left)">
                                      <p:cBhvr>
                                        <p:cTn id="55" dur="500"/>
                                        <p:tgtEl>
                                          <p:spTgt spid="322562">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2562" grpId="0" build="p" autoUpdateAnimBg="0"/>
    </p:bldLst>
  </p:timing>
</p:sld>
</file>

<file path=ppt/slides/slide6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7156" name="Rectangle 2"/>
          <p:cNvSpPr>
            <a:spLocks noGrp="1" noChangeArrowheads="1"/>
          </p:cNvSpPr>
          <p:nvPr>
            <p:ph type="title"/>
          </p:nvPr>
        </p:nvSpPr>
        <p:spPr>
          <a:xfrm>
            <a:off x="933061" y="0"/>
            <a:ext cx="5248469" cy="979714"/>
          </a:xfrm>
        </p:spPr>
        <p:txBody>
          <a:bodyPr/>
          <a:lstStyle/>
          <a:p>
            <a:pPr defTabSz="914342">
              <a:defRPr/>
            </a:pPr>
            <a:r>
              <a:rPr lang="en-US" altLang="en-US" b="1">
                <a:solidFill>
                  <a:srgbClr val="0070C0"/>
                </a:solidFill>
              </a:rPr>
              <a:t>Chapter Review</a:t>
            </a:r>
          </a:p>
        </p:txBody>
      </p:sp>
      <p:sp>
        <p:nvSpPr>
          <p:cNvPr id="323587" name="Rectangle 3"/>
          <p:cNvSpPr>
            <a:spLocks noGrp="1" noChangeArrowheads="1"/>
          </p:cNvSpPr>
          <p:nvPr>
            <p:ph idx="1"/>
          </p:nvPr>
        </p:nvSpPr>
        <p:spPr bwMode="auto">
          <a:xfrm>
            <a:off x="473821" y="914109"/>
            <a:ext cx="8129296" cy="5486108"/>
          </a:xfrm>
        </p:spPr>
        <p:txBody>
          <a:bodyPr wrap="square" numCol="1" anchor="t" anchorCtr="0" compatLnSpc="1">
            <a:prstTxWarp prst="textNoShape">
              <a:avLst/>
            </a:prstTxWarp>
          </a:bodyPr>
          <a:lstStyle/>
          <a:p>
            <a:pPr>
              <a:buFont typeface="Wingdings" pitchFamily="2" charset="2"/>
              <a:buBlip>
                <a:blip r:embed="rId2"/>
              </a:buBlip>
            </a:pPr>
            <a:r>
              <a:rPr lang="en-US" altLang="en-US" sz="2200"/>
              <a:t>Techniques of Assessing Country Risk</a:t>
            </a:r>
          </a:p>
          <a:p>
            <a:pPr lvl="1">
              <a:buFont typeface="Wingdings" pitchFamily="2" charset="2"/>
              <a:buBlip>
                <a:blip r:embed="rId2"/>
              </a:buBlip>
            </a:pPr>
            <a:r>
              <a:rPr lang="en-US" altLang="en-US" sz="2200"/>
              <a:t>Checklist Approach</a:t>
            </a:r>
          </a:p>
          <a:p>
            <a:pPr lvl="1">
              <a:buFont typeface="Wingdings" pitchFamily="2" charset="2"/>
              <a:buBlip>
                <a:blip r:embed="rId2"/>
              </a:buBlip>
            </a:pPr>
            <a:r>
              <a:rPr lang="en-US" altLang="en-US" sz="2200"/>
              <a:t>Delphi Technique</a:t>
            </a:r>
          </a:p>
          <a:p>
            <a:pPr lvl="1">
              <a:buFont typeface="Wingdings" pitchFamily="2" charset="2"/>
              <a:buBlip>
                <a:blip r:embed="rId2"/>
              </a:buBlip>
            </a:pPr>
            <a:r>
              <a:rPr lang="en-US" altLang="en-US" sz="2200"/>
              <a:t>Quantitative Analysis</a:t>
            </a:r>
          </a:p>
          <a:p>
            <a:pPr lvl="1">
              <a:buFont typeface="Wingdings" pitchFamily="2" charset="2"/>
              <a:buBlip>
                <a:blip r:embed="rId2"/>
              </a:buBlip>
            </a:pPr>
            <a:r>
              <a:rPr lang="en-US" altLang="en-US" sz="2200"/>
              <a:t>Inspection Visits</a:t>
            </a:r>
          </a:p>
          <a:p>
            <a:pPr lvl="1">
              <a:buFont typeface="Wingdings" pitchFamily="2" charset="2"/>
              <a:buBlip>
                <a:blip r:embed="rId2"/>
              </a:buBlip>
            </a:pPr>
            <a:r>
              <a:rPr lang="en-US" altLang="en-US" sz="2200"/>
              <a:t>Combination of Techniques</a:t>
            </a:r>
          </a:p>
          <a:p>
            <a:pPr>
              <a:buFont typeface="Wingdings" pitchFamily="2" charset="2"/>
              <a:buBlip>
                <a:blip r:embed="rId2"/>
              </a:buBlip>
            </a:pPr>
            <a:r>
              <a:rPr lang="en-US" altLang="en-US" sz="2200"/>
              <a:t>Developing a Country Risk Rating</a:t>
            </a:r>
          </a:p>
          <a:p>
            <a:pPr lvl="1">
              <a:buFont typeface="Wingdings" pitchFamily="2" charset="2"/>
              <a:buBlip>
                <a:blip r:embed="rId2"/>
              </a:buBlip>
            </a:pPr>
            <a:r>
              <a:rPr lang="en-US" altLang="en-US" sz="2200"/>
              <a:t>Example of Measuring Country Risk</a:t>
            </a:r>
          </a:p>
          <a:p>
            <a:pPr lvl="1">
              <a:buFont typeface="Wingdings" pitchFamily="2" charset="2"/>
              <a:buBlip>
                <a:blip r:embed="rId2"/>
              </a:buBlip>
            </a:pPr>
            <a:r>
              <a:rPr lang="en-US" altLang="en-US" sz="2200"/>
              <a:t>Variation in Methods of Measuring Country Risk</a:t>
            </a:r>
          </a:p>
          <a:p>
            <a:pPr lvl="1">
              <a:buFont typeface="Wingdings" pitchFamily="2" charset="2"/>
              <a:buBlip>
                <a:blip r:embed="rId2"/>
              </a:buBlip>
            </a:pPr>
            <a:r>
              <a:rPr lang="en-US" altLang="en-US" sz="2200"/>
              <a:t>Using the Country Risk Rating for Decision-Making</a:t>
            </a:r>
          </a:p>
          <a:p>
            <a:pPr>
              <a:buFont typeface="Wingdings" pitchFamily="2" charset="2"/>
              <a:buBlip>
                <a:blip r:embed="rId2"/>
              </a:buBlip>
            </a:pPr>
            <a:r>
              <a:rPr lang="en-US" altLang="en-US" sz="2200"/>
              <a:t>Comparing Risk Ratings Among Countries</a:t>
            </a:r>
          </a:p>
          <a:p>
            <a:pPr>
              <a:buFont typeface="Wingdings" pitchFamily="2" charset="2"/>
              <a:buBlip>
                <a:blip r:embed="rId2"/>
              </a:buBlip>
            </a:pPr>
            <a:r>
              <a:rPr lang="en-US" altLang="en-US" sz="2200"/>
              <a:t>Actual Country Risk Ratings Across Countries</a:t>
            </a:r>
          </a:p>
        </p:txBody>
      </p:sp>
      <p:sp>
        <p:nvSpPr>
          <p:cNvPr id="178180"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imes New Roman" pitchFamily="18" charset="0"/>
              </a:defRPr>
            </a:lvl1pPr>
            <a:lvl2pPr marL="682251" indent="-262404">
              <a:defRPr>
                <a:solidFill>
                  <a:schemeClr val="tx1"/>
                </a:solidFill>
                <a:latin typeface="Times New Roman" pitchFamily="18" charset="0"/>
              </a:defRPr>
            </a:lvl2pPr>
            <a:lvl3pPr marL="1049617" indent="-209923">
              <a:defRPr>
                <a:solidFill>
                  <a:schemeClr val="tx1"/>
                </a:solidFill>
                <a:latin typeface="Times New Roman" pitchFamily="18" charset="0"/>
              </a:defRPr>
            </a:lvl3pPr>
            <a:lvl4pPr marL="1469464" indent="-209923">
              <a:defRPr>
                <a:solidFill>
                  <a:schemeClr val="tx1"/>
                </a:solidFill>
                <a:latin typeface="Times New Roman" pitchFamily="18" charset="0"/>
              </a:defRPr>
            </a:lvl4pPr>
            <a:lvl5pPr marL="1889310" indent="-209923">
              <a:defRPr>
                <a:solidFill>
                  <a:schemeClr val="tx1"/>
                </a:solidFill>
                <a:latin typeface="Times New Roman" pitchFamily="18" charset="0"/>
              </a:defRPr>
            </a:lvl5pPr>
            <a:lvl6pPr marL="2309157" indent="-209923" defTabSz="419847" fontAlgn="base">
              <a:spcBef>
                <a:spcPct val="0"/>
              </a:spcBef>
              <a:spcAft>
                <a:spcPct val="0"/>
              </a:spcAft>
              <a:defRPr>
                <a:solidFill>
                  <a:schemeClr val="tx1"/>
                </a:solidFill>
                <a:latin typeface="Times New Roman" pitchFamily="18" charset="0"/>
              </a:defRPr>
            </a:lvl6pPr>
            <a:lvl7pPr marL="2729004" indent="-209923" defTabSz="419847" fontAlgn="base">
              <a:spcBef>
                <a:spcPct val="0"/>
              </a:spcBef>
              <a:spcAft>
                <a:spcPct val="0"/>
              </a:spcAft>
              <a:defRPr>
                <a:solidFill>
                  <a:schemeClr val="tx1"/>
                </a:solidFill>
                <a:latin typeface="Times New Roman" pitchFamily="18" charset="0"/>
              </a:defRPr>
            </a:lvl7pPr>
            <a:lvl8pPr marL="3148851" indent="-209923" defTabSz="419847" fontAlgn="base">
              <a:spcBef>
                <a:spcPct val="0"/>
              </a:spcBef>
              <a:spcAft>
                <a:spcPct val="0"/>
              </a:spcAft>
              <a:defRPr>
                <a:solidFill>
                  <a:schemeClr val="tx1"/>
                </a:solidFill>
                <a:latin typeface="Times New Roman" pitchFamily="18" charset="0"/>
              </a:defRPr>
            </a:lvl8pPr>
            <a:lvl9pPr marL="3568697" indent="-209923" defTabSz="419847" fontAlgn="base">
              <a:spcBef>
                <a:spcPct val="0"/>
              </a:spcBef>
              <a:spcAft>
                <a:spcPct val="0"/>
              </a:spcAft>
              <a:defRPr>
                <a:solidFill>
                  <a:schemeClr val="tx1"/>
                </a:solidFill>
                <a:latin typeface="Times New Roman" pitchFamily="18" charset="0"/>
              </a:defRPr>
            </a:lvl9pPr>
          </a:lstStyle>
          <a:p>
            <a:pPr fontAlgn="base">
              <a:spcBef>
                <a:spcPct val="0"/>
              </a:spcBef>
              <a:spcAft>
                <a:spcPct val="0"/>
              </a:spcAft>
            </a:pPr>
            <a:r>
              <a:rPr lang="en-US" altLang="en-US" sz="1300">
                <a:latin typeface="Cambria" pitchFamily="18" charset="0"/>
              </a:rPr>
              <a:t>DMH</a:t>
            </a:r>
          </a:p>
        </p:txBody>
      </p:sp>
      <p:sp>
        <p:nvSpPr>
          <p:cNvPr id="178181"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defRPr>
            </a:lvl1pPr>
            <a:lvl2pPr marL="682251" indent="-262404">
              <a:defRPr>
                <a:solidFill>
                  <a:schemeClr val="tx1"/>
                </a:solidFill>
                <a:latin typeface="Times New Roman" pitchFamily="18" charset="0"/>
              </a:defRPr>
            </a:lvl2pPr>
            <a:lvl3pPr marL="1049617" indent="-209923">
              <a:defRPr>
                <a:solidFill>
                  <a:schemeClr val="tx1"/>
                </a:solidFill>
                <a:latin typeface="Times New Roman" pitchFamily="18" charset="0"/>
              </a:defRPr>
            </a:lvl3pPr>
            <a:lvl4pPr marL="1469464" indent="-209923">
              <a:defRPr>
                <a:solidFill>
                  <a:schemeClr val="tx1"/>
                </a:solidFill>
                <a:latin typeface="Times New Roman" pitchFamily="18" charset="0"/>
              </a:defRPr>
            </a:lvl4pPr>
            <a:lvl5pPr marL="1889310" indent="-209923">
              <a:defRPr>
                <a:solidFill>
                  <a:schemeClr val="tx1"/>
                </a:solidFill>
                <a:latin typeface="Times New Roman" pitchFamily="18" charset="0"/>
              </a:defRPr>
            </a:lvl5pPr>
            <a:lvl6pPr marL="2309157" indent="-209923" defTabSz="419847" fontAlgn="base">
              <a:spcBef>
                <a:spcPct val="0"/>
              </a:spcBef>
              <a:spcAft>
                <a:spcPct val="0"/>
              </a:spcAft>
              <a:defRPr>
                <a:solidFill>
                  <a:schemeClr val="tx1"/>
                </a:solidFill>
                <a:latin typeface="Times New Roman" pitchFamily="18" charset="0"/>
              </a:defRPr>
            </a:lvl6pPr>
            <a:lvl7pPr marL="2729004" indent="-209923" defTabSz="419847" fontAlgn="base">
              <a:spcBef>
                <a:spcPct val="0"/>
              </a:spcBef>
              <a:spcAft>
                <a:spcPct val="0"/>
              </a:spcAft>
              <a:defRPr>
                <a:solidFill>
                  <a:schemeClr val="tx1"/>
                </a:solidFill>
                <a:latin typeface="Times New Roman" pitchFamily="18" charset="0"/>
              </a:defRPr>
            </a:lvl7pPr>
            <a:lvl8pPr marL="3148851" indent="-209923" defTabSz="419847" fontAlgn="base">
              <a:spcBef>
                <a:spcPct val="0"/>
              </a:spcBef>
              <a:spcAft>
                <a:spcPct val="0"/>
              </a:spcAft>
              <a:defRPr>
                <a:solidFill>
                  <a:schemeClr val="tx1"/>
                </a:solidFill>
                <a:latin typeface="Times New Roman" pitchFamily="18" charset="0"/>
              </a:defRPr>
            </a:lvl8pPr>
            <a:lvl9pPr marL="3568697" indent="-209923" defTabSz="419847" fontAlgn="base">
              <a:spcBef>
                <a:spcPct val="0"/>
              </a:spcBef>
              <a:spcAft>
                <a:spcPct val="0"/>
              </a:spcAft>
              <a:defRPr>
                <a:solidFill>
                  <a:schemeClr val="tx1"/>
                </a:solidFill>
                <a:latin typeface="Times New Roman" pitchFamily="18" charset="0"/>
              </a:defRPr>
            </a:lvl9pPr>
          </a:lstStyle>
          <a:p>
            <a:fld id="{B35805F8-1574-478F-999F-271017182B8B}" type="slidenum">
              <a:rPr lang="en-US" altLang="en-US" sz="2200">
                <a:latin typeface="Cambria" pitchFamily="18" charset="0"/>
              </a:rPr>
              <a:pPr/>
              <a:t>64</a:t>
            </a:fld>
            <a:endParaRPr lang="en-US" altLang="en-US" sz="2200">
              <a:latin typeface="Cambria" pitchFamily="18" charset="0"/>
            </a:endParaRPr>
          </a:p>
        </p:txBody>
      </p:sp>
    </p:spTree>
    <p:extLst>
      <p:ext uri="{BB962C8B-B14F-4D97-AF65-F5344CB8AC3E}">
        <p14:creationId xmlns:p14="http://schemas.microsoft.com/office/powerpoint/2010/main" val="288353526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23587">
                                            <p:txEl>
                                              <p:pRg st="0" end="0"/>
                                            </p:txEl>
                                          </p:spTgt>
                                        </p:tgtEl>
                                        <p:attrNameLst>
                                          <p:attrName>style.visibility</p:attrName>
                                        </p:attrNameLst>
                                      </p:cBhvr>
                                      <p:to>
                                        <p:strVal val="visible"/>
                                      </p:to>
                                    </p:set>
                                    <p:animEffect transition="in" filter="wipe(left)">
                                      <p:cBhvr>
                                        <p:cTn id="7" dur="500"/>
                                        <p:tgtEl>
                                          <p:spTgt spid="323587">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23587">
                                            <p:txEl>
                                              <p:pRg st="1" end="1"/>
                                            </p:txEl>
                                          </p:spTgt>
                                        </p:tgtEl>
                                        <p:attrNameLst>
                                          <p:attrName>style.visibility</p:attrName>
                                        </p:attrNameLst>
                                      </p:cBhvr>
                                      <p:to>
                                        <p:strVal val="visible"/>
                                      </p:to>
                                    </p:set>
                                    <p:animEffect transition="in" filter="wipe(left)">
                                      <p:cBhvr>
                                        <p:cTn id="10" dur="500"/>
                                        <p:tgtEl>
                                          <p:spTgt spid="323587">
                                            <p:txEl>
                                              <p:pRg st="1" end="1"/>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323587">
                                            <p:txEl>
                                              <p:pRg st="2" end="2"/>
                                            </p:txEl>
                                          </p:spTgt>
                                        </p:tgtEl>
                                        <p:attrNameLst>
                                          <p:attrName>style.visibility</p:attrName>
                                        </p:attrNameLst>
                                      </p:cBhvr>
                                      <p:to>
                                        <p:strVal val="visible"/>
                                      </p:to>
                                    </p:set>
                                    <p:animEffect transition="in" filter="wipe(left)">
                                      <p:cBhvr>
                                        <p:cTn id="13" dur="500"/>
                                        <p:tgtEl>
                                          <p:spTgt spid="323587">
                                            <p:txEl>
                                              <p:pRg st="2" end="2"/>
                                            </p:txEl>
                                          </p:spTgt>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323587">
                                            <p:txEl>
                                              <p:pRg st="3" end="3"/>
                                            </p:txEl>
                                          </p:spTgt>
                                        </p:tgtEl>
                                        <p:attrNameLst>
                                          <p:attrName>style.visibility</p:attrName>
                                        </p:attrNameLst>
                                      </p:cBhvr>
                                      <p:to>
                                        <p:strVal val="visible"/>
                                      </p:to>
                                    </p:set>
                                    <p:animEffect transition="in" filter="wipe(left)">
                                      <p:cBhvr>
                                        <p:cTn id="16" dur="500"/>
                                        <p:tgtEl>
                                          <p:spTgt spid="323587">
                                            <p:txEl>
                                              <p:pRg st="3" end="3"/>
                                            </p:txEl>
                                          </p:spTgt>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323587">
                                            <p:txEl>
                                              <p:pRg st="4" end="4"/>
                                            </p:txEl>
                                          </p:spTgt>
                                        </p:tgtEl>
                                        <p:attrNameLst>
                                          <p:attrName>style.visibility</p:attrName>
                                        </p:attrNameLst>
                                      </p:cBhvr>
                                      <p:to>
                                        <p:strVal val="visible"/>
                                      </p:to>
                                    </p:set>
                                    <p:animEffect transition="in" filter="wipe(left)">
                                      <p:cBhvr>
                                        <p:cTn id="19" dur="500"/>
                                        <p:tgtEl>
                                          <p:spTgt spid="323587">
                                            <p:txEl>
                                              <p:pRg st="4" end="4"/>
                                            </p:txEl>
                                          </p:spTgt>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323587">
                                            <p:txEl>
                                              <p:pRg st="5" end="5"/>
                                            </p:txEl>
                                          </p:spTgt>
                                        </p:tgtEl>
                                        <p:attrNameLst>
                                          <p:attrName>style.visibility</p:attrName>
                                        </p:attrNameLst>
                                      </p:cBhvr>
                                      <p:to>
                                        <p:strVal val="visible"/>
                                      </p:to>
                                    </p:set>
                                    <p:animEffect transition="in" filter="wipe(left)">
                                      <p:cBhvr>
                                        <p:cTn id="22" dur="500"/>
                                        <p:tgtEl>
                                          <p:spTgt spid="323587">
                                            <p:txEl>
                                              <p:pRg st="5" end="5"/>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23587">
                                            <p:txEl>
                                              <p:pRg st="6" end="6"/>
                                            </p:txEl>
                                          </p:spTgt>
                                        </p:tgtEl>
                                        <p:attrNameLst>
                                          <p:attrName>style.visibility</p:attrName>
                                        </p:attrNameLst>
                                      </p:cBhvr>
                                      <p:to>
                                        <p:strVal val="visible"/>
                                      </p:to>
                                    </p:set>
                                    <p:animEffect transition="in" filter="wipe(left)">
                                      <p:cBhvr>
                                        <p:cTn id="27" dur="500"/>
                                        <p:tgtEl>
                                          <p:spTgt spid="323587">
                                            <p:txEl>
                                              <p:pRg st="6" end="6"/>
                                            </p:txEl>
                                          </p:spTgt>
                                        </p:tgtEl>
                                      </p:cBhvr>
                                    </p:animEffect>
                                  </p:childTnLst>
                                </p:cTn>
                              </p:par>
                              <p:par>
                                <p:cTn id="28" presetID="22" presetClass="entr" presetSubtype="8" fill="hold" grpId="0" nodeType="withEffect">
                                  <p:stCondLst>
                                    <p:cond delay="0"/>
                                  </p:stCondLst>
                                  <p:childTnLst>
                                    <p:set>
                                      <p:cBhvr>
                                        <p:cTn id="29" dur="1" fill="hold">
                                          <p:stCondLst>
                                            <p:cond delay="0"/>
                                          </p:stCondLst>
                                        </p:cTn>
                                        <p:tgtEl>
                                          <p:spTgt spid="323587">
                                            <p:txEl>
                                              <p:pRg st="7" end="7"/>
                                            </p:txEl>
                                          </p:spTgt>
                                        </p:tgtEl>
                                        <p:attrNameLst>
                                          <p:attrName>style.visibility</p:attrName>
                                        </p:attrNameLst>
                                      </p:cBhvr>
                                      <p:to>
                                        <p:strVal val="visible"/>
                                      </p:to>
                                    </p:set>
                                    <p:animEffect transition="in" filter="wipe(left)">
                                      <p:cBhvr>
                                        <p:cTn id="30" dur="500"/>
                                        <p:tgtEl>
                                          <p:spTgt spid="323587">
                                            <p:txEl>
                                              <p:pRg st="7" end="7"/>
                                            </p:txEl>
                                          </p:spTgt>
                                        </p:tgtEl>
                                      </p:cBhvr>
                                    </p:animEffect>
                                  </p:childTnLst>
                                </p:cTn>
                              </p:par>
                              <p:par>
                                <p:cTn id="31" presetID="22" presetClass="entr" presetSubtype="8" fill="hold" grpId="0" nodeType="withEffect">
                                  <p:stCondLst>
                                    <p:cond delay="0"/>
                                  </p:stCondLst>
                                  <p:childTnLst>
                                    <p:set>
                                      <p:cBhvr>
                                        <p:cTn id="32" dur="1" fill="hold">
                                          <p:stCondLst>
                                            <p:cond delay="0"/>
                                          </p:stCondLst>
                                        </p:cTn>
                                        <p:tgtEl>
                                          <p:spTgt spid="323587">
                                            <p:txEl>
                                              <p:pRg st="8" end="8"/>
                                            </p:txEl>
                                          </p:spTgt>
                                        </p:tgtEl>
                                        <p:attrNameLst>
                                          <p:attrName>style.visibility</p:attrName>
                                        </p:attrNameLst>
                                      </p:cBhvr>
                                      <p:to>
                                        <p:strVal val="visible"/>
                                      </p:to>
                                    </p:set>
                                    <p:animEffect transition="in" filter="wipe(left)">
                                      <p:cBhvr>
                                        <p:cTn id="33" dur="500"/>
                                        <p:tgtEl>
                                          <p:spTgt spid="323587">
                                            <p:txEl>
                                              <p:pRg st="8" end="8"/>
                                            </p:txEl>
                                          </p:spTgt>
                                        </p:tgtEl>
                                      </p:cBhvr>
                                    </p:animEffect>
                                  </p:childTnLst>
                                </p:cTn>
                              </p:par>
                              <p:par>
                                <p:cTn id="34" presetID="22" presetClass="entr" presetSubtype="8" fill="hold" grpId="0" nodeType="withEffect">
                                  <p:stCondLst>
                                    <p:cond delay="0"/>
                                  </p:stCondLst>
                                  <p:childTnLst>
                                    <p:set>
                                      <p:cBhvr>
                                        <p:cTn id="35" dur="1" fill="hold">
                                          <p:stCondLst>
                                            <p:cond delay="0"/>
                                          </p:stCondLst>
                                        </p:cTn>
                                        <p:tgtEl>
                                          <p:spTgt spid="323587">
                                            <p:txEl>
                                              <p:pRg st="9" end="9"/>
                                            </p:txEl>
                                          </p:spTgt>
                                        </p:tgtEl>
                                        <p:attrNameLst>
                                          <p:attrName>style.visibility</p:attrName>
                                        </p:attrNameLst>
                                      </p:cBhvr>
                                      <p:to>
                                        <p:strVal val="visible"/>
                                      </p:to>
                                    </p:set>
                                    <p:animEffect transition="in" filter="wipe(left)">
                                      <p:cBhvr>
                                        <p:cTn id="36" dur="500"/>
                                        <p:tgtEl>
                                          <p:spTgt spid="323587">
                                            <p:txEl>
                                              <p:pRg st="9" end="9"/>
                                            </p:txEl>
                                          </p:spTgt>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323587">
                                            <p:txEl>
                                              <p:pRg st="10" end="10"/>
                                            </p:txEl>
                                          </p:spTgt>
                                        </p:tgtEl>
                                        <p:attrNameLst>
                                          <p:attrName>style.visibility</p:attrName>
                                        </p:attrNameLst>
                                      </p:cBhvr>
                                      <p:to>
                                        <p:strVal val="visible"/>
                                      </p:to>
                                    </p:set>
                                    <p:animEffect transition="in" filter="wipe(left)">
                                      <p:cBhvr>
                                        <p:cTn id="41" dur="500"/>
                                        <p:tgtEl>
                                          <p:spTgt spid="323587">
                                            <p:txEl>
                                              <p:pRg st="10" end="10"/>
                                            </p:txEl>
                                          </p:spTgt>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323587">
                                            <p:txEl>
                                              <p:pRg st="11" end="11"/>
                                            </p:txEl>
                                          </p:spTgt>
                                        </p:tgtEl>
                                        <p:attrNameLst>
                                          <p:attrName>style.visibility</p:attrName>
                                        </p:attrNameLst>
                                      </p:cBhvr>
                                      <p:to>
                                        <p:strVal val="visible"/>
                                      </p:to>
                                    </p:set>
                                    <p:animEffect transition="in" filter="wipe(left)">
                                      <p:cBhvr>
                                        <p:cTn id="46" dur="500"/>
                                        <p:tgtEl>
                                          <p:spTgt spid="323587">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3587" grpId="0" build="p" autoUpdateAnimBg="0"/>
    </p:bldLst>
  </p:timing>
</p:sld>
</file>

<file path=ppt/slides/slide6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8180" name="Rectangle 2"/>
          <p:cNvSpPr>
            <a:spLocks noGrp="1" noChangeArrowheads="1"/>
          </p:cNvSpPr>
          <p:nvPr>
            <p:ph type="title"/>
          </p:nvPr>
        </p:nvSpPr>
        <p:spPr>
          <a:xfrm>
            <a:off x="205565" y="0"/>
            <a:ext cx="4296455" cy="1143000"/>
          </a:xfrm>
        </p:spPr>
        <p:txBody>
          <a:bodyPr/>
          <a:lstStyle/>
          <a:p>
            <a:pPr defTabSz="914342">
              <a:defRPr/>
            </a:pPr>
            <a:r>
              <a:rPr lang="en-US" altLang="en-US" b="1">
                <a:solidFill>
                  <a:srgbClr val="0070C0"/>
                </a:solidFill>
              </a:rPr>
              <a:t>Chapter Review</a:t>
            </a:r>
          </a:p>
        </p:txBody>
      </p:sp>
      <p:sp>
        <p:nvSpPr>
          <p:cNvPr id="324611" name="Rectangle 3"/>
          <p:cNvSpPr>
            <a:spLocks noGrp="1" noChangeArrowheads="1"/>
          </p:cNvSpPr>
          <p:nvPr>
            <p:ph idx="1"/>
          </p:nvPr>
        </p:nvSpPr>
        <p:spPr bwMode="auto">
          <a:xfrm>
            <a:off x="473821" y="1143000"/>
            <a:ext cx="7993710" cy="5410298"/>
          </a:xfrm>
        </p:spPr>
        <p:txBody>
          <a:bodyPr wrap="square" numCol="1" anchor="t" anchorCtr="0" compatLnSpc="1">
            <a:prstTxWarp prst="textNoShape">
              <a:avLst/>
            </a:prstTxWarp>
          </a:bodyPr>
          <a:lstStyle/>
          <a:p>
            <a:pPr>
              <a:buFont typeface="Wingdings" pitchFamily="2" charset="2"/>
              <a:buBlip>
                <a:blip r:embed="rId2"/>
              </a:buBlip>
            </a:pPr>
            <a:r>
              <a:rPr lang="en-US" sz="2200"/>
              <a:t>Incorporating Country Risk in Capital Budgeting</a:t>
            </a:r>
          </a:p>
          <a:p>
            <a:pPr lvl="1">
              <a:buFont typeface="Wingdings" pitchFamily="2" charset="2"/>
              <a:buBlip>
                <a:blip r:embed="rId2"/>
              </a:buBlip>
            </a:pPr>
            <a:r>
              <a:rPr lang="en-US" sz="2200"/>
              <a:t>Adjustment of the Discount Rate</a:t>
            </a:r>
          </a:p>
          <a:p>
            <a:pPr lvl="1">
              <a:buFont typeface="Wingdings" pitchFamily="2" charset="2"/>
              <a:buBlip>
                <a:blip r:embed="rId2"/>
              </a:buBlip>
            </a:pPr>
            <a:r>
              <a:rPr lang="en-US" sz="2200"/>
              <a:t>Adjustment of the Estimated Cash Flows</a:t>
            </a:r>
          </a:p>
          <a:p>
            <a:pPr>
              <a:buFont typeface="Wingdings" pitchFamily="2" charset="2"/>
              <a:buBlip>
                <a:blip r:embed="rId2"/>
              </a:buBlip>
            </a:pPr>
            <a:r>
              <a:rPr lang="en-US" sz="2200"/>
              <a:t>Applications of Country Risk Analysis</a:t>
            </a:r>
          </a:p>
          <a:p>
            <a:pPr>
              <a:buFont typeface="Wingdings" pitchFamily="2" charset="2"/>
              <a:buBlip>
                <a:blip r:embed="rId2"/>
              </a:buBlip>
            </a:pPr>
            <a:r>
              <a:rPr lang="en-US" sz="2200"/>
              <a:t>Reducing Exposure to Host Government Takeovers</a:t>
            </a:r>
          </a:p>
          <a:p>
            <a:pPr lvl="1">
              <a:buFont typeface="Wingdings" pitchFamily="2" charset="2"/>
              <a:buBlip>
                <a:blip r:embed="rId2"/>
              </a:buBlip>
            </a:pPr>
            <a:r>
              <a:rPr lang="en-US" sz="2200"/>
              <a:t>Use a Short-Term Horizon</a:t>
            </a:r>
          </a:p>
          <a:p>
            <a:pPr lvl="1">
              <a:buFont typeface="Wingdings" pitchFamily="2" charset="2"/>
              <a:buBlip>
                <a:blip r:embed="rId2"/>
              </a:buBlip>
            </a:pPr>
            <a:r>
              <a:rPr lang="en-US" sz="2200"/>
              <a:t>Rely on Unique Supplies or Technology</a:t>
            </a:r>
          </a:p>
          <a:p>
            <a:pPr lvl="1">
              <a:buFont typeface="Wingdings" pitchFamily="2" charset="2"/>
              <a:buBlip>
                <a:blip r:embed="rId2"/>
              </a:buBlip>
            </a:pPr>
            <a:r>
              <a:rPr lang="en-US" sz="2200"/>
              <a:t>Hire Local Labor</a:t>
            </a:r>
          </a:p>
          <a:p>
            <a:pPr lvl="1">
              <a:buFont typeface="Wingdings" pitchFamily="2" charset="2"/>
              <a:buBlip>
                <a:blip r:embed="rId2"/>
              </a:buBlip>
            </a:pPr>
            <a:r>
              <a:rPr lang="en-US" sz="2200"/>
              <a:t>Borrow Local Funds</a:t>
            </a:r>
          </a:p>
          <a:p>
            <a:pPr lvl="1">
              <a:buFont typeface="Wingdings" pitchFamily="2" charset="2"/>
              <a:buBlip>
                <a:blip r:embed="rId2"/>
              </a:buBlip>
            </a:pPr>
            <a:r>
              <a:rPr lang="en-US" sz="2200"/>
              <a:t>Purchase Insurance</a:t>
            </a:r>
          </a:p>
          <a:p>
            <a:pPr>
              <a:buFont typeface="Wingdings" pitchFamily="2" charset="2"/>
              <a:buBlip>
                <a:blip r:embed="rId2"/>
              </a:buBlip>
            </a:pPr>
            <a:r>
              <a:rPr lang="en-US" sz="2200"/>
              <a:t>Impact of Country Risk on an MNC’s Value</a:t>
            </a:r>
          </a:p>
        </p:txBody>
      </p:sp>
      <p:sp>
        <p:nvSpPr>
          <p:cNvPr id="179204"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imes New Roman" pitchFamily="18" charset="0"/>
              </a:defRPr>
            </a:lvl1pPr>
            <a:lvl2pPr marL="682251" indent="-262404">
              <a:defRPr>
                <a:solidFill>
                  <a:schemeClr val="tx1"/>
                </a:solidFill>
                <a:latin typeface="Times New Roman" pitchFamily="18" charset="0"/>
              </a:defRPr>
            </a:lvl2pPr>
            <a:lvl3pPr marL="1049617" indent="-209923">
              <a:defRPr>
                <a:solidFill>
                  <a:schemeClr val="tx1"/>
                </a:solidFill>
                <a:latin typeface="Times New Roman" pitchFamily="18" charset="0"/>
              </a:defRPr>
            </a:lvl3pPr>
            <a:lvl4pPr marL="1469464" indent="-209923">
              <a:defRPr>
                <a:solidFill>
                  <a:schemeClr val="tx1"/>
                </a:solidFill>
                <a:latin typeface="Times New Roman" pitchFamily="18" charset="0"/>
              </a:defRPr>
            </a:lvl4pPr>
            <a:lvl5pPr marL="1889310" indent="-209923">
              <a:defRPr>
                <a:solidFill>
                  <a:schemeClr val="tx1"/>
                </a:solidFill>
                <a:latin typeface="Times New Roman" pitchFamily="18" charset="0"/>
              </a:defRPr>
            </a:lvl5pPr>
            <a:lvl6pPr marL="2309157" indent="-209923" defTabSz="419847" fontAlgn="base">
              <a:spcBef>
                <a:spcPct val="0"/>
              </a:spcBef>
              <a:spcAft>
                <a:spcPct val="0"/>
              </a:spcAft>
              <a:defRPr>
                <a:solidFill>
                  <a:schemeClr val="tx1"/>
                </a:solidFill>
                <a:latin typeface="Times New Roman" pitchFamily="18" charset="0"/>
              </a:defRPr>
            </a:lvl6pPr>
            <a:lvl7pPr marL="2729004" indent="-209923" defTabSz="419847" fontAlgn="base">
              <a:spcBef>
                <a:spcPct val="0"/>
              </a:spcBef>
              <a:spcAft>
                <a:spcPct val="0"/>
              </a:spcAft>
              <a:defRPr>
                <a:solidFill>
                  <a:schemeClr val="tx1"/>
                </a:solidFill>
                <a:latin typeface="Times New Roman" pitchFamily="18" charset="0"/>
              </a:defRPr>
            </a:lvl7pPr>
            <a:lvl8pPr marL="3148851" indent="-209923" defTabSz="419847" fontAlgn="base">
              <a:spcBef>
                <a:spcPct val="0"/>
              </a:spcBef>
              <a:spcAft>
                <a:spcPct val="0"/>
              </a:spcAft>
              <a:defRPr>
                <a:solidFill>
                  <a:schemeClr val="tx1"/>
                </a:solidFill>
                <a:latin typeface="Times New Roman" pitchFamily="18" charset="0"/>
              </a:defRPr>
            </a:lvl8pPr>
            <a:lvl9pPr marL="3568697" indent="-209923" defTabSz="419847" fontAlgn="base">
              <a:spcBef>
                <a:spcPct val="0"/>
              </a:spcBef>
              <a:spcAft>
                <a:spcPct val="0"/>
              </a:spcAft>
              <a:defRPr>
                <a:solidFill>
                  <a:schemeClr val="tx1"/>
                </a:solidFill>
                <a:latin typeface="Times New Roman" pitchFamily="18" charset="0"/>
              </a:defRPr>
            </a:lvl9pPr>
          </a:lstStyle>
          <a:p>
            <a:pPr fontAlgn="base">
              <a:spcBef>
                <a:spcPct val="0"/>
              </a:spcBef>
              <a:spcAft>
                <a:spcPct val="0"/>
              </a:spcAft>
            </a:pPr>
            <a:r>
              <a:rPr lang="en-US" altLang="en-US" sz="1300">
                <a:latin typeface="Cambria" pitchFamily="18" charset="0"/>
              </a:rPr>
              <a:t>DMH</a:t>
            </a:r>
          </a:p>
        </p:txBody>
      </p:sp>
      <p:sp>
        <p:nvSpPr>
          <p:cNvPr id="179205"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defRPr>
            </a:lvl1pPr>
            <a:lvl2pPr marL="682251" indent="-262404">
              <a:defRPr>
                <a:solidFill>
                  <a:schemeClr val="tx1"/>
                </a:solidFill>
                <a:latin typeface="Times New Roman" pitchFamily="18" charset="0"/>
              </a:defRPr>
            </a:lvl2pPr>
            <a:lvl3pPr marL="1049617" indent="-209923">
              <a:defRPr>
                <a:solidFill>
                  <a:schemeClr val="tx1"/>
                </a:solidFill>
                <a:latin typeface="Times New Roman" pitchFamily="18" charset="0"/>
              </a:defRPr>
            </a:lvl3pPr>
            <a:lvl4pPr marL="1469464" indent="-209923">
              <a:defRPr>
                <a:solidFill>
                  <a:schemeClr val="tx1"/>
                </a:solidFill>
                <a:latin typeface="Times New Roman" pitchFamily="18" charset="0"/>
              </a:defRPr>
            </a:lvl4pPr>
            <a:lvl5pPr marL="1889310" indent="-209923">
              <a:defRPr>
                <a:solidFill>
                  <a:schemeClr val="tx1"/>
                </a:solidFill>
                <a:latin typeface="Times New Roman" pitchFamily="18" charset="0"/>
              </a:defRPr>
            </a:lvl5pPr>
            <a:lvl6pPr marL="2309157" indent="-209923" defTabSz="419847" fontAlgn="base">
              <a:spcBef>
                <a:spcPct val="0"/>
              </a:spcBef>
              <a:spcAft>
                <a:spcPct val="0"/>
              </a:spcAft>
              <a:defRPr>
                <a:solidFill>
                  <a:schemeClr val="tx1"/>
                </a:solidFill>
                <a:latin typeface="Times New Roman" pitchFamily="18" charset="0"/>
              </a:defRPr>
            </a:lvl6pPr>
            <a:lvl7pPr marL="2729004" indent="-209923" defTabSz="419847" fontAlgn="base">
              <a:spcBef>
                <a:spcPct val="0"/>
              </a:spcBef>
              <a:spcAft>
                <a:spcPct val="0"/>
              </a:spcAft>
              <a:defRPr>
                <a:solidFill>
                  <a:schemeClr val="tx1"/>
                </a:solidFill>
                <a:latin typeface="Times New Roman" pitchFamily="18" charset="0"/>
              </a:defRPr>
            </a:lvl7pPr>
            <a:lvl8pPr marL="3148851" indent="-209923" defTabSz="419847" fontAlgn="base">
              <a:spcBef>
                <a:spcPct val="0"/>
              </a:spcBef>
              <a:spcAft>
                <a:spcPct val="0"/>
              </a:spcAft>
              <a:defRPr>
                <a:solidFill>
                  <a:schemeClr val="tx1"/>
                </a:solidFill>
                <a:latin typeface="Times New Roman" pitchFamily="18" charset="0"/>
              </a:defRPr>
            </a:lvl8pPr>
            <a:lvl9pPr marL="3568697" indent="-209923" defTabSz="419847" fontAlgn="base">
              <a:spcBef>
                <a:spcPct val="0"/>
              </a:spcBef>
              <a:spcAft>
                <a:spcPct val="0"/>
              </a:spcAft>
              <a:defRPr>
                <a:solidFill>
                  <a:schemeClr val="tx1"/>
                </a:solidFill>
                <a:latin typeface="Times New Roman" pitchFamily="18" charset="0"/>
              </a:defRPr>
            </a:lvl9pPr>
          </a:lstStyle>
          <a:p>
            <a:fld id="{2E63EDA3-8496-4199-A0FC-E683A7F4B4DC}" type="slidenum">
              <a:rPr lang="en-US" altLang="en-US" sz="2200">
                <a:latin typeface="Cambria" pitchFamily="18" charset="0"/>
              </a:rPr>
              <a:pPr/>
              <a:t>65</a:t>
            </a:fld>
            <a:endParaRPr lang="en-US" altLang="en-US" sz="2200">
              <a:latin typeface="Cambria" pitchFamily="18" charset="0"/>
            </a:endParaRPr>
          </a:p>
        </p:txBody>
      </p:sp>
    </p:spTree>
    <p:extLst>
      <p:ext uri="{BB962C8B-B14F-4D97-AF65-F5344CB8AC3E}">
        <p14:creationId xmlns:p14="http://schemas.microsoft.com/office/powerpoint/2010/main" val="210870626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24611">
                                            <p:txEl>
                                              <p:pRg st="0" end="0"/>
                                            </p:txEl>
                                          </p:spTgt>
                                        </p:tgtEl>
                                        <p:attrNameLst>
                                          <p:attrName>style.visibility</p:attrName>
                                        </p:attrNameLst>
                                      </p:cBhvr>
                                      <p:to>
                                        <p:strVal val="visible"/>
                                      </p:to>
                                    </p:set>
                                    <p:animEffect transition="in" filter="wipe(left)">
                                      <p:cBhvr>
                                        <p:cTn id="7" dur="500"/>
                                        <p:tgtEl>
                                          <p:spTgt spid="324611">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24611">
                                            <p:txEl>
                                              <p:pRg st="1" end="1"/>
                                            </p:txEl>
                                          </p:spTgt>
                                        </p:tgtEl>
                                        <p:attrNameLst>
                                          <p:attrName>style.visibility</p:attrName>
                                        </p:attrNameLst>
                                      </p:cBhvr>
                                      <p:to>
                                        <p:strVal val="visible"/>
                                      </p:to>
                                    </p:set>
                                    <p:animEffect transition="in" filter="wipe(left)">
                                      <p:cBhvr>
                                        <p:cTn id="10" dur="500"/>
                                        <p:tgtEl>
                                          <p:spTgt spid="324611">
                                            <p:txEl>
                                              <p:pRg st="1" end="1"/>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324611">
                                            <p:txEl>
                                              <p:pRg st="2" end="2"/>
                                            </p:txEl>
                                          </p:spTgt>
                                        </p:tgtEl>
                                        <p:attrNameLst>
                                          <p:attrName>style.visibility</p:attrName>
                                        </p:attrNameLst>
                                      </p:cBhvr>
                                      <p:to>
                                        <p:strVal val="visible"/>
                                      </p:to>
                                    </p:set>
                                    <p:animEffect transition="in" filter="wipe(left)">
                                      <p:cBhvr>
                                        <p:cTn id="13" dur="500"/>
                                        <p:tgtEl>
                                          <p:spTgt spid="324611">
                                            <p:txEl>
                                              <p:pRg st="2" end="2"/>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324611">
                                            <p:txEl>
                                              <p:pRg st="3" end="3"/>
                                            </p:txEl>
                                          </p:spTgt>
                                        </p:tgtEl>
                                        <p:attrNameLst>
                                          <p:attrName>style.visibility</p:attrName>
                                        </p:attrNameLst>
                                      </p:cBhvr>
                                      <p:to>
                                        <p:strVal val="visible"/>
                                      </p:to>
                                    </p:set>
                                    <p:animEffect transition="in" filter="wipe(left)">
                                      <p:cBhvr>
                                        <p:cTn id="18" dur="500"/>
                                        <p:tgtEl>
                                          <p:spTgt spid="324611">
                                            <p:txEl>
                                              <p:pRg st="3" end="3"/>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324611">
                                            <p:txEl>
                                              <p:pRg st="4" end="4"/>
                                            </p:txEl>
                                          </p:spTgt>
                                        </p:tgtEl>
                                        <p:attrNameLst>
                                          <p:attrName>style.visibility</p:attrName>
                                        </p:attrNameLst>
                                      </p:cBhvr>
                                      <p:to>
                                        <p:strVal val="visible"/>
                                      </p:to>
                                    </p:set>
                                    <p:animEffect transition="in" filter="wipe(left)">
                                      <p:cBhvr>
                                        <p:cTn id="23" dur="500"/>
                                        <p:tgtEl>
                                          <p:spTgt spid="324611">
                                            <p:txEl>
                                              <p:pRg st="4" end="4"/>
                                            </p:txEl>
                                          </p:spTgt>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324611">
                                            <p:txEl>
                                              <p:pRg st="5" end="5"/>
                                            </p:txEl>
                                          </p:spTgt>
                                        </p:tgtEl>
                                        <p:attrNameLst>
                                          <p:attrName>style.visibility</p:attrName>
                                        </p:attrNameLst>
                                      </p:cBhvr>
                                      <p:to>
                                        <p:strVal val="visible"/>
                                      </p:to>
                                    </p:set>
                                    <p:animEffect transition="in" filter="wipe(left)">
                                      <p:cBhvr>
                                        <p:cTn id="26" dur="500"/>
                                        <p:tgtEl>
                                          <p:spTgt spid="324611">
                                            <p:txEl>
                                              <p:pRg st="5" end="5"/>
                                            </p:txEl>
                                          </p:spTgt>
                                        </p:tgtEl>
                                      </p:cBhvr>
                                    </p:animEffect>
                                  </p:childTnLst>
                                </p:cTn>
                              </p:par>
                              <p:par>
                                <p:cTn id="27" presetID="22" presetClass="entr" presetSubtype="8" fill="hold" grpId="0" nodeType="withEffect">
                                  <p:stCondLst>
                                    <p:cond delay="0"/>
                                  </p:stCondLst>
                                  <p:childTnLst>
                                    <p:set>
                                      <p:cBhvr>
                                        <p:cTn id="28" dur="1" fill="hold">
                                          <p:stCondLst>
                                            <p:cond delay="0"/>
                                          </p:stCondLst>
                                        </p:cTn>
                                        <p:tgtEl>
                                          <p:spTgt spid="324611">
                                            <p:txEl>
                                              <p:pRg st="6" end="6"/>
                                            </p:txEl>
                                          </p:spTgt>
                                        </p:tgtEl>
                                        <p:attrNameLst>
                                          <p:attrName>style.visibility</p:attrName>
                                        </p:attrNameLst>
                                      </p:cBhvr>
                                      <p:to>
                                        <p:strVal val="visible"/>
                                      </p:to>
                                    </p:set>
                                    <p:animEffect transition="in" filter="wipe(left)">
                                      <p:cBhvr>
                                        <p:cTn id="29" dur="500"/>
                                        <p:tgtEl>
                                          <p:spTgt spid="324611">
                                            <p:txEl>
                                              <p:pRg st="6" end="6"/>
                                            </p:txEl>
                                          </p:spTgt>
                                        </p:tgtEl>
                                      </p:cBhvr>
                                    </p:animEffect>
                                  </p:childTnLst>
                                </p:cTn>
                              </p:par>
                              <p:par>
                                <p:cTn id="30" presetID="22" presetClass="entr" presetSubtype="8" fill="hold" grpId="0" nodeType="withEffect">
                                  <p:stCondLst>
                                    <p:cond delay="0"/>
                                  </p:stCondLst>
                                  <p:childTnLst>
                                    <p:set>
                                      <p:cBhvr>
                                        <p:cTn id="31" dur="1" fill="hold">
                                          <p:stCondLst>
                                            <p:cond delay="0"/>
                                          </p:stCondLst>
                                        </p:cTn>
                                        <p:tgtEl>
                                          <p:spTgt spid="324611">
                                            <p:txEl>
                                              <p:pRg st="7" end="7"/>
                                            </p:txEl>
                                          </p:spTgt>
                                        </p:tgtEl>
                                        <p:attrNameLst>
                                          <p:attrName>style.visibility</p:attrName>
                                        </p:attrNameLst>
                                      </p:cBhvr>
                                      <p:to>
                                        <p:strVal val="visible"/>
                                      </p:to>
                                    </p:set>
                                    <p:animEffect transition="in" filter="wipe(left)">
                                      <p:cBhvr>
                                        <p:cTn id="32" dur="500"/>
                                        <p:tgtEl>
                                          <p:spTgt spid="324611">
                                            <p:txEl>
                                              <p:pRg st="7" end="7"/>
                                            </p:txEl>
                                          </p:spTgt>
                                        </p:tgtEl>
                                      </p:cBhvr>
                                    </p:animEffect>
                                  </p:childTnLst>
                                </p:cTn>
                              </p:par>
                              <p:par>
                                <p:cTn id="33" presetID="22" presetClass="entr" presetSubtype="8" fill="hold" grpId="0" nodeType="withEffect">
                                  <p:stCondLst>
                                    <p:cond delay="0"/>
                                  </p:stCondLst>
                                  <p:childTnLst>
                                    <p:set>
                                      <p:cBhvr>
                                        <p:cTn id="34" dur="1" fill="hold">
                                          <p:stCondLst>
                                            <p:cond delay="0"/>
                                          </p:stCondLst>
                                        </p:cTn>
                                        <p:tgtEl>
                                          <p:spTgt spid="324611">
                                            <p:txEl>
                                              <p:pRg st="8" end="8"/>
                                            </p:txEl>
                                          </p:spTgt>
                                        </p:tgtEl>
                                        <p:attrNameLst>
                                          <p:attrName>style.visibility</p:attrName>
                                        </p:attrNameLst>
                                      </p:cBhvr>
                                      <p:to>
                                        <p:strVal val="visible"/>
                                      </p:to>
                                    </p:set>
                                    <p:animEffect transition="in" filter="wipe(left)">
                                      <p:cBhvr>
                                        <p:cTn id="35" dur="500"/>
                                        <p:tgtEl>
                                          <p:spTgt spid="324611">
                                            <p:txEl>
                                              <p:pRg st="8" end="8"/>
                                            </p:txEl>
                                          </p:spTgt>
                                        </p:tgtEl>
                                      </p:cBhvr>
                                    </p:animEffect>
                                  </p:childTnLst>
                                </p:cTn>
                              </p:par>
                              <p:par>
                                <p:cTn id="36" presetID="22" presetClass="entr" presetSubtype="8" fill="hold" grpId="0" nodeType="withEffect">
                                  <p:stCondLst>
                                    <p:cond delay="0"/>
                                  </p:stCondLst>
                                  <p:childTnLst>
                                    <p:set>
                                      <p:cBhvr>
                                        <p:cTn id="37" dur="1" fill="hold">
                                          <p:stCondLst>
                                            <p:cond delay="0"/>
                                          </p:stCondLst>
                                        </p:cTn>
                                        <p:tgtEl>
                                          <p:spTgt spid="324611">
                                            <p:txEl>
                                              <p:pRg st="9" end="9"/>
                                            </p:txEl>
                                          </p:spTgt>
                                        </p:tgtEl>
                                        <p:attrNameLst>
                                          <p:attrName>style.visibility</p:attrName>
                                        </p:attrNameLst>
                                      </p:cBhvr>
                                      <p:to>
                                        <p:strVal val="visible"/>
                                      </p:to>
                                    </p:set>
                                    <p:animEffect transition="in" filter="wipe(left)">
                                      <p:cBhvr>
                                        <p:cTn id="38" dur="500"/>
                                        <p:tgtEl>
                                          <p:spTgt spid="324611">
                                            <p:txEl>
                                              <p:pRg st="9" end="9"/>
                                            </p:txEl>
                                          </p:spTgt>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324611">
                                            <p:txEl>
                                              <p:pRg st="10" end="10"/>
                                            </p:txEl>
                                          </p:spTgt>
                                        </p:tgtEl>
                                        <p:attrNameLst>
                                          <p:attrName>style.visibility</p:attrName>
                                        </p:attrNameLst>
                                      </p:cBhvr>
                                      <p:to>
                                        <p:strVal val="visible"/>
                                      </p:to>
                                    </p:set>
                                    <p:animEffect transition="in" filter="wipe(left)">
                                      <p:cBhvr>
                                        <p:cTn id="43" dur="500"/>
                                        <p:tgtEl>
                                          <p:spTgt spid="324611">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4611" grpId="0" build="p"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2" name="Rectangle 2"/>
          <p:cNvSpPr>
            <a:spLocks noGrp="1" noChangeArrowheads="1"/>
          </p:cNvSpPr>
          <p:nvPr>
            <p:ph type="title"/>
          </p:nvPr>
        </p:nvSpPr>
        <p:spPr>
          <a:xfrm>
            <a:off x="861624" y="227434"/>
            <a:ext cx="7420753" cy="822260"/>
          </a:xfrm>
        </p:spPr>
        <p:txBody>
          <a:bodyPr/>
          <a:lstStyle/>
          <a:p>
            <a:pPr defTabSz="914342">
              <a:defRPr/>
            </a:pPr>
            <a:r>
              <a:rPr lang="en-US" altLang="en-US" b="1">
                <a:solidFill>
                  <a:srgbClr val="0070C0"/>
                </a:solidFill>
              </a:rPr>
              <a:t>Change in Distribution of DFI</a:t>
            </a:r>
          </a:p>
        </p:txBody>
      </p:sp>
      <p:sp>
        <p:nvSpPr>
          <p:cNvPr id="115715"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imes New Roman" pitchFamily="18" charset="0"/>
              </a:defRPr>
            </a:lvl1pPr>
            <a:lvl2pPr marL="682251" indent="-262404">
              <a:defRPr>
                <a:solidFill>
                  <a:schemeClr val="tx1"/>
                </a:solidFill>
                <a:latin typeface="Times New Roman" pitchFamily="18" charset="0"/>
              </a:defRPr>
            </a:lvl2pPr>
            <a:lvl3pPr marL="1049617" indent="-209923">
              <a:defRPr>
                <a:solidFill>
                  <a:schemeClr val="tx1"/>
                </a:solidFill>
                <a:latin typeface="Times New Roman" pitchFamily="18" charset="0"/>
              </a:defRPr>
            </a:lvl3pPr>
            <a:lvl4pPr marL="1469464" indent="-209923">
              <a:defRPr>
                <a:solidFill>
                  <a:schemeClr val="tx1"/>
                </a:solidFill>
                <a:latin typeface="Times New Roman" pitchFamily="18" charset="0"/>
              </a:defRPr>
            </a:lvl4pPr>
            <a:lvl5pPr marL="1889310" indent="-209923">
              <a:defRPr>
                <a:solidFill>
                  <a:schemeClr val="tx1"/>
                </a:solidFill>
                <a:latin typeface="Times New Roman" pitchFamily="18" charset="0"/>
              </a:defRPr>
            </a:lvl5pPr>
            <a:lvl6pPr marL="2309157" indent="-209923" defTabSz="419847" fontAlgn="base">
              <a:spcBef>
                <a:spcPct val="0"/>
              </a:spcBef>
              <a:spcAft>
                <a:spcPct val="0"/>
              </a:spcAft>
              <a:defRPr>
                <a:solidFill>
                  <a:schemeClr val="tx1"/>
                </a:solidFill>
                <a:latin typeface="Times New Roman" pitchFamily="18" charset="0"/>
              </a:defRPr>
            </a:lvl6pPr>
            <a:lvl7pPr marL="2729004" indent="-209923" defTabSz="419847" fontAlgn="base">
              <a:spcBef>
                <a:spcPct val="0"/>
              </a:spcBef>
              <a:spcAft>
                <a:spcPct val="0"/>
              </a:spcAft>
              <a:defRPr>
                <a:solidFill>
                  <a:schemeClr val="tx1"/>
                </a:solidFill>
                <a:latin typeface="Times New Roman" pitchFamily="18" charset="0"/>
              </a:defRPr>
            </a:lvl7pPr>
            <a:lvl8pPr marL="3148851" indent="-209923" defTabSz="419847" fontAlgn="base">
              <a:spcBef>
                <a:spcPct val="0"/>
              </a:spcBef>
              <a:spcAft>
                <a:spcPct val="0"/>
              </a:spcAft>
              <a:defRPr>
                <a:solidFill>
                  <a:schemeClr val="tx1"/>
                </a:solidFill>
                <a:latin typeface="Times New Roman" pitchFamily="18" charset="0"/>
              </a:defRPr>
            </a:lvl8pPr>
            <a:lvl9pPr marL="3568697" indent="-209923" defTabSz="419847" fontAlgn="base">
              <a:spcBef>
                <a:spcPct val="0"/>
              </a:spcBef>
              <a:spcAft>
                <a:spcPct val="0"/>
              </a:spcAft>
              <a:defRPr>
                <a:solidFill>
                  <a:schemeClr val="tx1"/>
                </a:solidFill>
                <a:latin typeface="Times New Roman" pitchFamily="18" charset="0"/>
              </a:defRPr>
            </a:lvl9pPr>
          </a:lstStyle>
          <a:p>
            <a:pPr fontAlgn="base">
              <a:spcBef>
                <a:spcPct val="0"/>
              </a:spcBef>
              <a:spcAft>
                <a:spcPct val="0"/>
              </a:spcAft>
            </a:pPr>
            <a:r>
              <a:rPr lang="en-US" altLang="en-US" sz="1300">
                <a:latin typeface="Cambria" pitchFamily="18" charset="0"/>
              </a:rPr>
              <a:t>DMH</a:t>
            </a:r>
          </a:p>
        </p:txBody>
      </p:sp>
      <p:sp>
        <p:nvSpPr>
          <p:cNvPr id="115716"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defRPr>
            </a:lvl1pPr>
            <a:lvl2pPr marL="682251" indent="-262404">
              <a:defRPr>
                <a:solidFill>
                  <a:schemeClr val="tx1"/>
                </a:solidFill>
                <a:latin typeface="Times New Roman" pitchFamily="18" charset="0"/>
              </a:defRPr>
            </a:lvl2pPr>
            <a:lvl3pPr marL="1049617" indent="-209923">
              <a:defRPr>
                <a:solidFill>
                  <a:schemeClr val="tx1"/>
                </a:solidFill>
                <a:latin typeface="Times New Roman" pitchFamily="18" charset="0"/>
              </a:defRPr>
            </a:lvl3pPr>
            <a:lvl4pPr marL="1469464" indent="-209923">
              <a:defRPr>
                <a:solidFill>
                  <a:schemeClr val="tx1"/>
                </a:solidFill>
                <a:latin typeface="Times New Roman" pitchFamily="18" charset="0"/>
              </a:defRPr>
            </a:lvl4pPr>
            <a:lvl5pPr marL="1889310" indent="-209923">
              <a:defRPr>
                <a:solidFill>
                  <a:schemeClr val="tx1"/>
                </a:solidFill>
                <a:latin typeface="Times New Roman" pitchFamily="18" charset="0"/>
              </a:defRPr>
            </a:lvl5pPr>
            <a:lvl6pPr marL="2309157" indent="-209923" defTabSz="419847" fontAlgn="base">
              <a:spcBef>
                <a:spcPct val="0"/>
              </a:spcBef>
              <a:spcAft>
                <a:spcPct val="0"/>
              </a:spcAft>
              <a:defRPr>
                <a:solidFill>
                  <a:schemeClr val="tx1"/>
                </a:solidFill>
                <a:latin typeface="Times New Roman" pitchFamily="18" charset="0"/>
              </a:defRPr>
            </a:lvl6pPr>
            <a:lvl7pPr marL="2729004" indent="-209923" defTabSz="419847" fontAlgn="base">
              <a:spcBef>
                <a:spcPct val="0"/>
              </a:spcBef>
              <a:spcAft>
                <a:spcPct val="0"/>
              </a:spcAft>
              <a:defRPr>
                <a:solidFill>
                  <a:schemeClr val="tx1"/>
                </a:solidFill>
                <a:latin typeface="Times New Roman" pitchFamily="18" charset="0"/>
              </a:defRPr>
            </a:lvl7pPr>
            <a:lvl8pPr marL="3148851" indent="-209923" defTabSz="419847" fontAlgn="base">
              <a:spcBef>
                <a:spcPct val="0"/>
              </a:spcBef>
              <a:spcAft>
                <a:spcPct val="0"/>
              </a:spcAft>
              <a:defRPr>
                <a:solidFill>
                  <a:schemeClr val="tx1"/>
                </a:solidFill>
                <a:latin typeface="Times New Roman" pitchFamily="18" charset="0"/>
              </a:defRPr>
            </a:lvl8pPr>
            <a:lvl9pPr marL="3568697" indent="-209923" defTabSz="419847" fontAlgn="base">
              <a:spcBef>
                <a:spcPct val="0"/>
              </a:spcBef>
              <a:spcAft>
                <a:spcPct val="0"/>
              </a:spcAft>
              <a:defRPr>
                <a:solidFill>
                  <a:schemeClr val="tx1"/>
                </a:solidFill>
                <a:latin typeface="Times New Roman" pitchFamily="18" charset="0"/>
              </a:defRPr>
            </a:lvl9pPr>
          </a:lstStyle>
          <a:p>
            <a:fld id="{AA426033-8A26-49B6-A74E-8A5AE2978BB8}" type="slidenum">
              <a:rPr lang="en-US" altLang="en-US" sz="2200">
                <a:latin typeface="Cambria" pitchFamily="18" charset="0"/>
              </a:rPr>
              <a:pPr/>
              <a:t>7</a:t>
            </a:fld>
            <a:endParaRPr lang="en-US" altLang="en-US" sz="2200">
              <a:latin typeface="Cambria" pitchFamily="18" charset="0"/>
            </a:endParaRPr>
          </a:p>
        </p:txBody>
      </p:sp>
      <p:sp>
        <p:nvSpPr>
          <p:cNvPr id="115717" name="Text Box 3"/>
          <p:cNvSpPr txBox="1">
            <a:spLocks noChangeArrowheads="1"/>
          </p:cNvSpPr>
          <p:nvPr/>
        </p:nvSpPr>
        <p:spPr bwMode="auto">
          <a:xfrm>
            <a:off x="1912775" y="1071563"/>
            <a:ext cx="5738327" cy="5002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3967" tIns="41983" rIns="83967" bIns="41983">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defTabSz="457200" fontAlgn="base">
              <a:spcBef>
                <a:spcPct val="0"/>
              </a:spcBef>
              <a:spcAft>
                <a:spcPct val="0"/>
              </a:spcAft>
              <a:defRPr>
                <a:solidFill>
                  <a:schemeClr val="tx1"/>
                </a:solidFill>
                <a:latin typeface="Times New Roman" pitchFamily="18" charset="0"/>
              </a:defRPr>
            </a:lvl6pPr>
            <a:lvl7pPr marL="2971800" indent="-228600" defTabSz="457200" fontAlgn="base">
              <a:spcBef>
                <a:spcPct val="0"/>
              </a:spcBef>
              <a:spcAft>
                <a:spcPct val="0"/>
              </a:spcAft>
              <a:defRPr>
                <a:solidFill>
                  <a:schemeClr val="tx1"/>
                </a:solidFill>
                <a:latin typeface="Times New Roman" pitchFamily="18" charset="0"/>
              </a:defRPr>
            </a:lvl7pPr>
            <a:lvl8pPr marL="3429000" indent="-228600" defTabSz="457200" fontAlgn="base">
              <a:spcBef>
                <a:spcPct val="0"/>
              </a:spcBef>
              <a:spcAft>
                <a:spcPct val="0"/>
              </a:spcAft>
              <a:defRPr>
                <a:solidFill>
                  <a:schemeClr val="tx1"/>
                </a:solidFill>
                <a:latin typeface="Times New Roman" pitchFamily="18" charset="0"/>
              </a:defRPr>
            </a:lvl8pPr>
            <a:lvl9pPr marL="3886200" indent="-228600" defTabSz="457200" fontAlgn="base">
              <a:spcBef>
                <a:spcPct val="0"/>
              </a:spcBef>
              <a:spcAft>
                <a:spcPct val="0"/>
              </a:spcAft>
              <a:defRPr>
                <a:solidFill>
                  <a:schemeClr val="tx1"/>
                </a:solidFill>
                <a:latin typeface="Times New Roman" pitchFamily="18" charset="0"/>
              </a:defRPr>
            </a:lvl9pPr>
          </a:lstStyle>
          <a:p>
            <a:pPr algn="ctr" eaLnBrk="1" hangingPunct="1"/>
            <a:r>
              <a:rPr lang="en-US" altLang="en-US" sz="2700" b="1">
                <a:solidFill>
                  <a:srgbClr val="F91503"/>
                </a:solidFill>
                <a:latin typeface="Century Gothic" pitchFamily="34" charset="0"/>
              </a:rPr>
              <a:t>By U.S. Firms Over Time</a:t>
            </a:r>
          </a:p>
        </p:txBody>
      </p:sp>
      <p:grpSp>
        <p:nvGrpSpPr>
          <p:cNvPr id="2" name="Group 4"/>
          <p:cNvGrpSpPr>
            <a:grpSpLocks/>
          </p:cNvGrpSpPr>
          <p:nvPr/>
        </p:nvGrpSpPr>
        <p:grpSpPr bwMode="auto">
          <a:xfrm>
            <a:off x="274087" y="1822386"/>
            <a:ext cx="8678928" cy="4477236"/>
            <a:chOff x="45" y="1149"/>
            <a:chExt cx="5724" cy="2818"/>
          </a:xfrm>
        </p:grpSpPr>
        <p:graphicFrame>
          <p:nvGraphicFramePr>
            <p:cNvPr id="115719" name="Object 5"/>
            <p:cNvGraphicFramePr>
              <a:graphicFrameLocks noChangeAspect="1"/>
            </p:cNvGraphicFramePr>
            <p:nvPr/>
          </p:nvGraphicFramePr>
          <p:xfrm>
            <a:off x="576" y="1849"/>
            <a:ext cx="2012" cy="1795"/>
          </p:xfrm>
          <a:graphic>
            <a:graphicData uri="http://schemas.openxmlformats.org/presentationml/2006/ole">
              <mc:AlternateContent xmlns:mc="http://schemas.openxmlformats.org/markup-compatibility/2006">
                <mc:Choice xmlns:v="urn:schemas-microsoft-com:vml" Requires="v">
                  <p:oleObj spid="_x0000_s1026" name="Worksheet" r:id="rId4" imgW="0" imgH="0" progId="Excel.Sheet.8">
                    <p:embed/>
                  </p:oleObj>
                </mc:Choice>
                <mc:Fallback>
                  <p:oleObj name="Worksheet" r:id="rId4" imgW="0" imgH="0" progId="Excel.Sheet.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6" y="1849"/>
                          <a:ext cx="2012" cy="17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5720" name="Object 6"/>
            <p:cNvGraphicFramePr>
              <a:graphicFrameLocks noChangeAspect="1"/>
            </p:cNvGraphicFramePr>
            <p:nvPr/>
          </p:nvGraphicFramePr>
          <p:xfrm>
            <a:off x="3264" y="1849"/>
            <a:ext cx="1968" cy="1794"/>
          </p:xfrm>
          <a:graphic>
            <a:graphicData uri="http://schemas.openxmlformats.org/presentationml/2006/ole">
              <mc:AlternateContent xmlns:mc="http://schemas.openxmlformats.org/markup-compatibility/2006">
                <mc:Choice xmlns:v="urn:schemas-microsoft-com:vml" Requires="v">
                  <p:oleObj spid="_x0000_s1027" name="Worksheet" r:id="rId7" imgW="0" imgH="0" progId="Excel.Sheet.8">
                    <p:embed/>
                  </p:oleObj>
                </mc:Choice>
                <mc:Fallback>
                  <p:oleObj name="Worksheet" r:id="rId7" imgW="0" imgH="0" progId="Excel.Sheet.8">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64" y="1849"/>
                          <a:ext cx="1968" cy="179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5721" name="Text Box 7"/>
            <p:cNvSpPr txBox="1">
              <a:spLocks noChangeArrowheads="1"/>
            </p:cNvSpPr>
            <p:nvPr/>
          </p:nvSpPr>
          <p:spPr bwMode="auto">
            <a:xfrm>
              <a:off x="3205" y="1149"/>
              <a:ext cx="2093"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03" tIns="40306" rIns="82103" bIns="40306">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defTabSz="457200" fontAlgn="base">
                <a:spcBef>
                  <a:spcPct val="0"/>
                </a:spcBef>
                <a:spcAft>
                  <a:spcPct val="0"/>
                </a:spcAft>
                <a:defRPr>
                  <a:solidFill>
                    <a:schemeClr val="tx1"/>
                  </a:solidFill>
                  <a:latin typeface="Times New Roman" pitchFamily="18" charset="0"/>
                </a:defRPr>
              </a:lvl6pPr>
              <a:lvl7pPr marL="2971800" indent="-228600" defTabSz="457200" fontAlgn="base">
                <a:spcBef>
                  <a:spcPct val="0"/>
                </a:spcBef>
                <a:spcAft>
                  <a:spcPct val="0"/>
                </a:spcAft>
                <a:defRPr>
                  <a:solidFill>
                    <a:schemeClr val="tx1"/>
                  </a:solidFill>
                  <a:latin typeface="Times New Roman" pitchFamily="18" charset="0"/>
                </a:defRPr>
              </a:lvl7pPr>
              <a:lvl8pPr marL="3429000" indent="-228600" defTabSz="457200" fontAlgn="base">
                <a:spcBef>
                  <a:spcPct val="0"/>
                </a:spcBef>
                <a:spcAft>
                  <a:spcPct val="0"/>
                </a:spcAft>
                <a:defRPr>
                  <a:solidFill>
                    <a:schemeClr val="tx1"/>
                  </a:solidFill>
                  <a:latin typeface="Times New Roman" pitchFamily="18" charset="0"/>
                </a:defRPr>
              </a:lvl8pPr>
              <a:lvl9pPr marL="3886200" indent="-228600" defTabSz="457200" fontAlgn="base">
                <a:spcBef>
                  <a:spcPct val="0"/>
                </a:spcBef>
                <a:spcAft>
                  <a:spcPct val="0"/>
                </a:spcAft>
                <a:defRPr>
                  <a:solidFill>
                    <a:schemeClr val="tx1"/>
                  </a:solidFill>
                  <a:latin typeface="Times New Roman" pitchFamily="18" charset="0"/>
                </a:defRPr>
              </a:lvl9pPr>
            </a:lstStyle>
            <a:p>
              <a:pPr algn="ctr" eaLnBrk="1" hangingPunct="1"/>
              <a:r>
                <a:rPr lang="en-US" altLang="en-US" sz="2200" b="1" i="1" u="sng">
                  <a:solidFill>
                    <a:srgbClr val="F91503"/>
                  </a:solidFill>
                  <a:latin typeface="Century Gothic" pitchFamily="34" charset="0"/>
                </a:rPr>
                <a:t>DFI Distribution in 2000</a:t>
              </a:r>
              <a:endParaRPr lang="en-US" altLang="en-US" sz="2200" b="1" i="1">
                <a:solidFill>
                  <a:srgbClr val="F91503"/>
                </a:solidFill>
                <a:latin typeface="Century Gothic" pitchFamily="34" charset="0"/>
              </a:endParaRPr>
            </a:p>
          </p:txBody>
        </p:sp>
        <p:sp>
          <p:nvSpPr>
            <p:cNvPr id="115722" name="Text Box 8"/>
            <p:cNvSpPr txBox="1">
              <a:spLocks noChangeArrowheads="1"/>
            </p:cNvSpPr>
            <p:nvPr/>
          </p:nvSpPr>
          <p:spPr bwMode="auto">
            <a:xfrm>
              <a:off x="565" y="1149"/>
              <a:ext cx="2093"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03" tIns="40306" rIns="82103" bIns="40306">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defTabSz="457200" fontAlgn="base">
                <a:spcBef>
                  <a:spcPct val="0"/>
                </a:spcBef>
                <a:spcAft>
                  <a:spcPct val="0"/>
                </a:spcAft>
                <a:defRPr>
                  <a:solidFill>
                    <a:schemeClr val="tx1"/>
                  </a:solidFill>
                  <a:latin typeface="Times New Roman" pitchFamily="18" charset="0"/>
                </a:defRPr>
              </a:lvl6pPr>
              <a:lvl7pPr marL="2971800" indent="-228600" defTabSz="457200" fontAlgn="base">
                <a:spcBef>
                  <a:spcPct val="0"/>
                </a:spcBef>
                <a:spcAft>
                  <a:spcPct val="0"/>
                </a:spcAft>
                <a:defRPr>
                  <a:solidFill>
                    <a:schemeClr val="tx1"/>
                  </a:solidFill>
                  <a:latin typeface="Times New Roman" pitchFamily="18" charset="0"/>
                </a:defRPr>
              </a:lvl7pPr>
              <a:lvl8pPr marL="3429000" indent="-228600" defTabSz="457200" fontAlgn="base">
                <a:spcBef>
                  <a:spcPct val="0"/>
                </a:spcBef>
                <a:spcAft>
                  <a:spcPct val="0"/>
                </a:spcAft>
                <a:defRPr>
                  <a:solidFill>
                    <a:schemeClr val="tx1"/>
                  </a:solidFill>
                  <a:latin typeface="Times New Roman" pitchFamily="18" charset="0"/>
                </a:defRPr>
              </a:lvl8pPr>
              <a:lvl9pPr marL="3886200" indent="-228600" defTabSz="457200" fontAlgn="base">
                <a:spcBef>
                  <a:spcPct val="0"/>
                </a:spcBef>
                <a:spcAft>
                  <a:spcPct val="0"/>
                </a:spcAft>
                <a:defRPr>
                  <a:solidFill>
                    <a:schemeClr val="tx1"/>
                  </a:solidFill>
                  <a:latin typeface="Times New Roman" pitchFamily="18" charset="0"/>
                </a:defRPr>
              </a:lvl9pPr>
            </a:lstStyle>
            <a:p>
              <a:pPr algn="ctr" eaLnBrk="1" hangingPunct="1"/>
              <a:r>
                <a:rPr lang="en-US" altLang="en-US" sz="2200" b="1" i="1" u="sng">
                  <a:solidFill>
                    <a:srgbClr val="F91503"/>
                  </a:solidFill>
                  <a:latin typeface="Century Gothic" pitchFamily="34" charset="0"/>
                </a:rPr>
                <a:t>DFI Distribution in 1982</a:t>
              </a:r>
              <a:endParaRPr lang="en-US" altLang="en-US" sz="2200" b="1" i="1">
                <a:solidFill>
                  <a:srgbClr val="F91503"/>
                </a:solidFill>
                <a:latin typeface="Century Gothic" pitchFamily="34" charset="0"/>
              </a:endParaRPr>
            </a:p>
          </p:txBody>
        </p:sp>
        <p:sp>
          <p:nvSpPr>
            <p:cNvPr id="115723" name="Text Box 9"/>
            <p:cNvSpPr txBox="1">
              <a:spLocks noChangeArrowheads="1"/>
            </p:cNvSpPr>
            <p:nvPr/>
          </p:nvSpPr>
          <p:spPr bwMode="auto">
            <a:xfrm>
              <a:off x="2837" y="2290"/>
              <a:ext cx="547" cy="3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03" tIns="40306" rIns="82103" bIns="40306">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defTabSz="457200" fontAlgn="base">
                <a:spcBef>
                  <a:spcPct val="0"/>
                </a:spcBef>
                <a:spcAft>
                  <a:spcPct val="0"/>
                </a:spcAft>
                <a:defRPr>
                  <a:solidFill>
                    <a:schemeClr val="tx1"/>
                  </a:solidFill>
                  <a:latin typeface="Times New Roman" pitchFamily="18" charset="0"/>
                </a:defRPr>
              </a:lvl6pPr>
              <a:lvl7pPr marL="2971800" indent="-228600" defTabSz="457200" fontAlgn="base">
                <a:spcBef>
                  <a:spcPct val="0"/>
                </a:spcBef>
                <a:spcAft>
                  <a:spcPct val="0"/>
                </a:spcAft>
                <a:defRPr>
                  <a:solidFill>
                    <a:schemeClr val="tx1"/>
                  </a:solidFill>
                  <a:latin typeface="Times New Roman" pitchFamily="18" charset="0"/>
                </a:defRPr>
              </a:lvl7pPr>
              <a:lvl8pPr marL="3429000" indent="-228600" defTabSz="457200" fontAlgn="base">
                <a:spcBef>
                  <a:spcPct val="0"/>
                </a:spcBef>
                <a:spcAft>
                  <a:spcPct val="0"/>
                </a:spcAft>
                <a:defRPr>
                  <a:solidFill>
                    <a:schemeClr val="tx1"/>
                  </a:solidFill>
                  <a:latin typeface="Times New Roman" pitchFamily="18" charset="0"/>
                </a:defRPr>
              </a:lvl8pPr>
              <a:lvl9pPr marL="3886200" indent="-228600" defTabSz="457200" fontAlgn="base">
                <a:spcBef>
                  <a:spcPct val="0"/>
                </a:spcBef>
                <a:spcAft>
                  <a:spcPct val="0"/>
                </a:spcAft>
                <a:defRPr>
                  <a:solidFill>
                    <a:schemeClr val="tx1"/>
                  </a:solidFill>
                  <a:latin typeface="Times New Roman" pitchFamily="18" charset="0"/>
                </a:defRPr>
              </a:lvl9pPr>
            </a:lstStyle>
            <a:p>
              <a:pPr algn="ctr" eaLnBrk="1" hangingPunct="1">
                <a:lnSpc>
                  <a:spcPct val="90000"/>
                </a:lnSpc>
              </a:pPr>
              <a:r>
                <a:rPr lang="en-US" altLang="en-US" b="1">
                  <a:solidFill>
                    <a:srgbClr val="000000"/>
                  </a:solidFill>
                  <a:latin typeface="Century Gothic" pitchFamily="34" charset="0"/>
                </a:rPr>
                <a:t>Africa</a:t>
              </a:r>
            </a:p>
            <a:p>
              <a:pPr algn="ctr" eaLnBrk="1" hangingPunct="1">
                <a:lnSpc>
                  <a:spcPct val="90000"/>
                </a:lnSpc>
              </a:pPr>
              <a:r>
                <a:rPr lang="en-US" altLang="en-US" b="1">
                  <a:solidFill>
                    <a:srgbClr val="000000"/>
                  </a:solidFill>
                  <a:latin typeface="Century Gothic" pitchFamily="34" charset="0"/>
                </a:rPr>
                <a:t>1%</a:t>
              </a:r>
              <a:endParaRPr lang="en-US" altLang="en-US" b="1">
                <a:latin typeface="Century Gothic" pitchFamily="34" charset="0"/>
              </a:endParaRPr>
            </a:p>
          </p:txBody>
        </p:sp>
        <p:sp>
          <p:nvSpPr>
            <p:cNvPr id="115724" name="Text Box 10"/>
            <p:cNvSpPr txBox="1">
              <a:spLocks noChangeArrowheads="1"/>
            </p:cNvSpPr>
            <p:nvPr/>
          </p:nvSpPr>
          <p:spPr bwMode="auto">
            <a:xfrm>
              <a:off x="4333" y="1548"/>
              <a:ext cx="727" cy="3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03" tIns="40306" rIns="82103" bIns="40306">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defTabSz="457200" fontAlgn="base">
                <a:spcBef>
                  <a:spcPct val="0"/>
                </a:spcBef>
                <a:spcAft>
                  <a:spcPct val="0"/>
                </a:spcAft>
                <a:defRPr>
                  <a:solidFill>
                    <a:schemeClr val="tx1"/>
                  </a:solidFill>
                  <a:latin typeface="Times New Roman" pitchFamily="18" charset="0"/>
                </a:defRPr>
              </a:lvl6pPr>
              <a:lvl7pPr marL="2971800" indent="-228600" defTabSz="457200" fontAlgn="base">
                <a:spcBef>
                  <a:spcPct val="0"/>
                </a:spcBef>
                <a:spcAft>
                  <a:spcPct val="0"/>
                </a:spcAft>
                <a:defRPr>
                  <a:solidFill>
                    <a:schemeClr val="tx1"/>
                  </a:solidFill>
                  <a:latin typeface="Times New Roman" pitchFamily="18" charset="0"/>
                </a:defRPr>
              </a:lvl7pPr>
              <a:lvl8pPr marL="3429000" indent="-228600" defTabSz="457200" fontAlgn="base">
                <a:spcBef>
                  <a:spcPct val="0"/>
                </a:spcBef>
                <a:spcAft>
                  <a:spcPct val="0"/>
                </a:spcAft>
                <a:defRPr>
                  <a:solidFill>
                    <a:schemeClr val="tx1"/>
                  </a:solidFill>
                  <a:latin typeface="Times New Roman" pitchFamily="18" charset="0"/>
                </a:defRPr>
              </a:lvl8pPr>
              <a:lvl9pPr marL="3886200" indent="-228600" defTabSz="457200" fontAlgn="base">
                <a:spcBef>
                  <a:spcPct val="0"/>
                </a:spcBef>
                <a:spcAft>
                  <a:spcPct val="0"/>
                </a:spcAft>
                <a:defRPr>
                  <a:solidFill>
                    <a:schemeClr val="tx1"/>
                  </a:solidFill>
                  <a:latin typeface="Times New Roman" pitchFamily="18" charset="0"/>
                </a:defRPr>
              </a:lvl9pPr>
            </a:lstStyle>
            <a:p>
              <a:pPr algn="ctr" eaLnBrk="1" hangingPunct="1">
                <a:lnSpc>
                  <a:spcPct val="90000"/>
                </a:lnSpc>
              </a:pPr>
              <a:r>
                <a:rPr lang="en-US" altLang="en-US" b="1">
                  <a:solidFill>
                    <a:srgbClr val="000000"/>
                  </a:solidFill>
                  <a:latin typeface="Century Gothic" pitchFamily="34" charset="0"/>
                </a:rPr>
                <a:t>Canada</a:t>
              </a:r>
            </a:p>
            <a:p>
              <a:pPr algn="ctr" eaLnBrk="1" hangingPunct="1">
                <a:lnSpc>
                  <a:spcPct val="90000"/>
                </a:lnSpc>
              </a:pPr>
              <a:r>
                <a:rPr lang="en-US" altLang="en-US" b="1">
                  <a:solidFill>
                    <a:srgbClr val="000000"/>
                  </a:solidFill>
                  <a:latin typeface="Century Gothic" pitchFamily="34" charset="0"/>
                </a:rPr>
                <a:t>10%</a:t>
              </a:r>
              <a:endParaRPr lang="en-US" altLang="en-US" sz="2200" b="1">
                <a:latin typeface="Century Gothic" pitchFamily="34" charset="0"/>
              </a:endParaRPr>
            </a:p>
          </p:txBody>
        </p:sp>
        <p:sp>
          <p:nvSpPr>
            <p:cNvPr id="115725" name="Rectangle 11"/>
            <p:cNvSpPr>
              <a:spLocks noChangeArrowheads="1"/>
            </p:cNvSpPr>
            <p:nvPr/>
          </p:nvSpPr>
          <p:spPr bwMode="auto">
            <a:xfrm>
              <a:off x="4764" y="2272"/>
              <a:ext cx="109" cy="264"/>
            </a:xfrm>
            <a:prstGeom prst="rect">
              <a:avLst/>
            </a:prstGeom>
            <a:solidFill>
              <a:srgbClr val="BFFFF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82103" tIns="40306" rIns="82103" bIns="40306">
              <a:spAutoFit/>
            </a:bodyPr>
            <a:lstStyle/>
            <a:p>
              <a:pPr eaLnBrk="1" hangingPunct="1"/>
              <a:endParaRPr lang="en-US" altLang="en-US" sz="2200">
                <a:latin typeface="Cambria" pitchFamily="18" charset="0"/>
              </a:endParaRPr>
            </a:p>
          </p:txBody>
        </p:sp>
        <p:sp>
          <p:nvSpPr>
            <p:cNvPr id="115726" name="Text Box 12"/>
            <p:cNvSpPr txBox="1">
              <a:spLocks noChangeArrowheads="1"/>
            </p:cNvSpPr>
            <p:nvPr/>
          </p:nvSpPr>
          <p:spPr bwMode="auto">
            <a:xfrm>
              <a:off x="4769" y="1897"/>
              <a:ext cx="1000" cy="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03" tIns="40306" rIns="82103" bIns="40306">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defTabSz="457200" fontAlgn="base">
                <a:spcBef>
                  <a:spcPct val="0"/>
                </a:spcBef>
                <a:spcAft>
                  <a:spcPct val="0"/>
                </a:spcAft>
                <a:defRPr>
                  <a:solidFill>
                    <a:schemeClr val="tx1"/>
                  </a:solidFill>
                  <a:latin typeface="Times New Roman" pitchFamily="18" charset="0"/>
                </a:defRPr>
              </a:lvl6pPr>
              <a:lvl7pPr marL="2971800" indent="-228600" defTabSz="457200" fontAlgn="base">
                <a:spcBef>
                  <a:spcPct val="0"/>
                </a:spcBef>
                <a:spcAft>
                  <a:spcPct val="0"/>
                </a:spcAft>
                <a:defRPr>
                  <a:solidFill>
                    <a:schemeClr val="tx1"/>
                  </a:solidFill>
                  <a:latin typeface="Times New Roman" pitchFamily="18" charset="0"/>
                </a:defRPr>
              </a:lvl7pPr>
              <a:lvl8pPr marL="3429000" indent="-228600" defTabSz="457200" fontAlgn="base">
                <a:spcBef>
                  <a:spcPct val="0"/>
                </a:spcBef>
                <a:spcAft>
                  <a:spcPct val="0"/>
                </a:spcAft>
                <a:defRPr>
                  <a:solidFill>
                    <a:schemeClr val="tx1"/>
                  </a:solidFill>
                  <a:latin typeface="Times New Roman" pitchFamily="18" charset="0"/>
                </a:defRPr>
              </a:lvl8pPr>
              <a:lvl9pPr marL="3886200" indent="-228600" defTabSz="457200" fontAlgn="base">
                <a:spcBef>
                  <a:spcPct val="0"/>
                </a:spcBef>
                <a:spcAft>
                  <a:spcPct val="0"/>
                </a:spcAft>
                <a:defRPr>
                  <a:solidFill>
                    <a:schemeClr val="tx1"/>
                  </a:solidFill>
                  <a:latin typeface="Times New Roman" pitchFamily="18" charset="0"/>
                </a:defRPr>
              </a:lvl9pPr>
            </a:lstStyle>
            <a:p>
              <a:pPr algn="ctr" eaLnBrk="1" hangingPunct="1">
                <a:lnSpc>
                  <a:spcPct val="90000"/>
                </a:lnSpc>
              </a:pPr>
              <a:r>
                <a:rPr lang="en-US" altLang="en-US" b="1">
                  <a:solidFill>
                    <a:srgbClr val="000000"/>
                  </a:solidFill>
                  <a:latin typeface="Century Gothic" pitchFamily="34" charset="0"/>
                </a:rPr>
                <a:t>Other</a:t>
              </a:r>
            </a:p>
            <a:p>
              <a:pPr algn="ctr" eaLnBrk="1" hangingPunct="1">
                <a:lnSpc>
                  <a:spcPct val="90000"/>
                </a:lnSpc>
              </a:pPr>
              <a:r>
                <a:rPr lang="en-US" altLang="en-US" b="1">
                  <a:solidFill>
                    <a:srgbClr val="000000"/>
                  </a:solidFill>
                  <a:latin typeface="Century Gothic" pitchFamily="34" charset="0"/>
                </a:rPr>
                <a:t>Western</a:t>
              </a:r>
            </a:p>
            <a:p>
              <a:pPr algn="ctr" eaLnBrk="1" hangingPunct="1">
                <a:lnSpc>
                  <a:spcPct val="90000"/>
                </a:lnSpc>
              </a:pPr>
              <a:r>
                <a:rPr lang="en-US" altLang="en-US" b="1">
                  <a:latin typeface="Century Gothic" pitchFamily="34" charset="0"/>
                </a:rPr>
                <a:t>He</a:t>
              </a:r>
              <a:r>
                <a:rPr lang="en-US" altLang="en-US" b="1">
                  <a:solidFill>
                    <a:srgbClr val="000000"/>
                  </a:solidFill>
                  <a:latin typeface="Century Gothic" pitchFamily="34" charset="0"/>
                </a:rPr>
                <a:t>misphere</a:t>
              </a:r>
            </a:p>
            <a:p>
              <a:pPr algn="ctr" eaLnBrk="1" hangingPunct="1">
                <a:lnSpc>
                  <a:spcPct val="90000"/>
                </a:lnSpc>
              </a:pPr>
              <a:r>
                <a:rPr lang="en-US" altLang="en-US" b="1">
                  <a:solidFill>
                    <a:srgbClr val="000000"/>
                  </a:solidFill>
                  <a:latin typeface="Century Gothic" pitchFamily="34" charset="0"/>
                </a:rPr>
                <a:t>19%</a:t>
              </a:r>
              <a:endParaRPr lang="en-US" altLang="en-US" sz="2200" b="1">
                <a:latin typeface="Century Gothic" pitchFamily="34" charset="0"/>
              </a:endParaRPr>
            </a:p>
          </p:txBody>
        </p:sp>
        <p:sp>
          <p:nvSpPr>
            <p:cNvPr id="115727" name="Text Box 13"/>
            <p:cNvSpPr txBox="1">
              <a:spLocks noChangeArrowheads="1"/>
            </p:cNvSpPr>
            <p:nvPr/>
          </p:nvSpPr>
          <p:spPr bwMode="auto">
            <a:xfrm>
              <a:off x="3634" y="3600"/>
              <a:ext cx="634" cy="3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03" tIns="40306" rIns="82103" bIns="40306">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defTabSz="457200" fontAlgn="base">
                <a:spcBef>
                  <a:spcPct val="0"/>
                </a:spcBef>
                <a:spcAft>
                  <a:spcPct val="0"/>
                </a:spcAft>
                <a:defRPr>
                  <a:solidFill>
                    <a:schemeClr val="tx1"/>
                  </a:solidFill>
                  <a:latin typeface="Times New Roman" pitchFamily="18" charset="0"/>
                </a:defRPr>
              </a:lvl6pPr>
              <a:lvl7pPr marL="2971800" indent="-228600" defTabSz="457200" fontAlgn="base">
                <a:spcBef>
                  <a:spcPct val="0"/>
                </a:spcBef>
                <a:spcAft>
                  <a:spcPct val="0"/>
                </a:spcAft>
                <a:defRPr>
                  <a:solidFill>
                    <a:schemeClr val="tx1"/>
                  </a:solidFill>
                  <a:latin typeface="Times New Roman" pitchFamily="18" charset="0"/>
                </a:defRPr>
              </a:lvl7pPr>
              <a:lvl8pPr marL="3429000" indent="-228600" defTabSz="457200" fontAlgn="base">
                <a:spcBef>
                  <a:spcPct val="0"/>
                </a:spcBef>
                <a:spcAft>
                  <a:spcPct val="0"/>
                </a:spcAft>
                <a:defRPr>
                  <a:solidFill>
                    <a:schemeClr val="tx1"/>
                  </a:solidFill>
                  <a:latin typeface="Times New Roman" pitchFamily="18" charset="0"/>
                </a:defRPr>
              </a:lvl8pPr>
              <a:lvl9pPr marL="3886200" indent="-228600" defTabSz="457200" fontAlgn="base">
                <a:spcBef>
                  <a:spcPct val="0"/>
                </a:spcBef>
                <a:spcAft>
                  <a:spcPct val="0"/>
                </a:spcAft>
                <a:defRPr>
                  <a:solidFill>
                    <a:schemeClr val="tx1"/>
                  </a:solidFill>
                  <a:latin typeface="Times New Roman" pitchFamily="18" charset="0"/>
                </a:defRPr>
              </a:lvl9pPr>
            </a:lstStyle>
            <a:p>
              <a:pPr algn="ctr" eaLnBrk="1" hangingPunct="1">
                <a:lnSpc>
                  <a:spcPct val="90000"/>
                </a:lnSpc>
              </a:pPr>
              <a:r>
                <a:rPr lang="en-US" altLang="en-US" b="1">
                  <a:solidFill>
                    <a:srgbClr val="000000"/>
                  </a:solidFill>
                  <a:latin typeface="Century Gothic" pitchFamily="34" charset="0"/>
                </a:rPr>
                <a:t>Europe	</a:t>
              </a:r>
            </a:p>
            <a:p>
              <a:pPr algn="ctr" eaLnBrk="1" hangingPunct="1">
                <a:lnSpc>
                  <a:spcPct val="90000"/>
                </a:lnSpc>
              </a:pPr>
              <a:r>
                <a:rPr lang="en-US" altLang="en-US" b="1">
                  <a:solidFill>
                    <a:srgbClr val="000000"/>
                  </a:solidFill>
                  <a:latin typeface="Century Gothic" pitchFamily="34" charset="0"/>
                </a:rPr>
                <a:t>52%</a:t>
              </a:r>
            </a:p>
          </p:txBody>
        </p:sp>
        <p:sp>
          <p:nvSpPr>
            <p:cNvPr id="115728" name="Text Box 14"/>
            <p:cNvSpPr txBox="1">
              <a:spLocks noChangeArrowheads="1"/>
            </p:cNvSpPr>
            <p:nvPr/>
          </p:nvSpPr>
          <p:spPr bwMode="auto">
            <a:xfrm>
              <a:off x="3185" y="1547"/>
              <a:ext cx="1122" cy="3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03" tIns="40306" rIns="82103" bIns="40306">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defTabSz="457200" fontAlgn="base">
                <a:spcBef>
                  <a:spcPct val="0"/>
                </a:spcBef>
                <a:spcAft>
                  <a:spcPct val="0"/>
                </a:spcAft>
                <a:defRPr>
                  <a:solidFill>
                    <a:schemeClr val="tx1"/>
                  </a:solidFill>
                  <a:latin typeface="Times New Roman" pitchFamily="18" charset="0"/>
                </a:defRPr>
              </a:lvl6pPr>
              <a:lvl7pPr marL="2971800" indent="-228600" defTabSz="457200" fontAlgn="base">
                <a:spcBef>
                  <a:spcPct val="0"/>
                </a:spcBef>
                <a:spcAft>
                  <a:spcPct val="0"/>
                </a:spcAft>
                <a:defRPr>
                  <a:solidFill>
                    <a:schemeClr val="tx1"/>
                  </a:solidFill>
                  <a:latin typeface="Times New Roman" pitchFamily="18" charset="0"/>
                </a:defRPr>
              </a:lvl7pPr>
              <a:lvl8pPr marL="3429000" indent="-228600" defTabSz="457200" fontAlgn="base">
                <a:spcBef>
                  <a:spcPct val="0"/>
                </a:spcBef>
                <a:spcAft>
                  <a:spcPct val="0"/>
                </a:spcAft>
                <a:defRPr>
                  <a:solidFill>
                    <a:schemeClr val="tx1"/>
                  </a:solidFill>
                  <a:latin typeface="Times New Roman" pitchFamily="18" charset="0"/>
                </a:defRPr>
              </a:lvl8pPr>
              <a:lvl9pPr marL="3886200" indent="-228600" defTabSz="457200" fontAlgn="base">
                <a:spcBef>
                  <a:spcPct val="0"/>
                </a:spcBef>
                <a:spcAft>
                  <a:spcPct val="0"/>
                </a:spcAft>
                <a:defRPr>
                  <a:solidFill>
                    <a:schemeClr val="tx1"/>
                  </a:solidFill>
                  <a:latin typeface="Times New Roman" pitchFamily="18" charset="0"/>
                </a:defRPr>
              </a:lvl9pPr>
            </a:lstStyle>
            <a:p>
              <a:pPr algn="ctr" eaLnBrk="1" hangingPunct="1">
                <a:lnSpc>
                  <a:spcPct val="90000"/>
                </a:lnSpc>
              </a:pPr>
              <a:r>
                <a:rPr lang="en-US" altLang="en-US" b="1">
                  <a:solidFill>
                    <a:srgbClr val="000000"/>
                  </a:solidFill>
                  <a:latin typeface="Century Gothic" pitchFamily="34" charset="0"/>
                </a:rPr>
                <a:t>Asia &amp; Pacific</a:t>
              </a:r>
            </a:p>
            <a:p>
              <a:pPr algn="ctr" eaLnBrk="1" hangingPunct="1">
                <a:lnSpc>
                  <a:spcPct val="90000"/>
                </a:lnSpc>
              </a:pPr>
              <a:r>
                <a:rPr lang="en-US" altLang="en-US" b="1">
                  <a:solidFill>
                    <a:srgbClr val="000000"/>
                  </a:solidFill>
                  <a:latin typeface="Century Gothic" pitchFamily="34" charset="0"/>
                </a:rPr>
                <a:t>16%</a:t>
              </a:r>
            </a:p>
          </p:txBody>
        </p:sp>
        <p:sp>
          <p:nvSpPr>
            <p:cNvPr id="115729" name="Text Box 15"/>
            <p:cNvSpPr txBox="1">
              <a:spLocks noChangeArrowheads="1"/>
            </p:cNvSpPr>
            <p:nvPr/>
          </p:nvSpPr>
          <p:spPr bwMode="auto">
            <a:xfrm>
              <a:off x="2662" y="1896"/>
              <a:ext cx="961" cy="3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03" tIns="40306" rIns="82103" bIns="40306">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defTabSz="457200" fontAlgn="base">
                <a:spcBef>
                  <a:spcPct val="0"/>
                </a:spcBef>
                <a:spcAft>
                  <a:spcPct val="0"/>
                </a:spcAft>
                <a:defRPr>
                  <a:solidFill>
                    <a:schemeClr val="tx1"/>
                  </a:solidFill>
                  <a:latin typeface="Times New Roman" pitchFamily="18" charset="0"/>
                </a:defRPr>
              </a:lvl6pPr>
              <a:lvl7pPr marL="2971800" indent="-228600" defTabSz="457200" fontAlgn="base">
                <a:spcBef>
                  <a:spcPct val="0"/>
                </a:spcBef>
                <a:spcAft>
                  <a:spcPct val="0"/>
                </a:spcAft>
                <a:defRPr>
                  <a:solidFill>
                    <a:schemeClr val="tx1"/>
                  </a:solidFill>
                  <a:latin typeface="Times New Roman" pitchFamily="18" charset="0"/>
                </a:defRPr>
              </a:lvl7pPr>
              <a:lvl8pPr marL="3429000" indent="-228600" defTabSz="457200" fontAlgn="base">
                <a:spcBef>
                  <a:spcPct val="0"/>
                </a:spcBef>
                <a:spcAft>
                  <a:spcPct val="0"/>
                </a:spcAft>
                <a:defRPr>
                  <a:solidFill>
                    <a:schemeClr val="tx1"/>
                  </a:solidFill>
                  <a:latin typeface="Times New Roman" pitchFamily="18" charset="0"/>
                </a:defRPr>
              </a:lvl8pPr>
              <a:lvl9pPr marL="3886200" indent="-228600" defTabSz="457200" fontAlgn="base">
                <a:spcBef>
                  <a:spcPct val="0"/>
                </a:spcBef>
                <a:spcAft>
                  <a:spcPct val="0"/>
                </a:spcAft>
                <a:defRPr>
                  <a:solidFill>
                    <a:schemeClr val="tx1"/>
                  </a:solidFill>
                  <a:latin typeface="Times New Roman" pitchFamily="18" charset="0"/>
                </a:defRPr>
              </a:lvl9pPr>
            </a:lstStyle>
            <a:p>
              <a:pPr algn="ctr" eaLnBrk="1" hangingPunct="1">
                <a:lnSpc>
                  <a:spcPct val="90000"/>
                </a:lnSpc>
              </a:pPr>
              <a:r>
                <a:rPr lang="en-US" altLang="en-US" b="1">
                  <a:solidFill>
                    <a:srgbClr val="000000"/>
                  </a:solidFill>
                  <a:latin typeface="Century Gothic" pitchFamily="34" charset="0"/>
                </a:rPr>
                <a:t>Middle East</a:t>
              </a:r>
            </a:p>
            <a:p>
              <a:pPr algn="ctr" eaLnBrk="1" hangingPunct="1">
                <a:lnSpc>
                  <a:spcPct val="90000"/>
                </a:lnSpc>
              </a:pPr>
              <a:r>
                <a:rPr lang="en-US" altLang="en-US" b="1">
                  <a:solidFill>
                    <a:srgbClr val="000000"/>
                  </a:solidFill>
                  <a:latin typeface="Century Gothic" pitchFamily="34" charset="0"/>
                </a:rPr>
                <a:t>1%</a:t>
              </a:r>
            </a:p>
          </p:txBody>
        </p:sp>
        <p:sp>
          <p:nvSpPr>
            <p:cNvPr id="115730" name="Text Box 16"/>
            <p:cNvSpPr txBox="1">
              <a:spLocks noChangeArrowheads="1"/>
            </p:cNvSpPr>
            <p:nvPr/>
          </p:nvSpPr>
          <p:spPr bwMode="auto">
            <a:xfrm>
              <a:off x="192" y="2278"/>
              <a:ext cx="547" cy="3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03" tIns="40306" rIns="82103" bIns="40306">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defTabSz="457200" fontAlgn="base">
                <a:spcBef>
                  <a:spcPct val="0"/>
                </a:spcBef>
                <a:spcAft>
                  <a:spcPct val="0"/>
                </a:spcAft>
                <a:defRPr>
                  <a:solidFill>
                    <a:schemeClr val="tx1"/>
                  </a:solidFill>
                  <a:latin typeface="Times New Roman" pitchFamily="18" charset="0"/>
                </a:defRPr>
              </a:lvl6pPr>
              <a:lvl7pPr marL="2971800" indent="-228600" defTabSz="457200" fontAlgn="base">
                <a:spcBef>
                  <a:spcPct val="0"/>
                </a:spcBef>
                <a:spcAft>
                  <a:spcPct val="0"/>
                </a:spcAft>
                <a:defRPr>
                  <a:solidFill>
                    <a:schemeClr val="tx1"/>
                  </a:solidFill>
                  <a:latin typeface="Times New Roman" pitchFamily="18" charset="0"/>
                </a:defRPr>
              </a:lvl7pPr>
              <a:lvl8pPr marL="3429000" indent="-228600" defTabSz="457200" fontAlgn="base">
                <a:spcBef>
                  <a:spcPct val="0"/>
                </a:spcBef>
                <a:spcAft>
                  <a:spcPct val="0"/>
                </a:spcAft>
                <a:defRPr>
                  <a:solidFill>
                    <a:schemeClr val="tx1"/>
                  </a:solidFill>
                  <a:latin typeface="Times New Roman" pitchFamily="18" charset="0"/>
                </a:defRPr>
              </a:lvl8pPr>
              <a:lvl9pPr marL="3886200" indent="-228600" defTabSz="457200" fontAlgn="base">
                <a:spcBef>
                  <a:spcPct val="0"/>
                </a:spcBef>
                <a:spcAft>
                  <a:spcPct val="0"/>
                </a:spcAft>
                <a:defRPr>
                  <a:solidFill>
                    <a:schemeClr val="tx1"/>
                  </a:solidFill>
                  <a:latin typeface="Times New Roman" pitchFamily="18" charset="0"/>
                </a:defRPr>
              </a:lvl9pPr>
            </a:lstStyle>
            <a:p>
              <a:pPr algn="ctr" eaLnBrk="1" hangingPunct="1">
                <a:lnSpc>
                  <a:spcPct val="90000"/>
                </a:lnSpc>
              </a:pPr>
              <a:r>
                <a:rPr lang="en-US" altLang="en-US" b="1">
                  <a:solidFill>
                    <a:srgbClr val="000000"/>
                  </a:solidFill>
                  <a:latin typeface="Century Gothic" pitchFamily="34" charset="0"/>
                </a:rPr>
                <a:t>Africa</a:t>
              </a:r>
            </a:p>
            <a:p>
              <a:pPr algn="ctr" eaLnBrk="1" hangingPunct="1">
                <a:lnSpc>
                  <a:spcPct val="90000"/>
                </a:lnSpc>
              </a:pPr>
              <a:r>
                <a:rPr lang="en-US" altLang="en-US" b="1">
                  <a:solidFill>
                    <a:srgbClr val="000000"/>
                  </a:solidFill>
                  <a:latin typeface="Century Gothic" pitchFamily="34" charset="0"/>
                </a:rPr>
                <a:t>3%</a:t>
              </a:r>
              <a:endParaRPr lang="en-US" altLang="en-US" b="1">
                <a:latin typeface="Century Gothic" pitchFamily="34" charset="0"/>
              </a:endParaRPr>
            </a:p>
          </p:txBody>
        </p:sp>
        <p:sp>
          <p:nvSpPr>
            <p:cNvPr id="115731" name="Text Box 17"/>
            <p:cNvSpPr txBox="1">
              <a:spLocks noChangeArrowheads="1"/>
            </p:cNvSpPr>
            <p:nvPr/>
          </p:nvSpPr>
          <p:spPr bwMode="auto">
            <a:xfrm>
              <a:off x="1892" y="1656"/>
              <a:ext cx="727" cy="3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03" tIns="40306" rIns="82103" bIns="40306">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defTabSz="457200" fontAlgn="base">
                <a:spcBef>
                  <a:spcPct val="0"/>
                </a:spcBef>
                <a:spcAft>
                  <a:spcPct val="0"/>
                </a:spcAft>
                <a:defRPr>
                  <a:solidFill>
                    <a:schemeClr val="tx1"/>
                  </a:solidFill>
                  <a:latin typeface="Times New Roman" pitchFamily="18" charset="0"/>
                </a:defRPr>
              </a:lvl6pPr>
              <a:lvl7pPr marL="2971800" indent="-228600" defTabSz="457200" fontAlgn="base">
                <a:spcBef>
                  <a:spcPct val="0"/>
                </a:spcBef>
                <a:spcAft>
                  <a:spcPct val="0"/>
                </a:spcAft>
                <a:defRPr>
                  <a:solidFill>
                    <a:schemeClr val="tx1"/>
                  </a:solidFill>
                  <a:latin typeface="Times New Roman" pitchFamily="18" charset="0"/>
                </a:defRPr>
              </a:lvl7pPr>
              <a:lvl8pPr marL="3429000" indent="-228600" defTabSz="457200" fontAlgn="base">
                <a:spcBef>
                  <a:spcPct val="0"/>
                </a:spcBef>
                <a:spcAft>
                  <a:spcPct val="0"/>
                </a:spcAft>
                <a:defRPr>
                  <a:solidFill>
                    <a:schemeClr val="tx1"/>
                  </a:solidFill>
                  <a:latin typeface="Times New Roman" pitchFamily="18" charset="0"/>
                </a:defRPr>
              </a:lvl8pPr>
              <a:lvl9pPr marL="3886200" indent="-228600" defTabSz="457200" fontAlgn="base">
                <a:spcBef>
                  <a:spcPct val="0"/>
                </a:spcBef>
                <a:spcAft>
                  <a:spcPct val="0"/>
                </a:spcAft>
                <a:defRPr>
                  <a:solidFill>
                    <a:schemeClr val="tx1"/>
                  </a:solidFill>
                  <a:latin typeface="Times New Roman" pitchFamily="18" charset="0"/>
                </a:defRPr>
              </a:lvl9pPr>
            </a:lstStyle>
            <a:p>
              <a:pPr algn="ctr" eaLnBrk="1" hangingPunct="1">
                <a:lnSpc>
                  <a:spcPct val="90000"/>
                </a:lnSpc>
              </a:pPr>
              <a:r>
                <a:rPr lang="en-US" altLang="en-US" b="1">
                  <a:solidFill>
                    <a:srgbClr val="000000"/>
                  </a:solidFill>
                  <a:latin typeface="Century Gothic" pitchFamily="34" charset="0"/>
                </a:rPr>
                <a:t>Canada</a:t>
              </a:r>
            </a:p>
            <a:p>
              <a:pPr algn="ctr" eaLnBrk="1" hangingPunct="1">
                <a:lnSpc>
                  <a:spcPct val="90000"/>
                </a:lnSpc>
              </a:pPr>
              <a:r>
                <a:rPr lang="en-US" altLang="en-US" b="1">
                  <a:solidFill>
                    <a:srgbClr val="000000"/>
                  </a:solidFill>
                  <a:latin typeface="Century Gothic" pitchFamily="34" charset="0"/>
                </a:rPr>
                <a:t>21%</a:t>
              </a:r>
              <a:endParaRPr lang="en-US" altLang="en-US" sz="2200" b="1">
                <a:latin typeface="Century Gothic" pitchFamily="34" charset="0"/>
              </a:endParaRPr>
            </a:p>
          </p:txBody>
        </p:sp>
        <p:sp>
          <p:nvSpPr>
            <p:cNvPr id="115732" name="Text Box 18"/>
            <p:cNvSpPr txBox="1">
              <a:spLocks noChangeArrowheads="1"/>
            </p:cNvSpPr>
            <p:nvPr/>
          </p:nvSpPr>
          <p:spPr bwMode="auto">
            <a:xfrm>
              <a:off x="2303" y="2785"/>
              <a:ext cx="1000" cy="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03" tIns="40306" rIns="82103" bIns="40306">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defTabSz="457200" fontAlgn="base">
                <a:spcBef>
                  <a:spcPct val="0"/>
                </a:spcBef>
                <a:spcAft>
                  <a:spcPct val="0"/>
                </a:spcAft>
                <a:defRPr>
                  <a:solidFill>
                    <a:schemeClr val="tx1"/>
                  </a:solidFill>
                  <a:latin typeface="Times New Roman" pitchFamily="18" charset="0"/>
                </a:defRPr>
              </a:lvl6pPr>
              <a:lvl7pPr marL="2971800" indent="-228600" defTabSz="457200" fontAlgn="base">
                <a:spcBef>
                  <a:spcPct val="0"/>
                </a:spcBef>
                <a:spcAft>
                  <a:spcPct val="0"/>
                </a:spcAft>
                <a:defRPr>
                  <a:solidFill>
                    <a:schemeClr val="tx1"/>
                  </a:solidFill>
                  <a:latin typeface="Times New Roman" pitchFamily="18" charset="0"/>
                </a:defRPr>
              </a:lvl7pPr>
              <a:lvl8pPr marL="3429000" indent="-228600" defTabSz="457200" fontAlgn="base">
                <a:spcBef>
                  <a:spcPct val="0"/>
                </a:spcBef>
                <a:spcAft>
                  <a:spcPct val="0"/>
                </a:spcAft>
                <a:defRPr>
                  <a:solidFill>
                    <a:schemeClr val="tx1"/>
                  </a:solidFill>
                  <a:latin typeface="Times New Roman" pitchFamily="18" charset="0"/>
                </a:defRPr>
              </a:lvl8pPr>
              <a:lvl9pPr marL="3886200" indent="-228600" defTabSz="457200" fontAlgn="base">
                <a:spcBef>
                  <a:spcPct val="0"/>
                </a:spcBef>
                <a:spcAft>
                  <a:spcPct val="0"/>
                </a:spcAft>
                <a:defRPr>
                  <a:solidFill>
                    <a:schemeClr val="tx1"/>
                  </a:solidFill>
                  <a:latin typeface="Times New Roman" pitchFamily="18" charset="0"/>
                </a:defRPr>
              </a:lvl9pPr>
            </a:lstStyle>
            <a:p>
              <a:pPr algn="ctr" eaLnBrk="1" hangingPunct="1">
                <a:lnSpc>
                  <a:spcPct val="90000"/>
                </a:lnSpc>
              </a:pPr>
              <a:r>
                <a:rPr lang="en-US" altLang="en-US" b="1">
                  <a:solidFill>
                    <a:srgbClr val="000000"/>
                  </a:solidFill>
                  <a:latin typeface="Century Gothic" pitchFamily="34" charset="0"/>
                </a:rPr>
                <a:t>Other</a:t>
              </a:r>
            </a:p>
            <a:p>
              <a:pPr algn="ctr" eaLnBrk="1" hangingPunct="1">
                <a:lnSpc>
                  <a:spcPct val="90000"/>
                </a:lnSpc>
              </a:pPr>
              <a:r>
                <a:rPr lang="en-US" altLang="en-US" b="1">
                  <a:solidFill>
                    <a:srgbClr val="000000"/>
                  </a:solidFill>
                  <a:latin typeface="Century Gothic" pitchFamily="34" charset="0"/>
                </a:rPr>
                <a:t>Western</a:t>
              </a:r>
            </a:p>
            <a:p>
              <a:pPr algn="ctr" eaLnBrk="1" hangingPunct="1">
                <a:lnSpc>
                  <a:spcPct val="90000"/>
                </a:lnSpc>
              </a:pPr>
              <a:r>
                <a:rPr lang="en-US" altLang="en-US" b="1">
                  <a:latin typeface="Century Gothic" pitchFamily="34" charset="0"/>
                </a:rPr>
                <a:t>He</a:t>
              </a:r>
              <a:r>
                <a:rPr lang="en-US" altLang="en-US" b="1">
                  <a:solidFill>
                    <a:srgbClr val="000000"/>
                  </a:solidFill>
                  <a:latin typeface="Century Gothic" pitchFamily="34" charset="0"/>
                </a:rPr>
                <a:t>misphere</a:t>
              </a:r>
            </a:p>
            <a:p>
              <a:pPr algn="ctr" eaLnBrk="1" hangingPunct="1">
                <a:lnSpc>
                  <a:spcPct val="90000"/>
                </a:lnSpc>
              </a:pPr>
              <a:r>
                <a:rPr lang="en-US" altLang="en-US" b="1">
                  <a:solidFill>
                    <a:srgbClr val="000000"/>
                  </a:solidFill>
                  <a:latin typeface="Century Gothic" pitchFamily="34" charset="0"/>
                </a:rPr>
                <a:t>14%</a:t>
              </a:r>
              <a:endParaRPr lang="en-US" altLang="en-US" sz="2200" b="1">
                <a:latin typeface="Century Gothic" pitchFamily="34" charset="0"/>
              </a:endParaRPr>
            </a:p>
          </p:txBody>
        </p:sp>
        <p:sp>
          <p:nvSpPr>
            <p:cNvPr id="115733" name="Text Box 19"/>
            <p:cNvSpPr txBox="1">
              <a:spLocks noChangeArrowheads="1"/>
            </p:cNvSpPr>
            <p:nvPr/>
          </p:nvSpPr>
          <p:spPr bwMode="auto">
            <a:xfrm>
              <a:off x="964" y="3600"/>
              <a:ext cx="634" cy="3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03" tIns="40306" rIns="82103" bIns="40306">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defTabSz="457200" fontAlgn="base">
                <a:spcBef>
                  <a:spcPct val="0"/>
                </a:spcBef>
                <a:spcAft>
                  <a:spcPct val="0"/>
                </a:spcAft>
                <a:defRPr>
                  <a:solidFill>
                    <a:schemeClr val="tx1"/>
                  </a:solidFill>
                  <a:latin typeface="Times New Roman" pitchFamily="18" charset="0"/>
                </a:defRPr>
              </a:lvl6pPr>
              <a:lvl7pPr marL="2971800" indent="-228600" defTabSz="457200" fontAlgn="base">
                <a:spcBef>
                  <a:spcPct val="0"/>
                </a:spcBef>
                <a:spcAft>
                  <a:spcPct val="0"/>
                </a:spcAft>
                <a:defRPr>
                  <a:solidFill>
                    <a:schemeClr val="tx1"/>
                  </a:solidFill>
                  <a:latin typeface="Times New Roman" pitchFamily="18" charset="0"/>
                </a:defRPr>
              </a:lvl7pPr>
              <a:lvl8pPr marL="3429000" indent="-228600" defTabSz="457200" fontAlgn="base">
                <a:spcBef>
                  <a:spcPct val="0"/>
                </a:spcBef>
                <a:spcAft>
                  <a:spcPct val="0"/>
                </a:spcAft>
                <a:defRPr>
                  <a:solidFill>
                    <a:schemeClr val="tx1"/>
                  </a:solidFill>
                  <a:latin typeface="Times New Roman" pitchFamily="18" charset="0"/>
                </a:defRPr>
              </a:lvl8pPr>
              <a:lvl9pPr marL="3886200" indent="-228600" defTabSz="457200" fontAlgn="base">
                <a:spcBef>
                  <a:spcPct val="0"/>
                </a:spcBef>
                <a:spcAft>
                  <a:spcPct val="0"/>
                </a:spcAft>
                <a:defRPr>
                  <a:solidFill>
                    <a:schemeClr val="tx1"/>
                  </a:solidFill>
                  <a:latin typeface="Times New Roman" pitchFamily="18" charset="0"/>
                </a:defRPr>
              </a:lvl9pPr>
            </a:lstStyle>
            <a:p>
              <a:pPr algn="ctr" eaLnBrk="1" hangingPunct="1">
                <a:lnSpc>
                  <a:spcPct val="90000"/>
                </a:lnSpc>
              </a:pPr>
              <a:r>
                <a:rPr lang="en-US" altLang="en-US" b="1">
                  <a:solidFill>
                    <a:srgbClr val="000000"/>
                  </a:solidFill>
                  <a:latin typeface="Century Gothic" pitchFamily="34" charset="0"/>
                </a:rPr>
                <a:t>Europe	</a:t>
              </a:r>
            </a:p>
            <a:p>
              <a:pPr algn="ctr" eaLnBrk="1" hangingPunct="1">
                <a:lnSpc>
                  <a:spcPct val="90000"/>
                </a:lnSpc>
              </a:pPr>
              <a:r>
                <a:rPr lang="en-US" altLang="en-US" b="1">
                  <a:solidFill>
                    <a:srgbClr val="000000"/>
                  </a:solidFill>
                  <a:latin typeface="Century Gothic" pitchFamily="34" charset="0"/>
                </a:rPr>
                <a:t>45%</a:t>
              </a:r>
            </a:p>
          </p:txBody>
        </p:sp>
        <p:sp>
          <p:nvSpPr>
            <p:cNvPr id="115734" name="Text Box 20"/>
            <p:cNvSpPr txBox="1">
              <a:spLocks noChangeArrowheads="1"/>
            </p:cNvSpPr>
            <p:nvPr/>
          </p:nvSpPr>
          <p:spPr bwMode="auto">
            <a:xfrm>
              <a:off x="552" y="1535"/>
              <a:ext cx="1122" cy="3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03" tIns="40306" rIns="82103" bIns="40306">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defTabSz="457200" fontAlgn="base">
                <a:spcBef>
                  <a:spcPct val="0"/>
                </a:spcBef>
                <a:spcAft>
                  <a:spcPct val="0"/>
                </a:spcAft>
                <a:defRPr>
                  <a:solidFill>
                    <a:schemeClr val="tx1"/>
                  </a:solidFill>
                  <a:latin typeface="Times New Roman" pitchFamily="18" charset="0"/>
                </a:defRPr>
              </a:lvl6pPr>
              <a:lvl7pPr marL="2971800" indent="-228600" defTabSz="457200" fontAlgn="base">
                <a:spcBef>
                  <a:spcPct val="0"/>
                </a:spcBef>
                <a:spcAft>
                  <a:spcPct val="0"/>
                </a:spcAft>
                <a:defRPr>
                  <a:solidFill>
                    <a:schemeClr val="tx1"/>
                  </a:solidFill>
                  <a:latin typeface="Times New Roman" pitchFamily="18" charset="0"/>
                </a:defRPr>
              </a:lvl7pPr>
              <a:lvl8pPr marL="3429000" indent="-228600" defTabSz="457200" fontAlgn="base">
                <a:spcBef>
                  <a:spcPct val="0"/>
                </a:spcBef>
                <a:spcAft>
                  <a:spcPct val="0"/>
                </a:spcAft>
                <a:defRPr>
                  <a:solidFill>
                    <a:schemeClr val="tx1"/>
                  </a:solidFill>
                  <a:latin typeface="Times New Roman" pitchFamily="18" charset="0"/>
                </a:defRPr>
              </a:lvl8pPr>
              <a:lvl9pPr marL="3886200" indent="-228600" defTabSz="457200" fontAlgn="base">
                <a:spcBef>
                  <a:spcPct val="0"/>
                </a:spcBef>
                <a:spcAft>
                  <a:spcPct val="0"/>
                </a:spcAft>
                <a:defRPr>
                  <a:solidFill>
                    <a:schemeClr val="tx1"/>
                  </a:solidFill>
                  <a:latin typeface="Times New Roman" pitchFamily="18" charset="0"/>
                </a:defRPr>
              </a:lvl9pPr>
            </a:lstStyle>
            <a:p>
              <a:pPr algn="ctr" eaLnBrk="1" hangingPunct="1">
                <a:lnSpc>
                  <a:spcPct val="90000"/>
                </a:lnSpc>
              </a:pPr>
              <a:r>
                <a:rPr lang="en-US" altLang="en-US" b="1">
                  <a:solidFill>
                    <a:srgbClr val="000000"/>
                  </a:solidFill>
                  <a:latin typeface="Century Gothic" pitchFamily="34" charset="0"/>
                </a:rPr>
                <a:t>Asia &amp; Pacific</a:t>
              </a:r>
            </a:p>
            <a:p>
              <a:pPr algn="ctr" eaLnBrk="1" hangingPunct="1">
                <a:lnSpc>
                  <a:spcPct val="90000"/>
                </a:lnSpc>
              </a:pPr>
              <a:r>
                <a:rPr lang="en-US" altLang="en-US" b="1">
                  <a:solidFill>
                    <a:srgbClr val="000000"/>
                  </a:solidFill>
                  <a:latin typeface="Century Gothic" pitchFamily="34" charset="0"/>
                </a:rPr>
                <a:t>15%</a:t>
              </a:r>
            </a:p>
          </p:txBody>
        </p:sp>
        <p:sp>
          <p:nvSpPr>
            <p:cNvPr id="115735" name="Text Box 21"/>
            <p:cNvSpPr txBox="1">
              <a:spLocks noChangeArrowheads="1"/>
            </p:cNvSpPr>
            <p:nvPr/>
          </p:nvSpPr>
          <p:spPr bwMode="auto">
            <a:xfrm>
              <a:off x="45" y="1884"/>
              <a:ext cx="961" cy="3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03" tIns="40306" rIns="82103" bIns="40306">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defTabSz="457200" fontAlgn="base">
                <a:spcBef>
                  <a:spcPct val="0"/>
                </a:spcBef>
                <a:spcAft>
                  <a:spcPct val="0"/>
                </a:spcAft>
                <a:defRPr>
                  <a:solidFill>
                    <a:schemeClr val="tx1"/>
                  </a:solidFill>
                  <a:latin typeface="Times New Roman" pitchFamily="18" charset="0"/>
                </a:defRPr>
              </a:lvl6pPr>
              <a:lvl7pPr marL="2971800" indent="-228600" defTabSz="457200" fontAlgn="base">
                <a:spcBef>
                  <a:spcPct val="0"/>
                </a:spcBef>
                <a:spcAft>
                  <a:spcPct val="0"/>
                </a:spcAft>
                <a:defRPr>
                  <a:solidFill>
                    <a:schemeClr val="tx1"/>
                  </a:solidFill>
                  <a:latin typeface="Times New Roman" pitchFamily="18" charset="0"/>
                </a:defRPr>
              </a:lvl7pPr>
              <a:lvl8pPr marL="3429000" indent="-228600" defTabSz="457200" fontAlgn="base">
                <a:spcBef>
                  <a:spcPct val="0"/>
                </a:spcBef>
                <a:spcAft>
                  <a:spcPct val="0"/>
                </a:spcAft>
                <a:defRPr>
                  <a:solidFill>
                    <a:schemeClr val="tx1"/>
                  </a:solidFill>
                  <a:latin typeface="Times New Roman" pitchFamily="18" charset="0"/>
                </a:defRPr>
              </a:lvl8pPr>
              <a:lvl9pPr marL="3886200" indent="-228600" defTabSz="457200" fontAlgn="base">
                <a:spcBef>
                  <a:spcPct val="0"/>
                </a:spcBef>
                <a:spcAft>
                  <a:spcPct val="0"/>
                </a:spcAft>
                <a:defRPr>
                  <a:solidFill>
                    <a:schemeClr val="tx1"/>
                  </a:solidFill>
                  <a:latin typeface="Times New Roman" pitchFamily="18" charset="0"/>
                </a:defRPr>
              </a:lvl9pPr>
            </a:lstStyle>
            <a:p>
              <a:pPr algn="ctr" eaLnBrk="1" hangingPunct="1">
                <a:lnSpc>
                  <a:spcPct val="90000"/>
                </a:lnSpc>
              </a:pPr>
              <a:r>
                <a:rPr lang="en-US" altLang="en-US" b="1">
                  <a:solidFill>
                    <a:srgbClr val="000000"/>
                  </a:solidFill>
                  <a:latin typeface="Century Gothic" pitchFamily="34" charset="0"/>
                </a:rPr>
                <a:t>Middle East</a:t>
              </a:r>
            </a:p>
            <a:p>
              <a:pPr algn="ctr" eaLnBrk="1" hangingPunct="1">
                <a:lnSpc>
                  <a:spcPct val="90000"/>
                </a:lnSpc>
              </a:pPr>
              <a:r>
                <a:rPr lang="en-US" altLang="en-US" b="1">
                  <a:solidFill>
                    <a:srgbClr val="000000"/>
                  </a:solidFill>
                  <a:latin typeface="Century Gothic" pitchFamily="34" charset="0"/>
                </a:rPr>
                <a:t>2%</a:t>
              </a:r>
            </a:p>
          </p:txBody>
        </p:sp>
      </p:grpSp>
    </p:spTree>
    <p:extLst>
      <p:ext uri="{BB962C8B-B14F-4D97-AF65-F5344CB8AC3E}">
        <p14:creationId xmlns:p14="http://schemas.microsoft.com/office/powerpoint/2010/main" val="241195882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imes New Roman" pitchFamily="18" charset="0"/>
              </a:defRPr>
            </a:lvl1pPr>
            <a:lvl2pPr marL="682251" indent="-262404">
              <a:defRPr>
                <a:solidFill>
                  <a:schemeClr val="tx1"/>
                </a:solidFill>
                <a:latin typeface="Times New Roman" pitchFamily="18" charset="0"/>
              </a:defRPr>
            </a:lvl2pPr>
            <a:lvl3pPr marL="1049617" indent="-209923">
              <a:defRPr>
                <a:solidFill>
                  <a:schemeClr val="tx1"/>
                </a:solidFill>
                <a:latin typeface="Times New Roman" pitchFamily="18" charset="0"/>
              </a:defRPr>
            </a:lvl3pPr>
            <a:lvl4pPr marL="1469464" indent="-209923">
              <a:defRPr>
                <a:solidFill>
                  <a:schemeClr val="tx1"/>
                </a:solidFill>
                <a:latin typeface="Times New Roman" pitchFamily="18" charset="0"/>
              </a:defRPr>
            </a:lvl4pPr>
            <a:lvl5pPr marL="1889310" indent="-209923">
              <a:defRPr>
                <a:solidFill>
                  <a:schemeClr val="tx1"/>
                </a:solidFill>
                <a:latin typeface="Times New Roman" pitchFamily="18" charset="0"/>
              </a:defRPr>
            </a:lvl5pPr>
            <a:lvl6pPr marL="2309157" indent="-209923" defTabSz="419847" fontAlgn="base">
              <a:spcBef>
                <a:spcPct val="0"/>
              </a:spcBef>
              <a:spcAft>
                <a:spcPct val="0"/>
              </a:spcAft>
              <a:defRPr>
                <a:solidFill>
                  <a:schemeClr val="tx1"/>
                </a:solidFill>
                <a:latin typeface="Times New Roman" pitchFamily="18" charset="0"/>
              </a:defRPr>
            </a:lvl6pPr>
            <a:lvl7pPr marL="2729004" indent="-209923" defTabSz="419847" fontAlgn="base">
              <a:spcBef>
                <a:spcPct val="0"/>
              </a:spcBef>
              <a:spcAft>
                <a:spcPct val="0"/>
              </a:spcAft>
              <a:defRPr>
                <a:solidFill>
                  <a:schemeClr val="tx1"/>
                </a:solidFill>
                <a:latin typeface="Times New Roman" pitchFamily="18" charset="0"/>
              </a:defRPr>
            </a:lvl7pPr>
            <a:lvl8pPr marL="3148851" indent="-209923" defTabSz="419847" fontAlgn="base">
              <a:spcBef>
                <a:spcPct val="0"/>
              </a:spcBef>
              <a:spcAft>
                <a:spcPct val="0"/>
              </a:spcAft>
              <a:defRPr>
                <a:solidFill>
                  <a:schemeClr val="tx1"/>
                </a:solidFill>
                <a:latin typeface="Times New Roman" pitchFamily="18" charset="0"/>
              </a:defRPr>
            </a:lvl8pPr>
            <a:lvl9pPr marL="3568697" indent="-209923" defTabSz="419847" fontAlgn="base">
              <a:spcBef>
                <a:spcPct val="0"/>
              </a:spcBef>
              <a:spcAft>
                <a:spcPct val="0"/>
              </a:spcAft>
              <a:defRPr>
                <a:solidFill>
                  <a:schemeClr val="tx1"/>
                </a:solidFill>
                <a:latin typeface="Times New Roman" pitchFamily="18" charset="0"/>
              </a:defRPr>
            </a:lvl9pPr>
          </a:lstStyle>
          <a:p>
            <a:pPr fontAlgn="base">
              <a:spcBef>
                <a:spcPct val="0"/>
              </a:spcBef>
              <a:spcAft>
                <a:spcPct val="0"/>
              </a:spcAft>
            </a:pPr>
            <a:r>
              <a:rPr lang="en-US" altLang="en-US" sz="1300">
                <a:latin typeface="Cambria" pitchFamily="18" charset="0"/>
              </a:rPr>
              <a:t>DMH</a:t>
            </a:r>
          </a:p>
        </p:txBody>
      </p:sp>
      <p:sp>
        <p:nvSpPr>
          <p:cNvPr id="116739"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defRPr>
            </a:lvl1pPr>
            <a:lvl2pPr marL="682251" indent="-262404">
              <a:defRPr>
                <a:solidFill>
                  <a:schemeClr val="tx1"/>
                </a:solidFill>
                <a:latin typeface="Times New Roman" pitchFamily="18" charset="0"/>
              </a:defRPr>
            </a:lvl2pPr>
            <a:lvl3pPr marL="1049617" indent="-209923">
              <a:defRPr>
                <a:solidFill>
                  <a:schemeClr val="tx1"/>
                </a:solidFill>
                <a:latin typeface="Times New Roman" pitchFamily="18" charset="0"/>
              </a:defRPr>
            </a:lvl3pPr>
            <a:lvl4pPr marL="1469464" indent="-209923">
              <a:defRPr>
                <a:solidFill>
                  <a:schemeClr val="tx1"/>
                </a:solidFill>
                <a:latin typeface="Times New Roman" pitchFamily="18" charset="0"/>
              </a:defRPr>
            </a:lvl4pPr>
            <a:lvl5pPr marL="1889310" indent="-209923">
              <a:defRPr>
                <a:solidFill>
                  <a:schemeClr val="tx1"/>
                </a:solidFill>
                <a:latin typeface="Times New Roman" pitchFamily="18" charset="0"/>
              </a:defRPr>
            </a:lvl5pPr>
            <a:lvl6pPr marL="2309157" indent="-209923" defTabSz="419847" fontAlgn="base">
              <a:spcBef>
                <a:spcPct val="0"/>
              </a:spcBef>
              <a:spcAft>
                <a:spcPct val="0"/>
              </a:spcAft>
              <a:defRPr>
                <a:solidFill>
                  <a:schemeClr val="tx1"/>
                </a:solidFill>
                <a:latin typeface="Times New Roman" pitchFamily="18" charset="0"/>
              </a:defRPr>
            </a:lvl6pPr>
            <a:lvl7pPr marL="2729004" indent="-209923" defTabSz="419847" fontAlgn="base">
              <a:spcBef>
                <a:spcPct val="0"/>
              </a:spcBef>
              <a:spcAft>
                <a:spcPct val="0"/>
              </a:spcAft>
              <a:defRPr>
                <a:solidFill>
                  <a:schemeClr val="tx1"/>
                </a:solidFill>
                <a:latin typeface="Times New Roman" pitchFamily="18" charset="0"/>
              </a:defRPr>
            </a:lvl7pPr>
            <a:lvl8pPr marL="3148851" indent="-209923" defTabSz="419847" fontAlgn="base">
              <a:spcBef>
                <a:spcPct val="0"/>
              </a:spcBef>
              <a:spcAft>
                <a:spcPct val="0"/>
              </a:spcAft>
              <a:defRPr>
                <a:solidFill>
                  <a:schemeClr val="tx1"/>
                </a:solidFill>
                <a:latin typeface="Times New Roman" pitchFamily="18" charset="0"/>
              </a:defRPr>
            </a:lvl8pPr>
            <a:lvl9pPr marL="3568697" indent="-209923" defTabSz="419847" fontAlgn="base">
              <a:spcBef>
                <a:spcPct val="0"/>
              </a:spcBef>
              <a:spcAft>
                <a:spcPct val="0"/>
              </a:spcAft>
              <a:defRPr>
                <a:solidFill>
                  <a:schemeClr val="tx1"/>
                </a:solidFill>
                <a:latin typeface="Times New Roman" pitchFamily="18" charset="0"/>
              </a:defRPr>
            </a:lvl9pPr>
          </a:lstStyle>
          <a:p>
            <a:fld id="{ACE7760D-91CF-4C6F-A170-5A75806D339B}" type="slidenum">
              <a:rPr lang="en-US" altLang="en-US" sz="2200">
                <a:latin typeface="Cambria" pitchFamily="18" charset="0"/>
              </a:rPr>
              <a:pPr/>
              <a:t>8</a:t>
            </a:fld>
            <a:endParaRPr lang="en-US" altLang="en-US" sz="2200">
              <a:latin typeface="Cambria" pitchFamily="18" charset="0"/>
            </a:endParaRPr>
          </a:p>
        </p:txBody>
      </p:sp>
      <p:sp>
        <p:nvSpPr>
          <p:cNvPr id="264194" name="Rectangle 2"/>
          <p:cNvSpPr>
            <a:spLocks noChangeArrowheads="1"/>
          </p:cNvSpPr>
          <p:nvPr/>
        </p:nvSpPr>
        <p:spPr bwMode="auto">
          <a:xfrm>
            <a:off x="1660558" y="2513434"/>
            <a:ext cx="6621819" cy="2058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3093" tIns="40818" rIns="83093" bIns="40818"/>
          <a:lstStyle/>
          <a:p>
            <a:pPr marL="682251" lvl="1" indent="-262404">
              <a:spcBef>
                <a:spcPct val="30000"/>
              </a:spcBef>
              <a:buClr>
                <a:schemeClr val="hlink"/>
              </a:buClr>
              <a:buSzPct val="110000"/>
              <a:buFont typeface="Wingdings" pitchFamily="2" charset="2"/>
              <a:buChar char="©"/>
            </a:pPr>
            <a:endParaRPr lang="en-US" altLang="en-US" sz="2600">
              <a:latin typeface="Cambria" pitchFamily="18" charset="0"/>
            </a:endParaRPr>
          </a:p>
        </p:txBody>
      </p:sp>
      <p:sp>
        <p:nvSpPr>
          <p:cNvPr id="264195" name="Rectangle 3"/>
          <p:cNvSpPr>
            <a:spLocks noChangeArrowheads="1"/>
          </p:cNvSpPr>
          <p:nvPr/>
        </p:nvSpPr>
        <p:spPr bwMode="auto">
          <a:xfrm>
            <a:off x="607948" y="380514"/>
            <a:ext cx="7928105" cy="6168409"/>
          </a:xfrm>
          <a:prstGeom prst="rect">
            <a:avLst/>
          </a:prstGeom>
          <a:noFill/>
          <a:ln w="9525">
            <a:noFill/>
            <a:miter lim="800000"/>
            <a:headEnd/>
            <a:tailEnd/>
          </a:ln>
        </p:spPr>
        <p:txBody>
          <a:bodyPr lIns="83093" tIns="40818" rIns="83093" bIns="40818"/>
          <a:lstStyle/>
          <a:p>
            <a:pPr algn="ctr">
              <a:spcBef>
                <a:spcPct val="20000"/>
              </a:spcBef>
              <a:buClr>
                <a:schemeClr val="hlink"/>
              </a:buClr>
              <a:buSzPct val="110000"/>
              <a:defRPr/>
            </a:pPr>
            <a:r>
              <a:rPr lang="en-US" sz="3700" b="1" dirty="0">
                <a:solidFill>
                  <a:srgbClr val="0070C0"/>
                </a:solidFill>
              </a:rPr>
              <a:t>Online Application</a:t>
            </a:r>
            <a:r>
              <a:rPr lang="en-US" sz="3700" dirty="0">
                <a:solidFill>
                  <a:srgbClr val="0070C0"/>
                </a:solidFill>
              </a:rPr>
              <a:t> </a:t>
            </a:r>
          </a:p>
          <a:p>
            <a:pPr marL="419847" indent="-419847">
              <a:spcBef>
                <a:spcPct val="20000"/>
              </a:spcBef>
              <a:buClr>
                <a:schemeClr val="hlink"/>
              </a:buClr>
              <a:buSzPct val="110000"/>
              <a:defRPr/>
            </a:pPr>
            <a:r>
              <a:rPr lang="en-US" b="1" dirty="0">
                <a:latin typeface="+mn-lt"/>
              </a:rPr>
              <a:t>Which countries should you invest in? </a:t>
            </a:r>
          </a:p>
          <a:p>
            <a:pPr lvl="1" indent="-419847">
              <a:spcBef>
                <a:spcPct val="30000"/>
              </a:spcBef>
              <a:buClr>
                <a:schemeClr val="hlink"/>
              </a:buClr>
              <a:buSzPct val="110000"/>
              <a:defRPr/>
            </a:pPr>
            <a:r>
              <a:rPr lang="en-US" b="1" dirty="0">
                <a:latin typeface="+mn-lt"/>
              </a:rPr>
              <a:t>Consult the Country Commercial Guides prepared by embassy staff at </a:t>
            </a:r>
            <a:r>
              <a:rPr lang="en-US" dirty="0">
                <a:latin typeface="+mn-lt"/>
                <a:hlinkClick r:id="rId2"/>
              </a:rPr>
              <a:t>http://www.</a:t>
            </a:r>
            <a:r>
              <a:rPr lang="en-US" dirty="0">
                <a:latin typeface="+mn-lt"/>
              </a:rPr>
              <a:t>usatrade.gov/website/ccg.nsf/ccghomepage?openform.</a:t>
            </a:r>
          </a:p>
          <a:p>
            <a:pPr lvl="1" indent="-419847">
              <a:spcBef>
                <a:spcPct val="30000"/>
              </a:spcBef>
              <a:buClr>
                <a:schemeClr val="hlink"/>
              </a:buClr>
              <a:buSzPct val="110000"/>
              <a:defRPr/>
            </a:pPr>
            <a:r>
              <a:rPr lang="en-US" b="1" dirty="0">
                <a:latin typeface="+mn-lt"/>
              </a:rPr>
              <a:t>Visit the Library of Congress at</a:t>
            </a:r>
            <a:r>
              <a:rPr lang="en-US" dirty="0">
                <a:latin typeface="+mn-lt"/>
              </a:rPr>
              <a:t>: </a:t>
            </a:r>
            <a:r>
              <a:rPr lang="en-US" dirty="0">
                <a:latin typeface="+mn-lt"/>
                <a:hlinkClick r:id="rId3"/>
              </a:rPr>
              <a:t>lcweb2.loc.gov/frd/cs/cshome.html</a:t>
            </a:r>
            <a:r>
              <a:rPr lang="en-US" dirty="0">
                <a:latin typeface="+mn-lt"/>
              </a:rPr>
              <a:t>.</a:t>
            </a:r>
          </a:p>
          <a:p>
            <a:pPr marL="419847" indent="-419847">
              <a:spcBef>
                <a:spcPct val="30000"/>
              </a:spcBef>
              <a:buClr>
                <a:schemeClr val="hlink"/>
              </a:buClr>
              <a:buSzPct val="110000"/>
              <a:defRPr/>
            </a:pPr>
            <a:r>
              <a:rPr lang="en-US" b="1" dirty="0">
                <a:latin typeface="+mn-lt"/>
              </a:rPr>
              <a:t>Refer to the CIA’s World Factbook at:</a:t>
            </a:r>
            <a:r>
              <a:rPr lang="en-US" dirty="0">
                <a:latin typeface="+mn-lt"/>
              </a:rPr>
              <a:t> </a:t>
            </a:r>
            <a:r>
              <a:rPr lang="en-US" dirty="0">
                <a:latin typeface="+mn-lt"/>
                <a:hlinkClick r:id="rId4"/>
              </a:rPr>
              <a:t>http://www.odci.gov/</a:t>
            </a:r>
            <a:r>
              <a:rPr lang="en-US" dirty="0">
                <a:latin typeface="+mn-lt"/>
              </a:rPr>
              <a:t>.</a:t>
            </a:r>
          </a:p>
          <a:p>
            <a:pPr marL="1259540" lvl="1" indent="-1259540">
              <a:spcBef>
                <a:spcPct val="30000"/>
              </a:spcBef>
              <a:buClr>
                <a:schemeClr val="hlink"/>
              </a:buClr>
              <a:buSzPct val="110000"/>
              <a:defRPr/>
            </a:pPr>
            <a:r>
              <a:rPr lang="en-US" b="1" dirty="0">
                <a:latin typeface="+mn-lt"/>
              </a:rPr>
              <a:t>Consult:</a:t>
            </a:r>
            <a:r>
              <a:rPr lang="en-US" dirty="0">
                <a:latin typeface="+mn-lt"/>
              </a:rPr>
              <a:t> </a:t>
            </a:r>
            <a:r>
              <a:rPr lang="en-US" dirty="0">
                <a:latin typeface="+mn-lt"/>
                <a:hlinkClick r:id="rId5"/>
              </a:rPr>
              <a:t>http://www.pwcglobal.com</a:t>
            </a:r>
            <a:r>
              <a:rPr lang="en-US" dirty="0">
                <a:latin typeface="+mn-lt"/>
              </a:rPr>
              <a:t> &amp; </a:t>
            </a:r>
            <a:r>
              <a:rPr lang="en-US" dirty="0">
                <a:latin typeface="+mn-lt"/>
                <a:hlinkClick r:id="rId6"/>
              </a:rPr>
              <a:t>http://www.morganstanley.com/gef/</a:t>
            </a:r>
            <a:r>
              <a:rPr lang="en-US" dirty="0">
                <a:latin typeface="+mn-lt"/>
              </a:rPr>
              <a:t>.</a:t>
            </a:r>
          </a:p>
          <a:p>
            <a:pPr lvl="1" indent="-419847">
              <a:spcBef>
                <a:spcPct val="30000"/>
              </a:spcBef>
              <a:buClr>
                <a:schemeClr val="hlink"/>
              </a:buClr>
              <a:buSzPct val="110000"/>
              <a:defRPr/>
            </a:pPr>
            <a:r>
              <a:rPr lang="en-US" b="1" dirty="0">
                <a:latin typeface="+mn-lt"/>
              </a:rPr>
              <a:t>Visit the Yahoo! International Finance Center at</a:t>
            </a:r>
            <a:r>
              <a:rPr lang="en-US" dirty="0">
                <a:latin typeface="+mn-lt"/>
              </a:rPr>
              <a:t> </a:t>
            </a:r>
            <a:r>
              <a:rPr lang="en-US" dirty="0">
                <a:latin typeface="+mn-lt"/>
                <a:hlinkClick r:id="rId7"/>
              </a:rPr>
              <a:t>http://biz.yahoo.</a:t>
            </a:r>
            <a:r>
              <a:rPr lang="en-US" dirty="0">
                <a:latin typeface="+mn-lt"/>
              </a:rPr>
              <a:t>com/ifc</a:t>
            </a:r>
            <a:r>
              <a:rPr lang="en-US" dirty="0">
                <a:latin typeface="+mn-lt"/>
                <a:hlinkClick r:id="rId7"/>
              </a:rPr>
              <a:t>/</a:t>
            </a:r>
            <a:r>
              <a:rPr lang="en-US" dirty="0">
                <a:latin typeface="+mn-lt"/>
              </a:rPr>
              <a:t>. </a:t>
            </a:r>
          </a:p>
          <a:p>
            <a:pPr lvl="1" indent="-419847">
              <a:spcBef>
                <a:spcPct val="30000"/>
              </a:spcBef>
              <a:buClr>
                <a:schemeClr val="hlink"/>
              </a:buClr>
              <a:buSzPct val="110000"/>
              <a:defRPr/>
            </a:pPr>
            <a:r>
              <a:rPr lang="en-US" b="1" dirty="0">
                <a:latin typeface="+mn-lt"/>
              </a:rPr>
              <a:t>Check out</a:t>
            </a:r>
            <a:r>
              <a:rPr lang="en-US" dirty="0">
                <a:latin typeface="+mn-lt"/>
              </a:rPr>
              <a:t> : </a:t>
            </a:r>
            <a:r>
              <a:rPr lang="en-US" dirty="0">
                <a:latin typeface="+mn-lt"/>
                <a:hlinkClick r:id="rId8"/>
              </a:rPr>
              <a:t>http://ciber</a:t>
            </a:r>
            <a:r>
              <a:rPr lang="en-US" dirty="0">
                <a:latin typeface="+mn-lt"/>
              </a:rPr>
              <a:t>.bus.msu.edu.</a:t>
            </a:r>
          </a:p>
        </p:txBody>
      </p:sp>
      <p:sp>
        <p:nvSpPr>
          <p:cNvPr id="264196" name="Rectangle 4"/>
          <p:cNvSpPr>
            <a:spLocks noChangeArrowheads="1"/>
          </p:cNvSpPr>
          <p:nvPr/>
        </p:nvSpPr>
        <p:spPr bwMode="auto">
          <a:xfrm>
            <a:off x="1660558" y="5489024"/>
            <a:ext cx="6621819" cy="7624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3093" tIns="40818" rIns="83093" bIns="40818"/>
          <a:lstStyle/>
          <a:p>
            <a:pPr marL="682251" lvl="1" indent="-262404">
              <a:spcBef>
                <a:spcPct val="30000"/>
              </a:spcBef>
              <a:buClr>
                <a:schemeClr val="hlink"/>
              </a:buClr>
              <a:buSzPct val="110000"/>
              <a:buFont typeface="Wingdings" pitchFamily="2" charset="2"/>
              <a:buChar char="©"/>
            </a:pPr>
            <a:endParaRPr lang="en-US" altLang="en-US" sz="2600">
              <a:latin typeface="Cambria" pitchFamily="18" charset="0"/>
            </a:endParaRPr>
          </a:p>
        </p:txBody>
      </p:sp>
    </p:spTree>
    <p:extLst>
      <p:ext uri="{BB962C8B-B14F-4D97-AF65-F5344CB8AC3E}">
        <p14:creationId xmlns:p14="http://schemas.microsoft.com/office/powerpoint/2010/main" val="127527088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nodePh="1">
                                  <p:stCondLst>
                                    <p:cond delay="0"/>
                                  </p:stCondLst>
                                  <p:endCondLst>
                                    <p:cond evt="begin" delay="0">
                                      <p:tn val="5"/>
                                    </p:cond>
                                  </p:endCondLst>
                                  <p:childTnLst>
                                    <p:set>
                                      <p:cBhvr>
                                        <p:cTn id="6" dur="1" fill="hold">
                                          <p:stCondLst>
                                            <p:cond delay="0"/>
                                          </p:stCondLst>
                                        </p:cTn>
                                        <p:tgtEl>
                                          <p:spTgt spid="264194"/>
                                        </p:tgtEl>
                                        <p:attrNameLst>
                                          <p:attrName>style.visibility</p:attrName>
                                        </p:attrNameLst>
                                      </p:cBhvr>
                                      <p:to>
                                        <p:strVal val="visible"/>
                                      </p:to>
                                    </p:set>
                                    <p:animEffect transition="in" filter="wipe(left)">
                                      <p:cBhvr>
                                        <p:cTn id="7" dur="500"/>
                                        <p:tgtEl>
                                          <p:spTgt spid="264194"/>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64195"/>
                                        </p:tgtEl>
                                        <p:attrNameLst>
                                          <p:attrName>style.visibility</p:attrName>
                                        </p:attrNameLst>
                                      </p:cBhvr>
                                      <p:to>
                                        <p:strVal val="visible"/>
                                      </p:to>
                                    </p:set>
                                    <p:animEffect transition="in" filter="wipe(left)">
                                      <p:cBhvr>
                                        <p:cTn id="11" dur="500"/>
                                        <p:tgtEl>
                                          <p:spTgt spid="264195"/>
                                        </p:tgtEl>
                                      </p:cBhvr>
                                    </p:animEffect>
                                  </p:childTnLst>
                                </p:cTn>
                              </p:par>
                            </p:childTnLst>
                          </p:cTn>
                        </p:par>
                        <p:par>
                          <p:cTn id="12" fill="hold" nodeType="afterGroup">
                            <p:stCondLst>
                              <p:cond delay="1000"/>
                            </p:stCondLst>
                            <p:childTnLst>
                              <p:par>
                                <p:cTn id="13" presetID="22" presetClass="entr" presetSubtype="8" fill="hold" grpId="0" nodeType="afterEffect" nodePh="1">
                                  <p:stCondLst>
                                    <p:cond delay="0"/>
                                  </p:stCondLst>
                                  <p:endCondLst>
                                    <p:cond evt="begin" delay="0">
                                      <p:tn val="13"/>
                                    </p:cond>
                                  </p:endCondLst>
                                  <p:childTnLst>
                                    <p:set>
                                      <p:cBhvr>
                                        <p:cTn id="14" dur="1" fill="hold">
                                          <p:stCondLst>
                                            <p:cond delay="0"/>
                                          </p:stCondLst>
                                        </p:cTn>
                                        <p:tgtEl>
                                          <p:spTgt spid="264196"/>
                                        </p:tgtEl>
                                        <p:attrNameLst>
                                          <p:attrName>style.visibility</p:attrName>
                                        </p:attrNameLst>
                                      </p:cBhvr>
                                      <p:to>
                                        <p:strVal val="visible"/>
                                      </p:to>
                                    </p:set>
                                    <p:animEffect transition="in" filter="wipe(left)">
                                      <p:cBhvr>
                                        <p:cTn id="15" dur="500"/>
                                        <p:tgtEl>
                                          <p:spTgt spid="2641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194" grpId="0" autoUpdateAnimBg="0"/>
      <p:bldP spid="264195" grpId="0" autoUpdateAnimBg="0"/>
      <p:bldP spid="264196" grpId="0"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imes New Roman" pitchFamily="18" charset="0"/>
              </a:defRPr>
            </a:lvl1pPr>
            <a:lvl2pPr marL="682251" indent="-262404">
              <a:defRPr>
                <a:solidFill>
                  <a:schemeClr val="tx1"/>
                </a:solidFill>
                <a:latin typeface="Times New Roman" pitchFamily="18" charset="0"/>
              </a:defRPr>
            </a:lvl2pPr>
            <a:lvl3pPr marL="1049617" indent="-209923">
              <a:defRPr>
                <a:solidFill>
                  <a:schemeClr val="tx1"/>
                </a:solidFill>
                <a:latin typeface="Times New Roman" pitchFamily="18" charset="0"/>
              </a:defRPr>
            </a:lvl3pPr>
            <a:lvl4pPr marL="1469464" indent="-209923">
              <a:defRPr>
                <a:solidFill>
                  <a:schemeClr val="tx1"/>
                </a:solidFill>
                <a:latin typeface="Times New Roman" pitchFamily="18" charset="0"/>
              </a:defRPr>
            </a:lvl4pPr>
            <a:lvl5pPr marL="1889310" indent="-209923">
              <a:defRPr>
                <a:solidFill>
                  <a:schemeClr val="tx1"/>
                </a:solidFill>
                <a:latin typeface="Times New Roman" pitchFamily="18" charset="0"/>
              </a:defRPr>
            </a:lvl5pPr>
            <a:lvl6pPr marL="2309157" indent="-209923" defTabSz="419847" fontAlgn="base">
              <a:spcBef>
                <a:spcPct val="0"/>
              </a:spcBef>
              <a:spcAft>
                <a:spcPct val="0"/>
              </a:spcAft>
              <a:defRPr>
                <a:solidFill>
                  <a:schemeClr val="tx1"/>
                </a:solidFill>
                <a:latin typeface="Times New Roman" pitchFamily="18" charset="0"/>
              </a:defRPr>
            </a:lvl6pPr>
            <a:lvl7pPr marL="2729004" indent="-209923" defTabSz="419847" fontAlgn="base">
              <a:spcBef>
                <a:spcPct val="0"/>
              </a:spcBef>
              <a:spcAft>
                <a:spcPct val="0"/>
              </a:spcAft>
              <a:defRPr>
                <a:solidFill>
                  <a:schemeClr val="tx1"/>
                </a:solidFill>
                <a:latin typeface="Times New Roman" pitchFamily="18" charset="0"/>
              </a:defRPr>
            </a:lvl7pPr>
            <a:lvl8pPr marL="3148851" indent="-209923" defTabSz="419847" fontAlgn="base">
              <a:spcBef>
                <a:spcPct val="0"/>
              </a:spcBef>
              <a:spcAft>
                <a:spcPct val="0"/>
              </a:spcAft>
              <a:defRPr>
                <a:solidFill>
                  <a:schemeClr val="tx1"/>
                </a:solidFill>
                <a:latin typeface="Times New Roman" pitchFamily="18" charset="0"/>
              </a:defRPr>
            </a:lvl8pPr>
            <a:lvl9pPr marL="3568697" indent="-209923" defTabSz="419847" fontAlgn="base">
              <a:spcBef>
                <a:spcPct val="0"/>
              </a:spcBef>
              <a:spcAft>
                <a:spcPct val="0"/>
              </a:spcAft>
              <a:defRPr>
                <a:solidFill>
                  <a:schemeClr val="tx1"/>
                </a:solidFill>
                <a:latin typeface="Times New Roman" pitchFamily="18" charset="0"/>
              </a:defRPr>
            </a:lvl9pPr>
          </a:lstStyle>
          <a:p>
            <a:pPr fontAlgn="base">
              <a:spcBef>
                <a:spcPct val="0"/>
              </a:spcBef>
              <a:spcAft>
                <a:spcPct val="0"/>
              </a:spcAft>
            </a:pPr>
            <a:r>
              <a:rPr lang="en-US" altLang="en-US" sz="1300">
                <a:latin typeface="Cambria" pitchFamily="18" charset="0"/>
              </a:rPr>
              <a:t>DMH</a:t>
            </a:r>
          </a:p>
        </p:txBody>
      </p:sp>
      <p:sp>
        <p:nvSpPr>
          <p:cNvPr id="117763"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defRPr>
            </a:lvl1pPr>
            <a:lvl2pPr marL="682251" indent="-262404">
              <a:defRPr>
                <a:solidFill>
                  <a:schemeClr val="tx1"/>
                </a:solidFill>
                <a:latin typeface="Times New Roman" pitchFamily="18" charset="0"/>
              </a:defRPr>
            </a:lvl2pPr>
            <a:lvl3pPr marL="1049617" indent="-209923">
              <a:defRPr>
                <a:solidFill>
                  <a:schemeClr val="tx1"/>
                </a:solidFill>
                <a:latin typeface="Times New Roman" pitchFamily="18" charset="0"/>
              </a:defRPr>
            </a:lvl3pPr>
            <a:lvl4pPr marL="1469464" indent="-209923">
              <a:defRPr>
                <a:solidFill>
                  <a:schemeClr val="tx1"/>
                </a:solidFill>
                <a:latin typeface="Times New Roman" pitchFamily="18" charset="0"/>
              </a:defRPr>
            </a:lvl4pPr>
            <a:lvl5pPr marL="1889310" indent="-209923">
              <a:defRPr>
                <a:solidFill>
                  <a:schemeClr val="tx1"/>
                </a:solidFill>
                <a:latin typeface="Times New Roman" pitchFamily="18" charset="0"/>
              </a:defRPr>
            </a:lvl5pPr>
            <a:lvl6pPr marL="2309157" indent="-209923" defTabSz="419847" fontAlgn="base">
              <a:spcBef>
                <a:spcPct val="0"/>
              </a:spcBef>
              <a:spcAft>
                <a:spcPct val="0"/>
              </a:spcAft>
              <a:defRPr>
                <a:solidFill>
                  <a:schemeClr val="tx1"/>
                </a:solidFill>
                <a:latin typeface="Times New Roman" pitchFamily="18" charset="0"/>
              </a:defRPr>
            </a:lvl6pPr>
            <a:lvl7pPr marL="2729004" indent="-209923" defTabSz="419847" fontAlgn="base">
              <a:spcBef>
                <a:spcPct val="0"/>
              </a:spcBef>
              <a:spcAft>
                <a:spcPct val="0"/>
              </a:spcAft>
              <a:defRPr>
                <a:solidFill>
                  <a:schemeClr val="tx1"/>
                </a:solidFill>
                <a:latin typeface="Times New Roman" pitchFamily="18" charset="0"/>
              </a:defRPr>
            </a:lvl7pPr>
            <a:lvl8pPr marL="3148851" indent="-209923" defTabSz="419847" fontAlgn="base">
              <a:spcBef>
                <a:spcPct val="0"/>
              </a:spcBef>
              <a:spcAft>
                <a:spcPct val="0"/>
              </a:spcAft>
              <a:defRPr>
                <a:solidFill>
                  <a:schemeClr val="tx1"/>
                </a:solidFill>
                <a:latin typeface="Times New Roman" pitchFamily="18" charset="0"/>
              </a:defRPr>
            </a:lvl8pPr>
            <a:lvl9pPr marL="3568697" indent="-209923" defTabSz="419847" fontAlgn="base">
              <a:spcBef>
                <a:spcPct val="0"/>
              </a:spcBef>
              <a:spcAft>
                <a:spcPct val="0"/>
              </a:spcAft>
              <a:defRPr>
                <a:solidFill>
                  <a:schemeClr val="tx1"/>
                </a:solidFill>
                <a:latin typeface="Times New Roman" pitchFamily="18" charset="0"/>
              </a:defRPr>
            </a:lvl9pPr>
          </a:lstStyle>
          <a:p>
            <a:fld id="{D8BAEC9C-5A9B-47E5-A737-BA5DD5C2BDCA}" type="slidenum">
              <a:rPr lang="en-US" altLang="en-US" sz="2200">
                <a:latin typeface="Cambria" pitchFamily="18" charset="0"/>
              </a:rPr>
              <a:pPr/>
              <a:t>9</a:t>
            </a:fld>
            <a:endParaRPr lang="en-US" altLang="en-US" sz="2200">
              <a:latin typeface="Cambria" pitchFamily="18" charset="0"/>
            </a:endParaRPr>
          </a:p>
        </p:txBody>
      </p:sp>
      <p:sp>
        <p:nvSpPr>
          <p:cNvPr id="117764" name="Text Box 2"/>
          <p:cNvSpPr txBox="1">
            <a:spLocks noChangeArrowheads="1"/>
          </p:cNvSpPr>
          <p:nvPr/>
        </p:nvSpPr>
        <p:spPr bwMode="auto">
          <a:xfrm>
            <a:off x="473821" y="309076"/>
            <a:ext cx="8129296" cy="2017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3967" tIns="41983" rIns="83967" bIns="41983">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defTabSz="457200" fontAlgn="base">
              <a:spcBef>
                <a:spcPct val="0"/>
              </a:spcBef>
              <a:spcAft>
                <a:spcPct val="0"/>
              </a:spcAft>
              <a:defRPr>
                <a:solidFill>
                  <a:schemeClr val="tx1"/>
                </a:solidFill>
                <a:latin typeface="Times New Roman" pitchFamily="18" charset="0"/>
              </a:defRPr>
            </a:lvl6pPr>
            <a:lvl7pPr marL="2971800" indent="-228600" defTabSz="457200" fontAlgn="base">
              <a:spcBef>
                <a:spcPct val="0"/>
              </a:spcBef>
              <a:spcAft>
                <a:spcPct val="0"/>
              </a:spcAft>
              <a:defRPr>
                <a:solidFill>
                  <a:schemeClr val="tx1"/>
                </a:solidFill>
                <a:latin typeface="Times New Roman" pitchFamily="18" charset="0"/>
              </a:defRPr>
            </a:lvl7pPr>
            <a:lvl8pPr marL="3429000" indent="-228600" defTabSz="457200" fontAlgn="base">
              <a:spcBef>
                <a:spcPct val="0"/>
              </a:spcBef>
              <a:spcAft>
                <a:spcPct val="0"/>
              </a:spcAft>
              <a:defRPr>
                <a:solidFill>
                  <a:schemeClr val="tx1"/>
                </a:solidFill>
                <a:latin typeface="Times New Roman" pitchFamily="18" charset="0"/>
              </a:defRPr>
            </a:lvl8pPr>
            <a:lvl9pPr marL="3886200" indent="-228600" defTabSz="457200" fontAlgn="base">
              <a:spcBef>
                <a:spcPct val="0"/>
              </a:spcBef>
              <a:spcAft>
                <a:spcPct val="0"/>
              </a:spcAft>
              <a:defRPr>
                <a:solidFill>
                  <a:schemeClr val="tx1"/>
                </a:solidFill>
                <a:latin typeface="Times New Roman" pitchFamily="18" charset="0"/>
              </a:defRPr>
            </a:lvl9pPr>
          </a:lstStyle>
          <a:p>
            <a:pPr algn="ctr" eaLnBrk="1" hangingPunct="1">
              <a:spcBef>
                <a:spcPct val="20000"/>
              </a:spcBef>
              <a:buClr>
                <a:schemeClr val="accent2"/>
              </a:buClr>
              <a:buFont typeface="Wingdings" pitchFamily="2" charset="2"/>
              <a:buNone/>
            </a:pPr>
            <a:r>
              <a:rPr lang="en-US" altLang="en-US" sz="3300" b="1">
                <a:solidFill>
                  <a:srgbClr val="0070C0"/>
                </a:solidFill>
                <a:latin typeface="Cambria" pitchFamily="18" charset="0"/>
              </a:rPr>
              <a:t>Benefits of International Diversification</a:t>
            </a:r>
          </a:p>
          <a:p>
            <a:pPr eaLnBrk="1" hangingPunct="1">
              <a:spcBef>
                <a:spcPct val="20000"/>
              </a:spcBef>
              <a:buClr>
                <a:schemeClr val="accent2"/>
              </a:buClr>
              <a:buFont typeface="Wingdings" pitchFamily="2" charset="2"/>
              <a:buNone/>
            </a:pPr>
            <a:r>
              <a:rPr lang="en-US" altLang="en-US" sz="2200">
                <a:latin typeface="Cambria" pitchFamily="18" charset="0"/>
              </a:rPr>
              <a:t>The key to international diversification is to select foreign projects whose performance levels are not highly correlated over time. Diversification</a:t>
            </a:r>
            <a:r>
              <a:rPr lang="en-US" altLang="en-US" sz="2200">
                <a:solidFill>
                  <a:schemeClr val="tx2"/>
                </a:solidFill>
                <a:latin typeface="Cambria" pitchFamily="18" charset="0"/>
              </a:rPr>
              <a:t> Benefits for Merrimack Co.</a:t>
            </a:r>
            <a:r>
              <a:rPr lang="en-US" altLang="en-US" sz="2200">
                <a:latin typeface="Cambria" pitchFamily="18" charset="0"/>
              </a:rPr>
              <a:t> Merrimack Co. is a U.S. firm that is considering the location of a new investment project.</a:t>
            </a:r>
          </a:p>
        </p:txBody>
      </p:sp>
      <p:grpSp>
        <p:nvGrpSpPr>
          <p:cNvPr id="2" name="Group 3"/>
          <p:cNvGrpSpPr>
            <a:grpSpLocks/>
          </p:cNvGrpSpPr>
          <p:nvPr/>
        </p:nvGrpSpPr>
        <p:grpSpPr bwMode="auto">
          <a:xfrm>
            <a:off x="205566" y="2513434"/>
            <a:ext cx="8732870" cy="3652060"/>
            <a:chOff x="288" y="1632"/>
            <a:chExt cx="5256" cy="2301"/>
          </a:xfrm>
        </p:grpSpPr>
        <p:sp>
          <p:nvSpPr>
            <p:cNvPr id="117766" name="Text Box 4"/>
            <p:cNvSpPr txBox="1">
              <a:spLocks noChangeArrowheads="1"/>
            </p:cNvSpPr>
            <p:nvPr/>
          </p:nvSpPr>
          <p:spPr bwMode="auto">
            <a:xfrm>
              <a:off x="2688" y="1632"/>
              <a:ext cx="2856" cy="6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19" tIns="45710" rIns="91419" bIns="45710">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defTabSz="457200" fontAlgn="base">
                <a:spcBef>
                  <a:spcPct val="0"/>
                </a:spcBef>
                <a:spcAft>
                  <a:spcPct val="0"/>
                </a:spcAft>
                <a:defRPr>
                  <a:solidFill>
                    <a:schemeClr val="tx1"/>
                  </a:solidFill>
                  <a:latin typeface="Times New Roman" pitchFamily="18" charset="0"/>
                </a:defRPr>
              </a:lvl6pPr>
              <a:lvl7pPr marL="2971800" indent="-228600" defTabSz="457200" fontAlgn="base">
                <a:spcBef>
                  <a:spcPct val="0"/>
                </a:spcBef>
                <a:spcAft>
                  <a:spcPct val="0"/>
                </a:spcAft>
                <a:defRPr>
                  <a:solidFill>
                    <a:schemeClr val="tx1"/>
                  </a:solidFill>
                  <a:latin typeface="Times New Roman" pitchFamily="18" charset="0"/>
                </a:defRPr>
              </a:lvl7pPr>
              <a:lvl8pPr marL="3429000" indent="-228600" defTabSz="457200" fontAlgn="base">
                <a:spcBef>
                  <a:spcPct val="0"/>
                </a:spcBef>
                <a:spcAft>
                  <a:spcPct val="0"/>
                </a:spcAft>
                <a:defRPr>
                  <a:solidFill>
                    <a:schemeClr val="tx1"/>
                  </a:solidFill>
                  <a:latin typeface="Times New Roman" pitchFamily="18" charset="0"/>
                </a:defRPr>
              </a:lvl8pPr>
              <a:lvl9pPr marL="3886200" indent="-228600" defTabSz="457200" fontAlgn="base">
                <a:spcBef>
                  <a:spcPct val="0"/>
                </a:spcBef>
                <a:spcAft>
                  <a:spcPct val="0"/>
                </a:spcAft>
                <a:defRPr>
                  <a:solidFill>
                    <a:schemeClr val="tx1"/>
                  </a:solidFill>
                  <a:latin typeface="Times New Roman" pitchFamily="18" charset="0"/>
                </a:defRPr>
              </a:lvl9pPr>
            </a:lstStyle>
            <a:p>
              <a:pPr algn="ctr" eaLnBrk="1" hangingPunct="1">
                <a:lnSpc>
                  <a:spcPct val="90000"/>
                </a:lnSpc>
              </a:pPr>
              <a:r>
                <a:rPr lang="en-US" altLang="en-US" sz="2200" b="1">
                  <a:solidFill>
                    <a:srgbClr val="2915C1"/>
                  </a:solidFill>
                  <a:latin typeface="Cambria" pitchFamily="18" charset="0"/>
                </a:rPr>
                <a:t>Characteristics of Proposed Project If Located in</a:t>
              </a:r>
            </a:p>
            <a:p>
              <a:pPr algn="ctr" eaLnBrk="1" hangingPunct="1">
                <a:lnSpc>
                  <a:spcPct val="90000"/>
                </a:lnSpc>
                <a:spcBef>
                  <a:spcPct val="30000"/>
                </a:spcBef>
              </a:pPr>
              <a:r>
                <a:rPr lang="en-US" altLang="en-US" sz="2200" b="1">
                  <a:solidFill>
                    <a:srgbClr val="2915C1"/>
                  </a:solidFill>
                  <a:latin typeface="Cambria" pitchFamily="18" charset="0"/>
                </a:rPr>
                <a:t>the U.S.              the U.K.</a:t>
              </a:r>
            </a:p>
          </p:txBody>
        </p:sp>
        <p:sp>
          <p:nvSpPr>
            <p:cNvPr id="117767" name="Text Box 5"/>
            <p:cNvSpPr txBox="1">
              <a:spLocks noChangeArrowheads="1"/>
            </p:cNvSpPr>
            <p:nvPr/>
          </p:nvSpPr>
          <p:spPr bwMode="auto">
            <a:xfrm>
              <a:off x="288" y="2448"/>
              <a:ext cx="2448" cy="14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19" tIns="45710" rIns="91419" bIns="45710">
              <a:spAutoFit/>
            </a:bodyPr>
            <a:lstStyle>
              <a:lvl1pPr marL="342900" indent="-342900">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defTabSz="457200" fontAlgn="base">
                <a:spcBef>
                  <a:spcPct val="0"/>
                </a:spcBef>
                <a:spcAft>
                  <a:spcPct val="0"/>
                </a:spcAft>
                <a:defRPr>
                  <a:solidFill>
                    <a:schemeClr val="tx1"/>
                  </a:solidFill>
                  <a:latin typeface="Times New Roman" pitchFamily="18" charset="0"/>
                </a:defRPr>
              </a:lvl6pPr>
              <a:lvl7pPr marL="2971800" indent="-228600" defTabSz="457200" fontAlgn="base">
                <a:spcBef>
                  <a:spcPct val="0"/>
                </a:spcBef>
                <a:spcAft>
                  <a:spcPct val="0"/>
                </a:spcAft>
                <a:defRPr>
                  <a:solidFill>
                    <a:schemeClr val="tx1"/>
                  </a:solidFill>
                  <a:latin typeface="Times New Roman" pitchFamily="18" charset="0"/>
                </a:defRPr>
              </a:lvl7pPr>
              <a:lvl8pPr marL="3429000" indent="-228600" defTabSz="457200" fontAlgn="base">
                <a:spcBef>
                  <a:spcPct val="0"/>
                </a:spcBef>
                <a:spcAft>
                  <a:spcPct val="0"/>
                </a:spcAft>
                <a:defRPr>
                  <a:solidFill>
                    <a:schemeClr val="tx1"/>
                  </a:solidFill>
                  <a:latin typeface="Times New Roman" pitchFamily="18" charset="0"/>
                </a:defRPr>
              </a:lvl8pPr>
              <a:lvl9pPr marL="3886200" indent="-228600" defTabSz="457200" fontAlgn="base">
                <a:spcBef>
                  <a:spcPct val="0"/>
                </a:spcBef>
                <a:spcAft>
                  <a:spcPct val="0"/>
                </a:spcAft>
                <a:defRPr>
                  <a:solidFill>
                    <a:schemeClr val="tx1"/>
                  </a:solidFill>
                  <a:latin typeface="Times New Roman" pitchFamily="18" charset="0"/>
                </a:defRPr>
              </a:lvl9pPr>
            </a:lstStyle>
            <a:p>
              <a:pPr eaLnBrk="1" hangingPunct="1">
                <a:lnSpc>
                  <a:spcPct val="90000"/>
                </a:lnSpc>
                <a:spcBef>
                  <a:spcPct val="20000"/>
                </a:spcBef>
                <a:buFontTx/>
                <a:buBlip>
                  <a:blip r:embed="rId2"/>
                </a:buBlip>
              </a:pPr>
              <a:r>
                <a:rPr lang="en-US" altLang="en-US" sz="2200">
                  <a:solidFill>
                    <a:srgbClr val="2915C1"/>
                  </a:solidFill>
                  <a:latin typeface="Cambria" pitchFamily="18" charset="0"/>
                </a:rPr>
                <a:t>Project’s mean expected annual after-tax return</a:t>
              </a:r>
            </a:p>
            <a:p>
              <a:pPr eaLnBrk="1" hangingPunct="1">
                <a:lnSpc>
                  <a:spcPct val="90000"/>
                </a:lnSpc>
                <a:spcBef>
                  <a:spcPct val="20000"/>
                </a:spcBef>
                <a:buFontTx/>
                <a:buBlip>
                  <a:blip r:embed="rId2"/>
                </a:buBlip>
              </a:pPr>
              <a:r>
                <a:rPr lang="en-US" altLang="en-US" sz="2200">
                  <a:solidFill>
                    <a:srgbClr val="2915C1"/>
                  </a:solidFill>
                  <a:latin typeface="Cambria" pitchFamily="18" charset="0"/>
                </a:rPr>
                <a:t>Standard deviation of project’s return</a:t>
              </a:r>
            </a:p>
            <a:p>
              <a:pPr eaLnBrk="1" hangingPunct="1">
                <a:lnSpc>
                  <a:spcPct val="90000"/>
                </a:lnSpc>
                <a:spcBef>
                  <a:spcPct val="20000"/>
                </a:spcBef>
                <a:buFontTx/>
                <a:buBlip>
                  <a:blip r:embed="rId2"/>
                </a:buBlip>
              </a:pPr>
              <a:r>
                <a:rPr lang="en-US" altLang="en-US" sz="2200">
                  <a:solidFill>
                    <a:srgbClr val="2915C1"/>
                  </a:solidFill>
                  <a:latin typeface="Cambria" pitchFamily="18" charset="0"/>
                </a:rPr>
                <a:t>Correlation of project’s return with return on existing U.S. business</a:t>
              </a:r>
            </a:p>
          </p:txBody>
        </p:sp>
        <p:sp>
          <p:nvSpPr>
            <p:cNvPr id="117768" name="Text Box 6"/>
            <p:cNvSpPr txBox="1">
              <a:spLocks noChangeArrowheads="1"/>
            </p:cNvSpPr>
            <p:nvPr/>
          </p:nvSpPr>
          <p:spPr bwMode="auto">
            <a:xfrm>
              <a:off x="3120" y="2544"/>
              <a:ext cx="501" cy="1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19" tIns="45710" rIns="91419" bIns="45710">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defTabSz="457200" fontAlgn="base">
                <a:spcBef>
                  <a:spcPct val="0"/>
                </a:spcBef>
                <a:spcAft>
                  <a:spcPct val="0"/>
                </a:spcAft>
                <a:defRPr>
                  <a:solidFill>
                    <a:schemeClr val="tx1"/>
                  </a:solidFill>
                  <a:latin typeface="Times New Roman" pitchFamily="18" charset="0"/>
                </a:defRPr>
              </a:lvl6pPr>
              <a:lvl7pPr marL="2971800" indent="-228600" defTabSz="457200" fontAlgn="base">
                <a:spcBef>
                  <a:spcPct val="0"/>
                </a:spcBef>
                <a:spcAft>
                  <a:spcPct val="0"/>
                </a:spcAft>
                <a:defRPr>
                  <a:solidFill>
                    <a:schemeClr val="tx1"/>
                  </a:solidFill>
                  <a:latin typeface="Times New Roman" pitchFamily="18" charset="0"/>
                </a:defRPr>
              </a:lvl7pPr>
              <a:lvl8pPr marL="3429000" indent="-228600" defTabSz="457200" fontAlgn="base">
                <a:spcBef>
                  <a:spcPct val="0"/>
                </a:spcBef>
                <a:spcAft>
                  <a:spcPct val="0"/>
                </a:spcAft>
                <a:defRPr>
                  <a:solidFill>
                    <a:schemeClr val="tx1"/>
                  </a:solidFill>
                  <a:latin typeface="Times New Roman" pitchFamily="18" charset="0"/>
                </a:defRPr>
              </a:lvl8pPr>
              <a:lvl9pPr marL="3886200" indent="-228600" defTabSz="457200" fontAlgn="base">
                <a:spcBef>
                  <a:spcPct val="0"/>
                </a:spcBef>
                <a:spcAft>
                  <a:spcPct val="0"/>
                </a:spcAft>
                <a:defRPr>
                  <a:solidFill>
                    <a:schemeClr val="tx1"/>
                  </a:solidFill>
                  <a:latin typeface="Times New Roman" pitchFamily="18" charset="0"/>
                </a:defRPr>
              </a:lvl9pPr>
            </a:lstStyle>
            <a:p>
              <a:pPr algn="ctr" eaLnBrk="1" hangingPunct="1"/>
              <a:r>
                <a:rPr lang="en-US" altLang="en-US" sz="2200" b="1">
                  <a:solidFill>
                    <a:srgbClr val="2915C1"/>
                  </a:solidFill>
                  <a:latin typeface="Cambria" pitchFamily="18" charset="0"/>
                </a:rPr>
                <a:t>25%</a:t>
              </a:r>
            </a:p>
            <a:p>
              <a:pPr algn="ctr" eaLnBrk="1" hangingPunct="1"/>
              <a:endParaRPr lang="en-US" altLang="en-US" sz="2200" b="1">
                <a:solidFill>
                  <a:srgbClr val="2915C1"/>
                </a:solidFill>
                <a:latin typeface="Cambria" pitchFamily="18" charset="0"/>
              </a:endParaRPr>
            </a:p>
            <a:p>
              <a:pPr algn="ctr" eaLnBrk="1" hangingPunct="1"/>
              <a:r>
                <a:rPr lang="en-US" altLang="en-US" sz="2200" b="1">
                  <a:solidFill>
                    <a:srgbClr val="2915C1"/>
                  </a:solidFill>
                  <a:latin typeface="Cambria" pitchFamily="18" charset="0"/>
                </a:rPr>
                <a:t>.09</a:t>
              </a:r>
            </a:p>
            <a:p>
              <a:pPr algn="ctr" eaLnBrk="1" hangingPunct="1"/>
              <a:endParaRPr lang="en-US" altLang="en-US" sz="2200" b="1">
                <a:solidFill>
                  <a:srgbClr val="2915C1"/>
                </a:solidFill>
                <a:latin typeface="Cambria" pitchFamily="18" charset="0"/>
              </a:endParaRPr>
            </a:p>
            <a:p>
              <a:pPr algn="ctr" eaLnBrk="1" hangingPunct="1">
                <a:spcBef>
                  <a:spcPct val="40000"/>
                </a:spcBef>
              </a:pPr>
              <a:r>
                <a:rPr lang="en-US" altLang="en-US" sz="2200" b="1">
                  <a:solidFill>
                    <a:srgbClr val="2915C1"/>
                  </a:solidFill>
                  <a:latin typeface="Cambria" pitchFamily="18" charset="0"/>
                </a:rPr>
                <a:t>.80</a:t>
              </a:r>
            </a:p>
          </p:txBody>
        </p:sp>
        <p:sp>
          <p:nvSpPr>
            <p:cNvPr id="117769" name="Line 7"/>
            <p:cNvSpPr>
              <a:spLocks noChangeShapeType="1"/>
            </p:cNvSpPr>
            <p:nvPr/>
          </p:nvSpPr>
          <p:spPr bwMode="auto">
            <a:xfrm>
              <a:off x="288" y="2400"/>
              <a:ext cx="5184"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91419" tIns="45710" rIns="91419" bIns="45710">
              <a:spAutoFit/>
            </a:bodyPr>
            <a:lstStyle/>
            <a:p>
              <a:endParaRPr lang="en-US"/>
            </a:p>
          </p:txBody>
        </p:sp>
        <p:sp>
          <p:nvSpPr>
            <p:cNvPr id="117770" name="Text Box 8"/>
            <p:cNvSpPr txBox="1">
              <a:spLocks noChangeArrowheads="1"/>
            </p:cNvSpPr>
            <p:nvPr/>
          </p:nvSpPr>
          <p:spPr bwMode="auto">
            <a:xfrm>
              <a:off x="4560" y="2544"/>
              <a:ext cx="501" cy="1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19" tIns="45710" rIns="91419" bIns="45710">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defTabSz="457200" fontAlgn="base">
                <a:spcBef>
                  <a:spcPct val="0"/>
                </a:spcBef>
                <a:spcAft>
                  <a:spcPct val="0"/>
                </a:spcAft>
                <a:defRPr>
                  <a:solidFill>
                    <a:schemeClr val="tx1"/>
                  </a:solidFill>
                  <a:latin typeface="Times New Roman" pitchFamily="18" charset="0"/>
                </a:defRPr>
              </a:lvl6pPr>
              <a:lvl7pPr marL="2971800" indent="-228600" defTabSz="457200" fontAlgn="base">
                <a:spcBef>
                  <a:spcPct val="0"/>
                </a:spcBef>
                <a:spcAft>
                  <a:spcPct val="0"/>
                </a:spcAft>
                <a:defRPr>
                  <a:solidFill>
                    <a:schemeClr val="tx1"/>
                  </a:solidFill>
                  <a:latin typeface="Times New Roman" pitchFamily="18" charset="0"/>
                </a:defRPr>
              </a:lvl7pPr>
              <a:lvl8pPr marL="3429000" indent="-228600" defTabSz="457200" fontAlgn="base">
                <a:spcBef>
                  <a:spcPct val="0"/>
                </a:spcBef>
                <a:spcAft>
                  <a:spcPct val="0"/>
                </a:spcAft>
                <a:defRPr>
                  <a:solidFill>
                    <a:schemeClr val="tx1"/>
                  </a:solidFill>
                  <a:latin typeface="Times New Roman" pitchFamily="18" charset="0"/>
                </a:defRPr>
              </a:lvl8pPr>
              <a:lvl9pPr marL="3886200" indent="-228600" defTabSz="457200" fontAlgn="base">
                <a:spcBef>
                  <a:spcPct val="0"/>
                </a:spcBef>
                <a:spcAft>
                  <a:spcPct val="0"/>
                </a:spcAft>
                <a:defRPr>
                  <a:solidFill>
                    <a:schemeClr val="tx1"/>
                  </a:solidFill>
                  <a:latin typeface="Times New Roman" pitchFamily="18" charset="0"/>
                </a:defRPr>
              </a:lvl9pPr>
            </a:lstStyle>
            <a:p>
              <a:pPr algn="ctr" eaLnBrk="1" hangingPunct="1"/>
              <a:r>
                <a:rPr lang="en-US" altLang="en-US" sz="2200" b="1">
                  <a:solidFill>
                    <a:srgbClr val="2915C1"/>
                  </a:solidFill>
                  <a:latin typeface="Cambria" pitchFamily="18" charset="0"/>
                </a:rPr>
                <a:t>25%</a:t>
              </a:r>
            </a:p>
            <a:p>
              <a:pPr algn="ctr" eaLnBrk="1" hangingPunct="1"/>
              <a:endParaRPr lang="en-US" altLang="en-US" sz="2200" b="1">
                <a:solidFill>
                  <a:srgbClr val="2915C1"/>
                </a:solidFill>
                <a:latin typeface="Cambria" pitchFamily="18" charset="0"/>
              </a:endParaRPr>
            </a:p>
            <a:p>
              <a:pPr algn="ctr" eaLnBrk="1" hangingPunct="1"/>
              <a:r>
                <a:rPr lang="en-US" altLang="en-US" sz="2200" b="1">
                  <a:solidFill>
                    <a:srgbClr val="2915C1"/>
                  </a:solidFill>
                  <a:latin typeface="Cambria" pitchFamily="18" charset="0"/>
                </a:rPr>
                <a:t>.11</a:t>
              </a:r>
            </a:p>
            <a:p>
              <a:pPr algn="ctr" eaLnBrk="1" hangingPunct="1"/>
              <a:endParaRPr lang="en-US" altLang="en-US" sz="2200" b="1">
                <a:solidFill>
                  <a:srgbClr val="2915C1"/>
                </a:solidFill>
                <a:latin typeface="Cambria" pitchFamily="18" charset="0"/>
              </a:endParaRPr>
            </a:p>
            <a:p>
              <a:pPr algn="ctr" eaLnBrk="1" hangingPunct="1">
                <a:spcBef>
                  <a:spcPct val="40000"/>
                </a:spcBef>
              </a:pPr>
              <a:r>
                <a:rPr lang="en-US" altLang="en-US" sz="2200" b="1">
                  <a:solidFill>
                    <a:srgbClr val="2915C1"/>
                  </a:solidFill>
                  <a:latin typeface="Cambria" pitchFamily="18" charset="0"/>
                </a:rPr>
                <a:t>.02</a:t>
              </a:r>
            </a:p>
          </p:txBody>
        </p:sp>
      </p:grpSp>
    </p:spTree>
    <p:extLst>
      <p:ext uri="{BB962C8B-B14F-4D97-AF65-F5344CB8AC3E}">
        <p14:creationId xmlns:p14="http://schemas.microsoft.com/office/powerpoint/2010/main" val="160934369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3493</Words>
  <Application>Microsoft Office PowerPoint</Application>
  <PresentationFormat>On-screen Show (4:3)</PresentationFormat>
  <Paragraphs>611</Paragraphs>
  <Slides>65</Slides>
  <Notes>7</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65</vt:i4>
      </vt:variant>
    </vt:vector>
  </HeadingPairs>
  <TitlesOfParts>
    <vt:vector size="68" baseType="lpstr">
      <vt:lpstr>Office Theme</vt:lpstr>
      <vt:lpstr>Microsoft Excel Worksheet</vt:lpstr>
      <vt:lpstr>Microsoft Equation 3.0</vt:lpstr>
      <vt:lpstr>PowerPoint Presentation</vt:lpstr>
      <vt:lpstr>Direct Foreign Investment</vt:lpstr>
      <vt:lpstr>Objectives </vt:lpstr>
      <vt:lpstr>Motives for DFI</vt:lpstr>
      <vt:lpstr>Motives for DFI -Cost-Related Motives</vt:lpstr>
      <vt:lpstr>Motives for DFI   (contd..)</vt:lpstr>
      <vt:lpstr>Change in Distribution of DFI</vt:lpstr>
      <vt:lpstr>PowerPoint Presentation</vt:lpstr>
      <vt:lpstr>PowerPoint Presentation</vt:lpstr>
      <vt:lpstr>PowerPoint Presentation</vt:lpstr>
      <vt:lpstr>PowerPoint Presentation</vt:lpstr>
      <vt:lpstr>PowerPoint Presentation</vt:lpstr>
      <vt:lpstr>Real Growth in GDP</vt:lpstr>
      <vt:lpstr>Real Growth in GDP</vt:lpstr>
      <vt:lpstr>PowerPoint Presentation</vt:lpstr>
      <vt:lpstr>Benefits of International Diversification.(contd..)</vt:lpstr>
      <vt:lpstr>Benefits of International Diversification.(contd..)</vt:lpstr>
      <vt:lpstr>Benefits of International Diversification. (contd..)</vt:lpstr>
      <vt:lpstr>Benefits of International Diversification.(contd)</vt:lpstr>
      <vt:lpstr>PowerPoint Presentation</vt:lpstr>
      <vt:lpstr>Host Government View of DFI(contd..)</vt:lpstr>
      <vt:lpstr>Impact of DFI Decisions on an MNC’s Value</vt:lpstr>
      <vt:lpstr>Chapter Review</vt:lpstr>
      <vt:lpstr>Chapter Review</vt:lpstr>
      <vt:lpstr>Multinational Capital Budgeting   </vt:lpstr>
      <vt:lpstr>Multinational Capital Budgeting</vt:lpstr>
      <vt:lpstr>Subsidiary versus Parent Perspective</vt:lpstr>
      <vt:lpstr>Subsidiary versus Parent Perspective</vt:lpstr>
      <vt:lpstr>Remitting Subsidiary Earnings to the Parent</vt:lpstr>
      <vt:lpstr>Subsidiary versus Parent Perspective</vt:lpstr>
      <vt:lpstr>Input for Multinational Capital Budgeting</vt:lpstr>
      <vt:lpstr>PowerPoint Presentation</vt:lpstr>
      <vt:lpstr>Capital Budgeting Analysis</vt:lpstr>
      <vt:lpstr>Capital Budgeting Analysis</vt:lpstr>
      <vt:lpstr>Factors to Consider in Multinational Capital Budgeting</vt:lpstr>
      <vt:lpstr>Factors to Consider in Multinational Capital Budgeting</vt:lpstr>
      <vt:lpstr>Adjusting Project Assessment for Risk</vt:lpstr>
      <vt:lpstr>Impact of Multinational Capital Budgeting an MNC’s Value</vt:lpstr>
      <vt:lpstr>Chapter Review</vt:lpstr>
      <vt:lpstr>Chapter Review</vt:lpstr>
      <vt:lpstr>Chapter Review</vt:lpstr>
      <vt:lpstr>Country Risk Analysis</vt:lpstr>
      <vt:lpstr>Country Risk Analysis</vt:lpstr>
      <vt:lpstr>Country Risk Analysis</vt:lpstr>
      <vt:lpstr>Political Risk Factors</vt:lpstr>
      <vt:lpstr>PowerPoint Presentation</vt:lpstr>
      <vt:lpstr>Corruption Perceptions Index</vt:lpstr>
      <vt:lpstr>Financial Risk Factors</vt:lpstr>
      <vt:lpstr>Types of Country Risk Assessment</vt:lpstr>
      <vt:lpstr>Types of Country Risk Assessment</vt:lpstr>
      <vt:lpstr>Techniques of Assessing Country Risk</vt:lpstr>
      <vt:lpstr>Techniques of Assessing Country Risk(contd..)</vt:lpstr>
      <vt:lpstr>Developing A Country Risk Rating</vt:lpstr>
      <vt:lpstr>Developing A Country Risk Rating</vt:lpstr>
      <vt:lpstr>Comparing Risk Ratings Among Countries</vt:lpstr>
      <vt:lpstr>The Foreign Investment Risk Matrix (FIRM)</vt:lpstr>
      <vt:lpstr>Actual Country Risk Ratings Across Countries</vt:lpstr>
      <vt:lpstr>Incorporating Country Risk in Capital Budgeting</vt:lpstr>
      <vt:lpstr>Applications of Country Risk Analysis</vt:lpstr>
      <vt:lpstr>Reducing Exposure to Host Government Takeovers</vt:lpstr>
      <vt:lpstr>Reducing Exposure to Host Government Takeovers</vt:lpstr>
      <vt:lpstr>Impact of Country Risk on an MNC’s Value</vt:lpstr>
      <vt:lpstr>Chapter Review</vt:lpstr>
      <vt:lpstr>Chapter Review</vt:lpstr>
      <vt:lpstr>Chapter Review</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Mahfuzul Hoque</dc:creator>
  <cp:lastModifiedBy>Dr. Mahfuzul Hoque</cp:lastModifiedBy>
  <cp:revision>1</cp:revision>
  <dcterms:created xsi:type="dcterms:W3CDTF">2022-09-23T10:56:26Z</dcterms:created>
  <dcterms:modified xsi:type="dcterms:W3CDTF">2022-09-23T10:56:59Z</dcterms:modified>
</cp:coreProperties>
</file>