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media/image57.png" ContentType="image/png"/>
  <Override PartName="/ppt/media/image1.png" ContentType="image/png"/>
  <Override PartName="/ppt/media/image58.png" ContentType="image/png"/>
  <Override PartName="/ppt/media/image2.png" ContentType="image/png"/>
  <Override PartName="/ppt/media/image59.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x="9902825" cy="6858000"/>
  <p:notesSz cx="9223375" cy="700405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939A197E-4DE2-48A8-9AAF-8AF2AACAF3B6}"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27" name="PlaceHolder 2"/>
          <p:cNvSpPr>
            <a:spLocks noGrp="1"/>
          </p:cNvSpPr>
          <p:nvPr>
            <p:ph/>
          </p:nvPr>
        </p:nvSpPr>
        <p:spPr>
          <a:xfrm>
            <a:off x="494640" y="1604520"/>
            <a:ext cx="89121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28" name="PlaceHolder 3"/>
          <p:cNvSpPr>
            <a:spLocks noGrp="1"/>
          </p:cNvSpPr>
          <p:nvPr>
            <p:ph/>
          </p:nvPr>
        </p:nvSpPr>
        <p:spPr>
          <a:xfrm>
            <a:off x="494640" y="3682080"/>
            <a:ext cx="89121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EF16B7E-E05D-4DDC-9282-33BE0240715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30" name="PlaceHolder 2"/>
          <p:cNvSpPr>
            <a:spLocks noGrp="1"/>
          </p:cNvSpPr>
          <p:nvPr>
            <p:ph/>
          </p:nvPr>
        </p:nvSpPr>
        <p:spPr>
          <a:xfrm>
            <a:off x="494640" y="160452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31" name="PlaceHolder 3"/>
          <p:cNvSpPr>
            <a:spLocks noGrp="1"/>
          </p:cNvSpPr>
          <p:nvPr>
            <p:ph/>
          </p:nvPr>
        </p:nvSpPr>
        <p:spPr>
          <a:xfrm>
            <a:off x="5061240" y="160452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32" name="PlaceHolder 4"/>
          <p:cNvSpPr>
            <a:spLocks noGrp="1"/>
          </p:cNvSpPr>
          <p:nvPr>
            <p:ph/>
          </p:nvPr>
        </p:nvSpPr>
        <p:spPr>
          <a:xfrm>
            <a:off x="494640" y="368208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33" name="PlaceHolder 5"/>
          <p:cNvSpPr>
            <a:spLocks noGrp="1"/>
          </p:cNvSpPr>
          <p:nvPr>
            <p:ph/>
          </p:nvPr>
        </p:nvSpPr>
        <p:spPr>
          <a:xfrm>
            <a:off x="5061240" y="368208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A20F65E-5CD5-4E45-9691-C9A6DF022074}"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35" name="PlaceHolder 2"/>
          <p:cNvSpPr>
            <a:spLocks noGrp="1"/>
          </p:cNvSpPr>
          <p:nvPr>
            <p:ph/>
          </p:nvPr>
        </p:nvSpPr>
        <p:spPr>
          <a:xfrm>
            <a:off x="494640" y="1604520"/>
            <a:ext cx="28695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36" name="PlaceHolder 3"/>
          <p:cNvSpPr>
            <a:spLocks noGrp="1"/>
          </p:cNvSpPr>
          <p:nvPr>
            <p:ph/>
          </p:nvPr>
        </p:nvSpPr>
        <p:spPr>
          <a:xfrm>
            <a:off x="3508200" y="1604520"/>
            <a:ext cx="28695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37" name="PlaceHolder 4"/>
          <p:cNvSpPr>
            <a:spLocks noGrp="1"/>
          </p:cNvSpPr>
          <p:nvPr>
            <p:ph/>
          </p:nvPr>
        </p:nvSpPr>
        <p:spPr>
          <a:xfrm>
            <a:off x="6521400" y="1604520"/>
            <a:ext cx="28695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38" name="PlaceHolder 5"/>
          <p:cNvSpPr>
            <a:spLocks noGrp="1"/>
          </p:cNvSpPr>
          <p:nvPr>
            <p:ph/>
          </p:nvPr>
        </p:nvSpPr>
        <p:spPr>
          <a:xfrm>
            <a:off x="494640" y="3682080"/>
            <a:ext cx="28695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39" name="PlaceHolder 6"/>
          <p:cNvSpPr>
            <a:spLocks noGrp="1"/>
          </p:cNvSpPr>
          <p:nvPr>
            <p:ph/>
          </p:nvPr>
        </p:nvSpPr>
        <p:spPr>
          <a:xfrm>
            <a:off x="3508200" y="3682080"/>
            <a:ext cx="28695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40" name="PlaceHolder 7"/>
          <p:cNvSpPr>
            <a:spLocks noGrp="1"/>
          </p:cNvSpPr>
          <p:nvPr>
            <p:ph/>
          </p:nvPr>
        </p:nvSpPr>
        <p:spPr>
          <a:xfrm>
            <a:off x="6521400" y="3682080"/>
            <a:ext cx="28695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E8F7003-B823-4139-84CB-99C9B2C7B1AC}"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8A5F5D3-E666-43B2-8843-AB6073B9C08D}"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47" name="PlaceHolder 2"/>
          <p:cNvSpPr>
            <a:spLocks noGrp="1"/>
          </p:cNvSpPr>
          <p:nvPr>
            <p:ph type="subTitle"/>
          </p:nvPr>
        </p:nvSpPr>
        <p:spPr>
          <a:xfrm>
            <a:off x="494640" y="1604520"/>
            <a:ext cx="891216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CE7A174-85B5-4FEF-8435-B13653CC06BC}"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49" name="PlaceHolder 2"/>
          <p:cNvSpPr>
            <a:spLocks noGrp="1"/>
          </p:cNvSpPr>
          <p:nvPr>
            <p:ph/>
          </p:nvPr>
        </p:nvSpPr>
        <p:spPr>
          <a:xfrm>
            <a:off x="494640" y="1604520"/>
            <a:ext cx="8912160" cy="397728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E3B8AC1-C41C-472C-8CE1-405DB9F240C7}"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51" name="PlaceHolder 2"/>
          <p:cNvSpPr>
            <a:spLocks noGrp="1"/>
          </p:cNvSpPr>
          <p:nvPr>
            <p:ph/>
          </p:nvPr>
        </p:nvSpPr>
        <p:spPr>
          <a:xfrm>
            <a:off x="494640" y="1604520"/>
            <a:ext cx="4348800" cy="397728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52" name="PlaceHolder 3"/>
          <p:cNvSpPr>
            <a:spLocks noGrp="1"/>
          </p:cNvSpPr>
          <p:nvPr>
            <p:ph/>
          </p:nvPr>
        </p:nvSpPr>
        <p:spPr>
          <a:xfrm>
            <a:off x="5061240" y="1604520"/>
            <a:ext cx="4348800" cy="397728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3F4C6A9-5BBD-4001-8FA6-F543BA338571}"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45946C5-C473-4EE0-9AD0-652C63F14A96}"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94640" y="273600"/>
            <a:ext cx="891216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CEB07ED-BA84-40AD-99E8-0F235A6F40E4}"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56" name="PlaceHolder 2"/>
          <p:cNvSpPr>
            <a:spLocks noGrp="1"/>
          </p:cNvSpPr>
          <p:nvPr>
            <p:ph/>
          </p:nvPr>
        </p:nvSpPr>
        <p:spPr>
          <a:xfrm>
            <a:off x="494640" y="160452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57" name="PlaceHolder 3"/>
          <p:cNvSpPr>
            <a:spLocks noGrp="1"/>
          </p:cNvSpPr>
          <p:nvPr>
            <p:ph/>
          </p:nvPr>
        </p:nvSpPr>
        <p:spPr>
          <a:xfrm>
            <a:off x="5061240" y="1604520"/>
            <a:ext cx="4348800" cy="397728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58" name="PlaceHolder 4"/>
          <p:cNvSpPr>
            <a:spLocks noGrp="1"/>
          </p:cNvSpPr>
          <p:nvPr>
            <p:ph/>
          </p:nvPr>
        </p:nvSpPr>
        <p:spPr>
          <a:xfrm>
            <a:off x="494640" y="368208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94EE7B8-A8F9-41FC-9026-744BCFD276B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6" name="PlaceHolder 2"/>
          <p:cNvSpPr>
            <a:spLocks noGrp="1"/>
          </p:cNvSpPr>
          <p:nvPr>
            <p:ph type="subTitle"/>
          </p:nvPr>
        </p:nvSpPr>
        <p:spPr>
          <a:xfrm>
            <a:off x="494640" y="1604520"/>
            <a:ext cx="891216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FBC4A48-9FC7-4611-89B9-2E9C77AC02E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60" name="PlaceHolder 2"/>
          <p:cNvSpPr>
            <a:spLocks noGrp="1"/>
          </p:cNvSpPr>
          <p:nvPr>
            <p:ph/>
          </p:nvPr>
        </p:nvSpPr>
        <p:spPr>
          <a:xfrm>
            <a:off x="494640" y="1604520"/>
            <a:ext cx="4348800" cy="397728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61" name="PlaceHolder 3"/>
          <p:cNvSpPr>
            <a:spLocks noGrp="1"/>
          </p:cNvSpPr>
          <p:nvPr>
            <p:ph/>
          </p:nvPr>
        </p:nvSpPr>
        <p:spPr>
          <a:xfrm>
            <a:off x="5061240" y="160452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62" name="PlaceHolder 4"/>
          <p:cNvSpPr>
            <a:spLocks noGrp="1"/>
          </p:cNvSpPr>
          <p:nvPr>
            <p:ph/>
          </p:nvPr>
        </p:nvSpPr>
        <p:spPr>
          <a:xfrm>
            <a:off x="5061240" y="368208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D9E076F-8726-4A3F-BCEF-295A484B345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64" name="PlaceHolder 2"/>
          <p:cNvSpPr>
            <a:spLocks noGrp="1"/>
          </p:cNvSpPr>
          <p:nvPr>
            <p:ph/>
          </p:nvPr>
        </p:nvSpPr>
        <p:spPr>
          <a:xfrm>
            <a:off x="494640" y="160452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65" name="PlaceHolder 3"/>
          <p:cNvSpPr>
            <a:spLocks noGrp="1"/>
          </p:cNvSpPr>
          <p:nvPr>
            <p:ph/>
          </p:nvPr>
        </p:nvSpPr>
        <p:spPr>
          <a:xfrm>
            <a:off x="5061240" y="160452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66" name="PlaceHolder 4"/>
          <p:cNvSpPr>
            <a:spLocks noGrp="1"/>
          </p:cNvSpPr>
          <p:nvPr>
            <p:ph/>
          </p:nvPr>
        </p:nvSpPr>
        <p:spPr>
          <a:xfrm>
            <a:off x="494640" y="3682080"/>
            <a:ext cx="89121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C5F3CC0-9F72-4787-BCAC-8CF7CB39C29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68" name="PlaceHolder 2"/>
          <p:cNvSpPr>
            <a:spLocks noGrp="1"/>
          </p:cNvSpPr>
          <p:nvPr>
            <p:ph/>
          </p:nvPr>
        </p:nvSpPr>
        <p:spPr>
          <a:xfrm>
            <a:off x="494640" y="1604520"/>
            <a:ext cx="89121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69" name="PlaceHolder 3"/>
          <p:cNvSpPr>
            <a:spLocks noGrp="1"/>
          </p:cNvSpPr>
          <p:nvPr>
            <p:ph/>
          </p:nvPr>
        </p:nvSpPr>
        <p:spPr>
          <a:xfrm>
            <a:off x="494640" y="3682080"/>
            <a:ext cx="89121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24A4937-F7BC-4278-9F07-D7776F3E1AFF}"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71" name="PlaceHolder 2"/>
          <p:cNvSpPr>
            <a:spLocks noGrp="1"/>
          </p:cNvSpPr>
          <p:nvPr>
            <p:ph/>
          </p:nvPr>
        </p:nvSpPr>
        <p:spPr>
          <a:xfrm>
            <a:off x="494640" y="160452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72" name="PlaceHolder 3"/>
          <p:cNvSpPr>
            <a:spLocks noGrp="1"/>
          </p:cNvSpPr>
          <p:nvPr>
            <p:ph/>
          </p:nvPr>
        </p:nvSpPr>
        <p:spPr>
          <a:xfrm>
            <a:off x="5061240" y="160452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73" name="PlaceHolder 4"/>
          <p:cNvSpPr>
            <a:spLocks noGrp="1"/>
          </p:cNvSpPr>
          <p:nvPr>
            <p:ph/>
          </p:nvPr>
        </p:nvSpPr>
        <p:spPr>
          <a:xfrm>
            <a:off x="494640" y="368208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74" name="PlaceHolder 5"/>
          <p:cNvSpPr>
            <a:spLocks noGrp="1"/>
          </p:cNvSpPr>
          <p:nvPr>
            <p:ph/>
          </p:nvPr>
        </p:nvSpPr>
        <p:spPr>
          <a:xfrm>
            <a:off x="5061240" y="368208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51887F09-2FFE-40BE-B4C1-D294F5D8E627}"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76" name="PlaceHolder 2"/>
          <p:cNvSpPr>
            <a:spLocks noGrp="1"/>
          </p:cNvSpPr>
          <p:nvPr>
            <p:ph/>
          </p:nvPr>
        </p:nvSpPr>
        <p:spPr>
          <a:xfrm>
            <a:off x="494640" y="1604520"/>
            <a:ext cx="28695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77" name="PlaceHolder 3"/>
          <p:cNvSpPr>
            <a:spLocks noGrp="1"/>
          </p:cNvSpPr>
          <p:nvPr>
            <p:ph/>
          </p:nvPr>
        </p:nvSpPr>
        <p:spPr>
          <a:xfrm>
            <a:off x="3508200" y="1604520"/>
            <a:ext cx="28695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78" name="PlaceHolder 4"/>
          <p:cNvSpPr>
            <a:spLocks noGrp="1"/>
          </p:cNvSpPr>
          <p:nvPr>
            <p:ph/>
          </p:nvPr>
        </p:nvSpPr>
        <p:spPr>
          <a:xfrm>
            <a:off x="6521400" y="1604520"/>
            <a:ext cx="28695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79" name="PlaceHolder 5"/>
          <p:cNvSpPr>
            <a:spLocks noGrp="1"/>
          </p:cNvSpPr>
          <p:nvPr>
            <p:ph/>
          </p:nvPr>
        </p:nvSpPr>
        <p:spPr>
          <a:xfrm>
            <a:off x="494640" y="3682080"/>
            <a:ext cx="28695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80" name="PlaceHolder 6"/>
          <p:cNvSpPr>
            <a:spLocks noGrp="1"/>
          </p:cNvSpPr>
          <p:nvPr>
            <p:ph/>
          </p:nvPr>
        </p:nvSpPr>
        <p:spPr>
          <a:xfrm>
            <a:off x="3508200" y="3682080"/>
            <a:ext cx="28695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81" name="PlaceHolder 7"/>
          <p:cNvSpPr>
            <a:spLocks noGrp="1"/>
          </p:cNvSpPr>
          <p:nvPr>
            <p:ph/>
          </p:nvPr>
        </p:nvSpPr>
        <p:spPr>
          <a:xfrm>
            <a:off x="6521400" y="3682080"/>
            <a:ext cx="28695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8D551B7A-4417-4E41-A7F8-A4FA77955F78}"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086A36FC-FAD7-48C1-A1F3-E67655BAB893}"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88" name="PlaceHolder 2"/>
          <p:cNvSpPr>
            <a:spLocks noGrp="1"/>
          </p:cNvSpPr>
          <p:nvPr>
            <p:ph type="subTitle"/>
          </p:nvPr>
        </p:nvSpPr>
        <p:spPr>
          <a:xfrm>
            <a:off x="494640" y="1604520"/>
            <a:ext cx="891216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3DC97178-8482-4D89-87BA-16869C5FA6FC}"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90" name="PlaceHolder 2"/>
          <p:cNvSpPr>
            <a:spLocks noGrp="1"/>
          </p:cNvSpPr>
          <p:nvPr>
            <p:ph/>
          </p:nvPr>
        </p:nvSpPr>
        <p:spPr>
          <a:xfrm>
            <a:off x="494640" y="1604520"/>
            <a:ext cx="8912160" cy="397728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144C0B7F-2B35-4B79-A311-6265B636E60C}"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92" name="PlaceHolder 2"/>
          <p:cNvSpPr>
            <a:spLocks noGrp="1"/>
          </p:cNvSpPr>
          <p:nvPr>
            <p:ph/>
          </p:nvPr>
        </p:nvSpPr>
        <p:spPr>
          <a:xfrm>
            <a:off x="494640" y="1604520"/>
            <a:ext cx="4348800" cy="397728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93" name="PlaceHolder 3"/>
          <p:cNvSpPr>
            <a:spLocks noGrp="1"/>
          </p:cNvSpPr>
          <p:nvPr>
            <p:ph/>
          </p:nvPr>
        </p:nvSpPr>
        <p:spPr>
          <a:xfrm>
            <a:off x="5061240" y="1604520"/>
            <a:ext cx="4348800" cy="397728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594EA93C-C41C-480D-97AC-D44CAC207BC5}"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43957656-BC55-4168-AD34-1316DC9F2053}"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8" name="PlaceHolder 2"/>
          <p:cNvSpPr>
            <a:spLocks noGrp="1"/>
          </p:cNvSpPr>
          <p:nvPr>
            <p:ph/>
          </p:nvPr>
        </p:nvSpPr>
        <p:spPr>
          <a:xfrm>
            <a:off x="494640" y="1604520"/>
            <a:ext cx="8912160" cy="397728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63FD597-B819-45FB-83CD-FC6B2A69AD4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94640" y="273600"/>
            <a:ext cx="891216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F9336572-1275-4E08-A58D-09C83733CC87}"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97" name="PlaceHolder 2"/>
          <p:cNvSpPr>
            <a:spLocks noGrp="1"/>
          </p:cNvSpPr>
          <p:nvPr>
            <p:ph/>
          </p:nvPr>
        </p:nvSpPr>
        <p:spPr>
          <a:xfrm>
            <a:off x="494640" y="160452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98" name="PlaceHolder 3"/>
          <p:cNvSpPr>
            <a:spLocks noGrp="1"/>
          </p:cNvSpPr>
          <p:nvPr>
            <p:ph/>
          </p:nvPr>
        </p:nvSpPr>
        <p:spPr>
          <a:xfrm>
            <a:off x="5061240" y="1604520"/>
            <a:ext cx="4348800" cy="397728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99" name="PlaceHolder 4"/>
          <p:cNvSpPr>
            <a:spLocks noGrp="1"/>
          </p:cNvSpPr>
          <p:nvPr>
            <p:ph/>
          </p:nvPr>
        </p:nvSpPr>
        <p:spPr>
          <a:xfrm>
            <a:off x="494640" y="368208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0365A61-48CF-4C78-93A9-804869B89630}"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101" name="PlaceHolder 2"/>
          <p:cNvSpPr>
            <a:spLocks noGrp="1"/>
          </p:cNvSpPr>
          <p:nvPr>
            <p:ph/>
          </p:nvPr>
        </p:nvSpPr>
        <p:spPr>
          <a:xfrm>
            <a:off x="494640" y="1604520"/>
            <a:ext cx="4348800" cy="397728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102" name="PlaceHolder 3"/>
          <p:cNvSpPr>
            <a:spLocks noGrp="1"/>
          </p:cNvSpPr>
          <p:nvPr>
            <p:ph/>
          </p:nvPr>
        </p:nvSpPr>
        <p:spPr>
          <a:xfrm>
            <a:off x="5061240" y="160452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103" name="PlaceHolder 4"/>
          <p:cNvSpPr>
            <a:spLocks noGrp="1"/>
          </p:cNvSpPr>
          <p:nvPr>
            <p:ph/>
          </p:nvPr>
        </p:nvSpPr>
        <p:spPr>
          <a:xfrm>
            <a:off x="5061240" y="368208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0B420E1-56B6-47A2-9EC2-1E017CB36CD2}"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105" name="PlaceHolder 2"/>
          <p:cNvSpPr>
            <a:spLocks noGrp="1"/>
          </p:cNvSpPr>
          <p:nvPr>
            <p:ph/>
          </p:nvPr>
        </p:nvSpPr>
        <p:spPr>
          <a:xfrm>
            <a:off x="494640" y="160452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106" name="PlaceHolder 3"/>
          <p:cNvSpPr>
            <a:spLocks noGrp="1"/>
          </p:cNvSpPr>
          <p:nvPr>
            <p:ph/>
          </p:nvPr>
        </p:nvSpPr>
        <p:spPr>
          <a:xfrm>
            <a:off x="5061240" y="160452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107" name="PlaceHolder 4"/>
          <p:cNvSpPr>
            <a:spLocks noGrp="1"/>
          </p:cNvSpPr>
          <p:nvPr>
            <p:ph/>
          </p:nvPr>
        </p:nvSpPr>
        <p:spPr>
          <a:xfrm>
            <a:off x="494640" y="3682080"/>
            <a:ext cx="89121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350E101-3785-4542-98F5-A61761AE2D88}"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109" name="PlaceHolder 2"/>
          <p:cNvSpPr>
            <a:spLocks noGrp="1"/>
          </p:cNvSpPr>
          <p:nvPr>
            <p:ph/>
          </p:nvPr>
        </p:nvSpPr>
        <p:spPr>
          <a:xfrm>
            <a:off x="494640" y="1604520"/>
            <a:ext cx="89121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110" name="PlaceHolder 3"/>
          <p:cNvSpPr>
            <a:spLocks noGrp="1"/>
          </p:cNvSpPr>
          <p:nvPr>
            <p:ph/>
          </p:nvPr>
        </p:nvSpPr>
        <p:spPr>
          <a:xfrm>
            <a:off x="494640" y="3682080"/>
            <a:ext cx="89121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BE325597-D528-45DC-AE7E-4C77877B3CB7}"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112" name="PlaceHolder 2"/>
          <p:cNvSpPr>
            <a:spLocks noGrp="1"/>
          </p:cNvSpPr>
          <p:nvPr>
            <p:ph/>
          </p:nvPr>
        </p:nvSpPr>
        <p:spPr>
          <a:xfrm>
            <a:off x="494640" y="160452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113" name="PlaceHolder 3"/>
          <p:cNvSpPr>
            <a:spLocks noGrp="1"/>
          </p:cNvSpPr>
          <p:nvPr>
            <p:ph/>
          </p:nvPr>
        </p:nvSpPr>
        <p:spPr>
          <a:xfrm>
            <a:off x="5061240" y="160452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114" name="PlaceHolder 4"/>
          <p:cNvSpPr>
            <a:spLocks noGrp="1"/>
          </p:cNvSpPr>
          <p:nvPr>
            <p:ph/>
          </p:nvPr>
        </p:nvSpPr>
        <p:spPr>
          <a:xfrm>
            <a:off x="494640" y="368208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115" name="PlaceHolder 5"/>
          <p:cNvSpPr>
            <a:spLocks noGrp="1"/>
          </p:cNvSpPr>
          <p:nvPr>
            <p:ph/>
          </p:nvPr>
        </p:nvSpPr>
        <p:spPr>
          <a:xfrm>
            <a:off x="5061240" y="368208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F803125F-5EE7-4C2E-B640-838BD0316C1A}"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117" name="PlaceHolder 2"/>
          <p:cNvSpPr>
            <a:spLocks noGrp="1"/>
          </p:cNvSpPr>
          <p:nvPr>
            <p:ph/>
          </p:nvPr>
        </p:nvSpPr>
        <p:spPr>
          <a:xfrm>
            <a:off x="494640" y="1604520"/>
            <a:ext cx="28695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118" name="PlaceHolder 3"/>
          <p:cNvSpPr>
            <a:spLocks noGrp="1"/>
          </p:cNvSpPr>
          <p:nvPr>
            <p:ph/>
          </p:nvPr>
        </p:nvSpPr>
        <p:spPr>
          <a:xfrm>
            <a:off x="3508200" y="1604520"/>
            <a:ext cx="28695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119" name="PlaceHolder 4"/>
          <p:cNvSpPr>
            <a:spLocks noGrp="1"/>
          </p:cNvSpPr>
          <p:nvPr>
            <p:ph/>
          </p:nvPr>
        </p:nvSpPr>
        <p:spPr>
          <a:xfrm>
            <a:off x="6521400" y="1604520"/>
            <a:ext cx="28695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120" name="PlaceHolder 5"/>
          <p:cNvSpPr>
            <a:spLocks noGrp="1"/>
          </p:cNvSpPr>
          <p:nvPr>
            <p:ph/>
          </p:nvPr>
        </p:nvSpPr>
        <p:spPr>
          <a:xfrm>
            <a:off x="494640" y="3682080"/>
            <a:ext cx="28695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121" name="PlaceHolder 6"/>
          <p:cNvSpPr>
            <a:spLocks noGrp="1"/>
          </p:cNvSpPr>
          <p:nvPr>
            <p:ph/>
          </p:nvPr>
        </p:nvSpPr>
        <p:spPr>
          <a:xfrm>
            <a:off x="3508200" y="3682080"/>
            <a:ext cx="28695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122" name="PlaceHolder 7"/>
          <p:cNvSpPr>
            <a:spLocks noGrp="1"/>
          </p:cNvSpPr>
          <p:nvPr>
            <p:ph/>
          </p:nvPr>
        </p:nvSpPr>
        <p:spPr>
          <a:xfrm>
            <a:off x="6521400" y="3682080"/>
            <a:ext cx="28695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C39A8698-67A2-4F1A-9E60-3EDAFE6D7070}"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10" name="PlaceHolder 2"/>
          <p:cNvSpPr>
            <a:spLocks noGrp="1"/>
          </p:cNvSpPr>
          <p:nvPr>
            <p:ph/>
          </p:nvPr>
        </p:nvSpPr>
        <p:spPr>
          <a:xfrm>
            <a:off x="494640" y="1604520"/>
            <a:ext cx="4348800" cy="397728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11" name="PlaceHolder 3"/>
          <p:cNvSpPr>
            <a:spLocks noGrp="1"/>
          </p:cNvSpPr>
          <p:nvPr>
            <p:ph/>
          </p:nvPr>
        </p:nvSpPr>
        <p:spPr>
          <a:xfrm>
            <a:off x="5061240" y="1604520"/>
            <a:ext cx="4348800" cy="397728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57B0FFA-EBFB-4142-A070-FB1E5F15E5A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8CDB39A-04C2-4472-959F-0784D14F17E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94640" y="273600"/>
            <a:ext cx="891216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BE616F3-A8FE-4B7F-A19C-D0F08581BE7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15" name="PlaceHolder 2"/>
          <p:cNvSpPr>
            <a:spLocks noGrp="1"/>
          </p:cNvSpPr>
          <p:nvPr>
            <p:ph/>
          </p:nvPr>
        </p:nvSpPr>
        <p:spPr>
          <a:xfrm>
            <a:off x="494640" y="160452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16" name="PlaceHolder 3"/>
          <p:cNvSpPr>
            <a:spLocks noGrp="1"/>
          </p:cNvSpPr>
          <p:nvPr>
            <p:ph/>
          </p:nvPr>
        </p:nvSpPr>
        <p:spPr>
          <a:xfrm>
            <a:off x="5061240" y="1604520"/>
            <a:ext cx="4348800" cy="397728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17" name="PlaceHolder 4"/>
          <p:cNvSpPr>
            <a:spLocks noGrp="1"/>
          </p:cNvSpPr>
          <p:nvPr>
            <p:ph/>
          </p:nvPr>
        </p:nvSpPr>
        <p:spPr>
          <a:xfrm>
            <a:off x="494640" y="368208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4FD61DB-9D48-4A1C-BFD7-4473300960C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19" name="PlaceHolder 2"/>
          <p:cNvSpPr>
            <a:spLocks noGrp="1"/>
          </p:cNvSpPr>
          <p:nvPr>
            <p:ph/>
          </p:nvPr>
        </p:nvSpPr>
        <p:spPr>
          <a:xfrm>
            <a:off x="494640" y="1604520"/>
            <a:ext cx="4348800" cy="397728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20" name="PlaceHolder 3"/>
          <p:cNvSpPr>
            <a:spLocks noGrp="1"/>
          </p:cNvSpPr>
          <p:nvPr>
            <p:ph/>
          </p:nvPr>
        </p:nvSpPr>
        <p:spPr>
          <a:xfrm>
            <a:off x="5061240" y="160452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21" name="PlaceHolder 4"/>
          <p:cNvSpPr>
            <a:spLocks noGrp="1"/>
          </p:cNvSpPr>
          <p:nvPr>
            <p:ph/>
          </p:nvPr>
        </p:nvSpPr>
        <p:spPr>
          <a:xfrm>
            <a:off x="5061240" y="368208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AF9E388-6C13-455C-BD22-703D2985CDE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4640" y="273600"/>
            <a:ext cx="8912160" cy="1144800"/>
          </a:xfrm>
          <a:prstGeom prst="rect">
            <a:avLst/>
          </a:prstGeom>
          <a:noFill/>
          <a:ln w="0">
            <a:noFill/>
          </a:ln>
        </p:spPr>
        <p:txBody>
          <a:bodyPr lIns="0" rIns="0" tIns="0" bIns="0" anchor="ctr">
            <a:noAutofit/>
          </a:bodyPr>
          <a:p>
            <a:endParaRPr b="0" lang="en-US" sz="4400" spc="-1" strike="noStrike">
              <a:solidFill>
                <a:srgbClr val="000000"/>
              </a:solidFill>
              <a:latin typeface="Arial"/>
            </a:endParaRPr>
          </a:p>
        </p:txBody>
      </p:sp>
      <p:sp>
        <p:nvSpPr>
          <p:cNvPr id="23" name="PlaceHolder 2"/>
          <p:cNvSpPr>
            <a:spLocks noGrp="1"/>
          </p:cNvSpPr>
          <p:nvPr>
            <p:ph/>
          </p:nvPr>
        </p:nvSpPr>
        <p:spPr>
          <a:xfrm>
            <a:off x="494640" y="160452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24" name="PlaceHolder 3"/>
          <p:cNvSpPr>
            <a:spLocks noGrp="1"/>
          </p:cNvSpPr>
          <p:nvPr>
            <p:ph/>
          </p:nvPr>
        </p:nvSpPr>
        <p:spPr>
          <a:xfrm>
            <a:off x="5061240" y="1604520"/>
            <a:ext cx="434880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25" name="PlaceHolder 4"/>
          <p:cNvSpPr>
            <a:spLocks noGrp="1"/>
          </p:cNvSpPr>
          <p:nvPr>
            <p:ph/>
          </p:nvPr>
        </p:nvSpPr>
        <p:spPr>
          <a:xfrm>
            <a:off x="494640" y="3682080"/>
            <a:ext cx="8912160" cy="1896840"/>
          </a:xfrm>
          <a:prstGeom prst="rect">
            <a:avLst/>
          </a:prstGeom>
          <a:noFill/>
          <a:ln w="0">
            <a:noFill/>
          </a:ln>
        </p:spPr>
        <p:txBody>
          <a:bodyPr lIns="0" rIns="0" tIns="0" bIns="0" anchor="t">
            <a:normAutofit/>
          </a:bodyPr>
          <a:p>
            <a:endParaRPr b="0" lang="en-US" sz="2600" spc="-1" strike="noStrike">
              <a:solidFill>
                <a:srgbClr val="000000"/>
              </a:solidFill>
              <a:latin typeface="Cambri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9A47AC0-20AC-4C99-8A71-2A78D62F9381}"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4aa2d6"/>
            </a:gs>
            <a:gs pos="100000">
              <a:srgbClr val="002b36"/>
            </a:gs>
          </a:gsLst>
          <a:path path="circle">
            <a:fillToRect l="50000" t="55000" r="50000" b="45000"/>
          </a:path>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33160" y="1371600"/>
            <a:ext cx="7848720" cy="1828440"/>
          </a:xfrm>
          <a:prstGeom prst="rect">
            <a:avLst/>
          </a:prstGeom>
          <a:noFill/>
          <a:ln w="9360">
            <a:noFill/>
          </a:ln>
        </p:spPr>
        <p:txBody>
          <a:bodyPr numCol="1" spcCol="0" lIns="0" rIns="18360" tIns="0" bIns="0" anchor="b">
            <a:normAutofit/>
          </a:bodyPr>
          <a:p>
            <a:pPr algn="r">
              <a:lnSpc>
                <a:spcPct val="100000"/>
              </a:lnSpc>
              <a:buNone/>
            </a:pPr>
            <a:r>
              <a:rPr b="1" lang="en-US" sz="5600" spc="-1" strike="noStrike">
                <a:solidFill>
                  <a:srgbClr val="50e0ea"/>
                </a:solidFill>
                <a:latin typeface="Cambria"/>
              </a:rPr>
              <a:t>Click to edit Master title style</a:t>
            </a:r>
            <a:endParaRPr b="0" lang="en-US" sz="5600" spc="-1" strike="noStrike">
              <a:solidFill>
                <a:srgbClr val="ffffff"/>
              </a:solidFill>
              <a:latin typeface="Arial"/>
            </a:endParaRPr>
          </a:p>
        </p:txBody>
      </p:sp>
      <p:sp>
        <p:nvSpPr>
          <p:cNvPr id="1" name="PlaceHolder 2"/>
          <p:cNvSpPr>
            <a:spLocks noGrp="1"/>
          </p:cNvSpPr>
          <p:nvPr>
            <p:ph type="dt" idx="1"/>
          </p:nvPr>
        </p:nvSpPr>
        <p:spPr>
          <a:xfrm>
            <a:off x="495000" y="6356520"/>
            <a:ext cx="2310480" cy="364680"/>
          </a:xfrm>
          <a:prstGeom prst="rect">
            <a:avLst/>
          </a:prstGeom>
          <a:noFill/>
          <a:ln w="0">
            <a:noFill/>
          </a:ln>
        </p:spPr>
        <p:txBody>
          <a:bodyPr lIns="0" rIns="0" tIns="0" bIns="0" anchor="b">
            <a:noAutofit/>
          </a:bodyPr>
          <a:lstStyle>
            <a:lvl1pPr>
              <a:lnSpc>
                <a:spcPct val="100000"/>
              </a:lnSpc>
              <a:buNone/>
              <a:defRPr b="0" lang="en-US" sz="1200" spc="-1" strike="noStrike">
                <a:solidFill>
                  <a:srgbClr val="d1eaed"/>
                </a:solidFill>
                <a:latin typeface="Cambria"/>
              </a:defRPr>
            </a:lvl1pPr>
          </a:lstStyle>
          <a:p>
            <a:pPr>
              <a:lnSpc>
                <a:spcPct val="100000"/>
              </a:lnSpc>
              <a:buNone/>
            </a:pPr>
            <a:r>
              <a:rPr b="0" lang="en-US" sz="1200" spc="-1" strike="noStrike">
                <a:solidFill>
                  <a:srgbClr val="d1eaed"/>
                </a:solidFill>
                <a:latin typeface="Cambria"/>
              </a:rPr>
              <a:t>&lt;date/time&gt;</a:t>
            </a:r>
            <a:endParaRPr b="0" lang="en-US" sz="1200" spc="-1" strike="noStrike">
              <a:latin typeface="Times New Roman"/>
            </a:endParaRPr>
          </a:p>
        </p:txBody>
      </p:sp>
      <p:sp>
        <p:nvSpPr>
          <p:cNvPr id="2" name="PlaceHolder 3"/>
          <p:cNvSpPr>
            <a:spLocks noGrp="1"/>
          </p:cNvSpPr>
          <p:nvPr>
            <p:ph type="ftr" idx="2"/>
          </p:nvPr>
        </p:nvSpPr>
        <p:spPr>
          <a:xfrm>
            <a:off x="2888280" y="6356520"/>
            <a:ext cx="3630600" cy="364680"/>
          </a:xfrm>
          <a:prstGeom prst="rect">
            <a:avLst/>
          </a:prstGeom>
          <a:noFill/>
          <a:ln w="0">
            <a:noFill/>
          </a:ln>
        </p:spPr>
        <p:txBody>
          <a:bodyPr numCol="1" spcCol="0" lIns="0" rIns="0" tIns="0" bIns="0" anchor="b">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3"/>
          </p:nvPr>
        </p:nvSpPr>
        <p:spPr>
          <a:xfrm>
            <a:off x="8582400" y="6356520"/>
            <a:ext cx="824760" cy="364680"/>
          </a:xfrm>
          <a:prstGeom prst="rect">
            <a:avLst/>
          </a:prstGeom>
          <a:noFill/>
          <a:ln w="0">
            <a:noFill/>
          </a:ln>
        </p:spPr>
        <p:txBody>
          <a:bodyPr numCol="1" spcCol="0" lIns="0" rIns="0" tIns="0" bIns="0" anchor="b">
            <a:noAutofit/>
          </a:bodyPr>
          <a:lstStyle>
            <a:lvl1pPr algn="r">
              <a:lnSpc>
                <a:spcPct val="100000"/>
              </a:lnSpc>
              <a:buNone/>
              <a:defRPr b="0" lang="en-US" sz="1600" spc="-1" strike="noStrike">
                <a:solidFill>
                  <a:srgbClr val="d1eaee"/>
                </a:solidFill>
                <a:latin typeface="Constantia"/>
              </a:defRPr>
            </a:lvl1pPr>
          </a:lstStyle>
          <a:p>
            <a:pPr algn="r">
              <a:lnSpc>
                <a:spcPct val="100000"/>
              </a:lnSpc>
              <a:buNone/>
            </a:pPr>
            <a:fld id="{167EB43B-6116-4EA5-88FB-E5AC51AD3D4F}" type="slidenum">
              <a:rPr b="0" lang="en-US" sz="1600" spc="-1" strike="noStrike">
                <a:solidFill>
                  <a:srgbClr val="d1eaee"/>
                </a:solidFill>
                <a:latin typeface="Constantia"/>
              </a:rPr>
              <a:t>&lt;number&gt;</a:t>
            </a:fld>
            <a:endParaRPr b="0" lang="en-US" sz="1600" spc="-1" strike="noStrike">
              <a:latin typeface="Times New Roman"/>
            </a:endParaRPr>
          </a:p>
        </p:txBody>
      </p:sp>
      <p:sp>
        <p:nvSpPr>
          <p:cNvPr id="4" name="PlaceHolder 5"/>
          <p:cNvSpPr>
            <a:spLocks noGrp="1"/>
          </p:cNvSpPr>
          <p:nvPr>
            <p:ph type="body"/>
          </p:nvPr>
        </p:nvSpPr>
        <p:spPr>
          <a:xfrm>
            <a:off x="494640" y="1604520"/>
            <a:ext cx="891216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600" spc="-1" strike="noStrike">
                <a:solidFill>
                  <a:srgbClr val="ffffff"/>
                </a:solidFill>
                <a:latin typeface="Cambria"/>
              </a:rPr>
              <a:t>Click to edit the outline text format</a:t>
            </a:r>
            <a:endParaRPr b="0" lang="en-US" sz="2600" spc="-1" strike="noStrike">
              <a:solidFill>
                <a:srgbClr val="ffffff"/>
              </a:solidFill>
              <a:latin typeface="Cambria"/>
            </a:endParaRPr>
          </a:p>
          <a:p>
            <a:pPr lvl="1" marL="864000" indent="-324000">
              <a:spcBef>
                <a:spcPts val="1134"/>
              </a:spcBef>
              <a:buClr>
                <a:srgbClr val="000000"/>
              </a:buClr>
              <a:buSzPct val="75000"/>
              <a:buFont typeface="Symbol" charset="2"/>
              <a:buChar char=""/>
            </a:pPr>
            <a:r>
              <a:rPr b="0" lang="en-US" sz="2100" spc="-1" strike="noStrike">
                <a:solidFill>
                  <a:srgbClr val="ffffff"/>
                </a:solidFill>
                <a:latin typeface="Cambria"/>
              </a:rPr>
              <a:t>Second Outline Level</a:t>
            </a:r>
            <a:endParaRPr b="0" lang="en-US" sz="2100" spc="-1" strike="noStrike">
              <a:solidFill>
                <a:srgbClr val="ffffff"/>
              </a:solidFill>
              <a:latin typeface="Cambria"/>
            </a:endParaRPr>
          </a:p>
          <a:p>
            <a:pPr lvl="2" marL="1296000" indent="-288000">
              <a:spcBef>
                <a:spcPts val="850"/>
              </a:spcBef>
              <a:buClr>
                <a:srgbClr val="000000"/>
              </a:buClr>
              <a:buSzPct val="45000"/>
              <a:buFont typeface="Wingdings" charset="2"/>
              <a:buChar char=""/>
            </a:pPr>
            <a:r>
              <a:rPr b="0" lang="en-US" sz="2000" spc="-1" strike="noStrike">
                <a:solidFill>
                  <a:srgbClr val="ffffff"/>
                </a:solidFill>
                <a:latin typeface="Cambria"/>
              </a:rPr>
              <a:t>Third Outline Level</a:t>
            </a:r>
            <a:endParaRPr b="0" lang="en-US" sz="2000" spc="-1" strike="noStrike">
              <a:solidFill>
                <a:srgbClr val="ffffff"/>
              </a:solidFill>
              <a:latin typeface="Cambria"/>
            </a:endParaRPr>
          </a:p>
          <a:p>
            <a:pPr lvl="3" marL="1728000" indent="-216000">
              <a:spcBef>
                <a:spcPts val="567"/>
              </a:spcBef>
              <a:buClr>
                <a:srgbClr val="000000"/>
              </a:buClr>
              <a:buSzPct val="75000"/>
              <a:buFont typeface="Symbol" charset="2"/>
              <a:buChar char=""/>
            </a:pPr>
            <a:r>
              <a:rPr b="0" lang="en-US" sz="2000" spc="-1" strike="noStrike">
                <a:solidFill>
                  <a:srgbClr val="ffffff"/>
                </a:solidFill>
                <a:latin typeface="Cambria"/>
              </a:rPr>
              <a:t>Fourth Outline Level</a:t>
            </a:r>
            <a:endParaRPr b="0" lang="en-US" sz="2000" spc="-1" strike="noStrike">
              <a:solidFill>
                <a:srgbClr val="ffffff"/>
              </a:solidFill>
              <a:latin typeface="Cambria"/>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Cambria"/>
              </a:rPr>
              <a:t>Fifth Outline Level</a:t>
            </a:r>
            <a:endParaRPr b="0" lang="en-US" sz="2000" spc="-1" strike="noStrike">
              <a:solidFill>
                <a:srgbClr val="ffffff"/>
              </a:solidFill>
              <a:latin typeface="Cambria"/>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Cambria"/>
              </a:rPr>
              <a:t>Sixth Outline Level</a:t>
            </a:r>
            <a:endParaRPr b="0" lang="en-US" sz="2000" spc="-1" strike="noStrike">
              <a:solidFill>
                <a:srgbClr val="ffffff"/>
              </a:solidFill>
              <a:latin typeface="Cambria"/>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Cambria"/>
              </a:rPr>
              <a:t>Seventh Outline Level</a:t>
            </a:r>
            <a:endParaRPr b="0" lang="en-US" sz="2000" spc="-1" strike="noStrike">
              <a:solidFill>
                <a:srgbClr val="ffffff"/>
              </a:solidFill>
              <a:latin typeface="Cambri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95000" y="704880"/>
            <a:ext cx="8912160" cy="1142640"/>
          </a:xfrm>
          <a:prstGeom prst="rect">
            <a:avLst/>
          </a:prstGeom>
          <a:noFill/>
          <a:ln w="9360">
            <a:noFill/>
          </a:ln>
        </p:spPr>
        <p:txBody>
          <a:bodyPr numCol="1" spcCol="0" lIns="0" rIns="0" bIns="0" anchor="b">
            <a:noAutofit/>
          </a:bodyPr>
          <a:p>
            <a:pPr algn="ctr">
              <a:lnSpc>
                <a:spcPct val="100000"/>
              </a:lnSpc>
              <a:buNone/>
            </a:pPr>
            <a:r>
              <a:rPr b="1" lang="en-US" sz="4400" spc="-1" strike="noStrike">
                <a:solidFill>
                  <a:srgbClr val="04617b"/>
                </a:solidFill>
                <a:latin typeface="Cambria"/>
              </a:rPr>
              <a:t>Click to edit Master title style</a:t>
            </a:r>
            <a:endParaRPr b="0" lang="en-US" sz="4400" spc="-1" strike="noStrike">
              <a:solidFill>
                <a:srgbClr val="000000"/>
              </a:solidFill>
              <a:latin typeface="Arial"/>
            </a:endParaRPr>
          </a:p>
        </p:txBody>
      </p:sp>
      <p:sp>
        <p:nvSpPr>
          <p:cNvPr id="42" name="PlaceHolder 2"/>
          <p:cNvSpPr>
            <a:spLocks noGrp="1"/>
          </p:cNvSpPr>
          <p:nvPr>
            <p:ph type="body"/>
          </p:nvPr>
        </p:nvSpPr>
        <p:spPr>
          <a:xfrm>
            <a:off x="495000" y="1935000"/>
            <a:ext cx="8912160" cy="4389120"/>
          </a:xfrm>
          <a:prstGeom prst="rect">
            <a:avLst/>
          </a:prstGeom>
          <a:noFill/>
          <a:ln w="9360">
            <a:noFill/>
          </a:ln>
        </p:spPr>
        <p:txBody>
          <a:bodyPr numCol="1" spcCol="0" anchor="t">
            <a:noAutofit/>
          </a:bodyPr>
          <a:p>
            <a:pPr marL="272880" indent="-272880">
              <a:lnSpc>
                <a:spcPct val="100000"/>
              </a:lnSpc>
              <a:spcBef>
                <a:spcPts val="519"/>
              </a:spcBef>
              <a:buClr>
                <a:srgbClr val="0bd0d9"/>
              </a:buClr>
              <a:buFont typeface="Wingdings 2" charset="2"/>
              <a:buChar char=""/>
            </a:pPr>
            <a:r>
              <a:rPr b="0" lang="en-US" sz="2600" spc="-1" strike="noStrike">
                <a:solidFill>
                  <a:srgbClr val="000000"/>
                </a:solidFill>
                <a:latin typeface="Cambria"/>
              </a:rPr>
              <a:t>Click to edit Master text styles</a:t>
            </a:r>
            <a:endParaRPr b="0" lang="en-US" sz="2600" spc="-1" strike="noStrike">
              <a:solidFill>
                <a:srgbClr val="000000"/>
              </a:solidFill>
              <a:latin typeface="Cambria"/>
            </a:endParaRPr>
          </a:p>
          <a:p>
            <a:pPr lvl="1" marL="639720" indent="-246240">
              <a:lnSpc>
                <a:spcPct val="100000"/>
              </a:lnSpc>
              <a:spcBef>
                <a:spcPts val="479"/>
              </a:spcBef>
              <a:buClr>
                <a:srgbClr val="0f6fc6"/>
              </a:buClr>
              <a:buFont typeface="Wingdings 2" charset="2"/>
              <a:buChar char=""/>
            </a:pPr>
            <a:r>
              <a:rPr b="0" lang="en-US" sz="2400" spc="-1" strike="noStrike">
                <a:solidFill>
                  <a:srgbClr val="000000"/>
                </a:solidFill>
                <a:latin typeface="Cambria"/>
              </a:rPr>
              <a:t>Second level</a:t>
            </a:r>
            <a:endParaRPr b="0" lang="en-US" sz="2400" spc="-1" strike="noStrike">
              <a:solidFill>
                <a:srgbClr val="000000"/>
              </a:solidFill>
              <a:latin typeface="Cambria"/>
            </a:endParaRPr>
          </a:p>
          <a:p>
            <a:pPr lvl="2" marL="914400" indent="-246240">
              <a:lnSpc>
                <a:spcPct val="100000"/>
              </a:lnSpc>
              <a:spcBef>
                <a:spcPts val="420"/>
              </a:spcBef>
              <a:buClr>
                <a:srgbClr val="009dd9"/>
              </a:buClr>
              <a:buFont typeface="Arial"/>
              <a:buChar char="•"/>
            </a:pPr>
            <a:r>
              <a:rPr b="0" lang="en-US" sz="2100" spc="-1" strike="noStrike">
                <a:solidFill>
                  <a:srgbClr val="000000"/>
                </a:solidFill>
                <a:latin typeface="Cambria"/>
              </a:rPr>
              <a:t>Third level</a:t>
            </a:r>
            <a:endParaRPr b="0" lang="en-US" sz="2100" spc="-1" strike="noStrike">
              <a:solidFill>
                <a:srgbClr val="000000"/>
              </a:solidFill>
              <a:latin typeface="Cambria"/>
            </a:endParaRPr>
          </a:p>
          <a:p>
            <a:pPr lvl="3" marL="1187280" indent="-209520">
              <a:lnSpc>
                <a:spcPct val="100000"/>
              </a:lnSpc>
              <a:spcBef>
                <a:spcPts val="400"/>
              </a:spcBef>
              <a:buClr>
                <a:srgbClr val="0bd0d9"/>
              </a:buClr>
              <a:buFont typeface="Wingdings 2" charset="2"/>
              <a:buChar char=""/>
            </a:pPr>
            <a:r>
              <a:rPr b="0" lang="en-US" sz="2000" spc="-1" strike="noStrike">
                <a:solidFill>
                  <a:srgbClr val="000000"/>
                </a:solidFill>
                <a:latin typeface="Cambria"/>
              </a:rPr>
              <a:t>Fourth level</a:t>
            </a:r>
            <a:endParaRPr b="0" lang="en-US" sz="2000" spc="-1" strike="noStrike">
              <a:solidFill>
                <a:srgbClr val="000000"/>
              </a:solidFill>
              <a:latin typeface="Cambria"/>
            </a:endParaRPr>
          </a:p>
          <a:p>
            <a:pPr lvl="4" marL="1461960" indent="-209520">
              <a:lnSpc>
                <a:spcPct val="100000"/>
              </a:lnSpc>
              <a:spcBef>
                <a:spcPts val="400"/>
              </a:spcBef>
              <a:buClr>
                <a:srgbClr val="10cf9b"/>
              </a:buClr>
              <a:buFont typeface="Wingdings 2" charset="2"/>
              <a:buChar char=""/>
            </a:pPr>
            <a:r>
              <a:rPr b="0" lang="en-US" sz="2000" spc="-1" strike="noStrike">
                <a:solidFill>
                  <a:srgbClr val="000000"/>
                </a:solidFill>
                <a:latin typeface="Cambria"/>
              </a:rPr>
              <a:t>Fifth level</a:t>
            </a:r>
            <a:endParaRPr b="0" lang="en-US" sz="2000" spc="-1" strike="noStrike">
              <a:solidFill>
                <a:srgbClr val="000000"/>
              </a:solidFill>
              <a:latin typeface="Cambria"/>
            </a:endParaRPr>
          </a:p>
        </p:txBody>
      </p:sp>
      <p:sp>
        <p:nvSpPr>
          <p:cNvPr id="43" name="PlaceHolder 3"/>
          <p:cNvSpPr>
            <a:spLocks noGrp="1"/>
          </p:cNvSpPr>
          <p:nvPr>
            <p:ph type="dt" idx="4"/>
          </p:nvPr>
        </p:nvSpPr>
        <p:spPr>
          <a:xfrm>
            <a:off x="495000" y="6356520"/>
            <a:ext cx="2310480" cy="364680"/>
          </a:xfrm>
          <a:prstGeom prst="rect">
            <a:avLst/>
          </a:prstGeom>
          <a:noFill/>
          <a:ln w="0">
            <a:noFill/>
          </a:ln>
        </p:spPr>
        <p:txBody>
          <a:bodyPr lIns="0" rIns="0" tIns="0" bIns="0" anchor="b">
            <a:noAutofit/>
          </a:bodyPr>
          <a:lstStyle>
            <a:lvl1pPr>
              <a:lnSpc>
                <a:spcPct val="100000"/>
              </a:lnSpc>
              <a:buNone/>
              <a:defRPr b="0" lang="en-US" sz="1200" spc="-1" strike="noStrike">
                <a:solidFill>
                  <a:srgbClr val="035c75"/>
                </a:solidFill>
                <a:latin typeface="Cambria"/>
              </a:defRPr>
            </a:lvl1pPr>
          </a:lstStyle>
          <a:p>
            <a:pPr>
              <a:lnSpc>
                <a:spcPct val="100000"/>
              </a:lnSpc>
              <a:buNone/>
            </a:pPr>
            <a:r>
              <a:rPr b="0" lang="en-US" sz="1200" spc="-1" strike="noStrike">
                <a:solidFill>
                  <a:srgbClr val="035c75"/>
                </a:solidFill>
                <a:latin typeface="Cambria"/>
              </a:rPr>
              <a:t>&lt;date/time&gt;</a:t>
            </a:r>
            <a:endParaRPr b="0" lang="en-US" sz="1200" spc="-1" strike="noStrike">
              <a:latin typeface="Times New Roman"/>
            </a:endParaRPr>
          </a:p>
        </p:txBody>
      </p:sp>
      <p:sp>
        <p:nvSpPr>
          <p:cNvPr id="44" name="PlaceHolder 4"/>
          <p:cNvSpPr>
            <a:spLocks noGrp="1"/>
          </p:cNvSpPr>
          <p:nvPr>
            <p:ph type="ftr" idx="5"/>
          </p:nvPr>
        </p:nvSpPr>
        <p:spPr>
          <a:xfrm>
            <a:off x="2888280" y="6356520"/>
            <a:ext cx="3630600" cy="364680"/>
          </a:xfrm>
          <a:prstGeom prst="rect">
            <a:avLst/>
          </a:prstGeom>
          <a:noFill/>
          <a:ln w="0">
            <a:noFill/>
          </a:ln>
        </p:spPr>
        <p:txBody>
          <a:bodyPr numCol="1" spcCol="0" lIns="0" rIns="0" tIns="0" bIns="0" anchor="b">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6"/>
          </p:nvPr>
        </p:nvSpPr>
        <p:spPr>
          <a:xfrm>
            <a:off x="8582400" y="6356520"/>
            <a:ext cx="824760" cy="364680"/>
          </a:xfrm>
          <a:prstGeom prst="rect">
            <a:avLst/>
          </a:prstGeom>
          <a:noFill/>
          <a:ln w="0">
            <a:noFill/>
          </a:ln>
        </p:spPr>
        <p:txBody>
          <a:bodyPr numCol="1" spcCol="0" lIns="0" rIns="0" tIns="0" bIns="0" anchor="b">
            <a:noAutofit/>
          </a:bodyPr>
          <a:lstStyle>
            <a:lvl1pPr algn="r">
              <a:lnSpc>
                <a:spcPct val="100000"/>
              </a:lnSpc>
              <a:buNone/>
              <a:defRPr b="0" lang="en-US" sz="1600" spc="-1" strike="noStrike">
                <a:solidFill>
                  <a:srgbClr val="045c75"/>
                </a:solidFill>
                <a:latin typeface="Constantia"/>
              </a:defRPr>
            </a:lvl1pPr>
          </a:lstStyle>
          <a:p>
            <a:pPr algn="r">
              <a:lnSpc>
                <a:spcPct val="100000"/>
              </a:lnSpc>
              <a:buNone/>
            </a:pPr>
            <a:fld id="{842C834C-D145-4C46-807D-9A7565C87757}" type="slidenum">
              <a:rPr b="0" lang="en-US" sz="1600" spc="-1" strike="noStrike">
                <a:solidFill>
                  <a:srgbClr val="045c75"/>
                </a:solidFill>
                <a:latin typeface="Constantia"/>
              </a:rPr>
              <a:t>&lt;number&gt;</a:t>
            </a:fld>
            <a:endParaRPr b="0" lang="en-US" sz="1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82" name="PlaceHolder 1"/>
          <p:cNvSpPr>
            <a:spLocks noGrp="1"/>
          </p:cNvSpPr>
          <p:nvPr>
            <p:ph type="dt" idx="7"/>
          </p:nvPr>
        </p:nvSpPr>
        <p:spPr>
          <a:xfrm>
            <a:off x="495000" y="6356520"/>
            <a:ext cx="2310480" cy="364680"/>
          </a:xfrm>
          <a:prstGeom prst="rect">
            <a:avLst/>
          </a:prstGeom>
          <a:noFill/>
          <a:ln w="0">
            <a:noFill/>
          </a:ln>
        </p:spPr>
        <p:txBody>
          <a:bodyPr lIns="0" rIns="0" tIns="0" bIns="0" anchor="b">
            <a:noAutofit/>
          </a:bodyPr>
          <a:lstStyle>
            <a:lvl1pPr>
              <a:lnSpc>
                <a:spcPct val="100000"/>
              </a:lnSpc>
              <a:buNone/>
              <a:defRPr b="0" lang="en-US" sz="1200" spc="-1" strike="noStrike">
                <a:solidFill>
                  <a:srgbClr val="035c75"/>
                </a:solidFill>
                <a:latin typeface="Cambria"/>
              </a:defRPr>
            </a:lvl1pPr>
          </a:lstStyle>
          <a:p>
            <a:pPr>
              <a:lnSpc>
                <a:spcPct val="100000"/>
              </a:lnSpc>
              <a:buNone/>
            </a:pPr>
            <a:r>
              <a:rPr b="0" lang="en-US" sz="1200" spc="-1" strike="noStrike">
                <a:solidFill>
                  <a:srgbClr val="035c75"/>
                </a:solidFill>
                <a:latin typeface="Cambria"/>
              </a:rPr>
              <a:t>&lt;date/time&gt;</a:t>
            </a:r>
            <a:endParaRPr b="0" lang="en-US" sz="1200" spc="-1" strike="noStrike">
              <a:latin typeface="Times New Roman"/>
            </a:endParaRPr>
          </a:p>
        </p:txBody>
      </p:sp>
      <p:sp>
        <p:nvSpPr>
          <p:cNvPr id="83" name="PlaceHolder 2"/>
          <p:cNvSpPr>
            <a:spLocks noGrp="1"/>
          </p:cNvSpPr>
          <p:nvPr>
            <p:ph type="ftr" idx="8"/>
          </p:nvPr>
        </p:nvSpPr>
        <p:spPr>
          <a:xfrm>
            <a:off x="2888280" y="6356520"/>
            <a:ext cx="3630600" cy="364680"/>
          </a:xfrm>
          <a:prstGeom prst="rect">
            <a:avLst/>
          </a:prstGeom>
          <a:noFill/>
          <a:ln w="0">
            <a:noFill/>
          </a:ln>
        </p:spPr>
        <p:txBody>
          <a:bodyPr numCol="1" spcCol="0" lIns="0" rIns="0" tIns="0" bIns="0" anchor="b">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84" name="PlaceHolder 3"/>
          <p:cNvSpPr>
            <a:spLocks noGrp="1"/>
          </p:cNvSpPr>
          <p:nvPr>
            <p:ph type="sldNum" idx="9"/>
          </p:nvPr>
        </p:nvSpPr>
        <p:spPr>
          <a:xfrm>
            <a:off x="8582400" y="6356520"/>
            <a:ext cx="824760" cy="364680"/>
          </a:xfrm>
          <a:prstGeom prst="rect">
            <a:avLst/>
          </a:prstGeom>
          <a:noFill/>
          <a:ln w="0">
            <a:noFill/>
          </a:ln>
        </p:spPr>
        <p:txBody>
          <a:bodyPr numCol="1" spcCol="0" lIns="0" rIns="0" tIns="0" bIns="0" anchor="b">
            <a:noAutofit/>
          </a:bodyPr>
          <a:lstStyle>
            <a:lvl1pPr algn="r">
              <a:lnSpc>
                <a:spcPct val="100000"/>
              </a:lnSpc>
              <a:buNone/>
              <a:defRPr b="0" lang="en-US" sz="1600" spc="-1" strike="noStrike">
                <a:solidFill>
                  <a:srgbClr val="045c75"/>
                </a:solidFill>
                <a:latin typeface="Constantia"/>
              </a:defRPr>
            </a:lvl1pPr>
          </a:lstStyle>
          <a:p>
            <a:pPr algn="r">
              <a:lnSpc>
                <a:spcPct val="100000"/>
              </a:lnSpc>
              <a:buNone/>
            </a:pPr>
            <a:fld id="{D7C8EB1B-848C-444D-88D3-468B795E9478}" type="slidenum">
              <a:rPr b="0" lang="en-US" sz="1600" spc="-1" strike="noStrike">
                <a:solidFill>
                  <a:srgbClr val="045c75"/>
                </a:solidFill>
                <a:latin typeface="Constantia"/>
              </a:rPr>
              <a:t>&lt;number&gt;</a:t>
            </a:fld>
            <a:endParaRPr b="0" lang="en-US" sz="1600" spc="-1" strike="noStrike">
              <a:latin typeface="Times New Roman"/>
            </a:endParaRPr>
          </a:p>
        </p:txBody>
      </p:sp>
      <p:sp>
        <p:nvSpPr>
          <p:cNvPr id="85" name="PlaceHolder 4"/>
          <p:cNvSpPr>
            <a:spLocks noGrp="1"/>
          </p:cNvSpPr>
          <p:nvPr>
            <p:ph type="title"/>
          </p:nvPr>
        </p:nvSpPr>
        <p:spPr>
          <a:xfrm>
            <a:off x="494640" y="273600"/>
            <a:ext cx="8912160" cy="1144800"/>
          </a:xfrm>
          <a:prstGeom prst="rect">
            <a:avLst/>
          </a:prstGeom>
          <a:noFill/>
          <a:ln w="0">
            <a:noFill/>
          </a:ln>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6" name="PlaceHolder 5"/>
          <p:cNvSpPr>
            <a:spLocks noGrp="1"/>
          </p:cNvSpPr>
          <p:nvPr>
            <p:ph type="body"/>
          </p:nvPr>
        </p:nvSpPr>
        <p:spPr>
          <a:xfrm>
            <a:off x="494640" y="1604520"/>
            <a:ext cx="891216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Cambria"/>
              </a:rPr>
              <a:t>Click to edit the outline text format</a:t>
            </a:r>
            <a:endParaRPr b="0" lang="en-US" sz="2600" spc="-1" strike="noStrike">
              <a:solidFill>
                <a:srgbClr val="000000"/>
              </a:solidFill>
              <a:latin typeface="Cambria"/>
            </a:endParaRPr>
          </a:p>
          <a:p>
            <a:pPr lvl="1" marL="864000" indent="-324000">
              <a:spcBef>
                <a:spcPts val="1134"/>
              </a:spcBef>
              <a:buClr>
                <a:srgbClr val="000000"/>
              </a:buClr>
              <a:buSzPct val="75000"/>
              <a:buFont typeface="Symbol" charset="2"/>
              <a:buChar char=""/>
            </a:pPr>
            <a:r>
              <a:rPr b="0" lang="en-US" sz="2100" spc="-1" strike="noStrike">
                <a:solidFill>
                  <a:srgbClr val="000000"/>
                </a:solidFill>
                <a:latin typeface="Cambria"/>
              </a:rPr>
              <a:t>Second Outline Level</a:t>
            </a:r>
            <a:endParaRPr b="0" lang="en-US" sz="2100" spc="-1" strike="noStrike">
              <a:solidFill>
                <a:srgbClr val="000000"/>
              </a:solidFill>
              <a:latin typeface="Cambria"/>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mbria"/>
              </a:rPr>
              <a:t>Third Outline Level</a:t>
            </a:r>
            <a:endParaRPr b="0" lang="en-US" sz="2000" spc="-1" strike="noStrike">
              <a:solidFill>
                <a:srgbClr val="000000"/>
              </a:solidFill>
              <a:latin typeface="Cambria"/>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mbria"/>
              </a:rPr>
              <a:t>Fourth Outline Level</a:t>
            </a:r>
            <a:endParaRPr b="0" lang="en-US" sz="2000" spc="-1" strike="noStrike">
              <a:solidFill>
                <a:srgbClr val="000000"/>
              </a:solidFill>
              <a:latin typeface="Cambri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mbria"/>
              </a:rPr>
              <a:t>Fifth Outline Level</a:t>
            </a:r>
            <a:endParaRPr b="0" lang="en-US" sz="2000" spc="-1" strike="noStrike">
              <a:solidFill>
                <a:srgbClr val="000000"/>
              </a:solidFill>
              <a:latin typeface="Cambri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mbria"/>
              </a:rPr>
              <a:t>Sixth Outline Level</a:t>
            </a:r>
            <a:endParaRPr b="0" lang="en-US" sz="2000" spc="-1" strike="noStrike">
              <a:solidFill>
                <a:srgbClr val="000000"/>
              </a:solidFill>
              <a:latin typeface="Cambri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mbria"/>
              </a:rPr>
              <a:t>Seventh Outline Level</a:t>
            </a:r>
            <a:endParaRPr b="0" lang="en-US" sz="2000" spc="-1" strike="noStrike">
              <a:solidFill>
                <a:srgbClr val="000000"/>
              </a:solidFill>
              <a:latin typeface="Cambria"/>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77800" y="1371600"/>
            <a:ext cx="8502840" cy="2819160"/>
          </a:xfrm>
          <a:prstGeom prst="rect">
            <a:avLst/>
          </a:prstGeom>
          <a:noFill/>
          <a:ln w="9360">
            <a:noFill/>
          </a:ln>
        </p:spPr>
        <p:txBody>
          <a:bodyPr numCol="1" spcCol="0" lIns="0" rIns="18360" tIns="0" bIns="0" anchor="b">
            <a:noAutofit/>
          </a:bodyPr>
          <a:p>
            <a:pPr algn="ctr">
              <a:lnSpc>
                <a:spcPct val="100000"/>
              </a:lnSpc>
              <a:buNone/>
            </a:pPr>
            <a:r>
              <a:rPr b="1" lang="en-US" sz="6000" spc="-1" strike="noStrike">
                <a:solidFill>
                  <a:srgbClr val="50e0ea"/>
                </a:solidFill>
                <a:latin typeface="Copperplate Gothic Bold"/>
              </a:rPr>
              <a:t>Network Problem</a:t>
            </a:r>
            <a:br>
              <a:rPr sz="6000"/>
            </a:br>
            <a:r>
              <a:rPr b="1" lang="en-US" sz="6000" spc="-1" strike="noStrike">
                <a:solidFill>
                  <a:srgbClr val="50e0ea"/>
                </a:solidFill>
                <a:latin typeface="Copperplate Gothic Bold"/>
              </a:rPr>
              <a:t>CPM &amp;  PERT</a:t>
            </a:r>
            <a:endParaRPr b="0" lang="en-US" sz="6000" spc="-1" strike="noStrike">
              <a:solidFill>
                <a:srgbClr val="ffffff"/>
              </a:solidFill>
              <a:latin typeface="Arial"/>
            </a:endParaRPr>
          </a:p>
        </p:txBody>
      </p:sp>
      <p:sp>
        <p:nvSpPr>
          <p:cNvPr id="124" name="PlaceHolder 2"/>
          <p:cNvSpPr>
            <a:spLocks noGrp="1"/>
          </p:cNvSpPr>
          <p:nvPr>
            <p:ph type="subTitle"/>
          </p:nvPr>
        </p:nvSpPr>
        <p:spPr>
          <a:xfrm>
            <a:off x="761760" y="5181480"/>
            <a:ext cx="6703200" cy="1218960"/>
          </a:xfrm>
          <a:prstGeom prst="rect">
            <a:avLst/>
          </a:prstGeom>
          <a:noFill/>
          <a:ln w="9360">
            <a:solidFill>
              <a:srgbClr val="00b050"/>
            </a:solidFill>
            <a:miter/>
          </a:ln>
        </p:spPr>
        <p:txBody>
          <a:bodyPr numCol="1" spcCol="0" lIns="0" rIns="18360" anchor="t">
            <a:noAutofit/>
          </a:bodyPr>
          <a:p>
            <a:pPr>
              <a:lnSpc>
                <a:spcPct val="100000"/>
              </a:lnSpc>
              <a:buNone/>
              <a:tabLst>
                <a:tab algn="l" pos="0"/>
              </a:tabLst>
            </a:pPr>
            <a:r>
              <a:rPr b="1" lang="en-US" sz="1600" spc="-1" strike="noStrike">
                <a:solidFill>
                  <a:srgbClr val="000000"/>
                </a:solidFill>
                <a:latin typeface="Copperplate Gothic Bold"/>
              </a:rPr>
              <a:t>Mahfuzul Hoque PhD</a:t>
            </a:r>
            <a:endParaRPr b="0" lang="en-US" sz="1600" spc="-1" strike="noStrike">
              <a:latin typeface="Arial"/>
            </a:endParaRPr>
          </a:p>
          <a:p>
            <a:pPr>
              <a:lnSpc>
                <a:spcPct val="100000"/>
              </a:lnSpc>
              <a:buNone/>
              <a:tabLst>
                <a:tab algn="l" pos="0"/>
              </a:tabLst>
            </a:pPr>
            <a:r>
              <a:rPr b="0" lang="en-US" sz="1600" spc="-1" strike="noStrike">
                <a:solidFill>
                  <a:srgbClr val="000000"/>
                </a:solidFill>
                <a:latin typeface="Copperplate Gothic Bold"/>
              </a:rPr>
              <a:t>Professor,</a:t>
            </a:r>
            <a:endParaRPr b="0" lang="en-US" sz="1600" spc="-1" strike="noStrike">
              <a:latin typeface="Arial"/>
            </a:endParaRPr>
          </a:p>
          <a:p>
            <a:pPr>
              <a:lnSpc>
                <a:spcPct val="100000"/>
              </a:lnSpc>
              <a:buNone/>
              <a:tabLst>
                <a:tab algn="l" pos="0"/>
              </a:tabLst>
            </a:pPr>
            <a:r>
              <a:rPr b="0" lang="en-US" sz="1600" spc="-1" strike="noStrike">
                <a:solidFill>
                  <a:srgbClr val="000000"/>
                </a:solidFill>
                <a:latin typeface="Copperplate Gothic Bold"/>
              </a:rPr>
              <a:t>Department of Accounting &amp; Information Systems</a:t>
            </a:r>
            <a:endParaRPr b="0" lang="en-US" sz="1600" spc="-1" strike="noStrike">
              <a:latin typeface="Arial"/>
            </a:endParaRPr>
          </a:p>
          <a:p>
            <a:pPr>
              <a:lnSpc>
                <a:spcPct val="100000"/>
              </a:lnSpc>
              <a:buNone/>
              <a:tabLst>
                <a:tab algn="l" pos="0"/>
              </a:tabLst>
            </a:pPr>
            <a:r>
              <a:rPr b="0" lang="en-US" sz="1600" spc="-1" strike="noStrike">
                <a:solidFill>
                  <a:srgbClr val="000000"/>
                </a:solidFill>
                <a:latin typeface="Copperplate Gothic Bold"/>
              </a:rPr>
              <a:t>Faculty of Business Studies</a:t>
            </a:r>
            <a:endParaRPr b="0" lang="en-US" sz="1600" spc="-1" strike="noStrike">
              <a:latin typeface="Arial"/>
            </a:endParaRPr>
          </a:p>
          <a:p>
            <a:pPr>
              <a:lnSpc>
                <a:spcPct val="100000"/>
              </a:lnSpc>
              <a:buNone/>
              <a:tabLst>
                <a:tab algn="l" pos="0"/>
              </a:tabLst>
            </a:pPr>
            <a:r>
              <a:rPr b="0" lang="en-US" sz="1600" spc="-1" strike="noStrike">
                <a:solidFill>
                  <a:srgbClr val="000000"/>
                </a:solidFill>
                <a:latin typeface="Copperplate Gothic Bold"/>
              </a:rPr>
              <a:t>University of Dhaka</a:t>
            </a:r>
            <a:endParaRPr b="0" lang="en-US" sz="1600" spc="-1" strike="noStrike">
              <a:latin typeface="Arial"/>
            </a:endParaRPr>
          </a:p>
        </p:txBody>
      </p:sp>
      <p:sp>
        <p:nvSpPr>
          <p:cNvPr id="4" name="PlaceHolder 3"/>
          <p:cNvSpPr>
            <a:spLocks noGrp="1"/>
          </p:cNvSpPr>
          <p:nvPr>
            <p:ph type="sldNum" idx="3"/>
          </p:nvPr>
        </p:nvSpPr>
        <p:spPr/>
        <p:txBody>
          <a:bodyPr/>
          <a:p>
            <a:fld id="{3BA7A8CB-906B-487B-8D53-CB198AD3F071}" type="slidenum">
              <a:t>1</a:t>
            </a:fld>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5" presetSubtype="10">
                                  <p:stCondLst>
                                    <p:cond delay="0"/>
                                  </p:stCondLst>
                                  <p:childTnLst>
                                    <p:set>
                                      <p:cBhvr>
                                        <p:cTn id="6" dur="1" fill="hold">
                                          <p:stCondLst>
                                            <p:cond delay="0"/>
                                          </p:stCondLst>
                                        </p:cTn>
                                        <p:tgtEl>
                                          <p:spTgt spid="123"/>
                                        </p:tgtEl>
                                        <p:attrNameLst>
                                          <p:attrName>style.visibility</p:attrName>
                                        </p:attrNameLst>
                                      </p:cBhvr>
                                      <p:to>
                                        <p:strVal val="visible"/>
                                      </p:to>
                                    </p:set>
                                    <p:animEffect filter="checkerboard(across)" transition="in">
                                      <p:cBhvr additive="repl">
                                        <p:cTn id="7" dur="5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Rectangle 4"/>
          <p:cNvSpPr/>
          <p:nvPr/>
        </p:nvSpPr>
        <p:spPr>
          <a:xfrm>
            <a:off x="456840" y="304920"/>
            <a:ext cx="9064440" cy="63828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buNone/>
            </a:pPr>
            <a:r>
              <a:rPr b="1" lang="en-US" sz="3600" spc="-1" strike="noStrike">
                <a:solidFill>
                  <a:srgbClr val="0070c0"/>
                </a:solidFill>
                <a:latin typeface="Cambria"/>
              </a:rPr>
              <a:t>RULES IN CONSTRUCTING A NETWORK</a:t>
            </a:r>
            <a:endParaRPr b="0" lang="en-US" sz="3600" spc="-1" strike="noStrike">
              <a:latin typeface="Arial"/>
            </a:endParaRPr>
          </a:p>
        </p:txBody>
      </p:sp>
      <p:sp>
        <p:nvSpPr>
          <p:cNvPr id="158" name="Rectangle 6"/>
          <p:cNvSpPr/>
          <p:nvPr/>
        </p:nvSpPr>
        <p:spPr>
          <a:xfrm>
            <a:off x="609120" y="1143000"/>
            <a:ext cx="8683560" cy="5089320"/>
          </a:xfrm>
          <a:prstGeom prst="rect">
            <a:avLst/>
          </a:prstGeom>
          <a:noFill/>
          <a:ln w="0">
            <a:noFill/>
          </a:ln>
        </p:spPr>
        <p:style>
          <a:lnRef idx="0"/>
          <a:fillRef idx="0"/>
          <a:effectRef idx="0"/>
          <a:fontRef idx="minor"/>
        </p:style>
        <p:txBody>
          <a:bodyPr lIns="90000" rIns="90000" tIns="45000" bIns="45000" anchor="t">
            <a:spAutoFit/>
          </a:bodyPr>
          <a:p>
            <a:pPr marL="463680" indent="-463680" algn="just">
              <a:lnSpc>
                <a:spcPct val="100000"/>
              </a:lnSpc>
              <a:spcBef>
                <a:spcPts val="601"/>
              </a:spcBef>
              <a:spcAft>
                <a:spcPts val="601"/>
              </a:spcAft>
              <a:buClr>
                <a:srgbClr val="000000"/>
              </a:buClr>
              <a:buFont typeface="StarSymbol"/>
              <a:buAutoNum type="arabicPeriod"/>
            </a:pPr>
            <a:r>
              <a:rPr b="0" lang="en-US" sz="2400" spc="-1" strike="noStrike">
                <a:solidFill>
                  <a:srgbClr val="000000"/>
                </a:solidFill>
                <a:latin typeface="Cambria"/>
              </a:rPr>
              <a:t>No single activity can be represented more than once in a network. The length of an arrow has no significance.</a:t>
            </a:r>
            <a:endParaRPr b="0" lang="en-US" sz="2400" spc="-1" strike="noStrike">
              <a:latin typeface="Arial"/>
            </a:endParaRPr>
          </a:p>
          <a:p>
            <a:pPr marL="463680" indent="-463680" algn="just">
              <a:lnSpc>
                <a:spcPct val="100000"/>
              </a:lnSpc>
              <a:spcBef>
                <a:spcPts val="601"/>
              </a:spcBef>
              <a:spcAft>
                <a:spcPts val="601"/>
              </a:spcAft>
              <a:buClr>
                <a:srgbClr val="000000"/>
              </a:buClr>
              <a:buFont typeface="Calibri"/>
              <a:buAutoNum type="arabicPeriod"/>
            </a:pPr>
            <a:r>
              <a:rPr b="0" lang="en-US" sz="2400" spc="-1" strike="noStrike">
                <a:solidFill>
                  <a:srgbClr val="000000"/>
                </a:solidFill>
                <a:latin typeface="Cambria"/>
              </a:rPr>
              <a:t>The event numbered 1 is the start event &amp; an event with highest number is the end event. Before an activity can be undertaken, all activities preceding it must be completed. That is, the activities must follow a logical sequence (or – interrelationship) between activities.</a:t>
            </a:r>
            <a:endParaRPr b="0" lang="en-US" sz="2400" spc="-1" strike="noStrike">
              <a:latin typeface="Arial"/>
            </a:endParaRPr>
          </a:p>
          <a:p>
            <a:pPr marL="463680" indent="-463680" algn="just">
              <a:lnSpc>
                <a:spcPct val="100000"/>
              </a:lnSpc>
              <a:spcBef>
                <a:spcPts val="601"/>
              </a:spcBef>
              <a:spcAft>
                <a:spcPts val="601"/>
              </a:spcAft>
              <a:buClr>
                <a:srgbClr val="000000"/>
              </a:buClr>
              <a:buFont typeface="Calibri"/>
              <a:buAutoNum type="arabicPeriod"/>
            </a:pPr>
            <a:r>
              <a:rPr b="0" lang="en-US" sz="2400" spc="-1" strike="noStrike">
                <a:solidFill>
                  <a:srgbClr val="000000"/>
                </a:solidFill>
                <a:latin typeface="Cambria"/>
              </a:rPr>
              <a:t>In assigning numbers to events, there should not be any duplication of event numbers in a network.</a:t>
            </a:r>
            <a:endParaRPr b="0" lang="en-US" sz="2400" spc="-1" strike="noStrike">
              <a:latin typeface="Arial"/>
            </a:endParaRPr>
          </a:p>
          <a:p>
            <a:pPr marL="463680" indent="-463680" algn="just">
              <a:lnSpc>
                <a:spcPct val="100000"/>
              </a:lnSpc>
              <a:spcBef>
                <a:spcPts val="601"/>
              </a:spcBef>
              <a:spcAft>
                <a:spcPts val="601"/>
              </a:spcAft>
              <a:buClr>
                <a:srgbClr val="000000"/>
              </a:buClr>
              <a:buFont typeface="Calibri"/>
              <a:buAutoNum type="arabicPeriod"/>
            </a:pPr>
            <a:r>
              <a:rPr b="0" lang="en-US" sz="2400" spc="-1" strike="noStrike">
                <a:solidFill>
                  <a:srgbClr val="000000"/>
                </a:solidFill>
                <a:latin typeface="Cambria"/>
              </a:rPr>
              <a:t>Dummy activities must be used only if it is necessary to reduce the complexity of a network.</a:t>
            </a:r>
            <a:endParaRPr b="0" lang="en-US" sz="2400" spc="-1" strike="noStrike">
              <a:latin typeface="Arial"/>
            </a:endParaRPr>
          </a:p>
          <a:p>
            <a:pPr marL="463680" indent="-463680" algn="just">
              <a:lnSpc>
                <a:spcPct val="100000"/>
              </a:lnSpc>
              <a:spcBef>
                <a:spcPts val="601"/>
              </a:spcBef>
              <a:spcAft>
                <a:spcPts val="601"/>
              </a:spcAft>
              <a:buClr>
                <a:srgbClr val="000000"/>
              </a:buClr>
              <a:buFont typeface="Calibri"/>
              <a:buAutoNum type="arabicPeriod"/>
            </a:pPr>
            <a:r>
              <a:rPr b="0" lang="en-US" sz="2400" spc="-1" strike="noStrike">
                <a:solidFill>
                  <a:srgbClr val="000000"/>
                </a:solidFill>
                <a:latin typeface="Cambria"/>
              </a:rPr>
              <a:t>A network should have only one start event &amp; one end event.</a:t>
            </a:r>
            <a:endParaRPr b="0" lang="en-US" sz="2400" spc="-1" strike="noStrike">
              <a:latin typeface="Arial"/>
            </a:endParaRPr>
          </a:p>
        </p:txBody>
      </p:sp>
      <p:sp>
        <p:nvSpPr>
          <p:cNvPr id="2" name="PlaceHolder 1"/>
          <p:cNvSpPr>
            <a:spLocks noGrp="1"/>
          </p:cNvSpPr>
          <p:nvPr>
            <p:ph type="sldNum" idx="9"/>
          </p:nvPr>
        </p:nvSpPr>
        <p:spPr/>
        <p:txBody>
          <a:bodyPr/>
          <a:p>
            <a:fld id="{1A5A049D-7C6F-4167-A572-88AB7E3E9105}" type="slidenum">
              <a:t>10</a:t>
            </a:fld>
          </a:p>
        </p:txBody>
      </p:sp>
    </p:spTree>
  </p:cSld>
  <mc:AlternateContent>
    <mc:Choice Requires="p14">
      <p:transition spd="slow" p14:dur="2000"/>
    </mc:Choice>
    <mc:Fallback>
      <p:transition spd="slow"/>
    </mc:Fallback>
  </mc:AlternateContent>
  <p:timing>
    <p:tnLst>
      <p:par>
        <p:cTn id="230" dur="indefinite" restart="never" nodeType="tmRoot">
          <p:childTnLst>
            <p:seq>
              <p:cTn id="231" dur="indefinite" nodeType="mainSeq">
                <p:childTnLst>
                  <p:par>
                    <p:cTn id="232" fill="hold">
                      <p:stCondLst>
                        <p:cond delay="indefinite"/>
                      </p:stCondLst>
                      <p:childTnLst>
                        <p:par>
                          <p:cTn id="233" fill="hold">
                            <p:stCondLst>
                              <p:cond delay="0"/>
                            </p:stCondLst>
                            <p:childTnLst>
                              <p:par>
                                <p:cTn id="234" nodeType="clickEffect" fill="hold" presetClass="entr" presetID="3" presetSubtype="10">
                                  <p:stCondLst>
                                    <p:cond delay="0"/>
                                  </p:stCondLst>
                                  <p:childTnLst>
                                    <p:set>
                                      <p:cBhvr>
                                        <p:cTn id="235" dur="1" fill="hold">
                                          <p:stCondLst>
                                            <p:cond delay="0"/>
                                          </p:stCondLst>
                                        </p:cTn>
                                        <p:tgtEl>
                                          <p:spTgt spid="157"/>
                                        </p:tgtEl>
                                        <p:attrNameLst>
                                          <p:attrName>style.visibility</p:attrName>
                                        </p:attrNameLst>
                                      </p:cBhvr>
                                      <p:to>
                                        <p:strVal val="visible"/>
                                      </p:to>
                                    </p:set>
                                    <p:animEffect filter="blinds(horizontal)" transition="in">
                                      <p:cBhvr additive="repl">
                                        <p:cTn id="236" dur="2000"/>
                                        <p:tgtEl>
                                          <p:spTgt spid="157"/>
                                        </p:tgtEl>
                                      </p:cBhvr>
                                    </p:animEffec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2" presetSubtype="8">
                                  <p:stCondLst>
                                    <p:cond delay="0"/>
                                  </p:stCondLst>
                                  <p:childTnLst>
                                    <p:set>
                                      <p:cBhvr>
                                        <p:cTn id="240" dur="1" fill="hold">
                                          <p:stCondLst>
                                            <p:cond delay="0"/>
                                          </p:stCondLst>
                                        </p:cTn>
                                        <p:tgtEl>
                                          <p:spTgt spid="158">
                                            <p:txEl>
                                              <p:pRg st="0" end="0"/>
                                            </p:txEl>
                                          </p:spTgt>
                                        </p:tgtEl>
                                        <p:attrNameLst>
                                          <p:attrName>style.visibility</p:attrName>
                                        </p:attrNameLst>
                                      </p:cBhvr>
                                      <p:to>
                                        <p:strVal val="visible"/>
                                      </p:to>
                                    </p:set>
                                    <p:anim calcmode="lin" valueType="num">
                                      <p:cBhvr additive="repl">
                                        <p:cTn id="241" dur="2000" fill="hold"/>
                                        <p:tgtEl>
                                          <p:spTgt spid="158">
                                            <p:txEl>
                                              <p:pRg st="0" end="0"/>
                                            </p:txEl>
                                          </p:spTgt>
                                        </p:tgtEl>
                                        <p:attrNameLst>
                                          <p:attrName>ppt_x</p:attrName>
                                        </p:attrNameLst>
                                      </p:cBhvr>
                                      <p:tavLst>
                                        <p:tav tm="0">
                                          <p:val>
                                            <p:strVal val="0-#ppt_w/2"/>
                                          </p:val>
                                        </p:tav>
                                        <p:tav tm="100000">
                                          <p:val>
                                            <p:strVal val="#ppt_x"/>
                                          </p:val>
                                        </p:tav>
                                      </p:tavLst>
                                    </p:anim>
                                    <p:anim calcmode="lin" valueType="num">
                                      <p:cBhvr additive="repl">
                                        <p:cTn id="242" dur="2000" fill="hold"/>
                                        <p:tgtEl>
                                          <p:spTgt spid="1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2" presetSubtype="2">
                                  <p:stCondLst>
                                    <p:cond delay="0"/>
                                  </p:stCondLst>
                                  <p:childTnLst>
                                    <p:set>
                                      <p:cBhvr>
                                        <p:cTn id="246" dur="1" fill="hold">
                                          <p:stCondLst>
                                            <p:cond delay="0"/>
                                          </p:stCondLst>
                                        </p:cTn>
                                        <p:tgtEl>
                                          <p:spTgt spid="158">
                                            <p:txEl>
                                              <p:pRg st="1" end="1"/>
                                            </p:txEl>
                                          </p:spTgt>
                                        </p:tgtEl>
                                        <p:attrNameLst>
                                          <p:attrName>style.visibility</p:attrName>
                                        </p:attrNameLst>
                                      </p:cBhvr>
                                      <p:to>
                                        <p:strVal val="visible"/>
                                      </p:to>
                                    </p:set>
                                    <p:anim calcmode="lin" valueType="num">
                                      <p:cBhvr additive="repl">
                                        <p:cTn id="247" dur="2000" fill="hold"/>
                                        <p:tgtEl>
                                          <p:spTgt spid="158">
                                            <p:txEl>
                                              <p:pRg st="1" end="1"/>
                                            </p:txEl>
                                          </p:spTgt>
                                        </p:tgtEl>
                                        <p:attrNameLst>
                                          <p:attrName>ppt_x</p:attrName>
                                        </p:attrNameLst>
                                      </p:cBhvr>
                                      <p:tavLst>
                                        <p:tav tm="0">
                                          <p:val>
                                            <p:strVal val="1+#ppt_w/2"/>
                                          </p:val>
                                        </p:tav>
                                        <p:tav tm="100000">
                                          <p:val>
                                            <p:strVal val="#ppt_x"/>
                                          </p:val>
                                        </p:tav>
                                      </p:tavLst>
                                    </p:anim>
                                    <p:anim calcmode="lin" valueType="num">
                                      <p:cBhvr additive="repl">
                                        <p:cTn id="248" dur="2000" fill="hold"/>
                                        <p:tgtEl>
                                          <p:spTgt spid="1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2" presetSubtype="8">
                                  <p:stCondLst>
                                    <p:cond delay="0"/>
                                  </p:stCondLst>
                                  <p:childTnLst>
                                    <p:set>
                                      <p:cBhvr>
                                        <p:cTn id="252" dur="1" fill="hold">
                                          <p:stCondLst>
                                            <p:cond delay="0"/>
                                          </p:stCondLst>
                                        </p:cTn>
                                        <p:tgtEl>
                                          <p:spTgt spid="158">
                                            <p:txEl>
                                              <p:pRg st="2" end="2"/>
                                            </p:txEl>
                                          </p:spTgt>
                                        </p:tgtEl>
                                        <p:attrNameLst>
                                          <p:attrName>style.visibility</p:attrName>
                                        </p:attrNameLst>
                                      </p:cBhvr>
                                      <p:to>
                                        <p:strVal val="visible"/>
                                      </p:to>
                                    </p:set>
                                    <p:anim calcmode="lin" valueType="num">
                                      <p:cBhvr additive="repl">
                                        <p:cTn id="253" dur="2000" fill="hold"/>
                                        <p:tgtEl>
                                          <p:spTgt spid="158">
                                            <p:txEl>
                                              <p:pRg st="2" end="2"/>
                                            </p:txEl>
                                          </p:spTgt>
                                        </p:tgtEl>
                                        <p:attrNameLst>
                                          <p:attrName>ppt_x</p:attrName>
                                        </p:attrNameLst>
                                      </p:cBhvr>
                                      <p:tavLst>
                                        <p:tav tm="0">
                                          <p:val>
                                            <p:strVal val="0-#ppt_w/2"/>
                                          </p:val>
                                        </p:tav>
                                        <p:tav tm="100000">
                                          <p:val>
                                            <p:strVal val="#ppt_x"/>
                                          </p:val>
                                        </p:tav>
                                      </p:tavLst>
                                    </p:anim>
                                    <p:anim calcmode="lin" valueType="num">
                                      <p:cBhvr additive="repl">
                                        <p:cTn id="254" dur="2000" fill="hold"/>
                                        <p:tgtEl>
                                          <p:spTgt spid="15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2" presetSubtype="2">
                                  <p:stCondLst>
                                    <p:cond delay="0"/>
                                  </p:stCondLst>
                                  <p:childTnLst>
                                    <p:set>
                                      <p:cBhvr>
                                        <p:cTn id="258" dur="1" fill="hold">
                                          <p:stCondLst>
                                            <p:cond delay="0"/>
                                          </p:stCondLst>
                                        </p:cTn>
                                        <p:tgtEl>
                                          <p:spTgt spid="158">
                                            <p:txEl>
                                              <p:pRg st="3" end="3"/>
                                            </p:txEl>
                                          </p:spTgt>
                                        </p:tgtEl>
                                        <p:attrNameLst>
                                          <p:attrName>style.visibility</p:attrName>
                                        </p:attrNameLst>
                                      </p:cBhvr>
                                      <p:to>
                                        <p:strVal val="visible"/>
                                      </p:to>
                                    </p:set>
                                    <p:anim calcmode="lin" valueType="num">
                                      <p:cBhvr additive="repl">
                                        <p:cTn id="259" dur="2000" fill="hold"/>
                                        <p:tgtEl>
                                          <p:spTgt spid="158">
                                            <p:txEl>
                                              <p:pRg st="3" end="3"/>
                                            </p:txEl>
                                          </p:spTgt>
                                        </p:tgtEl>
                                        <p:attrNameLst>
                                          <p:attrName>ppt_x</p:attrName>
                                        </p:attrNameLst>
                                      </p:cBhvr>
                                      <p:tavLst>
                                        <p:tav tm="0">
                                          <p:val>
                                            <p:strVal val="1+#ppt_w/2"/>
                                          </p:val>
                                        </p:tav>
                                        <p:tav tm="100000">
                                          <p:val>
                                            <p:strVal val="#ppt_x"/>
                                          </p:val>
                                        </p:tav>
                                      </p:tavLst>
                                    </p:anim>
                                    <p:anim calcmode="lin" valueType="num">
                                      <p:cBhvr additive="repl">
                                        <p:cTn id="260" dur="2000" fill="hold"/>
                                        <p:tgtEl>
                                          <p:spTgt spid="15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2" presetSubtype="8">
                                  <p:stCondLst>
                                    <p:cond delay="0"/>
                                  </p:stCondLst>
                                  <p:childTnLst>
                                    <p:set>
                                      <p:cBhvr>
                                        <p:cTn id="264" dur="1" fill="hold">
                                          <p:stCondLst>
                                            <p:cond delay="0"/>
                                          </p:stCondLst>
                                        </p:cTn>
                                        <p:tgtEl>
                                          <p:spTgt spid="158">
                                            <p:txEl>
                                              <p:pRg st="4" end="4"/>
                                            </p:txEl>
                                          </p:spTgt>
                                        </p:tgtEl>
                                        <p:attrNameLst>
                                          <p:attrName>style.visibility</p:attrName>
                                        </p:attrNameLst>
                                      </p:cBhvr>
                                      <p:to>
                                        <p:strVal val="visible"/>
                                      </p:to>
                                    </p:set>
                                    <p:anim calcmode="lin" valueType="num">
                                      <p:cBhvr additive="repl">
                                        <p:cTn id="265" dur="2000" fill="hold"/>
                                        <p:tgtEl>
                                          <p:spTgt spid="158">
                                            <p:txEl>
                                              <p:pRg st="4" end="4"/>
                                            </p:txEl>
                                          </p:spTgt>
                                        </p:tgtEl>
                                        <p:attrNameLst>
                                          <p:attrName>ppt_x</p:attrName>
                                        </p:attrNameLst>
                                      </p:cBhvr>
                                      <p:tavLst>
                                        <p:tav tm="0">
                                          <p:val>
                                            <p:strVal val="0-#ppt_w/2"/>
                                          </p:val>
                                        </p:tav>
                                        <p:tav tm="100000">
                                          <p:val>
                                            <p:strVal val="#ppt_x"/>
                                          </p:val>
                                        </p:tav>
                                      </p:tavLst>
                                    </p:anim>
                                    <p:anim calcmode="lin" valueType="num">
                                      <p:cBhvr additive="repl">
                                        <p:cTn id="266" dur="2000" fill="hold"/>
                                        <p:tgtEl>
                                          <p:spTgt spid="15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Num" idx="14"/>
          </p:nvPr>
        </p:nvSpPr>
        <p:spPr>
          <a:xfrm>
            <a:off x="8582400" y="6356520"/>
            <a:ext cx="824760" cy="364680"/>
          </a:xfrm>
          <a:prstGeom prst="rect">
            <a:avLst/>
          </a:prstGeom>
          <a:noFill/>
          <a:ln w="0">
            <a:noFill/>
          </a:ln>
        </p:spPr>
        <p:txBody>
          <a:bodyPr numCol="1" spcCol="0" lIns="0" rIns="0" tIns="0" bIns="0" anchor="b">
            <a:noAutofit/>
          </a:bodyPr>
          <a:lstStyle>
            <a:lvl1pPr algn="r">
              <a:lnSpc>
                <a:spcPct val="100000"/>
              </a:lnSpc>
              <a:buNone/>
              <a:defRPr b="0" lang="en-US" sz="1600" spc="-1" strike="noStrike">
                <a:solidFill>
                  <a:srgbClr val="045c75"/>
                </a:solidFill>
                <a:latin typeface="Cambria"/>
              </a:defRPr>
            </a:lvl1pPr>
          </a:lstStyle>
          <a:p>
            <a:pPr algn="r">
              <a:lnSpc>
                <a:spcPct val="100000"/>
              </a:lnSpc>
              <a:buNone/>
            </a:pPr>
            <a:fld id="{A237861A-1877-4723-8530-E5696F007EA2}" type="slidenum">
              <a:rPr b="0" lang="en-US" sz="1600" spc="-1" strike="noStrike">
                <a:solidFill>
                  <a:srgbClr val="045c75"/>
                </a:solidFill>
                <a:latin typeface="Cambria"/>
              </a:rPr>
              <a:t>&lt;number&gt;</a:t>
            </a:fld>
            <a:endParaRPr b="0" lang="en-US" sz="1600" spc="-1" strike="noStrike">
              <a:latin typeface="Times New Roman"/>
            </a:endParaRPr>
          </a:p>
        </p:txBody>
      </p:sp>
      <p:sp>
        <p:nvSpPr>
          <p:cNvPr id="160" name="Rectangle 1"/>
          <p:cNvSpPr/>
          <p:nvPr/>
        </p:nvSpPr>
        <p:spPr>
          <a:xfrm>
            <a:off x="304560" y="152280"/>
            <a:ext cx="8912160" cy="106452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buNone/>
            </a:pPr>
            <a:r>
              <a:rPr b="1" lang="en-US" sz="3200" spc="-1" strike="noStrike">
                <a:solidFill>
                  <a:srgbClr val="0070c0"/>
                </a:solidFill>
                <a:latin typeface="Cambria"/>
              </a:rPr>
              <a:t>Some conventions of network diagram are shown in Figure 8.10 (a), (b), (c), (d) below:</a:t>
            </a:r>
            <a:endParaRPr b="0" lang="en-US" sz="3200" spc="-1" strike="noStrike">
              <a:latin typeface="Arial"/>
            </a:endParaRPr>
          </a:p>
        </p:txBody>
      </p:sp>
      <p:pic>
        <p:nvPicPr>
          <p:cNvPr id="161" name="Picture 3" descr=""/>
          <p:cNvPicPr/>
          <p:nvPr/>
        </p:nvPicPr>
        <p:blipFill>
          <a:blip r:embed="rId1"/>
          <a:stretch/>
        </p:blipFill>
        <p:spPr>
          <a:xfrm>
            <a:off x="1815480" y="1219320"/>
            <a:ext cx="6271200" cy="963360"/>
          </a:xfrm>
          <a:prstGeom prst="rect">
            <a:avLst/>
          </a:prstGeom>
          <a:ln w="9525">
            <a:noFill/>
          </a:ln>
        </p:spPr>
      </p:pic>
      <p:pic>
        <p:nvPicPr>
          <p:cNvPr id="162" name="Picture 4" descr=""/>
          <p:cNvPicPr/>
          <p:nvPr/>
        </p:nvPicPr>
        <p:blipFill>
          <a:blip r:embed="rId2"/>
          <a:stretch/>
        </p:blipFill>
        <p:spPr>
          <a:xfrm>
            <a:off x="1815480" y="2286000"/>
            <a:ext cx="6354000" cy="1061640"/>
          </a:xfrm>
          <a:prstGeom prst="rect">
            <a:avLst/>
          </a:prstGeom>
          <a:ln w="9525">
            <a:noFill/>
          </a:ln>
        </p:spPr>
      </p:pic>
      <p:pic>
        <p:nvPicPr>
          <p:cNvPr id="163" name="Picture 5" descr=""/>
          <p:cNvPicPr/>
          <p:nvPr/>
        </p:nvPicPr>
        <p:blipFill>
          <a:blip r:embed="rId3"/>
          <a:stretch/>
        </p:blipFill>
        <p:spPr>
          <a:xfrm>
            <a:off x="1732680" y="3352680"/>
            <a:ext cx="6601320" cy="1555560"/>
          </a:xfrm>
          <a:prstGeom prst="rect">
            <a:avLst/>
          </a:prstGeom>
          <a:ln w="9525">
            <a:noFill/>
          </a:ln>
        </p:spPr>
      </p:pic>
      <p:pic>
        <p:nvPicPr>
          <p:cNvPr id="164" name="Picture 6" descr=""/>
          <p:cNvPicPr/>
          <p:nvPr/>
        </p:nvPicPr>
        <p:blipFill>
          <a:blip r:embed="rId4"/>
          <a:stretch/>
        </p:blipFill>
        <p:spPr>
          <a:xfrm>
            <a:off x="1650240" y="4952880"/>
            <a:ext cx="6931800" cy="1626840"/>
          </a:xfrm>
          <a:prstGeom prst="rect">
            <a:avLst/>
          </a:prstGeom>
          <a:ln w="9525">
            <a:noFill/>
          </a:ln>
        </p:spPr>
      </p:pic>
    </p:spTree>
  </p:cSld>
  <mc:AlternateContent>
    <mc:Choice Requires="p14">
      <p:transition spd="slow" p14:dur="2000"/>
    </mc:Choice>
    <mc:Fallback>
      <p:transition spd="slow"/>
    </mc:Fallback>
  </mc:AlternateContent>
  <p:timing>
    <p:tnLst>
      <p:par>
        <p:cTn id="267" dur="indefinite" restart="never" nodeType="tmRoot">
          <p:childTnLst>
            <p:seq>
              <p:cTn id="268" dur="indefinite" nodeType="mainSeq">
                <p:childTnLst>
                  <p:par>
                    <p:cTn id="269" fill="hold">
                      <p:stCondLst>
                        <p:cond delay="indefinite"/>
                      </p:stCondLst>
                      <p:childTnLst>
                        <p:par>
                          <p:cTn id="270" fill="hold">
                            <p:stCondLst>
                              <p:cond delay="0"/>
                            </p:stCondLst>
                            <p:childTnLst>
                              <p:par>
                                <p:cTn id="271" nodeType="clickEffect" fill="hold" presetClass="entr" presetID="49">
                                  <p:stCondLst>
                                    <p:cond delay="0"/>
                                  </p:stCondLst>
                                  <p:childTnLst>
                                    <p:set>
                                      <p:cBhvr>
                                        <p:cTn id="272" dur="1" fill="hold">
                                          <p:stCondLst>
                                            <p:cond delay="0"/>
                                          </p:stCondLst>
                                        </p:cTn>
                                        <p:tgtEl>
                                          <p:spTgt spid="161"/>
                                        </p:tgtEl>
                                        <p:attrNameLst>
                                          <p:attrName>style.visibility</p:attrName>
                                        </p:attrNameLst>
                                      </p:cBhvr>
                                      <p:to>
                                        <p:strVal val="visible"/>
                                      </p:to>
                                    </p:set>
                                    <p:anim calcmode="lin" valueType="num">
                                      <p:cBhvr additive="repl">
                                        <p:cTn id="273" dur="2000" fill="hold"/>
                                        <p:tgtEl>
                                          <p:spTgt spid="161"/>
                                        </p:tgtEl>
                                        <p:attrNameLst>
                                          <p:attrName>ppt_w</p:attrName>
                                        </p:attrNameLst>
                                      </p:cBhvr>
                                      <p:tavLst>
                                        <p:tav tm="0">
                                          <p:val>
                                            <p:fltVal val="0"/>
                                          </p:val>
                                        </p:tav>
                                        <p:tav tm="100000">
                                          <p:val>
                                            <p:strVal val="#ppt_w"/>
                                          </p:val>
                                        </p:tav>
                                      </p:tavLst>
                                    </p:anim>
                                    <p:anim calcmode="lin" valueType="num">
                                      <p:cBhvr additive="repl">
                                        <p:cTn id="274" dur="2000" fill="hold"/>
                                        <p:tgtEl>
                                          <p:spTgt spid="161"/>
                                        </p:tgtEl>
                                        <p:attrNameLst>
                                          <p:attrName>ppt_h</p:attrName>
                                        </p:attrNameLst>
                                      </p:cBhvr>
                                      <p:tavLst>
                                        <p:tav tm="0">
                                          <p:val>
                                            <p:fltVal val="0"/>
                                          </p:val>
                                        </p:tav>
                                        <p:tav tm="100000">
                                          <p:val>
                                            <p:strVal val="#ppt_h"/>
                                          </p:val>
                                        </p:tav>
                                      </p:tavLst>
                                    </p:anim>
                                    <p:anim calcmode="lin" valueType="num">
                                      <p:cBhvr additive="repl">
                                        <p:cTn id="275" dur="2000" fill="hold"/>
                                        <p:tgtEl>
                                          <p:spTgt spid="161"/>
                                        </p:tgtEl>
                                        <p:attrNameLst>
                                          <p:attrName>r</p:attrName>
                                        </p:attrNameLst>
                                      </p:cBhvr>
                                      <p:tavLst>
                                        <p:tav tm="0">
                                          <p:val>
                                            <p:strVal val="360"/>
                                          </p:val>
                                        </p:tav>
                                        <p:tav tm="100000">
                                          <p:val>
                                            <p:strVal val="0"/>
                                          </p:val>
                                        </p:tav>
                                      </p:tavLst>
                                    </p:anim>
                                    <p:animEffect filter="fade" transition="in">
                                      <p:cBhvr additive="repl">
                                        <p:cTn id="276" dur="2000"/>
                                        <p:tgtEl>
                                          <p:spTgt spid="161"/>
                                        </p:tgtEl>
                                      </p:cBhvr>
                                    </p:animEffect>
                                  </p:childTnLst>
                                </p:cTn>
                              </p:par>
                            </p:childTnLst>
                          </p:cTn>
                        </p:par>
                      </p:childTnLst>
                    </p:cTn>
                  </p:par>
                  <p:par>
                    <p:cTn id="277" fill="hold">
                      <p:stCondLst>
                        <p:cond delay="indefinite"/>
                      </p:stCondLst>
                      <p:childTnLst>
                        <p:par>
                          <p:cTn id="278" fill="hold">
                            <p:stCondLst>
                              <p:cond delay="0"/>
                            </p:stCondLst>
                            <p:childTnLst>
                              <p:par>
                                <p:cTn id="279" nodeType="clickEffect" fill="hold" presetClass="entr" presetID="49">
                                  <p:stCondLst>
                                    <p:cond delay="0"/>
                                  </p:stCondLst>
                                  <p:childTnLst>
                                    <p:set>
                                      <p:cBhvr>
                                        <p:cTn id="280" dur="1" fill="hold">
                                          <p:stCondLst>
                                            <p:cond delay="0"/>
                                          </p:stCondLst>
                                        </p:cTn>
                                        <p:tgtEl>
                                          <p:spTgt spid="162"/>
                                        </p:tgtEl>
                                        <p:attrNameLst>
                                          <p:attrName>style.visibility</p:attrName>
                                        </p:attrNameLst>
                                      </p:cBhvr>
                                      <p:to>
                                        <p:strVal val="visible"/>
                                      </p:to>
                                    </p:set>
                                    <p:anim calcmode="lin" valueType="num">
                                      <p:cBhvr additive="repl">
                                        <p:cTn id="281" dur="2000" fill="hold"/>
                                        <p:tgtEl>
                                          <p:spTgt spid="162"/>
                                        </p:tgtEl>
                                        <p:attrNameLst>
                                          <p:attrName>ppt_w</p:attrName>
                                        </p:attrNameLst>
                                      </p:cBhvr>
                                      <p:tavLst>
                                        <p:tav tm="0">
                                          <p:val>
                                            <p:fltVal val="0"/>
                                          </p:val>
                                        </p:tav>
                                        <p:tav tm="100000">
                                          <p:val>
                                            <p:strVal val="#ppt_w"/>
                                          </p:val>
                                        </p:tav>
                                      </p:tavLst>
                                    </p:anim>
                                    <p:anim calcmode="lin" valueType="num">
                                      <p:cBhvr additive="repl">
                                        <p:cTn id="282" dur="2000" fill="hold"/>
                                        <p:tgtEl>
                                          <p:spTgt spid="162"/>
                                        </p:tgtEl>
                                        <p:attrNameLst>
                                          <p:attrName>ppt_h</p:attrName>
                                        </p:attrNameLst>
                                      </p:cBhvr>
                                      <p:tavLst>
                                        <p:tav tm="0">
                                          <p:val>
                                            <p:fltVal val="0"/>
                                          </p:val>
                                        </p:tav>
                                        <p:tav tm="100000">
                                          <p:val>
                                            <p:strVal val="#ppt_h"/>
                                          </p:val>
                                        </p:tav>
                                      </p:tavLst>
                                    </p:anim>
                                    <p:anim calcmode="lin" valueType="num">
                                      <p:cBhvr additive="repl">
                                        <p:cTn id="283" dur="2000" fill="hold"/>
                                        <p:tgtEl>
                                          <p:spTgt spid="162"/>
                                        </p:tgtEl>
                                        <p:attrNameLst>
                                          <p:attrName>r</p:attrName>
                                        </p:attrNameLst>
                                      </p:cBhvr>
                                      <p:tavLst>
                                        <p:tav tm="0">
                                          <p:val>
                                            <p:strVal val="360"/>
                                          </p:val>
                                        </p:tav>
                                        <p:tav tm="100000">
                                          <p:val>
                                            <p:strVal val="0"/>
                                          </p:val>
                                        </p:tav>
                                      </p:tavLst>
                                    </p:anim>
                                    <p:animEffect filter="fade" transition="in">
                                      <p:cBhvr additive="repl">
                                        <p:cTn id="284" dur="2000"/>
                                        <p:tgtEl>
                                          <p:spTgt spid="162"/>
                                        </p:tgtEl>
                                      </p:cBhvr>
                                    </p:animEffec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49">
                                  <p:stCondLst>
                                    <p:cond delay="0"/>
                                  </p:stCondLst>
                                  <p:childTnLst>
                                    <p:set>
                                      <p:cBhvr>
                                        <p:cTn id="288" dur="1" fill="hold">
                                          <p:stCondLst>
                                            <p:cond delay="0"/>
                                          </p:stCondLst>
                                        </p:cTn>
                                        <p:tgtEl>
                                          <p:spTgt spid="163"/>
                                        </p:tgtEl>
                                        <p:attrNameLst>
                                          <p:attrName>style.visibility</p:attrName>
                                        </p:attrNameLst>
                                      </p:cBhvr>
                                      <p:to>
                                        <p:strVal val="visible"/>
                                      </p:to>
                                    </p:set>
                                    <p:anim calcmode="lin" valueType="num">
                                      <p:cBhvr additive="repl">
                                        <p:cTn id="289" dur="2000" fill="hold"/>
                                        <p:tgtEl>
                                          <p:spTgt spid="163"/>
                                        </p:tgtEl>
                                        <p:attrNameLst>
                                          <p:attrName>ppt_w</p:attrName>
                                        </p:attrNameLst>
                                      </p:cBhvr>
                                      <p:tavLst>
                                        <p:tav tm="0">
                                          <p:val>
                                            <p:fltVal val="0"/>
                                          </p:val>
                                        </p:tav>
                                        <p:tav tm="100000">
                                          <p:val>
                                            <p:strVal val="#ppt_w"/>
                                          </p:val>
                                        </p:tav>
                                      </p:tavLst>
                                    </p:anim>
                                    <p:anim calcmode="lin" valueType="num">
                                      <p:cBhvr additive="repl">
                                        <p:cTn id="290" dur="2000" fill="hold"/>
                                        <p:tgtEl>
                                          <p:spTgt spid="163"/>
                                        </p:tgtEl>
                                        <p:attrNameLst>
                                          <p:attrName>ppt_h</p:attrName>
                                        </p:attrNameLst>
                                      </p:cBhvr>
                                      <p:tavLst>
                                        <p:tav tm="0">
                                          <p:val>
                                            <p:fltVal val="0"/>
                                          </p:val>
                                        </p:tav>
                                        <p:tav tm="100000">
                                          <p:val>
                                            <p:strVal val="#ppt_h"/>
                                          </p:val>
                                        </p:tav>
                                      </p:tavLst>
                                    </p:anim>
                                    <p:anim calcmode="lin" valueType="num">
                                      <p:cBhvr additive="repl">
                                        <p:cTn id="291" dur="2000" fill="hold"/>
                                        <p:tgtEl>
                                          <p:spTgt spid="163"/>
                                        </p:tgtEl>
                                        <p:attrNameLst>
                                          <p:attrName>r</p:attrName>
                                        </p:attrNameLst>
                                      </p:cBhvr>
                                      <p:tavLst>
                                        <p:tav tm="0">
                                          <p:val>
                                            <p:strVal val="360"/>
                                          </p:val>
                                        </p:tav>
                                        <p:tav tm="100000">
                                          <p:val>
                                            <p:strVal val="0"/>
                                          </p:val>
                                        </p:tav>
                                      </p:tavLst>
                                    </p:anim>
                                    <p:animEffect filter="fade" transition="in">
                                      <p:cBhvr additive="repl">
                                        <p:cTn id="292" dur="2000"/>
                                        <p:tgtEl>
                                          <p:spTgt spid="163"/>
                                        </p:tgtEl>
                                      </p:cBhvr>
                                    </p:animEffec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49">
                                  <p:stCondLst>
                                    <p:cond delay="0"/>
                                  </p:stCondLst>
                                  <p:childTnLst>
                                    <p:set>
                                      <p:cBhvr>
                                        <p:cTn id="296" dur="1" fill="hold">
                                          <p:stCondLst>
                                            <p:cond delay="0"/>
                                          </p:stCondLst>
                                        </p:cTn>
                                        <p:tgtEl>
                                          <p:spTgt spid="164"/>
                                        </p:tgtEl>
                                        <p:attrNameLst>
                                          <p:attrName>style.visibility</p:attrName>
                                        </p:attrNameLst>
                                      </p:cBhvr>
                                      <p:to>
                                        <p:strVal val="visible"/>
                                      </p:to>
                                    </p:set>
                                    <p:anim calcmode="lin" valueType="num">
                                      <p:cBhvr additive="repl">
                                        <p:cTn id="297" dur="2000" fill="hold"/>
                                        <p:tgtEl>
                                          <p:spTgt spid="164"/>
                                        </p:tgtEl>
                                        <p:attrNameLst>
                                          <p:attrName>ppt_w</p:attrName>
                                        </p:attrNameLst>
                                      </p:cBhvr>
                                      <p:tavLst>
                                        <p:tav tm="0">
                                          <p:val>
                                            <p:fltVal val="0"/>
                                          </p:val>
                                        </p:tav>
                                        <p:tav tm="100000">
                                          <p:val>
                                            <p:strVal val="#ppt_w"/>
                                          </p:val>
                                        </p:tav>
                                      </p:tavLst>
                                    </p:anim>
                                    <p:anim calcmode="lin" valueType="num">
                                      <p:cBhvr additive="repl">
                                        <p:cTn id="298" dur="2000" fill="hold"/>
                                        <p:tgtEl>
                                          <p:spTgt spid="164"/>
                                        </p:tgtEl>
                                        <p:attrNameLst>
                                          <p:attrName>ppt_h</p:attrName>
                                        </p:attrNameLst>
                                      </p:cBhvr>
                                      <p:tavLst>
                                        <p:tav tm="0">
                                          <p:val>
                                            <p:fltVal val="0"/>
                                          </p:val>
                                        </p:tav>
                                        <p:tav tm="100000">
                                          <p:val>
                                            <p:strVal val="#ppt_h"/>
                                          </p:val>
                                        </p:tav>
                                      </p:tavLst>
                                    </p:anim>
                                    <p:anim calcmode="lin" valueType="num">
                                      <p:cBhvr additive="repl">
                                        <p:cTn id="299" dur="2000" fill="hold"/>
                                        <p:tgtEl>
                                          <p:spTgt spid="164"/>
                                        </p:tgtEl>
                                        <p:attrNameLst>
                                          <p:attrName>r</p:attrName>
                                        </p:attrNameLst>
                                      </p:cBhvr>
                                      <p:tavLst>
                                        <p:tav tm="0">
                                          <p:val>
                                            <p:strVal val="360"/>
                                          </p:val>
                                        </p:tav>
                                        <p:tav tm="100000">
                                          <p:val>
                                            <p:strVal val="0"/>
                                          </p:val>
                                        </p:tav>
                                      </p:tavLst>
                                    </p:anim>
                                    <p:animEffect filter="fade" transition="in">
                                      <p:cBhvr additive="repl">
                                        <p:cTn id="300" dur="2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Rectangle 1"/>
          <p:cNvSpPr/>
          <p:nvPr/>
        </p:nvSpPr>
        <p:spPr>
          <a:xfrm>
            <a:off x="533160" y="304920"/>
            <a:ext cx="8956440" cy="106452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buNone/>
            </a:pPr>
            <a:r>
              <a:rPr b="1" lang="en-US" sz="3200" spc="-1" strike="noStrike">
                <a:solidFill>
                  <a:srgbClr val="0070c0"/>
                </a:solidFill>
                <a:latin typeface="Cambria"/>
              </a:rPr>
              <a:t>PROCEDURE FOR NUMBERING THE EVENTS</a:t>
            </a:r>
            <a:endParaRPr b="0" lang="en-US" sz="3200" spc="-1" strike="noStrike">
              <a:latin typeface="Arial"/>
            </a:endParaRPr>
          </a:p>
          <a:p>
            <a:pPr algn="ctr">
              <a:lnSpc>
                <a:spcPct val="100000"/>
              </a:lnSpc>
              <a:buNone/>
            </a:pPr>
            <a:r>
              <a:rPr b="1" lang="en-US" sz="3200" spc="-1" strike="noStrike">
                <a:solidFill>
                  <a:srgbClr val="0070c0"/>
                </a:solidFill>
                <a:latin typeface="Cambria"/>
              </a:rPr>
              <a:t>USING </a:t>
            </a:r>
            <a:r>
              <a:rPr b="1" lang="en-US" sz="3200" spc="-1" strike="noStrike">
                <a:solidFill>
                  <a:srgbClr val="ff0000"/>
                </a:solidFill>
                <a:latin typeface="Cambria"/>
              </a:rPr>
              <a:t>FULKERSON'S RULE</a:t>
            </a:r>
            <a:endParaRPr b="0" lang="en-US" sz="3200" spc="-1" strike="noStrike">
              <a:latin typeface="Arial"/>
            </a:endParaRPr>
          </a:p>
        </p:txBody>
      </p:sp>
      <p:sp>
        <p:nvSpPr>
          <p:cNvPr id="166" name="Rectangle 2"/>
          <p:cNvSpPr/>
          <p:nvPr/>
        </p:nvSpPr>
        <p:spPr>
          <a:xfrm>
            <a:off x="329760" y="1447920"/>
            <a:ext cx="8912160" cy="447876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1" lang="en-US" sz="2400" spc="-1" strike="noStrike">
                <a:solidFill>
                  <a:srgbClr val="000000"/>
                </a:solidFill>
                <a:latin typeface="Cambria"/>
              </a:rPr>
              <a:t>Step1: </a:t>
            </a:r>
            <a:r>
              <a:rPr b="0" lang="en-US" sz="2400" spc="-1" strike="noStrike">
                <a:solidFill>
                  <a:srgbClr val="000000"/>
                </a:solidFill>
                <a:latin typeface="Cambria"/>
              </a:rPr>
              <a:t>Number the start or initial event as 1.</a:t>
            </a:r>
            <a:endParaRPr b="0" lang="en-US" sz="2400" spc="-1" strike="noStrike">
              <a:latin typeface="Arial"/>
            </a:endParaRPr>
          </a:p>
          <a:p>
            <a:pPr algn="just">
              <a:lnSpc>
                <a:spcPct val="100000"/>
              </a:lnSpc>
              <a:buNone/>
            </a:pPr>
            <a:endParaRPr b="0" lang="en-US" sz="2400" spc="-1" strike="noStrike">
              <a:latin typeface="Arial"/>
            </a:endParaRPr>
          </a:p>
          <a:p>
            <a:pPr algn="just">
              <a:lnSpc>
                <a:spcPct val="100000"/>
              </a:lnSpc>
              <a:buNone/>
            </a:pPr>
            <a:r>
              <a:rPr b="1" lang="en-US" sz="2400" spc="-1" strike="noStrike">
                <a:solidFill>
                  <a:srgbClr val="000000"/>
                </a:solidFill>
                <a:latin typeface="Cambria"/>
              </a:rPr>
              <a:t>Step2: </a:t>
            </a:r>
            <a:r>
              <a:rPr b="0" lang="en-US" sz="2400" spc="-1" strike="noStrike">
                <a:solidFill>
                  <a:srgbClr val="000000"/>
                </a:solidFill>
                <a:latin typeface="Cambria"/>
              </a:rPr>
              <a:t>From event 1, strike off all outgoing activities. This would have made one or more events as initial events (event which do not have incoming activities). Number that event as 2.</a:t>
            </a:r>
            <a:endParaRPr b="0" lang="en-US" sz="2400" spc="-1" strike="noStrike">
              <a:latin typeface="Arial"/>
            </a:endParaRPr>
          </a:p>
          <a:p>
            <a:pPr algn="just">
              <a:lnSpc>
                <a:spcPct val="100000"/>
              </a:lnSpc>
              <a:buNone/>
            </a:pPr>
            <a:endParaRPr b="0" lang="en-US" sz="2400" spc="-1" strike="noStrike">
              <a:latin typeface="Arial"/>
            </a:endParaRPr>
          </a:p>
          <a:p>
            <a:pPr>
              <a:lnSpc>
                <a:spcPct val="100000"/>
              </a:lnSpc>
              <a:buNone/>
            </a:pPr>
            <a:r>
              <a:rPr b="1" lang="en-US" sz="2400" spc="-1" strike="noStrike">
                <a:solidFill>
                  <a:srgbClr val="000000"/>
                </a:solidFill>
                <a:latin typeface="Cambria"/>
              </a:rPr>
              <a:t>Step3: </a:t>
            </a:r>
            <a:r>
              <a:rPr b="0" lang="en-US" sz="2400" spc="-1" strike="noStrike">
                <a:solidFill>
                  <a:srgbClr val="000000"/>
                </a:solidFill>
                <a:latin typeface="Cambria"/>
              </a:rPr>
              <a:t>Repeat step 2 for event 2, event 3 &amp; till the end event. The end event must have the highest number</a:t>
            </a: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r>
              <a:rPr b="1" lang="en-US" sz="2400" spc="-1" strike="noStrike">
                <a:solidFill>
                  <a:srgbClr val="000000"/>
                </a:solidFill>
                <a:latin typeface="Cambria"/>
              </a:rPr>
              <a:t>Example 1: </a:t>
            </a:r>
            <a:endParaRPr b="0" lang="en-US" sz="2400" spc="-1" strike="noStrike">
              <a:latin typeface="Arial"/>
            </a:endParaRPr>
          </a:p>
          <a:p>
            <a:pPr>
              <a:lnSpc>
                <a:spcPct val="100000"/>
              </a:lnSpc>
              <a:buNone/>
            </a:pPr>
            <a:r>
              <a:rPr b="0" lang="en-US" sz="2400" spc="-1" strike="noStrike">
                <a:solidFill>
                  <a:srgbClr val="000000"/>
                </a:solidFill>
                <a:latin typeface="Cambria"/>
              </a:rPr>
              <a:t>Draw a network for a house construction project. The sequence of activities  with their predecessors are given in Table 8.1, below.</a:t>
            </a:r>
            <a:endParaRPr b="0" lang="en-US" sz="2400" spc="-1" strike="noStrike">
              <a:latin typeface="Arial"/>
            </a:endParaRPr>
          </a:p>
        </p:txBody>
      </p:sp>
      <p:sp>
        <p:nvSpPr>
          <p:cNvPr id="2" name="PlaceHolder 1"/>
          <p:cNvSpPr>
            <a:spLocks noGrp="1"/>
          </p:cNvSpPr>
          <p:nvPr>
            <p:ph type="sldNum" idx="9"/>
          </p:nvPr>
        </p:nvSpPr>
        <p:spPr/>
        <p:txBody>
          <a:bodyPr/>
          <a:p>
            <a:fld id="{E0E9CAC1-8266-418A-9368-97DF48CAC36D}" type="slidenum">
              <a:t>12</a:t>
            </a:fld>
          </a:p>
        </p:txBody>
      </p:sp>
    </p:spTree>
  </p:cSld>
  <mc:AlternateContent>
    <mc:Choice Requires="p14">
      <p:transition spd="slow" p14:dur="2000"/>
    </mc:Choice>
    <mc:Fallback>
      <p:transition spd="slow"/>
    </mc:Fallback>
  </mc:AlternateContent>
  <p:timing>
    <p:tnLst>
      <p:par>
        <p:cTn id="301" dur="indefinite" restart="never" nodeType="tmRoot">
          <p:childTnLst>
            <p:seq>
              <p:cTn id="302" dur="indefinite" nodeType="mainSeq">
                <p:childTnLst>
                  <p:par>
                    <p:cTn id="303" fill="hold">
                      <p:stCondLst>
                        <p:cond delay="indefinite"/>
                      </p:stCondLst>
                      <p:childTnLst>
                        <p:par>
                          <p:cTn id="304" fill="hold">
                            <p:stCondLst>
                              <p:cond delay="0"/>
                            </p:stCondLst>
                            <p:childTnLst>
                              <p:par>
                                <p:cTn id="305" nodeType="clickEffect" fill="hold" presetClass="entr" presetID="55">
                                  <p:stCondLst>
                                    <p:cond delay="0"/>
                                  </p:stCondLst>
                                  <p:childTnLst>
                                    <p:set>
                                      <p:cBhvr>
                                        <p:cTn id="306" dur="1" fill="hold">
                                          <p:stCondLst>
                                            <p:cond delay="0"/>
                                          </p:stCondLst>
                                        </p:cTn>
                                        <p:tgtEl>
                                          <p:spTgt spid="165"/>
                                        </p:tgtEl>
                                        <p:attrNameLst>
                                          <p:attrName>style.visibility</p:attrName>
                                        </p:attrNameLst>
                                      </p:cBhvr>
                                      <p:to>
                                        <p:strVal val="visible"/>
                                      </p:to>
                                    </p:set>
                                    <p:anim calcmode="lin" valueType="num">
                                      <p:cBhvr additive="repl">
                                        <p:cTn id="307" dur="1000" fill="hold"/>
                                        <p:tgtEl>
                                          <p:spTgt spid="165"/>
                                        </p:tgtEl>
                                        <p:attrNameLst>
                                          <p:attrName>ppt_w</p:attrName>
                                        </p:attrNameLst>
                                      </p:cBhvr>
                                      <p:tavLst>
                                        <p:tav tm="0">
                                          <p:val>
                                            <p:strVal val="#ppt_w*0.70"/>
                                          </p:val>
                                        </p:tav>
                                        <p:tav tm="100000">
                                          <p:val>
                                            <p:strVal val="#ppt_w"/>
                                          </p:val>
                                        </p:tav>
                                      </p:tavLst>
                                    </p:anim>
                                    <p:anim calcmode="lin" valueType="num">
                                      <p:cBhvr additive="repl">
                                        <p:cTn id="308" dur="1000" fill="hold"/>
                                        <p:tgtEl>
                                          <p:spTgt spid="165"/>
                                        </p:tgtEl>
                                        <p:attrNameLst>
                                          <p:attrName>ppt_h</p:attrName>
                                        </p:attrNameLst>
                                      </p:cBhvr>
                                      <p:tavLst>
                                        <p:tav tm="0">
                                          <p:val>
                                            <p:strVal val="#ppt_h"/>
                                          </p:val>
                                        </p:tav>
                                        <p:tav tm="100000">
                                          <p:val>
                                            <p:strVal val="#ppt_h"/>
                                          </p:val>
                                        </p:tav>
                                      </p:tavLst>
                                    </p:anim>
                                    <p:animEffect filter="fade" transition="in">
                                      <p:cBhvr additive="repl">
                                        <p:cTn id="309" dur="1000"/>
                                        <p:tgtEl>
                                          <p:spTgt spid="165"/>
                                        </p:tgtEl>
                                      </p:cBhvr>
                                    </p:animEffect>
                                  </p:childTnLst>
                                </p:cTn>
                              </p:par>
                            </p:childTnLst>
                          </p:cTn>
                        </p:par>
                      </p:childTnLst>
                    </p:cTn>
                  </p:par>
                  <p:par>
                    <p:cTn id="310" fill="hold">
                      <p:stCondLst>
                        <p:cond delay="indefinite"/>
                      </p:stCondLst>
                      <p:childTnLst>
                        <p:par>
                          <p:cTn id="311" fill="hold">
                            <p:stCondLst>
                              <p:cond delay="0"/>
                            </p:stCondLst>
                            <p:childTnLst>
                              <p:par>
                                <p:cTn id="312" nodeType="clickEffect" fill="hold" presetClass="entr" presetID="55">
                                  <p:stCondLst>
                                    <p:cond delay="0"/>
                                  </p:stCondLst>
                                  <p:childTnLst>
                                    <p:set>
                                      <p:cBhvr>
                                        <p:cTn id="313" dur="1" fill="hold">
                                          <p:stCondLst>
                                            <p:cond delay="0"/>
                                          </p:stCondLst>
                                        </p:cTn>
                                        <p:tgtEl>
                                          <p:spTgt spid="166">
                                            <p:txEl>
                                              <p:pRg st="0" end="0"/>
                                            </p:txEl>
                                          </p:spTgt>
                                        </p:tgtEl>
                                        <p:attrNameLst>
                                          <p:attrName>style.visibility</p:attrName>
                                        </p:attrNameLst>
                                      </p:cBhvr>
                                      <p:to>
                                        <p:strVal val="visible"/>
                                      </p:to>
                                    </p:set>
                                    <p:anim calcmode="lin" valueType="num">
                                      <p:cBhvr additive="repl">
                                        <p:cTn id="314" dur="2000" fill="hold"/>
                                        <p:tgtEl>
                                          <p:spTgt spid="166">
                                            <p:txEl>
                                              <p:pRg st="0" end="0"/>
                                            </p:txEl>
                                          </p:spTgt>
                                        </p:tgtEl>
                                        <p:attrNameLst>
                                          <p:attrName>ppt_w</p:attrName>
                                        </p:attrNameLst>
                                      </p:cBhvr>
                                      <p:tavLst>
                                        <p:tav tm="0">
                                          <p:val>
                                            <p:strVal val="#ppt_w*0.70"/>
                                          </p:val>
                                        </p:tav>
                                        <p:tav tm="100000">
                                          <p:val>
                                            <p:strVal val="#ppt_w"/>
                                          </p:val>
                                        </p:tav>
                                      </p:tavLst>
                                    </p:anim>
                                    <p:anim calcmode="lin" valueType="num">
                                      <p:cBhvr additive="repl">
                                        <p:cTn id="315" dur="2000" fill="hold"/>
                                        <p:tgtEl>
                                          <p:spTgt spid="166">
                                            <p:txEl>
                                              <p:pRg st="0" end="0"/>
                                            </p:txEl>
                                          </p:spTgt>
                                        </p:tgtEl>
                                        <p:attrNameLst>
                                          <p:attrName>ppt_h</p:attrName>
                                        </p:attrNameLst>
                                      </p:cBhvr>
                                      <p:tavLst>
                                        <p:tav tm="0">
                                          <p:val>
                                            <p:strVal val="#ppt_h"/>
                                          </p:val>
                                        </p:tav>
                                        <p:tav tm="100000">
                                          <p:val>
                                            <p:strVal val="#ppt_h"/>
                                          </p:val>
                                        </p:tav>
                                      </p:tavLst>
                                    </p:anim>
                                    <p:animEffect filter="fade" transition="in">
                                      <p:cBhvr additive="repl">
                                        <p:cTn id="316" dur="2000"/>
                                        <p:tgtEl>
                                          <p:spTgt spid="166">
                                            <p:txEl>
                                              <p:pRg st="0" end="0"/>
                                            </p:txEl>
                                          </p:spTgt>
                                        </p:tgtEl>
                                      </p:cBhvr>
                                    </p:animEffec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55">
                                  <p:stCondLst>
                                    <p:cond delay="0"/>
                                  </p:stCondLst>
                                  <p:childTnLst>
                                    <p:set>
                                      <p:cBhvr>
                                        <p:cTn id="320" dur="1" fill="hold">
                                          <p:stCondLst>
                                            <p:cond delay="0"/>
                                          </p:stCondLst>
                                        </p:cTn>
                                        <p:tgtEl>
                                          <p:spTgt spid="166">
                                            <p:txEl>
                                              <p:pRg st="2" end="2"/>
                                            </p:txEl>
                                          </p:spTgt>
                                        </p:tgtEl>
                                        <p:attrNameLst>
                                          <p:attrName>style.visibility</p:attrName>
                                        </p:attrNameLst>
                                      </p:cBhvr>
                                      <p:to>
                                        <p:strVal val="visible"/>
                                      </p:to>
                                    </p:set>
                                    <p:anim calcmode="lin" valueType="num">
                                      <p:cBhvr additive="repl">
                                        <p:cTn id="321" dur="2000" fill="hold"/>
                                        <p:tgtEl>
                                          <p:spTgt spid="166">
                                            <p:txEl>
                                              <p:pRg st="2" end="2"/>
                                            </p:txEl>
                                          </p:spTgt>
                                        </p:tgtEl>
                                        <p:attrNameLst>
                                          <p:attrName>ppt_w</p:attrName>
                                        </p:attrNameLst>
                                      </p:cBhvr>
                                      <p:tavLst>
                                        <p:tav tm="0">
                                          <p:val>
                                            <p:strVal val="#ppt_w*0.70"/>
                                          </p:val>
                                        </p:tav>
                                        <p:tav tm="100000">
                                          <p:val>
                                            <p:strVal val="#ppt_w"/>
                                          </p:val>
                                        </p:tav>
                                      </p:tavLst>
                                    </p:anim>
                                    <p:anim calcmode="lin" valueType="num">
                                      <p:cBhvr additive="repl">
                                        <p:cTn id="322" dur="2000" fill="hold"/>
                                        <p:tgtEl>
                                          <p:spTgt spid="166">
                                            <p:txEl>
                                              <p:pRg st="2" end="2"/>
                                            </p:txEl>
                                          </p:spTgt>
                                        </p:tgtEl>
                                        <p:attrNameLst>
                                          <p:attrName>ppt_h</p:attrName>
                                        </p:attrNameLst>
                                      </p:cBhvr>
                                      <p:tavLst>
                                        <p:tav tm="0">
                                          <p:val>
                                            <p:strVal val="#ppt_h"/>
                                          </p:val>
                                        </p:tav>
                                        <p:tav tm="100000">
                                          <p:val>
                                            <p:strVal val="#ppt_h"/>
                                          </p:val>
                                        </p:tav>
                                      </p:tavLst>
                                    </p:anim>
                                    <p:animEffect filter="fade" transition="in">
                                      <p:cBhvr additive="repl">
                                        <p:cTn id="323" dur="2000"/>
                                        <p:tgtEl>
                                          <p:spTgt spid="166">
                                            <p:txEl>
                                              <p:pRg st="2" end="2"/>
                                            </p:txEl>
                                          </p:spTgt>
                                        </p:tgtEl>
                                      </p:cBhvr>
                                    </p:animEffect>
                                  </p:childTnLst>
                                </p:cTn>
                              </p:par>
                            </p:childTnLst>
                          </p:cTn>
                        </p:par>
                      </p:childTnLst>
                    </p:cTn>
                  </p:par>
                  <p:par>
                    <p:cTn id="324" fill="hold">
                      <p:stCondLst>
                        <p:cond delay="indefinite"/>
                      </p:stCondLst>
                      <p:childTnLst>
                        <p:par>
                          <p:cTn id="325" fill="hold">
                            <p:stCondLst>
                              <p:cond delay="0"/>
                            </p:stCondLst>
                            <p:childTnLst>
                              <p:par>
                                <p:cTn id="326" nodeType="clickEffect" fill="hold" presetClass="entr" presetID="55">
                                  <p:stCondLst>
                                    <p:cond delay="0"/>
                                  </p:stCondLst>
                                  <p:childTnLst>
                                    <p:set>
                                      <p:cBhvr>
                                        <p:cTn id="327" dur="1" fill="hold">
                                          <p:stCondLst>
                                            <p:cond delay="0"/>
                                          </p:stCondLst>
                                        </p:cTn>
                                        <p:tgtEl>
                                          <p:spTgt spid="166">
                                            <p:txEl>
                                              <p:pRg st="4" end="4"/>
                                            </p:txEl>
                                          </p:spTgt>
                                        </p:tgtEl>
                                        <p:attrNameLst>
                                          <p:attrName>style.visibility</p:attrName>
                                        </p:attrNameLst>
                                      </p:cBhvr>
                                      <p:to>
                                        <p:strVal val="visible"/>
                                      </p:to>
                                    </p:set>
                                    <p:anim calcmode="lin" valueType="num">
                                      <p:cBhvr additive="repl">
                                        <p:cTn id="328" dur="2000" fill="hold"/>
                                        <p:tgtEl>
                                          <p:spTgt spid="166">
                                            <p:txEl>
                                              <p:pRg st="4" end="4"/>
                                            </p:txEl>
                                          </p:spTgt>
                                        </p:tgtEl>
                                        <p:attrNameLst>
                                          <p:attrName>ppt_w</p:attrName>
                                        </p:attrNameLst>
                                      </p:cBhvr>
                                      <p:tavLst>
                                        <p:tav tm="0">
                                          <p:val>
                                            <p:strVal val="#ppt_w*0.70"/>
                                          </p:val>
                                        </p:tav>
                                        <p:tav tm="100000">
                                          <p:val>
                                            <p:strVal val="#ppt_w"/>
                                          </p:val>
                                        </p:tav>
                                      </p:tavLst>
                                    </p:anim>
                                    <p:anim calcmode="lin" valueType="num">
                                      <p:cBhvr additive="repl">
                                        <p:cTn id="329" dur="2000" fill="hold"/>
                                        <p:tgtEl>
                                          <p:spTgt spid="166">
                                            <p:txEl>
                                              <p:pRg st="4" end="4"/>
                                            </p:txEl>
                                          </p:spTgt>
                                        </p:tgtEl>
                                        <p:attrNameLst>
                                          <p:attrName>ppt_h</p:attrName>
                                        </p:attrNameLst>
                                      </p:cBhvr>
                                      <p:tavLst>
                                        <p:tav tm="0">
                                          <p:val>
                                            <p:strVal val="#ppt_h"/>
                                          </p:val>
                                        </p:tav>
                                        <p:tav tm="100000">
                                          <p:val>
                                            <p:strVal val="#ppt_h"/>
                                          </p:val>
                                        </p:tav>
                                      </p:tavLst>
                                    </p:anim>
                                    <p:animEffect filter="fade" transition="in">
                                      <p:cBhvr additive="repl">
                                        <p:cTn id="330" dur="2000"/>
                                        <p:tgtEl>
                                          <p:spTgt spid="166">
                                            <p:txEl>
                                              <p:pRg st="4" end="4"/>
                                            </p:txEl>
                                          </p:spTgt>
                                        </p:tgtEl>
                                      </p:cBhvr>
                                    </p:animEffect>
                                  </p:childTnLst>
                                </p:cTn>
                              </p:par>
                            </p:childTnLst>
                          </p:cTn>
                        </p:par>
                      </p:childTnLst>
                    </p:cTn>
                  </p:par>
                  <p:par>
                    <p:cTn id="331" fill="hold">
                      <p:stCondLst>
                        <p:cond delay="indefinite"/>
                      </p:stCondLst>
                      <p:childTnLst>
                        <p:par>
                          <p:cTn id="332" fill="hold">
                            <p:stCondLst>
                              <p:cond delay="0"/>
                            </p:stCondLst>
                            <p:childTnLst>
                              <p:par>
                                <p:cTn id="333" nodeType="clickEffect" fill="hold" presetClass="entr" presetID="55">
                                  <p:stCondLst>
                                    <p:cond delay="0"/>
                                  </p:stCondLst>
                                  <p:childTnLst>
                                    <p:set>
                                      <p:cBhvr>
                                        <p:cTn id="334" dur="1" fill="hold">
                                          <p:stCondLst>
                                            <p:cond delay="0"/>
                                          </p:stCondLst>
                                        </p:cTn>
                                        <p:tgtEl>
                                          <p:spTgt spid="166">
                                            <p:txEl>
                                              <p:pRg st="6" end="6"/>
                                            </p:txEl>
                                          </p:spTgt>
                                        </p:tgtEl>
                                        <p:attrNameLst>
                                          <p:attrName>style.visibility</p:attrName>
                                        </p:attrNameLst>
                                      </p:cBhvr>
                                      <p:to>
                                        <p:strVal val="visible"/>
                                      </p:to>
                                    </p:set>
                                    <p:anim calcmode="lin" valueType="num">
                                      <p:cBhvr additive="repl">
                                        <p:cTn id="335" dur="2000" fill="hold"/>
                                        <p:tgtEl>
                                          <p:spTgt spid="166">
                                            <p:txEl>
                                              <p:pRg st="6" end="6"/>
                                            </p:txEl>
                                          </p:spTgt>
                                        </p:tgtEl>
                                        <p:attrNameLst>
                                          <p:attrName>ppt_w</p:attrName>
                                        </p:attrNameLst>
                                      </p:cBhvr>
                                      <p:tavLst>
                                        <p:tav tm="0">
                                          <p:val>
                                            <p:strVal val="#ppt_w*0.70"/>
                                          </p:val>
                                        </p:tav>
                                        <p:tav tm="100000">
                                          <p:val>
                                            <p:strVal val="#ppt_w"/>
                                          </p:val>
                                        </p:tav>
                                      </p:tavLst>
                                    </p:anim>
                                    <p:anim calcmode="lin" valueType="num">
                                      <p:cBhvr additive="repl">
                                        <p:cTn id="336" dur="2000" fill="hold"/>
                                        <p:tgtEl>
                                          <p:spTgt spid="166">
                                            <p:txEl>
                                              <p:pRg st="6" end="6"/>
                                            </p:txEl>
                                          </p:spTgt>
                                        </p:tgtEl>
                                        <p:attrNameLst>
                                          <p:attrName>ppt_h</p:attrName>
                                        </p:attrNameLst>
                                      </p:cBhvr>
                                      <p:tavLst>
                                        <p:tav tm="0">
                                          <p:val>
                                            <p:strVal val="#ppt_h"/>
                                          </p:val>
                                        </p:tav>
                                        <p:tav tm="100000">
                                          <p:val>
                                            <p:strVal val="#ppt_h"/>
                                          </p:val>
                                        </p:tav>
                                      </p:tavLst>
                                    </p:anim>
                                    <p:animEffect filter="fade" transition="in">
                                      <p:cBhvr additive="repl">
                                        <p:cTn id="337" dur="2000"/>
                                        <p:tgtEl>
                                          <p:spTgt spid="166">
                                            <p:txEl>
                                              <p:pRg st="6" end="6"/>
                                            </p:txEl>
                                          </p:spTgt>
                                        </p:tgtEl>
                                      </p:cBhvr>
                                    </p:animEffect>
                                  </p:childTnLst>
                                </p:cTn>
                              </p:par>
                            </p:childTnLst>
                          </p:cTn>
                        </p:par>
                      </p:childTnLst>
                    </p:cTn>
                  </p:par>
                  <p:par>
                    <p:cTn id="338" fill="hold">
                      <p:stCondLst>
                        <p:cond delay="indefinite"/>
                      </p:stCondLst>
                      <p:childTnLst>
                        <p:par>
                          <p:cTn id="339" fill="hold">
                            <p:stCondLst>
                              <p:cond delay="0"/>
                            </p:stCondLst>
                            <p:childTnLst>
                              <p:par>
                                <p:cTn id="340" nodeType="clickEffect" fill="hold" presetClass="entr" presetID="55">
                                  <p:stCondLst>
                                    <p:cond delay="0"/>
                                  </p:stCondLst>
                                  <p:childTnLst>
                                    <p:set>
                                      <p:cBhvr>
                                        <p:cTn id="341" dur="1" fill="hold">
                                          <p:stCondLst>
                                            <p:cond delay="0"/>
                                          </p:stCondLst>
                                        </p:cTn>
                                        <p:tgtEl>
                                          <p:spTgt spid="166">
                                            <p:txEl>
                                              <p:pRg st="7" end="7"/>
                                            </p:txEl>
                                          </p:spTgt>
                                        </p:tgtEl>
                                        <p:attrNameLst>
                                          <p:attrName>style.visibility</p:attrName>
                                        </p:attrNameLst>
                                      </p:cBhvr>
                                      <p:to>
                                        <p:strVal val="visible"/>
                                      </p:to>
                                    </p:set>
                                    <p:anim calcmode="lin" valueType="num">
                                      <p:cBhvr additive="repl">
                                        <p:cTn id="342" dur="2000" fill="hold"/>
                                        <p:tgtEl>
                                          <p:spTgt spid="166">
                                            <p:txEl>
                                              <p:pRg st="7" end="7"/>
                                            </p:txEl>
                                          </p:spTgt>
                                        </p:tgtEl>
                                        <p:attrNameLst>
                                          <p:attrName>ppt_w</p:attrName>
                                        </p:attrNameLst>
                                      </p:cBhvr>
                                      <p:tavLst>
                                        <p:tav tm="0">
                                          <p:val>
                                            <p:strVal val="#ppt_w*0.70"/>
                                          </p:val>
                                        </p:tav>
                                        <p:tav tm="100000">
                                          <p:val>
                                            <p:strVal val="#ppt_w"/>
                                          </p:val>
                                        </p:tav>
                                      </p:tavLst>
                                    </p:anim>
                                    <p:anim calcmode="lin" valueType="num">
                                      <p:cBhvr additive="repl">
                                        <p:cTn id="343" dur="2000" fill="hold"/>
                                        <p:tgtEl>
                                          <p:spTgt spid="166">
                                            <p:txEl>
                                              <p:pRg st="7" end="7"/>
                                            </p:txEl>
                                          </p:spTgt>
                                        </p:tgtEl>
                                        <p:attrNameLst>
                                          <p:attrName>ppt_h</p:attrName>
                                        </p:attrNameLst>
                                      </p:cBhvr>
                                      <p:tavLst>
                                        <p:tav tm="0">
                                          <p:val>
                                            <p:strVal val="#ppt_h"/>
                                          </p:val>
                                        </p:tav>
                                        <p:tav tm="100000">
                                          <p:val>
                                            <p:strVal val="#ppt_h"/>
                                          </p:val>
                                        </p:tav>
                                      </p:tavLst>
                                    </p:anim>
                                    <p:animEffect filter="fade" transition="in">
                                      <p:cBhvr additive="repl">
                                        <p:cTn id="344" dur="2000"/>
                                        <p:tgtEl>
                                          <p:spTgt spid="166">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Num" idx="15"/>
          </p:nvPr>
        </p:nvSpPr>
        <p:spPr>
          <a:xfrm>
            <a:off x="8582400" y="6356520"/>
            <a:ext cx="824760" cy="364680"/>
          </a:xfrm>
          <a:prstGeom prst="rect">
            <a:avLst/>
          </a:prstGeom>
          <a:noFill/>
          <a:ln w="0">
            <a:noFill/>
          </a:ln>
        </p:spPr>
        <p:txBody>
          <a:bodyPr numCol="1" spcCol="0" lIns="0" rIns="0" tIns="0" bIns="0" anchor="b">
            <a:noAutofit/>
          </a:bodyPr>
          <a:lstStyle>
            <a:lvl1pPr algn="r">
              <a:lnSpc>
                <a:spcPct val="100000"/>
              </a:lnSpc>
              <a:buNone/>
              <a:defRPr b="0" lang="en-US" sz="1600" spc="-1" strike="noStrike">
                <a:solidFill>
                  <a:srgbClr val="045c75"/>
                </a:solidFill>
                <a:latin typeface="Cambria"/>
              </a:defRPr>
            </a:lvl1pPr>
          </a:lstStyle>
          <a:p>
            <a:pPr algn="r">
              <a:lnSpc>
                <a:spcPct val="100000"/>
              </a:lnSpc>
              <a:buNone/>
            </a:pPr>
            <a:fld id="{1FD08E7A-A6B2-417A-AFFE-B78A317BF519}" type="slidenum">
              <a:rPr b="0" lang="en-US" sz="1600" spc="-1" strike="noStrike">
                <a:solidFill>
                  <a:srgbClr val="045c75"/>
                </a:solidFill>
                <a:latin typeface="Cambria"/>
              </a:rPr>
              <a:t>&lt;number&gt;</a:t>
            </a:fld>
            <a:endParaRPr b="0" lang="en-US" sz="1600" spc="-1" strike="noStrike">
              <a:latin typeface="Times New Roman"/>
            </a:endParaRPr>
          </a:p>
        </p:txBody>
      </p:sp>
      <p:pic>
        <p:nvPicPr>
          <p:cNvPr id="168" name="Picture 2" descr=""/>
          <p:cNvPicPr/>
          <p:nvPr/>
        </p:nvPicPr>
        <p:blipFill>
          <a:blip r:embed="rId1"/>
          <a:stretch/>
        </p:blipFill>
        <p:spPr>
          <a:xfrm>
            <a:off x="773640" y="380880"/>
            <a:ext cx="7909920" cy="2873160"/>
          </a:xfrm>
          <a:prstGeom prst="rect">
            <a:avLst/>
          </a:prstGeom>
          <a:ln w="9525">
            <a:noFill/>
          </a:ln>
        </p:spPr>
      </p:pic>
      <p:pic>
        <p:nvPicPr>
          <p:cNvPr id="169" name="Picture 3" descr=""/>
          <p:cNvPicPr/>
          <p:nvPr/>
        </p:nvPicPr>
        <p:blipFill>
          <a:blip r:embed="rId2"/>
          <a:stretch/>
        </p:blipFill>
        <p:spPr>
          <a:xfrm>
            <a:off x="1675800" y="3324240"/>
            <a:ext cx="6398280" cy="3246120"/>
          </a:xfrm>
          <a:prstGeom prst="rect">
            <a:avLst/>
          </a:prstGeom>
          <a:ln w="9525">
            <a:noFill/>
          </a:ln>
        </p:spPr>
      </p:pic>
    </p:spTree>
  </p:cSld>
  <mc:AlternateContent>
    <mc:Choice Requires="p14">
      <p:transition spd="slow" p14:dur="2000"/>
    </mc:Choice>
    <mc:Fallback>
      <p:transition spd="slow"/>
    </mc:Fallback>
  </mc:AlternateContent>
  <p:timing>
    <p:tnLst>
      <p:par>
        <p:cTn id="345" dur="indefinite" restart="never" nodeType="tmRoot">
          <p:childTnLst>
            <p:seq>
              <p:cTn id="346" dur="indefinite" nodeType="mainSeq">
                <p:childTnLst>
                  <p:par>
                    <p:cTn id="347" fill="hold">
                      <p:stCondLst>
                        <p:cond delay="indefinite"/>
                      </p:stCondLst>
                      <p:childTnLst>
                        <p:par>
                          <p:cTn id="348" fill="hold">
                            <p:stCondLst>
                              <p:cond delay="0"/>
                            </p:stCondLst>
                            <p:childTnLst>
                              <p:par>
                                <p:cTn id="349" nodeType="clickEffect" fill="hold" presetClass="entr" presetID="49">
                                  <p:stCondLst>
                                    <p:cond delay="0"/>
                                  </p:stCondLst>
                                  <p:childTnLst>
                                    <p:set>
                                      <p:cBhvr>
                                        <p:cTn id="350" dur="1" fill="hold">
                                          <p:stCondLst>
                                            <p:cond delay="0"/>
                                          </p:stCondLst>
                                        </p:cTn>
                                        <p:tgtEl>
                                          <p:spTgt spid="168"/>
                                        </p:tgtEl>
                                        <p:attrNameLst>
                                          <p:attrName>style.visibility</p:attrName>
                                        </p:attrNameLst>
                                      </p:cBhvr>
                                      <p:to>
                                        <p:strVal val="visible"/>
                                      </p:to>
                                    </p:set>
                                    <p:anim calcmode="lin" valueType="num">
                                      <p:cBhvr additive="repl">
                                        <p:cTn id="351" dur="2000" fill="hold"/>
                                        <p:tgtEl>
                                          <p:spTgt spid="168"/>
                                        </p:tgtEl>
                                        <p:attrNameLst>
                                          <p:attrName>ppt_w</p:attrName>
                                        </p:attrNameLst>
                                      </p:cBhvr>
                                      <p:tavLst>
                                        <p:tav tm="0">
                                          <p:val>
                                            <p:fltVal val="0"/>
                                          </p:val>
                                        </p:tav>
                                        <p:tav tm="100000">
                                          <p:val>
                                            <p:strVal val="#ppt_w"/>
                                          </p:val>
                                        </p:tav>
                                      </p:tavLst>
                                    </p:anim>
                                    <p:anim calcmode="lin" valueType="num">
                                      <p:cBhvr additive="repl">
                                        <p:cTn id="352" dur="2000" fill="hold"/>
                                        <p:tgtEl>
                                          <p:spTgt spid="168"/>
                                        </p:tgtEl>
                                        <p:attrNameLst>
                                          <p:attrName>ppt_h</p:attrName>
                                        </p:attrNameLst>
                                      </p:cBhvr>
                                      <p:tavLst>
                                        <p:tav tm="0">
                                          <p:val>
                                            <p:fltVal val="0"/>
                                          </p:val>
                                        </p:tav>
                                        <p:tav tm="100000">
                                          <p:val>
                                            <p:strVal val="#ppt_h"/>
                                          </p:val>
                                        </p:tav>
                                      </p:tavLst>
                                    </p:anim>
                                    <p:anim calcmode="lin" valueType="num">
                                      <p:cBhvr additive="repl">
                                        <p:cTn id="353" dur="2000" fill="hold"/>
                                        <p:tgtEl>
                                          <p:spTgt spid="168"/>
                                        </p:tgtEl>
                                        <p:attrNameLst>
                                          <p:attrName>r</p:attrName>
                                        </p:attrNameLst>
                                      </p:cBhvr>
                                      <p:tavLst>
                                        <p:tav tm="0">
                                          <p:val>
                                            <p:strVal val="360"/>
                                          </p:val>
                                        </p:tav>
                                        <p:tav tm="100000">
                                          <p:val>
                                            <p:strVal val="0"/>
                                          </p:val>
                                        </p:tav>
                                      </p:tavLst>
                                    </p:anim>
                                    <p:animEffect filter="fade" transition="in">
                                      <p:cBhvr additive="repl">
                                        <p:cTn id="354" dur="2000"/>
                                        <p:tgtEl>
                                          <p:spTgt spid="168"/>
                                        </p:tgtEl>
                                      </p:cBhvr>
                                    </p:animEffect>
                                  </p:childTnLst>
                                </p:cTn>
                              </p:par>
                            </p:childTnLst>
                          </p:cTn>
                        </p:par>
                      </p:childTnLst>
                    </p:cTn>
                  </p:par>
                  <p:par>
                    <p:cTn id="355" fill="hold">
                      <p:stCondLst>
                        <p:cond delay="indefinite"/>
                      </p:stCondLst>
                      <p:childTnLst>
                        <p:par>
                          <p:cTn id="356" fill="hold">
                            <p:stCondLst>
                              <p:cond delay="0"/>
                            </p:stCondLst>
                            <p:childTnLst>
                              <p:par>
                                <p:cTn id="357" nodeType="clickEffect" fill="hold" presetClass="entr" presetID="49">
                                  <p:stCondLst>
                                    <p:cond delay="0"/>
                                  </p:stCondLst>
                                  <p:childTnLst>
                                    <p:set>
                                      <p:cBhvr>
                                        <p:cTn id="358" dur="1" fill="hold">
                                          <p:stCondLst>
                                            <p:cond delay="0"/>
                                          </p:stCondLst>
                                        </p:cTn>
                                        <p:tgtEl>
                                          <p:spTgt spid="169"/>
                                        </p:tgtEl>
                                        <p:attrNameLst>
                                          <p:attrName>style.visibility</p:attrName>
                                        </p:attrNameLst>
                                      </p:cBhvr>
                                      <p:to>
                                        <p:strVal val="visible"/>
                                      </p:to>
                                    </p:set>
                                    <p:anim calcmode="lin" valueType="num">
                                      <p:cBhvr additive="repl">
                                        <p:cTn id="359" dur="2000" fill="hold"/>
                                        <p:tgtEl>
                                          <p:spTgt spid="169"/>
                                        </p:tgtEl>
                                        <p:attrNameLst>
                                          <p:attrName>ppt_w</p:attrName>
                                        </p:attrNameLst>
                                      </p:cBhvr>
                                      <p:tavLst>
                                        <p:tav tm="0">
                                          <p:val>
                                            <p:fltVal val="0"/>
                                          </p:val>
                                        </p:tav>
                                        <p:tav tm="100000">
                                          <p:val>
                                            <p:strVal val="#ppt_w"/>
                                          </p:val>
                                        </p:tav>
                                      </p:tavLst>
                                    </p:anim>
                                    <p:anim calcmode="lin" valueType="num">
                                      <p:cBhvr additive="repl">
                                        <p:cTn id="360" dur="2000" fill="hold"/>
                                        <p:tgtEl>
                                          <p:spTgt spid="169"/>
                                        </p:tgtEl>
                                        <p:attrNameLst>
                                          <p:attrName>ppt_h</p:attrName>
                                        </p:attrNameLst>
                                      </p:cBhvr>
                                      <p:tavLst>
                                        <p:tav tm="0">
                                          <p:val>
                                            <p:fltVal val="0"/>
                                          </p:val>
                                        </p:tav>
                                        <p:tav tm="100000">
                                          <p:val>
                                            <p:strVal val="#ppt_h"/>
                                          </p:val>
                                        </p:tav>
                                      </p:tavLst>
                                    </p:anim>
                                    <p:anim calcmode="lin" valueType="num">
                                      <p:cBhvr additive="repl">
                                        <p:cTn id="361" dur="2000" fill="hold"/>
                                        <p:tgtEl>
                                          <p:spTgt spid="169"/>
                                        </p:tgtEl>
                                        <p:attrNameLst>
                                          <p:attrName>r</p:attrName>
                                        </p:attrNameLst>
                                      </p:cBhvr>
                                      <p:tavLst>
                                        <p:tav tm="0">
                                          <p:val>
                                            <p:strVal val="360"/>
                                          </p:val>
                                        </p:tav>
                                        <p:tav tm="100000">
                                          <p:val>
                                            <p:strVal val="0"/>
                                          </p:val>
                                        </p:tav>
                                      </p:tavLst>
                                    </p:anim>
                                    <p:animEffect filter="fade" transition="in">
                                      <p:cBhvr additive="repl">
                                        <p:cTn id="362" dur="2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ldNum" idx="16"/>
          </p:nvPr>
        </p:nvSpPr>
        <p:spPr>
          <a:xfrm>
            <a:off x="8582400" y="6356520"/>
            <a:ext cx="824760" cy="364680"/>
          </a:xfrm>
          <a:prstGeom prst="rect">
            <a:avLst/>
          </a:prstGeom>
          <a:noFill/>
          <a:ln w="0">
            <a:noFill/>
          </a:ln>
        </p:spPr>
        <p:txBody>
          <a:bodyPr numCol="1" spcCol="0" lIns="0" rIns="0" tIns="0" bIns="0" anchor="b">
            <a:noAutofit/>
          </a:bodyPr>
          <a:lstStyle>
            <a:lvl1pPr algn="r">
              <a:lnSpc>
                <a:spcPct val="100000"/>
              </a:lnSpc>
              <a:buNone/>
              <a:defRPr b="0" lang="en-US" sz="1600" spc="-1" strike="noStrike">
                <a:solidFill>
                  <a:srgbClr val="045c75"/>
                </a:solidFill>
                <a:latin typeface="Cambria"/>
              </a:defRPr>
            </a:lvl1pPr>
          </a:lstStyle>
          <a:p>
            <a:pPr algn="r">
              <a:lnSpc>
                <a:spcPct val="100000"/>
              </a:lnSpc>
              <a:buNone/>
            </a:pPr>
            <a:fld id="{2BFE3A99-4519-4A2A-95AB-50A60BB1880F}" type="slidenum">
              <a:rPr b="0" lang="en-US" sz="1600" spc="-1" strike="noStrike">
                <a:solidFill>
                  <a:srgbClr val="045c75"/>
                </a:solidFill>
                <a:latin typeface="Cambria"/>
              </a:rPr>
              <a:t>&lt;number&gt;</a:t>
            </a:fld>
            <a:endParaRPr b="0" lang="en-US" sz="1600" spc="-1" strike="noStrike">
              <a:latin typeface="Times New Roman"/>
            </a:endParaRPr>
          </a:p>
        </p:txBody>
      </p:sp>
      <p:sp>
        <p:nvSpPr>
          <p:cNvPr id="171" name="Rectangle 1"/>
          <p:cNvSpPr/>
          <p:nvPr/>
        </p:nvSpPr>
        <p:spPr>
          <a:xfrm>
            <a:off x="685440" y="663480"/>
            <a:ext cx="8391600" cy="252900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0" lang="en-US" sz="2000" spc="-1" strike="noStrike">
                <a:solidFill>
                  <a:srgbClr val="000000"/>
                </a:solidFill>
                <a:latin typeface="Cambria"/>
              </a:rPr>
              <a:t>The network diagram in Figure 8.11 shows the procedure relationship between the activities. </a:t>
            </a:r>
            <a:r>
              <a:rPr b="1" lang="en-US" sz="2000" spc="-1" strike="noStrike">
                <a:solidFill>
                  <a:srgbClr val="ff0000"/>
                </a:solidFill>
                <a:latin typeface="Cambria"/>
              </a:rPr>
              <a:t>Activity A (preparation of house plan)</a:t>
            </a:r>
            <a:r>
              <a:rPr b="0" lang="en-US" sz="2000" spc="-1" strike="noStrike">
                <a:solidFill>
                  <a:srgbClr val="000000"/>
                </a:solidFill>
                <a:latin typeface="Cambria"/>
              </a:rPr>
              <a:t>, has a start event 1 as well as an ending event 2</a:t>
            </a:r>
            <a:r>
              <a:rPr b="1" lang="en-US" sz="2000" spc="-1" strike="noStrike">
                <a:solidFill>
                  <a:srgbClr val="ff0000"/>
                </a:solidFill>
                <a:latin typeface="Cambria"/>
              </a:rPr>
              <a:t>. Activity B (Construction of house) </a:t>
            </a:r>
            <a:r>
              <a:rPr b="0" lang="en-US" sz="2000" spc="-1" strike="noStrike">
                <a:solidFill>
                  <a:srgbClr val="000000"/>
                </a:solidFill>
                <a:latin typeface="Cambria"/>
              </a:rPr>
              <a:t>begins at event 2 &amp; ends at event 3. </a:t>
            </a:r>
            <a:r>
              <a:rPr b="1" i="1" lang="en-US" sz="2000" spc="-1" strike="noStrike">
                <a:solidFill>
                  <a:srgbClr val="000000"/>
                </a:solidFill>
                <a:latin typeface="Cambria"/>
              </a:rPr>
              <a:t>The activity B cannot start until activity A has been completed.</a:t>
            </a:r>
            <a:r>
              <a:rPr b="0" lang="en-US" sz="2000" spc="-1" strike="noStrike">
                <a:solidFill>
                  <a:srgbClr val="000000"/>
                </a:solidFill>
                <a:latin typeface="Cambria"/>
              </a:rPr>
              <a:t> </a:t>
            </a:r>
            <a:r>
              <a:rPr b="1" i="1" lang="en-US" sz="2000" spc="-1" strike="noStrike">
                <a:solidFill>
                  <a:srgbClr val="000000"/>
                </a:solidFill>
                <a:latin typeface="Cambria"/>
              </a:rPr>
              <a:t>Activities C &amp; D cannot begin until activity B has been completed,</a:t>
            </a:r>
            <a:r>
              <a:rPr b="0" lang="en-US" sz="2000" spc="-1" strike="noStrike">
                <a:solidFill>
                  <a:srgbClr val="000000"/>
                </a:solidFill>
                <a:latin typeface="Cambria"/>
              </a:rPr>
              <a:t> but they can be performed simultaneously.  Similarly, </a:t>
            </a:r>
            <a:r>
              <a:rPr b="1" i="1" lang="en-US" sz="2000" spc="-1" strike="noStrike">
                <a:solidFill>
                  <a:srgbClr val="000000"/>
                </a:solidFill>
                <a:latin typeface="Cambria"/>
              </a:rPr>
              <a:t>activities E &amp; F can start only after completion of activities C &amp; D respectively.</a:t>
            </a:r>
            <a:r>
              <a:rPr b="0" lang="en-US" sz="2000" spc="-1" strike="noStrike">
                <a:solidFill>
                  <a:srgbClr val="000000"/>
                </a:solidFill>
                <a:latin typeface="Cambria"/>
              </a:rPr>
              <a:t> Both activities E &amp; F finish at the end of event 6.</a:t>
            </a:r>
            <a:endParaRPr b="0" lang="en-US" sz="2000" spc="-1" strike="noStrike">
              <a:latin typeface="Arial"/>
            </a:endParaRPr>
          </a:p>
        </p:txBody>
      </p:sp>
      <p:sp>
        <p:nvSpPr>
          <p:cNvPr id="172" name="Rectangle 2"/>
          <p:cNvSpPr/>
          <p:nvPr/>
        </p:nvSpPr>
        <p:spPr>
          <a:xfrm>
            <a:off x="761760" y="3419640"/>
            <a:ext cx="8315280" cy="1004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i="1" lang="en-US" sz="2000" spc="-1" strike="noStrike">
                <a:solidFill>
                  <a:srgbClr val="000000"/>
                </a:solidFill>
                <a:latin typeface="Cambria"/>
              </a:rPr>
              <a:t>Example 2: Consider the project given in Table 8.2 &amp; construct a network diagram. </a:t>
            </a:r>
            <a:r>
              <a:rPr b="1" lang="en-US" sz="2000" spc="-1" strike="noStrike">
                <a:solidFill>
                  <a:srgbClr val="000000"/>
                </a:solidFill>
                <a:latin typeface="Cambria"/>
              </a:rPr>
              <a:t>Table 8.2: Sequence of Activities for Building Construction Project</a:t>
            </a:r>
            <a:endParaRPr b="0" lang="en-US" sz="2000" spc="-1" strike="noStrike">
              <a:latin typeface="Arial"/>
            </a:endParaRPr>
          </a:p>
        </p:txBody>
      </p:sp>
      <p:pic>
        <p:nvPicPr>
          <p:cNvPr id="173" name="Picture 2" descr=""/>
          <p:cNvPicPr/>
          <p:nvPr/>
        </p:nvPicPr>
        <p:blipFill>
          <a:blip r:embed="rId1"/>
          <a:stretch/>
        </p:blipFill>
        <p:spPr>
          <a:xfrm>
            <a:off x="804600" y="4495680"/>
            <a:ext cx="8190360" cy="1904760"/>
          </a:xfrm>
          <a:prstGeom prst="rect">
            <a:avLst/>
          </a:prstGeom>
          <a:ln w="9525">
            <a:noFill/>
          </a:ln>
        </p:spPr>
      </p:pic>
    </p:spTree>
  </p:cSld>
  <mc:AlternateContent>
    <mc:Choice Requires="p14">
      <p:transition spd="slow" p14:dur="2000"/>
    </mc:Choice>
    <mc:Fallback>
      <p:transition spd="slow"/>
    </mc:Fallback>
  </mc:AlternateContent>
  <p:timing>
    <p:tnLst>
      <p:par>
        <p:cTn id="363" dur="indefinite" restart="never" nodeType="tmRoot">
          <p:childTnLst>
            <p:seq>
              <p:cTn id="364" dur="indefinite" nodeType="mainSeq">
                <p:childTnLst>
                  <p:par>
                    <p:cTn id="365" fill="hold">
                      <p:stCondLst>
                        <p:cond delay="indefinite"/>
                      </p:stCondLst>
                      <p:childTnLst>
                        <p:par>
                          <p:cTn id="366" fill="hold">
                            <p:stCondLst>
                              <p:cond delay="0"/>
                            </p:stCondLst>
                            <p:childTnLst>
                              <p:par>
                                <p:cTn id="367" nodeType="clickEffect" fill="hold" presetClass="entr" presetID="55">
                                  <p:stCondLst>
                                    <p:cond delay="0"/>
                                  </p:stCondLst>
                                  <p:childTnLst>
                                    <p:set>
                                      <p:cBhvr>
                                        <p:cTn id="368" dur="1" fill="hold">
                                          <p:stCondLst>
                                            <p:cond delay="0"/>
                                          </p:stCondLst>
                                        </p:cTn>
                                        <p:tgtEl>
                                          <p:spTgt spid="171"/>
                                        </p:tgtEl>
                                        <p:attrNameLst>
                                          <p:attrName>style.visibility</p:attrName>
                                        </p:attrNameLst>
                                      </p:cBhvr>
                                      <p:to>
                                        <p:strVal val="visible"/>
                                      </p:to>
                                    </p:set>
                                    <p:anim calcmode="lin" valueType="num">
                                      <p:cBhvr additive="repl">
                                        <p:cTn id="369" dur="2000" fill="hold"/>
                                        <p:tgtEl>
                                          <p:spTgt spid="171"/>
                                        </p:tgtEl>
                                        <p:attrNameLst>
                                          <p:attrName>ppt_w</p:attrName>
                                        </p:attrNameLst>
                                      </p:cBhvr>
                                      <p:tavLst>
                                        <p:tav tm="0">
                                          <p:val>
                                            <p:strVal val="#ppt_w*0.70"/>
                                          </p:val>
                                        </p:tav>
                                        <p:tav tm="100000">
                                          <p:val>
                                            <p:strVal val="#ppt_w"/>
                                          </p:val>
                                        </p:tav>
                                      </p:tavLst>
                                    </p:anim>
                                    <p:anim calcmode="lin" valueType="num">
                                      <p:cBhvr additive="repl">
                                        <p:cTn id="370" dur="2000" fill="hold"/>
                                        <p:tgtEl>
                                          <p:spTgt spid="171"/>
                                        </p:tgtEl>
                                        <p:attrNameLst>
                                          <p:attrName>ppt_h</p:attrName>
                                        </p:attrNameLst>
                                      </p:cBhvr>
                                      <p:tavLst>
                                        <p:tav tm="0">
                                          <p:val>
                                            <p:strVal val="#ppt_h"/>
                                          </p:val>
                                        </p:tav>
                                        <p:tav tm="100000">
                                          <p:val>
                                            <p:strVal val="#ppt_h"/>
                                          </p:val>
                                        </p:tav>
                                      </p:tavLst>
                                    </p:anim>
                                    <p:animEffect filter="fade" transition="in">
                                      <p:cBhvr additive="repl">
                                        <p:cTn id="371" dur="2000"/>
                                        <p:tgtEl>
                                          <p:spTgt spid="171"/>
                                        </p:tgtEl>
                                      </p:cBhvr>
                                    </p:animEffect>
                                  </p:childTnLst>
                                </p:cTn>
                              </p:par>
                            </p:childTnLst>
                          </p:cTn>
                        </p:par>
                      </p:childTnLst>
                    </p:cTn>
                  </p:par>
                  <p:par>
                    <p:cTn id="372" fill="hold">
                      <p:stCondLst>
                        <p:cond delay="indefinite"/>
                      </p:stCondLst>
                      <p:childTnLst>
                        <p:par>
                          <p:cTn id="373" fill="hold">
                            <p:stCondLst>
                              <p:cond delay="0"/>
                            </p:stCondLst>
                            <p:childTnLst>
                              <p:par>
                                <p:cTn id="374" nodeType="clickEffect" fill="hold" presetClass="entr" presetID="55">
                                  <p:stCondLst>
                                    <p:cond delay="0"/>
                                  </p:stCondLst>
                                  <p:childTnLst>
                                    <p:set>
                                      <p:cBhvr>
                                        <p:cTn id="375" dur="1" fill="hold">
                                          <p:stCondLst>
                                            <p:cond delay="0"/>
                                          </p:stCondLst>
                                        </p:cTn>
                                        <p:tgtEl>
                                          <p:spTgt spid="172"/>
                                        </p:tgtEl>
                                        <p:attrNameLst>
                                          <p:attrName>style.visibility</p:attrName>
                                        </p:attrNameLst>
                                      </p:cBhvr>
                                      <p:to>
                                        <p:strVal val="visible"/>
                                      </p:to>
                                    </p:set>
                                    <p:anim calcmode="lin" valueType="num">
                                      <p:cBhvr additive="repl">
                                        <p:cTn id="376" dur="2000" fill="hold"/>
                                        <p:tgtEl>
                                          <p:spTgt spid="172"/>
                                        </p:tgtEl>
                                        <p:attrNameLst>
                                          <p:attrName>ppt_w</p:attrName>
                                        </p:attrNameLst>
                                      </p:cBhvr>
                                      <p:tavLst>
                                        <p:tav tm="0">
                                          <p:val>
                                            <p:strVal val="#ppt_w*0.70"/>
                                          </p:val>
                                        </p:tav>
                                        <p:tav tm="100000">
                                          <p:val>
                                            <p:strVal val="#ppt_w"/>
                                          </p:val>
                                        </p:tav>
                                      </p:tavLst>
                                    </p:anim>
                                    <p:anim calcmode="lin" valueType="num">
                                      <p:cBhvr additive="repl">
                                        <p:cTn id="377" dur="2000" fill="hold"/>
                                        <p:tgtEl>
                                          <p:spTgt spid="172"/>
                                        </p:tgtEl>
                                        <p:attrNameLst>
                                          <p:attrName>ppt_h</p:attrName>
                                        </p:attrNameLst>
                                      </p:cBhvr>
                                      <p:tavLst>
                                        <p:tav tm="0">
                                          <p:val>
                                            <p:strVal val="#ppt_h"/>
                                          </p:val>
                                        </p:tav>
                                        <p:tav tm="100000">
                                          <p:val>
                                            <p:strVal val="#ppt_h"/>
                                          </p:val>
                                        </p:tav>
                                      </p:tavLst>
                                    </p:anim>
                                    <p:animEffect filter="fade" transition="in">
                                      <p:cBhvr additive="repl">
                                        <p:cTn id="378" dur="2000"/>
                                        <p:tgtEl>
                                          <p:spTgt spid="172"/>
                                        </p:tgtEl>
                                      </p:cBhvr>
                                    </p:animEffect>
                                  </p:childTnLst>
                                </p:cTn>
                              </p:par>
                            </p:childTnLst>
                          </p:cTn>
                        </p:par>
                      </p:childTnLst>
                    </p:cTn>
                  </p:par>
                  <p:par>
                    <p:cTn id="379" fill="hold">
                      <p:stCondLst>
                        <p:cond delay="indefinite"/>
                      </p:stCondLst>
                      <p:childTnLst>
                        <p:par>
                          <p:cTn id="380" fill="hold">
                            <p:stCondLst>
                              <p:cond delay="0"/>
                            </p:stCondLst>
                            <p:childTnLst>
                              <p:par>
                                <p:cTn id="381" nodeType="clickEffect" fill="hold" presetClass="entr" presetID="49">
                                  <p:stCondLst>
                                    <p:cond delay="0"/>
                                  </p:stCondLst>
                                  <p:childTnLst>
                                    <p:set>
                                      <p:cBhvr>
                                        <p:cTn id="382" dur="1" fill="hold">
                                          <p:stCondLst>
                                            <p:cond delay="0"/>
                                          </p:stCondLst>
                                        </p:cTn>
                                        <p:tgtEl>
                                          <p:spTgt spid="173"/>
                                        </p:tgtEl>
                                        <p:attrNameLst>
                                          <p:attrName>style.visibility</p:attrName>
                                        </p:attrNameLst>
                                      </p:cBhvr>
                                      <p:to>
                                        <p:strVal val="visible"/>
                                      </p:to>
                                    </p:set>
                                    <p:anim calcmode="lin" valueType="num">
                                      <p:cBhvr additive="repl">
                                        <p:cTn id="383" dur="2000" fill="hold"/>
                                        <p:tgtEl>
                                          <p:spTgt spid="173"/>
                                        </p:tgtEl>
                                        <p:attrNameLst>
                                          <p:attrName>ppt_w</p:attrName>
                                        </p:attrNameLst>
                                      </p:cBhvr>
                                      <p:tavLst>
                                        <p:tav tm="0">
                                          <p:val>
                                            <p:fltVal val="0"/>
                                          </p:val>
                                        </p:tav>
                                        <p:tav tm="100000">
                                          <p:val>
                                            <p:strVal val="#ppt_w"/>
                                          </p:val>
                                        </p:tav>
                                      </p:tavLst>
                                    </p:anim>
                                    <p:anim calcmode="lin" valueType="num">
                                      <p:cBhvr additive="repl">
                                        <p:cTn id="384" dur="2000" fill="hold"/>
                                        <p:tgtEl>
                                          <p:spTgt spid="173"/>
                                        </p:tgtEl>
                                        <p:attrNameLst>
                                          <p:attrName>ppt_h</p:attrName>
                                        </p:attrNameLst>
                                      </p:cBhvr>
                                      <p:tavLst>
                                        <p:tav tm="0">
                                          <p:val>
                                            <p:fltVal val="0"/>
                                          </p:val>
                                        </p:tav>
                                        <p:tav tm="100000">
                                          <p:val>
                                            <p:strVal val="#ppt_h"/>
                                          </p:val>
                                        </p:tav>
                                      </p:tavLst>
                                    </p:anim>
                                    <p:anim calcmode="lin" valueType="num">
                                      <p:cBhvr additive="repl">
                                        <p:cTn id="385" dur="2000" fill="hold"/>
                                        <p:tgtEl>
                                          <p:spTgt spid="173"/>
                                        </p:tgtEl>
                                        <p:attrNameLst>
                                          <p:attrName>r</p:attrName>
                                        </p:attrNameLst>
                                      </p:cBhvr>
                                      <p:tavLst>
                                        <p:tav tm="0">
                                          <p:val>
                                            <p:strVal val="360"/>
                                          </p:val>
                                        </p:tav>
                                        <p:tav tm="100000">
                                          <p:val>
                                            <p:strVal val="0"/>
                                          </p:val>
                                        </p:tav>
                                      </p:tavLst>
                                    </p:anim>
                                    <p:animEffect filter="fade" transition="in">
                                      <p:cBhvr additive="repl">
                                        <p:cTn id="386" dur="2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Rectangle 1"/>
          <p:cNvSpPr/>
          <p:nvPr/>
        </p:nvSpPr>
        <p:spPr>
          <a:xfrm>
            <a:off x="412560" y="533520"/>
            <a:ext cx="9077400" cy="161424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i="1" lang="en-US" sz="2000" spc="-1" strike="noStrike">
                <a:solidFill>
                  <a:srgbClr val="000000"/>
                </a:solidFill>
                <a:latin typeface="Constantia"/>
              </a:rPr>
              <a:t>Solution: The activities C &amp; D have a common predecessor A. The network </a:t>
            </a:r>
            <a:r>
              <a:rPr b="0" lang="en-US" sz="2000" spc="-1" strike="noStrike">
                <a:solidFill>
                  <a:srgbClr val="000000"/>
                </a:solidFill>
                <a:latin typeface="Constantia"/>
              </a:rPr>
              <a:t>representation shown in Figure </a:t>
            </a:r>
            <a:r>
              <a:rPr b="0" lang="en-US" sz="2000" spc="-1" strike="noStrike">
                <a:solidFill>
                  <a:srgbClr val="ff0000"/>
                </a:solidFill>
                <a:latin typeface="Constantia"/>
              </a:rPr>
              <a:t>8.12 (a)</a:t>
            </a:r>
            <a:r>
              <a:rPr b="0" lang="en-US" sz="2000" spc="-1" strike="noStrike">
                <a:solidFill>
                  <a:srgbClr val="000000"/>
                </a:solidFill>
                <a:latin typeface="Constantia"/>
              </a:rPr>
              <a:t>, </a:t>
            </a:r>
            <a:r>
              <a:rPr b="0" lang="en-US" sz="2000" spc="-1" strike="noStrike">
                <a:solidFill>
                  <a:srgbClr val="ff0000"/>
                </a:solidFill>
                <a:latin typeface="Constantia"/>
              </a:rPr>
              <a:t>(b)</a:t>
            </a:r>
            <a:r>
              <a:rPr b="0" lang="en-US" sz="2000" spc="-1" strike="noStrike">
                <a:solidFill>
                  <a:srgbClr val="000000"/>
                </a:solidFill>
                <a:latin typeface="Constantia"/>
              </a:rPr>
              <a:t> violates the rule that no two activities can begin &amp; end at the same events. It appears as if activity B is a predecessor of activity C, which is not the case. To construct the network in a logical order, it is necessary to introduce a </a:t>
            </a:r>
            <a:r>
              <a:rPr b="0" lang="en-US" sz="2000" spc="-1" strike="noStrike">
                <a:solidFill>
                  <a:srgbClr val="ff0000"/>
                </a:solidFill>
                <a:latin typeface="Constantia"/>
              </a:rPr>
              <a:t>dummy activity </a:t>
            </a:r>
            <a:r>
              <a:rPr b="0" lang="en-US" sz="2000" spc="-1" strike="noStrike">
                <a:solidFill>
                  <a:srgbClr val="000000"/>
                </a:solidFill>
                <a:latin typeface="Constantia"/>
              </a:rPr>
              <a:t>as shown in Figure 8.12.</a:t>
            </a:r>
            <a:endParaRPr b="0" lang="en-US" sz="2000" spc="-1" strike="noStrike">
              <a:latin typeface="Arial"/>
            </a:endParaRPr>
          </a:p>
        </p:txBody>
      </p:sp>
      <p:pic>
        <p:nvPicPr>
          <p:cNvPr id="175" name="Picture 2" descr=""/>
          <p:cNvPicPr/>
          <p:nvPr/>
        </p:nvPicPr>
        <p:blipFill>
          <a:blip r:embed="rId1"/>
          <a:stretch/>
        </p:blipFill>
        <p:spPr>
          <a:xfrm>
            <a:off x="412560" y="2514600"/>
            <a:ext cx="4208400" cy="1742760"/>
          </a:xfrm>
          <a:prstGeom prst="rect">
            <a:avLst/>
          </a:prstGeom>
          <a:ln w="9525">
            <a:noFill/>
          </a:ln>
        </p:spPr>
      </p:pic>
      <p:pic>
        <p:nvPicPr>
          <p:cNvPr id="176" name="Picture 3" descr=""/>
          <p:cNvPicPr/>
          <p:nvPr/>
        </p:nvPicPr>
        <p:blipFill>
          <a:blip r:embed="rId2"/>
          <a:stretch/>
        </p:blipFill>
        <p:spPr>
          <a:xfrm>
            <a:off x="4865400" y="2362320"/>
            <a:ext cx="4789440" cy="1980720"/>
          </a:xfrm>
          <a:prstGeom prst="rect">
            <a:avLst/>
          </a:prstGeom>
          <a:ln w="9525">
            <a:noFill/>
          </a:ln>
        </p:spPr>
      </p:pic>
      <p:pic>
        <p:nvPicPr>
          <p:cNvPr id="177" name="Picture 4" descr=""/>
          <p:cNvPicPr/>
          <p:nvPr/>
        </p:nvPicPr>
        <p:blipFill>
          <a:blip r:embed="rId3"/>
          <a:stretch/>
        </p:blipFill>
        <p:spPr>
          <a:xfrm>
            <a:off x="2475360" y="4343400"/>
            <a:ext cx="5003280" cy="2179440"/>
          </a:xfrm>
          <a:prstGeom prst="rect">
            <a:avLst/>
          </a:prstGeom>
          <a:ln w="9525">
            <a:noFill/>
          </a:ln>
        </p:spPr>
      </p:pic>
      <p:sp>
        <p:nvSpPr>
          <p:cNvPr id="178" name="Straight Arrow Connector 6"/>
          <p:cNvSpPr/>
          <p:nvPr/>
        </p:nvSpPr>
        <p:spPr>
          <a:xfrm flipV="1" rot="10800000">
            <a:off x="2742480" y="1142640"/>
            <a:ext cx="1751400" cy="1371240"/>
          </a:xfrm>
          <a:custGeom>
            <a:avLst/>
            <a:gdLst/>
            <a:ahLst/>
            <a:rect l="l" t="t" r="r" b="b"/>
            <a:pathLst>
              <a:path w="21600" h="21600">
                <a:moveTo>
                  <a:pt x="0" y="0"/>
                </a:moveTo>
                <a:lnTo>
                  <a:pt x="21600" y="21600"/>
                </a:lnTo>
              </a:path>
            </a:pathLst>
          </a:custGeom>
          <a:noFill/>
          <a:ln>
            <a:solidFill>
              <a:srgbClr val="095294"/>
            </a:solidFill>
            <a:round/>
            <a:tailEnd len="med" type="arrow" w="med"/>
          </a:ln>
        </p:spPr>
        <p:style>
          <a:lnRef idx="1">
            <a:schemeClr val="accent1"/>
          </a:lnRef>
          <a:fillRef idx="0">
            <a:schemeClr val="accent1"/>
          </a:fillRef>
          <a:effectRef idx="0">
            <a:schemeClr val="accent1"/>
          </a:effectRef>
          <a:fontRef idx="minor"/>
        </p:style>
      </p:sp>
      <p:sp>
        <p:nvSpPr>
          <p:cNvPr id="179" name="Straight Arrow Connector 8"/>
          <p:cNvSpPr/>
          <p:nvPr/>
        </p:nvSpPr>
        <p:spPr>
          <a:xfrm>
            <a:off x="5027400" y="1143000"/>
            <a:ext cx="2208600" cy="1371240"/>
          </a:xfrm>
          <a:custGeom>
            <a:avLst/>
            <a:gdLst/>
            <a:ahLst/>
            <a:rect l="l" t="t" r="r" b="b"/>
            <a:pathLst>
              <a:path w="21600" h="21600">
                <a:moveTo>
                  <a:pt x="0" y="0"/>
                </a:moveTo>
                <a:lnTo>
                  <a:pt x="21600" y="21600"/>
                </a:lnTo>
              </a:path>
            </a:pathLst>
          </a:custGeom>
          <a:noFill/>
          <a:ln>
            <a:solidFill>
              <a:srgbClr val="095294"/>
            </a:solidFill>
            <a:round/>
            <a:tailEnd len="med" type="arrow" w="med"/>
          </a:ln>
        </p:spPr>
        <p:style>
          <a:lnRef idx="1">
            <a:schemeClr val="accent1"/>
          </a:lnRef>
          <a:fillRef idx="0">
            <a:schemeClr val="accent1"/>
          </a:fillRef>
          <a:effectRef idx="0">
            <a:schemeClr val="accent1"/>
          </a:effectRef>
          <a:fontRef idx="minor"/>
        </p:style>
      </p:sp>
      <p:sp>
        <p:nvSpPr>
          <p:cNvPr id="180" name="Straight Arrow Connector 10"/>
          <p:cNvSpPr/>
          <p:nvPr/>
        </p:nvSpPr>
        <p:spPr>
          <a:xfrm flipH="1" rot="16200000">
            <a:off x="3287880" y="2653920"/>
            <a:ext cx="2285640" cy="1092240"/>
          </a:xfrm>
          <a:custGeom>
            <a:avLst/>
            <a:gdLst/>
            <a:ahLst/>
            <a:rect l="l" t="t" r="r" b="b"/>
            <a:pathLst>
              <a:path w="21600" h="21600">
                <a:moveTo>
                  <a:pt x="0" y="0"/>
                </a:moveTo>
                <a:lnTo>
                  <a:pt x="21600" y="21600"/>
                </a:lnTo>
              </a:path>
            </a:pathLst>
          </a:custGeom>
          <a:noFill/>
          <a:ln>
            <a:solidFill>
              <a:srgbClr val="095294"/>
            </a:solidFill>
            <a:round/>
            <a:tailEnd len="med" type="arrow" w="med"/>
          </a:ln>
        </p:spPr>
        <p:style>
          <a:lnRef idx="1">
            <a:schemeClr val="accent1"/>
          </a:lnRef>
          <a:fillRef idx="0">
            <a:schemeClr val="accent1"/>
          </a:fillRef>
          <a:effectRef idx="0">
            <a:schemeClr val="accent1"/>
          </a:effectRef>
          <a:fontRef idx="minor"/>
        </p:style>
      </p:sp>
      <p:sp>
        <p:nvSpPr>
          <p:cNvPr id="2" name="PlaceHolder 1"/>
          <p:cNvSpPr>
            <a:spLocks noGrp="1"/>
          </p:cNvSpPr>
          <p:nvPr>
            <p:ph type="sldNum" idx="9"/>
          </p:nvPr>
        </p:nvSpPr>
        <p:spPr/>
        <p:txBody>
          <a:bodyPr/>
          <a:p>
            <a:fld id="{BCF9ADF7-090B-41D1-B7F0-296055A7365D}" type="slidenum">
              <a:t>15</a:t>
            </a:fld>
          </a:p>
        </p:txBody>
      </p:sp>
    </p:spTree>
  </p:cSld>
  <mc:AlternateContent>
    <mc:Choice Requires="p14">
      <p:transition spd="slow" p14:dur="2000"/>
    </mc:Choice>
    <mc:Fallback>
      <p:transition spd="slow"/>
    </mc:Fallback>
  </mc:AlternateContent>
  <p:timing>
    <p:tnLst>
      <p:par>
        <p:cTn id="387" dur="indefinite" restart="never" nodeType="tmRoot">
          <p:childTnLst>
            <p:seq>
              <p:cTn id="388" dur="indefinite" nodeType="mainSeq">
                <p:childTnLst>
                  <p:par>
                    <p:cTn id="389" fill="hold">
                      <p:stCondLst>
                        <p:cond delay="indefinite"/>
                      </p:stCondLst>
                      <p:childTnLst>
                        <p:par>
                          <p:cTn id="390" fill="hold">
                            <p:stCondLst>
                              <p:cond delay="0"/>
                            </p:stCondLst>
                            <p:childTnLst>
                              <p:par>
                                <p:cTn id="391" nodeType="clickEffect" fill="hold" presetClass="entr" presetID="55">
                                  <p:stCondLst>
                                    <p:cond delay="0"/>
                                  </p:stCondLst>
                                  <p:childTnLst>
                                    <p:set>
                                      <p:cBhvr>
                                        <p:cTn id="392" dur="1" fill="hold">
                                          <p:stCondLst>
                                            <p:cond delay="0"/>
                                          </p:stCondLst>
                                        </p:cTn>
                                        <p:tgtEl>
                                          <p:spTgt spid="174"/>
                                        </p:tgtEl>
                                        <p:attrNameLst>
                                          <p:attrName>style.visibility</p:attrName>
                                        </p:attrNameLst>
                                      </p:cBhvr>
                                      <p:to>
                                        <p:strVal val="visible"/>
                                      </p:to>
                                    </p:set>
                                    <p:anim calcmode="lin" valueType="num">
                                      <p:cBhvr additive="repl">
                                        <p:cTn id="393" dur="1000" fill="hold"/>
                                        <p:tgtEl>
                                          <p:spTgt spid="174"/>
                                        </p:tgtEl>
                                        <p:attrNameLst>
                                          <p:attrName>ppt_w</p:attrName>
                                        </p:attrNameLst>
                                      </p:cBhvr>
                                      <p:tavLst>
                                        <p:tav tm="0">
                                          <p:val>
                                            <p:strVal val="#ppt_w*0.70"/>
                                          </p:val>
                                        </p:tav>
                                        <p:tav tm="100000">
                                          <p:val>
                                            <p:strVal val="#ppt_w"/>
                                          </p:val>
                                        </p:tav>
                                      </p:tavLst>
                                    </p:anim>
                                    <p:anim calcmode="lin" valueType="num">
                                      <p:cBhvr additive="repl">
                                        <p:cTn id="394" dur="1000" fill="hold"/>
                                        <p:tgtEl>
                                          <p:spTgt spid="174"/>
                                        </p:tgtEl>
                                        <p:attrNameLst>
                                          <p:attrName>ppt_h</p:attrName>
                                        </p:attrNameLst>
                                      </p:cBhvr>
                                      <p:tavLst>
                                        <p:tav tm="0">
                                          <p:val>
                                            <p:strVal val="#ppt_h"/>
                                          </p:val>
                                        </p:tav>
                                        <p:tav tm="100000">
                                          <p:val>
                                            <p:strVal val="#ppt_h"/>
                                          </p:val>
                                        </p:tav>
                                      </p:tavLst>
                                    </p:anim>
                                    <p:animEffect filter="fade" transition="in">
                                      <p:cBhvr additive="repl">
                                        <p:cTn id="395" dur="1000"/>
                                        <p:tgtEl>
                                          <p:spTgt spid="174"/>
                                        </p:tgtEl>
                                      </p:cBhvr>
                                    </p:animEffect>
                                  </p:childTnLst>
                                </p:cTn>
                              </p:par>
                            </p:childTnLst>
                          </p:cTn>
                        </p:par>
                      </p:childTnLst>
                    </p:cTn>
                  </p:par>
                  <p:par>
                    <p:cTn id="396" fill="hold">
                      <p:stCondLst>
                        <p:cond delay="indefinite"/>
                      </p:stCondLst>
                      <p:childTnLst>
                        <p:par>
                          <p:cTn id="397" fill="hold">
                            <p:stCondLst>
                              <p:cond delay="0"/>
                            </p:stCondLst>
                            <p:childTnLst>
                              <p:par>
                                <p:cTn id="398" nodeType="clickEffect" fill="hold" presetClass="entr" presetID="2" presetSubtype="3">
                                  <p:stCondLst>
                                    <p:cond delay="0"/>
                                  </p:stCondLst>
                                  <p:childTnLst>
                                    <p:set>
                                      <p:cBhvr>
                                        <p:cTn id="399" dur="1" fill="hold">
                                          <p:stCondLst>
                                            <p:cond delay="0"/>
                                          </p:stCondLst>
                                        </p:cTn>
                                        <p:tgtEl>
                                          <p:spTgt spid="178"/>
                                        </p:tgtEl>
                                        <p:attrNameLst>
                                          <p:attrName>style.visibility</p:attrName>
                                        </p:attrNameLst>
                                      </p:cBhvr>
                                      <p:to>
                                        <p:strVal val="visible"/>
                                      </p:to>
                                    </p:set>
                                    <p:anim calcmode="lin" valueType="num">
                                      <p:cBhvr additive="repl">
                                        <p:cTn id="400" dur="5000" fill="hold"/>
                                        <p:tgtEl>
                                          <p:spTgt spid="178"/>
                                        </p:tgtEl>
                                        <p:attrNameLst>
                                          <p:attrName>ppt_x</p:attrName>
                                        </p:attrNameLst>
                                      </p:cBhvr>
                                      <p:tavLst>
                                        <p:tav tm="0">
                                          <p:val>
                                            <p:strVal val="1+#ppt_w/2"/>
                                          </p:val>
                                        </p:tav>
                                        <p:tav tm="100000">
                                          <p:val>
                                            <p:strVal val="#ppt_x"/>
                                          </p:val>
                                        </p:tav>
                                      </p:tavLst>
                                    </p:anim>
                                    <p:anim calcmode="lin" valueType="num">
                                      <p:cBhvr additive="repl">
                                        <p:cTn id="401" dur="5000" fill="hold"/>
                                        <p:tgtEl>
                                          <p:spTgt spid="178"/>
                                        </p:tgtEl>
                                        <p:attrNameLst>
                                          <p:attrName>ppt_y</p:attrName>
                                        </p:attrNameLst>
                                      </p:cBhvr>
                                      <p:tavLst>
                                        <p:tav tm="0">
                                          <p:val>
                                            <p:strVal val="0-#ppt_h/2"/>
                                          </p:val>
                                        </p:tav>
                                        <p:tav tm="100000">
                                          <p:val>
                                            <p:strVal val="#ppt_y"/>
                                          </p:val>
                                        </p:tav>
                                      </p:tavLst>
                                    </p:anim>
                                  </p:childTnLst>
                                </p:cTn>
                              </p:par>
                            </p:childTnLst>
                          </p:cTn>
                        </p:par>
                        <p:par>
                          <p:cTn id="402" fill="hold">
                            <p:stCondLst>
                              <p:cond delay="5000"/>
                            </p:stCondLst>
                            <p:childTnLst>
                              <p:par>
                                <p:cTn id="403" nodeType="afterEffect" fill="hold" presetClass="entr" presetID="49">
                                  <p:stCondLst>
                                    <p:cond delay="0"/>
                                  </p:stCondLst>
                                  <p:childTnLst>
                                    <p:set>
                                      <p:cBhvr>
                                        <p:cTn id="404" dur="1" fill="hold">
                                          <p:stCondLst>
                                            <p:cond delay="0"/>
                                          </p:stCondLst>
                                        </p:cTn>
                                        <p:tgtEl>
                                          <p:spTgt spid="175"/>
                                        </p:tgtEl>
                                        <p:attrNameLst>
                                          <p:attrName>style.visibility</p:attrName>
                                        </p:attrNameLst>
                                      </p:cBhvr>
                                      <p:to>
                                        <p:strVal val="visible"/>
                                      </p:to>
                                    </p:set>
                                    <p:anim calcmode="lin" valueType="num">
                                      <p:cBhvr additive="repl">
                                        <p:cTn id="405" dur="2000" fill="hold"/>
                                        <p:tgtEl>
                                          <p:spTgt spid="175"/>
                                        </p:tgtEl>
                                        <p:attrNameLst>
                                          <p:attrName>ppt_w</p:attrName>
                                        </p:attrNameLst>
                                      </p:cBhvr>
                                      <p:tavLst>
                                        <p:tav tm="0">
                                          <p:val>
                                            <p:fltVal val="0"/>
                                          </p:val>
                                        </p:tav>
                                        <p:tav tm="100000">
                                          <p:val>
                                            <p:strVal val="#ppt_w"/>
                                          </p:val>
                                        </p:tav>
                                      </p:tavLst>
                                    </p:anim>
                                    <p:anim calcmode="lin" valueType="num">
                                      <p:cBhvr additive="repl">
                                        <p:cTn id="406" dur="2000" fill="hold"/>
                                        <p:tgtEl>
                                          <p:spTgt spid="175"/>
                                        </p:tgtEl>
                                        <p:attrNameLst>
                                          <p:attrName>ppt_h</p:attrName>
                                        </p:attrNameLst>
                                      </p:cBhvr>
                                      <p:tavLst>
                                        <p:tav tm="0">
                                          <p:val>
                                            <p:fltVal val="0"/>
                                          </p:val>
                                        </p:tav>
                                        <p:tav tm="100000">
                                          <p:val>
                                            <p:strVal val="#ppt_h"/>
                                          </p:val>
                                        </p:tav>
                                      </p:tavLst>
                                    </p:anim>
                                    <p:anim calcmode="lin" valueType="num">
                                      <p:cBhvr additive="repl">
                                        <p:cTn id="407" dur="2000" fill="hold"/>
                                        <p:tgtEl>
                                          <p:spTgt spid="175"/>
                                        </p:tgtEl>
                                        <p:attrNameLst>
                                          <p:attrName>r</p:attrName>
                                        </p:attrNameLst>
                                      </p:cBhvr>
                                      <p:tavLst>
                                        <p:tav tm="0">
                                          <p:val>
                                            <p:strVal val="360"/>
                                          </p:val>
                                        </p:tav>
                                        <p:tav tm="100000">
                                          <p:val>
                                            <p:strVal val="0"/>
                                          </p:val>
                                        </p:tav>
                                      </p:tavLst>
                                    </p:anim>
                                    <p:animEffect filter="fade" transition="in">
                                      <p:cBhvr additive="repl">
                                        <p:cTn id="408" dur="2000"/>
                                        <p:tgtEl>
                                          <p:spTgt spid="175"/>
                                        </p:tgtEl>
                                      </p:cBhvr>
                                    </p:animEffect>
                                  </p:childTnLst>
                                </p:cTn>
                              </p:par>
                            </p:childTnLst>
                          </p:cTn>
                        </p:par>
                      </p:childTnLst>
                    </p:cTn>
                  </p:par>
                  <p:par>
                    <p:cTn id="409" fill="hold">
                      <p:stCondLst>
                        <p:cond delay="indefinite"/>
                      </p:stCondLst>
                      <p:childTnLst>
                        <p:par>
                          <p:cTn id="410" fill="hold">
                            <p:stCondLst>
                              <p:cond delay="0"/>
                            </p:stCondLst>
                            <p:childTnLst>
                              <p:par>
                                <p:cTn id="411" nodeType="clickEffect" fill="hold" presetClass="entr" presetID="2" presetSubtype="9">
                                  <p:stCondLst>
                                    <p:cond delay="0"/>
                                  </p:stCondLst>
                                  <p:childTnLst>
                                    <p:set>
                                      <p:cBhvr>
                                        <p:cTn id="412" dur="1" fill="hold">
                                          <p:stCondLst>
                                            <p:cond delay="0"/>
                                          </p:stCondLst>
                                        </p:cTn>
                                        <p:tgtEl>
                                          <p:spTgt spid="179"/>
                                        </p:tgtEl>
                                        <p:attrNameLst>
                                          <p:attrName>style.visibility</p:attrName>
                                        </p:attrNameLst>
                                      </p:cBhvr>
                                      <p:to>
                                        <p:strVal val="visible"/>
                                      </p:to>
                                    </p:set>
                                    <p:anim calcmode="lin" valueType="num">
                                      <p:cBhvr additive="repl">
                                        <p:cTn id="413" dur="2000" fill="hold"/>
                                        <p:tgtEl>
                                          <p:spTgt spid="179"/>
                                        </p:tgtEl>
                                        <p:attrNameLst>
                                          <p:attrName>ppt_x</p:attrName>
                                        </p:attrNameLst>
                                      </p:cBhvr>
                                      <p:tavLst>
                                        <p:tav tm="0">
                                          <p:val>
                                            <p:strVal val="0-#ppt_w/2"/>
                                          </p:val>
                                        </p:tav>
                                        <p:tav tm="100000">
                                          <p:val>
                                            <p:strVal val="#ppt_x"/>
                                          </p:val>
                                        </p:tav>
                                      </p:tavLst>
                                    </p:anim>
                                    <p:anim calcmode="lin" valueType="num">
                                      <p:cBhvr additive="repl">
                                        <p:cTn id="414" dur="2000" fill="hold"/>
                                        <p:tgtEl>
                                          <p:spTgt spid="179"/>
                                        </p:tgtEl>
                                        <p:attrNameLst>
                                          <p:attrName>ppt_y</p:attrName>
                                        </p:attrNameLst>
                                      </p:cBhvr>
                                      <p:tavLst>
                                        <p:tav tm="0">
                                          <p:val>
                                            <p:strVal val="0-#ppt_h/2"/>
                                          </p:val>
                                        </p:tav>
                                        <p:tav tm="100000">
                                          <p:val>
                                            <p:strVal val="#ppt_y"/>
                                          </p:val>
                                        </p:tav>
                                      </p:tavLst>
                                    </p:anim>
                                  </p:childTnLst>
                                </p:cTn>
                              </p:par>
                            </p:childTnLst>
                          </p:cTn>
                        </p:par>
                        <p:par>
                          <p:cTn id="415" fill="hold">
                            <p:stCondLst>
                              <p:cond delay="2000"/>
                            </p:stCondLst>
                            <p:childTnLst>
                              <p:par>
                                <p:cTn id="416" nodeType="afterEffect" fill="hold" presetClass="entr" presetID="49">
                                  <p:stCondLst>
                                    <p:cond delay="0"/>
                                  </p:stCondLst>
                                  <p:childTnLst>
                                    <p:set>
                                      <p:cBhvr>
                                        <p:cTn id="417" dur="1" fill="hold">
                                          <p:stCondLst>
                                            <p:cond delay="0"/>
                                          </p:stCondLst>
                                        </p:cTn>
                                        <p:tgtEl>
                                          <p:spTgt spid="176"/>
                                        </p:tgtEl>
                                        <p:attrNameLst>
                                          <p:attrName>style.visibility</p:attrName>
                                        </p:attrNameLst>
                                      </p:cBhvr>
                                      <p:to>
                                        <p:strVal val="visible"/>
                                      </p:to>
                                    </p:set>
                                    <p:anim calcmode="lin" valueType="num">
                                      <p:cBhvr additive="repl">
                                        <p:cTn id="418" dur="2000" fill="hold"/>
                                        <p:tgtEl>
                                          <p:spTgt spid="176"/>
                                        </p:tgtEl>
                                        <p:attrNameLst>
                                          <p:attrName>ppt_w</p:attrName>
                                        </p:attrNameLst>
                                      </p:cBhvr>
                                      <p:tavLst>
                                        <p:tav tm="0">
                                          <p:val>
                                            <p:fltVal val="0"/>
                                          </p:val>
                                        </p:tav>
                                        <p:tav tm="100000">
                                          <p:val>
                                            <p:strVal val="#ppt_w"/>
                                          </p:val>
                                        </p:tav>
                                      </p:tavLst>
                                    </p:anim>
                                    <p:anim calcmode="lin" valueType="num">
                                      <p:cBhvr additive="repl">
                                        <p:cTn id="419" dur="2000" fill="hold"/>
                                        <p:tgtEl>
                                          <p:spTgt spid="176"/>
                                        </p:tgtEl>
                                        <p:attrNameLst>
                                          <p:attrName>ppt_h</p:attrName>
                                        </p:attrNameLst>
                                      </p:cBhvr>
                                      <p:tavLst>
                                        <p:tav tm="0">
                                          <p:val>
                                            <p:fltVal val="0"/>
                                          </p:val>
                                        </p:tav>
                                        <p:tav tm="100000">
                                          <p:val>
                                            <p:strVal val="#ppt_h"/>
                                          </p:val>
                                        </p:tav>
                                      </p:tavLst>
                                    </p:anim>
                                    <p:anim calcmode="lin" valueType="num">
                                      <p:cBhvr additive="repl">
                                        <p:cTn id="420" dur="2000" fill="hold"/>
                                        <p:tgtEl>
                                          <p:spTgt spid="176"/>
                                        </p:tgtEl>
                                        <p:attrNameLst>
                                          <p:attrName>r</p:attrName>
                                        </p:attrNameLst>
                                      </p:cBhvr>
                                      <p:tavLst>
                                        <p:tav tm="0">
                                          <p:val>
                                            <p:strVal val="360"/>
                                          </p:val>
                                        </p:tav>
                                        <p:tav tm="100000">
                                          <p:val>
                                            <p:strVal val="0"/>
                                          </p:val>
                                        </p:tav>
                                      </p:tavLst>
                                    </p:anim>
                                    <p:animEffect filter="fade" transition="in">
                                      <p:cBhvr additive="repl">
                                        <p:cTn id="421" dur="2000"/>
                                        <p:tgtEl>
                                          <p:spTgt spid="176"/>
                                        </p:tgtEl>
                                      </p:cBhvr>
                                    </p:animEffect>
                                  </p:childTnLst>
                                </p:cTn>
                              </p:par>
                            </p:childTnLst>
                          </p:cTn>
                        </p:par>
                      </p:childTnLst>
                    </p:cTn>
                  </p:par>
                  <p:par>
                    <p:cTn id="422" fill="hold">
                      <p:stCondLst>
                        <p:cond delay="indefinite"/>
                      </p:stCondLst>
                      <p:childTnLst>
                        <p:par>
                          <p:cTn id="423" fill="hold">
                            <p:stCondLst>
                              <p:cond delay="0"/>
                            </p:stCondLst>
                            <p:childTnLst>
                              <p:par>
                                <p:cTn id="424" nodeType="clickEffect" fill="hold" presetClass="entr" presetID="2" presetSubtype="9">
                                  <p:stCondLst>
                                    <p:cond delay="0"/>
                                  </p:stCondLst>
                                  <p:childTnLst>
                                    <p:set>
                                      <p:cBhvr>
                                        <p:cTn id="425" dur="1" fill="hold">
                                          <p:stCondLst>
                                            <p:cond delay="0"/>
                                          </p:stCondLst>
                                        </p:cTn>
                                        <p:tgtEl>
                                          <p:spTgt spid="180"/>
                                        </p:tgtEl>
                                        <p:attrNameLst>
                                          <p:attrName>style.visibility</p:attrName>
                                        </p:attrNameLst>
                                      </p:cBhvr>
                                      <p:to>
                                        <p:strVal val="visible"/>
                                      </p:to>
                                    </p:set>
                                    <p:anim calcmode="lin" valueType="num">
                                      <p:cBhvr additive="repl">
                                        <p:cTn id="426" dur="2000" fill="hold"/>
                                        <p:tgtEl>
                                          <p:spTgt spid="180"/>
                                        </p:tgtEl>
                                        <p:attrNameLst>
                                          <p:attrName>ppt_x</p:attrName>
                                        </p:attrNameLst>
                                      </p:cBhvr>
                                      <p:tavLst>
                                        <p:tav tm="0">
                                          <p:val>
                                            <p:strVal val="0-#ppt_w/2"/>
                                          </p:val>
                                        </p:tav>
                                        <p:tav tm="100000">
                                          <p:val>
                                            <p:strVal val="#ppt_x"/>
                                          </p:val>
                                        </p:tav>
                                      </p:tavLst>
                                    </p:anim>
                                    <p:anim calcmode="lin" valueType="num">
                                      <p:cBhvr additive="repl">
                                        <p:cTn id="427" dur="2000" fill="hold"/>
                                        <p:tgtEl>
                                          <p:spTgt spid="180"/>
                                        </p:tgtEl>
                                        <p:attrNameLst>
                                          <p:attrName>ppt_y</p:attrName>
                                        </p:attrNameLst>
                                      </p:cBhvr>
                                      <p:tavLst>
                                        <p:tav tm="0">
                                          <p:val>
                                            <p:strVal val="0-#ppt_h/2"/>
                                          </p:val>
                                        </p:tav>
                                        <p:tav tm="100000">
                                          <p:val>
                                            <p:strVal val="#ppt_y"/>
                                          </p:val>
                                        </p:tav>
                                      </p:tavLst>
                                    </p:anim>
                                  </p:childTnLst>
                                </p:cTn>
                              </p:par>
                            </p:childTnLst>
                          </p:cTn>
                        </p:par>
                        <p:par>
                          <p:cTn id="428" fill="hold">
                            <p:stCondLst>
                              <p:cond delay="2000"/>
                            </p:stCondLst>
                            <p:childTnLst>
                              <p:par>
                                <p:cTn id="429" nodeType="afterEffect" fill="hold" presetClass="entr" presetID="49">
                                  <p:stCondLst>
                                    <p:cond delay="0"/>
                                  </p:stCondLst>
                                  <p:childTnLst>
                                    <p:set>
                                      <p:cBhvr>
                                        <p:cTn id="430" dur="1" fill="hold">
                                          <p:stCondLst>
                                            <p:cond delay="0"/>
                                          </p:stCondLst>
                                        </p:cTn>
                                        <p:tgtEl>
                                          <p:spTgt spid="177"/>
                                        </p:tgtEl>
                                        <p:attrNameLst>
                                          <p:attrName>style.visibility</p:attrName>
                                        </p:attrNameLst>
                                      </p:cBhvr>
                                      <p:to>
                                        <p:strVal val="visible"/>
                                      </p:to>
                                    </p:set>
                                    <p:anim calcmode="lin" valueType="num">
                                      <p:cBhvr additive="repl">
                                        <p:cTn id="431" dur="2000" fill="hold"/>
                                        <p:tgtEl>
                                          <p:spTgt spid="177"/>
                                        </p:tgtEl>
                                        <p:attrNameLst>
                                          <p:attrName>ppt_w</p:attrName>
                                        </p:attrNameLst>
                                      </p:cBhvr>
                                      <p:tavLst>
                                        <p:tav tm="0">
                                          <p:val>
                                            <p:fltVal val="0"/>
                                          </p:val>
                                        </p:tav>
                                        <p:tav tm="100000">
                                          <p:val>
                                            <p:strVal val="#ppt_w"/>
                                          </p:val>
                                        </p:tav>
                                      </p:tavLst>
                                    </p:anim>
                                    <p:anim calcmode="lin" valueType="num">
                                      <p:cBhvr additive="repl">
                                        <p:cTn id="432" dur="2000" fill="hold"/>
                                        <p:tgtEl>
                                          <p:spTgt spid="177"/>
                                        </p:tgtEl>
                                        <p:attrNameLst>
                                          <p:attrName>ppt_h</p:attrName>
                                        </p:attrNameLst>
                                      </p:cBhvr>
                                      <p:tavLst>
                                        <p:tav tm="0">
                                          <p:val>
                                            <p:fltVal val="0"/>
                                          </p:val>
                                        </p:tav>
                                        <p:tav tm="100000">
                                          <p:val>
                                            <p:strVal val="#ppt_h"/>
                                          </p:val>
                                        </p:tav>
                                      </p:tavLst>
                                    </p:anim>
                                    <p:anim calcmode="lin" valueType="num">
                                      <p:cBhvr additive="repl">
                                        <p:cTn id="433" dur="2000" fill="hold"/>
                                        <p:tgtEl>
                                          <p:spTgt spid="177"/>
                                        </p:tgtEl>
                                        <p:attrNameLst>
                                          <p:attrName>r</p:attrName>
                                        </p:attrNameLst>
                                      </p:cBhvr>
                                      <p:tavLst>
                                        <p:tav tm="0">
                                          <p:val>
                                            <p:strVal val="360"/>
                                          </p:val>
                                        </p:tav>
                                        <p:tav tm="100000">
                                          <p:val>
                                            <p:strVal val="0"/>
                                          </p:val>
                                        </p:tav>
                                      </p:tavLst>
                                    </p:anim>
                                    <p:animEffect filter="fade" transition="in">
                                      <p:cBhvr additive="repl">
                                        <p:cTn id="434" dur="2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Num" idx="17"/>
          </p:nvPr>
        </p:nvSpPr>
        <p:spPr>
          <a:xfrm>
            <a:off x="8582400" y="6356520"/>
            <a:ext cx="824760" cy="364680"/>
          </a:xfrm>
          <a:prstGeom prst="rect">
            <a:avLst/>
          </a:prstGeom>
          <a:noFill/>
          <a:ln w="0">
            <a:noFill/>
          </a:ln>
        </p:spPr>
        <p:txBody>
          <a:bodyPr numCol="1" spcCol="0" lIns="0" rIns="0" tIns="0" bIns="0" anchor="b">
            <a:noAutofit/>
          </a:bodyPr>
          <a:lstStyle>
            <a:lvl1pPr algn="r">
              <a:lnSpc>
                <a:spcPct val="100000"/>
              </a:lnSpc>
              <a:buNone/>
              <a:defRPr b="0" lang="en-US" sz="1600" spc="-1" strike="noStrike">
                <a:solidFill>
                  <a:srgbClr val="045c75"/>
                </a:solidFill>
                <a:latin typeface="Cambria"/>
              </a:defRPr>
            </a:lvl1pPr>
          </a:lstStyle>
          <a:p>
            <a:pPr algn="r">
              <a:lnSpc>
                <a:spcPct val="100000"/>
              </a:lnSpc>
              <a:buNone/>
            </a:pPr>
            <a:fld id="{C58FD375-131F-438D-B48F-5AC9E23B1B70}" type="slidenum">
              <a:rPr b="0" lang="en-US" sz="1600" spc="-1" strike="noStrike">
                <a:solidFill>
                  <a:srgbClr val="045c75"/>
                </a:solidFill>
                <a:latin typeface="Cambria"/>
              </a:rPr>
              <a:t>&lt;number&gt;</a:t>
            </a:fld>
            <a:endParaRPr b="0" lang="en-US" sz="1600" spc="-1" strike="noStrike">
              <a:latin typeface="Times New Roman"/>
            </a:endParaRPr>
          </a:p>
        </p:txBody>
      </p:sp>
      <p:sp>
        <p:nvSpPr>
          <p:cNvPr id="182" name="Rectangle 1"/>
          <p:cNvSpPr/>
          <p:nvPr/>
        </p:nvSpPr>
        <p:spPr>
          <a:xfrm>
            <a:off x="685440" y="228600"/>
            <a:ext cx="8454960" cy="8211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i="1" lang="en-US" sz="2400" spc="-1" strike="noStrike">
                <a:solidFill>
                  <a:srgbClr val="000000"/>
                </a:solidFill>
                <a:latin typeface="Cambria"/>
              </a:rPr>
              <a:t>Example 3: </a:t>
            </a:r>
            <a:r>
              <a:rPr b="0" i="1" lang="en-US" sz="2400" spc="-1" strike="noStrike">
                <a:solidFill>
                  <a:srgbClr val="000000"/>
                </a:solidFill>
                <a:latin typeface="Cambria"/>
              </a:rPr>
              <a:t>Construct a network for a project whose activities &amp; their predecessor </a:t>
            </a:r>
            <a:r>
              <a:rPr b="0" lang="en-US" sz="2400" spc="-1" strike="noStrike">
                <a:solidFill>
                  <a:srgbClr val="000000"/>
                </a:solidFill>
                <a:latin typeface="Cambria"/>
              </a:rPr>
              <a:t>relationship are given in Table 8.3.</a:t>
            </a:r>
            <a:endParaRPr b="0" lang="en-US" sz="2400" spc="-1" strike="noStrike">
              <a:latin typeface="Arial"/>
            </a:endParaRPr>
          </a:p>
        </p:txBody>
      </p:sp>
      <p:pic>
        <p:nvPicPr>
          <p:cNvPr id="183" name="Picture 2" descr=""/>
          <p:cNvPicPr/>
          <p:nvPr/>
        </p:nvPicPr>
        <p:blipFill>
          <a:blip r:embed="rId1"/>
          <a:stretch/>
        </p:blipFill>
        <p:spPr>
          <a:xfrm>
            <a:off x="2063160" y="3657600"/>
            <a:ext cx="5477760" cy="2923920"/>
          </a:xfrm>
          <a:prstGeom prst="rect">
            <a:avLst/>
          </a:prstGeom>
          <a:ln w="9525">
            <a:noFill/>
          </a:ln>
        </p:spPr>
      </p:pic>
      <p:pic>
        <p:nvPicPr>
          <p:cNvPr id="184" name="Picture 3" descr=""/>
          <p:cNvPicPr/>
          <p:nvPr/>
        </p:nvPicPr>
        <p:blipFill>
          <a:blip r:embed="rId2"/>
          <a:stretch/>
        </p:blipFill>
        <p:spPr>
          <a:xfrm>
            <a:off x="685440" y="1219320"/>
            <a:ext cx="8252280" cy="980640"/>
          </a:xfrm>
          <a:prstGeom prst="rect">
            <a:avLst/>
          </a:prstGeom>
          <a:ln w="9525">
            <a:noFill/>
          </a:ln>
        </p:spPr>
      </p:pic>
      <p:sp>
        <p:nvSpPr>
          <p:cNvPr id="185" name="Rectangle 4"/>
          <p:cNvSpPr/>
          <p:nvPr/>
        </p:nvSpPr>
        <p:spPr>
          <a:xfrm>
            <a:off x="837720" y="2514600"/>
            <a:ext cx="8252280" cy="8211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i="1" lang="en-US" sz="2400" spc="-1" strike="noStrike">
                <a:solidFill>
                  <a:srgbClr val="000000"/>
                </a:solidFill>
                <a:latin typeface="Cambria"/>
              </a:rPr>
              <a:t>Solution: </a:t>
            </a:r>
            <a:r>
              <a:rPr b="0" i="1" lang="en-US" sz="2400" spc="-1" strike="noStrike">
                <a:solidFill>
                  <a:srgbClr val="000000"/>
                </a:solidFill>
                <a:latin typeface="Cambria"/>
              </a:rPr>
              <a:t>The network diagram for the given problem is shown in Figure 8.14 with </a:t>
            </a:r>
            <a:r>
              <a:rPr b="0" lang="en-US" sz="2400" spc="-1" strike="noStrike">
                <a:solidFill>
                  <a:srgbClr val="000000"/>
                </a:solidFill>
                <a:latin typeface="Cambria"/>
              </a:rPr>
              <a:t>activities A, B &amp; C starting simultaneously.</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435" dur="indefinite" restart="never" nodeType="tmRoot">
          <p:childTnLst>
            <p:seq>
              <p:cTn id="436" dur="indefinite" nodeType="mainSeq">
                <p:childTnLst>
                  <p:par>
                    <p:cTn id="437" fill="hold">
                      <p:stCondLst>
                        <p:cond delay="indefinite"/>
                      </p:stCondLst>
                      <p:childTnLst>
                        <p:par>
                          <p:cTn id="438" fill="hold">
                            <p:stCondLst>
                              <p:cond delay="0"/>
                            </p:stCondLst>
                            <p:childTnLst>
                              <p:par>
                                <p:cTn id="439" nodeType="clickEffect" fill="hold" presetClass="entr" presetID="55">
                                  <p:stCondLst>
                                    <p:cond delay="0"/>
                                  </p:stCondLst>
                                  <p:childTnLst>
                                    <p:set>
                                      <p:cBhvr>
                                        <p:cTn id="440" dur="1" fill="hold">
                                          <p:stCondLst>
                                            <p:cond delay="0"/>
                                          </p:stCondLst>
                                        </p:cTn>
                                        <p:tgtEl>
                                          <p:spTgt spid="182"/>
                                        </p:tgtEl>
                                        <p:attrNameLst>
                                          <p:attrName>style.visibility</p:attrName>
                                        </p:attrNameLst>
                                      </p:cBhvr>
                                      <p:to>
                                        <p:strVal val="visible"/>
                                      </p:to>
                                    </p:set>
                                    <p:anim calcmode="lin" valueType="num">
                                      <p:cBhvr additive="repl">
                                        <p:cTn id="441" dur="2000" fill="hold"/>
                                        <p:tgtEl>
                                          <p:spTgt spid="182"/>
                                        </p:tgtEl>
                                        <p:attrNameLst>
                                          <p:attrName>ppt_w</p:attrName>
                                        </p:attrNameLst>
                                      </p:cBhvr>
                                      <p:tavLst>
                                        <p:tav tm="0">
                                          <p:val>
                                            <p:strVal val="#ppt_w*0.70"/>
                                          </p:val>
                                        </p:tav>
                                        <p:tav tm="100000">
                                          <p:val>
                                            <p:strVal val="#ppt_w"/>
                                          </p:val>
                                        </p:tav>
                                      </p:tavLst>
                                    </p:anim>
                                    <p:anim calcmode="lin" valueType="num">
                                      <p:cBhvr additive="repl">
                                        <p:cTn id="442" dur="2000" fill="hold"/>
                                        <p:tgtEl>
                                          <p:spTgt spid="182"/>
                                        </p:tgtEl>
                                        <p:attrNameLst>
                                          <p:attrName>ppt_h</p:attrName>
                                        </p:attrNameLst>
                                      </p:cBhvr>
                                      <p:tavLst>
                                        <p:tav tm="0">
                                          <p:val>
                                            <p:strVal val="#ppt_h"/>
                                          </p:val>
                                        </p:tav>
                                        <p:tav tm="100000">
                                          <p:val>
                                            <p:strVal val="#ppt_h"/>
                                          </p:val>
                                        </p:tav>
                                      </p:tavLst>
                                    </p:anim>
                                    <p:animEffect filter="fade" transition="in">
                                      <p:cBhvr additive="repl">
                                        <p:cTn id="443" dur="2000"/>
                                        <p:tgtEl>
                                          <p:spTgt spid="182"/>
                                        </p:tgtEl>
                                      </p:cBhvr>
                                    </p:animEffect>
                                  </p:childTnLst>
                                </p:cTn>
                              </p:par>
                            </p:childTnLst>
                          </p:cTn>
                        </p:par>
                      </p:childTnLst>
                    </p:cTn>
                  </p:par>
                  <p:par>
                    <p:cTn id="444" fill="hold">
                      <p:stCondLst>
                        <p:cond delay="indefinite"/>
                      </p:stCondLst>
                      <p:childTnLst>
                        <p:par>
                          <p:cTn id="445" fill="hold">
                            <p:stCondLst>
                              <p:cond delay="0"/>
                            </p:stCondLst>
                            <p:childTnLst>
                              <p:par>
                                <p:cTn id="446" nodeType="clickEffect" fill="hold" presetClass="entr" presetID="49">
                                  <p:stCondLst>
                                    <p:cond delay="0"/>
                                  </p:stCondLst>
                                  <p:childTnLst>
                                    <p:set>
                                      <p:cBhvr>
                                        <p:cTn id="447" dur="1" fill="hold">
                                          <p:stCondLst>
                                            <p:cond delay="0"/>
                                          </p:stCondLst>
                                        </p:cTn>
                                        <p:tgtEl>
                                          <p:spTgt spid="184"/>
                                        </p:tgtEl>
                                        <p:attrNameLst>
                                          <p:attrName>style.visibility</p:attrName>
                                        </p:attrNameLst>
                                      </p:cBhvr>
                                      <p:to>
                                        <p:strVal val="visible"/>
                                      </p:to>
                                    </p:set>
                                    <p:anim calcmode="lin" valueType="num">
                                      <p:cBhvr additive="repl">
                                        <p:cTn id="448" dur="2000" fill="hold"/>
                                        <p:tgtEl>
                                          <p:spTgt spid="184"/>
                                        </p:tgtEl>
                                        <p:attrNameLst>
                                          <p:attrName>ppt_w</p:attrName>
                                        </p:attrNameLst>
                                      </p:cBhvr>
                                      <p:tavLst>
                                        <p:tav tm="0">
                                          <p:val>
                                            <p:fltVal val="0"/>
                                          </p:val>
                                        </p:tav>
                                        <p:tav tm="100000">
                                          <p:val>
                                            <p:strVal val="#ppt_w"/>
                                          </p:val>
                                        </p:tav>
                                      </p:tavLst>
                                    </p:anim>
                                    <p:anim calcmode="lin" valueType="num">
                                      <p:cBhvr additive="repl">
                                        <p:cTn id="449" dur="2000" fill="hold"/>
                                        <p:tgtEl>
                                          <p:spTgt spid="184"/>
                                        </p:tgtEl>
                                        <p:attrNameLst>
                                          <p:attrName>ppt_h</p:attrName>
                                        </p:attrNameLst>
                                      </p:cBhvr>
                                      <p:tavLst>
                                        <p:tav tm="0">
                                          <p:val>
                                            <p:fltVal val="0"/>
                                          </p:val>
                                        </p:tav>
                                        <p:tav tm="100000">
                                          <p:val>
                                            <p:strVal val="#ppt_h"/>
                                          </p:val>
                                        </p:tav>
                                      </p:tavLst>
                                    </p:anim>
                                    <p:anim calcmode="lin" valueType="num">
                                      <p:cBhvr additive="repl">
                                        <p:cTn id="450" dur="2000" fill="hold"/>
                                        <p:tgtEl>
                                          <p:spTgt spid="184"/>
                                        </p:tgtEl>
                                        <p:attrNameLst>
                                          <p:attrName>r</p:attrName>
                                        </p:attrNameLst>
                                      </p:cBhvr>
                                      <p:tavLst>
                                        <p:tav tm="0">
                                          <p:val>
                                            <p:strVal val="360"/>
                                          </p:val>
                                        </p:tav>
                                        <p:tav tm="100000">
                                          <p:val>
                                            <p:strVal val="0"/>
                                          </p:val>
                                        </p:tav>
                                      </p:tavLst>
                                    </p:anim>
                                    <p:animEffect filter="fade" transition="in">
                                      <p:cBhvr additive="repl">
                                        <p:cTn id="451" dur="2000"/>
                                        <p:tgtEl>
                                          <p:spTgt spid="184"/>
                                        </p:tgtEl>
                                      </p:cBhvr>
                                    </p:animEffect>
                                  </p:childTnLst>
                                </p:cTn>
                              </p:par>
                            </p:childTnLst>
                          </p:cTn>
                        </p:par>
                      </p:childTnLst>
                    </p:cTn>
                  </p:par>
                  <p:par>
                    <p:cTn id="452" fill="hold">
                      <p:stCondLst>
                        <p:cond delay="indefinite"/>
                      </p:stCondLst>
                      <p:childTnLst>
                        <p:par>
                          <p:cTn id="453" fill="hold">
                            <p:stCondLst>
                              <p:cond delay="0"/>
                            </p:stCondLst>
                            <p:childTnLst>
                              <p:par>
                                <p:cTn id="454" nodeType="clickEffect" fill="hold" presetClass="entr" presetID="55">
                                  <p:stCondLst>
                                    <p:cond delay="0"/>
                                  </p:stCondLst>
                                  <p:childTnLst>
                                    <p:set>
                                      <p:cBhvr>
                                        <p:cTn id="455" dur="1" fill="hold">
                                          <p:stCondLst>
                                            <p:cond delay="0"/>
                                          </p:stCondLst>
                                        </p:cTn>
                                        <p:tgtEl>
                                          <p:spTgt spid="185"/>
                                        </p:tgtEl>
                                        <p:attrNameLst>
                                          <p:attrName>style.visibility</p:attrName>
                                        </p:attrNameLst>
                                      </p:cBhvr>
                                      <p:to>
                                        <p:strVal val="visible"/>
                                      </p:to>
                                    </p:set>
                                    <p:anim calcmode="lin" valueType="num">
                                      <p:cBhvr additive="repl">
                                        <p:cTn id="456" dur="2000" fill="hold"/>
                                        <p:tgtEl>
                                          <p:spTgt spid="185"/>
                                        </p:tgtEl>
                                        <p:attrNameLst>
                                          <p:attrName>ppt_w</p:attrName>
                                        </p:attrNameLst>
                                      </p:cBhvr>
                                      <p:tavLst>
                                        <p:tav tm="0">
                                          <p:val>
                                            <p:strVal val="#ppt_w*0.70"/>
                                          </p:val>
                                        </p:tav>
                                        <p:tav tm="100000">
                                          <p:val>
                                            <p:strVal val="#ppt_w"/>
                                          </p:val>
                                        </p:tav>
                                      </p:tavLst>
                                    </p:anim>
                                    <p:anim calcmode="lin" valueType="num">
                                      <p:cBhvr additive="repl">
                                        <p:cTn id="457" dur="2000" fill="hold"/>
                                        <p:tgtEl>
                                          <p:spTgt spid="185"/>
                                        </p:tgtEl>
                                        <p:attrNameLst>
                                          <p:attrName>ppt_h</p:attrName>
                                        </p:attrNameLst>
                                      </p:cBhvr>
                                      <p:tavLst>
                                        <p:tav tm="0">
                                          <p:val>
                                            <p:strVal val="#ppt_h"/>
                                          </p:val>
                                        </p:tav>
                                        <p:tav tm="100000">
                                          <p:val>
                                            <p:strVal val="#ppt_h"/>
                                          </p:val>
                                        </p:tav>
                                      </p:tavLst>
                                    </p:anim>
                                    <p:animEffect filter="fade" transition="in">
                                      <p:cBhvr additive="repl">
                                        <p:cTn id="458" dur="2000"/>
                                        <p:tgtEl>
                                          <p:spTgt spid="185"/>
                                        </p:tgtEl>
                                      </p:cBhvr>
                                    </p:animEffect>
                                  </p:childTnLst>
                                </p:cTn>
                              </p:par>
                            </p:childTnLst>
                          </p:cTn>
                        </p:par>
                      </p:childTnLst>
                    </p:cTn>
                  </p:par>
                  <p:par>
                    <p:cTn id="459" fill="hold">
                      <p:stCondLst>
                        <p:cond delay="indefinite"/>
                      </p:stCondLst>
                      <p:childTnLst>
                        <p:par>
                          <p:cTn id="460" fill="hold">
                            <p:stCondLst>
                              <p:cond delay="0"/>
                            </p:stCondLst>
                            <p:childTnLst>
                              <p:par>
                                <p:cTn id="461" nodeType="clickEffect" fill="hold" presetClass="entr" presetID="49">
                                  <p:stCondLst>
                                    <p:cond delay="0"/>
                                  </p:stCondLst>
                                  <p:childTnLst>
                                    <p:set>
                                      <p:cBhvr>
                                        <p:cTn id="462" dur="1" fill="hold">
                                          <p:stCondLst>
                                            <p:cond delay="0"/>
                                          </p:stCondLst>
                                        </p:cTn>
                                        <p:tgtEl>
                                          <p:spTgt spid="183"/>
                                        </p:tgtEl>
                                        <p:attrNameLst>
                                          <p:attrName>style.visibility</p:attrName>
                                        </p:attrNameLst>
                                      </p:cBhvr>
                                      <p:to>
                                        <p:strVal val="visible"/>
                                      </p:to>
                                    </p:set>
                                    <p:anim calcmode="lin" valueType="num">
                                      <p:cBhvr additive="repl">
                                        <p:cTn id="463" dur="2000" fill="hold"/>
                                        <p:tgtEl>
                                          <p:spTgt spid="183"/>
                                        </p:tgtEl>
                                        <p:attrNameLst>
                                          <p:attrName>ppt_w</p:attrName>
                                        </p:attrNameLst>
                                      </p:cBhvr>
                                      <p:tavLst>
                                        <p:tav tm="0">
                                          <p:val>
                                            <p:fltVal val="0"/>
                                          </p:val>
                                        </p:tav>
                                        <p:tav tm="100000">
                                          <p:val>
                                            <p:strVal val="#ppt_w"/>
                                          </p:val>
                                        </p:tav>
                                      </p:tavLst>
                                    </p:anim>
                                    <p:anim calcmode="lin" valueType="num">
                                      <p:cBhvr additive="repl">
                                        <p:cTn id="464" dur="2000" fill="hold"/>
                                        <p:tgtEl>
                                          <p:spTgt spid="183"/>
                                        </p:tgtEl>
                                        <p:attrNameLst>
                                          <p:attrName>ppt_h</p:attrName>
                                        </p:attrNameLst>
                                      </p:cBhvr>
                                      <p:tavLst>
                                        <p:tav tm="0">
                                          <p:val>
                                            <p:fltVal val="0"/>
                                          </p:val>
                                        </p:tav>
                                        <p:tav tm="100000">
                                          <p:val>
                                            <p:strVal val="#ppt_h"/>
                                          </p:val>
                                        </p:tav>
                                      </p:tavLst>
                                    </p:anim>
                                    <p:anim calcmode="lin" valueType="num">
                                      <p:cBhvr additive="repl">
                                        <p:cTn id="465" dur="2000" fill="hold"/>
                                        <p:tgtEl>
                                          <p:spTgt spid="183"/>
                                        </p:tgtEl>
                                        <p:attrNameLst>
                                          <p:attrName>r</p:attrName>
                                        </p:attrNameLst>
                                      </p:cBhvr>
                                      <p:tavLst>
                                        <p:tav tm="0">
                                          <p:val>
                                            <p:strVal val="360"/>
                                          </p:val>
                                        </p:tav>
                                        <p:tav tm="100000">
                                          <p:val>
                                            <p:strVal val="0"/>
                                          </p:val>
                                        </p:tav>
                                      </p:tavLst>
                                    </p:anim>
                                    <p:animEffect filter="fade" transition="in">
                                      <p:cBhvr additive="repl">
                                        <p:cTn id="466" dur="2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Rectangle 1"/>
          <p:cNvSpPr/>
          <p:nvPr/>
        </p:nvSpPr>
        <p:spPr>
          <a:xfrm>
            <a:off x="837720" y="344520"/>
            <a:ext cx="7769520" cy="8211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buNone/>
            </a:pPr>
            <a:r>
              <a:rPr b="1" i="1" lang="en-US" sz="2400" spc="-1" strike="noStrike">
                <a:solidFill>
                  <a:srgbClr val="000000"/>
                </a:solidFill>
                <a:latin typeface="Constantia"/>
              </a:rPr>
              <a:t>Example 4: </a:t>
            </a:r>
            <a:r>
              <a:rPr b="0" lang="en-US" sz="2400" spc="-1" strike="noStrike">
                <a:solidFill>
                  <a:srgbClr val="000000"/>
                </a:solidFill>
                <a:latin typeface="Constantia"/>
              </a:rPr>
              <a:t>Draw a network diagram for a project given in Table 8.4.</a:t>
            </a:r>
            <a:endParaRPr b="0" lang="en-US" sz="2400" spc="-1" strike="noStrike">
              <a:latin typeface="Arial"/>
            </a:endParaRPr>
          </a:p>
        </p:txBody>
      </p:sp>
      <p:pic>
        <p:nvPicPr>
          <p:cNvPr id="187" name="Picture 2" descr=""/>
          <p:cNvPicPr/>
          <p:nvPr/>
        </p:nvPicPr>
        <p:blipFill>
          <a:blip r:embed="rId1"/>
          <a:stretch/>
        </p:blipFill>
        <p:spPr>
          <a:xfrm>
            <a:off x="1650240" y="1371600"/>
            <a:ext cx="7072920" cy="914040"/>
          </a:xfrm>
          <a:prstGeom prst="rect">
            <a:avLst/>
          </a:prstGeom>
          <a:ln w="9525">
            <a:noFill/>
          </a:ln>
        </p:spPr>
      </p:pic>
      <p:sp>
        <p:nvSpPr>
          <p:cNvPr id="188" name="Rectangle 3"/>
          <p:cNvSpPr/>
          <p:nvPr/>
        </p:nvSpPr>
        <p:spPr>
          <a:xfrm>
            <a:off x="495000" y="2587680"/>
            <a:ext cx="8664480" cy="8211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i="1" lang="en-US" sz="2000" spc="-1" strike="noStrike">
                <a:solidFill>
                  <a:srgbClr val="000000"/>
                </a:solidFill>
                <a:latin typeface="Cambria"/>
              </a:rPr>
              <a:t>Solution: </a:t>
            </a:r>
            <a:r>
              <a:rPr b="0" lang="en-US" sz="2400" spc="-1" strike="noStrike">
                <a:solidFill>
                  <a:srgbClr val="000000"/>
                </a:solidFill>
                <a:latin typeface="Cambria"/>
              </a:rPr>
              <a:t>An activity network diagram describing the project is shown in Figure 8.15, below:</a:t>
            </a:r>
            <a:endParaRPr b="0" lang="en-US" sz="2400" spc="-1" strike="noStrike">
              <a:latin typeface="Arial"/>
            </a:endParaRPr>
          </a:p>
        </p:txBody>
      </p:sp>
      <p:pic>
        <p:nvPicPr>
          <p:cNvPr id="189" name="Picture 3" descr=""/>
          <p:cNvPicPr/>
          <p:nvPr/>
        </p:nvPicPr>
        <p:blipFill>
          <a:blip r:embed="rId2"/>
          <a:stretch/>
        </p:blipFill>
        <p:spPr>
          <a:xfrm>
            <a:off x="1966320" y="3740040"/>
            <a:ext cx="5955840" cy="2584080"/>
          </a:xfrm>
          <a:prstGeom prst="rect">
            <a:avLst/>
          </a:prstGeom>
          <a:ln w="9525">
            <a:noFill/>
          </a:ln>
        </p:spPr>
      </p:pic>
      <p:sp>
        <p:nvSpPr>
          <p:cNvPr id="2" name="PlaceHolder 1"/>
          <p:cNvSpPr>
            <a:spLocks noGrp="1"/>
          </p:cNvSpPr>
          <p:nvPr>
            <p:ph type="sldNum" idx="9"/>
          </p:nvPr>
        </p:nvSpPr>
        <p:spPr/>
        <p:txBody>
          <a:bodyPr/>
          <a:p>
            <a:fld id="{71426727-106B-4160-959F-191565D028DD}" type="slidenum">
              <a:t>17</a:t>
            </a:fld>
          </a:p>
        </p:txBody>
      </p:sp>
    </p:spTree>
  </p:cSld>
  <mc:AlternateContent>
    <mc:Choice Requires="p14">
      <p:transition spd="slow" p14:dur="2000"/>
    </mc:Choice>
    <mc:Fallback>
      <p:transition spd="slow"/>
    </mc:Fallback>
  </mc:AlternateContent>
  <p:timing>
    <p:tnLst>
      <p:par>
        <p:cTn id="467" dur="indefinite" restart="never" nodeType="tmRoot">
          <p:childTnLst>
            <p:seq>
              <p:cTn id="468" dur="indefinite" nodeType="mainSeq">
                <p:childTnLst>
                  <p:par>
                    <p:cTn id="469" fill="hold">
                      <p:stCondLst>
                        <p:cond delay="indefinite"/>
                      </p:stCondLst>
                      <p:childTnLst>
                        <p:par>
                          <p:cTn id="470" fill="hold">
                            <p:stCondLst>
                              <p:cond delay="0"/>
                            </p:stCondLst>
                            <p:childTnLst>
                              <p:par>
                                <p:cTn id="471" nodeType="clickEffect" fill="hold" presetClass="entr" presetID="55">
                                  <p:stCondLst>
                                    <p:cond delay="0"/>
                                  </p:stCondLst>
                                  <p:childTnLst>
                                    <p:set>
                                      <p:cBhvr>
                                        <p:cTn id="472" dur="1" fill="hold">
                                          <p:stCondLst>
                                            <p:cond delay="0"/>
                                          </p:stCondLst>
                                        </p:cTn>
                                        <p:tgtEl>
                                          <p:spTgt spid="186"/>
                                        </p:tgtEl>
                                        <p:attrNameLst>
                                          <p:attrName>style.visibility</p:attrName>
                                        </p:attrNameLst>
                                      </p:cBhvr>
                                      <p:to>
                                        <p:strVal val="visible"/>
                                      </p:to>
                                    </p:set>
                                    <p:anim calcmode="lin" valueType="num">
                                      <p:cBhvr additive="repl">
                                        <p:cTn id="473" dur="1000" fill="hold"/>
                                        <p:tgtEl>
                                          <p:spTgt spid="186"/>
                                        </p:tgtEl>
                                        <p:attrNameLst>
                                          <p:attrName>ppt_w</p:attrName>
                                        </p:attrNameLst>
                                      </p:cBhvr>
                                      <p:tavLst>
                                        <p:tav tm="0">
                                          <p:val>
                                            <p:strVal val="#ppt_w*0.70"/>
                                          </p:val>
                                        </p:tav>
                                        <p:tav tm="100000">
                                          <p:val>
                                            <p:strVal val="#ppt_w"/>
                                          </p:val>
                                        </p:tav>
                                      </p:tavLst>
                                    </p:anim>
                                    <p:anim calcmode="lin" valueType="num">
                                      <p:cBhvr additive="repl">
                                        <p:cTn id="474" dur="1000" fill="hold"/>
                                        <p:tgtEl>
                                          <p:spTgt spid="186"/>
                                        </p:tgtEl>
                                        <p:attrNameLst>
                                          <p:attrName>ppt_h</p:attrName>
                                        </p:attrNameLst>
                                      </p:cBhvr>
                                      <p:tavLst>
                                        <p:tav tm="0">
                                          <p:val>
                                            <p:strVal val="#ppt_h"/>
                                          </p:val>
                                        </p:tav>
                                        <p:tav tm="100000">
                                          <p:val>
                                            <p:strVal val="#ppt_h"/>
                                          </p:val>
                                        </p:tav>
                                      </p:tavLst>
                                    </p:anim>
                                    <p:animEffect filter="fade" transition="in">
                                      <p:cBhvr additive="repl">
                                        <p:cTn id="475" dur="1000"/>
                                        <p:tgtEl>
                                          <p:spTgt spid="186"/>
                                        </p:tgtEl>
                                      </p:cBhvr>
                                    </p:animEffect>
                                  </p:childTnLst>
                                </p:cTn>
                              </p:par>
                            </p:childTnLst>
                          </p:cTn>
                        </p:par>
                      </p:childTnLst>
                    </p:cTn>
                  </p:par>
                  <p:par>
                    <p:cTn id="476" fill="hold">
                      <p:stCondLst>
                        <p:cond delay="indefinite"/>
                      </p:stCondLst>
                      <p:childTnLst>
                        <p:par>
                          <p:cTn id="477" fill="hold">
                            <p:stCondLst>
                              <p:cond delay="0"/>
                            </p:stCondLst>
                            <p:childTnLst>
                              <p:par>
                                <p:cTn id="478" nodeType="clickEffect" fill="hold" presetClass="entr" presetID="49">
                                  <p:stCondLst>
                                    <p:cond delay="0"/>
                                  </p:stCondLst>
                                  <p:childTnLst>
                                    <p:set>
                                      <p:cBhvr>
                                        <p:cTn id="479" dur="1" fill="hold">
                                          <p:stCondLst>
                                            <p:cond delay="0"/>
                                          </p:stCondLst>
                                        </p:cTn>
                                        <p:tgtEl>
                                          <p:spTgt spid="187"/>
                                        </p:tgtEl>
                                        <p:attrNameLst>
                                          <p:attrName>style.visibility</p:attrName>
                                        </p:attrNameLst>
                                      </p:cBhvr>
                                      <p:to>
                                        <p:strVal val="visible"/>
                                      </p:to>
                                    </p:set>
                                    <p:anim calcmode="lin" valueType="num">
                                      <p:cBhvr additive="repl">
                                        <p:cTn id="480" dur="2000" fill="hold"/>
                                        <p:tgtEl>
                                          <p:spTgt spid="187"/>
                                        </p:tgtEl>
                                        <p:attrNameLst>
                                          <p:attrName>ppt_w</p:attrName>
                                        </p:attrNameLst>
                                      </p:cBhvr>
                                      <p:tavLst>
                                        <p:tav tm="0">
                                          <p:val>
                                            <p:fltVal val="0"/>
                                          </p:val>
                                        </p:tav>
                                        <p:tav tm="100000">
                                          <p:val>
                                            <p:strVal val="#ppt_w"/>
                                          </p:val>
                                        </p:tav>
                                      </p:tavLst>
                                    </p:anim>
                                    <p:anim calcmode="lin" valueType="num">
                                      <p:cBhvr additive="repl">
                                        <p:cTn id="481" dur="2000" fill="hold"/>
                                        <p:tgtEl>
                                          <p:spTgt spid="187"/>
                                        </p:tgtEl>
                                        <p:attrNameLst>
                                          <p:attrName>ppt_h</p:attrName>
                                        </p:attrNameLst>
                                      </p:cBhvr>
                                      <p:tavLst>
                                        <p:tav tm="0">
                                          <p:val>
                                            <p:fltVal val="0"/>
                                          </p:val>
                                        </p:tav>
                                        <p:tav tm="100000">
                                          <p:val>
                                            <p:strVal val="#ppt_h"/>
                                          </p:val>
                                        </p:tav>
                                      </p:tavLst>
                                    </p:anim>
                                    <p:anim calcmode="lin" valueType="num">
                                      <p:cBhvr additive="repl">
                                        <p:cTn id="482" dur="2000" fill="hold"/>
                                        <p:tgtEl>
                                          <p:spTgt spid="187"/>
                                        </p:tgtEl>
                                        <p:attrNameLst>
                                          <p:attrName>r</p:attrName>
                                        </p:attrNameLst>
                                      </p:cBhvr>
                                      <p:tavLst>
                                        <p:tav tm="0">
                                          <p:val>
                                            <p:strVal val="360"/>
                                          </p:val>
                                        </p:tav>
                                        <p:tav tm="100000">
                                          <p:val>
                                            <p:strVal val="0"/>
                                          </p:val>
                                        </p:tav>
                                      </p:tavLst>
                                    </p:anim>
                                    <p:animEffect filter="fade" transition="in">
                                      <p:cBhvr additive="repl">
                                        <p:cTn id="483" dur="2000"/>
                                        <p:tgtEl>
                                          <p:spTgt spid="187"/>
                                        </p:tgtEl>
                                      </p:cBhvr>
                                    </p:animEffect>
                                  </p:childTnLst>
                                </p:cTn>
                              </p:par>
                            </p:childTnLst>
                          </p:cTn>
                        </p:par>
                      </p:childTnLst>
                    </p:cTn>
                  </p:par>
                  <p:par>
                    <p:cTn id="484" fill="hold">
                      <p:stCondLst>
                        <p:cond delay="indefinite"/>
                      </p:stCondLst>
                      <p:childTnLst>
                        <p:par>
                          <p:cTn id="485" fill="hold">
                            <p:stCondLst>
                              <p:cond delay="0"/>
                            </p:stCondLst>
                            <p:childTnLst>
                              <p:par>
                                <p:cTn id="486" nodeType="clickEffect" fill="hold" presetClass="entr" presetID="55">
                                  <p:stCondLst>
                                    <p:cond delay="0"/>
                                  </p:stCondLst>
                                  <p:childTnLst>
                                    <p:set>
                                      <p:cBhvr>
                                        <p:cTn id="487" dur="1" fill="hold">
                                          <p:stCondLst>
                                            <p:cond delay="0"/>
                                          </p:stCondLst>
                                        </p:cTn>
                                        <p:tgtEl>
                                          <p:spTgt spid="188"/>
                                        </p:tgtEl>
                                        <p:attrNameLst>
                                          <p:attrName>style.visibility</p:attrName>
                                        </p:attrNameLst>
                                      </p:cBhvr>
                                      <p:to>
                                        <p:strVal val="visible"/>
                                      </p:to>
                                    </p:set>
                                    <p:anim calcmode="lin" valueType="num">
                                      <p:cBhvr additive="repl">
                                        <p:cTn id="488" dur="1000" fill="hold"/>
                                        <p:tgtEl>
                                          <p:spTgt spid="188"/>
                                        </p:tgtEl>
                                        <p:attrNameLst>
                                          <p:attrName>ppt_w</p:attrName>
                                        </p:attrNameLst>
                                      </p:cBhvr>
                                      <p:tavLst>
                                        <p:tav tm="0">
                                          <p:val>
                                            <p:strVal val="#ppt_w*0.70"/>
                                          </p:val>
                                        </p:tav>
                                        <p:tav tm="100000">
                                          <p:val>
                                            <p:strVal val="#ppt_w"/>
                                          </p:val>
                                        </p:tav>
                                      </p:tavLst>
                                    </p:anim>
                                    <p:anim calcmode="lin" valueType="num">
                                      <p:cBhvr additive="repl">
                                        <p:cTn id="489" dur="1000" fill="hold"/>
                                        <p:tgtEl>
                                          <p:spTgt spid="188"/>
                                        </p:tgtEl>
                                        <p:attrNameLst>
                                          <p:attrName>ppt_h</p:attrName>
                                        </p:attrNameLst>
                                      </p:cBhvr>
                                      <p:tavLst>
                                        <p:tav tm="0">
                                          <p:val>
                                            <p:strVal val="#ppt_h"/>
                                          </p:val>
                                        </p:tav>
                                        <p:tav tm="100000">
                                          <p:val>
                                            <p:strVal val="#ppt_h"/>
                                          </p:val>
                                        </p:tav>
                                      </p:tavLst>
                                    </p:anim>
                                    <p:animEffect filter="fade" transition="in">
                                      <p:cBhvr additive="repl">
                                        <p:cTn id="490" dur="1000"/>
                                        <p:tgtEl>
                                          <p:spTgt spid="188"/>
                                        </p:tgtEl>
                                      </p:cBhvr>
                                    </p:animEffect>
                                  </p:childTnLst>
                                </p:cTn>
                              </p:par>
                            </p:childTnLst>
                          </p:cTn>
                        </p:par>
                      </p:childTnLst>
                    </p:cTn>
                  </p:par>
                  <p:par>
                    <p:cTn id="491" fill="hold">
                      <p:stCondLst>
                        <p:cond delay="indefinite"/>
                      </p:stCondLst>
                      <p:childTnLst>
                        <p:par>
                          <p:cTn id="492" fill="hold">
                            <p:stCondLst>
                              <p:cond delay="0"/>
                            </p:stCondLst>
                            <p:childTnLst>
                              <p:par>
                                <p:cTn id="493" nodeType="clickEffect" fill="hold" presetClass="entr" presetID="49">
                                  <p:stCondLst>
                                    <p:cond delay="0"/>
                                  </p:stCondLst>
                                  <p:childTnLst>
                                    <p:set>
                                      <p:cBhvr>
                                        <p:cTn id="494" dur="1" fill="hold">
                                          <p:stCondLst>
                                            <p:cond delay="0"/>
                                          </p:stCondLst>
                                        </p:cTn>
                                        <p:tgtEl>
                                          <p:spTgt spid="189"/>
                                        </p:tgtEl>
                                        <p:attrNameLst>
                                          <p:attrName>style.visibility</p:attrName>
                                        </p:attrNameLst>
                                      </p:cBhvr>
                                      <p:to>
                                        <p:strVal val="visible"/>
                                      </p:to>
                                    </p:set>
                                    <p:anim calcmode="lin" valueType="num">
                                      <p:cBhvr additive="repl">
                                        <p:cTn id="495" dur="2000" fill="hold"/>
                                        <p:tgtEl>
                                          <p:spTgt spid="189"/>
                                        </p:tgtEl>
                                        <p:attrNameLst>
                                          <p:attrName>ppt_w</p:attrName>
                                        </p:attrNameLst>
                                      </p:cBhvr>
                                      <p:tavLst>
                                        <p:tav tm="0">
                                          <p:val>
                                            <p:fltVal val="0"/>
                                          </p:val>
                                        </p:tav>
                                        <p:tav tm="100000">
                                          <p:val>
                                            <p:strVal val="#ppt_w"/>
                                          </p:val>
                                        </p:tav>
                                      </p:tavLst>
                                    </p:anim>
                                    <p:anim calcmode="lin" valueType="num">
                                      <p:cBhvr additive="repl">
                                        <p:cTn id="496" dur="2000" fill="hold"/>
                                        <p:tgtEl>
                                          <p:spTgt spid="189"/>
                                        </p:tgtEl>
                                        <p:attrNameLst>
                                          <p:attrName>ppt_h</p:attrName>
                                        </p:attrNameLst>
                                      </p:cBhvr>
                                      <p:tavLst>
                                        <p:tav tm="0">
                                          <p:val>
                                            <p:fltVal val="0"/>
                                          </p:val>
                                        </p:tav>
                                        <p:tav tm="100000">
                                          <p:val>
                                            <p:strVal val="#ppt_h"/>
                                          </p:val>
                                        </p:tav>
                                      </p:tavLst>
                                    </p:anim>
                                    <p:anim calcmode="lin" valueType="num">
                                      <p:cBhvr additive="repl">
                                        <p:cTn id="497" dur="2000" fill="hold"/>
                                        <p:tgtEl>
                                          <p:spTgt spid="189"/>
                                        </p:tgtEl>
                                        <p:attrNameLst>
                                          <p:attrName>r</p:attrName>
                                        </p:attrNameLst>
                                      </p:cBhvr>
                                      <p:tavLst>
                                        <p:tav tm="0">
                                          <p:val>
                                            <p:strVal val="360"/>
                                          </p:val>
                                        </p:tav>
                                        <p:tav tm="100000">
                                          <p:val>
                                            <p:strVal val="0"/>
                                          </p:val>
                                        </p:tav>
                                      </p:tavLst>
                                    </p:anim>
                                    <p:animEffect filter="fade" transition="in">
                                      <p:cBhvr additive="repl">
                                        <p:cTn id="498" dur="2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Num" idx="18"/>
          </p:nvPr>
        </p:nvSpPr>
        <p:spPr>
          <a:xfrm>
            <a:off x="8582400" y="6356520"/>
            <a:ext cx="824760" cy="364680"/>
          </a:xfrm>
          <a:prstGeom prst="rect">
            <a:avLst/>
          </a:prstGeom>
          <a:noFill/>
          <a:ln w="0">
            <a:noFill/>
          </a:ln>
        </p:spPr>
        <p:txBody>
          <a:bodyPr numCol="1" spcCol="0" lIns="0" rIns="0" tIns="0" bIns="0" anchor="b">
            <a:noAutofit/>
          </a:bodyPr>
          <a:lstStyle>
            <a:lvl1pPr algn="r">
              <a:lnSpc>
                <a:spcPct val="100000"/>
              </a:lnSpc>
              <a:buNone/>
              <a:defRPr b="0" lang="en-US" sz="1600" spc="-1" strike="noStrike">
                <a:solidFill>
                  <a:srgbClr val="045c75"/>
                </a:solidFill>
                <a:latin typeface="Cambria"/>
              </a:defRPr>
            </a:lvl1pPr>
          </a:lstStyle>
          <a:p>
            <a:pPr algn="r">
              <a:lnSpc>
                <a:spcPct val="100000"/>
              </a:lnSpc>
              <a:buNone/>
            </a:pPr>
            <a:fld id="{B35E2D1D-B481-4103-9F0D-19C0B36E98BA}" type="slidenum">
              <a:rPr b="0" lang="en-US" sz="1600" spc="-1" strike="noStrike">
                <a:solidFill>
                  <a:srgbClr val="045c75"/>
                </a:solidFill>
                <a:latin typeface="Cambria"/>
              </a:rPr>
              <a:t>&lt;number&gt;</a:t>
            </a:fld>
            <a:endParaRPr b="0" lang="en-US" sz="1600" spc="-1" strike="noStrike">
              <a:latin typeface="Times New Roman"/>
            </a:endParaRPr>
          </a:p>
        </p:txBody>
      </p:sp>
      <p:sp>
        <p:nvSpPr>
          <p:cNvPr id="191" name="Rectangle 1"/>
          <p:cNvSpPr/>
          <p:nvPr/>
        </p:nvSpPr>
        <p:spPr>
          <a:xfrm>
            <a:off x="1523160" y="304920"/>
            <a:ext cx="6544440" cy="69912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4000" spc="-1" strike="noStrike">
                <a:solidFill>
                  <a:srgbClr val="0070c0"/>
                </a:solidFill>
                <a:latin typeface="Cambria"/>
              </a:rPr>
              <a:t>CRITICAL PATH ANALYSIS</a:t>
            </a:r>
            <a:endParaRPr b="0" lang="en-US" sz="4000" spc="-1" strike="noStrike">
              <a:latin typeface="Arial"/>
            </a:endParaRPr>
          </a:p>
        </p:txBody>
      </p:sp>
      <p:sp>
        <p:nvSpPr>
          <p:cNvPr id="192" name="Rectangle 2"/>
          <p:cNvSpPr/>
          <p:nvPr/>
        </p:nvSpPr>
        <p:spPr>
          <a:xfrm>
            <a:off x="685440" y="1143000"/>
            <a:ext cx="8302680" cy="5375160"/>
          </a:xfrm>
          <a:prstGeom prst="rect">
            <a:avLst/>
          </a:prstGeom>
          <a:noFill/>
          <a:ln w="9525">
            <a:noFill/>
          </a:ln>
        </p:spPr>
        <p:style>
          <a:lnRef idx="0"/>
          <a:fillRef idx="0"/>
          <a:effectRef idx="0"/>
          <a:fontRef idx="minor"/>
        </p:style>
        <p:txBody>
          <a:bodyPr lIns="90000" rIns="90000" tIns="45000" bIns="45000" anchor="t">
            <a:spAutoFit/>
          </a:bodyPr>
          <a:p>
            <a:pPr marL="344520" indent="-344520">
              <a:lnSpc>
                <a:spcPct val="100000"/>
              </a:lnSpc>
              <a:spcAft>
                <a:spcPts val="601"/>
              </a:spcAft>
              <a:buClr>
                <a:srgbClr val="00b0f0"/>
              </a:buClr>
              <a:buSzPct val="200000"/>
              <a:buFont typeface="Constantia"/>
              <a:buChar char="•"/>
            </a:pPr>
            <a:r>
              <a:rPr b="0" lang="en-US" sz="2300" spc="-1" strike="noStrike">
                <a:solidFill>
                  <a:srgbClr val="000000"/>
                </a:solidFill>
                <a:latin typeface="Cambria"/>
              </a:rPr>
              <a:t>The critical path for any network is the longest path through the entire network.</a:t>
            </a:r>
            <a:endParaRPr b="0" lang="en-US" sz="2300" spc="-1" strike="noStrike">
              <a:latin typeface="Arial"/>
            </a:endParaRPr>
          </a:p>
          <a:p>
            <a:pPr marL="344520" indent="-344520" algn="just">
              <a:lnSpc>
                <a:spcPct val="100000"/>
              </a:lnSpc>
              <a:spcAft>
                <a:spcPts val="601"/>
              </a:spcAft>
              <a:buClr>
                <a:srgbClr val="00b0f0"/>
              </a:buClr>
              <a:buSzPct val="200000"/>
              <a:buFont typeface="Constantia"/>
              <a:buChar char="•"/>
            </a:pPr>
            <a:r>
              <a:rPr b="0" lang="en-US" sz="2300" spc="-1" strike="noStrike">
                <a:solidFill>
                  <a:srgbClr val="000000"/>
                </a:solidFill>
                <a:latin typeface="Cambria"/>
              </a:rPr>
              <a:t>Since all activities must be completed to complete the entire project, the length of the critical path is also the shortest time allowable for completion of the project.</a:t>
            </a:r>
            <a:endParaRPr b="0" lang="en-US" sz="2300" spc="-1" strike="noStrike">
              <a:latin typeface="Arial"/>
            </a:endParaRPr>
          </a:p>
          <a:p>
            <a:pPr marL="344520" indent="-344520" algn="just">
              <a:lnSpc>
                <a:spcPct val="100000"/>
              </a:lnSpc>
              <a:spcAft>
                <a:spcPts val="601"/>
              </a:spcAft>
              <a:buClr>
                <a:srgbClr val="00b0f0"/>
              </a:buClr>
              <a:buSzPct val="200000"/>
              <a:buFont typeface="Constantia"/>
              <a:buChar char="•"/>
            </a:pPr>
            <a:r>
              <a:rPr b="0" lang="en-US" sz="2300" spc="-1" strike="noStrike">
                <a:solidFill>
                  <a:srgbClr val="000000"/>
                </a:solidFill>
                <a:latin typeface="Cambria"/>
              </a:rPr>
              <a:t>Thus if the project is to be completed in that shortest time, all activities on the critical path must be started as soon as possible.</a:t>
            </a:r>
            <a:endParaRPr b="0" lang="en-US" sz="2300" spc="-1" strike="noStrike">
              <a:latin typeface="Arial"/>
            </a:endParaRPr>
          </a:p>
          <a:p>
            <a:pPr marL="344520" indent="-344520">
              <a:lnSpc>
                <a:spcPct val="100000"/>
              </a:lnSpc>
              <a:spcAft>
                <a:spcPts val="601"/>
              </a:spcAft>
              <a:buClr>
                <a:srgbClr val="00b0f0"/>
              </a:buClr>
              <a:buSzPct val="200000"/>
              <a:buFont typeface="Constantia"/>
              <a:buChar char="•"/>
            </a:pPr>
            <a:r>
              <a:rPr b="0" lang="en-US" sz="2300" spc="-1" strike="noStrike">
                <a:solidFill>
                  <a:srgbClr val="000000"/>
                </a:solidFill>
                <a:latin typeface="Cambria"/>
              </a:rPr>
              <a:t>These activities are called </a:t>
            </a:r>
            <a:r>
              <a:rPr b="0" lang="en-US" sz="2300" spc="-1" strike="noStrike">
                <a:solidFill>
                  <a:srgbClr val="ff0000"/>
                </a:solidFill>
                <a:latin typeface="Cambria"/>
              </a:rPr>
              <a:t>critical activities.</a:t>
            </a:r>
            <a:endParaRPr b="0" lang="en-US" sz="2300" spc="-1" strike="noStrike">
              <a:latin typeface="Arial"/>
            </a:endParaRPr>
          </a:p>
          <a:p>
            <a:pPr marL="344520" indent="-344520" algn="just">
              <a:lnSpc>
                <a:spcPct val="100000"/>
              </a:lnSpc>
              <a:spcAft>
                <a:spcPts val="601"/>
              </a:spcAft>
              <a:buClr>
                <a:srgbClr val="00b0f0"/>
              </a:buClr>
              <a:buSzPct val="200000"/>
              <a:buFont typeface="Constantia"/>
              <a:buChar char="•"/>
            </a:pPr>
            <a:r>
              <a:rPr b="0" lang="en-US" sz="2300" spc="-1" strike="noStrike">
                <a:solidFill>
                  <a:srgbClr val="000000"/>
                </a:solidFill>
                <a:latin typeface="Cambria"/>
              </a:rPr>
              <a:t>If the project has to be completed ahead of the schedule, then the time required for at least one of the critical activity must be reduced.</a:t>
            </a:r>
            <a:endParaRPr b="0" lang="en-US" sz="2300" spc="-1" strike="noStrike">
              <a:latin typeface="Arial"/>
            </a:endParaRPr>
          </a:p>
          <a:p>
            <a:pPr marL="344520" indent="-344520" algn="just">
              <a:lnSpc>
                <a:spcPct val="100000"/>
              </a:lnSpc>
              <a:spcAft>
                <a:spcPts val="601"/>
              </a:spcAft>
              <a:buClr>
                <a:srgbClr val="00b0f0"/>
              </a:buClr>
              <a:buSzPct val="200000"/>
              <a:buFont typeface="Constantia"/>
              <a:buChar char="•"/>
            </a:pPr>
            <a:r>
              <a:rPr b="0" lang="en-US" sz="2300" spc="-1" strike="noStrike">
                <a:solidFill>
                  <a:srgbClr val="000000"/>
                </a:solidFill>
                <a:latin typeface="Cambria"/>
              </a:rPr>
              <a:t>Further, any delay in completing the critical activities will increase the project duration.</a:t>
            </a:r>
            <a:endParaRPr b="0" lang="en-US" sz="2300" spc="-1" strike="noStrike">
              <a:latin typeface="Arial"/>
            </a:endParaRPr>
          </a:p>
        </p:txBody>
      </p:sp>
    </p:spTree>
  </p:cSld>
  <mc:AlternateContent>
    <mc:Choice Requires="p14">
      <p:transition spd="slow" p14:dur="2000"/>
    </mc:Choice>
    <mc:Fallback>
      <p:transition spd="slow"/>
    </mc:Fallback>
  </mc:AlternateContent>
  <p:timing>
    <p:tnLst>
      <p:par>
        <p:cTn id="499" dur="indefinite" restart="never" nodeType="tmRoot">
          <p:childTnLst>
            <p:seq>
              <p:cTn id="500" dur="indefinite" nodeType="mainSeq">
                <p:childTnLst>
                  <p:par>
                    <p:cTn id="501" fill="hold">
                      <p:stCondLst>
                        <p:cond delay="indefinite"/>
                      </p:stCondLst>
                      <p:childTnLst>
                        <p:par>
                          <p:cTn id="502" fill="hold">
                            <p:stCondLst>
                              <p:cond delay="0"/>
                            </p:stCondLst>
                            <p:childTnLst>
                              <p:par>
                                <p:cTn id="503" nodeType="clickEffect" fill="hold" presetClass="entr" presetID="8" presetSubtype="16">
                                  <p:stCondLst>
                                    <p:cond delay="0"/>
                                  </p:stCondLst>
                                  <p:childTnLst>
                                    <p:set>
                                      <p:cBhvr>
                                        <p:cTn id="504" dur="1" fill="hold">
                                          <p:stCondLst>
                                            <p:cond delay="0"/>
                                          </p:stCondLst>
                                        </p:cTn>
                                        <p:tgtEl>
                                          <p:spTgt spid="191"/>
                                        </p:tgtEl>
                                        <p:attrNameLst>
                                          <p:attrName>style.visibility</p:attrName>
                                        </p:attrNameLst>
                                      </p:cBhvr>
                                      <p:to>
                                        <p:strVal val="visible"/>
                                      </p:to>
                                    </p:set>
                                    <p:animEffect filter="diamond(in)" transition="in">
                                      <p:cBhvr additive="repl">
                                        <p:cTn id="505" dur="2000"/>
                                        <p:tgtEl>
                                          <p:spTgt spid="191"/>
                                        </p:tgtEl>
                                      </p:cBhvr>
                                    </p:animEffect>
                                  </p:childTnLst>
                                </p:cTn>
                              </p:par>
                            </p:childTnLst>
                          </p:cTn>
                        </p:par>
                      </p:childTnLst>
                    </p:cTn>
                  </p:par>
                  <p:par>
                    <p:cTn id="506" fill="hold">
                      <p:stCondLst>
                        <p:cond delay="indefinite"/>
                      </p:stCondLst>
                      <p:childTnLst>
                        <p:par>
                          <p:cTn id="507" fill="hold">
                            <p:stCondLst>
                              <p:cond delay="0"/>
                            </p:stCondLst>
                            <p:childTnLst>
                              <p:par>
                                <p:cTn id="508" nodeType="clickEffect" fill="hold" presetClass="entr" presetID="55">
                                  <p:stCondLst>
                                    <p:cond delay="0"/>
                                  </p:stCondLst>
                                  <p:childTnLst>
                                    <p:set>
                                      <p:cBhvr>
                                        <p:cTn id="509" dur="1" fill="hold">
                                          <p:stCondLst>
                                            <p:cond delay="0"/>
                                          </p:stCondLst>
                                        </p:cTn>
                                        <p:tgtEl>
                                          <p:spTgt spid="192">
                                            <p:txEl>
                                              <p:pRg st="0" end="0"/>
                                            </p:txEl>
                                          </p:spTgt>
                                        </p:tgtEl>
                                        <p:attrNameLst>
                                          <p:attrName>style.visibility</p:attrName>
                                        </p:attrNameLst>
                                      </p:cBhvr>
                                      <p:to>
                                        <p:strVal val="visible"/>
                                      </p:to>
                                    </p:set>
                                    <p:anim calcmode="lin" valueType="num">
                                      <p:cBhvr additive="repl">
                                        <p:cTn id="510" dur="2000" fill="hold"/>
                                        <p:tgtEl>
                                          <p:spTgt spid="192">
                                            <p:txEl>
                                              <p:pRg st="0" end="0"/>
                                            </p:txEl>
                                          </p:spTgt>
                                        </p:tgtEl>
                                        <p:attrNameLst>
                                          <p:attrName>ppt_w</p:attrName>
                                        </p:attrNameLst>
                                      </p:cBhvr>
                                      <p:tavLst>
                                        <p:tav tm="0">
                                          <p:val>
                                            <p:strVal val="#ppt_w*0.70"/>
                                          </p:val>
                                        </p:tav>
                                        <p:tav tm="100000">
                                          <p:val>
                                            <p:strVal val="#ppt_w"/>
                                          </p:val>
                                        </p:tav>
                                      </p:tavLst>
                                    </p:anim>
                                    <p:anim calcmode="lin" valueType="num">
                                      <p:cBhvr additive="repl">
                                        <p:cTn id="511" dur="2000" fill="hold"/>
                                        <p:tgtEl>
                                          <p:spTgt spid="192">
                                            <p:txEl>
                                              <p:pRg st="0" end="0"/>
                                            </p:txEl>
                                          </p:spTgt>
                                        </p:tgtEl>
                                        <p:attrNameLst>
                                          <p:attrName>ppt_h</p:attrName>
                                        </p:attrNameLst>
                                      </p:cBhvr>
                                      <p:tavLst>
                                        <p:tav tm="0">
                                          <p:val>
                                            <p:strVal val="#ppt_h"/>
                                          </p:val>
                                        </p:tav>
                                        <p:tav tm="100000">
                                          <p:val>
                                            <p:strVal val="#ppt_h"/>
                                          </p:val>
                                        </p:tav>
                                      </p:tavLst>
                                    </p:anim>
                                    <p:animEffect filter="fade" transition="in">
                                      <p:cBhvr additive="repl">
                                        <p:cTn id="512" dur="2000"/>
                                        <p:tgtEl>
                                          <p:spTgt spid="192">
                                            <p:txEl>
                                              <p:pRg st="0" end="0"/>
                                            </p:txEl>
                                          </p:spTgt>
                                        </p:tgtEl>
                                      </p:cBhvr>
                                    </p:animEffect>
                                  </p:childTnLst>
                                </p:cTn>
                              </p:par>
                            </p:childTnLst>
                          </p:cTn>
                        </p:par>
                      </p:childTnLst>
                    </p:cTn>
                  </p:par>
                  <p:par>
                    <p:cTn id="513" fill="hold">
                      <p:stCondLst>
                        <p:cond delay="indefinite"/>
                      </p:stCondLst>
                      <p:childTnLst>
                        <p:par>
                          <p:cTn id="514" fill="hold">
                            <p:stCondLst>
                              <p:cond delay="0"/>
                            </p:stCondLst>
                            <p:childTnLst>
                              <p:par>
                                <p:cTn id="515" nodeType="clickEffect" fill="hold" presetClass="entr" presetID="55">
                                  <p:stCondLst>
                                    <p:cond delay="0"/>
                                  </p:stCondLst>
                                  <p:childTnLst>
                                    <p:set>
                                      <p:cBhvr>
                                        <p:cTn id="516" dur="1" fill="hold">
                                          <p:stCondLst>
                                            <p:cond delay="0"/>
                                          </p:stCondLst>
                                        </p:cTn>
                                        <p:tgtEl>
                                          <p:spTgt spid="192">
                                            <p:txEl>
                                              <p:pRg st="1" end="1"/>
                                            </p:txEl>
                                          </p:spTgt>
                                        </p:tgtEl>
                                        <p:attrNameLst>
                                          <p:attrName>style.visibility</p:attrName>
                                        </p:attrNameLst>
                                      </p:cBhvr>
                                      <p:to>
                                        <p:strVal val="visible"/>
                                      </p:to>
                                    </p:set>
                                    <p:anim calcmode="lin" valueType="num">
                                      <p:cBhvr additive="repl">
                                        <p:cTn id="517" dur="2000" fill="hold"/>
                                        <p:tgtEl>
                                          <p:spTgt spid="192">
                                            <p:txEl>
                                              <p:pRg st="1" end="1"/>
                                            </p:txEl>
                                          </p:spTgt>
                                        </p:tgtEl>
                                        <p:attrNameLst>
                                          <p:attrName>ppt_w</p:attrName>
                                        </p:attrNameLst>
                                      </p:cBhvr>
                                      <p:tavLst>
                                        <p:tav tm="0">
                                          <p:val>
                                            <p:strVal val="#ppt_w*0.70"/>
                                          </p:val>
                                        </p:tav>
                                        <p:tav tm="100000">
                                          <p:val>
                                            <p:strVal val="#ppt_w"/>
                                          </p:val>
                                        </p:tav>
                                      </p:tavLst>
                                    </p:anim>
                                    <p:anim calcmode="lin" valueType="num">
                                      <p:cBhvr additive="repl">
                                        <p:cTn id="518" dur="2000" fill="hold"/>
                                        <p:tgtEl>
                                          <p:spTgt spid="192">
                                            <p:txEl>
                                              <p:pRg st="1" end="1"/>
                                            </p:txEl>
                                          </p:spTgt>
                                        </p:tgtEl>
                                        <p:attrNameLst>
                                          <p:attrName>ppt_h</p:attrName>
                                        </p:attrNameLst>
                                      </p:cBhvr>
                                      <p:tavLst>
                                        <p:tav tm="0">
                                          <p:val>
                                            <p:strVal val="#ppt_h"/>
                                          </p:val>
                                        </p:tav>
                                        <p:tav tm="100000">
                                          <p:val>
                                            <p:strVal val="#ppt_h"/>
                                          </p:val>
                                        </p:tav>
                                      </p:tavLst>
                                    </p:anim>
                                    <p:animEffect filter="fade" transition="in">
                                      <p:cBhvr additive="repl">
                                        <p:cTn id="519" dur="2000"/>
                                        <p:tgtEl>
                                          <p:spTgt spid="192">
                                            <p:txEl>
                                              <p:pRg st="1" end="1"/>
                                            </p:txEl>
                                          </p:spTgt>
                                        </p:tgtEl>
                                      </p:cBhvr>
                                    </p:animEffect>
                                  </p:childTnLst>
                                </p:cTn>
                              </p:par>
                            </p:childTnLst>
                          </p:cTn>
                        </p:par>
                      </p:childTnLst>
                    </p:cTn>
                  </p:par>
                  <p:par>
                    <p:cTn id="520" fill="hold">
                      <p:stCondLst>
                        <p:cond delay="indefinite"/>
                      </p:stCondLst>
                      <p:childTnLst>
                        <p:par>
                          <p:cTn id="521" fill="hold">
                            <p:stCondLst>
                              <p:cond delay="0"/>
                            </p:stCondLst>
                            <p:childTnLst>
                              <p:par>
                                <p:cTn id="522" nodeType="clickEffect" fill="hold" presetClass="entr" presetID="55">
                                  <p:stCondLst>
                                    <p:cond delay="0"/>
                                  </p:stCondLst>
                                  <p:childTnLst>
                                    <p:set>
                                      <p:cBhvr>
                                        <p:cTn id="523" dur="1" fill="hold">
                                          <p:stCondLst>
                                            <p:cond delay="0"/>
                                          </p:stCondLst>
                                        </p:cTn>
                                        <p:tgtEl>
                                          <p:spTgt spid="192">
                                            <p:txEl>
                                              <p:pRg st="2" end="2"/>
                                            </p:txEl>
                                          </p:spTgt>
                                        </p:tgtEl>
                                        <p:attrNameLst>
                                          <p:attrName>style.visibility</p:attrName>
                                        </p:attrNameLst>
                                      </p:cBhvr>
                                      <p:to>
                                        <p:strVal val="visible"/>
                                      </p:to>
                                    </p:set>
                                    <p:anim calcmode="lin" valueType="num">
                                      <p:cBhvr additive="repl">
                                        <p:cTn id="524" dur="2000" fill="hold"/>
                                        <p:tgtEl>
                                          <p:spTgt spid="192">
                                            <p:txEl>
                                              <p:pRg st="2" end="2"/>
                                            </p:txEl>
                                          </p:spTgt>
                                        </p:tgtEl>
                                        <p:attrNameLst>
                                          <p:attrName>ppt_w</p:attrName>
                                        </p:attrNameLst>
                                      </p:cBhvr>
                                      <p:tavLst>
                                        <p:tav tm="0">
                                          <p:val>
                                            <p:strVal val="#ppt_w*0.70"/>
                                          </p:val>
                                        </p:tav>
                                        <p:tav tm="100000">
                                          <p:val>
                                            <p:strVal val="#ppt_w"/>
                                          </p:val>
                                        </p:tav>
                                      </p:tavLst>
                                    </p:anim>
                                    <p:anim calcmode="lin" valueType="num">
                                      <p:cBhvr additive="repl">
                                        <p:cTn id="525" dur="2000" fill="hold"/>
                                        <p:tgtEl>
                                          <p:spTgt spid="192">
                                            <p:txEl>
                                              <p:pRg st="2" end="2"/>
                                            </p:txEl>
                                          </p:spTgt>
                                        </p:tgtEl>
                                        <p:attrNameLst>
                                          <p:attrName>ppt_h</p:attrName>
                                        </p:attrNameLst>
                                      </p:cBhvr>
                                      <p:tavLst>
                                        <p:tav tm="0">
                                          <p:val>
                                            <p:strVal val="#ppt_h"/>
                                          </p:val>
                                        </p:tav>
                                        <p:tav tm="100000">
                                          <p:val>
                                            <p:strVal val="#ppt_h"/>
                                          </p:val>
                                        </p:tav>
                                      </p:tavLst>
                                    </p:anim>
                                    <p:animEffect filter="fade" transition="in">
                                      <p:cBhvr additive="repl">
                                        <p:cTn id="526" dur="2000"/>
                                        <p:tgtEl>
                                          <p:spTgt spid="192">
                                            <p:txEl>
                                              <p:pRg st="2" end="2"/>
                                            </p:txEl>
                                          </p:spTgt>
                                        </p:tgtEl>
                                      </p:cBhvr>
                                    </p:animEffect>
                                  </p:childTnLst>
                                </p:cTn>
                              </p:par>
                            </p:childTnLst>
                          </p:cTn>
                        </p:par>
                      </p:childTnLst>
                    </p:cTn>
                  </p:par>
                  <p:par>
                    <p:cTn id="527" fill="hold">
                      <p:stCondLst>
                        <p:cond delay="indefinite"/>
                      </p:stCondLst>
                      <p:childTnLst>
                        <p:par>
                          <p:cTn id="528" fill="hold">
                            <p:stCondLst>
                              <p:cond delay="0"/>
                            </p:stCondLst>
                            <p:childTnLst>
                              <p:par>
                                <p:cTn id="529" nodeType="clickEffect" fill="hold" presetClass="entr" presetID="55">
                                  <p:stCondLst>
                                    <p:cond delay="0"/>
                                  </p:stCondLst>
                                  <p:childTnLst>
                                    <p:set>
                                      <p:cBhvr>
                                        <p:cTn id="530" dur="1" fill="hold">
                                          <p:stCondLst>
                                            <p:cond delay="0"/>
                                          </p:stCondLst>
                                        </p:cTn>
                                        <p:tgtEl>
                                          <p:spTgt spid="192">
                                            <p:txEl>
                                              <p:pRg st="3" end="3"/>
                                            </p:txEl>
                                          </p:spTgt>
                                        </p:tgtEl>
                                        <p:attrNameLst>
                                          <p:attrName>style.visibility</p:attrName>
                                        </p:attrNameLst>
                                      </p:cBhvr>
                                      <p:to>
                                        <p:strVal val="visible"/>
                                      </p:to>
                                    </p:set>
                                    <p:anim calcmode="lin" valueType="num">
                                      <p:cBhvr additive="repl">
                                        <p:cTn id="531" dur="2000" fill="hold"/>
                                        <p:tgtEl>
                                          <p:spTgt spid="192">
                                            <p:txEl>
                                              <p:pRg st="3" end="3"/>
                                            </p:txEl>
                                          </p:spTgt>
                                        </p:tgtEl>
                                        <p:attrNameLst>
                                          <p:attrName>ppt_w</p:attrName>
                                        </p:attrNameLst>
                                      </p:cBhvr>
                                      <p:tavLst>
                                        <p:tav tm="0">
                                          <p:val>
                                            <p:strVal val="#ppt_w*0.70"/>
                                          </p:val>
                                        </p:tav>
                                        <p:tav tm="100000">
                                          <p:val>
                                            <p:strVal val="#ppt_w"/>
                                          </p:val>
                                        </p:tav>
                                      </p:tavLst>
                                    </p:anim>
                                    <p:anim calcmode="lin" valueType="num">
                                      <p:cBhvr additive="repl">
                                        <p:cTn id="532" dur="2000" fill="hold"/>
                                        <p:tgtEl>
                                          <p:spTgt spid="192">
                                            <p:txEl>
                                              <p:pRg st="3" end="3"/>
                                            </p:txEl>
                                          </p:spTgt>
                                        </p:tgtEl>
                                        <p:attrNameLst>
                                          <p:attrName>ppt_h</p:attrName>
                                        </p:attrNameLst>
                                      </p:cBhvr>
                                      <p:tavLst>
                                        <p:tav tm="0">
                                          <p:val>
                                            <p:strVal val="#ppt_h"/>
                                          </p:val>
                                        </p:tav>
                                        <p:tav tm="100000">
                                          <p:val>
                                            <p:strVal val="#ppt_h"/>
                                          </p:val>
                                        </p:tav>
                                      </p:tavLst>
                                    </p:anim>
                                    <p:animEffect filter="fade" transition="in">
                                      <p:cBhvr additive="repl">
                                        <p:cTn id="533" dur="2000"/>
                                        <p:tgtEl>
                                          <p:spTgt spid="192">
                                            <p:txEl>
                                              <p:pRg st="3" end="3"/>
                                            </p:txEl>
                                          </p:spTgt>
                                        </p:tgtEl>
                                      </p:cBhvr>
                                    </p:animEffect>
                                  </p:childTnLst>
                                </p:cTn>
                              </p:par>
                            </p:childTnLst>
                          </p:cTn>
                        </p:par>
                      </p:childTnLst>
                    </p:cTn>
                  </p:par>
                  <p:par>
                    <p:cTn id="534" fill="hold">
                      <p:stCondLst>
                        <p:cond delay="indefinite"/>
                      </p:stCondLst>
                      <p:childTnLst>
                        <p:par>
                          <p:cTn id="535" fill="hold">
                            <p:stCondLst>
                              <p:cond delay="0"/>
                            </p:stCondLst>
                            <p:childTnLst>
                              <p:par>
                                <p:cTn id="536" nodeType="clickEffect" fill="hold" presetClass="entr" presetID="55">
                                  <p:stCondLst>
                                    <p:cond delay="0"/>
                                  </p:stCondLst>
                                  <p:childTnLst>
                                    <p:set>
                                      <p:cBhvr>
                                        <p:cTn id="537" dur="1" fill="hold">
                                          <p:stCondLst>
                                            <p:cond delay="0"/>
                                          </p:stCondLst>
                                        </p:cTn>
                                        <p:tgtEl>
                                          <p:spTgt spid="192">
                                            <p:txEl>
                                              <p:pRg st="4" end="4"/>
                                            </p:txEl>
                                          </p:spTgt>
                                        </p:tgtEl>
                                        <p:attrNameLst>
                                          <p:attrName>style.visibility</p:attrName>
                                        </p:attrNameLst>
                                      </p:cBhvr>
                                      <p:to>
                                        <p:strVal val="visible"/>
                                      </p:to>
                                    </p:set>
                                    <p:anim calcmode="lin" valueType="num">
                                      <p:cBhvr additive="repl">
                                        <p:cTn id="538" dur="2000" fill="hold"/>
                                        <p:tgtEl>
                                          <p:spTgt spid="192">
                                            <p:txEl>
                                              <p:pRg st="4" end="4"/>
                                            </p:txEl>
                                          </p:spTgt>
                                        </p:tgtEl>
                                        <p:attrNameLst>
                                          <p:attrName>ppt_w</p:attrName>
                                        </p:attrNameLst>
                                      </p:cBhvr>
                                      <p:tavLst>
                                        <p:tav tm="0">
                                          <p:val>
                                            <p:strVal val="#ppt_w*0.70"/>
                                          </p:val>
                                        </p:tav>
                                        <p:tav tm="100000">
                                          <p:val>
                                            <p:strVal val="#ppt_w"/>
                                          </p:val>
                                        </p:tav>
                                      </p:tavLst>
                                    </p:anim>
                                    <p:anim calcmode="lin" valueType="num">
                                      <p:cBhvr additive="repl">
                                        <p:cTn id="539" dur="2000" fill="hold"/>
                                        <p:tgtEl>
                                          <p:spTgt spid="192">
                                            <p:txEl>
                                              <p:pRg st="4" end="4"/>
                                            </p:txEl>
                                          </p:spTgt>
                                        </p:tgtEl>
                                        <p:attrNameLst>
                                          <p:attrName>ppt_h</p:attrName>
                                        </p:attrNameLst>
                                      </p:cBhvr>
                                      <p:tavLst>
                                        <p:tav tm="0">
                                          <p:val>
                                            <p:strVal val="#ppt_h"/>
                                          </p:val>
                                        </p:tav>
                                        <p:tav tm="100000">
                                          <p:val>
                                            <p:strVal val="#ppt_h"/>
                                          </p:val>
                                        </p:tav>
                                      </p:tavLst>
                                    </p:anim>
                                    <p:animEffect filter="fade" transition="in">
                                      <p:cBhvr additive="repl">
                                        <p:cTn id="540" dur="2000"/>
                                        <p:tgtEl>
                                          <p:spTgt spid="192">
                                            <p:txEl>
                                              <p:pRg st="4" end="4"/>
                                            </p:txEl>
                                          </p:spTgt>
                                        </p:tgtEl>
                                      </p:cBhvr>
                                    </p:animEffect>
                                  </p:childTnLst>
                                </p:cTn>
                              </p:par>
                            </p:childTnLst>
                          </p:cTn>
                        </p:par>
                      </p:childTnLst>
                    </p:cTn>
                  </p:par>
                  <p:par>
                    <p:cTn id="541" fill="hold">
                      <p:stCondLst>
                        <p:cond delay="indefinite"/>
                      </p:stCondLst>
                      <p:childTnLst>
                        <p:par>
                          <p:cTn id="542" fill="hold">
                            <p:stCondLst>
                              <p:cond delay="0"/>
                            </p:stCondLst>
                            <p:childTnLst>
                              <p:par>
                                <p:cTn id="543" nodeType="clickEffect" fill="hold" presetClass="entr" presetID="55">
                                  <p:stCondLst>
                                    <p:cond delay="0"/>
                                  </p:stCondLst>
                                  <p:childTnLst>
                                    <p:set>
                                      <p:cBhvr>
                                        <p:cTn id="544" dur="1" fill="hold">
                                          <p:stCondLst>
                                            <p:cond delay="0"/>
                                          </p:stCondLst>
                                        </p:cTn>
                                        <p:tgtEl>
                                          <p:spTgt spid="192">
                                            <p:txEl>
                                              <p:pRg st="5" end="5"/>
                                            </p:txEl>
                                          </p:spTgt>
                                        </p:tgtEl>
                                        <p:attrNameLst>
                                          <p:attrName>style.visibility</p:attrName>
                                        </p:attrNameLst>
                                      </p:cBhvr>
                                      <p:to>
                                        <p:strVal val="visible"/>
                                      </p:to>
                                    </p:set>
                                    <p:anim calcmode="lin" valueType="num">
                                      <p:cBhvr additive="repl">
                                        <p:cTn id="545" dur="2000" fill="hold"/>
                                        <p:tgtEl>
                                          <p:spTgt spid="192">
                                            <p:txEl>
                                              <p:pRg st="5" end="5"/>
                                            </p:txEl>
                                          </p:spTgt>
                                        </p:tgtEl>
                                        <p:attrNameLst>
                                          <p:attrName>ppt_w</p:attrName>
                                        </p:attrNameLst>
                                      </p:cBhvr>
                                      <p:tavLst>
                                        <p:tav tm="0">
                                          <p:val>
                                            <p:strVal val="#ppt_w*0.70"/>
                                          </p:val>
                                        </p:tav>
                                        <p:tav tm="100000">
                                          <p:val>
                                            <p:strVal val="#ppt_w"/>
                                          </p:val>
                                        </p:tav>
                                      </p:tavLst>
                                    </p:anim>
                                    <p:anim calcmode="lin" valueType="num">
                                      <p:cBhvr additive="repl">
                                        <p:cTn id="546" dur="2000" fill="hold"/>
                                        <p:tgtEl>
                                          <p:spTgt spid="192">
                                            <p:txEl>
                                              <p:pRg st="5" end="5"/>
                                            </p:txEl>
                                          </p:spTgt>
                                        </p:tgtEl>
                                        <p:attrNameLst>
                                          <p:attrName>ppt_h</p:attrName>
                                        </p:attrNameLst>
                                      </p:cBhvr>
                                      <p:tavLst>
                                        <p:tav tm="0">
                                          <p:val>
                                            <p:strVal val="#ppt_h"/>
                                          </p:val>
                                        </p:tav>
                                        <p:tav tm="100000">
                                          <p:val>
                                            <p:strVal val="#ppt_h"/>
                                          </p:val>
                                        </p:tav>
                                      </p:tavLst>
                                    </p:anim>
                                    <p:animEffect filter="fade" transition="in">
                                      <p:cBhvr additive="repl">
                                        <p:cTn id="547" dur="2000"/>
                                        <p:tgtEl>
                                          <p:spTgt spid="192">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Rectangle 1"/>
          <p:cNvSpPr/>
          <p:nvPr/>
        </p:nvSpPr>
        <p:spPr>
          <a:xfrm>
            <a:off x="533160" y="1163520"/>
            <a:ext cx="8378640" cy="3897720"/>
          </a:xfrm>
          <a:prstGeom prst="rect">
            <a:avLst/>
          </a:prstGeom>
          <a:noFill/>
          <a:ln w="9525">
            <a:noFill/>
          </a:ln>
        </p:spPr>
        <p:style>
          <a:lnRef idx="0"/>
          <a:fillRef idx="0"/>
          <a:effectRef idx="0"/>
          <a:fontRef idx="minor"/>
        </p:style>
        <p:txBody>
          <a:bodyPr lIns="90000" rIns="90000" tIns="45000" bIns="45000" anchor="t">
            <a:spAutoFit/>
          </a:bodyPr>
          <a:p>
            <a:pPr marL="344520" indent="-344520" algn="just">
              <a:lnSpc>
                <a:spcPct val="100000"/>
              </a:lnSpc>
              <a:spcAft>
                <a:spcPts val="601"/>
              </a:spcAft>
              <a:buClr>
                <a:srgbClr val="00b0f0"/>
              </a:buClr>
              <a:buSzPct val="200000"/>
              <a:buFont typeface="Constantia"/>
              <a:buChar char="•"/>
            </a:pPr>
            <a:r>
              <a:rPr b="0" lang="en-US" sz="2300" spc="-1" strike="noStrike">
                <a:solidFill>
                  <a:srgbClr val="000000"/>
                </a:solidFill>
                <a:latin typeface="Cambria"/>
              </a:rPr>
              <a:t>The activity, which does not lie on the critical path, is called non-critical activity.</a:t>
            </a:r>
            <a:endParaRPr b="0" lang="en-US" sz="2300" spc="-1" strike="noStrike">
              <a:latin typeface="Arial"/>
            </a:endParaRPr>
          </a:p>
          <a:p>
            <a:pPr marL="344520" indent="-344520">
              <a:lnSpc>
                <a:spcPct val="100000"/>
              </a:lnSpc>
              <a:spcAft>
                <a:spcPts val="601"/>
              </a:spcAft>
              <a:buClr>
                <a:srgbClr val="00b0f0"/>
              </a:buClr>
              <a:buSzPct val="200000"/>
              <a:buFont typeface="Constantia"/>
              <a:buChar char="•"/>
            </a:pPr>
            <a:r>
              <a:rPr b="0" lang="en-US" sz="2300" spc="-1" strike="noStrike">
                <a:solidFill>
                  <a:srgbClr val="000000"/>
                </a:solidFill>
                <a:latin typeface="Cambria"/>
              </a:rPr>
              <a:t>These non-critical activities may have some slack time.</a:t>
            </a:r>
            <a:endParaRPr b="0" lang="en-US" sz="2300" spc="-1" strike="noStrike">
              <a:latin typeface="Arial"/>
            </a:endParaRPr>
          </a:p>
          <a:p>
            <a:pPr marL="344520" indent="-344520" algn="just">
              <a:lnSpc>
                <a:spcPct val="100000"/>
              </a:lnSpc>
              <a:spcAft>
                <a:spcPts val="601"/>
              </a:spcAft>
              <a:buClr>
                <a:srgbClr val="00b0f0"/>
              </a:buClr>
              <a:buSzPct val="200000"/>
              <a:buFont typeface="Constantia"/>
              <a:buChar char="•"/>
            </a:pPr>
            <a:r>
              <a:rPr b="0" lang="en-US" sz="2300" spc="-1" strike="noStrike">
                <a:solidFill>
                  <a:srgbClr val="000000"/>
                </a:solidFill>
                <a:latin typeface="Cambria"/>
              </a:rPr>
              <a:t>The slack is the amount of time by which the start of an activity may be delayed without affecting the overall completion time of the project.</a:t>
            </a:r>
            <a:endParaRPr b="0" lang="en-US" sz="2300" spc="-1" strike="noStrike">
              <a:latin typeface="Arial"/>
            </a:endParaRPr>
          </a:p>
          <a:p>
            <a:pPr marL="344520" indent="-344520">
              <a:lnSpc>
                <a:spcPct val="100000"/>
              </a:lnSpc>
              <a:spcAft>
                <a:spcPts val="601"/>
              </a:spcAft>
              <a:buClr>
                <a:srgbClr val="00b0f0"/>
              </a:buClr>
              <a:buSzPct val="200000"/>
              <a:buFont typeface="Constantia"/>
              <a:buChar char="•"/>
            </a:pPr>
            <a:r>
              <a:rPr b="0" lang="en-US" sz="2300" spc="-1" strike="noStrike">
                <a:solidFill>
                  <a:srgbClr val="000000"/>
                </a:solidFill>
                <a:latin typeface="Cambria"/>
              </a:rPr>
              <a:t>But a critical activity has no slack.</a:t>
            </a:r>
            <a:endParaRPr b="0" lang="en-US" sz="2300" spc="-1" strike="noStrike">
              <a:latin typeface="Arial"/>
            </a:endParaRPr>
          </a:p>
          <a:p>
            <a:pPr marL="344520" indent="-344520" algn="just">
              <a:lnSpc>
                <a:spcPct val="100000"/>
              </a:lnSpc>
              <a:spcAft>
                <a:spcPts val="601"/>
              </a:spcAft>
              <a:buClr>
                <a:srgbClr val="00b0f0"/>
              </a:buClr>
              <a:buSzPct val="200000"/>
              <a:buFont typeface="Constantia"/>
              <a:buChar char="•"/>
            </a:pPr>
            <a:r>
              <a:rPr b="0" lang="en-US" sz="2300" spc="-1" strike="noStrike">
                <a:solidFill>
                  <a:srgbClr val="000000"/>
                </a:solidFill>
                <a:latin typeface="Cambria"/>
              </a:rPr>
              <a:t>To reduce the overall project time, it would require more resources (at extra cost) to reduce the time taken by the critical activities to complete.</a:t>
            </a:r>
            <a:endParaRPr b="0" lang="en-US" sz="2300" spc="-1" strike="noStrike">
              <a:latin typeface="Arial"/>
            </a:endParaRPr>
          </a:p>
        </p:txBody>
      </p:sp>
      <p:sp>
        <p:nvSpPr>
          <p:cNvPr id="194" name="Rectangle 3"/>
          <p:cNvSpPr/>
          <p:nvPr/>
        </p:nvSpPr>
        <p:spPr>
          <a:xfrm>
            <a:off x="990360" y="533520"/>
            <a:ext cx="784584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3600" spc="-1" strike="noStrike">
                <a:solidFill>
                  <a:srgbClr val="0070c0"/>
                </a:solidFill>
                <a:latin typeface="Cambria"/>
              </a:rPr>
              <a:t>CRITICAL PATH ANALYSIS</a:t>
            </a:r>
            <a:endParaRPr b="0" lang="en-US" sz="3600" spc="-1" strike="noStrike">
              <a:latin typeface="Arial"/>
            </a:endParaRPr>
          </a:p>
        </p:txBody>
      </p:sp>
      <p:sp>
        <p:nvSpPr>
          <p:cNvPr id="2" name="PlaceHolder 1"/>
          <p:cNvSpPr>
            <a:spLocks noGrp="1"/>
          </p:cNvSpPr>
          <p:nvPr>
            <p:ph type="sldNum" idx="9"/>
          </p:nvPr>
        </p:nvSpPr>
        <p:spPr/>
        <p:txBody>
          <a:bodyPr/>
          <a:p>
            <a:fld id="{DBADF9E4-C046-41FC-ACCB-FFBFF5AA475A}" type="slidenum">
              <a:t>19</a:t>
            </a:fld>
          </a:p>
        </p:txBody>
      </p:sp>
    </p:spTree>
  </p:cSld>
  <mc:AlternateContent>
    <mc:Choice Requires="p14">
      <p:transition spd="slow" p14:dur="2000"/>
    </mc:Choice>
    <mc:Fallback>
      <p:transition spd="slow"/>
    </mc:Fallback>
  </mc:AlternateContent>
  <p:timing>
    <p:tnLst>
      <p:par>
        <p:cTn id="548" dur="indefinite" restart="never" nodeType="tmRoot">
          <p:childTnLst>
            <p:seq>
              <p:cTn id="549" dur="indefinite" nodeType="mainSeq">
                <p:childTnLst>
                  <p:par>
                    <p:cTn id="550" fill="hold">
                      <p:stCondLst>
                        <p:cond delay="indefinite"/>
                      </p:stCondLst>
                      <p:childTnLst>
                        <p:par>
                          <p:cTn id="551" fill="hold">
                            <p:stCondLst>
                              <p:cond delay="0"/>
                            </p:stCondLst>
                            <p:childTnLst>
                              <p:par>
                                <p:cTn id="552" nodeType="clickEffect" fill="hold" presetClass="entr" presetID="55">
                                  <p:stCondLst>
                                    <p:cond delay="0"/>
                                  </p:stCondLst>
                                  <p:childTnLst>
                                    <p:set>
                                      <p:cBhvr>
                                        <p:cTn id="553" dur="1" fill="hold">
                                          <p:stCondLst>
                                            <p:cond delay="0"/>
                                          </p:stCondLst>
                                        </p:cTn>
                                        <p:tgtEl>
                                          <p:spTgt spid="193">
                                            <p:txEl>
                                              <p:pRg st="0" end="0"/>
                                            </p:txEl>
                                          </p:spTgt>
                                        </p:tgtEl>
                                        <p:attrNameLst>
                                          <p:attrName>style.visibility</p:attrName>
                                        </p:attrNameLst>
                                      </p:cBhvr>
                                      <p:to>
                                        <p:strVal val="visible"/>
                                      </p:to>
                                    </p:set>
                                    <p:anim calcmode="lin" valueType="num">
                                      <p:cBhvr additive="repl">
                                        <p:cTn id="554" dur="2000" fill="hold"/>
                                        <p:tgtEl>
                                          <p:spTgt spid="193">
                                            <p:txEl>
                                              <p:pRg st="0" end="0"/>
                                            </p:txEl>
                                          </p:spTgt>
                                        </p:tgtEl>
                                        <p:attrNameLst>
                                          <p:attrName>ppt_w</p:attrName>
                                        </p:attrNameLst>
                                      </p:cBhvr>
                                      <p:tavLst>
                                        <p:tav tm="0">
                                          <p:val>
                                            <p:strVal val="#ppt_w*0.70"/>
                                          </p:val>
                                        </p:tav>
                                        <p:tav tm="100000">
                                          <p:val>
                                            <p:strVal val="#ppt_w"/>
                                          </p:val>
                                        </p:tav>
                                      </p:tavLst>
                                    </p:anim>
                                    <p:anim calcmode="lin" valueType="num">
                                      <p:cBhvr additive="repl">
                                        <p:cTn id="555" dur="2000" fill="hold"/>
                                        <p:tgtEl>
                                          <p:spTgt spid="193">
                                            <p:txEl>
                                              <p:pRg st="0" end="0"/>
                                            </p:txEl>
                                          </p:spTgt>
                                        </p:tgtEl>
                                        <p:attrNameLst>
                                          <p:attrName>ppt_h</p:attrName>
                                        </p:attrNameLst>
                                      </p:cBhvr>
                                      <p:tavLst>
                                        <p:tav tm="0">
                                          <p:val>
                                            <p:strVal val="#ppt_h"/>
                                          </p:val>
                                        </p:tav>
                                        <p:tav tm="100000">
                                          <p:val>
                                            <p:strVal val="#ppt_h"/>
                                          </p:val>
                                        </p:tav>
                                      </p:tavLst>
                                    </p:anim>
                                    <p:animEffect filter="fade" transition="in">
                                      <p:cBhvr additive="repl">
                                        <p:cTn id="556" dur="2000"/>
                                        <p:tgtEl>
                                          <p:spTgt spid="193">
                                            <p:txEl>
                                              <p:pRg st="0" end="0"/>
                                            </p:txEl>
                                          </p:spTgt>
                                        </p:tgtEl>
                                      </p:cBhvr>
                                    </p:animEffect>
                                  </p:childTnLst>
                                </p:cTn>
                              </p:par>
                            </p:childTnLst>
                          </p:cTn>
                        </p:par>
                      </p:childTnLst>
                    </p:cTn>
                  </p:par>
                  <p:par>
                    <p:cTn id="557" fill="hold">
                      <p:stCondLst>
                        <p:cond delay="indefinite"/>
                      </p:stCondLst>
                      <p:childTnLst>
                        <p:par>
                          <p:cTn id="558" fill="hold">
                            <p:stCondLst>
                              <p:cond delay="0"/>
                            </p:stCondLst>
                            <p:childTnLst>
                              <p:par>
                                <p:cTn id="559" nodeType="clickEffect" fill="hold" presetClass="entr" presetID="55">
                                  <p:stCondLst>
                                    <p:cond delay="0"/>
                                  </p:stCondLst>
                                  <p:childTnLst>
                                    <p:set>
                                      <p:cBhvr>
                                        <p:cTn id="560" dur="1" fill="hold">
                                          <p:stCondLst>
                                            <p:cond delay="0"/>
                                          </p:stCondLst>
                                        </p:cTn>
                                        <p:tgtEl>
                                          <p:spTgt spid="193">
                                            <p:txEl>
                                              <p:pRg st="1" end="1"/>
                                            </p:txEl>
                                          </p:spTgt>
                                        </p:tgtEl>
                                        <p:attrNameLst>
                                          <p:attrName>style.visibility</p:attrName>
                                        </p:attrNameLst>
                                      </p:cBhvr>
                                      <p:to>
                                        <p:strVal val="visible"/>
                                      </p:to>
                                    </p:set>
                                    <p:anim calcmode="lin" valueType="num">
                                      <p:cBhvr additive="repl">
                                        <p:cTn id="561" dur="2000" fill="hold"/>
                                        <p:tgtEl>
                                          <p:spTgt spid="193">
                                            <p:txEl>
                                              <p:pRg st="1" end="1"/>
                                            </p:txEl>
                                          </p:spTgt>
                                        </p:tgtEl>
                                        <p:attrNameLst>
                                          <p:attrName>ppt_w</p:attrName>
                                        </p:attrNameLst>
                                      </p:cBhvr>
                                      <p:tavLst>
                                        <p:tav tm="0">
                                          <p:val>
                                            <p:strVal val="#ppt_w*0.70"/>
                                          </p:val>
                                        </p:tav>
                                        <p:tav tm="100000">
                                          <p:val>
                                            <p:strVal val="#ppt_w"/>
                                          </p:val>
                                        </p:tav>
                                      </p:tavLst>
                                    </p:anim>
                                    <p:anim calcmode="lin" valueType="num">
                                      <p:cBhvr additive="repl">
                                        <p:cTn id="562" dur="2000" fill="hold"/>
                                        <p:tgtEl>
                                          <p:spTgt spid="193">
                                            <p:txEl>
                                              <p:pRg st="1" end="1"/>
                                            </p:txEl>
                                          </p:spTgt>
                                        </p:tgtEl>
                                        <p:attrNameLst>
                                          <p:attrName>ppt_h</p:attrName>
                                        </p:attrNameLst>
                                      </p:cBhvr>
                                      <p:tavLst>
                                        <p:tav tm="0">
                                          <p:val>
                                            <p:strVal val="#ppt_h"/>
                                          </p:val>
                                        </p:tav>
                                        <p:tav tm="100000">
                                          <p:val>
                                            <p:strVal val="#ppt_h"/>
                                          </p:val>
                                        </p:tav>
                                      </p:tavLst>
                                    </p:anim>
                                    <p:animEffect filter="fade" transition="in">
                                      <p:cBhvr additive="repl">
                                        <p:cTn id="563" dur="2000"/>
                                        <p:tgtEl>
                                          <p:spTgt spid="193">
                                            <p:txEl>
                                              <p:pRg st="1" end="1"/>
                                            </p:txEl>
                                          </p:spTgt>
                                        </p:tgtEl>
                                      </p:cBhvr>
                                    </p:animEffect>
                                  </p:childTnLst>
                                </p:cTn>
                              </p:par>
                            </p:childTnLst>
                          </p:cTn>
                        </p:par>
                      </p:childTnLst>
                    </p:cTn>
                  </p:par>
                  <p:par>
                    <p:cTn id="564" fill="hold">
                      <p:stCondLst>
                        <p:cond delay="indefinite"/>
                      </p:stCondLst>
                      <p:childTnLst>
                        <p:par>
                          <p:cTn id="565" fill="hold">
                            <p:stCondLst>
                              <p:cond delay="0"/>
                            </p:stCondLst>
                            <p:childTnLst>
                              <p:par>
                                <p:cTn id="566" nodeType="clickEffect" fill="hold" presetClass="entr" presetID="55">
                                  <p:stCondLst>
                                    <p:cond delay="0"/>
                                  </p:stCondLst>
                                  <p:childTnLst>
                                    <p:set>
                                      <p:cBhvr>
                                        <p:cTn id="567" dur="1" fill="hold">
                                          <p:stCondLst>
                                            <p:cond delay="0"/>
                                          </p:stCondLst>
                                        </p:cTn>
                                        <p:tgtEl>
                                          <p:spTgt spid="193">
                                            <p:txEl>
                                              <p:pRg st="2" end="2"/>
                                            </p:txEl>
                                          </p:spTgt>
                                        </p:tgtEl>
                                        <p:attrNameLst>
                                          <p:attrName>style.visibility</p:attrName>
                                        </p:attrNameLst>
                                      </p:cBhvr>
                                      <p:to>
                                        <p:strVal val="visible"/>
                                      </p:to>
                                    </p:set>
                                    <p:anim calcmode="lin" valueType="num">
                                      <p:cBhvr additive="repl">
                                        <p:cTn id="568" dur="2000" fill="hold"/>
                                        <p:tgtEl>
                                          <p:spTgt spid="193">
                                            <p:txEl>
                                              <p:pRg st="2" end="2"/>
                                            </p:txEl>
                                          </p:spTgt>
                                        </p:tgtEl>
                                        <p:attrNameLst>
                                          <p:attrName>ppt_w</p:attrName>
                                        </p:attrNameLst>
                                      </p:cBhvr>
                                      <p:tavLst>
                                        <p:tav tm="0">
                                          <p:val>
                                            <p:strVal val="#ppt_w*0.70"/>
                                          </p:val>
                                        </p:tav>
                                        <p:tav tm="100000">
                                          <p:val>
                                            <p:strVal val="#ppt_w"/>
                                          </p:val>
                                        </p:tav>
                                      </p:tavLst>
                                    </p:anim>
                                    <p:anim calcmode="lin" valueType="num">
                                      <p:cBhvr additive="repl">
                                        <p:cTn id="569" dur="2000" fill="hold"/>
                                        <p:tgtEl>
                                          <p:spTgt spid="193">
                                            <p:txEl>
                                              <p:pRg st="2" end="2"/>
                                            </p:txEl>
                                          </p:spTgt>
                                        </p:tgtEl>
                                        <p:attrNameLst>
                                          <p:attrName>ppt_h</p:attrName>
                                        </p:attrNameLst>
                                      </p:cBhvr>
                                      <p:tavLst>
                                        <p:tav tm="0">
                                          <p:val>
                                            <p:strVal val="#ppt_h"/>
                                          </p:val>
                                        </p:tav>
                                        <p:tav tm="100000">
                                          <p:val>
                                            <p:strVal val="#ppt_h"/>
                                          </p:val>
                                        </p:tav>
                                      </p:tavLst>
                                    </p:anim>
                                    <p:animEffect filter="fade" transition="in">
                                      <p:cBhvr additive="repl">
                                        <p:cTn id="570" dur="2000"/>
                                        <p:tgtEl>
                                          <p:spTgt spid="193">
                                            <p:txEl>
                                              <p:pRg st="2" end="2"/>
                                            </p:txEl>
                                          </p:spTgt>
                                        </p:tgtEl>
                                      </p:cBhvr>
                                    </p:animEffect>
                                  </p:childTnLst>
                                </p:cTn>
                              </p:par>
                            </p:childTnLst>
                          </p:cTn>
                        </p:par>
                      </p:childTnLst>
                    </p:cTn>
                  </p:par>
                  <p:par>
                    <p:cTn id="571" fill="hold">
                      <p:stCondLst>
                        <p:cond delay="indefinite"/>
                      </p:stCondLst>
                      <p:childTnLst>
                        <p:par>
                          <p:cTn id="572" fill="hold">
                            <p:stCondLst>
                              <p:cond delay="0"/>
                            </p:stCondLst>
                            <p:childTnLst>
                              <p:par>
                                <p:cTn id="573" nodeType="clickEffect" fill="hold" presetClass="entr" presetID="55">
                                  <p:stCondLst>
                                    <p:cond delay="0"/>
                                  </p:stCondLst>
                                  <p:childTnLst>
                                    <p:set>
                                      <p:cBhvr>
                                        <p:cTn id="574" dur="1" fill="hold">
                                          <p:stCondLst>
                                            <p:cond delay="0"/>
                                          </p:stCondLst>
                                        </p:cTn>
                                        <p:tgtEl>
                                          <p:spTgt spid="193">
                                            <p:txEl>
                                              <p:pRg st="3" end="3"/>
                                            </p:txEl>
                                          </p:spTgt>
                                        </p:tgtEl>
                                        <p:attrNameLst>
                                          <p:attrName>style.visibility</p:attrName>
                                        </p:attrNameLst>
                                      </p:cBhvr>
                                      <p:to>
                                        <p:strVal val="visible"/>
                                      </p:to>
                                    </p:set>
                                    <p:anim calcmode="lin" valueType="num">
                                      <p:cBhvr additive="repl">
                                        <p:cTn id="575" dur="2000" fill="hold"/>
                                        <p:tgtEl>
                                          <p:spTgt spid="193">
                                            <p:txEl>
                                              <p:pRg st="3" end="3"/>
                                            </p:txEl>
                                          </p:spTgt>
                                        </p:tgtEl>
                                        <p:attrNameLst>
                                          <p:attrName>ppt_w</p:attrName>
                                        </p:attrNameLst>
                                      </p:cBhvr>
                                      <p:tavLst>
                                        <p:tav tm="0">
                                          <p:val>
                                            <p:strVal val="#ppt_w*0.70"/>
                                          </p:val>
                                        </p:tav>
                                        <p:tav tm="100000">
                                          <p:val>
                                            <p:strVal val="#ppt_w"/>
                                          </p:val>
                                        </p:tav>
                                      </p:tavLst>
                                    </p:anim>
                                    <p:anim calcmode="lin" valueType="num">
                                      <p:cBhvr additive="repl">
                                        <p:cTn id="576" dur="2000" fill="hold"/>
                                        <p:tgtEl>
                                          <p:spTgt spid="193">
                                            <p:txEl>
                                              <p:pRg st="3" end="3"/>
                                            </p:txEl>
                                          </p:spTgt>
                                        </p:tgtEl>
                                        <p:attrNameLst>
                                          <p:attrName>ppt_h</p:attrName>
                                        </p:attrNameLst>
                                      </p:cBhvr>
                                      <p:tavLst>
                                        <p:tav tm="0">
                                          <p:val>
                                            <p:strVal val="#ppt_h"/>
                                          </p:val>
                                        </p:tav>
                                        <p:tav tm="100000">
                                          <p:val>
                                            <p:strVal val="#ppt_h"/>
                                          </p:val>
                                        </p:tav>
                                      </p:tavLst>
                                    </p:anim>
                                    <p:animEffect filter="fade" transition="in">
                                      <p:cBhvr additive="repl">
                                        <p:cTn id="577" dur="2000"/>
                                        <p:tgtEl>
                                          <p:spTgt spid="193">
                                            <p:txEl>
                                              <p:pRg st="3" end="3"/>
                                            </p:txEl>
                                          </p:spTgt>
                                        </p:tgtEl>
                                      </p:cBhvr>
                                    </p:animEffect>
                                  </p:childTnLst>
                                </p:cTn>
                              </p:par>
                            </p:childTnLst>
                          </p:cTn>
                        </p:par>
                      </p:childTnLst>
                    </p:cTn>
                  </p:par>
                  <p:par>
                    <p:cTn id="578" fill="hold">
                      <p:stCondLst>
                        <p:cond delay="indefinite"/>
                      </p:stCondLst>
                      <p:childTnLst>
                        <p:par>
                          <p:cTn id="579" fill="hold">
                            <p:stCondLst>
                              <p:cond delay="0"/>
                            </p:stCondLst>
                            <p:childTnLst>
                              <p:par>
                                <p:cTn id="580" nodeType="clickEffect" fill="hold" presetClass="entr" presetID="55">
                                  <p:stCondLst>
                                    <p:cond delay="0"/>
                                  </p:stCondLst>
                                  <p:childTnLst>
                                    <p:set>
                                      <p:cBhvr>
                                        <p:cTn id="581" dur="1" fill="hold">
                                          <p:stCondLst>
                                            <p:cond delay="0"/>
                                          </p:stCondLst>
                                        </p:cTn>
                                        <p:tgtEl>
                                          <p:spTgt spid="193">
                                            <p:txEl>
                                              <p:pRg st="4" end="4"/>
                                            </p:txEl>
                                          </p:spTgt>
                                        </p:tgtEl>
                                        <p:attrNameLst>
                                          <p:attrName>style.visibility</p:attrName>
                                        </p:attrNameLst>
                                      </p:cBhvr>
                                      <p:to>
                                        <p:strVal val="visible"/>
                                      </p:to>
                                    </p:set>
                                    <p:anim calcmode="lin" valueType="num">
                                      <p:cBhvr additive="repl">
                                        <p:cTn id="582" dur="2000" fill="hold"/>
                                        <p:tgtEl>
                                          <p:spTgt spid="193">
                                            <p:txEl>
                                              <p:pRg st="4" end="4"/>
                                            </p:txEl>
                                          </p:spTgt>
                                        </p:tgtEl>
                                        <p:attrNameLst>
                                          <p:attrName>ppt_w</p:attrName>
                                        </p:attrNameLst>
                                      </p:cBhvr>
                                      <p:tavLst>
                                        <p:tav tm="0">
                                          <p:val>
                                            <p:strVal val="#ppt_w*0.70"/>
                                          </p:val>
                                        </p:tav>
                                        <p:tav tm="100000">
                                          <p:val>
                                            <p:strVal val="#ppt_w"/>
                                          </p:val>
                                        </p:tav>
                                      </p:tavLst>
                                    </p:anim>
                                    <p:anim calcmode="lin" valueType="num">
                                      <p:cBhvr additive="repl">
                                        <p:cTn id="583" dur="2000" fill="hold"/>
                                        <p:tgtEl>
                                          <p:spTgt spid="193">
                                            <p:txEl>
                                              <p:pRg st="4" end="4"/>
                                            </p:txEl>
                                          </p:spTgt>
                                        </p:tgtEl>
                                        <p:attrNameLst>
                                          <p:attrName>ppt_h</p:attrName>
                                        </p:attrNameLst>
                                      </p:cBhvr>
                                      <p:tavLst>
                                        <p:tav tm="0">
                                          <p:val>
                                            <p:strVal val="#ppt_h"/>
                                          </p:val>
                                        </p:tav>
                                        <p:tav tm="100000">
                                          <p:val>
                                            <p:strVal val="#ppt_h"/>
                                          </p:val>
                                        </p:tav>
                                      </p:tavLst>
                                    </p:anim>
                                    <p:animEffect filter="fade" transition="in">
                                      <p:cBhvr additive="repl">
                                        <p:cTn id="584" dur="2000"/>
                                        <p:tgtEl>
                                          <p:spTgt spid="193">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495000" y="427320"/>
            <a:ext cx="8912160" cy="1698120"/>
          </a:xfrm>
          <a:prstGeom prst="rect">
            <a:avLst/>
          </a:prstGeom>
          <a:noFill/>
          <a:ln w="0">
            <a:noFill/>
          </a:ln>
        </p:spPr>
        <p:txBody>
          <a:bodyPr lIns="0" rIns="0" tIns="0" bIns="0" anchor="ctr">
            <a:noAutofit/>
          </a:bodyPr>
          <a:p>
            <a:pPr algn="ctr">
              <a:lnSpc>
                <a:spcPct val="100000"/>
              </a:lnSpc>
              <a:buNone/>
            </a:pPr>
            <a:r>
              <a:rPr b="1" lang="en-US" sz="6000" spc="-1" strike="noStrike">
                <a:solidFill>
                  <a:srgbClr val="50e0ea"/>
                </a:solidFill>
                <a:latin typeface="Copperplate Gothic Bold"/>
              </a:rPr>
              <a:t>Network Problem </a:t>
            </a:r>
            <a:br>
              <a:rPr sz="6000"/>
            </a:br>
            <a:r>
              <a:rPr b="1" lang="en-US" sz="6000" spc="-1" strike="noStrike">
                <a:solidFill>
                  <a:srgbClr val="50e0ea"/>
                </a:solidFill>
                <a:latin typeface="Copperplate Gothic Bold"/>
              </a:rPr>
              <a:t>CPM &amp;  PERT</a:t>
            </a:r>
            <a:endParaRPr b="0" lang="en-US" sz="6000" spc="-1" strike="noStrike">
              <a:solidFill>
                <a:srgbClr val="000000"/>
              </a:solidFill>
              <a:latin typeface="Arial"/>
            </a:endParaRPr>
          </a:p>
        </p:txBody>
      </p:sp>
      <p:sp>
        <p:nvSpPr>
          <p:cNvPr id="126" name=""/>
          <p:cNvSpPr txBox="1"/>
          <p:nvPr/>
        </p:nvSpPr>
        <p:spPr>
          <a:xfrm>
            <a:off x="2035440" y="2837880"/>
            <a:ext cx="5926320" cy="1219320"/>
          </a:xfrm>
          <a:prstGeom prst="rect">
            <a:avLst/>
          </a:prstGeom>
          <a:noFill/>
          <a:ln w="0">
            <a:noFill/>
          </a:ln>
        </p:spPr>
        <p:txBody>
          <a:bodyPr lIns="90000" rIns="90000" tIns="45000" bIns="45000" anchor="t">
            <a:noAutofit/>
          </a:bodyPr>
          <a:p>
            <a:r>
              <a:rPr b="1" lang="en-US" sz="1600" spc="-1" strike="noStrike">
                <a:solidFill>
                  <a:srgbClr val="000000"/>
                </a:solidFill>
                <a:latin typeface="Copperplate Gothic Bold"/>
              </a:rPr>
              <a:t>Mahfuzul Hoque PhD</a:t>
            </a:r>
            <a:endParaRPr b="0" lang="en-US" sz="1600" spc="-1" strike="noStrike">
              <a:latin typeface="Arial"/>
            </a:endParaRPr>
          </a:p>
          <a:p>
            <a:r>
              <a:rPr b="0" lang="en-US" sz="1600" spc="-1" strike="noStrike">
                <a:solidFill>
                  <a:srgbClr val="000000"/>
                </a:solidFill>
                <a:latin typeface="Copperplate Gothic Bold"/>
              </a:rPr>
              <a:t>Professor,</a:t>
            </a:r>
            <a:endParaRPr b="0" lang="en-US" sz="1600" spc="-1" strike="noStrike">
              <a:latin typeface="Arial"/>
            </a:endParaRPr>
          </a:p>
          <a:p>
            <a:r>
              <a:rPr b="0" lang="en-US" sz="1600" spc="-1" strike="noStrike">
                <a:solidFill>
                  <a:srgbClr val="000000"/>
                </a:solidFill>
                <a:latin typeface="Copperplate Gothic Bold"/>
              </a:rPr>
              <a:t>Department of Accounting &amp; Information Systems</a:t>
            </a:r>
            <a:endParaRPr b="0" lang="en-US" sz="1600" spc="-1" strike="noStrike">
              <a:latin typeface="Arial"/>
            </a:endParaRPr>
          </a:p>
          <a:p>
            <a:r>
              <a:rPr b="0" lang="en-US" sz="1600" spc="-1" strike="noStrike">
                <a:solidFill>
                  <a:srgbClr val="000000"/>
                </a:solidFill>
                <a:latin typeface="Copperplate Gothic Bold"/>
              </a:rPr>
              <a:t>Faculty of Business Studies</a:t>
            </a:r>
            <a:endParaRPr b="0" lang="en-US" sz="1600" spc="-1" strike="noStrike">
              <a:latin typeface="Arial"/>
            </a:endParaRPr>
          </a:p>
          <a:p>
            <a:r>
              <a:rPr b="0" lang="en-US" sz="1600" spc="-1" strike="noStrike">
                <a:solidFill>
                  <a:srgbClr val="000000"/>
                </a:solidFill>
                <a:latin typeface="Copperplate Gothic Bold"/>
              </a:rPr>
              <a:t>University of Dhaka</a:t>
            </a:r>
            <a:endParaRPr b="0" lang="en-US" sz="1600" spc="-1" strike="noStrike">
              <a:latin typeface="Arial"/>
            </a:endParaRPr>
          </a:p>
        </p:txBody>
      </p:sp>
      <p:sp>
        <p:nvSpPr>
          <p:cNvPr id="3" name="PlaceHolder 2"/>
          <p:cNvSpPr>
            <a:spLocks noGrp="1"/>
          </p:cNvSpPr>
          <p:nvPr>
            <p:ph type="sldNum" idx="6"/>
          </p:nvPr>
        </p:nvSpPr>
        <p:spPr/>
        <p:txBody>
          <a:bodyPr/>
          <a:p>
            <a:fld id="{010835BF-7E51-4798-B00A-5ECE209EDA05}"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Num" idx="19"/>
          </p:nvPr>
        </p:nvSpPr>
        <p:spPr>
          <a:xfrm>
            <a:off x="8582400" y="6356520"/>
            <a:ext cx="824760" cy="364680"/>
          </a:xfrm>
          <a:prstGeom prst="rect">
            <a:avLst/>
          </a:prstGeom>
          <a:noFill/>
          <a:ln w="0">
            <a:noFill/>
          </a:ln>
        </p:spPr>
        <p:txBody>
          <a:bodyPr numCol="1" spcCol="0" lIns="0" rIns="0" tIns="0" bIns="0" anchor="b">
            <a:noAutofit/>
          </a:bodyPr>
          <a:lstStyle>
            <a:lvl1pPr algn="r">
              <a:lnSpc>
                <a:spcPct val="100000"/>
              </a:lnSpc>
              <a:buNone/>
              <a:defRPr b="0" lang="en-US" sz="1600" spc="-1" strike="noStrike">
                <a:solidFill>
                  <a:srgbClr val="045c75"/>
                </a:solidFill>
                <a:latin typeface="Cambria"/>
              </a:defRPr>
            </a:lvl1pPr>
          </a:lstStyle>
          <a:p>
            <a:pPr algn="r">
              <a:lnSpc>
                <a:spcPct val="100000"/>
              </a:lnSpc>
              <a:buNone/>
            </a:pPr>
            <a:fld id="{6DF9B9A7-DBE2-46F3-8FA1-4F5904A1D98D}" type="slidenum">
              <a:rPr b="0" lang="en-US" sz="1600" spc="-1" strike="noStrike">
                <a:solidFill>
                  <a:srgbClr val="045c75"/>
                </a:solidFill>
                <a:latin typeface="Cambria"/>
              </a:rPr>
              <a:t>&lt;number&gt;</a:t>
            </a:fld>
            <a:endParaRPr b="0" lang="en-US" sz="1600" spc="-1" strike="noStrike">
              <a:latin typeface="Times New Roman"/>
            </a:endParaRPr>
          </a:p>
        </p:txBody>
      </p:sp>
      <p:sp>
        <p:nvSpPr>
          <p:cNvPr id="196" name="Rectangle 1"/>
          <p:cNvSpPr/>
          <p:nvPr/>
        </p:nvSpPr>
        <p:spPr>
          <a:xfrm>
            <a:off x="577440" y="304920"/>
            <a:ext cx="8912160" cy="106452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buNone/>
            </a:pPr>
            <a:r>
              <a:rPr b="1" lang="en-US" sz="3200" spc="-1" strike="noStrike">
                <a:solidFill>
                  <a:srgbClr val="0070c0"/>
                </a:solidFill>
                <a:latin typeface="Cambria"/>
              </a:rPr>
              <a:t>Scheduling of Activities: Earliest Time (TE) &amp; Latest Time(TL)</a:t>
            </a:r>
            <a:endParaRPr b="0" lang="en-US" sz="3200" spc="-1" strike="noStrike">
              <a:latin typeface="Arial"/>
            </a:endParaRPr>
          </a:p>
        </p:txBody>
      </p:sp>
      <p:sp>
        <p:nvSpPr>
          <p:cNvPr id="197" name="Rectangle 6"/>
          <p:cNvSpPr/>
          <p:nvPr/>
        </p:nvSpPr>
        <p:spPr>
          <a:xfrm>
            <a:off x="825120" y="1447920"/>
            <a:ext cx="8620200" cy="5117040"/>
          </a:xfrm>
          <a:prstGeom prst="rect">
            <a:avLst/>
          </a:prstGeom>
          <a:noFill/>
          <a:ln w="9525">
            <a:noFill/>
          </a:ln>
        </p:spPr>
        <p:style>
          <a:lnRef idx="0"/>
          <a:fillRef idx="0"/>
          <a:effectRef idx="0"/>
          <a:fontRef idx="minor"/>
        </p:style>
        <p:txBody>
          <a:bodyPr lIns="90000" rIns="90000" tIns="45000" bIns="45000" anchor="t">
            <a:spAutoFit/>
          </a:bodyPr>
          <a:p>
            <a:pPr marL="225360" indent="-225360" algn="just">
              <a:lnSpc>
                <a:spcPct val="100000"/>
              </a:lnSpc>
              <a:buClr>
                <a:srgbClr val="0f6fc6"/>
              </a:buClr>
              <a:buSzPct val="200000"/>
              <a:buFont typeface="Cambria"/>
              <a:buChar char="•"/>
            </a:pPr>
            <a:r>
              <a:rPr b="0" lang="en-US" sz="2200" spc="-1" strike="noStrike">
                <a:solidFill>
                  <a:srgbClr val="000000"/>
                </a:solidFill>
                <a:latin typeface="Cambria"/>
              </a:rPr>
              <a:t>Before the critical path in a network is determined, it is necessary to find the </a:t>
            </a:r>
            <a:r>
              <a:rPr b="0" lang="en-US" sz="2200" spc="-1" strike="noStrike">
                <a:solidFill>
                  <a:srgbClr val="ff0000"/>
                </a:solidFill>
                <a:latin typeface="Cambria"/>
              </a:rPr>
              <a:t>earliest &amp; latest time </a:t>
            </a:r>
            <a:r>
              <a:rPr b="0" lang="en-US" sz="2200" spc="-1" strike="noStrike">
                <a:solidFill>
                  <a:srgbClr val="000000"/>
                </a:solidFill>
                <a:latin typeface="Cambria"/>
              </a:rPr>
              <a:t>of each event to know the </a:t>
            </a:r>
            <a:r>
              <a:rPr b="0" lang="en-US" sz="2200" spc="-1" strike="noStrike">
                <a:solidFill>
                  <a:srgbClr val="ff0000"/>
                </a:solidFill>
                <a:latin typeface="Cambria"/>
              </a:rPr>
              <a:t>earliest expected time (TE) </a:t>
            </a:r>
            <a:r>
              <a:rPr b="0" lang="en-US" sz="2200" spc="-1" strike="noStrike">
                <a:solidFill>
                  <a:srgbClr val="000000"/>
                </a:solidFill>
                <a:latin typeface="Cambria"/>
              </a:rPr>
              <a:t>at which the activities originating from the event can be started &amp; to know the </a:t>
            </a:r>
            <a:r>
              <a:rPr b="0" lang="en-US" sz="2200" spc="-1" strike="noStrike">
                <a:solidFill>
                  <a:srgbClr val="ff0000"/>
                </a:solidFill>
                <a:latin typeface="Cambria"/>
              </a:rPr>
              <a:t>latest allowable time (TL) </a:t>
            </a:r>
            <a:r>
              <a:rPr b="0" lang="en-US" sz="2200" spc="-1" strike="noStrike">
                <a:solidFill>
                  <a:srgbClr val="000000"/>
                </a:solidFill>
                <a:latin typeface="Cambria"/>
              </a:rPr>
              <a:t>at which activities terminating at the event can be completed.</a:t>
            </a:r>
            <a:endParaRPr b="0" lang="en-US" sz="2200" spc="-1" strike="noStrike">
              <a:latin typeface="Arial"/>
            </a:endParaRPr>
          </a:p>
          <a:p>
            <a:pPr marL="225360" indent="-225360" algn="just">
              <a:lnSpc>
                <a:spcPct val="100000"/>
              </a:lnSpc>
              <a:buClr>
                <a:srgbClr val="0f6fc6"/>
              </a:buClr>
              <a:buSzPct val="200000"/>
              <a:buFont typeface="Cambria"/>
              <a:buChar char="•"/>
            </a:pPr>
            <a:r>
              <a:rPr b="1" lang="en-US" sz="2200" spc="-1" strike="noStrike">
                <a:solidFill>
                  <a:srgbClr val="0070c0"/>
                </a:solidFill>
                <a:latin typeface="Cambria"/>
              </a:rPr>
              <a:t>Forward Pass Computations (to calculate Earliest, Time </a:t>
            </a:r>
            <a:r>
              <a:rPr b="1" lang="en-US" sz="2200" spc="-1" strike="noStrike">
                <a:solidFill>
                  <a:srgbClr val="ff0000"/>
                </a:solidFill>
                <a:latin typeface="Cambria"/>
              </a:rPr>
              <a:t>TE</a:t>
            </a:r>
            <a:r>
              <a:rPr b="1" lang="en-US" sz="2200" spc="-1" strike="noStrike">
                <a:solidFill>
                  <a:srgbClr val="000000"/>
                </a:solidFill>
                <a:latin typeface="Cambria"/>
              </a:rPr>
              <a:t>)</a:t>
            </a:r>
            <a:endParaRPr b="0" lang="en-US" sz="2200" spc="-1" strike="noStrike">
              <a:latin typeface="Arial"/>
            </a:endParaRPr>
          </a:p>
          <a:p>
            <a:pPr marL="225360" indent="-225360" algn="just">
              <a:lnSpc>
                <a:spcPct val="100000"/>
              </a:lnSpc>
              <a:buClr>
                <a:srgbClr val="0f6fc6"/>
              </a:buClr>
              <a:buSzPct val="200000"/>
              <a:buFont typeface="Cambria"/>
              <a:buChar char="•"/>
            </a:pPr>
            <a:r>
              <a:rPr b="1" i="1" lang="en-US" sz="2200" spc="-1" strike="noStrike">
                <a:solidFill>
                  <a:srgbClr val="000000"/>
                </a:solidFill>
                <a:latin typeface="Cambria"/>
              </a:rPr>
              <a:t>Step 1:</a:t>
            </a:r>
            <a:r>
              <a:rPr b="0" i="1" lang="en-US" sz="2200" spc="-1" strike="noStrike">
                <a:solidFill>
                  <a:srgbClr val="000000"/>
                </a:solidFill>
                <a:latin typeface="Cambria"/>
              </a:rPr>
              <a:t> </a:t>
            </a:r>
            <a:r>
              <a:rPr b="0" lang="en-US" sz="2200" spc="-1" strike="noStrike">
                <a:solidFill>
                  <a:srgbClr val="000000"/>
                </a:solidFill>
                <a:latin typeface="Cambria"/>
              </a:rPr>
              <a:t>Begin from the start event &amp; move towards the end event.</a:t>
            </a:r>
            <a:endParaRPr b="0" lang="en-US" sz="2200" spc="-1" strike="noStrike">
              <a:latin typeface="Arial"/>
            </a:endParaRPr>
          </a:p>
          <a:p>
            <a:pPr marL="225360" indent="-225360" algn="just">
              <a:lnSpc>
                <a:spcPct val="100000"/>
              </a:lnSpc>
              <a:buClr>
                <a:srgbClr val="0f6fc6"/>
              </a:buClr>
              <a:buSzPct val="200000"/>
              <a:buFont typeface="Cambria"/>
              <a:buChar char="•"/>
            </a:pPr>
            <a:r>
              <a:rPr b="1" i="1" lang="en-US" sz="2200" spc="-1" strike="noStrike">
                <a:solidFill>
                  <a:srgbClr val="000000"/>
                </a:solidFill>
                <a:latin typeface="Cambria"/>
              </a:rPr>
              <a:t>Step 2:</a:t>
            </a:r>
            <a:r>
              <a:rPr b="0" i="1" lang="en-US" sz="2200" spc="-1" strike="noStrike">
                <a:solidFill>
                  <a:srgbClr val="000000"/>
                </a:solidFill>
                <a:latin typeface="Cambria"/>
              </a:rPr>
              <a:t> </a:t>
            </a:r>
            <a:r>
              <a:rPr b="0" lang="en-US" sz="2200" spc="-1" strike="noStrike">
                <a:solidFill>
                  <a:srgbClr val="000000"/>
                </a:solidFill>
                <a:latin typeface="Cambria"/>
              </a:rPr>
              <a:t>Put TE = 0 for the start event.</a:t>
            </a:r>
            <a:endParaRPr b="0" lang="en-US" sz="2200" spc="-1" strike="noStrike">
              <a:latin typeface="Arial"/>
            </a:endParaRPr>
          </a:p>
          <a:p>
            <a:pPr marL="225360" indent="-225360" algn="just">
              <a:lnSpc>
                <a:spcPct val="100000"/>
              </a:lnSpc>
              <a:buClr>
                <a:srgbClr val="0f6fc6"/>
              </a:buClr>
              <a:buSzPct val="200000"/>
              <a:buFont typeface="Cambria"/>
              <a:buChar char="•"/>
            </a:pPr>
            <a:r>
              <a:rPr b="1" i="1" lang="en-US" sz="2200" spc="-1" strike="noStrike">
                <a:solidFill>
                  <a:srgbClr val="000000"/>
                </a:solidFill>
                <a:latin typeface="Cambria"/>
              </a:rPr>
              <a:t>Step 3:</a:t>
            </a:r>
            <a:r>
              <a:rPr b="0" i="1" lang="en-US" sz="2200" spc="-1" strike="noStrike">
                <a:solidFill>
                  <a:srgbClr val="000000"/>
                </a:solidFill>
                <a:latin typeface="Cambria"/>
              </a:rPr>
              <a:t> Go to the next event (i.e node 2) if there is an incoming activity for event 2, </a:t>
            </a:r>
            <a:r>
              <a:rPr b="0" lang="en-US" sz="2200" spc="-1" strike="noStrike">
                <a:solidFill>
                  <a:srgbClr val="000000"/>
                </a:solidFill>
                <a:latin typeface="Cambria"/>
              </a:rPr>
              <a:t>add calculate TE of previous event (i.e event 1) &amp; activity time.</a:t>
            </a:r>
            <a:endParaRPr b="0" lang="en-US" sz="2200" spc="-1" strike="noStrike">
              <a:latin typeface="Arial"/>
            </a:endParaRPr>
          </a:p>
          <a:p>
            <a:pPr marL="225360" indent="-225360" algn="just">
              <a:lnSpc>
                <a:spcPct val="100000"/>
              </a:lnSpc>
              <a:buClr>
                <a:srgbClr val="0f6fc6"/>
              </a:buClr>
              <a:buSzPct val="200000"/>
              <a:buFont typeface="Cambria"/>
              <a:buChar char="•"/>
            </a:pPr>
            <a:r>
              <a:rPr b="1" i="1" lang="en-US" sz="2200" spc="-1" strike="noStrike">
                <a:solidFill>
                  <a:srgbClr val="000000"/>
                </a:solidFill>
                <a:latin typeface="Cambria"/>
              </a:rPr>
              <a:t>Step 4:</a:t>
            </a:r>
            <a:r>
              <a:rPr b="0" i="1" lang="en-US" sz="2200" spc="-1" strike="noStrike">
                <a:solidFill>
                  <a:srgbClr val="000000"/>
                </a:solidFill>
                <a:latin typeface="Cambria"/>
              </a:rPr>
              <a:t> </a:t>
            </a:r>
            <a:r>
              <a:rPr b="0" lang="en-US" sz="2200" spc="-1" strike="noStrike">
                <a:solidFill>
                  <a:srgbClr val="000000"/>
                </a:solidFill>
                <a:latin typeface="Cambria"/>
              </a:rPr>
              <a:t>Repeat the same procedure from step 3 till the end event.</a:t>
            </a:r>
            <a:endParaRPr b="0" lang="en-US" sz="2200" spc="-1" strike="noStrike">
              <a:latin typeface="Arial"/>
            </a:endParaRPr>
          </a:p>
          <a:p>
            <a:pPr marL="225360" indent="-225360" algn="just">
              <a:lnSpc>
                <a:spcPct val="100000"/>
              </a:lnSpc>
              <a:buClr>
                <a:srgbClr val="0f6fc6"/>
              </a:buClr>
              <a:buSzPct val="200000"/>
              <a:buFont typeface="Cambria"/>
              <a:buChar char="•"/>
            </a:pPr>
            <a:r>
              <a:rPr b="0" i="1" lang="en-US" sz="2200" spc="-1" strike="noStrike">
                <a:solidFill>
                  <a:srgbClr val="000000"/>
                </a:solidFill>
                <a:latin typeface="Cambria"/>
              </a:rPr>
              <a:t>Note: If there are more than one incoming activities, calculate TE for all </a:t>
            </a:r>
            <a:r>
              <a:rPr b="0" lang="en-US" sz="2200" spc="-1" strike="noStrike">
                <a:solidFill>
                  <a:srgbClr val="000000"/>
                </a:solidFill>
                <a:latin typeface="Cambria"/>
              </a:rPr>
              <a:t>incoming activities &amp; take the maximum value. This value is the TE for event 2.</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585" dur="indefinite" restart="never" nodeType="tmRoot">
          <p:childTnLst>
            <p:seq>
              <p:cTn id="586" dur="indefinite" nodeType="mainSeq">
                <p:childTnLst>
                  <p:par>
                    <p:cTn id="587" fill="hold">
                      <p:stCondLst>
                        <p:cond delay="indefinite"/>
                      </p:stCondLst>
                      <p:childTnLst>
                        <p:par>
                          <p:cTn id="588" fill="hold">
                            <p:stCondLst>
                              <p:cond delay="0"/>
                            </p:stCondLst>
                            <p:childTnLst>
                              <p:par>
                                <p:cTn id="589" nodeType="clickEffect" fill="hold" presetClass="entr" presetID="55">
                                  <p:stCondLst>
                                    <p:cond delay="0"/>
                                  </p:stCondLst>
                                  <p:childTnLst>
                                    <p:set>
                                      <p:cBhvr>
                                        <p:cTn id="590" dur="1" fill="hold">
                                          <p:stCondLst>
                                            <p:cond delay="0"/>
                                          </p:stCondLst>
                                        </p:cTn>
                                        <p:tgtEl>
                                          <p:spTgt spid="196">
                                            <p:txEl>
                                              <p:pRg st="0" end="0"/>
                                            </p:txEl>
                                          </p:spTgt>
                                        </p:tgtEl>
                                        <p:attrNameLst>
                                          <p:attrName>style.visibility</p:attrName>
                                        </p:attrNameLst>
                                      </p:cBhvr>
                                      <p:to>
                                        <p:strVal val="visible"/>
                                      </p:to>
                                    </p:set>
                                    <p:anim calcmode="lin" valueType="num">
                                      <p:cBhvr additive="repl">
                                        <p:cTn id="591" dur="1000" fill="hold"/>
                                        <p:tgtEl>
                                          <p:spTgt spid="196">
                                            <p:txEl>
                                              <p:pRg st="0" end="0"/>
                                            </p:txEl>
                                          </p:spTgt>
                                        </p:tgtEl>
                                        <p:attrNameLst>
                                          <p:attrName>ppt_w</p:attrName>
                                        </p:attrNameLst>
                                      </p:cBhvr>
                                      <p:tavLst>
                                        <p:tav tm="0">
                                          <p:val>
                                            <p:strVal val="#ppt_w*0.70"/>
                                          </p:val>
                                        </p:tav>
                                        <p:tav tm="100000">
                                          <p:val>
                                            <p:strVal val="#ppt_w"/>
                                          </p:val>
                                        </p:tav>
                                      </p:tavLst>
                                    </p:anim>
                                    <p:anim calcmode="lin" valueType="num">
                                      <p:cBhvr additive="repl">
                                        <p:cTn id="592" dur="1000" fill="hold"/>
                                        <p:tgtEl>
                                          <p:spTgt spid="196">
                                            <p:txEl>
                                              <p:pRg st="0" end="0"/>
                                            </p:txEl>
                                          </p:spTgt>
                                        </p:tgtEl>
                                        <p:attrNameLst>
                                          <p:attrName>ppt_h</p:attrName>
                                        </p:attrNameLst>
                                      </p:cBhvr>
                                      <p:tavLst>
                                        <p:tav tm="0">
                                          <p:val>
                                            <p:strVal val="#ppt_h"/>
                                          </p:val>
                                        </p:tav>
                                        <p:tav tm="100000">
                                          <p:val>
                                            <p:strVal val="#ppt_h"/>
                                          </p:val>
                                        </p:tav>
                                      </p:tavLst>
                                    </p:anim>
                                    <p:animEffect filter="fade" transition="in">
                                      <p:cBhvr additive="repl">
                                        <p:cTn id="593" dur="1000"/>
                                        <p:tgtEl>
                                          <p:spTgt spid="196">
                                            <p:txEl>
                                              <p:pRg st="0" end="0"/>
                                            </p:txEl>
                                          </p:spTgt>
                                        </p:tgtEl>
                                      </p:cBhvr>
                                    </p:animEffect>
                                  </p:childTnLst>
                                </p:cTn>
                              </p:par>
                            </p:childTnLst>
                          </p:cTn>
                        </p:par>
                      </p:childTnLst>
                    </p:cTn>
                  </p:par>
                  <p:par>
                    <p:cTn id="594" fill="hold">
                      <p:stCondLst>
                        <p:cond delay="indefinite"/>
                      </p:stCondLst>
                      <p:childTnLst>
                        <p:par>
                          <p:cTn id="595" fill="hold">
                            <p:stCondLst>
                              <p:cond delay="0"/>
                            </p:stCondLst>
                            <p:childTnLst>
                              <p:par>
                                <p:cTn id="596" nodeType="clickEffect" fill="hold" presetClass="entr" presetID="2" presetSubtype="8">
                                  <p:stCondLst>
                                    <p:cond delay="0"/>
                                  </p:stCondLst>
                                  <p:childTnLst>
                                    <p:set>
                                      <p:cBhvr>
                                        <p:cTn id="597" dur="1" fill="hold">
                                          <p:stCondLst>
                                            <p:cond delay="0"/>
                                          </p:stCondLst>
                                        </p:cTn>
                                        <p:tgtEl>
                                          <p:spTgt spid="197"/>
                                        </p:tgtEl>
                                        <p:attrNameLst>
                                          <p:attrName>style.visibility</p:attrName>
                                        </p:attrNameLst>
                                      </p:cBhvr>
                                      <p:to>
                                        <p:strVal val="visible"/>
                                      </p:to>
                                    </p:set>
                                    <p:anim calcmode="lin" valueType="num">
                                      <p:cBhvr additive="repl">
                                        <p:cTn id="598" dur="2000" fill="hold"/>
                                        <p:tgtEl>
                                          <p:spTgt spid="197"/>
                                        </p:tgtEl>
                                        <p:attrNameLst>
                                          <p:attrName>ppt_x</p:attrName>
                                        </p:attrNameLst>
                                      </p:cBhvr>
                                      <p:tavLst>
                                        <p:tav tm="0">
                                          <p:val>
                                            <p:strVal val="0-#ppt_w/2"/>
                                          </p:val>
                                        </p:tav>
                                        <p:tav tm="100000">
                                          <p:val>
                                            <p:strVal val="#ppt_x"/>
                                          </p:val>
                                        </p:tav>
                                      </p:tavLst>
                                    </p:anim>
                                    <p:anim calcmode="lin" valueType="num">
                                      <p:cBhvr additive="repl">
                                        <p:cTn id="599" dur="2000" fill="hold"/>
                                        <p:tgtEl>
                                          <p:spTgt spid="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Rectangle 2"/>
          <p:cNvSpPr/>
          <p:nvPr/>
        </p:nvSpPr>
        <p:spPr>
          <a:xfrm>
            <a:off x="533160" y="533520"/>
            <a:ext cx="8912160" cy="106452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buNone/>
            </a:pPr>
            <a:r>
              <a:rPr b="1" lang="en-US" sz="3200" spc="-1" strike="noStrike">
                <a:solidFill>
                  <a:srgbClr val="0070c0"/>
                </a:solidFill>
                <a:latin typeface="Constantia"/>
              </a:rPr>
              <a:t>Backward Pass Computations (to calculate Latest Time TL)</a:t>
            </a:r>
            <a:endParaRPr b="0" lang="en-US" sz="3200" spc="-1" strike="noStrike">
              <a:latin typeface="Arial"/>
            </a:endParaRPr>
          </a:p>
        </p:txBody>
      </p:sp>
      <p:sp>
        <p:nvSpPr>
          <p:cNvPr id="199" name="Rectangle 4"/>
          <p:cNvSpPr/>
          <p:nvPr/>
        </p:nvSpPr>
        <p:spPr>
          <a:xfrm>
            <a:off x="609120" y="1447920"/>
            <a:ext cx="8683560" cy="411300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1" i="1" lang="en-US" sz="2400" spc="-1" strike="noStrike">
                <a:solidFill>
                  <a:srgbClr val="000000"/>
                </a:solidFill>
                <a:latin typeface="Constantia"/>
              </a:rPr>
              <a:t>Procedure :</a:t>
            </a:r>
            <a:endParaRPr b="0" lang="en-US" sz="2400" spc="-1" strike="noStrike">
              <a:latin typeface="Arial"/>
            </a:endParaRPr>
          </a:p>
          <a:p>
            <a:pPr marL="1033560" indent="-1033560" algn="just">
              <a:lnSpc>
                <a:spcPct val="100000"/>
              </a:lnSpc>
              <a:buNone/>
              <a:tabLst>
                <a:tab algn="l" pos="0"/>
              </a:tabLst>
            </a:pPr>
            <a:r>
              <a:rPr b="0" i="1" lang="en-US" sz="2400" spc="-1" strike="noStrike">
                <a:solidFill>
                  <a:srgbClr val="ff0000"/>
                </a:solidFill>
                <a:latin typeface="Constantia"/>
              </a:rPr>
              <a:t>Step 1:</a:t>
            </a:r>
            <a:r>
              <a:rPr b="0" lang="en-US" sz="2400" spc="-1" strike="noStrike">
                <a:solidFill>
                  <a:srgbClr val="ff0000"/>
                </a:solidFill>
                <a:latin typeface="Constantia"/>
              </a:rPr>
              <a:t> </a:t>
            </a:r>
            <a:r>
              <a:rPr b="0" lang="en-US" sz="2400" spc="-1" strike="noStrike">
                <a:solidFill>
                  <a:srgbClr val="000000"/>
                </a:solidFill>
                <a:latin typeface="Constantia"/>
              </a:rPr>
              <a:t>Begin from end event &amp; move towards the start event. Assume that the direction of arrows is reversed.</a:t>
            </a:r>
            <a:endParaRPr b="0" lang="en-US" sz="2400" spc="-1" strike="noStrike">
              <a:latin typeface="Arial"/>
            </a:endParaRPr>
          </a:p>
          <a:p>
            <a:pPr marL="1033560" indent="-1033560" algn="just">
              <a:lnSpc>
                <a:spcPct val="100000"/>
              </a:lnSpc>
              <a:buNone/>
              <a:tabLst>
                <a:tab algn="l" pos="0"/>
              </a:tabLst>
            </a:pPr>
            <a:r>
              <a:rPr b="0" i="1" lang="en-US" sz="2400" spc="-1" strike="noStrike">
                <a:solidFill>
                  <a:srgbClr val="ff0000"/>
                </a:solidFill>
                <a:latin typeface="Constantia"/>
              </a:rPr>
              <a:t> </a:t>
            </a:r>
            <a:r>
              <a:rPr b="0" i="1" lang="en-US" sz="2400" spc="-1" strike="noStrike">
                <a:solidFill>
                  <a:srgbClr val="ff0000"/>
                </a:solidFill>
                <a:latin typeface="Constantia"/>
              </a:rPr>
              <a:t>Step 2:</a:t>
            </a:r>
            <a:r>
              <a:rPr b="0" i="1" lang="en-US" sz="2400" spc="-1" strike="noStrike">
                <a:solidFill>
                  <a:srgbClr val="000000"/>
                </a:solidFill>
                <a:latin typeface="Constantia"/>
              </a:rPr>
              <a:t> </a:t>
            </a:r>
            <a:r>
              <a:rPr b="0" lang="en-US" sz="2400" spc="-1" strike="noStrike">
                <a:solidFill>
                  <a:srgbClr val="000000"/>
                </a:solidFill>
                <a:latin typeface="Constantia"/>
              </a:rPr>
              <a:t>Latest Time TL for the last event is the earliest time. TE of the last event.</a:t>
            </a:r>
            <a:endParaRPr b="0" lang="en-US" sz="2400" spc="-1" strike="noStrike">
              <a:latin typeface="Arial"/>
            </a:endParaRPr>
          </a:p>
          <a:p>
            <a:pPr marL="1033560" indent="-1033560" algn="just">
              <a:lnSpc>
                <a:spcPct val="100000"/>
              </a:lnSpc>
              <a:buNone/>
              <a:tabLst>
                <a:tab algn="l" pos="0"/>
              </a:tabLst>
            </a:pPr>
            <a:r>
              <a:rPr b="0" i="1" lang="en-US" sz="2400" spc="-1" strike="noStrike">
                <a:solidFill>
                  <a:srgbClr val="ff0000"/>
                </a:solidFill>
                <a:latin typeface="Constantia"/>
              </a:rPr>
              <a:t>Step 3:</a:t>
            </a:r>
            <a:r>
              <a:rPr b="0" i="1" lang="en-US" sz="2400" spc="-1" strike="noStrike">
                <a:solidFill>
                  <a:srgbClr val="000000"/>
                </a:solidFill>
                <a:latin typeface="Constantia"/>
              </a:rPr>
              <a:t> </a:t>
            </a:r>
            <a:r>
              <a:rPr b="0" lang="en-US" sz="2400" spc="-1" strike="noStrike">
                <a:solidFill>
                  <a:srgbClr val="000000"/>
                </a:solidFill>
                <a:latin typeface="Constantia"/>
              </a:rPr>
              <a:t>Go to the next event, if there is an incoming activity, subtract the value of TL of previous event from the activity duration time. The arrived value is TL for that event. If there are more than one incoming activities, take the minimum TE value.</a:t>
            </a:r>
            <a:r>
              <a:rPr b="0" i="1" lang="en-US" sz="2400" spc="-1" strike="noStrike">
                <a:solidFill>
                  <a:srgbClr val="ff0000"/>
                </a:solidFill>
                <a:latin typeface="Constantia"/>
              </a:rPr>
              <a:t> </a:t>
            </a:r>
            <a:endParaRPr b="0" lang="en-US" sz="2400" spc="-1" strike="noStrike">
              <a:latin typeface="Arial"/>
            </a:endParaRPr>
          </a:p>
          <a:p>
            <a:pPr marL="1033560" indent="-1033560" algn="just">
              <a:lnSpc>
                <a:spcPct val="100000"/>
              </a:lnSpc>
              <a:buNone/>
              <a:tabLst>
                <a:tab algn="l" pos="0"/>
              </a:tabLst>
            </a:pPr>
            <a:r>
              <a:rPr b="0" i="1" lang="en-US" sz="2400" spc="-1" strike="noStrike">
                <a:solidFill>
                  <a:srgbClr val="ff0000"/>
                </a:solidFill>
                <a:latin typeface="Constantia"/>
              </a:rPr>
              <a:t>Step 4:</a:t>
            </a:r>
            <a:r>
              <a:rPr b="0" i="1" lang="en-US" sz="2400" spc="-1" strike="noStrike">
                <a:solidFill>
                  <a:srgbClr val="000000"/>
                </a:solidFill>
                <a:latin typeface="Constantia"/>
              </a:rPr>
              <a:t> </a:t>
            </a:r>
            <a:r>
              <a:rPr b="0" lang="en-US" sz="2400" spc="-1" strike="noStrike">
                <a:solidFill>
                  <a:srgbClr val="000000"/>
                </a:solidFill>
                <a:latin typeface="Constantia"/>
              </a:rPr>
              <a:t>Repeat the same procedure from step 2 till the start event.</a:t>
            </a:r>
            <a:endParaRPr b="0" lang="en-US" sz="2400" spc="-1" strike="noStrike">
              <a:latin typeface="Arial"/>
            </a:endParaRPr>
          </a:p>
        </p:txBody>
      </p:sp>
      <p:sp>
        <p:nvSpPr>
          <p:cNvPr id="2" name="PlaceHolder 1"/>
          <p:cNvSpPr>
            <a:spLocks noGrp="1"/>
          </p:cNvSpPr>
          <p:nvPr>
            <p:ph type="sldNum" idx="9"/>
          </p:nvPr>
        </p:nvSpPr>
        <p:spPr/>
        <p:txBody>
          <a:bodyPr/>
          <a:p>
            <a:fld id="{DD625D21-872D-4E1F-B329-A258C1E80C99}" type="slidenum">
              <a:t>21</a:t>
            </a:fld>
          </a:p>
        </p:txBody>
      </p:sp>
    </p:spTree>
  </p:cSld>
  <mc:AlternateContent>
    <mc:Choice Requires="p14">
      <p:transition spd="slow" p14:dur="2000"/>
    </mc:Choice>
    <mc:Fallback>
      <p:transition spd="slow"/>
    </mc:Fallback>
  </mc:AlternateContent>
  <p:timing>
    <p:tnLst>
      <p:par>
        <p:cTn id="600" dur="indefinite" restart="never" nodeType="tmRoot">
          <p:childTnLst>
            <p:seq>
              <p:cTn id="601" dur="indefinite" nodeType="mainSeq">
                <p:childTnLst>
                  <p:par>
                    <p:cTn id="602" fill="hold">
                      <p:stCondLst>
                        <p:cond delay="indefinite"/>
                      </p:stCondLst>
                      <p:childTnLst>
                        <p:par>
                          <p:cTn id="603" fill="hold">
                            <p:stCondLst>
                              <p:cond delay="0"/>
                            </p:stCondLst>
                            <p:childTnLst>
                              <p:par>
                                <p:cTn id="604" nodeType="clickEffect" fill="hold" presetClass="entr" presetID="55">
                                  <p:stCondLst>
                                    <p:cond delay="0"/>
                                  </p:stCondLst>
                                  <p:childTnLst>
                                    <p:set>
                                      <p:cBhvr>
                                        <p:cTn id="605" dur="1" fill="hold">
                                          <p:stCondLst>
                                            <p:cond delay="0"/>
                                          </p:stCondLst>
                                        </p:cTn>
                                        <p:tgtEl>
                                          <p:spTgt spid="199"/>
                                        </p:tgtEl>
                                        <p:attrNameLst>
                                          <p:attrName>style.visibility</p:attrName>
                                        </p:attrNameLst>
                                      </p:cBhvr>
                                      <p:to>
                                        <p:strVal val="visible"/>
                                      </p:to>
                                    </p:set>
                                    <p:anim calcmode="lin" valueType="num">
                                      <p:cBhvr additive="repl">
                                        <p:cTn id="606" dur="2000" fill="hold"/>
                                        <p:tgtEl>
                                          <p:spTgt spid="199"/>
                                        </p:tgtEl>
                                        <p:attrNameLst>
                                          <p:attrName>ppt_w</p:attrName>
                                        </p:attrNameLst>
                                      </p:cBhvr>
                                      <p:tavLst>
                                        <p:tav tm="0">
                                          <p:val>
                                            <p:strVal val="#ppt_w*0.70"/>
                                          </p:val>
                                        </p:tav>
                                        <p:tav tm="100000">
                                          <p:val>
                                            <p:strVal val="#ppt_w"/>
                                          </p:val>
                                        </p:tav>
                                      </p:tavLst>
                                    </p:anim>
                                    <p:anim calcmode="lin" valueType="num">
                                      <p:cBhvr additive="repl">
                                        <p:cTn id="607" dur="2000" fill="hold"/>
                                        <p:tgtEl>
                                          <p:spTgt spid="199"/>
                                        </p:tgtEl>
                                        <p:attrNameLst>
                                          <p:attrName>ppt_h</p:attrName>
                                        </p:attrNameLst>
                                      </p:cBhvr>
                                      <p:tavLst>
                                        <p:tav tm="0">
                                          <p:val>
                                            <p:strVal val="#ppt_h"/>
                                          </p:val>
                                        </p:tav>
                                        <p:tav tm="100000">
                                          <p:val>
                                            <p:strVal val="#ppt_h"/>
                                          </p:val>
                                        </p:tav>
                                      </p:tavLst>
                                    </p:anim>
                                    <p:animEffect filter="fade" transition="in">
                                      <p:cBhvr additive="repl">
                                        <p:cTn id="608" dur="2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Num" idx="20"/>
          </p:nvPr>
        </p:nvSpPr>
        <p:spPr>
          <a:xfrm>
            <a:off x="8582400" y="6356520"/>
            <a:ext cx="824760" cy="364680"/>
          </a:xfrm>
          <a:prstGeom prst="rect">
            <a:avLst/>
          </a:prstGeom>
          <a:noFill/>
          <a:ln w="0">
            <a:noFill/>
          </a:ln>
        </p:spPr>
        <p:txBody>
          <a:bodyPr numCol="1" spcCol="0" lIns="0" rIns="0" tIns="0" bIns="0" anchor="b">
            <a:noAutofit/>
          </a:bodyPr>
          <a:lstStyle>
            <a:lvl1pPr algn="r">
              <a:lnSpc>
                <a:spcPct val="100000"/>
              </a:lnSpc>
              <a:buNone/>
              <a:defRPr b="0" lang="en-US" sz="1600" spc="-1" strike="noStrike">
                <a:solidFill>
                  <a:srgbClr val="045c75"/>
                </a:solidFill>
                <a:latin typeface="Cambria"/>
              </a:defRPr>
            </a:lvl1pPr>
          </a:lstStyle>
          <a:p>
            <a:pPr algn="r">
              <a:lnSpc>
                <a:spcPct val="100000"/>
              </a:lnSpc>
              <a:buNone/>
            </a:pPr>
            <a:fld id="{AE05BC4D-220D-4B09-A869-AF8CB6A57F61}" type="slidenum">
              <a:rPr b="0" lang="en-US" sz="1600" spc="-1" strike="noStrike">
                <a:solidFill>
                  <a:srgbClr val="045c75"/>
                </a:solidFill>
                <a:latin typeface="Cambria"/>
              </a:rPr>
              <a:t>&lt;number&gt;</a:t>
            </a:fld>
            <a:endParaRPr b="0" lang="en-US" sz="1600" spc="-1" strike="noStrike">
              <a:latin typeface="Times New Roman"/>
            </a:endParaRPr>
          </a:p>
        </p:txBody>
      </p:sp>
      <p:sp>
        <p:nvSpPr>
          <p:cNvPr id="201" name="Rectangle 1"/>
          <p:cNvSpPr/>
          <p:nvPr/>
        </p:nvSpPr>
        <p:spPr>
          <a:xfrm>
            <a:off x="685440" y="304920"/>
            <a:ext cx="8531280" cy="106452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buNone/>
            </a:pPr>
            <a:r>
              <a:rPr b="1" lang="en-US" sz="3200" spc="-1" strike="noStrike">
                <a:solidFill>
                  <a:srgbClr val="0070c0"/>
                </a:solidFill>
                <a:latin typeface="Cambria"/>
              </a:rPr>
              <a:t>DETERMINATION OF FLOAT AND SLACK TIMES</a:t>
            </a:r>
            <a:endParaRPr b="0" lang="en-US" sz="3200" spc="-1" strike="noStrike">
              <a:latin typeface="Arial"/>
            </a:endParaRPr>
          </a:p>
        </p:txBody>
      </p:sp>
      <p:sp>
        <p:nvSpPr>
          <p:cNvPr id="202" name="Rectangle 3"/>
          <p:cNvSpPr/>
          <p:nvPr/>
        </p:nvSpPr>
        <p:spPr>
          <a:xfrm>
            <a:off x="837720" y="1371600"/>
            <a:ext cx="8378640" cy="483048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00000"/>
                </a:solidFill>
                <a:latin typeface="Cambria"/>
              </a:rPr>
              <a:t>As discussed earlier, the non – </a:t>
            </a:r>
            <a:r>
              <a:rPr b="1" lang="en-US" sz="2000" spc="-1" strike="noStrike">
                <a:solidFill>
                  <a:srgbClr val="ff0000"/>
                </a:solidFill>
                <a:latin typeface="Cambria"/>
              </a:rPr>
              <a:t>critical activities have some slack or float. The</a:t>
            </a:r>
            <a:r>
              <a:rPr b="1" lang="en-US" sz="2000" spc="-1" strike="noStrike">
                <a:solidFill>
                  <a:srgbClr val="000000"/>
                </a:solidFill>
                <a:latin typeface="Cambria"/>
              </a:rPr>
              <a:t> </a:t>
            </a:r>
            <a:r>
              <a:rPr b="1" i="1" lang="en-US" sz="2000" spc="-1" strike="noStrike">
                <a:solidFill>
                  <a:srgbClr val="ff0000"/>
                </a:solidFill>
                <a:latin typeface="Cambria"/>
              </a:rPr>
              <a:t>float of an </a:t>
            </a:r>
            <a:r>
              <a:rPr b="1" lang="en-US" sz="2000" spc="-1" strike="noStrike">
                <a:solidFill>
                  <a:srgbClr val="ff0000"/>
                </a:solidFill>
                <a:latin typeface="Cambria"/>
              </a:rPr>
              <a:t>activity is the amount of time available by which it is possible to delay its completion time without extending the overall project completion time.</a:t>
            </a:r>
            <a:endParaRPr b="0" lang="en-US" sz="2000" spc="-1" strike="noStrike">
              <a:latin typeface="Arial"/>
            </a:endParaRPr>
          </a:p>
          <a:p>
            <a:pPr>
              <a:lnSpc>
                <a:spcPct val="100000"/>
              </a:lnSpc>
              <a:buNone/>
            </a:pPr>
            <a:endParaRPr b="0" lang="en-US" sz="2000" spc="-1" strike="noStrike">
              <a:latin typeface="Arial"/>
            </a:endParaRPr>
          </a:p>
          <a:p>
            <a:pPr marL="457200">
              <a:lnSpc>
                <a:spcPct val="100000"/>
              </a:lnSpc>
              <a:buNone/>
            </a:pPr>
            <a:r>
              <a:rPr b="0" lang="en-US" sz="2000" spc="-1" strike="noStrike">
                <a:solidFill>
                  <a:srgbClr val="000000"/>
                </a:solidFill>
                <a:latin typeface="Cambria"/>
              </a:rPr>
              <a:t>tij = duration of activity</a:t>
            </a:r>
            <a:endParaRPr b="0" lang="en-US" sz="2000" spc="-1" strike="noStrike">
              <a:latin typeface="Arial"/>
            </a:endParaRPr>
          </a:p>
          <a:p>
            <a:pPr marL="457200">
              <a:lnSpc>
                <a:spcPct val="100000"/>
              </a:lnSpc>
              <a:buNone/>
            </a:pPr>
            <a:r>
              <a:rPr b="0" lang="en-US" sz="2000" spc="-1" strike="noStrike">
                <a:solidFill>
                  <a:srgbClr val="000000"/>
                </a:solidFill>
                <a:latin typeface="Cambria"/>
              </a:rPr>
              <a:t>TE = earliest expected time</a:t>
            </a:r>
            <a:endParaRPr b="0" lang="en-US" sz="2000" spc="-1" strike="noStrike">
              <a:latin typeface="Arial"/>
            </a:endParaRPr>
          </a:p>
          <a:p>
            <a:pPr marL="457200">
              <a:lnSpc>
                <a:spcPct val="100000"/>
              </a:lnSpc>
              <a:buNone/>
            </a:pPr>
            <a:r>
              <a:rPr b="0" lang="en-US" sz="2000" spc="-1" strike="noStrike">
                <a:solidFill>
                  <a:srgbClr val="000000"/>
                </a:solidFill>
                <a:latin typeface="Cambria"/>
              </a:rPr>
              <a:t>TL = latest allowable time</a:t>
            </a:r>
            <a:endParaRPr b="0" lang="en-US" sz="2000" spc="-1" strike="noStrike">
              <a:latin typeface="Arial"/>
            </a:endParaRPr>
          </a:p>
          <a:p>
            <a:pPr marL="457200">
              <a:lnSpc>
                <a:spcPct val="100000"/>
              </a:lnSpc>
              <a:buNone/>
            </a:pPr>
            <a:r>
              <a:rPr b="0" lang="en-US" sz="2000" spc="-1" strike="noStrike">
                <a:solidFill>
                  <a:srgbClr val="000000"/>
                </a:solidFill>
                <a:latin typeface="Cambria"/>
              </a:rPr>
              <a:t>ES</a:t>
            </a:r>
            <a:r>
              <a:rPr b="0" lang="en-US" sz="2000" spc="-1" strike="noStrike" baseline="-25000">
                <a:solidFill>
                  <a:srgbClr val="000000"/>
                </a:solidFill>
                <a:latin typeface="Cambria"/>
              </a:rPr>
              <a:t>ij</a:t>
            </a:r>
            <a:r>
              <a:rPr b="0" lang="en-US" sz="2000" spc="-1" strike="noStrike">
                <a:solidFill>
                  <a:srgbClr val="000000"/>
                </a:solidFill>
                <a:latin typeface="Cambria"/>
              </a:rPr>
              <a:t> = earliest start time of the activity</a:t>
            </a:r>
            <a:endParaRPr b="0" lang="en-US" sz="2000" spc="-1" strike="noStrike">
              <a:latin typeface="Arial"/>
            </a:endParaRPr>
          </a:p>
          <a:p>
            <a:pPr marL="457200">
              <a:lnSpc>
                <a:spcPct val="100000"/>
              </a:lnSpc>
              <a:buNone/>
            </a:pPr>
            <a:r>
              <a:rPr b="0" lang="en-US" sz="2000" spc="-1" strike="noStrike">
                <a:solidFill>
                  <a:srgbClr val="000000"/>
                </a:solidFill>
                <a:latin typeface="Cambria"/>
              </a:rPr>
              <a:t>EF</a:t>
            </a:r>
            <a:r>
              <a:rPr b="0" lang="en-US" sz="2000" spc="-1" strike="noStrike" baseline="-25000">
                <a:solidFill>
                  <a:srgbClr val="000000"/>
                </a:solidFill>
                <a:latin typeface="Cambria"/>
              </a:rPr>
              <a:t>ij</a:t>
            </a:r>
            <a:r>
              <a:rPr b="0" lang="en-US" sz="2000" spc="-1" strike="noStrike">
                <a:solidFill>
                  <a:srgbClr val="000000"/>
                </a:solidFill>
                <a:latin typeface="Cambria"/>
              </a:rPr>
              <a:t> = earliest finish time of the activity</a:t>
            </a:r>
            <a:endParaRPr b="0" lang="en-US" sz="2000" spc="-1" strike="noStrike">
              <a:latin typeface="Arial"/>
            </a:endParaRPr>
          </a:p>
          <a:p>
            <a:pPr marL="457200">
              <a:lnSpc>
                <a:spcPct val="100000"/>
              </a:lnSpc>
              <a:buNone/>
            </a:pPr>
            <a:r>
              <a:rPr b="0" lang="en-US" sz="2000" spc="-1" strike="noStrike">
                <a:solidFill>
                  <a:srgbClr val="000000"/>
                </a:solidFill>
                <a:latin typeface="Cambria"/>
              </a:rPr>
              <a:t>LS</a:t>
            </a:r>
            <a:r>
              <a:rPr b="0" lang="en-US" sz="2000" spc="-1" strike="noStrike" baseline="-25000">
                <a:solidFill>
                  <a:srgbClr val="000000"/>
                </a:solidFill>
                <a:latin typeface="Cambria"/>
              </a:rPr>
              <a:t>ij</a:t>
            </a:r>
            <a:r>
              <a:rPr b="0" lang="en-US" sz="2000" spc="-1" strike="noStrike">
                <a:solidFill>
                  <a:srgbClr val="000000"/>
                </a:solidFill>
                <a:latin typeface="Cambria"/>
              </a:rPr>
              <a:t> = latest start time of the activity</a:t>
            </a:r>
            <a:endParaRPr b="0" lang="en-US" sz="2000" spc="-1" strike="noStrike">
              <a:latin typeface="Arial"/>
            </a:endParaRPr>
          </a:p>
          <a:p>
            <a:pPr marL="457200">
              <a:lnSpc>
                <a:spcPct val="100000"/>
              </a:lnSpc>
              <a:buNone/>
            </a:pPr>
            <a:r>
              <a:rPr b="0" lang="en-US" sz="2000" spc="-1" strike="noStrike">
                <a:solidFill>
                  <a:srgbClr val="000000"/>
                </a:solidFill>
                <a:latin typeface="Cambria"/>
              </a:rPr>
              <a:t>LF</a:t>
            </a:r>
            <a:r>
              <a:rPr b="0" lang="en-US" sz="2000" spc="-1" strike="noStrike" baseline="-25000">
                <a:solidFill>
                  <a:srgbClr val="000000"/>
                </a:solidFill>
                <a:latin typeface="Cambria"/>
              </a:rPr>
              <a:t>ij</a:t>
            </a:r>
            <a:r>
              <a:rPr b="0" lang="en-US" sz="2000" spc="-1" strike="noStrike">
                <a:solidFill>
                  <a:srgbClr val="000000"/>
                </a:solidFill>
                <a:latin typeface="Cambria"/>
              </a:rPr>
              <a:t> = latest finish time of the activity</a:t>
            </a:r>
            <a:endParaRPr b="0" lang="en-US" sz="2000" spc="-1" strike="noStrike">
              <a:latin typeface="Arial"/>
            </a:endParaRPr>
          </a:p>
          <a:p>
            <a:pPr marL="457200">
              <a:lnSpc>
                <a:spcPct val="100000"/>
              </a:lnSpc>
              <a:buNone/>
            </a:pPr>
            <a:endParaRPr b="0" lang="en-US" sz="2000" spc="-1" strike="noStrike">
              <a:latin typeface="Arial"/>
            </a:endParaRPr>
          </a:p>
          <a:p>
            <a:pPr marL="457200">
              <a:lnSpc>
                <a:spcPct val="100000"/>
              </a:lnSpc>
              <a:buNone/>
            </a:pPr>
            <a:r>
              <a:rPr b="1" i="1" lang="en-US" sz="2000" spc="-1" strike="noStrike">
                <a:solidFill>
                  <a:srgbClr val="000000"/>
                </a:solidFill>
                <a:latin typeface="Cambria"/>
              </a:rPr>
              <a:t>Total Float TFij: </a:t>
            </a:r>
            <a:r>
              <a:rPr b="0" lang="en-US" sz="2000" spc="-1" strike="noStrike">
                <a:solidFill>
                  <a:srgbClr val="000000"/>
                </a:solidFill>
                <a:latin typeface="Cambria"/>
              </a:rPr>
              <a:t>The total float of an activity is the difference between the latest start time &amp; the earliest start time of that activity.</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609" dur="indefinite" restart="never" nodeType="tmRoot">
          <p:childTnLst>
            <p:seq>
              <p:cTn id="610" dur="indefinite" nodeType="mainSeq">
                <p:childTnLst>
                  <p:par>
                    <p:cTn id="611" fill="hold">
                      <p:stCondLst>
                        <p:cond delay="indefinite"/>
                      </p:stCondLst>
                      <p:childTnLst>
                        <p:par>
                          <p:cTn id="612" fill="hold">
                            <p:stCondLst>
                              <p:cond delay="0"/>
                            </p:stCondLst>
                            <p:childTnLst>
                              <p:par>
                                <p:cTn id="613" nodeType="clickEffect" fill="hold" presetClass="entr" presetID="55">
                                  <p:stCondLst>
                                    <p:cond delay="0"/>
                                  </p:stCondLst>
                                  <p:childTnLst>
                                    <p:set>
                                      <p:cBhvr>
                                        <p:cTn id="614" dur="1" fill="hold">
                                          <p:stCondLst>
                                            <p:cond delay="0"/>
                                          </p:stCondLst>
                                        </p:cTn>
                                        <p:tgtEl>
                                          <p:spTgt spid="201"/>
                                        </p:tgtEl>
                                        <p:attrNameLst>
                                          <p:attrName>style.visibility</p:attrName>
                                        </p:attrNameLst>
                                      </p:cBhvr>
                                      <p:to>
                                        <p:strVal val="visible"/>
                                      </p:to>
                                    </p:set>
                                    <p:anim calcmode="lin" valueType="num">
                                      <p:cBhvr additive="repl">
                                        <p:cTn id="615" dur="1000" fill="hold"/>
                                        <p:tgtEl>
                                          <p:spTgt spid="201"/>
                                        </p:tgtEl>
                                        <p:attrNameLst>
                                          <p:attrName>ppt_w</p:attrName>
                                        </p:attrNameLst>
                                      </p:cBhvr>
                                      <p:tavLst>
                                        <p:tav tm="0">
                                          <p:val>
                                            <p:strVal val="#ppt_w*0.70"/>
                                          </p:val>
                                        </p:tav>
                                        <p:tav tm="100000">
                                          <p:val>
                                            <p:strVal val="#ppt_w"/>
                                          </p:val>
                                        </p:tav>
                                      </p:tavLst>
                                    </p:anim>
                                    <p:anim calcmode="lin" valueType="num">
                                      <p:cBhvr additive="repl">
                                        <p:cTn id="616" dur="1000" fill="hold"/>
                                        <p:tgtEl>
                                          <p:spTgt spid="201"/>
                                        </p:tgtEl>
                                        <p:attrNameLst>
                                          <p:attrName>ppt_h</p:attrName>
                                        </p:attrNameLst>
                                      </p:cBhvr>
                                      <p:tavLst>
                                        <p:tav tm="0">
                                          <p:val>
                                            <p:strVal val="#ppt_h"/>
                                          </p:val>
                                        </p:tav>
                                        <p:tav tm="100000">
                                          <p:val>
                                            <p:strVal val="#ppt_h"/>
                                          </p:val>
                                        </p:tav>
                                      </p:tavLst>
                                    </p:anim>
                                    <p:animEffect filter="fade" transition="in">
                                      <p:cBhvr additive="repl">
                                        <p:cTn id="617" dur="1000"/>
                                        <p:tgtEl>
                                          <p:spTgt spid="201"/>
                                        </p:tgtEl>
                                      </p:cBhvr>
                                    </p:animEffect>
                                  </p:childTnLst>
                                </p:cTn>
                              </p:par>
                            </p:childTnLst>
                          </p:cTn>
                        </p:par>
                      </p:childTnLst>
                    </p:cTn>
                  </p:par>
                  <p:par>
                    <p:cTn id="618" fill="hold">
                      <p:stCondLst>
                        <p:cond delay="indefinite"/>
                      </p:stCondLst>
                      <p:childTnLst>
                        <p:par>
                          <p:cTn id="619" fill="hold">
                            <p:stCondLst>
                              <p:cond delay="0"/>
                            </p:stCondLst>
                            <p:childTnLst>
                              <p:par>
                                <p:cTn id="620" nodeType="clickEffect" fill="hold" presetClass="entr" presetID="49">
                                  <p:stCondLst>
                                    <p:cond delay="0"/>
                                  </p:stCondLst>
                                  <p:childTnLst>
                                    <p:set>
                                      <p:cBhvr>
                                        <p:cTn id="621" dur="1" fill="hold">
                                          <p:stCondLst>
                                            <p:cond delay="0"/>
                                          </p:stCondLst>
                                        </p:cTn>
                                        <p:tgtEl>
                                          <p:spTgt spid="202"/>
                                        </p:tgtEl>
                                        <p:attrNameLst>
                                          <p:attrName>style.visibility</p:attrName>
                                        </p:attrNameLst>
                                      </p:cBhvr>
                                      <p:to>
                                        <p:strVal val="visible"/>
                                      </p:to>
                                    </p:set>
                                    <p:anim calcmode="lin" valueType="num">
                                      <p:cBhvr additive="repl">
                                        <p:cTn id="622" dur="2000" fill="hold"/>
                                        <p:tgtEl>
                                          <p:spTgt spid="202"/>
                                        </p:tgtEl>
                                        <p:attrNameLst>
                                          <p:attrName>ppt_w</p:attrName>
                                        </p:attrNameLst>
                                      </p:cBhvr>
                                      <p:tavLst>
                                        <p:tav tm="0">
                                          <p:val>
                                            <p:fltVal val="0"/>
                                          </p:val>
                                        </p:tav>
                                        <p:tav tm="100000">
                                          <p:val>
                                            <p:strVal val="#ppt_w"/>
                                          </p:val>
                                        </p:tav>
                                      </p:tavLst>
                                    </p:anim>
                                    <p:anim calcmode="lin" valueType="num">
                                      <p:cBhvr additive="repl">
                                        <p:cTn id="623" dur="2000" fill="hold"/>
                                        <p:tgtEl>
                                          <p:spTgt spid="202"/>
                                        </p:tgtEl>
                                        <p:attrNameLst>
                                          <p:attrName>ppt_h</p:attrName>
                                        </p:attrNameLst>
                                      </p:cBhvr>
                                      <p:tavLst>
                                        <p:tav tm="0">
                                          <p:val>
                                            <p:fltVal val="0"/>
                                          </p:val>
                                        </p:tav>
                                        <p:tav tm="100000">
                                          <p:val>
                                            <p:strVal val="#ppt_h"/>
                                          </p:val>
                                        </p:tav>
                                      </p:tavLst>
                                    </p:anim>
                                    <p:anim calcmode="lin" valueType="num">
                                      <p:cBhvr additive="repl">
                                        <p:cTn id="624" dur="2000" fill="hold"/>
                                        <p:tgtEl>
                                          <p:spTgt spid="202"/>
                                        </p:tgtEl>
                                        <p:attrNameLst>
                                          <p:attrName>r</p:attrName>
                                        </p:attrNameLst>
                                      </p:cBhvr>
                                      <p:tavLst>
                                        <p:tav tm="0">
                                          <p:val>
                                            <p:strVal val="360"/>
                                          </p:val>
                                        </p:tav>
                                        <p:tav tm="100000">
                                          <p:val>
                                            <p:strVal val="0"/>
                                          </p:val>
                                        </p:tav>
                                      </p:tavLst>
                                    </p:anim>
                                    <p:animEffect filter="fade" transition="in">
                                      <p:cBhvr additive="repl">
                                        <p:cTn id="625" dur="2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Num" idx="21"/>
          </p:nvPr>
        </p:nvSpPr>
        <p:spPr>
          <a:xfrm>
            <a:off x="8582400" y="6356520"/>
            <a:ext cx="824760" cy="364680"/>
          </a:xfrm>
          <a:prstGeom prst="rect">
            <a:avLst/>
          </a:prstGeom>
          <a:noFill/>
          <a:ln w="0">
            <a:noFill/>
          </a:ln>
        </p:spPr>
        <p:txBody>
          <a:bodyPr numCol="1" spcCol="0" lIns="0" rIns="0" tIns="0" bIns="0" anchor="b">
            <a:noAutofit/>
          </a:bodyPr>
          <a:lstStyle>
            <a:lvl1pPr algn="r">
              <a:lnSpc>
                <a:spcPct val="100000"/>
              </a:lnSpc>
              <a:buNone/>
              <a:defRPr b="0" lang="en-US" sz="1600" spc="-1" strike="noStrike">
                <a:solidFill>
                  <a:srgbClr val="045c75"/>
                </a:solidFill>
                <a:latin typeface="Cambria"/>
              </a:defRPr>
            </a:lvl1pPr>
          </a:lstStyle>
          <a:p>
            <a:pPr algn="r">
              <a:lnSpc>
                <a:spcPct val="100000"/>
              </a:lnSpc>
              <a:buNone/>
            </a:pPr>
            <a:fld id="{7A1AF366-97EA-43C3-AFE4-8AEA8EE5A607}" type="slidenum">
              <a:rPr b="0" lang="en-US" sz="1600" spc="-1" strike="noStrike">
                <a:solidFill>
                  <a:srgbClr val="045c75"/>
                </a:solidFill>
                <a:latin typeface="Cambria"/>
              </a:rPr>
              <a:t>&lt;number&gt;</a:t>
            </a:fld>
            <a:endParaRPr b="0" lang="en-US" sz="1600" spc="-1" strike="noStrike">
              <a:latin typeface="Times New Roman"/>
            </a:endParaRPr>
          </a:p>
        </p:txBody>
      </p:sp>
      <p:sp>
        <p:nvSpPr>
          <p:cNvPr id="204" name="Rectangle 2"/>
          <p:cNvSpPr/>
          <p:nvPr/>
        </p:nvSpPr>
        <p:spPr>
          <a:xfrm>
            <a:off x="577440" y="752400"/>
            <a:ext cx="8829720" cy="912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i="1" lang="en-US" sz="1800" spc="-1" strike="noStrike">
                <a:solidFill>
                  <a:srgbClr val="ff0000"/>
                </a:solidFill>
                <a:latin typeface="Cambria"/>
              </a:rPr>
              <a:t>Free Float FFij: </a:t>
            </a:r>
            <a:r>
              <a:rPr b="1" i="1" lang="en-US" sz="1800" spc="-1" strike="noStrike">
                <a:solidFill>
                  <a:srgbClr val="000000"/>
                </a:solidFill>
                <a:latin typeface="Cambria"/>
              </a:rPr>
              <a:t>The time by which the completion of an activity can be delayed from </a:t>
            </a:r>
            <a:r>
              <a:rPr b="1" lang="en-US" sz="1800" spc="-1" strike="noStrike">
                <a:solidFill>
                  <a:srgbClr val="000000"/>
                </a:solidFill>
                <a:latin typeface="Cambria"/>
              </a:rPr>
              <a:t>its earliest finish time without affecting the earliest start time of the succeeding activity is called free float.</a:t>
            </a:r>
            <a:endParaRPr b="0" lang="en-US" sz="1800" spc="-1" strike="noStrike">
              <a:latin typeface="Arial"/>
            </a:endParaRPr>
          </a:p>
        </p:txBody>
      </p:sp>
      <p:sp>
        <p:nvSpPr>
          <p:cNvPr id="205" name="Rectangle 3"/>
          <p:cNvSpPr/>
          <p:nvPr/>
        </p:nvSpPr>
        <p:spPr>
          <a:xfrm>
            <a:off x="2475360" y="1944720"/>
            <a:ext cx="4951080" cy="7131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mbria"/>
              </a:rPr>
              <a:t>FF </a:t>
            </a:r>
            <a:r>
              <a:rPr b="0" lang="en-US" sz="1800" spc="-1" strike="noStrike" baseline="-25000">
                <a:solidFill>
                  <a:srgbClr val="000000"/>
                </a:solidFill>
                <a:latin typeface="Cambria"/>
              </a:rPr>
              <a:t>ij</a:t>
            </a:r>
            <a:r>
              <a:rPr b="0" lang="en-US" sz="1800" spc="-1" strike="noStrike">
                <a:solidFill>
                  <a:srgbClr val="000000"/>
                </a:solidFill>
                <a:latin typeface="Cambria"/>
              </a:rPr>
              <a:t> = (Ej – Ei) – t</a:t>
            </a:r>
            <a:r>
              <a:rPr b="0" lang="en-US" sz="1800" spc="-1" strike="noStrike" baseline="-25000">
                <a:solidFill>
                  <a:srgbClr val="000000"/>
                </a:solidFill>
                <a:latin typeface="Cambria"/>
              </a:rPr>
              <a:t>ij</a:t>
            </a:r>
            <a:r>
              <a:rPr b="0" lang="en-US" sz="1800" spc="-1" strike="noStrike">
                <a:solidFill>
                  <a:srgbClr val="000000"/>
                </a:solidFill>
                <a:latin typeface="Cambria"/>
              </a:rPr>
              <a:t> ....................(3)</a:t>
            </a:r>
            <a:endParaRPr b="0" lang="en-US" sz="1800" spc="-1" strike="noStrike">
              <a:latin typeface="Arial"/>
            </a:endParaRPr>
          </a:p>
          <a:p>
            <a:pPr>
              <a:lnSpc>
                <a:spcPct val="100000"/>
              </a:lnSpc>
              <a:buNone/>
            </a:pPr>
            <a:r>
              <a:rPr b="0" lang="en-US" sz="1800" spc="-1" strike="noStrike">
                <a:solidFill>
                  <a:srgbClr val="000000"/>
                </a:solidFill>
                <a:latin typeface="Cambria"/>
              </a:rPr>
              <a:t>FF</a:t>
            </a:r>
            <a:r>
              <a:rPr b="0" lang="en-US" sz="1800" spc="-1" strike="noStrike" baseline="-25000">
                <a:solidFill>
                  <a:srgbClr val="000000"/>
                </a:solidFill>
                <a:latin typeface="Cambria"/>
              </a:rPr>
              <a:t>ij </a:t>
            </a:r>
            <a:r>
              <a:rPr b="0" lang="en-US" sz="1800" spc="-1" strike="noStrike">
                <a:solidFill>
                  <a:srgbClr val="000000"/>
                </a:solidFill>
                <a:latin typeface="Cambria"/>
              </a:rPr>
              <a:t>= Total float – Head event slack</a:t>
            </a:r>
            <a:endParaRPr b="0" lang="en-US" sz="1800" spc="-1" strike="noStrike">
              <a:latin typeface="Arial"/>
            </a:endParaRPr>
          </a:p>
        </p:txBody>
      </p:sp>
      <p:sp>
        <p:nvSpPr>
          <p:cNvPr id="206" name="Rectangle 4"/>
          <p:cNvSpPr/>
          <p:nvPr/>
        </p:nvSpPr>
        <p:spPr>
          <a:xfrm>
            <a:off x="577440" y="2838600"/>
            <a:ext cx="8912160" cy="91260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1" i="1" lang="en-US" sz="1800" spc="-1" strike="noStrike">
                <a:solidFill>
                  <a:srgbClr val="ff0000"/>
                </a:solidFill>
                <a:latin typeface="Cambria"/>
              </a:rPr>
              <a:t>Independent Float IFij</a:t>
            </a:r>
            <a:r>
              <a:rPr b="1" i="1" lang="en-US" sz="1800" spc="-1" strike="noStrike">
                <a:solidFill>
                  <a:srgbClr val="000000"/>
                </a:solidFill>
                <a:latin typeface="Cambria"/>
              </a:rPr>
              <a:t>: </a:t>
            </a:r>
            <a:r>
              <a:rPr b="1" lang="en-US" sz="1800" spc="-1" strike="noStrike">
                <a:solidFill>
                  <a:srgbClr val="000000"/>
                </a:solidFill>
                <a:latin typeface="Cambria"/>
              </a:rPr>
              <a:t>The amount of time by which the start of an activity can be delayed without affecting the earliest start time of any immediately following activities, assuming that the preceding activity has finished at its latest finish time.</a:t>
            </a:r>
            <a:endParaRPr b="0" lang="en-US" sz="1800" spc="-1" strike="noStrike">
              <a:latin typeface="Arial"/>
            </a:endParaRPr>
          </a:p>
        </p:txBody>
      </p:sp>
      <p:sp>
        <p:nvSpPr>
          <p:cNvPr id="207" name="Rectangle 5"/>
          <p:cNvSpPr/>
          <p:nvPr/>
        </p:nvSpPr>
        <p:spPr>
          <a:xfrm>
            <a:off x="577440" y="4383000"/>
            <a:ext cx="4951080" cy="63828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it-IT" sz="1800" spc="-1" strike="noStrike">
                <a:solidFill>
                  <a:srgbClr val="000000"/>
                </a:solidFill>
                <a:latin typeface="Cambria"/>
              </a:rPr>
              <a:t>IF ij = (Ej – Li) – tij ....................(4)</a:t>
            </a:r>
            <a:endParaRPr b="0" lang="en-US" sz="1800" spc="-1" strike="noStrike">
              <a:latin typeface="Arial"/>
            </a:endParaRPr>
          </a:p>
          <a:p>
            <a:pPr>
              <a:lnSpc>
                <a:spcPct val="100000"/>
              </a:lnSpc>
              <a:buNone/>
            </a:pPr>
            <a:r>
              <a:rPr b="0" lang="en-US" sz="1800" spc="-1" strike="noStrike">
                <a:solidFill>
                  <a:srgbClr val="000000"/>
                </a:solidFill>
                <a:latin typeface="Cambria"/>
              </a:rPr>
              <a:t>IFij = Free float – Tail event slack</a:t>
            </a:r>
            <a:endParaRPr b="0" lang="en-US" sz="1800" spc="-1" strike="noStrike">
              <a:latin typeface="Arial"/>
            </a:endParaRPr>
          </a:p>
        </p:txBody>
      </p:sp>
      <p:sp>
        <p:nvSpPr>
          <p:cNvPr id="208" name="Rectangle 6"/>
          <p:cNvSpPr/>
          <p:nvPr/>
        </p:nvSpPr>
        <p:spPr>
          <a:xfrm>
            <a:off x="4885200" y="4659480"/>
            <a:ext cx="315036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mbria"/>
              </a:rPr>
              <a:t>Where tail event slack = Li – Ei</a:t>
            </a:r>
            <a:endParaRPr b="0" lang="en-US" sz="1800" spc="-1" strike="noStrike">
              <a:latin typeface="Arial"/>
            </a:endParaRPr>
          </a:p>
        </p:txBody>
      </p:sp>
      <p:sp>
        <p:nvSpPr>
          <p:cNvPr id="209" name="Rectangle 7"/>
          <p:cNvSpPr/>
          <p:nvPr/>
        </p:nvSpPr>
        <p:spPr>
          <a:xfrm>
            <a:off x="577440" y="5497560"/>
            <a:ext cx="833436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mbria"/>
              </a:rPr>
              <a:t>The negative value of independent float is considered to be zero.</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26" dur="indefinite" restart="never" nodeType="tmRoot">
          <p:childTnLst>
            <p:seq>
              <p:cTn id="627" dur="indefinite" nodeType="mainSeq">
                <p:childTnLst>
                  <p:par>
                    <p:cTn id="628" fill="hold">
                      <p:stCondLst>
                        <p:cond delay="indefinite"/>
                      </p:stCondLst>
                      <p:childTnLst>
                        <p:par>
                          <p:cTn id="629" fill="hold">
                            <p:stCondLst>
                              <p:cond delay="0"/>
                            </p:stCondLst>
                            <p:childTnLst>
                              <p:par>
                                <p:cTn id="630" nodeType="clickEffect" fill="hold" presetClass="entr" presetID="55">
                                  <p:stCondLst>
                                    <p:cond delay="0"/>
                                  </p:stCondLst>
                                  <p:childTnLst>
                                    <p:set>
                                      <p:cBhvr>
                                        <p:cTn id="631" dur="1" fill="hold">
                                          <p:stCondLst>
                                            <p:cond delay="0"/>
                                          </p:stCondLst>
                                        </p:cTn>
                                        <p:tgtEl>
                                          <p:spTgt spid="204"/>
                                        </p:tgtEl>
                                        <p:attrNameLst>
                                          <p:attrName>style.visibility</p:attrName>
                                        </p:attrNameLst>
                                      </p:cBhvr>
                                      <p:to>
                                        <p:strVal val="visible"/>
                                      </p:to>
                                    </p:set>
                                    <p:anim calcmode="lin" valueType="num">
                                      <p:cBhvr additive="repl">
                                        <p:cTn id="632" dur="2000" fill="hold"/>
                                        <p:tgtEl>
                                          <p:spTgt spid="204"/>
                                        </p:tgtEl>
                                        <p:attrNameLst>
                                          <p:attrName>ppt_w</p:attrName>
                                        </p:attrNameLst>
                                      </p:cBhvr>
                                      <p:tavLst>
                                        <p:tav tm="0">
                                          <p:val>
                                            <p:strVal val="#ppt_w*0.70"/>
                                          </p:val>
                                        </p:tav>
                                        <p:tav tm="100000">
                                          <p:val>
                                            <p:strVal val="#ppt_w"/>
                                          </p:val>
                                        </p:tav>
                                      </p:tavLst>
                                    </p:anim>
                                    <p:anim calcmode="lin" valueType="num">
                                      <p:cBhvr additive="repl">
                                        <p:cTn id="633" dur="2000" fill="hold"/>
                                        <p:tgtEl>
                                          <p:spTgt spid="204"/>
                                        </p:tgtEl>
                                        <p:attrNameLst>
                                          <p:attrName>ppt_h</p:attrName>
                                        </p:attrNameLst>
                                      </p:cBhvr>
                                      <p:tavLst>
                                        <p:tav tm="0">
                                          <p:val>
                                            <p:strVal val="#ppt_h"/>
                                          </p:val>
                                        </p:tav>
                                        <p:tav tm="100000">
                                          <p:val>
                                            <p:strVal val="#ppt_h"/>
                                          </p:val>
                                        </p:tav>
                                      </p:tavLst>
                                    </p:anim>
                                    <p:animEffect filter="fade" transition="in">
                                      <p:cBhvr additive="repl">
                                        <p:cTn id="634" dur="2000"/>
                                        <p:tgtEl>
                                          <p:spTgt spid="204"/>
                                        </p:tgtEl>
                                      </p:cBhvr>
                                    </p:animEffect>
                                  </p:childTnLst>
                                </p:cTn>
                              </p:par>
                            </p:childTnLst>
                          </p:cTn>
                        </p:par>
                      </p:childTnLst>
                    </p:cTn>
                  </p:par>
                  <p:par>
                    <p:cTn id="635" fill="hold">
                      <p:stCondLst>
                        <p:cond delay="indefinite"/>
                      </p:stCondLst>
                      <p:childTnLst>
                        <p:par>
                          <p:cTn id="636" fill="hold">
                            <p:stCondLst>
                              <p:cond delay="0"/>
                            </p:stCondLst>
                            <p:childTnLst>
                              <p:par>
                                <p:cTn id="637" nodeType="clickEffect" fill="hold" presetClass="entr" presetID="49">
                                  <p:stCondLst>
                                    <p:cond delay="0"/>
                                  </p:stCondLst>
                                  <p:childTnLst>
                                    <p:set>
                                      <p:cBhvr>
                                        <p:cTn id="638" dur="1" fill="hold">
                                          <p:stCondLst>
                                            <p:cond delay="0"/>
                                          </p:stCondLst>
                                        </p:cTn>
                                        <p:tgtEl>
                                          <p:spTgt spid="205"/>
                                        </p:tgtEl>
                                        <p:attrNameLst>
                                          <p:attrName>style.visibility</p:attrName>
                                        </p:attrNameLst>
                                      </p:cBhvr>
                                      <p:to>
                                        <p:strVal val="visible"/>
                                      </p:to>
                                    </p:set>
                                    <p:anim calcmode="lin" valueType="num">
                                      <p:cBhvr additive="repl">
                                        <p:cTn id="639" dur="2000" fill="hold"/>
                                        <p:tgtEl>
                                          <p:spTgt spid="205"/>
                                        </p:tgtEl>
                                        <p:attrNameLst>
                                          <p:attrName>ppt_w</p:attrName>
                                        </p:attrNameLst>
                                      </p:cBhvr>
                                      <p:tavLst>
                                        <p:tav tm="0">
                                          <p:val>
                                            <p:fltVal val="0"/>
                                          </p:val>
                                        </p:tav>
                                        <p:tav tm="100000">
                                          <p:val>
                                            <p:strVal val="#ppt_w"/>
                                          </p:val>
                                        </p:tav>
                                      </p:tavLst>
                                    </p:anim>
                                    <p:anim calcmode="lin" valueType="num">
                                      <p:cBhvr additive="repl">
                                        <p:cTn id="640" dur="2000" fill="hold"/>
                                        <p:tgtEl>
                                          <p:spTgt spid="205"/>
                                        </p:tgtEl>
                                        <p:attrNameLst>
                                          <p:attrName>ppt_h</p:attrName>
                                        </p:attrNameLst>
                                      </p:cBhvr>
                                      <p:tavLst>
                                        <p:tav tm="0">
                                          <p:val>
                                            <p:fltVal val="0"/>
                                          </p:val>
                                        </p:tav>
                                        <p:tav tm="100000">
                                          <p:val>
                                            <p:strVal val="#ppt_h"/>
                                          </p:val>
                                        </p:tav>
                                      </p:tavLst>
                                    </p:anim>
                                    <p:anim calcmode="lin" valueType="num">
                                      <p:cBhvr additive="repl">
                                        <p:cTn id="641" dur="2000" fill="hold"/>
                                        <p:tgtEl>
                                          <p:spTgt spid="205"/>
                                        </p:tgtEl>
                                        <p:attrNameLst>
                                          <p:attrName>r</p:attrName>
                                        </p:attrNameLst>
                                      </p:cBhvr>
                                      <p:tavLst>
                                        <p:tav tm="0">
                                          <p:val>
                                            <p:strVal val="360"/>
                                          </p:val>
                                        </p:tav>
                                        <p:tav tm="100000">
                                          <p:val>
                                            <p:strVal val="0"/>
                                          </p:val>
                                        </p:tav>
                                      </p:tavLst>
                                    </p:anim>
                                    <p:animEffect filter="fade" transition="in">
                                      <p:cBhvr additive="repl">
                                        <p:cTn id="642" dur="2000"/>
                                        <p:tgtEl>
                                          <p:spTgt spid="205"/>
                                        </p:tgtEl>
                                      </p:cBhvr>
                                    </p:animEffect>
                                  </p:childTnLst>
                                </p:cTn>
                              </p:par>
                            </p:childTnLst>
                          </p:cTn>
                        </p:par>
                      </p:childTnLst>
                    </p:cTn>
                  </p:par>
                  <p:par>
                    <p:cTn id="643" fill="hold">
                      <p:stCondLst>
                        <p:cond delay="indefinite"/>
                      </p:stCondLst>
                      <p:childTnLst>
                        <p:par>
                          <p:cTn id="644" fill="hold">
                            <p:stCondLst>
                              <p:cond delay="0"/>
                            </p:stCondLst>
                            <p:childTnLst>
                              <p:par>
                                <p:cTn id="645" nodeType="clickEffect" fill="hold" presetClass="entr" presetID="55">
                                  <p:stCondLst>
                                    <p:cond delay="0"/>
                                  </p:stCondLst>
                                  <p:childTnLst>
                                    <p:set>
                                      <p:cBhvr>
                                        <p:cTn id="646" dur="1" fill="hold">
                                          <p:stCondLst>
                                            <p:cond delay="0"/>
                                          </p:stCondLst>
                                        </p:cTn>
                                        <p:tgtEl>
                                          <p:spTgt spid="206"/>
                                        </p:tgtEl>
                                        <p:attrNameLst>
                                          <p:attrName>style.visibility</p:attrName>
                                        </p:attrNameLst>
                                      </p:cBhvr>
                                      <p:to>
                                        <p:strVal val="visible"/>
                                      </p:to>
                                    </p:set>
                                    <p:anim calcmode="lin" valueType="num">
                                      <p:cBhvr additive="repl">
                                        <p:cTn id="647" dur="2000" fill="hold"/>
                                        <p:tgtEl>
                                          <p:spTgt spid="206"/>
                                        </p:tgtEl>
                                        <p:attrNameLst>
                                          <p:attrName>ppt_w</p:attrName>
                                        </p:attrNameLst>
                                      </p:cBhvr>
                                      <p:tavLst>
                                        <p:tav tm="0">
                                          <p:val>
                                            <p:strVal val="#ppt_w*0.70"/>
                                          </p:val>
                                        </p:tav>
                                        <p:tav tm="100000">
                                          <p:val>
                                            <p:strVal val="#ppt_w"/>
                                          </p:val>
                                        </p:tav>
                                      </p:tavLst>
                                    </p:anim>
                                    <p:anim calcmode="lin" valueType="num">
                                      <p:cBhvr additive="repl">
                                        <p:cTn id="648" dur="2000" fill="hold"/>
                                        <p:tgtEl>
                                          <p:spTgt spid="206"/>
                                        </p:tgtEl>
                                        <p:attrNameLst>
                                          <p:attrName>ppt_h</p:attrName>
                                        </p:attrNameLst>
                                      </p:cBhvr>
                                      <p:tavLst>
                                        <p:tav tm="0">
                                          <p:val>
                                            <p:strVal val="#ppt_h"/>
                                          </p:val>
                                        </p:tav>
                                        <p:tav tm="100000">
                                          <p:val>
                                            <p:strVal val="#ppt_h"/>
                                          </p:val>
                                        </p:tav>
                                      </p:tavLst>
                                    </p:anim>
                                    <p:animEffect filter="fade" transition="in">
                                      <p:cBhvr additive="repl">
                                        <p:cTn id="649" dur="2000"/>
                                        <p:tgtEl>
                                          <p:spTgt spid="206"/>
                                        </p:tgtEl>
                                      </p:cBhvr>
                                    </p:animEffect>
                                  </p:childTnLst>
                                </p:cTn>
                              </p:par>
                            </p:childTnLst>
                          </p:cTn>
                        </p:par>
                      </p:childTnLst>
                    </p:cTn>
                  </p:par>
                  <p:par>
                    <p:cTn id="650" fill="hold">
                      <p:stCondLst>
                        <p:cond delay="indefinite"/>
                      </p:stCondLst>
                      <p:childTnLst>
                        <p:par>
                          <p:cTn id="651" fill="hold">
                            <p:stCondLst>
                              <p:cond delay="0"/>
                            </p:stCondLst>
                            <p:childTnLst>
                              <p:par>
                                <p:cTn id="652" nodeType="clickEffect" fill="hold" presetClass="entr" presetID="2" presetSubtype="8">
                                  <p:stCondLst>
                                    <p:cond delay="0"/>
                                  </p:stCondLst>
                                  <p:childTnLst>
                                    <p:set>
                                      <p:cBhvr>
                                        <p:cTn id="653" dur="1" fill="hold">
                                          <p:stCondLst>
                                            <p:cond delay="0"/>
                                          </p:stCondLst>
                                        </p:cTn>
                                        <p:tgtEl>
                                          <p:spTgt spid="208"/>
                                        </p:tgtEl>
                                        <p:attrNameLst>
                                          <p:attrName>style.visibility</p:attrName>
                                        </p:attrNameLst>
                                      </p:cBhvr>
                                      <p:to>
                                        <p:strVal val="visible"/>
                                      </p:to>
                                    </p:set>
                                    <p:anim calcmode="lin" valueType="num">
                                      <p:cBhvr additive="repl">
                                        <p:cTn id="654" dur="2000" fill="hold"/>
                                        <p:tgtEl>
                                          <p:spTgt spid="208"/>
                                        </p:tgtEl>
                                        <p:attrNameLst>
                                          <p:attrName>ppt_x</p:attrName>
                                        </p:attrNameLst>
                                      </p:cBhvr>
                                      <p:tavLst>
                                        <p:tav tm="0">
                                          <p:val>
                                            <p:strVal val="0-#ppt_w/2"/>
                                          </p:val>
                                        </p:tav>
                                        <p:tav tm="100000">
                                          <p:val>
                                            <p:strVal val="#ppt_x"/>
                                          </p:val>
                                        </p:tav>
                                      </p:tavLst>
                                    </p:anim>
                                    <p:anim calcmode="lin" valueType="num">
                                      <p:cBhvr additive="repl">
                                        <p:cTn id="655" dur="2000" fill="hold"/>
                                        <p:tgtEl>
                                          <p:spTgt spid="208"/>
                                        </p:tgtEl>
                                        <p:attrNameLst>
                                          <p:attrName>ppt_y</p:attrName>
                                        </p:attrNameLst>
                                      </p:cBhvr>
                                      <p:tavLst>
                                        <p:tav tm="0">
                                          <p:val>
                                            <p:strVal val="#ppt_y"/>
                                          </p:val>
                                        </p:tav>
                                        <p:tav tm="100000">
                                          <p:val>
                                            <p:strVal val="#ppt_y"/>
                                          </p:val>
                                        </p:tav>
                                      </p:tavLst>
                                    </p:anim>
                                  </p:childTnLst>
                                </p:cTn>
                              </p:par>
                              <p:par>
                                <p:cTn id="656" nodeType="withEffect" fill="hold" presetClass="entr" presetID="2" presetSubtype="8">
                                  <p:stCondLst>
                                    <p:cond delay="0"/>
                                  </p:stCondLst>
                                  <p:childTnLst>
                                    <p:set>
                                      <p:cBhvr>
                                        <p:cTn id="657" dur="1" fill="hold">
                                          <p:stCondLst>
                                            <p:cond delay="0"/>
                                          </p:stCondLst>
                                        </p:cTn>
                                        <p:tgtEl>
                                          <p:spTgt spid="207"/>
                                        </p:tgtEl>
                                        <p:attrNameLst>
                                          <p:attrName>style.visibility</p:attrName>
                                        </p:attrNameLst>
                                      </p:cBhvr>
                                      <p:to>
                                        <p:strVal val="visible"/>
                                      </p:to>
                                    </p:set>
                                    <p:anim calcmode="lin" valueType="num">
                                      <p:cBhvr additive="repl">
                                        <p:cTn id="658" dur="2000" fill="hold"/>
                                        <p:tgtEl>
                                          <p:spTgt spid="207"/>
                                        </p:tgtEl>
                                        <p:attrNameLst>
                                          <p:attrName>ppt_x</p:attrName>
                                        </p:attrNameLst>
                                      </p:cBhvr>
                                      <p:tavLst>
                                        <p:tav tm="0">
                                          <p:val>
                                            <p:strVal val="0-#ppt_w/2"/>
                                          </p:val>
                                        </p:tav>
                                        <p:tav tm="100000">
                                          <p:val>
                                            <p:strVal val="#ppt_x"/>
                                          </p:val>
                                        </p:tav>
                                      </p:tavLst>
                                    </p:anim>
                                    <p:anim calcmode="lin" valueType="num">
                                      <p:cBhvr additive="repl">
                                        <p:cTn id="659" dur="2000" fill="hold"/>
                                        <p:tgtEl>
                                          <p:spTgt spid="207"/>
                                        </p:tgtEl>
                                        <p:attrNameLst>
                                          <p:attrName>ppt_y</p:attrName>
                                        </p:attrNameLst>
                                      </p:cBhvr>
                                      <p:tavLst>
                                        <p:tav tm="0">
                                          <p:val>
                                            <p:strVal val="#ppt_y"/>
                                          </p:val>
                                        </p:tav>
                                        <p:tav tm="100000">
                                          <p:val>
                                            <p:strVal val="#ppt_y"/>
                                          </p:val>
                                        </p:tav>
                                      </p:tavLst>
                                    </p:anim>
                                  </p:childTnLst>
                                </p:cTn>
                              </p:par>
                            </p:childTnLst>
                          </p:cTn>
                        </p:par>
                      </p:childTnLst>
                    </p:cTn>
                  </p:par>
                  <p:par>
                    <p:cTn id="660" fill="hold">
                      <p:stCondLst>
                        <p:cond delay="indefinite"/>
                      </p:stCondLst>
                      <p:childTnLst>
                        <p:par>
                          <p:cTn id="661" fill="hold">
                            <p:stCondLst>
                              <p:cond delay="0"/>
                            </p:stCondLst>
                            <p:childTnLst>
                              <p:par>
                                <p:cTn id="662" nodeType="clickEffect" fill="hold" presetClass="entr" presetID="55">
                                  <p:stCondLst>
                                    <p:cond delay="0"/>
                                  </p:stCondLst>
                                  <p:childTnLst>
                                    <p:set>
                                      <p:cBhvr>
                                        <p:cTn id="663" dur="1" fill="hold">
                                          <p:stCondLst>
                                            <p:cond delay="0"/>
                                          </p:stCondLst>
                                        </p:cTn>
                                        <p:tgtEl>
                                          <p:spTgt spid="209"/>
                                        </p:tgtEl>
                                        <p:attrNameLst>
                                          <p:attrName>style.visibility</p:attrName>
                                        </p:attrNameLst>
                                      </p:cBhvr>
                                      <p:to>
                                        <p:strVal val="visible"/>
                                      </p:to>
                                    </p:set>
                                    <p:anim calcmode="lin" valueType="num">
                                      <p:cBhvr additive="repl">
                                        <p:cTn id="664" dur="2000" fill="hold"/>
                                        <p:tgtEl>
                                          <p:spTgt spid="209"/>
                                        </p:tgtEl>
                                        <p:attrNameLst>
                                          <p:attrName>ppt_w</p:attrName>
                                        </p:attrNameLst>
                                      </p:cBhvr>
                                      <p:tavLst>
                                        <p:tav tm="0">
                                          <p:val>
                                            <p:strVal val="#ppt_w*0.70"/>
                                          </p:val>
                                        </p:tav>
                                        <p:tav tm="100000">
                                          <p:val>
                                            <p:strVal val="#ppt_w"/>
                                          </p:val>
                                        </p:tav>
                                      </p:tavLst>
                                    </p:anim>
                                    <p:anim calcmode="lin" valueType="num">
                                      <p:cBhvr additive="repl">
                                        <p:cTn id="665" dur="2000" fill="hold"/>
                                        <p:tgtEl>
                                          <p:spTgt spid="209"/>
                                        </p:tgtEl>
                                        <p:attrNameLst>
                                          <p:attrName>ppt_h</p:attrName>
                                        </p:attrNameLst>
                                      </p:cBhvr>
                                      <p:tavLst>
                                        <p:tav tm="0">
                                          <p:val>
                                            <p:strVal val="#ppt_h"/>
                                          </p:val>
                                        </p:tav>
                                        <p:tav tm="100000">
                                          <p:val>
                                            <p:strVal val="#ppt_h"/>
                                          </p:val>
                                        </p:tav>
                                      </p:tavLst>
                                    </p:anim>
                                    <p:animEffect filter="fade" transition="in">
                                      <p:cBhvr additive="repl">
                                        <p:cTn id="666" dur="2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Rectangle 1"/>
          <p:cNvSpPr/>
          <p:nvPr/>
        </p:nvSpPr>
        <p:spPr>
          <a:xfrm>
            <a:off x="685440" y="533520"/>
            <a:ext cx="8759880" cy="344376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1" i="1" lang="en-US" sz="2000" spc="-1" strike="noStrike">
                <a:solidFill>
                  <a:srgbClr val="0070c0"/>
                </a:solidFill>
                <a:latin typeface="Constantia"/>
              </a:rPr>
              <a:t>Critical Path: </a:t>
            </a:r>
            <a:endParaRPr b="0" lang="en-US" sz="2000" spc="-1" strike="noStrike">
              <a:latin typeface="Arial"/>
            </a:endParaRPr>
          </a:p>
          <a:p>
            <a:pPr marL="166680" indent="-166680">
              <a:lnSpc>
                <a:spcPct val="100000"/>
              </a:lnSpc>
              <a:buClr>
                <a:srgbClr val="10cf9b"/>
              </a:buClr>
              <a:buSzPct val="200000"/>
              <a:buFont typeface="Constantia"/>
              <a:buChar char="•"/>
            </a:pPr>
            <a:r>
              <a:rPr b="0" lang="en-US" sz="2000" spc="-1" strike="noStrike">
                <a:solidFill>
                  <a:srgbClr val="000000"/>
                </a:solidFill>
                <a:latin typeface="Constantia"/>
              </a:rPr>
              <a:t>After determining the </a:t>
            </a:r>
            <a:r>
              <a:rPr b="0" lang="en-US" sz="2000" spc="-1" strike="noStrike">
                <a:solidFill>
                  <a:srgbClr val="ff0000"/>
                </a:solidFill>
                <a:latin typeface="Constantia"/>
              </a:rPr>
              <a:t>earliest</a:t>
            </a:r>
            <a:r>
              <a:rPr b="0" lang="en-US" sz="2000" spc="-1" strike="noStrike">
                <a:solidFill>
                  <a:srgbClr val="000000"/>
                </a:solidFill>
                <a:latin typeface="Constantia"/>
              </a:rPr>
              <a:t> &amp; the </a:t>
            </a:r>
            <a:r>
              <a:rPr b="0" lang="en-US" sz="2000" spc="-1" strike="noStrike">
                <a:solidFill>
                  <a:srgbClr val="ff0000"/>
                </a:solidFill>
                <a:latin typeface="Constantia"/>
              </a:rPr>
              <a:t>latest scheduled times </a:t>
            </a:r>
            <a:r>
              <a:rPr b="0" lang="en-US" sz="2000" spc="-1" strike="noStrike">
                <a:solidFill>
                  <a:srgbClr val="000000"/>
                </a:solidFill>
                <a:latin typeface="Constantia"/>
              </a:rPr>
              <a:t>for various activities, the minimum time required to complete the project is calculated. In a network, </a:t>
            </a:r>
            <a:r>
              <a:rPr b="0" lang="en-US" sz="2000" spc="-1" strike="noStrike">
                <a:solidFill>
                  <a:srgbClr val="ff0000"/>
                </a:solidFill>
                <a:latin typeface="Constantia"/>
              </a:rPr>
              <a:t>among various paths, the longest path which determines the total time duration of the project is called the critical path.</a:t>
            </a:r>
            <a:r>
              <a:rPr b="0" lang="en-US" sz="2000" spc="-1" strike="noStrike">
                <a:solidFill>
                  <a:srgbClr val="000000"/>
                </a:solidFill>
                <a:latin typeface="Constantia"/>
              </a:rPr>
              <a:t> The following conditions must be satisfied in locating the critical path of a network.</a:t>
            </a:r>
            <a:endParaRPr b="0" lang="en-US" sz="2000" spc="-1" strike="noStrike">
              <a:latin typeface="Arial"/>
            </a:endParaRPr>
          </a:p>
          <a:p>
            <a:pPr marL="166680" indent="-166680">
              <a:lnSpc>
                <a:spcPct val="100000"/>
              </a:lnSpc>
              <a:buClr>
                <a:srgbClr val="10cf9b"/>
              </a:buClr>
              <a:buSzPct val="200000"/>
              <a:buFont typeface="Constantia"/>
              <a:buChar char="•"/>
            </a:pPr>
            <a:r>
              <a:rPr b="0" lang="en-US" sz="2000" spc="-1" strike="noStrike">
                <a:solidFill>
                  <a:srgbClr val="000000"/>
                </a:solidFill>
                <a:latin typeface="Constantia"/>
              </a:rPr>
              <a:t>An activity is said to be critical only if both the conditions are satisfied.</a:t>
            </a:r>
            <a:endParaRPr b="0" lang="en-US" sz="2000" spc="-1" strike="noStrike">
              <a:latin typeface="Arial"/>
            </a:endParaRPr>
          </a:p>
          <a:p>
            <a:pPr marL="166680" indent="-166680">
              <a:lnSpc>
                <a:spcPct val="100000"/>
              </a:lnSpc>
              <a:buClr>
                <a:srgbClr val="10cf9b"/>
              </a:buClr>
              <a:buSzPct val="200000"/>
              <a:buFont typeface="Constantia"/>
              <a:buChar char="•"/>
            </a:pPr>
            <a:r>
              <a:rPr b="0" lang="en-US" sz="2000" spc="-1" strike="noStrike">
                <a:solidFill>
                  <a:srgbClr val="000000"/>
                </a:solidFill>
                <a:latin typeface="Constantia"/>
              </a:rPr>
              <a:t>1. TL – TE = 0</a:t>
            </a:r>
            <a:endParaRPr b="0" lang="en-US" sz="2000" spc="-1" strike="noStrike">
              <a:latin typeface="Arial"/>
            </a:endParaRPr>
          </a:p>
          <a:p>
            <a:pPr marL="166680" indent="-166680">
              <a:lnSpc>
                <a:spcPct val="100000"/>
              </a:lnSpc>
              <a:buClr>
                <a:srgbClr val="10cf9b"/>
              </a:buClr>
              <a:buSzPct val="200000"/>
              <a:buFont typeface="Constantia"/>
              <a:buChar char="•"/>
            </a:pPr>
            <a:r>
              <a:rPr b="0" lang="en-US" sz="2000" spc="-1" strike="noStrike">
                <a:solidFill>
                  <a:srgbClr val="000000"/>
                </a:solidFill>
                <a:latin typeface="Constantia"/>
              </a:rPr>
              <a:t>2. TLj – tij – TEj = 0</a:t>
            </a:r>
            <a:endParaRPr b="0" lang="en-US" sz="2000" spc="-1" strike="noStrike">
              <a:latin typeface="Arial"/>
            </a:endParaRPr>
          </a:p>
          <a:p>
            <a:pPr marL="166680" indent="-166680">
              <a:lnSpc>
                <a:spcPct val="100000"/>
              </a:lnSpc>
              <a:buClr>
                <a:srgbClr val="10cf9b"/>
              </a:buClr>
              <a:buSzPct val="200000"/>
              <a:buFont typeface="Constantia"/>
              <a:buChar char="•"/>
            </a:pPr>
            <a:r>
              <a:rPr b="1" i="1" lang="en-US" sz="2000" spc="-1" strike="noStrike">
                <a:solidFill>
                  <a:srgbClr val="000000"/>
                </a:solidFill>
                <a:latin typeface="Constantia"/>
              </a:rPr>
              <a:t>Example :</a:t>
            </a:r>
            <a:r>
              <a:rPr b="0" lang="en-US" sz="2000" spc="-1" strike="noStrike">
                <a:solidFill>
                  <a:srgbClr val="000000"/>
                </a:solidFill>
                <a:latin typeface="Constantia"/>
              </a:rPr>
              <a:t> A project schedule has the following characteristics as shown in Table </a:t>
            </a:r>
            <a:endParaRPr b="0" lang="en-US" sz="2000" spc="-1" strike="noStrike">
              <a:latin typeface="Arial"/>
            </a:endParaRPr>
          </a:p>
        </p:txBody>
      </p:sp>
      <p:pic>
        <p:nvPicPr>
          <p:cNvPr id="211" name="Picture 2" descr=""/>
          <p:cNvPicPr/>
          <p:nvPr/>
        </p:nvPicPr>
        <p:blipFill>
          <a:blip r:embed="rId1"/>
          <a:stretch/>
        </p:blipFill>
        <p:spPr>
          <a:xfrm>
            <a:off x="456840" y="4495680"/>
            <a:ext cx="5960160" cy="1523520"/>
          </a:xfrm>
          <a:prstGeom prst="rect">
            <a:avLst/>
          </a:prstGeom>
          <a:ln w="9525">
            <a:noFill/>
          </a:ln>
        </p:spPr>
      </p:pic>
      <p:sp>
        <p:nvSpPr>
          <p:cNvPr id="212" name="Rectangle 5"/>
          <p:cNvSpPr/>
          <p:nvPr/>
        </p:nvSpPr>
        <p:spPr>
          <a:xfrm>
            <a:off x="6474960" y="4572000"/>
            <a:ext cx="3198960" cy="130932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onstantia"/>
              </a:rPr>
              <a:t>i. Construct PERT network.</a:t>
            </a:r>
            <a:endParaRPr b="0" lang="en-US" sz="2000" spc="-1" strike="noStrike">
              <a:latin typeface="Arial"/>
            </a:endParaRPr>
          </a:p>
          <a:p>
            <a:pPr>
              <a:lnSpc>
                <a:spcPct val="100000"/>
              </a:lnSpc>
              <a:buNone/>
            </a:pPr>
            <a:r>
              <a:rPr b="0" lang="en-US" sz="2000" spc="-1" strike="noStrike">
                <a:solidFill>
                  <a:srgbClr val="000000"/>
                </a:solidFill>
                <a:latin typeface="Constantia"/>
              </a:rPr>
              <a:t>ii. Compute TE &amp; TL for       </a:t>
            </a:r>
            <a:endParaRPr b="0" lang="en-US" sz="2000" spc="-1" strike="noStrike">
              <a:latin typeface="Arial"/>
            </a:endParaRPr>
          </a:p>
          <a:p>
            <a:pPr>
              <a:lnSpc>
                <a:spcPct val="100000"/>
              </a:lnSpc>
              <a:buNone/>
            </a:pPr>
            <a:r>
              <a:rPr b="0" lang="en-US" sz="2000" spc="-1" strike="noStrike">
                <a:solidFill>
                  <a:srgbClr val="000000"/>
                </a:solidFill>
                <a:latin typeface="Constantia"/>
              </a:rPr>
              <a:t>      </a:t>
            </a:r>
            <a:r>
              <a:rPr b="0" lang="en-US" sz="2000" spc="-1" strike="noStrike">
                <a:solidFill>
                  <a:srgbClr val="000000"/>
                </a:solidFill>
                <a:latin typeface="Constantia"/>
              </a:rPr>
              <a:t>each activity.</a:t>
            </a:r>
            <a:endParaRPr b="0" lang="en-US" sz="2000" spc="-1" strike="noStrike">
              <a:latin typeface="Arial"/>
            </a:endParaRPr>
          </a:p>
          <a:p>
            <a:pPr>
              <a:lnSpc>
                <a:spcPct val="100000"/>
              </a:lnSpc>
              <a:buNone/>
            </a:pPr>
            <a:r>
              <a:rPr b="0" lang="en-US" sz="2000" spc="-1" strike="noStrike">
                <a:solidFill>
                  <a:srgbClr val="000000"/>
                </a:solidFill>
                <a:latin typeface="Constantia"/>
              </a:rPr>
              <a:t>iii. Find the critical path.</a:t>
            </a:r>
            <a:endParaRPr b="0" lang="en-US" sz="2000" spc="-1" strike="noStrike">
              <a:latin typeface="Arial"/>
            </a:endParaRPr>
          </a:p>
        </p:txBody>
      </p:sp>
      <p:sp>
        <p:nvSpPr>
          <p:cNvPr id="2" name="PlaceHolder 1"/>
          <p:cNvSpPr>
            <a:spLocks noGrp="1"/>
          </p:cNvSpPr>
          <p:nvPr>
            <p:ph type="sldNum" idx="9"/>
          </p:nvPr>
        </p:nvSpPr>
        <p:spPr/>
        <p:txBody>
          <a:bodyPr/>
          <a:p>
            <a:fld id="{10A81E91-08F4-4A53-B491-07F72966F967}" type="slidenum">
              <a:t>24</a:t>
            </a:fld>
          </a:p>
        </p:txBody>
      </p:sp>
    </p:spTree>
  </p:cSld>
  <mc:AlternateContent>
    <mc:Choice Requires="p14">
      <p:transition spd="slow" p14:dur="2000"/>
    </mc:Choice>
    <mc:Fallback>
      <p:transition spd="slow"/>
    </mc:Fallback>
  </mc:AlternateContent>
  <p:timing>
    <p:tnLst>
      <p:par>
        <p:cTn id="667" dur="indefinite" restart="never" nodeType="tmRoot">
          <p:childTnLst>
            <p:seq>
              <p:cTn id="668" dur="indefinite" nodeType="mainSeq">
                <p:childTnLst>
                  <p:par>
                    <p:cTn id="669" fill="hold">
                      <p:stCondLst>
                        <p:cond delay="indefinite"/>
                      </p:stCondLst>
                      <p:childTnLst>
                        <p:par>
                          <p:cTn id="670" fill="hold">
                            <p:stCondLst>
                              <p:cond delay="0"/>
                            </p:stCondLst>
                            <p:childTnLst>
                              <p:par>
                                <p:cTn id="671" nodeType="clickEffect" fill="hold" presetClass="entr" presetID="5" presetSubtype="10">
                                  <p:stCondLst>
                                    <p:cond delay="0"/>
                                  </p:stCondLst>
                                  <p:childTnLst>
                                    <p:set>
                                      <p:cBhvr>
                                        <p:cTn id="672" dur="1" fill="hold">
                                          <p:stCondLst>
                                            <p:cond delay="0"/>
                                          </p:stCondLst>
                                        </p:cTn>
                                        <p:tgtEl>
                                          <p:spTgt spid="210">
                                            <p:txEl>
                                              <p:pRg st="0" end="0"/>
                                            </p:txEl>
                                          </p:spTgt>
                                        </p:tgtEl>
                                        <p:attrNameLst>
                                          <p:attrName>style.visibility</p:attrName>
                                        </p:attrNameLst>
                                      </p:cBhvr>
                                      <p:to>
                                        <p:strVal val="visible"/>
                                      </p:to>
                                    </p:set>
                                    <p:animEffect filter="checkerboard(across)" transition="in">
                                      <p:cBhvr additive="repl">
                                        <p:cTn id="673" dur="2000"/>
                                        <p:tgtEl>
                                          <p:spTgt spid="210">
                                            <p:txEl>
                                              <p:pRg st="0" end="0"/>
                                            </p:txEl>
                                          </p:spTgt>
                                        </p:tgtEl>
                                      </p:cBhvr>
                                    </p:animEffect>
                                  </p:childTnLst>
                                </p:cTn>
                              </p:par>
                            </p:childTnLst>
                          </p:cTn>
                        </p:par>
                      </p:childTnLst>
                    </p:cTn>
                  </p:par>
                  <p:par>
                    <p:cTn id="674" fill="hold">
                      <p:stCondLst>
                        <p:cond delay="indefinite"/>
                      </p:stCondLst>
                      <p:childTnLst>
                        <p:par>
                          <p:cTn id="675" fill="hold">
                            <p:stCondLst>
                              <p:cond delay="0"/>
                            </p:stCondLst>
                            <p:childTnLst>
                              <p:par>
                                <p:cTn id="676" nodeType="clickEffect" fill="hold" presetClass="entr" presetID="55">
                                  <p:stCondLst>
                                    <p:cond delay="0"/>
                                  </p:stCondLst>
                                  <p:childTnLst>
                                    <p:set>
                                      <p:cBhvr>
                                        <p:cTn id="677" dur="1" fill="hold">
                                          <p:stCondLst>
                                            <p:cond delay="0"/>
                                          </p:stCondLst>
                                        </p:cTn>
                                        <p:tgtEl>
                                          <p:spTgt spid="210">
                                            <p:txEl>
                                              <p:pRg st="1" end="1"/>
                                            </p:txEl>
                                          </p:spTgt>
                                        </p:tgtEl>
                                        <p:attrNameLst>
                                          <p:attrName>style.visibility</p:attrName>
                                        </p:attrNameLst>
                                      </p:cBhvr>
                                      <p:to>
                                        <p:strVal val="visible"/>
                                      </p:to>
                                    </p:set>
                                    <p:anim calcmode="lin" valueType="num">
                                      <p:cBhvr additive="repl">
                                        <p:cTn id="678" dur="2000" fill="hold"/>
                                        <p:tgtEl>
                                          <p:spTgt spid="210">
                                            <p:txEl>
                                              <p:pRg st="1" end="1"/>
                                            </p:txEl>
                                          </p:spTgt>
                                        </p:tgtEl>
                                        <p:attrNameLst>
                                          <p:attrName>ppt_w</p:attrName>
                                        </p:attrNameLst>
                                      </p:cBhvr>
                                      <p:tavLst>
                                        <p:tav tm="0">
                                          <p:val>
                                            <p:strVal val="#ppt_w*0.70"/>
                                          </p:val>
                                        </p:tav>
                                        <p:tav tm="100000">
                                          <p:val>
                                            <p:strVal val="#ppt_w"/>
                                          </p:val>
                                        </p:tav>
                                      </p:tavLst>
                                    </p:anim>
                                    <p:anim calcmode="lin" valueType="num">
                                      <p:cBhvr additive="repl">
                                        <p:cTn id="679" dur="2000" fill="hold"/>
                                        <p:tgtEl>
                                          <p:spTgt spid="210">
                                            <p:txEl>
                                              <p:pRg st="1" end="1"/>
                                            </p:txEl>
                                          </p:spTgt>
                                        </p:tgtEl>
                                        <p:attrNameLst>
                                          <p:attrName>ppt_h</p:attrName>
                                        </p:attrNameLst>
                                      </p:cBhvr>
                                      <p:tavLst>
                                        <p:tav tm="0">
                                          <p:val>
                                            <p:strVal val="#ppt_h"/>
                                          </p:val>
                                        </p:tav>
                                        <p:tav tm="100000">
                                          <p:val>
                                            <p:strVal val="#ppt_h"/>
                                          </p:val>
                                        </p:tav>
                                      </p:tavLst>
                                    </p:anim>
                                    <p:animEffect filter="fade" transition="in">
                                      <p:cBhvr additive="repl">
                                        <p:cTn id="680" dur="2000"/>
                                        <p:tgtEl>
                                          <p:spTgt spid="210">
                                            <p:txEl>
                                              <p:pRg st="1" end="1"/>
                                            </p:txEl>
                                          </p:spTgt>
                                        </p:tgtEl>
                                      </p:cBhvr>
                                    </p:animEffect>
                                  </p:childTnLst>
                                </p:cTn>
                              </p:par>
                            </p:childTnLst>
                          </p:cTn>
                        </p:par>
                      </p:childTnLst>
                    </p:cTn>
                  </p:par>
                  <p:par>
                    <p:cTn id="681" fill="hold">
                      <p:stCondLst>
                        <p:cond delay="indefinite"/>
                      </p:stCondLst>
                      <p:childTnLst>
                        <p:par>
                          <p:cTn id="682" fill="hold">
                            <p:stCondLst>
                              <p:cond delay="0"/>
                            </p:stCondLst>
                            <p:childTnLst>
                              <p:par>
                                <p:cTn id="683" nodeType="clickEffect" fill="hold" presetClass="entr" presetID="55">
                                  <p:stCondLst>
                                    <p:cond delay="0"/>
                                  </p:stCondLst>
                                  <p:childTnLst>
                                    <p:set>
                                      <p:cBhvr>
                                        <p:cTn id="684" dur="1" fill="hold">
                                          <p:stCondLst>
                                            <p:cond delay="0"/>
                                          </p:stCondLst>
                                        </p:cTn>
                                        <p:tgtEl>
                                          <p:spTgt spid="210">
                                            <p:txEl>
                                              <p:pRg st="2" end="2"/>
                                            </p:txEl>
                                          </p:spTgt>
                                        </p:tgtEl>
                                        <p:attrNameLst>
                                          <p:attrName>style.visibility</p:attrName>
                                        </p:attrNameLst>
                                      </p:cBhvr>
                                      <p:to>
                                        <p:strVal val="visible"/>
                                      </p:to>
                                    </p:set>
                                    <p:anim calcmode="lin" valueType="num">
                                      <p:cBhvr additive="repl">
                                        <p:cTn id="685" dur="2000" fill="hold"/>
                                        <p:tgtEl>
                                          <p:spTgt spid="210">
                                            <p:txEl>
                                              <p:pRg st="2" end="2"/>
                                            </p:txEl>
                                          </p:spTgt>
                                        </p:tgtEl>
                                        <p:attrNameLst>
                                          <p:attrName>ppt_w</p:attrName>
                                        </p:attrNameLst>
                                      </p:cBhvr>
                                      <p:tavLst>
                                        <p:tav tm="0">
                                          <p:val>
                                            <p:strVal val="#ppt_w*0.70"/>
                                          </p:val>
                                        </p:tav>
                                        <p:tav tm="100000">
                                          <p:val>
                                            <p:strVal val="#ppt_w"/>
                                          </p:val>
                                        </p:tav>
                                      </p:tavLst>
                                    </p:anim>
                                    <p:anim calcmode="lin" valueType="num">
                                      <p:cBhvr additive="repl">
                                        <p:cTn id="686" dur="2000" fill="hold"/>
                                        <p:tgtEl>
                                          <p:spTgt spid="210">
                                            <p:txEl>
                                              <p:pRg st="2" end="2"/>
                                            </p:txEl>
                                          </p:spTgt>
                                        </p:tgtEl>
                                        <p:attrNameLst>
                                          <p:attrName>ppt_h</p:attrName>
                                        </p:attrNameLst>
                                      </p:cBhvr>
                                      <p:tavLst>
                                        <p:tav tm="0">
                                          <p:val>
                                            <p:strVal val="#ppt_h"/>
                                          </p:val>
                                        </p:tav>
                                        <p:tav tm="100000">
                                          <p:val>
                                            <p:strVal val="#ppt_h"/>
                                          </p:val>
                                        </p:tav>
                                      </p:tavLst>
                                    </p:anim>
                                    <p:animEffect filter="fade" transition="in">
                                      <p:cBhvr additive="repl">
                                        <p:cTn id="687" dur="2000"/>
                                        <p:tgtEl>
                                          <p:spTgt spid="210">
                                            <p:txEl>
                                              <p:pRg st="2" end="2"/>
                                            </p:txEl>
                                          </p:spTgt>
                                        </p:tgtEl>
                                      </p:cBhvr>
                                    </p:animEffect>
                                  </p:childTnLst>
                                </p:cTn>
                              </p:par>
                            </p:childTnLst>
                          </p:cTn>
                        </p:par>
                      </p:childTnLst>
                    </p:cTn>
                  </p:par>
                  <p:par>
                    <p:cTn id="688" fill="hold">
                      <p:stCondLst>
                        <p:cond delay="indefinite"/>
                      </p:stCondLst>
                      <p:childTnLst>
                        <p:par>
                          <p:cTn id="689" fill="hold">
                            <p:stCondLst>
                              <p:cond delay="0"/>
                            </p:stCondLst>
                            <p:childTnLst>
                              <p:par>
                                <p:cTn id="690" nodeType="clickEffect" fill="hold" presetClass="entr" presetID="55">
                                  <p:stCondLst>
                                    <p:cond delay="0"/>
                                  </p:stCondLst>
                                  <p:childTnLst>
                                    <p:set>
                                      <p:cBhvr>
                                        <p:cTn id="691" dur="1" fill="hold">
                                          <p:stCondLst>
                                            <p:cond delay="0"/>
                                          </p:stCondLst>
                                        </p:cTn>
                                        <p:tgtEl>
                                          <p:spTgt spid="210">
                                            <p:txEl>
                                              <p:pRg st="3" end="3"/>
                                            </p:txEl>
                                          </p:spTgt>
                                        </p:tgtEl>
                                        <p:attrNameLst>
                                          <p:attrName>style.visibility</p:attrName>
                                        </p:attrNameLst>
                                      </p:cBhvr>
                                      <p:to>
                                        <p:strVal val="visible"/>
                                      </p:to>
                                    </p:set>
                                    <p:anim calcmode="lin" valueType="num">
                                      <p:cBhvr additive="repl">
                                        <p:cTn id="692" dur="2000" fill="hold"/>
                                        <p:tgtEl>
                                          <p:spTgt spid="210">
                                            <p:txEl>
                                              <p:pRg st="3" end="3"/>
                                            </p:txEl>
                                          </p:spTgt>
                                        </p:tgtEl>
                                        <p:attrNameLst>
                                          <p:attrName>ppt_w</p:attrName>
                                        </p:attrNameLst>
                                      </p:cBhvr>
                                      <p:tavLst>
                                        <p:tav tm="0">
                                          <p:val>
                                            <p:strVal val="#ppt_w*0.70"/>
                                          </p:val>
                                        </p:tav>
                                        <p:tav tm="100000">
                                          <p:val>
                                            <p:strVal val="#ppt_w"/>
                                          </p:val>
                                        </p:tav>
                                      </p:tavLst>
                                    </p:anim>
                                    <p:anim calcmode="lin" valueType="num">
                                      <p:cBhvr additive="repl">
                                        <p:cTn id="693" dur="2000" fill="hold"/>
                                        <p:tgtEl>
                                          <p:spTgt spid="210">
                                            <p:txEl>
                                              <p:pRg st="3" end="3"/>
                                            </p:txEl>
                                          </p:spTgt>
                                        </p:tgtEl>
                                        <p:attrNameLst>
                                          <p:attrName>ppt_h</p:attrName>
                                        </p:attrNameLst>
                                      </p:cBhvr>
                                      <p:tavLst>
                                        <p:tav tm="0">
                                          <p:val>
                                            <p:strVal val="#ppt_h"/>
                                          </p:val>
                                        </p:tav>
                                        <p:tav tm="100000">
                                          <p:val>
                                            <p:strVal val="#ppt_h"/>
                                          </p:val>
                                        </p:tav>
                                      </p:tavLst>
                                    </p:anim>
                                    <p:animEffect filter="fade" transition="in">
                                      <p:cBhvr additive="repl">
                                        <p:cTn id="694" dur="2000"/>
                                        <p:tgtEl>
                                          <p:spTgt spid="210">
                                            <p:txEl>
                                              <p:pRg st="3" end="3"/>
                                            </p:txEl>
                                          </p:spTgt>
                                        </p:tgtEl>
                                      </p:cBhvr>
                                    </p:animEffect>
                                  </p:childTnLst>
                                </p:cTn>
                              </p:par>
                            </p:childTnLst>
                          </p:cTn>
                        </p:par>
                      </p:childTnLst>
                    </p:cTn>
                  </p:par>
                  <p:par>
                    <p:cTn id="695" fill="hold">
                      <p:stCondLst>
                        <p:cond delay="indefinite"/>
                      </p:stCondLst>
                      <p:childTnLst>
                        <p:par>
                          <p:cTn id="696" fill="hold">
                            <p:stCondLst>
                              <p:cond delay="0"/>
                            </p:stCondLst>
                            <p:childTnLst>
                              <p:par>
                                <p:cTn id="697" nodeType="clickEffect" fill="hold" presetClass="entr" presetID="55">
                                  <p:stCondLst>
                                    <p:cond delay="0"/>
                                  </p:stCondLst>
                                  <p:childTnLst>
                                    <p:set>
                                      <p:cBhvr>
                                        <p:cTn id="698" dur="1" fill="hold">
                                          <p:stCondLst>
                                            <p:cond delay="0"/>
                                          </p:stCondLst>
                                        </p:cTn>
                                        <p:tgtEl>
                                          <p:spTgt spid="210">
                                            <p:txEl>
                                              <p:pRg st="4" end="4"/>
                                            </p:txEl>
                                          </p:spTgt>
                                        </p:tgtEl>
                                        <p:attrNameLst>
                                          <p:attrName>style.visibility</p:attrName>
                                        </p:attrNameLst>
                                      </p:cBhvr>
                                      <p:to>
                                        <p:strVal val="visible"/>
                                      </p:to>
                                    </p:set>
                                    <p:anim calcmode="lin" valueType="num">
                                      <p:cBhvr additive="repl">
                                        <p:cTn id="699" dur="2000" fill="hold"/>
                                        <p:tgtEl>
                                          <p:spTgt spid="210">
                                            <p:txEl>
                                              <p:pRg st="4" end="4"/>
                                            </p:txEl>
                                          </p:spTgt>
                                        </p:tgtEl>
                                        <p:attrNameLst>
                                          <p:attrName>ppt_w</p:attrName>
                                        </p:attrNameLst>
                                      </p:cBhvr>
                                      <p:tavLst>
                                        <p:tav tm="0">
                                          <p:val>
                                            <p:strVal val="#ppt_w*0.70"/>
                                          </p:val>
                                        </p:tav>
                                        <p:tav tm="100000">
                                          <p:val>
                                            <p:strVal val="#ppt_w"/>
                                          </p:val>
                                        </p:tav>
                                      </p:tavLst>
                                    </p:anim>
                                    <p:anim calcmode="lin" valueType="num">
                                      <p:cBhvr additive="repl">
                                        <p:cTn id="700" dur="2000" fill="hold"/>
                                        <p:tgtEl>
                                          <p:spTgt spid="210">
                                            <p:txEl>
                                              <p:pRg st="4" end="4"/>
                                            </p:txEl>
                                          </p:spTgt>
                                        </p:tgtEl>
                                        <p:attrNameLst>
                                          <p:attrName>ppt_h</p:attrName>
                                        </p:attrNameLst>
                                      </p:cBhvr>
                                      <p:tavLst>
                                        <p:tav tm="0">
                                          <p:val>
                                            <p:strVal val="#ppt_h"/>
                                          </p:val>
                                        </p:tav>
                                        <p:tav tm="100000">
                                          <p:val>
                                            <p:strVal val="#ppt_h"/>
                                          </p:val>
                                        </p:tav>
                                      </p:tavLst>
                                    </p:anim>
                                    <p:animEffect filter="fade" transition="in">
                                      <p:cBhvr additive="repl">
                                        <p:cTn id="701" dur="2000"/>
                                        <p:tgtEl>
                                          <p:spTgt spid="210">
                                            <p:txEl>
                                              <p:pRg st="4" end="4"/>
                                            </p:txEl>
                                          </p:spTgt>
                                        </p:tgtEl>
                                      </p:cBhvr>
                                    </p:animEffect>
                                  </p:childTnLst>
                                </p:cTn>
                              </p:par>
                            </p:childTnLst>
                          </p:cTn>
                        </p:par>
                      </p:childTnLst>
                    </p:cTn>
                  </p:par>
                  <p:par>
                    <p:cTn id="702" fill="hold">
                      <p:stCondLst>
                        <p:cond delay="indefinite"/>
                      </p:stCondLst>
                      <p:childTnLst>
                        <p:par>
                          <p:cTn id="703" fill="hold">
                            <p:stCondLst>
                              <p:cond delay="0"/>
                            </p:stCondLst>
                            <p:childTnLst>
                              <p:par>
                                <p:cTn id="704" nodeType="clickEffect" fill="hold" presetClass="entr" presetID="55">
                                  <p:stCondLst>
                                    <p:cond delay="0"/>
                                  </p:stCondLst>
                                  <p:childTnLst>
                                    <p:set>
                                      <p:cBhvr>
                                        <p:cTn id="705" dur="1" fill="hold">
                                          <p:stCondLst>
                                            <p:cond delay="0"/>
                                          </p:stCondLst>
                                        </p:cTn>
                                        <p:tgtEl>
                                          <p:spTgt spid="210">
                                            <p:txEl>
                                              <p:pRg st="5" end="5"/>
                                            </p:txEl>
                                          </p:spTgt>
                                        </p:tgtEl>
                                        <p:attrNameLst>
                                          <p:attrName>style.visibility</p:attrName>
                                        </p:attrNameLst>
                                      </p:cBhvr>
                                      <p:to>
                                        <p:strVal val="visible"/>
                                      </p:to>
                                    </p:set>
                                    <p:anim calcmode="lin" valueType="num">
                                      <p:cBhvr additive="repl">
                                        <p:cTn id="706" dur="2000" fill="hold"/>
                                        <p:tgtEl>
                                          <p:spTgt spid="210">
                                            <p:txEl>
                                              <p:pRg st="5" end="5"/>
                                            </p:txEl>
                                          </p:spTgt>
                                        </p:tgtEl>
                                        <p:attrNameLst>
                                          <p:attrName>ppt_w</p:attrName>
                                        </p:attrNameLst>
                                      </p:cBhvr>
                                      <p:tavLst>
                                        <p:tav tm="0">
                                          <p:val>
                                            <p:strVal val="#ppt_w*0.70"/>
                                          </p:val>
                                        </p:tav>
                                        <p:tav tm="100000">
                                          <p:val>
                                            <p:strVal val="#ppt_w"/>
                                          </p:val>
                                        </p:tav>
                                      </p:tavLst>
                                    </p:anim>
                                    <p:anim calcmode="lin" valueType="num">
                                      <p:cBhvr additive="repl">
                                        <p:cTn id="707" dur="2000" fill="hold"/>
                                        <p:tgtEl>
                                          <p:spTgt spid="210">
                                            <p:txEl>
                                              <p:pRg st="5" end="5"/>
                                            </p:txEl>
                                          </p:spTgt>
                                        </p:tgtEl>
                                        <p:attrNameLst>
                                          <p:attrName>ppt_h</p:attrName>
                                        </p:attrNameLst>
                                      </p:cBhvr>
                                      <p:tavLst>
                                        <p:tav tm="0">
                                          <p:val>
                                            <p:strVal val="#ppt_h"/>
                                          </p:val>
                                        </p:tav>
                                        <p:tav tm="100000">
                                          <p:val>
                                            <p:strVal val="#ppt_h"/>
                                          </p:val>
                                        </p:tav>
                                      </p:tavLst>
                                    </p:anim>
                                    <p:animEffect filter="fade" transition="in">
                                      <p:cBhvr additive="repl">
                                        <p:cTn id="708" dur="2000"/>
                                        <p:tgtEl>
                                          <p:spTgt spid="210">
                                            <p:txEl>
                                              <p:pRg st="5" end="5"/>
                                            </p:txEl>
                                          </p:spTgt>
                                        </p:tgtEl>
                                      </p:cBhvr>
                                    </p:animEffect>
                                  </p:childTnLst>
                                </p:cTn>
                              </p:par>
                            </p:childTnLst>
                          </p:cTn>
                        </p:par>
                      </p:childTnLst>
                    </p:cTn>
                  </p:par>
                  <p:par>
                    <p:cTn id="709" fill="hold">
                      <p:stCondLst>
                        <p:cond delay="indefinite"/>
                      </p:stCondLst>
                      <p:childTnLst>
                        <p:par>
                          <p:cTn id="710" fill="hold">
                            <p:stCondLst>
                              <p:cond delay="0"/>
                            </p:stCondLst>
                            <p:childTnLst>
                              <p:par>
                                <p:cTn id="711" nodeType="clickEffect" fill="hold" presetClass="entr" presetID="49">
                                  <p:stCondLst>
                                    <p:cond delay="0"/>
                                  </p:stCondLst>
                                  <p:childTnLst>
                                    <p:set>
                                      <p:cBhvr>
                                        <p:cTn id="712" dur="1" fill="hold">
                                          <p:stCondLst>
                                            <p:cond delay="0"/>
                                          </p:stCondLst>
                                        </p:cTn>
                                        <p:tgtEl>
                                          <p:spTgt spid="211"/>
                                        </p:tgtEl>
                                        <p:attrNameLst>
                                          <p:attrName>style.visibility</p:attrName>
                                        </p:attrNameLst>
                                      </p:cBhvr>
                                      <p:to>
                                        <p:strVal val="visible"/>
                                      </p:to>
                                    </p:set>
                                    <p:anim calcmode="lin" valueType="num">
                                      <p:cBhvr additive="repl">
                                        <p:cTn id="713" dur="2000" fill="hold"/>
                                        <p:tgtEl>
                                          <p:spTgt spid="211"/>
                                        </p:tgtEl>
                                        <p:attrNameLst>
                                          <p:attrName>ppt_w</p:attrName>
                                        </p:attrNameLst>
                                      </p:cBhvr>
                                      <p:tavLst>
                                        <p:tav tm="0">
                                          <p:val>
                                            <p:fltVal val="0"/>
                                          </p:val>
                                        </p:tav>
                                        <p:tav tm="100000">
                                          <p:val>
                                            <p:strVal val="#ppt_w"/>
                                          </p:val>
                                        </p:tav>
                                      </p:tavLst>
                                    </p:anim>
                                    <p:anim calcmode="lin" valueType="num">
                                      <p:cBhvr additive="repl">
                                        <p:cTn id="714" dur="2000" fill="hold"/>
                                        <p:tgtEl>
                                          <p:spTgt spid="211"/>
                                        </p:tgtEl>
                                        <p:attrNameLst>
                                          <p:attrName>ppt_h</p:attrName>
                                        </p:attrNameLst>
                                      </p:cBhvr>
                                      <p:tavLst>
                                        <p:tav tm="0">
                                          <p:val>
                                            <p:fltVal val="0"/>
                                          </p:val>
                                        </p:tav>
                                        <p:tav tm="100000">
                                          <p:val>
                                            <p:strVal val="#ppt_h"/>
                                          </p:val>
                                        </p:tav>
                                      </p:tavLst>
                                    </p:anim>
                                    <p:anim calcmode="lin" valueType="num">
                                      <p:cBhvr additive="repl">
                                        <p:cTn id="715" dur="2000" fill="hold"/>
                                        <p:tgtEl>
                                          <p:spTgt spid="211"/>
                                        </p:tgtEl>
                                        <p:attrNameLst>
                                          <p:attrName>r</p:attrName>
                                        </p:attrNameLst>
                                      </p:cBhvr>
                                      <p:tavLst>
                                        <p:tav tm="0">
                                          <p:val>
                                            <p:strVal val="360"/>
                                          </p:val>
                                        </p:tav>
                                        <p:tav tm="100000">
                                          <p:val>
                                            <p:strVal val="0"/>
                                          </p:val>
                                        </p:tav>
                                      </p:tavLst>
                                    </p:anim>
                                    <p:animEffect filter="fade" transition="in">
                                      <p:cBhvr additive="repl">
                                        <p:cTn id="716" dur="2000"/>
                                        <p:tgtEl>
                                          <p:spTgt spid="211"/>
                                        </p:tgtEl>
                                      </p:cBhvr>
                                    </p:animEffect>
                                  </p:childTnLst>
                                </p:cTn>
                              </p:par>
                            </p:childTnLst>
                          </p:cTn>
                        </p:par>
                      </p:childTnLst>
                    </p:cTn>
                  </p:par>
                  <p:par>
                    <p:cTn id="717" fill="hold">
                      <p:stCondLst>
                        <p:cond delay="indefinite"/>
                      </p:stCondLst>
                      <p:childTnLst>
                        <p:par>
                          <p:cTn id="718" fill="hold">
                            <p:stCondLst>
                              <p:cond delay="0"/>
                            </p:stCondLst>
                            <p:childTnLst>
                              <p:par>
                                <p:cTn id="719" nodeType="clickEffect" fill="hold" presetClass="entr" presetID="2" presetSubtype="2">
                                  <p:stCondLst>
                                    <p:cond delay="0"/>
                                  </p:stCondLst>
                                  <p:childTnLst>
                                    <p:set>
                                      <p:cBhvr>
                                        <p:cTn id="720" dur="1" fill="hold">
                                          <p:stCondLst>
                                            <p:cond delay="0"/>
                                          </p:stCondLst>
                                        </p:cTn>
                                        <p:tgtEl>
                                          <p:spTgt spid="212"/>
                                        </p:tgtEl>
                                        <p:attrNameLst>
                                          <p:attrName>style.visibility</p:attrName>
                                        </p:attrNameLst>
                                      </p:cBhvr>
                                      <p:to>
                                        <p:strVal val="visible"/>
                                      </p:to>
                                    </p:set>
                                    <p:anim calcmode="lin" valueType="num">
                                      <p:cBhvr additive="repl">
                                        <p:cTn id="721" dur="2000" fill="hold"/>
                                        <p:tgtEl>
                                          <p:spTgt spid="212"/>
                                        </p:tgtEl>
                                        <p:attrNameLst>
                                          <p:attrName>ppt_x</p:attrName>
                                        </p:attrNameLst>
                                      </p:cBhvr>
                                      <p:tavLst>
                                        <p:tav tm="0">
                                          <p:val>
                                            <p:strVal val="1+#ppt_w/2"/>
                                          </p:val>
                                        </p:tav>
                                        <p:tav tm="100000">
                                          <p:val>
                                            <p:strVal val="#ppt_x"/>
                                          </p:val>
                                        </p:tav>
                                      </p:tavLst>
                                    </p:anim>
                                    <p:anim calcmode="lin" valueType="num">
                                      <p:cBhvr additive="repl">
                                        <p:cTn id="722" dur="2000" fill="hold"/>
                                        <p:tgtEl>
                                          <p:spTgt spid="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3" name="Picture 2" descr=""/>
          <p:cNvPicPr/>
          <p:nvPr/>
        </p:nvPicPr>
        <p:blipFill>
          <a:blip r:embed="rId1"/>
          <a:stretch/>
        </p:blipFill>
        <p:spPr>
          <a:xfrm>
            <a:off x="1732680" y="762120"/>
            <a:ext cx="6518880" cy="1666440"/>
          </a:xfrm>
          <a:prstGeom prst="rect">
            <a:avLst/>
          </a:prstGeom>
          <a:ln w="9525">
            <a:noFill/>
          </a:ln>
        </p:spPr>
      </p:pic>
      <p:sp>
        <p:nvSpPr>
          <p:cNvPr id="214" name="Rectangle 2"/>
          <p:cNvSpPr/>
          <p:nvPr/>
        </p:nvSpPr>
        <p:spPr>
          <a:xfrm>
            <a:off x="495000" y="2514600"/>
            <a:ext cx="9077400" cy="638280"/>
          </a:xfrm>
          <a:prstGeom prst="rect">
            <a:avLst/>
          </a:prstGeom>
          <a:noFill/>
          <a:ln w="9525">
            <a:noFill/>
          </a:ln>
        </p:spPr>
        <p:style>
          <a:lnRef idx="0"/>
          <a:fillRef idx="0"/>
          <a:effectRef idx="0"/>
          <a:fontRef idx="minor"/>
        </p:style>
        <p:txBody>
          <a:bodyPr lIns="90000" rIns="90000" tIns="45000" bIns="45000" anchor="t">
            <a:spAutoFit/>
          </a:bodyPr>
          <a:p>
            <a:pPr marL="399960" indent="-399960">
              <a:lnSpc>
                <a:spcPct val="100000"/>
              </a:lnSpc>
              <a:buClr>
                <a:srgbClr val="000000"/>
              </a:buClr>
              <a:buFont typeface="StarSymbol"/>
              <a:buAutoNum type="romanLcParenR"/>
            </a:pPr>
            <a:r>
              <a:rPr b="0" lang="en-US" sz="1800" spc="-1" strike="noStrike">
                <a:solidFill>
                  <a:srgbClr val="000000"/>
                </a:solidFill>
                <a:latin typeface="Constantia"/>
              </a:rPr>
              <a:t>From the data given in the problem, the activity network is constructed as shown in Figure given below</a:t>
            </a:r>
            <a:endParaRPr b="0" lang="en-US" sz="1800" spc="-1" strike="noStrike">
              <a:latin typeface="Arial"/>
            </a:endParaRPr>
          </a:p>
        </p:txBody>
      </p:sp>
      <p:pic>
        <p:nvPicPr>
          <p:cNvPr id="215" name="Picture 2" descr=""/>
          <p:cNvPicPr/>
          <p:nvPr/>
        </p:nvPicPr>
        <p:blipFill>
          <a:blip r:embed="rId2"/>
          <a:stretch/>
        </p:blipFill>
        <p:spPr>
          <a:xfrm>
            <a:off x="1732680" y="3352680"/>
            <a:ext cx="6477480" cy="2819160"/>
          </a:xfrm>
          <a:prstGeom prst="rect">
            <a:avLst/>
          </a:prstGeom>
          <a:ln w="9525">
            <a:noFill/>
          </a:ln>
        </p:spPr>
      </p:pic>
      <p:sp>
        <p:nvSpPr>
          <p:cNvPr id="2" name="PlaceHolder 1"/>
          <p:cNvSpPr>
            <a:spLocks noGrp="1"/>
          </p:cNvSpPr>
          <p:nvPr>
            <p:ph type="sldNum" idx="9"/>
          </p:nvPr>
        </p:nvSpPr>
        <p:spPr/>
        <p:txBody>
          <a:bodyPr/>
          <a:p>
            <a:fld id="{205F3A7A-FFD5-4A9C-98D1-24B555728C0F}" type="slidenum">
              <a:t>25</a:t>
            </a:fld>
          </a:p>
        </p:txBody>
      </p:sp>
    </p:spTree>
  </p:cSld>
  <mc:AlternateContent>
    <mc:Choice Requires="p14">
      <p:transition spd="slow" p14:dur="2000"/>
    </mc:Choice>
    <mc:Fallback>
      <p:transition spd="slow"/>
    </mc:Fallback>
  </mc:AlternateContent>
  <p:timing>
    <p:tnLst>
      <p:par>
        <p:cTn id="723" dur="indefinite" restart="never" nodeType="tmRoot">
          <p:childTnLst>
            <p:seq>
              <p:cTn id="724" dur="indefinite" nodeType="mainSeq">
                <p:childTnLst>
                  <p:par>
                    <p:cTn id="725" fill="hold">
                      <p:stCondLst>
                        <p:cond delay="indefinite"/>
                      </p:stCondLst>
                      <p:childTnLst>
                        <p:par>
                          <p:cTn id="726" fill="hold">
                            <p:stCondLst>
                              <p:cond delay="0"/>
                            </p:stCondLst>
                            <p:childTnLst>
                              <p:par>
                                <p:cTn id="727" nodeType="clickEffect" fill="hold" presetClass="entr" presetID="49">
                                  <p:stCondLst>
                                    <p:cond delay="0"/>
                                  </p:stCondLst>
                                  <p:childTnLst>
                                    <p:set>
                                      <p:cBhvr>
                                        <p:cTn id="728" dur="1" fill="hold">
                                          <p:stCondLst>
                                            <p:cond delay="0"/>
                                          </p:stCondLst>
                                        </p:cTn>
                                        <p:tgtEl>
                                          <p:spTgt spid="213"/>
                                        </p:tgtEl>
                                        <p:attrNameLst>
                                          <p:attrName>style.visibility</p:attrName>
                                        </p:attrNameLst>
                                      </p:cBhvr>
                                      <p:to>
                                        <p:strVal val="visible"/>
                                      </p:to>
                                    </p:set>
                                    <p:anim calcmode="lin" valueType="num">
                                      <p:cBhvr additive="repl">
                                        <p:cTn id="729" dur="2000" fill="hold"/>
                                        <p:tgtEl>
                                          <p:spTgt spid="213"/>
                                        </p:tgtEl>
                                        <p:attrNameLst>
                                          <p:attrName>ppt_w</p:attrName>
                                        </p:attrNameLst>
                                      </p:cBhvr>
                                      <p:tavLst>
                                        <p:tav tm="0">
                                          <p:val>
                                            <p:fltVal val="0"/>
                                          </p:val>
                                        </p:tav>
                                        <p:tav tm="100000">
                                          <p:val>
                                            <p:strVal val="#ppt_w"/>
                                          </p:val>
                                        </p:tav>
                                      </p:tavLst>
                                    </p:anim>
                                    <p:anim calcmode="lin" valueType="num">
                                      <p:cBhvr additive="repl">
                                        <p:cTn id="730" dur="2000" fill="hold"/>
                                        <p:tgtEl>
                                          <p:spTgt spid="213"/>
                                        </p:tgtEl>
                                        <p:attrNameLst>
                                          <p:attrName>ppt_h</p:attrName>
                                        </p:attrNameLst>
                                      </p:cBhvr>
                                      <p:tavLst>
                                        <p:tav tm="0">
                                          <p:val>
                                            <p:fltVal val="0"/>
                                          </p:val>
                                        </p:tav>
                                        <p:tav tm="100000">
                                          <p:val>
                                            <p:strVal val="#ppt_h"/>
                                          </p:val>
                                        </p:tav>
                                      </p:tavLst>
                                    </p:anim>
                                    <p:anim calcmode="lin" valueType="num">
                                      <p:cBhvr additive="repl">
                                        <p:cTn id="731" dur="2000" fill="hold"/>
                                        <p:tgtEl>
                                          <p:spTgt spid="213"/>
                                        </p:tgtEl>
                                        <p:attrNameLst>
                                          <p:attrName>r</p:attrName>
                                        </p:attrNameLst>
                                      </p:cBhvr>
                                      <p:tavLst>
                                        <p:tav tm="0">
                                          <p:val>
                                            <p:strVal val="360"/>
                                          </p:val>
                                        </p:tav>
                                        <p:tav tm="100000">
                                          <p:val>
                                            <p:strVal val="0"/>
                                          </p:val>
                                        </p:tav>
                                      </p:tavLst>
                                    </p:anim>
                                    <p:animEffect filter="fade" transition="in">
                                      <p:cBhvr additive="repl">
                                        <p:cTn id="732" dur="2000"/>
                                        <p:tgtEl>
                                          <p:spTgt spid="213"/>
                                        </p:tgtEl>
                                      </p:cBhvr>
                                    </p:animEffect>
                                  </p:childTnLst>
                                </p:cTn>
                              </p:par>
                            </p:childTnLst>
                          </p:cTn>
                        </p:par>
                      </p:childTnLst>
                    </p:cTn>
                  </p:par>
                  <p:par>
                    <p:cTn id="733" fill="hold">
                      <p:stCondLst>
                        <p:cond delay="indefinite"/>
                      </p:stCondLst>
                      <p:childTnLst>
                        <p:par>
                          <p:cTn id="734" fill="hold">
                            <p:stCondLst>
                              <p:cond delay="0"/>
                            </p:stCondLst>
                            <p:childTnLst>
                              <p:par>
                                <p:cTn id="735" nodeType="clickEffect" fill="hold" presetClass="entr" presetID="55">
                                  <p:stCondLst>
                                    <p:cond delay="0"/>
                                  </p:stCondLst>
                                  <p:childTnLst>
                                    <p:set>
                                      <p:cBhvr>
                                        <p:cTn id="736" dur="1" fill="hold">
                                          <p:stCondLst>
                                            <p:cond delay="0"/>
                                          </p:stCondLst>
                                        </p:cTn>
                                        <p:tgtEl>
                                          <p:spTgt spid="214"/>
                                        </p:tgtEl>
                                        <p:attrNameLst>
                                          <p:attrName>style.visibility</p:attrName>
                                        </p:attrNameLst>
                                      </p:cBhvr>
                                      <p:to>
                                        <p:strVal val="visible"/>
                                      </p:to>
                                    </p:set>
                                    <p:anim calcmode="lin" valueType="num">
                                      <p:cBhvr additive="repl">
                                        <p:cTn id="737" dur="2000" fill="hold"/>
                                        <p:tgtEl>
                                          <p:spTgt spid="214"/>
                                        </p:tgtEl>
                                        <p:attrNameLst>
                                          <p:attrName>ppt_w</p:attrName>
                                        </p:attrNameLst>
                                      </p:cBhvr>
                                      <p:tavLst>
                                        <p:tav tm="0">
                                          <p:val>
                                            <p:strVal val="#ppt_w*0.70"/>
                                          </p:val>
                                        </p:tav>
                                        <p:tav tm="100000">
                                          <p:val>
                                            <p:strVal val="#ppt_w"/>
                                          </p:val>
                                        </p:tav>
                                      </p:tavLst>
                                    </p:anim>
                                    <p:anim calcmode="lin" valueType="num">
                                      <p:cBhvr additive="repl">
                                        <p:cTn id="738" dur="2000" fill="hold"/>
                                        <p:tgtEl>
                                          <p:spTgt spid="214"/>
                                        </p:tgtEl>
                                        <p:attrNameLst>
                                          <p:attrName>ppt_h</p:attrName>
                                        </p:attrNameLst>
                                      </p:cBhvr>
                                      <p:tavLst>
                                        <p:tav tm="0">
                                          <p:val>
                                            <p:strVal val="#ppt_h"/>
                                          </p:val>
                                        </p:tav>
                                        <p:tav tm="100000">
                                          <p:val>
                                            <p:strVal val="#ppt_h"/>
                                          </p:val>
                                        </p:tav>
                                      </p:tavLst>
                                    </p:anim>
                                    <p:animEffect filter="fade" transition="in">
                                      <p:cBhvr additive="repl">
                                        <p:cTn id="739" dur="2000"/>
                                        <p:tgtEl>
                                          <p:spTgt spid="214"/>
                                        </p:tgtEl>
                                      </p:cBhvr>
                                    </p:animEffect>
                                  </p:childTnLst>
                                </p:cTn>
                              </p:par>
                            </p:childTnLst>
                          </p:cTn>
                        </p:par>
                      </p:childTnLst>
                    </p:cTn>
                  </p:par>
                  <p:par>
                    <p:cTn id="740" fill="hold">
                      <p:stCondLst>
                        <p:cond delay="indefinite"/>
                      </p:stCondLst>
                      <p:childTnLst>
                        <p:par>
                          <p:cTn id="741" fill="hold">
                            <p:stCondLst>
                              <p:cond delay="0"/>
                            </p:stCondLst>
                            <p:childTnLst>
                              <p:par>
                                <p:cTn id="742" nodeType="clickEffect" fill="hold" presetClass="entr" presetID="49">
                                  <p:stCondLst>
                                    <p:cond delay="0"/>
                                  </p:stCondLst>
                                  <p:childTnLst>
                                    <p:set>
                                      <p:cBhvr>
                                        <p:cTn id="743" dur="1" fill="hold">
                                          <p:stCondLst>
                                            <p:cond delay="0"/>
                                          </p:stCondLst>
                                        </p:cTn>
                                        <p:tgtEl>
                                          <p:spTgt spid="215"/>
                                        </p:tgtEl>
                                        <p:attrNameLst>
                                          <p:attrName>style.visibility</p:attrName>
                                        </p:attrNameLst>
                                      </p:cBhvr>
                                      <p:to>
                                        <p:strVal val="visible"/>
                                      </p:to>
                                    </p:set>
                                    <p:anim calcmode="lin" valueType="num">
                                      <p:cBhvr additive="repl">
                                        <p:cTn id="744" dur="2000" fill="hold"/>
                                        <p:tgtEl>
                                          <p:spTgt spid="215"/>
                                        </p:tgtEl>
                                        <p:attrNameLst>
                                          <p:attrName>ppt_w</p:attrName>
                                        </p:attrNameLst>
                                      </p:cBhvr>
                                      <p:tavLst>
                                        <p:tav tm="0">
                                          <p:val>
                                            <p:fltVal val="0"/>
                                          </p:val>
                                        </p:tav>
                                        <p:tav tm="100000">
                                          <p:val>
                                            <p:strVal val="#ppt_w"/>
                                          </p:val>
                                        </p:tav>
                                      </p:tavLst>
                                    </p:anim>
                                    <p:anim calcmode="lin" valueType="num">
                                      <p:cBhvr additive="repl">
                                        <p:cTn id="745" dur="2000" fill="hold"/>
                                        <p:tgtEl>
                                          <p:spTgt spid="215"/>
                                        </p:tgtEl>
                                        <p:attrNameLst>
                                          <p:attrName>ppt_h</p:attrName>
                                        </p:attrNameLst>
                                      </p:cBhvr>
                                      <p:tavLst>
                                        <p:tav tm="0">
                                          <p:val>
                                            <p:fltVal val="0"/>
                                          </p:val>
                                        </p:tav>
                                        <p:tav tm="100000">
                                          <p:val>
                                            <p:strVal val="#ppt_h"/>
                                          </p:val>
                                        </p:tav>
                                      </p:tavLst>
                                    </p:anim>
                                    <p:anim calcmode="lin" valueType="num">
                                      <p:cBhvr additive="repl">
                                        <p:cTn id="746" dur="2000" fill="hold"/>
                                        <p:tgtEl>
                                          <p:spTgt spid="215"/>
                                        </p:tgtEl>
                                        <p:attrNameLst>
                                          <p:attrName>r</p:attrName>
                                        </p:attrNameLst>
                                      </p:cBhvr>
                                      <p:tavLst>
                                        <p:tav tm="0">
                                          <p:val>
                                            <p:strVal val="360"/>
                                          </p:val>
                                        </p:tav>
                                        <p:tav tm="100000">
                                          <p:val>
                                            <p:strVal val="0"/>
                                          </p:val>
                                        </p:tav>
                                      </p:tavLst>
                                    </p:anim>
                                    <p:animEffect filter="fade" transition="in">
                                      <p:cBhvr additive="repl">
                                        <p:cTn id="747" dur="2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Rectangle 1"/>
          <p:cNvSpPr/>
          <p:nvPr/>
        </p:nvSpPr>
        <p:spPr>
          <a:xfrm>
            <a:off x="495000" y="228600"/>
            <a:ext cx="8746920" cy="63828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0" lang="en-US" sz="1800" spc="-1" strike="noStrike">
                <a:solidFill>
                  <a:srgbClr val="000000"/>
                </a:solidFill>
                <a:latin typeface="Constantia"/>
              </a:rPr>
              <a:t>(ii) </a:t>
            </a:r>
            <a:r>
              <a:rPr b="1" lang="en-US" sz="1800" spc="-1" strike="noStrike">
                <a:solidFill>
                  <a:srgbClr val="000000"/>
                </a:solidFill>
                <a:latin typeface="Constantia"/>
              </a:rPr>
              <a:t>To determine the critical path, compute the earliest, time TE &amp; latest time TL for each of the activity of the project. The calculations of TE &amp; TL are as  follows:,</a:t>
            </a:r>
            <a:endParaRPr b="0" lang="en-US" sz="1800" spc="-1" strike="noStrike">
              <a:latin typeface="Arial"/>
            </a:endParaRPr>
          </a:p>
        </p:txBody>
      </p:sp>
      <p:sp>
        <p:nvSpPr>
          <p:cNvPr id="217" name="Rectangle 2"/>
          <p:cNvSpPr/>
          <p:nvPr/>
        </p:nvSpPr>
        <p:spPr>
          <a:xfrm>
            <a:off x="411840" y="1230480"/>
            <a:ext cx="348408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onstantia"/>
              </a:rPr>
              <a:t>To calculate TE for all activities</a:t>
            </a:r>
            <a:endParaRPr b="0" lang="en-US" sz="1800" spc="-1" strike="noStrike">
              <a:latin typeface="Arial"/>
            </a:endParaRPr>
          </a:p>
        </p:txBody>
      </p:sp>
      <p:sp>
        <p:nvSpPr>
          <p:cNvPr id="218" name="Rectangle 3"/>
          <p:cNvSpPr/>
          <p:nvPr/>
        </p:nvSpPr>
        <p:spPr>
          <a:xfrm>
            <a:off x="82080" y="1674720"/>
            <a:ext cx="4951080" cy="17355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onstantia"/>
              </a:rPr>
              <a:t>TE1 = 0</a:t>
            </a:r>
            <a:endParaRPr b="0" lang="en-US" sz="1800" spc="-1" strike="noStrike">
              <a:latin typeface="Arial"/>
            </a:endParaRPr>
          </a:p>
          <a:p>
            <a:pPr>
              <a:lnSpc>
                <a:spcPct val="100000"/>
              </a:lnSpc>
              <a:buNone/>
            </a:pPr>
            <a:r>
              <a:rPr b="0" lang="en-US" sz="1800" spc="-1" strike="noStrike">
                <a:solidFill>
                  <a:srgbClr val="000000"/>
                </a:solidFill>
                <a:latin typeface="Constantia"/>
              </a:rPr>
              <a:t>TE2 = TE1 + t1, 2 = 0 + 4 = 4</a:t>
            </a:r>
            <a:endParaRPr b="0" lang="en-US" sz="1800" spc="-1" strike="noStrike">
              <a:latin typeface="Arial"/>
            </a:endParaRPr>
          </a:p>
          <a:p>
            <a:pPr>
              <a:lnSpc>
                <a:spcPct val="100000"/>
              </a:lnSpc>
              <a:buNone/>
            </a:pPr>
            <a:r>
              <a:rPr b="0" lang="en-US" sz="1800" spc="-1" strike="noStrike">
                <a:solidFill>
                  <a:srgbClr val="000000"/>
                </a:solidFill>
                <a:latin typeface="Constantia"/>
              </a:rPr>
              <a:t>TE3 = TE1 + t1, 3 = 0 + 1 =1</a:t>
            </a:r>
            <a:endParaRPr b="0" lang="en-US" sz="1800" spc="-1" strike="noStrike">
              <a:latin typeface="Arial"/>
            </a:endParaRPr>
          </a:p>
          <a:p>
            <a:pPr>
              <a:lnSpc>
                <a:spcPct val="100000"/>
              </a:lnSpc>
              <a:buNone/>
            </a:pPr>
            <a:r>
              <a:rPr b="0" lang="en-US" sz="1800" spc="-1" strike="noStrike">
                <a:solidFill>
                  <a:srgbClr val="000000"/>
                </a:solidFill>
                <a:latin typeface="Constantia"/>
              </a:rPr>
              <a:t>TE4 = max (TE2 + t2, 4 &amp; TE3 + t3, 4)</a:t>
            </a:r>
            <a:endParaRPr b="0" lang="en-US" sz="1800" spc="-1" strike="noStrike">
              <a:latin typeface="Arial"/>
            </a:endParaRPr>
          </a:p>
          <a:p>
            <a:pPr>
              <a:lnSpc>
                <a:spcPct val="100000"/>
              </a:lnSpc>
              <a:buNone/>
            </a:pPr>
            <a:r>
              <a:rPr b="0" lang="en-US" sz="1800" spc="-1" strike="noStrike">
                <a:solidFill>
                  <a:srgbClr val="000000"/>
                </a:solidFill>
                <a:latin typeface="Constantia"/>
              </a:rPr>
              <a:t>        </a:t>
            </a:r>
            <a:r>
              <a:rPr b="0" lang="en-US" sz="1800" spc="-1" strike="noStrike">
                <a:solidFill>
                  <a:srgbClr val="000000"/>
                </a:solidFill>
                <a:latin typeface="Constantia"/>
              </a:rPr>
              <a:t>= max (4 + 1 &amp; 1 + 1) = max (5, 2)</a:t>
            </a:r>
            <a:endParaRPr b="0" lang="en-US" sz="1800" spc="-1" strike="noStrike">
              <a:latin typeface="Arial"/>
            </a:endParaRPr>
          </a:p>
          <a:p>
            <a:pPr>
              <a:lnSpc>
                <a:spcPct val="100000"/>
              </a:lnSpc>
              <a:buNone/>
            </a:pPr>
            <a:r>
              <a:rPr b="0" lang="en-US" sz="1800" spc="-1" strike="noStrike">
                <a:solidFill>
                  <a:srgbClr val="000000"/>
                </a:solidFill>
                <a:latin typeface="Constantia"/>
              </a:rPr>
              <a:t>         </a:t>
            </a:r>
            <a:r>
              <a:rPr b="0" lang="en-US" sz="1800" spc="-1" strike="noStrike">
                <a:solidFill>
                  <a:srgbClr val="000000"/>
                </a:solidFill>
                <a:latin typeface="Constantia"/>
              </a:rPr>
              <a:t>= 5 days</a:t>
            </a:r>
            <a:endParaRPr b="0" lang="en-US" sz="1800" spc="-1" strike="noStrike">
              <a:latin typeface="Arial"/>
            </a:endParaRPr>
          </a:p>
        </p:txBody>
      </p:sp>
      <p:sp>
        <p:nvSpPr>
          <p:cNvPr id="219" name="Rectangle 4"/>
          <p:cNvSpPr/>
          <p:nvPr/>
        </p:nvSpPr>
        <p:spPr>
          <a:xfrm>
            <a:off x="82080" y="3406680"/>
            <a:ext cx="4786200" cy="22842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onstantia"/>
              </a:rPr>
              <a:t>TE5 = TE3 + t3, 6 = 1 + 6 = 7</a:t>
            </a:r>
            <a:endParaRPr b="0" lang="en-US" sz="1800" spc="-1" strike="noStrike">
              <a:latin typeface="Arial"/>
            </a:endParaRPr>
          </a:p>
          <a:p>
            <a:pPr>
              <a:lnSpc>
                <a:spcPct val="100000"/>
              </a:lnSpc>
              <a:buNone/>
            </a:pPr>
            <a:r>
              <a:rPr b="0" lang="en-US" sz="1800" spc="-1" strike="noStrike">
                <a:solidFill>
                  <a:srgbClr val="000000"/>
                </a:solidFill>
                <a:latin typeface="Constantia"/>
              </a:rPr>
              <a:t>TE6 = TE5 + t5, 6 = 7 + 4 = 11</a:t>
            </a:r>
            <a:endParaRPr b="0" lang="en-US" sz="1800" spc="-1" strike="noStrike">
              <a:latin typeface="Arial"/>
            </a:endParaRPr>
          </a:p>
          <a:p>
            <a:pPr>
              <a:lnSpc>
                <a:spcPct val="100000"/>
              </a:lnSpc>
              <a:buNone/>
            </a:pPr>
            <a:r>
              <a:rPr b="0" lang="en-US" sz="1800" spc="-1" strike="noStrike">
                <a:solidFill>
                  <a:srgbClr val="000000"/>
                </a:solidFill>
                <a:latin typeface="Constantia"/>
              </a:rPr>
              <a:t>TE7 = TE5 + t5, 7 = 7 + 8 = 15</a:t>
            </a:r>
            <a:endParaRPr b="0" lang="en-US" sz="1800" spc="-1" strike="noStrike">
              <a:latin typeface="Arial"/>
            </a:endParaRPr>
          </a:p>
          <a:p>
            <a:pPr>
              <a:lnSpc>
                <a:spcPct val="100000"/>
              </a:lnSpc>
              <a:buNone/>
            </a:pPr>
            <a:r>
              <a:rPr b="0" lang="en-US" sz="1800" spc="-1" strike="noStrike">
                <a:solidFill>
                  <a:srgbClr val="000000"/>
                </a:solidFill>
                <a:latin typeface="Constantia"/>
              </a:rPr>
              <a:t>TE8 = max (TE6 + t6, 8 &amp; TE7 + t7, 8)</a:t>
            </a:r>
            <a:endParaRPr b="0" lang="en-US" sz="1800" spc="-1" strike="noStrike">
              <a:latin typeface="Arial"/>
            </a:endParaRPr>
          </a:p>
          <a:p>
            <a:pPr>
              <a:lnSpc>
                <a:spcPct val="100000"/>
              </a:lnSpc>
              <a:buNone/>
            </a:pPr>
            <a:r>
              <a:rPr b="0" lang="en-US" sz="1800" spc="-1" strike="noStrike">
                <a:solidFill>
                  <a:srgbClr val="000000"/>
                </a:solidFill>
                <a:latin typeface="Constantia"/>
              </a:rPr>
              <a:t>        </a:t>
            </a:r>
            <a:r>
              <a:rPr b="0" lang="en-US" sz="1800" spc="-1" strike="noStrike">
                <a:solidFill>
                  <a:srgbClr val="000000"/>
                </a:solidFill>
                <a:latin typeface="Constantia"/>
              </a:rPr>
              <a:t>= max (11 + 1 &amp; 15 + 2) = max (12, 17)</a:t>
            </a:r>
            <a:endParaRPr b="0" lang="en-US" sz="1800" spc="-1" strike="noStrike">
              <a:latin typeface="Arial"/>
            </a:endParaRPr>
          </a:p>
          <a:p>
            <a:pPr>
              <a:lnSpc>
                <a:spcPct val="100000"/>
              </a:lnSpc>
              <a:buNone/>
            </a:pPr>
            <a:r>
              <a:rPr b="0" lang="en-US" sz="1800" spc="-1" strike="noStrike">
                <a:solidFill>
                  <a:srgbClr val="000000"/>
                </a:solidFill>
                <a:latin typeface="Constantia"/>
              </a:rPr>
              <a:t>         </a:t>
            </a:r>
            <a:r>
              <a:rPr b="0" lang="en-US" sz="1800" spc="-1" strike="noStrike">
                <a:solidFill>
                  <a:srgbClr val="000000"/>
                </a:solidFill>
                <a:latin typeface="Constantia"/>
              </a:rPr>
              <a:t>= 17 days</a:t>
            </a:r>
            <a:endParaRPr b="0" lang="en-US" sz="1800" spc="-1" strike="noStrike">
              <a:latin typeface="Arial"/>
            </a:endParaRPr>
          </a:p>
          <a:p>
            <a:pPr>
              <a:lnSpc>
                <a:spcPct val="100000"/>
              </a:lnSpc>
              <a:buNone/>
            </a:pPr>
            <a:r>
              <a:rPr b="0" lang="en-US" sz="1800" spc="-1" strike="noStrike">
                <a:solidFill>
                  <a:srgbClr val="000000"/>
                </a:solidFill>
                <a:latin typeface="Constantia"/>
              </a:rPr>
              <a:t>TE9 = TE4 + t4, 9 = 5 + 5 = 10</a:t>
            </a:r>
            <a:endParaRPr b="0" lang="en-US" sz="1800" spc="-1" strike="noStrike">
              <a:latin typeface="Arial"/>
            </a:endParaRPr>
          </a:p>
          <a:p>
            <a:pPr>
              <a:lnSpc>
                <a:spcPct val="100000"/>
              </a:lnSpc>
              <a:buNone/>
            </a:pPr>
            <a:endParaRPr b="0" lang="en-US" sz="1800" spc="-1" strike="noStrike">
              <a:latin typeface="Arial"/>
            </a:endParaRPr>
          </a:p>
        </p:txBody>
      </p:sp>
      <p:sp>
        <p:nvSpPr>
          <p:cNvPr id="220" name="Rectangle 5"/>
          <p:cNvSpPr/>
          <p:nvPr/>
        </p:nvSpPr>
        <p:spPr>
          <a:xfrm>
            <a:off x="82080" y="5400720"/>
            <a:ext cx="4951080" cy="912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onstantia"/>
              </a:rPr>
              <a:t>TE10 = max (TE9 + t9, 10 &amp; TE8 + t8, 10)</a:t>
            </a:r>
            <a:endParaRPr b="0" lang="en-US" sz="1800" spc="-1" strike="noStrike">
              <a:latin typeface="Arial"/>
            </a:endParaRPr>
          </a:p>
          <a:p>
            <a:pPr>
              <a:lnSpc>
                <a:spcPct val="100000"/>
              </a:lnSpc>
              <a:buNone/>
            </a:pPr>
            <a:r>
              <a:rPr b="0" lang="en-US" sz="1800" spc="-1" strike="noStrike">
                <a:solidFill>
                  <a:srgbClr val="000000"/>
                </a:solidFill>
                <a:latin typeface="Constantia"/>
              </a:rPr>
              <a:t>          </a:t>
            </a:r>
            <a:r>
              <a:rPr b="0" lang="en-US" sz="1800" spc="-1" strike="noStrike">
                <a:solidFill>
                  <a:srgbClr val="000000"/>
                </a:solidFill>
                <a:latin typeface="Constantia"/>
              </a:rPr>
              <a:t>= max (10 + 7 &amp; 17 + 5) = max (17, 22)</a:t>
            </a:r>
            <a:endParaRPr b="0" lang="en-US" sz="1800" spc="-1" strike="noStrike">
              <a:latin typeface="Arial"/>
            </a:endParaRPr>
          </a:p>
          <a:p>
            <a:pPr>
              <a:lnSpc>
                <a:spcPct val="100000"/>
              </a:lnSpc>
              <a:buNone/>
            </a:pPr>
            <a:r>
              <a:rPr b="0" lang="en-US" sz="1800" spc="-1" strike="noStrike">
                <a:solidFill>
                  <a:srgbClr val="000000"/>
                </a:solidFill>
                <a:latin typeface="Constantia"/>
              </a:rPr>
              <a:t>          </a:t>
            </a:r>
            <a:r>
              <a:rPr b="0" lang="en-US" sz="1800" spc="-1" strike="noStrike">
                <a:solidFill>
                  <a:srgbClr val="000000"/>
                </a:solidFill>
                <a:latin typeface="Constantia"/>
              </a:rPr>
              <a:t>= 22 days</a:t>
            </a:r>
            <a:endParaRPr b="0" lang="en-US" sz="1800" spc="-1" strike="noStrike">
              <a:latin typeface="Arial"/>
            </a:endParaRPr>
          </a:p>
        </p:txBody>
      </p:sp>
      <p:sp>
        <p:nvSpPr>
          <p:cNvPr id="221" name="Straight Connector 7"/>
          <p:cNvSpPr/>
          <p:nvPr/>
        </p:nvSpPr>
        <p:spPr>
          <a:xfrm flipH="1">
            <a:off x="4570200" y="1068120"/>
            <a:ext cx="1440" cy="5561280"/>
          </a:xfrm>
          <a:prstGeom prst="line">
            <a:avLst/>
          </a:prstGeom>
          <a:ln>
            <a:solidFill>
              <a:srgbClr val="095294"/>
            </a:solidFill>
            <a:round/>
          </a:ln>
        </p:spPr>
        <p:style>
          <a:lnRef idx="1">
            <a:schemeClr val="accent1"/>
          </a:lnRef>
          <a:fillRef idx="0">
            <a:schemeClr val="accent1"/>
          </a:fillRef>
          <a:effectRef idx="0">
            <a:schemeClr val="accent1"/>
          </a:effectRef>
          <a:fontRef idx="minor"/>
        </p:style>
      </p:sp>
      <p:sp>
        <p:nvSpPr>
          <p:cNvPr id="222" name="Rectangle 8"/>
          <p:cNvSpPr/>
          <p:nvPr/>
        </p:nvSpPr>
        <p:spPr>
          <a:xfrm>
            <a:off x="5775120" y="1306440"/>
            <a:ext cx="347472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onstantia"/>
              </a:rPr>
              <a:t>To calculate TL for all activities</a:t>
            </a:r>
            <a:endParaRPr b="0" lang="en-US" sz="1800" spc="-1" strike="noStrike">
              <a:latin typeface="Arial"/>
            </a:endParaRPr>
          </a:p>
        </p:txBody>
      </p:sp>
      <p:sp>
        <p:nvSpPr>
          <p:cNvPr id="223" name="Rectangle 10"/>
          <p:cNvSpPr/>
          <p:nvPr/>
        </p:nvSpPr>
        <p:spPr>
          <a:xfrm>
            <a:off x="5033880" y="1959120"/>
            <a:ext cx="4951080" cy="22842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onstantia"/>
              </a:rPr>
              <a:t>TL10 = TE10 = 22</a:t>
            </a:r>
            <a:endParaRPr b="0" lang="en-US" sz="1800" spc="-1" strike="noStrike">
              <a:latin typeface="Arial"/>
            </a:endParaRPr>
          </a:p>
          <a:p>
            <a:pPr>
              <a:lnSpc>
                <a:spcPct val="100000"/>
              </a:lnSpc>
              <a:buNone/>
            </a:pPr>
            <a:r>
              <a:rPr b="0" lang="de-DE" sz="1800" spc="-1" strike="noStrike">
                <a:solidFill>
                  <a:srgbClr val="000000"/>
                </a:solidFill>
                <a:latin typeface="Constantia"/>
              </a:rPr>
              <a:t>TL9 = TE10 – t9,10 = 22 – 7 = 15</a:t>
            </a:r>
            <a:endParaRPr b="0" lang="en-US" sz="1800" spc="-1" strike="noStrike">
              <a:latin typeface="Arial"/>
            </a:endParaRPr>
          </a:p>
          <a:p>
            <a:pPr>
              <a:lnSpc>
                <a:spcPct val="100000"/>
              </a:lnSpc>
              <a:buNone/>
            </a:pPr>
            <a:r>
              <a:rPr b="0" lang="de-DE" sz="1800" spc="-1" strike="noStrike">
                <a:solidFill>
                  <a:srgbClr val="000000"/>
                </a:solidFill>
                <a:latin typeface="Constantia"/>
              </a:rPr>
              <a:t>TL8 = TE10 – t8, 10 = 22 – 5 = 17</a:t>
            </a:r>
            <a:endParaRPr b="0" lang="en-US" sz="1800" spc="-1" strike="noStrike">
              <a:latin typeface="Arial"/>
            </a:endParaRPr>
          </a:p>
          <a:p>
            <a:pPr>
              <a:lnSpc>
                <a:spcPct val="100000"/>
              </a:lnSpc>
              <a:buNone/>
            </a:pPr>
            <a:r>
              <a:rPr b="0" lang="de-DE" sz="1800" spc="-1" strike="noStrike">
                <a:solidFill>
                  <a:srgbClr val="000000"/>
                </a:solidFill>
                <a:latin typeface="Constantia"/>
              </a:rPr>
              <a:t>TL7 = TE8 – t7, 8 = 17 – 2 = 15</a:t>
            </a:r>
            <a:endParaRPr b="0" lang="en-US" sz="1800" spc="-1" strike="noStrike">
              <a:latin typeface="Arial"/>
            </a:endParaRPr>
          </a:p>
          <a:p>
            <a:pPr>
              <a:lnSpc>
                <a:spcPct val="100000"/>
              </a:lnSpc>
              <a:buNone/>
            </a:pPr>
            <a:r>
              <a:rPr b="0" lang="de-DE" sz="1800" spc="-1" strike="noStrike">
                <a:solidFill>
                  <a:srgbClr val="000000"/>
                </a:solidFill>
                <a:latin typeface="Constantia"/>
              </a:rPr>
              <a:t>TL6 = TE8 – t6, 8 = 17 – 1 = 16</a:t>
            </a:r>
            <a:endParaRPr b="0" lang="en-US" sz="1800" spc="-1" strike="noStrike">
              <a:latin typeface="Arial"/>
            </a:endParaRPr>
          </a:p>
          <a:p>
            <a:pPr>
              <a:lnSpc>
                <a:spcPct val="100000"/>
              </a:lnSpc>
              <a:buNone/>
            </a:pPr>
            <a:r>
              <a:rPr b="0" lang="de-DE" sz="1800" spc="-1" strike="noStrike">
                <a:solidFill>
                  <a:srgbClr val="000000"/>
                </a:solidFill>
                <a:latin typeface="Constantia"/>
              </a:rPr>
              <a:t>TL5 = min (TE6 – t5, 6 &amp; TE7 – t5, 7)</a:t>
            </a:r>
            <a:endParaRPr b="0" lang="en-US" sz="1800" spc="-1" strike="noStrike">
              <a:latin typeface="Arial"/>
            </a:endParaRPr>
          </a:p>
          <a:p>
            <a:pPr>
              <a:lnSpc>
                <a:spcPct val="100000"/>
              </a:lnSpc>
              <a:buNone/>
            </a:pPr>
            <a:r>
              <a:rPr b="0" lang="en-US" sz="1800" spc="-1" strike="noStrike">
                <a:solidFill>
                  <a:srgbClr val="000000"/>
                </a:solidFill>
                <a:latin typeface="Constantia"/>
              </a:rPr>
              <a:t>        </a:t>
            </a:r>
            <a:r>
              <a:rPr b="0" lang="en-US" sz="1800" spc="-1" strike="noStrike">
                <a:solidFill>
                  <a:srgbClr val="000000"/>
                </a:solidFill>
                <a:latin typeface="Constantia"/>
              </a:rPr>
              <a:t>= min (16 – 4 &amp; 15 –8) = min (12, 7)</a:t>
            </a:r>
            <a:endParaRPr b="0" lang="en-US" sz="1800" spc="-1" strike="noStrike">
              <a:latin typeface="Arial"/>
            </a:endParaRPr>
          </a:p>
          <a:p>
            <a:pPr>
              <a:lnSpc>
                <a:spcPct val="100000"/>
              </a:lnSpc>
              <a:buNone/>
            </a:pPr>
            <a:r>
              <a:rPr b="0" lang="en-US" sz="1800" spc="-1" strike="noStrike">
                <a:solidFill>
                  <a:srgbClr val="000000"/>
                </a:solidFill>
                <a:latin typeface="Constantia"/>
              </a:rPr>
              <a:t>         </a:t>
            </a:r>
            <a:r>
              <a:rPr b="0" lang="en-US" sz="1800" spc="-1" strike="noStrike">
                <a:solidFill>
                  <a:srgbClr val="000000"/>
                </a:solidFill>
                <a:latin typeface="Constantia"/>
              </a:rPr>
              <a:t>= 7 days</a:t>
            </a:r>
            <a:endParaRPr b="0" lang="en-US" sz="1800" spc="-1" strike="noStrike">
              <a:latin typeface="Arial"/>
            </a:endParaRPr>
          </a:p>
        </p:txBody>
      </p:sp>
      <p:sp>
        <p:nvSpPr>
          <p:cNvPr id="224" name="Rectangle 11"/>
          <p:cNvSpPr/>
          <p:nvPr/>
        </p:nvSpPr>
        <p:spPr>
          <a:xfrm>
            <a:off x="5033880" y="4216320"/>
            <a:ext cx="4538520" cy="200988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onstantia"/>
              </a:rPr>
              <a:t>TL4 = TL9 – t4, 9 = 15 – 5 =10</a:t>
            </a:r>
            <a:endParaRPr b="0" lang="en-US" sz="1800" spc="-1" strike="noStrike">
              <a:latin typeface="Arial"/>
            </a:endParaRPr>
          </a:p>
          <a:p>
            <a:pPr>
              <a:lnSpc>
                <a:spcPct val="100000"/>
              </a:lnSpc>
              <a:buNone/>
            </a:pPr>
            <a:r>
              <a:rPr b="0" lang="de-DE" sz="1800" spc="-1" strike="noStrike">
                <a:solidFill>
                  <a:srgbClr val="000000"/>
                </a:solidFill>
                <a:latin typeface="Constantia"/>
              </a:rPr>
              <a:t>TL3 = min (TL4 – t3, 4 &amp; TL5 – t3, 5 )</a:t>
            </a:r>
            <a:endParaRPr b="0" lang="en-US" sz="1800" spc="-1" strike="noStrike">
              <a:latin typeface="Arial"/>
            </a:endParaRPr>
          </a:p>
          <a:p>
            <a:pPr>
              <a:lnSpc>
                <a:spcPct val="100000"/>
              </a:lnSpc>
              <a:buNone/>
            </a:pPr>
            <a:r>
              <a:rPr b="0" lang="en-US" sz="1800" spc="-1" strike="noStrike">
                <a:solidFill>
                  <a:srgbClr val="000000"/>
                </a:solidFill>
                <a:latin typeface="Constantia"/>
              </a:rPr>
              <a:t>       </a:t>
            </a:r>
            <a:r>
              <a:rPr b="0" lang="en-US" sz="1800" spc="-1" strike="noStrike">
                <a:solidFill>
                  <a:srgbClr val="000000"/>
                </a:solidFill>
                <a:latin typeface="Constantia"/>
              </a:rPr>
              <a:t>= min (10 – 1 &amp; 7 – 6) = min (9, 1)</a:t>
            </a:r>
            <a:endParaRPr b="0" lang="en-US" sz="1800" spc="-1" strike="noStrike">
              <a:latin typeface="Arial"/>
            </a:endParaRPr>
          </a:p>
          <a:p>
            <a:pPr>
              <a:lnSpc>
                <a:spcPct val="100000"/>
              </a:lnSpc>
              <a:buNone/>
            </a:pPr>
            <a:r>
              <a:rPr b="0" lang="en-US" sz="1800" spc="-1" strike="noStrike">
                <a:solidFill>
                  <a:srgbClr val="000000"/>
                </a:solidFill>
                <a:latin typeface="Constantia"/>
              </a:rPr>
              <a:t>        </a:t>
            </a:r>
            <a:r>
              <a:rPr b="0" lang="en-US" sz="1800" spc="-1" strike="noStrike">
                <a:solidFill>
                  <a:srgbClr val="000000"/>
                </a:solidFill>
                <a:latin typeface="Constantia"/>
              </a:rPr>
              <a:t>= 1 day</a:t>
            </a:r>
            <a:endParaRPr b="0" lang="en-US" sz="1800" spc="-1" strike="noStrike">
              <a:latin typeface="Arial"/>
            </a:endParaRPr>
          </a:p>
          <a:p>
            <a:pPr>
              <a:lnSpc>
                <a:spcPct val="100000"/>
              </a:lnSpc>
              <a:buNone/>
            </a:pPr>
            <a:r>
              <a:rPr b="0" lang="en-US" sz="1800" spc="-1" strike="noStrike">
                <a:solidFill>
                  <a:srgbClr val="000000"/>
                </a:solidFill>
                <a:latin typeface="Constantia"/>
              </a:rPr>
              <a:t>TL2 = TL4 – t2, 4 = 10 – 1 = 9</a:t>
            </a:r>
            <a:endParaRPr b="0" lang="en-US" sz="1800" spc="-1" strike="noStrike">
              <a:latin typeface="Arial"/>
            </a:endParaRPr>
          </a:p>
          <a:p>
            <a:pPr>
              <a:lnSpc>
                <a:spcPct val="100000"/>
              </a:lnSpc>
              <a:buNone/>
            </a:pPr>
            <a:r>
              <a:rPr b="0" lang="de-DE" sz="1800" spc="-1" strike="noStrike">
                <a:solidFill>
                  <a:srgbClr val="000000"/>
                </a:solidFill>
                <a:latin typeface="Constantia"/>
              </a:rPr>
              <a:t>TL1 = Min (TL2 – t1, 2 &amp; TL3 – t1, 3)</a:t>
            </a:r>
            <a:endParaRPr b="0" lang="en-US" sz="1800" spc="-1" strike="noStrike">
              <a:latin typeface="Arial"/>
            </a:endParaRPr>
          </a:p>
          <a:p>
            <a:pPr>
              <a:lnSpc>
                <a:spcPct val="100000"/>
              </a:lnSpc>
              <a:buNone/>
            </a:pPr>
            <a:r>
              <a:rPr b="0" lang="en-US" sz="1800" spc="-1" strike="noStrike">
                <a:solidFill>
                  <a:srgbClr val="000000"/>
                </a:solidFill>
                <a:latin typeface="Constantia"/>
              </a:rPr>
              <a:t>       </a:t>
            </a:r>
            <a:r>
              <a:rPr b="0" lang="en-US" sz="1800" spc="-1" strike="noStrike">
                <a:solidFill>
                  <a:srgbClr val="000000"/>
                </a:solidFill>
                <a:latin typeface="Constantia"/>
              </a:rPr>
              <a:t>= Min (9 – 4 &amp; 1 – 1) = 0</a:t>
            </a:r>
            <a:endParaRPr b="0" lang="en-US" sz="1800" spc="-1" strike="noStrike">
              <a:latin typeface="Arial"/>
            </a:endParaRPr>
          </a:p>
        </p:txBody>
      </p:sp>
      <p:sp>
        <p:nvSpPr>
          <p:cNvPr id="2" name="PlaceHolder 1"/>
          <p:cNvSpPr>
            <a:spLocks noGrp="1"/>
          </p:cNvSpPr>
          <p:nvPr>
            <p:ph type="sldNum" idx="9"/>
          </p:nvPr>
        </p:nvSpPr>
        <p:spPr/>
        <p:txBody>
          <a:bodyPr/>
          <a:p>
            <a:fld id="{F2F2F9F2-3889-48F2-96DE-4ECB0D10C08C}" type="slidenum">
              <a:t>26</a:t>
            </a:fld>
          </a:p>
        </p:txBody>
      </p:sp>
    </p:spTree>
  </p:cSld>
  <mc:AlternateContent>
    <mc:Choice Requires="p14">
      <p:transition spd="slow" p14:dur="2000"/>
    </mc:Choice>
    <mc:Fallback>
      <p:transition spd="slow"/>
    </mc:Fallback>
  </mc:AlternateContent>
  <p:timing>
    <p:tnLst>
      <p:par>
        <p:cTn id="748" dur="indefinite" restart="never" nodeType="tmRoot">
          <p:childTnLst>
            <p:seq>
              <p:cTn id="749" dur="indefinite" nodeType="mainSeq">
                <p:childTnLst>
                  <p:par>
                    <p:cTn id="750" fill="hold">
                      <p:stCondLst>
                        <p:cond delay="indefinite"/>
                      </p:stCondLst>
                      <p:childTnLst>
                        <p:par>
                          <p:cTn id="751" fill="hold">
                            <p:stCondLst>
                              <p:cond delay="0"/>
                            </p:stCondLst>
                            <p:childTnLst>
                              <p:par>
                                <p:cTn id="752" nodeType="clickEffect" fill="hold" presetClass="entr" presetID="55">
                                  <p:stCondLst>
                                    <p:cond delay="0"/>
                                  </p:stCondLst>
                                  <p:childTnLst>
                                    <p:set>
                                      <p:cBhvr>
                                        <p:cTn id="753" dur="1" fill="hold">
                                          <p:stCondLst>
                                            <p:cond delay="0"/>
                                          </p:stCondLst>
                                        </p:cTn>
                                        <p:tgtEl>
                                          <p:spTgt spid="216"/>
                                        </p:tgtEl>
                                        <p:attrNameLst>
                                          <p:attrName>style.visibility</p:attrName>
                                        </p:attrNameLst>
                                      </p:cBhvr>
                                      <p:to>
                                        <p:strVal val="visible"/>
                                      </p:to>
                                    </p:set>
                                    <p:anim calcmode="lin" valueType="num">
                                      <p:cBhvr additive="repl">
                                        <p:cTn id="754" dur="2000" fill="hold"/>
                                        <p:tgtEl>
                                          <p:spTgt spid="216"/>
                                        </p:tgtEl>
                                        <p:attrNameLst>
                                          <p:attrName>ppt_w</p:attrName>
                                        </p:attrNameLst>
                                      </p:cBhvr>
                                      <p:tavLst>
                                        <p:tav tm="0">
                                          <p:val>
                                            <p:strVal val="#ppt_w*0.70"/>
                                          </p:val>
                                        </p:tav>
                                        <p:tav tm="100000">
                                          <p:val>
                                            <p:strVal val="#ppt_w"/>
                                          </p:val>
                                        </p:tav>
                                      </p:tavLst>
                                    </p:anim>
                                    <p:anim calcmode="lin" valueType="num">
                                      <p:cBhvr additive="repl">
                                        <p:cTn id="755" dur="2000" fill="hold"/>
                                        <p:tgtEl>
                                          <p:spTgt spid="216"/>
                                        </p:tgtEl>
                                        <p:attrNameLst>
                                          <p:attrName>ppt_h</p:attrName>
                                        </p:attrNameLst>
                                      </p:cBhvr>
                                      <p:tavLst>
                                        <p:tav tm="0">
                                          <p:val>
                                            <p:strVal val="#ppt_h"/>
                                          </p:val>
                                        </p:tav>
                                        <p:tav tm="100000">
                                          <p:val>
                                            <p:strVal val="#ppt_h"/>
                                          </p:val>
                                        </p:tav>
                                      </p:tavLst>
                                    </p:anim>
                                    <p:animEffect filter="fade" transition="in">
                                      <p:cBhvr additive="repl">
                                        <p:cTn id="756" dur="2000"/>
                                        <p:tgtEl>
                                          <p:spTgt spid="216"/>
                                        </p:tgtEl>
                                      </p:cBhvr>
                                    </p:animEffect>
                                  </p:childTnLst>
                                </p:cTn>
                              </p:par>
                            </p:childTnLst>
                          </p:cTn>
                        </p:par>
                      </p:childTnLst>
                    </p:cTn>
                  </p:par>
                  <p:par>
                    <p:cTn id="757" fill="hold">
                      <p:stCondLst>
                        <p:cond delay="indefinite"/>
                      </p:stCondLst>
                      <p:childTnLst>
                        <p:par>
                          <p:cTn id="758" fill="hold">
                            <p:stCondLst>
                              <p:cond delay="0"/>
                            </p:stCondLst>
                            <p:childTnLst>
                              <p:par>
                                <p:cTn id="759" nodeType="clickEffect" fill="hold" presetClass="entr" presetID="55">
                                  <p:stCondLst>
                                    <p:cond delay="0"/>
                                  </p:stCondLst>
                                  <p:childTnLst>
                                    <p:set>
                                      <p:cBhvr>
                                        <p:cTn id="760" dur="1" fill="hold">
                                          <p:stCondLst>
                                            <p:cond delay="0"/>
                                          </p:stCondLst>
                                        </p:cTn>
                                        <p:tgtEl>
                                          <p:spTgt spid="217"/>
                                        </p:tgtEl>
                                        <p:attrNameLst>
                                          <p:attrName>style.visibility</p:attrName>
                                        </p:attrNameLst>
                                      </p:cBhvr>
                                      <p:to>
                                        <p:strVal val="visible"/>
                                      </p:to>
                                    </p:set>
                                    <p:anim calcmode="lin" valueType="num">
                                      <p:cBhvr additive="repl">
                                        <p:cTn id="761" dur="2000" fill="hold"/>
                                        <p:tgtEl>
                                          <p:spTgt spid="217"/>
                                        </p:tgtEl>
                                        <p:attrNameLst>
                                          <p:attrName>ppt_w</p:attrName>
                                        </p:attrNameLst>
                                      </p:cBhvr>
                                      <p:tavLst>
                                        <p:tav tm="0">
                                          <p:val>
                                            <p:strVal val="#ppt_w*0.70"/>
                                          </p:val>
                                        </p:tav>
                                        <p:tav tm="100000">
                                          <p:val>
                                            <p:strVal val="#ppt_w"/>
                                          </p:val>
                                        </p:tav>
                                      </p:tavLst>
                                    </p:anim>
                                    <p:anim calcmode="lin" valueType="num">
                                      <p:cBhvr additive="repl">
                                        <p:cTn id="762" dur="2000" fill="hold"/>
                                        <p:tgtEl>
                                          <p:spTgt spid="217"/>
                                        </p:tgtEl>
                                        <p:attrNameLst>
                                          <p:attrName>ppt_h</p:attrName>
                                        </p:attrNameLst>
                                      </p:cBhvr>
                                      <p:tavLst>
                                        <p:tav tm="0">
                                          <p:val>
                                            <p:strVal val="#ppt_h"/>
                                          </p:val>
                                        </p:tav>
                                        <p:tav tm="100000">
                                          <p:val>
                                            <p:strVal val="#ppt_h"/>
                                          </p:val>
                                        </p:tav>
                                      </p:tavLst>
                                    </p:anim>
                                    <p:animEffect filter="fade" transition="in">
                                      <p:cBhvr additive="repl">
                                        <p:cTn id="763" dur="2000"/>
                                        <p:tgtEl>
                                          <p:spTgt spid="217"/>
                                        </p:tgtEl>
                                      </p:cBhvr>
                                    </p:animEffect>
                                  </p:childTnLst>
                                </p:cTn>
                              </p:par>
                            </p:childTnLst>
                          </p:cTn>
                        </p:par>
                      </p:childTnLst>
                    </p:cTn>
                  </p:par>
                  <p:par>
                    <p:cTn id="764" fill="hold">
                      <p:stCondLst>
                        <p:cond delay="indefinite"/>
                      </p:stCondLst>
                      <p:childTnLst>
                        <p:par>
                          <p:cTn id="765" fill="hold">
                            <p:stCondLst>
                              <p:cond delay="0"/>
                            </p:stCondLst>
                            <p:childTnLst>
                              <p:par>
                                <p:cTn id="766" nodeType="clickEffect" fill="hold" presetClass="entr" presetID="8" presetSubtype="16">
                                  <p:stCondLst>
                                    <p:cond delay="0"/>
                                  </p:stCondLst>
                                  <p:childTnLst>
                                    <p:set>
                                      <p:cBhvr>
                                        <p:cTn id="767" dur="1" fill="hold">
                                          <p:stCondLst>
                                            <p:cond delay="0"/>
                                          </p:stCondLst>
                                        </p:cTn>
                                        <p:tgtEl>
                                          <p:spTgt spid="218"/>
                                        </p:tgtEl>
                                        <p:attrNameLst>
                                          <p:attrName>style.visibility</p:attrName>
                                        </p:attrNameLst>
                                      </p:cBhvr>
                                      <p:to>
                                        <p:strVal val="visible"/>
                                      </p:to>
                                    </p:set>
                                    <p:animEffect filter="diamond(in)" transition="in">
                                      <p:cBhvr additive="repl">
                                        <p:cTn id="768" dur="2000"/>
                                        <p:tgtEl>
                                          <p:spTgt spid="218"/>
                                        </p:tgtEl>
                                      </p:cBhvr>
                                    </p:animEffect>
                                  </p:childTnLst>
                                </p:cTn>
                              </p:par>
                            </p:childTnLst>
                          </p:cTn>
                        </p:par>
                      </p:childTnLst>
                    </p:cTn>
                  </p:par>
                  <p:par>
                    <p:cTn id="769" fill="hold">
                      <p:stCondLst>
                        <p:cond delay="indefinite"/>
                      </p:stCondLst>
                      <p:childTnLst>
                        <p:par>
                          <p:cTn id="770" fill="hold">
                            <p:stCondLst>
                              <p:cond delay="0"/>
                            </p:stCondLst>
                            <p:childTnLst>
                              <p:par>
                                <p:cTn id="771" nodeType="clickEffect" fill="hold" presetClass="entr" presetID="8" presetSubtype="16">
                                  <p:stCondLst>
                                    <p:cond delay="0"/>
                                  </p:stCondLst>
                                  <p:childTnLst>
                                    <p:set>
                                      <p:cBhvr>
                                        <p:cTn id="772" dur="1" fill="hold">
                                          <p:stCondLst>
                                            <p:cond delay="0"/>
                                          </p:stCondLst>
                                        </p:cTn>
                                        <p:tgtEl>
                                          <p:spTgt spid="219"/>
                                        </p:tgtEl>
                                        <p:attrNameLst>
                                          <p:attrName>style.visibility</p:attrName>
                                        </p:attrNameLst>
                                      </p:cBhvr>
                                      <p:to>
                                        <p:strVal val="visible"/>
                                      </p:to>
                                    </p:set>
                                    <p:animEffect filter="diamond(in)" transition="in">
                                      <p:cBhvr additive="repl">
                                        <p:cTn id="773" dur="2000"/>
                                        <p:tgtEl>
                                          <p:spTgt spid="219"/>
                                        </p:tgtEl>
                                      </p:cBhvr>
                                    </p:animEffect>
                                  </p:childTnLst>
                                </p:cTn>
                              </p:par>
                            </p:childTnLst>
                          </p:cTn>
                        </p:par>
                      </p:childTnLst>
                    </p:cTn>
                  </p:par>
                  <p:par>
                    <p:cTn id="774" fill="hold">
                      <p:stCondLst>
                        <p:cond delay="indefinite"/>
                      </p:stCondLst>
                      <p:childTnLst>
                        <p:par>
                          <p:cTn id="775" fill="hold">
                            <p:stCondLst>
                              <p:cond delay="0"/>
                            </p:stCondLst>
                            <p:childTnLst>
                              <p:par>
                                <p:cTn id="776" nodeType="clickEffect" fill="hold" presetClass="entr" presetID="8" presetSubtype="16">
                                  <p:stCondLst>
                                    <p:cond delay="0"/>
                                  </p:stCondLst>
                                  <p:childTnLst>
                                    <p:set>
                                      <p:cBhvr>
                                        <p:cTn id="777" dur="1" fill="hold">
                                          <p:stCondLst>
                                            <p:cond delay="0"/>
                                          </p:stCondLst>
                                        </p:cTn>
                                        <p:tgtEl>
                                          <p:spTgt spid="220"/>
                                        </p:tgtEl>
                                        <p:attrNameLst>
                                          <p:attrName>style.visibility</p:attrName>
                                        </p:attrNameLst>
                                      </p:cBhvr>
                                      <p:to>
                                        <p:strVal val="visible"/>
                                      </p:to>
                                    </p:set>
                                    <p:animEffect filter="diamond(in)" transition="in">
                                      <p:cBhvr additive="repl">
                                        <p:cTn id="778" dur="2000"/>
                                        <p:tgtEl>
                                          <p:spTgt spid="220"/>
                                        </p:tgtEl>
                                      </p:cBhvr>
                                    </p:animEffect>
                                  </p:childTnLst>
                                </p:cTn>
                              </p:par>
                            </p:childTnLst>
                          </p:cTn>
                        </p:par>
                      </p:childTnLst>
                    </p:cTn>
                  </p:par>
                  <p:par>
                    <p:cTn id="779" fill="hold">
                      <p:stCondLst>
                        <p:cond delay="indefinite"/>
                      </p:stCondLst>
                      <p:childTnLst>
                        <p:par>
                          <p:cTn id="780" fill="hold">
                            <p:stCondLst>
                              <p:cond delay="0"/>
                            </p:stCondLst>
                            <p:childTnLst>
                              <p:par>
                                <p:cTn id="781" nodeType="clickEffect" fill="hold" presetClass="entr" presetID="5" presetSubtype="10">
                                  <p:stCondLst>
                                    <p:cond delay="0"/>
                                  </p:stCondLst>
                                  <p:childTnLst>
                                    <p:set>
                                      <p:cBhvr>
                                        <p:cTn id="782" dur="1" fill="hold">
                                          <p:stCondLst>
                                            <p:cond delay="0"/>
                                          </p:stCondLst>
                                        </p:cTn>
                                        <p:tgtEl>
                                          <p:spTgt spid="222"/>
                                        </p:tgtEl>
                                        <p:attrNameLst>
                                          <p:attrName>style.visibility</p:attrName>
                                        </p:attrNameLst>
                                      </p:cBhvr>
                                      <p:to>
                                        <p:strVal val="visible"/>
                                      </p:to>
                                    </p:set>
                                    <p:animEffect filter="checkerboard(across)" transition="in">
                                      <p:cBhvr additive="repl">
                                        <p:cTn id="783" dur="2000"/>
                                        <p:tgtEl>
                                          <p:spTgt spid="222"/>
                                        </p:tgtEl>
                                      </p:cBhvr>
                                    </p:animEffect>
                                  </p:childTnLst>
                                </p:cTn>
                              </p:par>
                            </p:childTnLst>
                          </p:cTn>
                        </p:par>
                      </p:childTnLst>
                    </p:cTn>
                  </p:par>
                  <p:par>
                    <p:cTn id="784" fill="hold">
                      <p:stCondLst>
                        <p:cond delay="indefinite"/>
                      </p:stCondLst>
                      <p:childTnLst>
                        <p:par>
                          <p:cTn id="785" fill="hold">
                            <p:stCondLst>
                              <p:cond delay="0"/>
                            </p:stCondLst>
                            <p:childTnLst>
                              <p:par>
                                <p:cTn id="786" nodeType="clickEffect" fill="hold" presetClass="entr" presetID="8" presetSubtype="16">
                                  <p:stCondLst>
                                    <p:cond delay="0"/>
                                  </p:stCondLst>
                                  <p:childTnLst>
                                    <p:set>
                                      <p:cBhvr>
                                        <p:cTn id="787" dur="1" fill="hold">
                                          <p:stCondLst>
                                            <p:cond delay="0"/>
                                          </p:stCondLst>
                                        </p:cTn>
                                        <p:tgtEl>
                                          <p:spTgt spid="223"/>
                                        </p:tgtEl>
                                        <p:attrNameLst>
                                          <p:attrName>style.visibility</p:attrName>
                                        </p:attrNameLst>
                                      </p:cBhvr>
                                      <p:to>
                                        <p:strVal val="visible"/>
                                      </p:to>
                                    </p:set>
                                    <p:animEffect filter="diamond(in)" transition="in">
                                      <p:cBhvr additive="repl">
                                        <p:cTn id="788" dur="2000"/>
                                        <p:tgtEl>
                                          <p:spTgt spid="223"/>
                                        </p:tgtEl>
                                      </p:cBhvr>
                                    </p:animEffect>
                                  </p:childTnLst>
                                </p:cTn>
                              </p:par>
                            </p:childTnLst>
                          </p:cTn>
                        </p:par>
                      </p:childTnLst>
                    </p:cTn>
                  </p:par>
                  <p:par>
                    <p:cTn id="789" fill="hold">
                      <p:stCondLst>
                        <p:cond delay="indefinite"/>
                      </p:stCondLst>
                      <p:childTnLst>
                        <p:par>
                          <p:cTn id="790" fill="hold">
                            <p:stCondLst>
                              <p:cond delay="0"/>
                            </p:stCondLst>
                            <p:childTnLst>
                              <p:par>
                                <p:cTn id="791" nodeType="clickEffect" fill="hold" presetClass="entr" presetID="8" presetSubtype="16">
                                  <p:stCondLst>
                                    <p:cond delay="0"/>
                                  </p:stCondLst>
                                  <p:childTnLst>
                                    <p:set>
                                      <p:cBhvr>
                                        <p:cTn id="792" dur="1" fill="hold">
                                          <p:stCondLst>
                                            <p:cond delay="0"/>
                                          </p:stCondLst>
                                        </p:cTn>
                                        <p:tgtEl>
                                          <p:spTgt spid="224"/>
                                        </p:tgtEl>
                                        <p:attrNameLst>
                                          <p:attrName>style.visibility</p:attrName>
                                        </p:attrNameLst>
                                      </p:cBhvr>
                                      <p:to>
                                        <p:strVal val="visible"/>
                                      </p:to>
                                    </p:set>
                                    <p:animEffect filter="diamond(in)" transition="in">
                                      <p:cBhvr additive="repl">
                                        <p:cTn id="793" dur="2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5" name="Picture 2" descr=""/>
          <p:cNvPicPr/>
          <p:nvPr/>
        </p:nvPicPr>
        <p:blipFill>
          <a:blip r:embed="rId1"/>
          <a:stretch/>
        </p:blipFill>
        <p:spPr>
          <a:xfrm>
            <a:off x="825120" y="457200"/>
            <a:ext cx="8004600" cy="2323800"/>
          </a:xfrm>
          <a:prstGeom prst="rect">
            <a:avLst/>
          </a:prstGeom>
          <a:ln w="9525">
            <a:noFill/>
          </a:ln>
        </p:spPr>
      </p:pic>
      <p:pic>
        <p:nvPicPr>
          <p:cNvPr id="226" name="Picture 3" descr=""/>
          <p:cNvPicPr/>
          <p:nvPr/>
        </p:nvPicPr>
        <p:blipFill>
          <a:blip r:embed="rId2"/>
          <a:stretch/>
        </p:blipFill>
        <p:spPr>
          <a:xfrm>
            <a:off x="907560" y="2685960"/>
            <a:ext cx="8004600" cy="3639600"/>
          </a:xfrm>
          <a:prstGeom prst="rect">
            <a:avLst/>
          </a:prstGeom>
          <a:ln w="9525">
            <a:noFill/>
          </a:ln>
        </p:spPr>
      </p:pic>
      <p:sp>
        <p:nvSpPr>
          <p:cNvPr id="2" name="PlaceHolder 1"/>
          <p:cNvSpPr>
            <a:spLocks noGrp="1"/>
          </p:cNvSpPr>
          <p:nvPr>
            <p:ph type="sldNum" idx="9"/>
          </p:nvPr>
        </p:nvSpPr>
        <p:spPr/>
        <p:txBody>
          <a:bodyPr/>
          <a:p>
            <a:fld id="{9843CE84-820D-4911-B4E3-D07DD4AC89AC}" type="slidenum">
              <a:t>27</a:t>
            </a:fld>
          </a:p>
        </p:txBody>
      </p:sp>
    </p:spTree>
  </p:cSld>
  <mc:AlternateContent>
    <mc:Choice Requires="p14">
      <p:transition spd="slow" p14:dur="2000"/>
    </mc:Choice>
    <mc:Fallback>
      <p:transition spd="slow"/>
    </mc:Fallback>
  </mc:AlternateContent>
  <p:timing>
    <p:tnLst>
      <p:par>
        <p:cTn id="794" dur="indefinite" restart="never" nodeType="tmRoot">
          <p:childTnLst>
            <p:seq>
              <p:cTn id="795" dur="indefinite" nodeType="mainSeq">
                <p:childTnLst>
                  <p:par>
                    <p:cTn id="796" fill="hold">
                      <p:stCondLst>
                        <p:cond delay="indefinite"/>
                      </p:stCondLst>
                      <p:childTnLst>
                        <p:par>
                          <p:cTn id="797" fill="hold">
                            <p:stCondLst>
                              <p:cond delay="0"/>
                            </p:stCondLst>
                            <p:childTnLst>
                              <p:par>
                                <p:cTn id="798" nodeType="clickEffect" fill="hold" presetClass="entr" presetID="49">
                                  <p:stCondLst>
                                    <p:cond delay="0"/>
                                  </p:stCondLst>
                                  <p:childTnLst>
                                    <p:set>
                                      <p:cBhvr>
                                        <p:cTn id="799" dur="1" fill="hold">
                                          <p:stCondLst>
                                            <p:cond delay="0"/>
                                          </p:stCondLst>
                                        </p:cTn>
                                        <p:tgtEl>
                                          <p:spTgt spid="225"/>
                                        </p:tgtEl>
                                        <p:attrNameLst>
                                          <p:attrName>style.visibility</p:attrName>
                                        </p:attrNameLst>
                                      </p:cBhvr>
                                      <p:to>
                                        <p:strVal val="visible"/>
                                      </p:to>
                                    </p:set>
                                    <p:anim calcmode="lin" valueType="num">
                                      <p:cBhvr additive="repl">
                                        <p:cTn id="800" dur="2000" fill="hold"/>
                                        <p:tgtEl>
                                          <p:spTgt spid="225"/>
                                        </p:tgtEl>
                                        <p:attrNameLst>
                                          <p:attrName>ppt_w</p:attrName>
                                        </p:attrNameLst>
                                      </p:cBhvr>
                                      <p:tavLst>
                                        <p:tav tm="0">
                                          <p:val>
                                            <p:fltVal val="0"/>
                                          </p:val>
                                        </p:tav>
                                        <p:tav tm="100000">
                                          <p:val>
                                            <p:strVal val="#ppt_w"/>
                                          </p:val>
                                        </p:tav>
                                      </p:tavLst>
                                    </p:anim>
                                    <p:anim calcmode="lin" valueType="num">
                                      <p:cBhvr additive="repl">
                                        <p:cTn id="801" dur="2000" fill="hold"/>
                                        <p:tgtEl>
                                          <p:spTgt spid="225"/>
                                        </p:tgtEl>
                                        <p:attrNameLst>
                                          <p:attrName>ppt_h</p:attrName>
                                        </p:attrNameLst>
                                      </p:cBhvr>
                                      <p:tavLst>
                                        <p:tav tm="0">
                                          <p:val>
                                            <p:fltVal val="0"/>
                                          </p:val>
                                        </p:tav>
                                        <p:tav tm="100000">
                                          <p:val>
                                            <p:strVal val="#ppt_h"/>
                                          </p:val>
                                        </p:tav>
                                      </p:tavLst>
                                    </p:anim>
                                    <p:anim calcmode="lin" valueType="num">
                                      <p:cBhvr additive="repl">
                                        <p:cTn id="802" dur="2000" fill="hold"/>
                                        <p:tgtEl>
                                          <p:spTgt spid="225"/>
                                        </p:tgtEl>
                                        <p:attrNameLst>
                                          <p:attrName>r</p:attrName>
                                        </p:attrNameLst>
                                      </p:cBhvr>
                                      <p:tavLst>
                                        <p:tav tm="0">
                                          <p:val>
                                            <p:strVal val="360"/>
                                          </p:val>
                                        </p:tav>
                                        <p:tav tm="100000">
                                          <p:val>
                                            <p:strVal val="0"/>
                                          </p:val>
                                        </p:tav>
                                      </p:tavLst>
                                    </p:anim>
                                    <p:animEffect filter="fade" transition="in">
                                      <p:cBhvr additive="repl">
                                        <p:cTn id="803" dur="2000"/>
                                        <p:tgtEl>
                                          <p:spTgt spid="225"/>
                                        </p:tgtEl>
                                      </p:cBhvr>
                                    </p:animEffect>
                                  </p:childTnLst>
                                </p:cTn>
                              </p:par>
                              <p:par>
                                <p:cTn id="804" nodeType="withEffect" fill="hold" presetClass="entr" presetID="49">
                                  <p:stCondLst>
                                    <p:cond delay="0"/>
                                  </p:stCondLst>
                                  <p:childTnLst>
                                    <p:set>
                                      <p:cBhvr>
                                        <p:cTn id="805" dur="1" fill="hold">
                                          <p:stCondLst>
                                            <p:cond delay="0"/>
                                          </p:stCondLst>
                                        </p:cTn>
                                        <p:tgtEl>
                                          <p:spTgt spid="226"/>
                                        </p:tgtEl>
                                        <p:attrNameLst>
                                          <p:attrName>style.visibility</p:attrName>
                                        </p:attrNameLst>
                                      </p:cBhvr>
                                      <p:to>
                                        <p:strVal val="visible"/>
                                      </p:to>
                                    </p:set>
                                    <p:anim calcmode="lin" valueType="num">
                                      <p:cBhvr additive="repl">
                                        <p:cTn id="806" dur="2000" fill="hold"/>
                                        <p:tgtEl>
                                          <p:spTgt spid="226"/>
                                        </p:tgtEl>
                                        <p:attrNameLst>
                                          <p:attrName>ppt_w</p:attrName>
                                        </p:attrNameLst>
                                      </p:cBhvr>
                                      <p:tavLst>
                                        <p:tav tm="0">
                                          <p:val>
                                            <p:fltVal val="0"/>
                                          </p:val>
                                        </p:tav>
                                        <p:tav tm="100000">
                                          <p:val>
                                            <p:strVal val="#ppt_w"/>
                                          </p:val>
                                        </p:tav>
                                      </p:tavLst>
                                    </p:anim>
                                    <p:anim calcmode="lin" valueType="num">
                                      <p:cBhvr additive="repl">
                                        <p:cTn id="807" dur="2000" fill="hold"/>
                                        <p:tgtEl>
                                          <p:spTgt spid="226"/>
                                        </p:tgtEl>
                                        <p:attrNameLst>
                                          <p:attrName>ppt_h</p:attrName>
                                        </p:attrNameLst>
                                      </p:cBhvr>
                                      <p:tavLst>
                                        <p:tav tm="0">
                                          <p:val>
                                            <p:fltVal val="0"/>
                                          </p:val>
                                        </p:tav>
                                        <p:tav tm="100000">
                                          <p:val>
                                            <p:strVal val="#ppt_h"/>
                                          </p:val>
                                        </p:tav>
                                      </p:tavLst>
                                    </p:anim>
                                    <p:anim calcmode="lin" valueType="num">
                                      <p:cBhvr additive="repl">
                                        <p:cTn id="808" dur="2000" fill="hold"/>
                                        <p:tgtEl>
                                          <p:spTgt spid="226"/>
                                        </p:tgtEl>
                                        <p:attrNameLst>
                                          <p:attrName>r</p:attrName>
                                        </p:attrNameLst>
                                      </p:cBhvr>
                                      <p:tavLst>
                                        <p:tav tm="0">
                                          <p:val>
                                            <p:strVal val="360"/>
                                          </p:val>
                                        </p:tav>
                                        <p:tav tm="100000">
                                          <p:val>
                                            <p:strVal val="0"/>
                                          </p:val>
                                        </p:tav>
                                      </p:tavLst>
                                    </p:anim>
                                    <p:animEffect filter="fade" transition="in">
                                      <p:cBhvr additive="repl">
                                        <p:cTn id="809" dur="2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Rectangle 1"/>
          <p:cNvSpPr/>
          <p:nvPr/>
        </p:nvSpPr>
        <p:spPr>
          <a:xfrm>
            <a:off x="742680" y="533520"/>
            <a:ext cx="8334360" cy="136944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Constantia"/>
              </a:rPr>
              <a:t>(iii) From the Table 8.6, we observe that the activities 1 – 3, 3 – 5, 5 – 7,7 – 8 &amp; 8 – 10 are critical activities as their floats are zero.</a:t>
            </a:r>
            <a:endParaRPr b="0" lang="en-US" sz="2800" spc="-1" strike="noStrike">
              <a:latin typeface="Arial"/>
            </a:endParaRPr>
          </a:p>
        </p:txBody>
      </p:sp>
      <p:pic>
        <p:nvPicPr>
          <p:cNvPr id="228" name="Picture 2" descr=""/>
          <p:cNvPicPr/>
          <p:nvPr/>
        </p:nvPicPr>
        <p:blipFill>
          <a:blip r:embed="rId1"/>
          <a:stretch/>
        </p:blipFill>
        <p:spPr>
          <a:xfrm>
            <a:off x="630000" y="1843200"/>
            <a:ext cx="8612280" cy="4100040"/>
          </a:xfrm>
          <a:prstGeom prst="rect">
            <a:avLst/>
          </a:prstGeom>
          <a:ln w="9525">
            <a:noFill/>
          </a:ln>
        </p:spPr>
      </p:pic>
      <p:sp>
        <p:nvSpPr>
          <p:cNvPr id="229" name="Straight Arrow Connector 4"/>
          <p:cNvSpPr/>
          <p:nvPr/>
        </p:nvSpPr>
        <p:spPr>
          <a:xfrm>
            <a:off x="2056680" y="4038480"/>
            <a:ext cx="533160" cy="380520"/>
          </a:xfrm>
          <a:custGeom>
            <a:avLst/>
            <a:gdLst/>
            <a:ahLst/>
            <a:rect l="l" t="t" r="r" b="b"/>
            <a:pathLst>
              <a:path w="21600" h="21600">
                <a:moveTo>
                  <a:pt x="0" y="0"/>
                </a:moveTo>
                <a:lnTo>
                  <a:pt x="21600" y="21600"/>
                </a:lnTo>
              </a:path>
            </a:pathLst>
          </a:custGeom>
          <a:noFill/>
          <a:ln>
            <a:solidFill>
              <a:srgbClr val="ff0000"/>
            </a:solidFill>
            <a:round/>
            <a:tailEnd len="med" type="arrow" w="med"/>
          </a:ln>
        </p:spPr>
        <p:style>
          <a:lnRef idx="1">
            <a:schemeClr val="accent1"/>
          </a:lnRef>
          <a:fillRef idx="0">
            <a:schemeClr val="accent1"/>
          </a:fillRef>
          <a:effectRef idx="0">
            <a:schemeClr val="accent1"/>
          </a:effectRef>
          <a:fontRef idx="minor"/>
        </p:style>
      </p:sp>
      <p:sp>
        <p:nvSpPr>
          <p:cNvPr id="230" name="Straight Arrow Connector 6"/>
          <p:cNvSpPr/>
          <p:nvPr/>
        </p:nvSpPr>
        <p:spPr>
          <a:xfrm>
            <a:off x="2970720" y="4495680"/>
            <a:ext cx="837360" cy="1080"/>
          </a:xfrm>
          <a:custGeom>
            <a:avLst/>
            <a:gdLst/>
            <a:ahLst/>
            <a:rect l="l" t="t" r="r" b="b"/>
            <a:pathLst>
              <a:path w="21600" h="21600">
                <a:moveTo>
                  <a:pt x="0" y="0"/>
                </a:moveTo>
                <a:lnTo>
                  <a:pt x="21600" y="21600"/>
                </a:lnTo>
              </a:path>
            </a:pathLst>
          </a:custGeom>
          <a:noFill/>
          <a:ln>
            <a:solidFill>
              <a:srgbClr val="ff0000"/>
            </a:solidFill>
            <a:round/>
            <a:tailEnd len="med" type="arrow" w="med"/>
          </a:ln>
        </p:spPr>
        <p:style>
          <a:lnRef idx="1">
            <a:schemeClr val="accent1"/>
          </a:lnRef>
          <a:fillRef idx="0">
            <a:schemeClr val="accent1"/>
          </a:fillRef>
          <a:effectRef idx="0">
            <a:schemeClr val="accent1"/>
          </a:effectRef>
          <a:fontRef idx="minor"/>
        </p:style>
      </p:sp>
      <p:sp>
        <p:nvSpPr>
          <p:cNvPr id="231" name="Straight Arrow Connector 8"/>
          <p:cNvSpPr/>
          <p:nvPr/>
        </p:nvSpPr>
        <p:spPr>
          <a:xfrm flipH="1" flipV="1" rot="5400000">
            <a:off x="4151520" y="4075560"/>
            <a:ext cx="380520" cy="304560"/>
          </a:xfrm>
          <a:custGeom>
            <a:avLst/>
            <a:gdLst/>
            <a:ahLst/>
            <a:rect l="l" t="t" r="r" b="b"/>
            <a:pathLst>
              <a:path w="21600" h="21600">
                <a:moveTo>
                  <a:pt x="0" y="0"/>
                </a:moveTo>
                <a:lnTo>
                  <a:pt x="21600" y="21600"/>
                </a:lnTo>
              </a:path>
            </a:pathLst>
          </a:custGeom>
          <a:noFill/>
          <a:ln>
            <a:solidFill>
              <a:srgbClr val="ff0000"/>
            </a:solidFill>
            <a:round/>
            <a:tailEnd len="med" type="arrow" w="med"/>
          </a:ln>
        </p:spPr>
        <p:style>
          <a:lnRef idx="1">
            <a:schemeClr val="accent1"/>
          </a:lnRef>
          <a:fillRef idx="0">
            <a:schemeClr val="accent1"/>
          </a:fillRef>
          <a:effectRef idx="0">
            <a:schemeClr val="accent1"/>
          </a:effectRef>
          <a:fontRef idx="minor"/>
        </p:style>
      </p:sp>
      <p:sp>
        <p:nvSpPr>
          <p:cNvPr id="232" name="Straight Arrow Connector 10"/>
          <p:cNvSpPr/>
          <p:nvPr/>
        </p:nvSpPr>
        <p:spPr>
          <a:xfrm>
            <a:off x="4798800" y="3886200"/>
            <a:ext cx="990000" cy="151920"/>
          </a:xfrm>
          <a:custGeom>
            <a:avLst/>
            <a:gdLst/>
            <a:ahLst/>
            <a:rect l="l" t="t" r="r" b="b"/>
            <a:pathLst>
              <a:path w="21600" h="21600">
                <a:moveTo>
                  <a:pt x="0" y="0"/>
                </a:moveTo>
                <a:lnTo>
                  <a:pt x="21600" y="21600"/>
                </a:lnTo>
              </a:path>
            </a:pathLst>
          </a:custGeom>
          <a:noFill/>
          <a:ln>
            <a:solidFill>
              <a:srgbClr val="ff0000"/>
            </a:solidFill>
            <a:round/>
            <a:tailEnd len="med" type="arrow" w="med"/>
          </a:ln>
        </p:spPr>
        <p:style>
          <a:lnRef idx="1">
            <a:schemeClr val="accent1"/>
          </a:lnRef>
          <a:fillRef idx="0">
            <a:schemeClr val="accent1"/>
          </a:fillRef>
          <a:effectRef idx="0">
            <a:schemeClr val="accent1"/>
          </a:effectRef>
          <a:fontRef idx="minor"/>
        </p:style>
      </p:sp>
      <p:sp>
        <p:nvSpPr>
          <p:cNvPr id="233" name="Straight Arrow Connector 12"/>
          <p:cNvSpPr/>
          <p:nvPr/>
        </p:nvSpPr>
        <p:spPr>
          <a:xfrm flipV="1">
            <a:off x="6170040" y="3886200"/>
            <a:ext cx="533160" cy="228240"/>
          </a:xfrm>
          <a:custGeom>
            <a:avLst/>
            <a:gdLst/>
            <a:ahLst/>
            <a:rect l="l" t="t" r="r" b="b"/>
            <a:pathLst>
              <a:path w="21600" h="21600">
                <a:moveTo>
                  <a:pt x="0" y="0"/>
                </a:moveTo>
                <a:lnTo>
                  <a:pt x="21600" y="21600"/>
                </a:lnTo>
              </a:path>
            </a:pathLst>
          </a:custGeom>
          <a:noFill/>
          <a:ln>
            <a:solidFill>
              <a:srgbClr val="ff0000"/>
            </a:solidFill>
            <a:round/>
            <a:tailEnd len="med" type="arrow" w="med"/>
          </a:ln>
        </p:spPr>
        <p:style>
          <a:lnRef idx="1">
            <a:schemeClr val="accent1"/>
          </a:lnRef>
          <a:fillRef idx="0">
            <a:schemeClr val="accent1"/>
          </a:fillRef>
          <a:effectRef idx="0">
            <a:schemeClr val="accent1"/>
          </a:effectRef>
          <a:fontRef idx="minor"/>
        </p:style>
      </p:sp>
      <p:sp>
        <p:nvSpPr>
          <p:cNvPr id="2" name="PlaceHolder 1"/>
          <p:cNvSpPr>
            <a:spLocks noGrp="1"/>
          </p:cNvSpPr>
          <p:nvPr>
            <p:ph type="sldNum" idx="9"/>
          </p:nvPr>
        </p:nvSpPr>
        <p:spPr/>
        <p:txBody>
          <a:bodyPr/>
          <a:p>
            <a:fld id="{664F46D9-BE24-410E-95E1-77CCB5909A9F}" type="slidenum">
              <a:t>28</a:t>
            </a:fld>
          </a:p>
        </p:txBody>
      </p:sp>
    </p:spTree>
  </p:cSld>
  <mc:AlternateContent>
    <mc:Choice Requires="p14">
      <p:transition spd="slow" p14:dur="2000"/>
    </mc:Choice>
    <mc:Fallback>
      <p:transition spd="slow"/>
    </mc:Fallback>
  </mc:AlternateContent>
  <p:timing>
    <p:tnLst>
      <p:par>
        <p:cTn id="810" dur="indefinite" restart="never" nodeType="tmRoot">
          <p:childTnLst>
            <p:seq>
              <p:cTn id="811" dur="indefinite" nodeType="mainSeq">
                <p:childTnLst>
                  <p:par>
                    <p:cTn id="812" fill="hold">
                      <p:stCondLst>
                        <p:cond delay="indefinite"/>
                      </p:stCondLst>
                      <p:childTnLst>
                        <p:par>
                          <p:cTn id="813" fill="hold">
                            <p:stCondLst>
                              <p:cond delay="0"/>
                            </p:stCondLst>
                            <p:childTnLst>
                              <p:par>
                                <p:cTn id="814" nodeType="clickEffect" fill="hold" presetClass="entr" presetID="55">
                                  <p:stCondLst>
                                    <p:cond delay="0"/>
                                  </p:stCondLst>
                                  <p:childTnLst>
                                    <p:set>
                                      <p:cBhvr>
                                        <p:cTn id="815" dur="1" fill="hold">
                                          <p:stCondLst>
                                            <p:cond delay="0"/>
                                          </p:stCondLst>
                                        </p:cTn>
                                        <p:tgtEl>
                                          <p:spTgt spid="227"/>
                                        </p:tgtEl>
                                        <p:attrNameLst>
                                          <p:attrName>style.visibility</p:attrName>
                                        </p:attrNameLst>
                                      </p:cBhvr>
                                      <p:to>
                                        <p:strVal val="visible"/>
                                      </p:to>
                                    </p:set>
                                    <p:anim calcmode="lin" valueType="num">
                                      <p:cBhvr additive="repl">
                                        <p:cTn id="816" dur="1000" fill="hold"/>
                                        <p:tgtEl>
                                          <p:spTgt spid="227"/>
                                        </p:tgtEl>
                                        <p:attrNameLst>
                                          <p:attrName>ppt_w</p:attrName>
                                        </p:attrNameLst>
                                      </p:cBhvr>
                                      <p:tavLst>
                                        <p:tav tm="0">
                                          <p:val>
                                            <p:strVal val="#ppt_w*0.70"/>
                                          </p:val>
                                        </p:tav>
                                        <p:tav tm="100000">
                                          <p:val>
                                            <p:strVal val="#ppt_w"/>
                                          </p:val>
                                        </p:tav>
                                      </p:tavLst>
                                    </p:anim>
                                    <p:anim calcmode="lin" valueType="num">
                                      <p:cBhvr additive="repl">
                                        <p:cTn id="817" dur="1000" fill="hold"/>
                                        <p:tgtEl>
                                          <p:spTgt spid="227"/>
                                        </p:tgtEl>
                                        <p:attrNameLst>
                                          <p:attrName>ppt_h</p:attrName>
                                        </p:attrNameLst>
                                      </p:cBhvr>
                                      <p:tavLst>
                                        <p:tav tm="0">
                                          <p:val>
                                            <p:strVal val="#ppt_h"/>
                                          </p:val>
                                        </p:tav>
                                        <p:tav tm="100000">
                                          <p:val>
                                            <p:strVal val="#ppt_h"/>
                                          </p:val>
                                        </p:tav>
                                      </p:tavLst>
                                    </p:anim>
                                    <p:animEffect filter="fade" transition="in">
                                      <p:cBhvr additive="repl">
                                        <p:cTn id="818" dur="1000"/>
                                        <p:tgtEl>
                                          <p:spTgt spid="227"/>
                                        </p:tgtEl>
                                      </p:cBhvr>
                                    </p:animEffect>
                                  </p:childTnLst>
                                </p:cTn>
                              </p:par>
                            </p:childTnLst>
                          </p:cTn>
                        </p:par>
                      </p:childTnLst>
                    </p:cTn>
                  </p:par>
                  <p:par>
                    <p:cTn id="819" fill="hold">
                      <p:stCondLst>
                        <p:cond delay="indefinite"/>
                      </p:stCondLst>
                      <p:childTnLst>
                        <p:par>
                          <p:cTn id="820" fill="hold">
                            <p:stCondLst>
                              <p:cond delay="0"/>
                            </p:stCondLst>
                            <p:childTnLst>
                              <p:par>
                                <p:cTn id="821" nodeType="clickEffect" fill="hold" presetClass="entr" presetID="49">
                                  <p:stCondLst>
                                    <p:cond delay="0"/>
                                  </p:stCondLst>
                                  <p:childTnLst>
                                    <p:set>
                                      <p:cBhvr>
                                        <p:cTn id="822" dur="1" fill="hold">
                                          <p:stCondLst>
                                            <p:cond delay="0"/>
                                          </p:stCondLst>
                                        </p:cTn>
                                        <p:tgtEl>
                                          <p:spTgt spid="228"/>
                                        </p:tgtEl>
                                        <p:attrNameLst>
                                          <p:attrName>style.visibility</p:attrName>
                                        </p:attrNameLst>
                                      </p:cBhvr>
                                      <p:to>
                                        <p:strVal val="visible"/>
                                      </p:to>
                                    </p:set>
                                    <p:anim calcmode="lin" valueType="num">
                                      <p:cBhvr additive="repl">
                                        <p:cTn id="823" dur="2000" fill="hold"/>
                                        <p:tgtEl>
                                          <p:spTgt spid="228"/>
                                        </p:tgtEl>
                                        <p:attrNameLst>
                                          <p:attrName>ppt_w</p:attrName>
                                        </p:attrNameLst>
                                      </p:cBhvr>
                                      <p:tavLst>
                                        <p:tav tm="0">
                                          <p:val>
                                            <p:fltVal val="0"/>
                                          </p:val>
                                        </p:tav>
                                        <p:tav tm="100000">
                                          <p:val>
                                            <p:strVal val="#ppt_w"/>
                                          </p:val>
                                        </p:tav>
                                      </p:tavLst>
                                    </p:anim>
                                    <p:anim calcmode="lin" valueType="num">
                                      <p:cBhvr additive="repl">
                                        <p:cTn id="824" dur="2000" fill="hold"/>
                                        <p:tgtEl>
                                          <p:spTgt spid="228"/>
                                        </p:tgtEl>
                                        <p:attrNameLst>
                                          <p:attrName>ppt_h</p:attrName>
                                        </p:attrNameLst>
                                      </p:cBhvr>
                                      <p:tavLst>
                                        <p:tav tm="0">
                                          <p:val>
                                            <p:fltVal val="0"/>
                                          </p:val>
                                        </p:tav>
                                        <p:tav tm="100000">
                                          <p:val>
                                            <p:strVal val="#ppt_h"/>
                                          </p:val>
                                        </p:tav>
                                      </p:tavLst>
                                    </p:anim>
                                    <p:anim calcmode="lin" valueType="num">
                                      <p:cBhvr additive="repl">
                                        <p:cTn id="825" dur="2000" fill="hold"/>
                                        <p:tgtEl>
                                          <p:spTgt spid="228"/>
                                        </p:tgtEl>
                                        <p:attrNameLst>
                                          <p:attrName>r</p:attrName>
                                        </p:attrNameLst>
                                      </p:cBhvr>
                                      <p:tavLst>
                                        <p:tav tm="0">
                                          <p:val>
                                            <p:strVal val="360"/>
                                          </p:val>
                                        </p:tav>
                                        <p:tav tm="100000">
                                          <p:val>
                                            <p:strVal val="0"/>
                                          </p:val>
                                        </p:tav>
                                      </p:tavLst>
                                    </p:anim>
                                    <p:animEffect filter="fade" transition="in">
                                      <p:cBhvr additive="repl">
                                        <p:cTn id="826" dur="2000"/>
                                        <p:tgtEl>
                                          <p:spTgt spid="228"/>
                                        </p:tgtEl>
                                      </p:cBhvr>
                                    </p:animEffect>
                                  </p:childTnLst>
                                </p:cTn>
                              </p:par>
                            </p:childTnLst>
                          </p:cTn>
                        </p:par>
                      </p:childTnLst>
                    </p:cTn>
                  </p:par>
                  <p:par>
                    <p:cTn id="827" fill="hold">
                      <p:stCondLst>
                        <p:cond delay="indefinite"/>
                      </p:stCondLst>
                      <p:childTnLst>
                        <p:par>
                          <p:cTn id="828" fill="hold">
                            <p:stCondLst>
                              <p:cond delay="0"/>
                            </p:stCondLst>
                            <p:childTnLst>
                              <p:par>
                                <p:cTn id="829" nodeType="clickEffect" fill="hold" presetClass="entr" presetID="31">
                                  <p:stCondLst>
                                    <p:cond delay="0"/>
                                  </p:stCondLst>
                                  <p:iterate type="lt">
                                    <p:tmAbs val="50"/>
                                  </p:iterate>
                                  <p:childTnLst>
                                    <p:set>
                                      <p:cBhvr>
                                        <p:cTn id="830" dur="1" fill="hold">
                                          <p:stCondLst>
                                            <p:cond delay="0"/>
                                          </p:stCondLst>
                                        </p:cTn>
                                        <p:tgtEl>
                                          <p:spTgt spid="229"/>
                                        </p:tgtEl>
                                        <p:attrNameLst>
                                          <p:attrName>style.visibility</p:attrName>
                                        </p:attrNameLst>
                                      </p:cBhvr>
                                      <p:to>
                                        <p:strVal val="visible"/>
                                      </p:to>
                                    </p:set>
                                    <p:anim calcmode="lin" valueType="num">
                                      <p:cBhvr additive="repl">
                                        <p:cTn id="831" dur="2000" fill="hold"/>
                                        <p:tgtEl>
                                          <p:spTgt spid="229"/>
                                        </p:tgtEl>
                                        <p:attrNameLst>
                                          <p:attrName>ppt_w</p:attrName>
                                        </p:attrNameLst>
                                      </p:cBhvr>
                                      <p:tavLst>
                                        <p:tav tm="0">
                                          <p:val>
                                            <p:fltVal val="0"/>
                                          </p:val>
                                        </p:tav>
                                        <p:tav tm="100000">
                                          <p:val>
                                            <p:strVal val="#ppt_w"/>
                                          </p:val>
                                        </p:tav>
                                      </p:tavLst>
                                    </p:anim>
                                    <p:anim calcmode="lin" valueType="num">
                                      <p:cBhvr additive="repl">
                                        <p:cTn id="832" dur="2000" fill="hold"/>
                                        <p:tgtEl>
                                          <p:spTgt spid="229"/>
                                        </p:tgtEl>
                                        <p:attrNameLst>
                                          <p:attrName>ppt_h</p:attrName>
                                        </p:attrNameLst>
                                      </p:cBhvr>
                                      <p:tavLst>
                                        <p:tav tm="0">
                                          <p:val>
                                            <p:fltVal val="0"/>
                                          </p:val>
                                        </p:tav>
                                        <p:tav tm="100000">
                                          <p:val>
                                            <p:strVal val="#ppt_h"/>
                                          </p:val>
                                        </p:tav>
                                      </p:tavLst>
                                    </p:anim>
                                    <p:anim calcmode="lin" valueType="num">
                                      <p:cBhvr additive="repl">
                                        <p:cTn id="833" dur="2000" fill="hold"/>
                                        <p:tgtEl>
                                          <p:spTgt spid="229"/>
                                        </p:tgtEl>
                                        <p:attrNameLst>
                                          <p:attrName>r</p:attrName>
                                        </p:attrNameLst>
                                      </p:cBhvr>
                                      <p:tavLst>
                                        <p:tav tm="0">
                                          <p:val>
                                            <p:strVal val="90"/>
                                          </p:val>
                                        </p:tav>
                                        <p:tav tm="100000">
                                          <p:val>
                                            <p:strVal val="0"/>
                                          </p:val>
                                        </p:tav>
                                      </p:tavLst>
                                    </p:anim>
                                    <p:animEffect filter="fade" transition="in">
                                      <p:cBhvr additive="repl">
                                        <p:cTn id="834" dur="2000"/>
                                        <p:tgtEl>
                                          <p:spTgt spid="229"/>
                                        </p:tgtEl>
                                      </p:cBhvr>
                                    </p:animEffect>
                                  </p:childTnLst>
                                </p:cTn>
                              </p:par>
                              <p:par>
                                <p:cTn id="835" nodeType="withEffect" fill="hold" presetClass="entr" presetID="31">
                                  <p:stCondLst>
                                    <p:cond delay="0"/>
                                  </p:stCondLst>
                                  <p:iterate type="lt">
                                    <p:tmAbs val="50"/>
                                  </p:iterate>
                                  <p:childTnLst>
                                    <p:set>
                                      <p:cBhvr>
                                        <p:cTn id="836" dur="1" fill="hold">
                                          <p:stCondLst>
                                            <p:cond delay="0"/>
                                          </p:stCondLst>
                                        </p:cTn>
                                        <p:tgtEl>
                                          <p:spTgt spid="230"/>
                                        </p:tgtEl>
                                        <p:attrNameLst>
                                          <p:attrName>style.visibility</p:attrName>
                                        </p:attrNameLst>
                                      </p:cBhvr>
                                      <p:to>
                                        <p:strVal val="visible"/>
                                      </p:to>
                                    </p:set>
                                    <p:anim calcmode="lin" valueType="num">
                                      <p:cBhvr additive="repl">
                                        <p:cTn id="837" dur="2000" fill="hold"/>
                                        <p:tgtEl>
                                          <p:spTgt spid="230"/>
                                        </p:tgtEl>
                                        <p:attrNameLst>
                                          <p:attrName>ppt_w</p:attrName>
                                        </p:attrNameLst>
                                      </p:cBhvr>
                                      <p:tavLst>
                                        <p:tav tm="0">
                                          <p:val>
                                            <p:fltVal val="0"/>
                                          </p:val>
                                        </p:tav>
                                        <p:tav tm="100000">
                                          <p:val>
                                            <p:strVal val="#ppt_w"/>
                                          </p:val>
                                        </p:tav>
                                      </p:tavLst>
                                    </p:anim>
                                    <p:anim calcmode="lin" valueType="num">
                                      <p:cBhvr additive="repl">
                                        <p:cTn id="838" dur="2000" fill="hold"/>
                                        <p:tgtEl>
                                          <p:spTgt spid="230"/>
                                        </p:tgtEl>
                                        <p:attrNameLst>
                                          <p:attrName>ppt_h</p:attrName>
                                        </p:attrNameLst>
                                      </p:cBhvr>
                                      <p:tavLst>
                                        <p:tav tm="0">
                                          <p:val>
                                            <p:fltVal val="0"/>
                                          </p:val>
                                        </p:tav>
                                        <p:tav tm="100000">
                                          <p:val>
                                            <p:strVal val="#ppt_h"/>
                                          </p:val>
                                        </p:tav>
                                      </p:tavLst>
                                    </p:anim>
                                    <p:anim calcmode="lin" valueType="num">
                                      <p:cBhvr additive="repl">
                                        <p:cTn id="839" dur="2000" fill="hold"/>
                                        <p:tgtEl>
                                          <p:spTgt spid="230"/>
                                        </p:tgtEl>
                                        <p:attrNameLst>
                                          <p:attrName>r</p:attrName>
                                        </p:attrNameLst>
                                      </p:cBhvr>
                                      <p:tavLst>
                                        <p:tav tm="0">
                                          <p:val>
                                            <p:strVal val="90"/>
                                          </p:val>
                                        </p:tav>
                                        <p:tav tm="100000">
                                          <p:val>
                                            <p:strVal val="0"/>
                                          </p:val>
                                        </p:tav>
                                      </p:tavLst>
                                    </p:anim>
                                    <p:animEffect filter="fade" transition="in">
                                      <p:cBhvr additive="repl">
                                        <p:cTn id="840" dur="2000"/>
                                        <p:tgtEl>
                                          <p:spTgt spid="230"/>
                                        </p:tgtEl>
                                      </p:cBhvr>
                                    </p:animEffect>
                                  </p:childTnLst>
                                </p:cTn>
                              </p:par>
                              <p:par>
                                <p:cTn id="841" nodeType="withEffect" fill="hold" presetClass="entr" presetID="31">
                                  <p:stCondLst>
                                    <p:cond delay="0"/>
                                  </p:stCondLst>
                                  <p:iterate type="lt">
                                    <p:tmAbs val="50"/>
                                  </p:iterate>
                                  <p:childTnLst>
                                    <p:set>
                                      <p:cBhvr>
                                        <p:cTn id="842" dur="1" fill="hold">
                                          <p:stCondLst>
                                            <p:cond delay="0"/>
                                          </p:stCondLst>
                                        </p:cTn>
                                        <p:tgtEl>
                                          <p:spTgt spid="231"/>
                                        </p:tgtEl>
                                        <p:attrNameLst>
                                          <p:attrName>style.visibility</p:attrName>
                                        </p:attrNameLst>
                                      </p:cBhvr>
                                      <p:to>
                                        <p:strVal val="visible"/>
                                      </p:to>
                                    </p:set>
                                    <p:anim calcmode="lin" valueType="num">
                                      <p:cBhvr additive="repl">
                                        <p:cTn id="843" dur="2000" fill="hold"/>
                                        <p:tgtEl>
                                          <p:spTgt spid="231"/>
                                        </p:tgtEl>
                                        <p:attrNameLst>
                                          <p:attrName>ppt_w</p:attrName>
                                        </p:attrNameLst>
                                      </p:cBhvr>
                                      <p:tavLst>
                                        <p:tav tm="0">
                                          <p:val>
                                            <p:fltVal val="0"/>
                                          </p:val>
                                        </p:tav>
                                        <p:tav tm="100000">
                                          <p:val>
                                            <p:strVal val="#ppt_w"/>
                                          </p:val>
                                        </p:tav>
                                      </p:tavLst>
                                    </p:anim>
                                    <p:anim calcmode="lin" valueType="num">
                                      <p:cBhvr additive="repl">
                                        <p:cTn id="844" dur="2000" fill="hold"/>
                                        <p:tgtEl>
                                          <p:spTgt spid="231"/>
                                        </p:tgtEl>
                                        <p:attrNameLst>
                                          <p:attrName>ppt_h</p:attrName>
                                        </p:attrNameLst>
                                      </p:cBhvr>
                                      <p:tavLst>
                                        <p:tav tm="0">
                                          <p:val>
                                            <p:fltVal val="0"/>
                                          </p:val>
                                        </p:tav>
                                        <p:tav tm="100000">
                                          <p:val>
                                            <p:strVal val="#ppt_h"/>
                                          </p:val>
                                        </p:tav>
                                      </p:tavLst>
                                    </p:anim>
                                    <p:anim calcmode="lin" valueType="num">
                                      <p:cBhvr additive="repl">
                                        <p:cTn id="845" dur="2000" fill="hold"/>
                                        <p:tgtEl>
                                          <p:spTgt spid="231"/>
                                        </p:tgtEl>
                                        <p:attrNameLst>
                                          <p:attrName>r</p:attrName>
                                        </p:attrNameLst>
                                      </p:cBhvr>
                                      <p:tavLst>
                                        <p:tav tm="0">
                                          <p:val>
                                            <p:strVal val="90"/>
                                          </p:val>
                                        </p:tav>
                                        <p:tav tm="100000">
                                          <p:val>
                                            <p:strVal val="0"/>
                                          </p:val>
                                        </p:tav>
                                      </p:tavLst>
                                    </p:anim>
                                    <p:animEffect filter="fade" transition="in">
                                      <p:cBhvr additive="repl">
                                        <p:cTn id="846" dur="2000"/>
                                        <p:tgtEl>
                                          <p:spTgt spid="231"/>
                                        </p:tgtEl>
                                      </p:cBhvr>
                                    </p:animEffect>
                                  </p:childTnLst>
                                </p:cTn>
                              </p:par>
                              <p:par>
                                <p:cTn id="847" nodeType="withEffect" fill="hold" presetClass="entr" presetID="31">
                                  <p:stCondLst>
                                    <p:cond delay="0"/>
                                  </p:stCondLst>
                                  <p:iterate type="lt">
                                    <p:tmAbs val="50"/>
                                  </p:iterate>
                                  <p:childTnLst>
                                    <p:set>
                                      <p:cBhvr>
                                        <p:cTn id="848" dur="1" fill="hold">
                                          <p:stCondLst>
                                            <p:cond delay="0"/>
                                          </p:stCondLst>
                                        </p:cTn>
                                        <p:tgtEl>
                                          <p:spTgt spid="232"/>
                                        </p:tgtEl>
                                        <p:attrNameLst>
                                          <p:attrName>style.visibility</p:attrName>
                                        </p:attrNameLst>
                                      </p:cBhvr>
                                      <p:to>
                                        <p:strVal val="visible"/>
                                      </p:to>
                                    </p:set>
                                    <p:anim calcmode="lin" valueType="num">
                                      <p:cBhvr additive="repl">
                                        <p:cTn id="849" dur="2000" fill="hold"/>
                                        <p:tgtEl>
                                          <p:spTgt spid="232"/>
                                        </p:tgtEl>
                                        <p:attrNameLst>
                                          <p:attrName>ppt_w</p:attrName>
                                        </p:attrNameLst>
                                      </p:cBhvr>
                                      <p:tavLst>
                                        <p:tav tm="0">
                                          <p:val>
                                            <p:fltVal val="0"/>
                                          </p:val>
                                        </p:tav>
                                        <p:tav tm="100000">
                                          <p:val>
                                            <p:strVal val="#ppt_w"/>
                                          </p:val>
                                        </p:tav>
                                      </p:tavLst>
                                    </p:anim>
                                    <p:anim calcmode="lin" valueType="num">
                                      <p:cBhvr additive="repl">
                                        <p:cTn id="850" dur="2000" fill="hold"/>
                                        <p:tgtEl>
                                          <p:spTgt spid="232"/>
                                        </p:tgtEl>
                                        <p:attrNameLst>
                                          <p:attrName>ppt_h</p:attrName>
                                        </p:attrNameLst>
                                      </p:cBhvr>
                                      <p:tavLst>
                                        <p:tav tm="0">
                                          <p:val>
                                            <p:fltVal val="0"/>
                                          </p:val>
                                        </p:tav>
                                        <p:tav tm="100000">
                                          <p:val>
                                            <p:strVal val="#ppt_h"/>
                                          </p:val>
                                        </p:tav>
                                      </p:tavLst>
                                    </p:anim>
                                    <p:anim calcmode="lin" valueType="num">
                                      <p:cBhvr additive="repl">
                                        <p:cTn id="851" dur="2000" fill="hold"/>
                                        <p:tgtEl>
                                          <p:spTgt spid="232"/>
                                        </p:tgtEl>
                                        <p:attrNameLst>
                                          <p:attrName>r</p:attrName>
                                        </p:attrNameLst>
                                      </p:cBhvr>
                                      <p:tavLst>
                                        <p:tav tm="0">
                                          <p:val>
                                            <p:strVal val="90"/>
                                          </p:val>
                                        </p:tav>
                                        <p:tav tm="100000">
                                          <p:val>
                                            <p:strVal val="0"/>
                                          </p:val>
                                        </p:tav>
                                      </p:tavLst>
                                    </p:anim>
                                    <p:animEffect filter="fade" transition="in">
                                      <p:cBhvr additive="repl">
                                        <p:cTn id="852" dur="2000"/>
                                        <p:tgtEl>
                                          <p:spTgt spid="232"/>
                                        </p:tgtEl>
                                      </p:cBhvr>
                                    </p:animEffect>
                                  </p:childTnLst>
                                </p:cTn>
                              </p:par>
                              <p:par>
                                <p:cTn id="853" nodeType="withEffect" fill="hold" presetClass="entr" presetID="31">
                                  <p:stCondLst>
                                    <p:cond delay="0"/>
                                  </p:stCondLst>
                                  <p:iterate type="lt">
                                    <p:tmAbs val="50"/>
                                  </p:iterate>
                                  <p:childTnLst>
                                    <p:set>
                                      <p:cBhvr>
                                        <p:cTn id="854" dur="1" fill="hold">
                                          <p:stCondLst>
                                            <p:cond delay="0"/>
                                          </p:stCondLst>
                                        </p:cTn>
                                        <p:tgtEl>
                                          <p:spTgt spid="233"/>
                                        </p:tgtEl>
                                        <p:attrNameLst>
                                          <p:attrName>style.visibility</p:attrName>
                                        </p:attrNameLst>
                                      </p:cBhvr>
                                      <p:to>
                                        <p:strVal val="visible"/>
                                      </p:to>
                                    </p:set>
                                    <p:anim calcmode="lin" valueType="num">
                                      <p:cBhvr additive="repl">
                                        <p:cTn id="855" dur="2000" fill="hold"/>
                                        <p:tgtEl>
                                          <p:spTgt spid="233"/>
                                        </p:tgtEl>
                                        <p:attrNameLst>
                                          <p:attrName>ppt_w</p:attrName>
                                        </p:attrNameLst>
                                      </p:cBhvr>
                                      <p:tavLst>
                                        <p:tav tm="0">
                                          <p:val>
                                            <p:fltVal val="0"/>
                                          </p:val>
                                        </p:tav>
                                        <p:tav tm="100000">
                                          <p:val>
                                            <p:strVal val="#ppt_w"/>
                                          </p:val>
                                        </p:tav>
                                      </p:tavLst>
                                    </p:anim>
                                    <p:anim calcmode="lin" valueType="num">
                                      <p:cBhvr additive="repl">
                                        <p:cTn id="856" dur="2000" fill="hold"/>
                                        <p:tgtEl>
                                          <p:spTgt spid="233"/>
                                        </p:tgtEl>
                                        <p:attrNameLst>
                                          <p:attrName>ppt_h</p:attrName>
                                        </p:attrNameLst>
                                      </p:cBhvr>
                                      <p:tavLst>
                                        <p:tav tm="0">
                                          <p:val>
                                            <p:fltVal val="0"/>
                                          </p:val>
                                        </p:tav>
                                        <p:tav tm="100000">
                                          <p:val>
                                            <p:strVal val="#ppt_h"/>
                                          </p:val>
                                        </p:tav>
                                      </p:tavLst>
                                    </p:anim>
                                    <p:anim calcmode="lin" valueType="num">
                                      <p:cBhvr additive="repl">
                                        <p:cTn id="857" dur="2000" fill="hold"/>
                                        <p:tgtEl>
                                          <p:spTgt spid="233"/>
                                        </p:tgtEl>
                                        <p:attrNameLst>
                                          <p:attrName>r</p:attrName>
                                        </p:attrNameLst>
                                      </p:cBhvr>
                                      <p:tavLst>
                                        <p:tav tm="0">
                                          <p:val>
                                            <p:strVal val="90"/>
                                          </p:val>
                                        </p:tav>
                                        <p:tav tm="100000">
                                          <p:val>
                                            <p:strVal val="0"/>
                                          </p:val>
                                        </p:tav>
                                      </p:tavLst>
                                    </p:anim>
                                    <p:animEffect filter="fade" transition="in">
                                      <p:cBhvr additive="repl">
                                        <p:cTn id="858" dur="2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Num" idx="22"/>
          </p:nvPr>
        </p:nvSpPr>
        <p:spPr>
          <a:xfrm>
            <a:off x="8582400" y="6356520"/>
            <a:ext cx="824760" cy="364680"/>
          </a:xfrm>
          <a:prstGeom prst="rect">
            <a:avLst/>
          </a:prstGeom>
          <a:noFill/>
          <a:ln w="0">
            <a:noFill/>
          </a:ln>
        </p:spPr>
        <p:txBody>
          <a:bodyPr numCol="1" spcCol="0" lIns="0" rIns="0" tIns="0" bIns="0" anchor="b">
            <a:noAutofit/>
          </a:bodyPr>
          <a:lstStyle>
            <a:lvl1pPr algn="r">
              <a:lnSpc>
                <a:spcPct val="100000"/>
              </a:lnSpc>
              <a:buNone/>
              <a:defRPr b="0" lang="en-US" sz="1600" spc="-1" strike="noStrike">
                <a:solidFill>
                  <a:srgbClr val="045c75"/>
                </a:solidFill>
                <a:latin typeface="Cambria"/>
              </a:defRPr>
            </a:lvl1pPr>
          </a:lstStyle>
          <a:p>
            <a:pPr algn="r">
              <a:lnSpc>
                <a:spcPct val="100000"/>
              </a:lnSpc>
              <a:buNone/>
            </a:pPr>
            <a:fld id="{E97494F4-FC28-4B97-BAB5-89E0D9CCE134}" type="slidenum">
              <a:rPr b="0" lang="en-US" sz="1600" spc="-1" strike="noStrike">
                <a:solidFill>
                  <a:srgbClr val="045c75"/>
                </a:solidFill>
                <a:latin typeface="Cambria"/>
              </a:rPr>
              <a:t>&lt;number&gt;</a:t>
            </a:fld>
            <a:endParaRPr b="0" lang="en-US" sz="1600" spc="-1" strike="noStrike">
              <a:latin typeface="Times New Roman"/>
            </a:endParaRPr>
          </a:p>
        </p:txBody>
      </p:sp>
      <p:sp>
        <p:nvSpPr>
          <p:cNvPr id="235" name="Rectangle 2"/>
          <p:cNvSpPr/>
          <p:nvPr/>
        </p:nvSpPr>
        <p:spPr>
          <a:xfrm>
            <a:off x="742680" y="533520"/>
            <a:ext cx="866448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buNone/>
            </a:pPr>
            <a:r>
              <a:rPr b="1" lang="en-US" sz="2000" spc="-1" strike="noStrike" u="sng">
                <a:solidFill>
                  <a:srgbClr val="000000"/>
                </a:solidFill>
                <a:uFillTx/>
                <a:latin typeface="Cambria"/>
              </a:rPr>
              <a:t>PROJECT EVALUATION REVIEW TECHNIQUE, (</a:t>
            </a:r>
            <a:r>
              <a:rPr b="1" lang="en-US" sz="2000" spc="-1" strike="noStrike" u="sng">
                <a:solidFill>
                  <a:srgbClr val="ff0000"/>
                </a:solidFill>
                <a:uFillTx/>
                <a:latin typeface="Cambria"/>
              </a:rPr>
              <a:t>PERT</a:t>
            </a:r>
            <a:r>
              <a:rPr b="1" lang="en-US" sz="2000" spc="-1" strike="noStrike" u="sng">
                <a:solidFill>
                  <a:srgbClr val="000000"/>
                </a:solidFill>
                <a:uFillTx/>
                <a:latin typeface="Cambria"/>
              </a:rPr>
              <a:t>)</a:t>
            </a:r>
            <a:endParaRPr b="0" lang="en-US" sz="2000" spc="-1" strike="noStrike">
              <a:latin typeface="Arial"/>
            </a:endParaRPr>
          </a:p>
        </p:txBody>
      </p:sp>
      <p:sp>
        <p:nvSpPr>
          <p:cNvPr id="236" name="Rectangle 3"/>
          <p:cNvSpPr/>
          <p:nvPr/>
        </p:nvSpPr>
        <p:spPr>
          <a:xfrm>
            <a:off x="742680" y="990720"/>
            <a:ext cx="8252280" cy="91260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1" lang="en-US" sz="1800" spc="-1" strike="noStrike">
                <a:solidFill>
                  <a:srgbClr val="000000"/>
                </a:solidFill>
                <a:latin typeface="Cambria"/>
              </a:rPr>
              <a:t>In the critical path method, the time estimates are assumed to be known with certainty. In certain projects like research &amp; development, new product introductions, it is difficult to estimate the time of various activities.</a:t>
            </a:r>
            <a:endParaRPr b="0" lang="en-US" sz="1800" spc="-1" strike="noStrike">
              <a:latin typeface="Arial"/>
            </a:endParaRPr>
          </a:p>
        </p:txBody>
      </p:sp>
      <p:sp>
        <p:nvSpPr>
          <p:cNvPr id="237" name="Rectangle 4"/>
          <p:cNvSpPr/>
          <p:nvPr/>
        </p:nvSpPr>
        <p:spPr>
          <a:xfrm>
            <a:off x="716400" y="1981080"/>
            <a:ext cx="8279640" cy="60804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1700" spc="-1" strike="noStrike">
                <a:solidFill>
                  <a:srgbClr val="000000"/>
                </a:solidFill>
                <a:latin typeface="Cambria"/>
              </a:rPr>
              <a:t>Hence PERT is used in such projects with a  probabilistic method using three time </a:t>
            </a:r>
            <a:endParaRPr b="0" lang="en-US" sz="1700" spc="-1" strike="noStrike">
              <a:latin typeface="Arial"/>
            </a:endParaRPr>
          </a:p>
          <a:p>
            <a:pPr>
              <a:lnSpc>
                <a:spcPct val="100000"/>
              </a:lnSpc>
              <a:buNone/>
            </a:pPr>
            <a:r>
              <a:rPr b="1" lang="en-US" sz="1700" spc="-1" strike="noStrike">
                <a:solidFill>
                  <a:srgbClr val="000000"/>
                </a:solidFill>
                <a:latin typeface="Cambria"/>
              </a:rPr>
              <a:t>estimates for an activity, rather than a single estimate, as shown in Figure 8.22.</a:t>
            </a:r>
            <a:endParaRPr b="0" lang="en-US" sz="1700" spc="-1" strike="noStrike">
              <a:latin typeface="Arial"/>
            </a:endParaRPr>
          </a:p>
        </p:txBody>
      </p:sp>
      <p:pic>
        <p:nvPicPr>
          <p:cNvPr id="238" name="Picture 3" descr=""/>
          <p:cNvPicPr/>
          <p:nvPr/>
        </p:nvPicPr>
        <p:blipFill>
          <a:blip r:embed="rId1"/>
          <a:stretch/>
        </p:blipFill>
        <p:spPr>
          <a:xfrm>
            <a:off x="363240" y="2819520"/>
            <a:ext cx="4819320" cy="3714480"/>
          </a:xfrm>
          <a:prstGeom prst="rect">
            <a:avLst/>
          </a:prstGeom>
          <a:ln w="9525">
            <a:noFill/>
          </a:ln>
        </p:spPr>
      </p:pic>
      <p:sp>
        <p:nvSpPr>
          <p:cNvPr id="239" name="Rectangle 6"/>
          <p:cNvSpPr/>
          <p:nvPr/>
        </p:nvSpPr>
        <p:spPr>
          <a:xfrm>
            <a:off x="5103720" y="2666880"/>
            <a:ext cx="4290840" cy="100332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mbria"/>
              </a:rPr>
              <a:t>Optimistic time t</a:t>
            </a:r>
            <a:r>
              <a:rPr b="1" lang="en-US" sz="1200" spc="-1" strike="noStrike">
                <a:solidFill>
                  <a:srgbClr val="000000"/>
                </a:solidFill>
                <a:latin typeface="Cambria"/>
              </a:rPr>
              <a:t>O</a:t>
            </a:r>
            <a:r>
              <a:rPr b="1" lang="en-US" sz="1800" spc="-1" strike="noStrike">
                <a:solidFill>
                  <a:srgbClr val="000000"/>
                </a:solidFill>
                <a:latin typeface="Cambria"/>
              </a:rPr>
              <a:t>:</a:t>
            </a:r>
            <a:endParaRPr b="0" lang="en-US" sz="1800" spc="-1" strike="noStrike">
              <a:latin typeface="Arial"/>
            </a:endParaRPr>
          </a:p>
          <a:p>
            <a:pPr algn="just">
              <a:lnSpc>
                <a:spcPct val="100000"/>
              </a:lnSpc>
              <a:buNone/>
            </a:pPr>
            <a:r>
              <a:rPr b="0" lang="en-US" sz="1400" spc="-1" strike="noStrike">
                <a:solidFill>
                  <a:srgbClr val="000000"/>
                </a:solidFill>
                <a:latin typeface="Cambria"/>
              </a:rPr>
              <a:t>It is the shortest time taken to complete the activity. It means that if everything goes well then there is more chance of completing the activity within this time.</a:t>
            </a:r>
            <a:endParaRPr b="0" lang="en-US" sz="1400" spc="-1" strike="noStrike">
              <a:latin typeface="Arial"/>
            </a:endParaRPr>
          </a:p>
        </p:txBody>
      </p:sp>
      <p:sp>
        <p:nvSpPr>
          <p:cNvPr id="240" name="Rectangle 7"/>
          <p:cNvSpPr/>
          <p:nvPr/>
        </p:nvSpPr>
        <p:spPr>
          <a:xfrm>
            <a:off x="5179680" y="3809880"/>
            <a:ext cx="4373280" cy="100332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mbria"/>
              </a:rPr>
              <a:t>Most likely time tm:</a:t>
            </a:r>
            <a:endParaRPr b="0" lang="en-US" sz="1800" spc="-1" strike="noStrike">
              <a:latin typeface="Arial"/>
            </a:endParaRPr>
          </a:p>
          <a:p>
            <a:pPr algn="just">
              <a:lnSpc>
                <a:spcPct val="100000"/>
              </a:lnSpc>
              <a:buNone/>
            </a:pPr>
            <a:r>
              <a:rPr b="0" lang="en-US" sz="1400" spc="-1" strike="noStrike">
                <a:solidFill>
                  <a:srgbClr val="000000"/>
                </a:solidFill>
                <a:latin typeface="Cambria"/>
              </a:rPr>
              <a:t>It is the normal time taken to complete an activity, if the activity were frequently repeated under the same conditions.</a:t>
            </a:r>
            <a:endParaRPr b="0" lang="en-US" sz="1400" spc="-1" strike="noStrike">
              <a:latin typeface="Arial"/>
            </a:endParaRPr>
          </a:p>
        </p:txBody>
      </p:sp>
      <p:sp>
        <p:nvSpPr>
          <p:cNvPr id="241" name="Rectangle 8"/>
          <p:cNvSpPr/>
          <p:nvPr/>
        </p:nvSpPr>
        <p:spPr>
          <a:xfrm>
            <a:off x="5179680" y="4952880"/>
            <a:ext cx="4538520" cy="100332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mbria"/>
              </a:rPr>
              <a:t>Pessimistic time tp:</a:t>
            </a:r>
            <a:endParaRPr b="0" lang="en-US" sz="1800" spc="-1" strike="noStrike">
              <a:latin typeface="Arial"/>
            </a:endParaRPr>
          </a:p>
          <a:p>
            <a:pPr algn="just">
              <a:lnSpc>
                <a:spcPct val="100000"/>
              </a:lnSpc>
              <a:buNone/>
            </a:pPr>
            <a:r>
              <a:rPr b="0" lang="en-US" sz="1400" spc="-1" strike="noStrike">
                <a:solidFill>
                  <a:srgbClr val="000000"/>
                </a:solidFill>
                <a:latin typeface="Cambria"/>
              </a:rPr>
              <a:t>It is the longest time that an activity would take to complete. It is the worst time estimate that an activity would take if unexpected problems are faced.</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859" dur="indefinite" restart="never" nodeType="tmRoot">
          <p:childTnLst>
            <p:seq>
              <p:cTn id="860" dur="indefinite" nodeType="mainSeq">
                <p:childTnLst>
                  <p:par>
                    <p:cTn id="861" fill="hold">
                      <p:stCondLst>
                        <p:cond delay="indefinite"/>
                      </p:stCondLst>
                      <p:childTnLst>
                        <p:par>
                          <p:cTn id="862" fill="hold">
                            <p:stCondLst>
                              <p:cond delay="0"/>
                            </p:stCondLst>
                            <p:childTnLst>
                              <p:par>
                                <p:cTn id="863" nodeType="clickEffect" fill="hold" presetClass="entr" presetID="8" presetSubtype="16">
                                  <p:stCondLst>
                                    <p:cond delay="0"/>
                                  </p:stCondLst>
                                  <p:childTnLst>
                                    <p:set>
                                      <p:cBhvr>
                                        <p:cTn id="864" dur="1" fill="hold">
                                          <p:stCondLst>
                                            <p:cond delay="0"/>
                                          </p:stCondLst>
                                        </p:cTn>
                                        <p:tgtEl>
                                          <p:spTgt spid="235">
                                            <p:txEl>
                                              <p:pRg st="0" end="0"/>
                                            </p:txEl>
                                          </p:spTgt>
                                        </p:tgtEl>
                                        <p:attrNameLst>
                                          <p:attrName>style.visibility</p:attrName>
                                        </p:attrNameLst>
                                      </p:cBhvr>
                                      <p:to>
                                        <p:strVal val="visible"/>
                                      </p:to>
                                    </p:set>
                                    <p:animEffect filter="diamond(in)" transition="in">
                                      <p:cBhvr additive="repl">
                                        <p:cTn id="865" dur="2000"/>
                                        <p:tgtEl>
                                          <p:spTgt spid="235">
                                            <p:txEl>
                                              <p:pRg st="0" end="0"/>
                                            </p:txEl>
                                          </p:spTgt>
                                        </p:tgtEl>
                                      </p:cBhvr>
                                    </p:animEffect>
                                  </p:childTnLst>
                                </p:cTn>
                              </p:par>
                            </p:childTnLst>
                          </p:cTn>
                        </p:par>
                      </p:childTnLst>
                    </p:cTn>
                  </p:par>
                  <p:par>
                    <p:cTn id="866" fill="hold">
                      <p:stCondLst>
                        <p:cond delay="indefinite"/>
                      </p:stCondLst>
                      <p:childTnLst>
                        <p:par>
                          <p:cTn id="867" fill="hold">
                            <p:stCondLst>
                              <p:cond delay="0"/>
                            </p:stCondLst>
                            <p:childTnLst>
                              <p:par>
                                <p:cTn id="868" nodeType="clickEffect" fill="hold" presetClass="entr" presetID="55">
                                  <p:stCondLst>
                                    <p:cond delay="0"/>
                                  </p:stCondLst>
                                  <p:childTnLst>
                                    <p:set>
                                      <p:cBhvr>
                                        <p:cTn id="869" dur="1" fill="hold">
                                          <p:stCondLst>
                                            <p:cond delay="0"/>
                                          </p:stCondLst>
                                        </p:cTn>
                                        <p:tgtEl>
                                          <p:spTgt spid="236">
                                            <p:txEl>
                                              <p:pRg st="0" end="0"/>
                                            </p:txEl>
                                          </p:spTgt>
                                        </p:tgtEl>
                                        <p:attrNameLst>
                                          <p:attrName>style.visibility</p:attrName>
                                        </p:attrNameLst>
                                      </p:cBhvr>
                                      <p:to>
                                        <p:strVal val="visible"/>
                                      </p:to>
                                    </p:set>
                                    <p:anim calcmode="lin" valueType="num">
                                      <p:cBhvr additive="repl">
                                        <p:cTn id="870" dur="2000" fill="hold"/>
                                        <p:tgtEl>
                                          <p:spTgt spid="236">
                                            <p:txEl>
                                              <p:pRg st="0" end="0"/>
                                            </p:txEl>
                                          </p:spTgt>
                                        </p:tgtEl>
                                        <p:attrNameLst>
                                          <p:attrName>ppt_w</p:attrName>
                                        </p:attrNameLst>
                                      </p:cBhvr>
                                      <p:tavLst>
                                        <p:tav tm="0">
                                          <p:val>
                                            <p:strVal val="#ppt_w*0.70"/>
                                          </p:val>
                                        </p:tav>
                                        <p:tav tm="100000">
                                          <p:val>
                                            <p:strVal val="#ppt_w"/>
                                          </p:val>
                                        </p:tav>
                                      </p:tavLst>
                                    </p:anim>
                                    <p:anim calcmode="lin" valueType="num">
                                      <p:cBhvr additive="repl">
                                        <p:cTn id="871" dur="2000" fill="hold"/>
                                        <p:tgtEl>
                                          <p:spTgt spid="236">
                                            <p:txEl>
                                              <p:pRg st="0" end="0"/>
                                            </p:txEl>
                                          </p:spTgt>
                                        </p:tgtEl>
                                        <p:attrNameLst>
                                          <p:attrName>ppt_h</p:attrName>
                                        </p:attrNameLst>
                                      </p:cBhvr>
                                      <p:tavLst>
                                        <p:tav tm="0">
                                          <p:val>
                                            <p:strVal val="#ppt_h"/>
                                          </p:val>
                                        </p:tav>
                                        <p:tav tm="100000">
                                          <p:val>
                                            <p:strVal val="#ppt_h"/>
                                          </p:val>
                                        </p:tav>
                                      </p:tavLst>
                                    </p:anim>
                                    <p:animEffect filter="fade" transition="in">
                                      <p:cBhvr additive="repl">
                                        <p:cTn id="872" dur="2000"/>
                                        <p:tgtEl>
                                          <p:spTgt spid="236">
                                            <p:txEl>
                                              <p:pRg st="0" end="0"/>
                                            </p:txEl>
                                          </p:spTgt>
                                        </p:tgtEl>
                                      </p:cBhvr>
                                    </p:animEffect>
                                  </p:childTnLst>
                                </p:cTn>
                              </p:par>
                            </p:childTnLst>
                          </p:cTn>
                        </p:par>
                      </p:childTnLst>
                    </p:cTn>
                  </p:par>
                  <p:par>
                    <p:cTn id="873" fill="hold">
                      <p:stCondLst>
                        <p:cond delay="indefinite"/>
                      </p:stCondLst>
                      <p:childTnLst>
                        <p:par>
                          <p:cTn id="874" fill="hold">
                            <p:stCondLst>
                              <p:cond delay="0"/>
                            </p:stCondLst>
                            <p:childTnLst>
                              <p:par>
                                <p:cTn id="875" nodeType="clickEffect" fill="hold" presetClass="entr" presetID="55">
                                  <p:stCondLst>
                                    <p:cond delay="0"/>
                                  </p:stCondLst>
                                  <p:childTnLst>
                                    <p:set>
                                      <p:cBhvr>
                                        <p:cTn id="876" dur="1" fill="hold">
                                          <p:stCondLst>
                                            <p:cond delay="0"/>
                                          </p:stCondLst>
                                        </p:cTn>
                                        <p:tgtEl>
                                          <p:spTgt spid="237">
                                            <p:txEl>
                                              <p:pRg st="0" end="0"/>
                                            </p:txEl>
                                          </p:spTgt>
                                        </p:tgtEl>
                                        <p:attrNameLst>
                                          <p:attrName>style.visibility</p:attrName>
                                        </p:attrNameLst>
                                      </p:cBhvr>
                                      <p:to>
                                        <p:strVal val="visible"/>
                                      </p:to>
                                    </p:set>
                                    <p:anim calcmode="lin" valueType="num">
                                      <p:cBhvr additive="repl">
                                        <p:cTn id="877" dur="2000" fill="hold"/>
                                        <p:tgtEl>
                                          <p:spTgt spid="237">
                                            <p:txEl>
                                              <p:pRg st="0" end="0"/>
                                            </p:txEl>
                                          </p:spTgt>
                                        </p:tgtEl>
                                        <p:attrNameLst>
                                          <p:attrName>ppt_w</p:attrName>
                                        </p:attrNameLst>
                                      </p:cBhvr>
                                      <p:tavLst>
                                        <p:tav tm="0">
                                          <p:val>
                                            <p:strVal val="#ppt_w*0.70"/>
                                          </p:val>
                                        </p:tav>
                                        <p:tav tm="100000">
                                          <p:val>
                                            <p:strVal val="#ppt_w"/>
                                          </p:val>
                                        </p:tav>
                                      </p:tavLst>
                                    </p:anim>
                                    <p:anim calcmode="lin" valueType="num">
                                      <p:cBhvr additive="repl">
                                        <p:cTn id="878" dur="2000" fill="hold"/>
                                        <p:tgtEl>
                                          <p:spTgt spid="237">
                                            <p:txEl>
                                              <p:pRg st="0" end="0"/>
                                            </p:txEl>
                                          </p:spTgt>
                                        </p:tgtEl>
                                        <p:attrNameLst>
                                          <p:attrName>ppt_h</p:attrName>
                                        </p:attrNameLst>
                                      </p:cBhvr>
                                      <p:tavLst>
                                        <p:tav tm="0">
                                          <p:val>
                                            <p:strVal val="#ppt_h"/>
                                          </p:val>
                                        </p:tav>
                                        <p:tav tm="100000">
                                          <p:val>
                                            <p:strVal val="#ppt_h"/>
                                          </p:val>
                                        </p:tav>
                                      </p:tavLst>
                                    </p:anim>
                                    <p:animEffect filter="fade" transition="in">
                                      <p:cBhvr additive="repl">
                                        <p:cTn id="879" dur="2000"/>
                                        <p:tgtEl>
                                          <p:spTgt spid="237">
                                            <p:txEl>
                                              <p:pRg st="0" end="0"/>
                                            </p:txEl>
                                          </p:spTgt>
                                        </p:tgtEl>
                                      </p:cBhvr>
                                    </p:animEffect>
                                  </p:childTnLst>
                                </p:cTn>
                              </p:par>
                              <p:par>
                                <p:cTn id="880" nodeType="withEffect" fill="hold" presetClass="entr" presetID="55">
                                  <p:stCondLst>
                                    <p:cond delay="0"/>
                                  </p:stCondLst>
                                  <p:childTnLst>
                                    <p:set>
                                      <p:cBhvr>
                                        <p:cTn id="881" dur="1" fill="hold">
                                          <p:stCondLst>
                                            <p:cond delay="0"/>
                                          </p:stCondLst>
                                        </p:cTn>
                                        <p:tgtEl>
                                          <p:spTgt spid="237">
                                            <p:txEl>
                                              <p:pRg st="1" end="1"/>
                                            </p:txEl>
                                          </p:spTgt>
                                        </p:tgtEl>
                                        <p:attrNameLst>
                                          <p:attrName>style.visibility</p:attrName>
                                        </p:attrNameLst>
                                      </p:cBhvr>
                                      <p:to>
                                        <p:strVal val="visible"/>
                                      </p:to>
                                    </p:set>
                                    <p:anim calcmode="lin" valueType="num">
                                      <p:cBhvr additive="repl">
                                        <p:cTn id="882" dur="2000" fill="hold"/>
                                        <p:tgtEl>
                                          <p:spTgt spid="237">
                                            <p:txEl>
                                              <p:pRg st="1" end="1"/>
                                            </p:txEl>
                                          </p:spTgt>
                                        </p:tgtEl>
                                        <p:attrNameLst>
                                          <p:attrName>ppt_w</p:attrName>
                                        </p:attrNameLst>
                                      </p:cBhvr>
                                      <p:tavLst>
                                        <p:tav tm="0">
                                          <p:val>
                                            <p:strVal val="#ppt_w*0.70"/>
                                          </p:val>
                                        </p:tav>
                                        <p:tav tm="100000">
                                          <p:val>
                                            <p:strVal val="#ppt_w"/>
                                          </p:val>
                                        </p:tav>
                                      </p:tavLst>
                                    </p:anim>
                                    <p:anim calcmode="lin" valueType="num">
                                      <p:cBhvr additive="repl">
                                        <p:cTn id="883" dur="2000" fill="hold"/>
                                        <p:tgtEl>
                                          <p:spTgt spid="237">
                                            <p:txEl>
                                              <p:pRg st="1" end="1"/>
                                            </p:txEl>
                                          </p:spTgt>
                                        </p:tgtEl>
                                        <p:attrNameLst>
                                          <p:attrName>ppt_h</p:attrName>
                                        </p:attrNameLst>
                                      </p:cBhvr>
                                      <p:tavLst>
                                        <p:tav tm="0">
                                          <p:val>
                                            <p:strVal val="#ppt_h"/>
                                          </p:val>
                                        </p:tav>
                                        <p:tav tm="100000">
                                          <p:val>
                                            <p:strVal val="#ppt_h"/>
                                          </p:val>
                                        </p:tav>
                                      </p:tavLst>
                                    </p:anim>
                                    <p:animEffect filter="fade" transition="in">
                                      <p:cBhvr additive="repl">
                                        <p:cTn id="884" dur="2000"/>
                                        <p:tgtEl>
                                          <p:spTgt spid="237">
                                            <p:txEl>
                                              <p:pRg st="1" end="1"/>
                                            </p:txEl>
                                          </p:spTgt>
                                        </p:tgtEl>
                                      </p:cBhvr>
                                    </p:animEffect>
                                  </p:childTnLst>
                                </p:cTn>
                              </p:par>
                            </p:childTnLst>
                          </p:cTn>
                        </p:par>
                      </p:childTnLst>
                    </p:cTn>
                  </p:par>
                  <p:par>
                    <p:cTn id="885" fill="hold">
                      <p:stCondLst>
                        <p:cond delay="indefinite"/>
                      </p:stCondLst>
                      <p:childTnLst>
                        <p:par>
                          <p:cTn id="886" fill="hold">
                            <p:stCondLst>
                              <p:cond delay="0"/>
                            </p:stCondLst>
                            <p:childTnLst>
                              <p:par>
                                <p:cTn id="887" nodeType="clickEffect" fill="hold" presetClass="entr" presetID="49">
                                  <p:stCondLst>
                                    <p:cond delay="0"/>
                                  </p:stCondLst>
                                  <p:childTnLst>
                                    <p:set>
                                      <p:cBhvr>
                                        <p:cTn id="888" dur="1" fill="hold">
                                          <p:stCondLst>
                                            <p:cond delay="0"/>
                                          </p:stCondLst>
                                        </p:cTn>
                                        <p:tgtEl>
                                          <p:spTgt spid="238"/>
                                        </p:tgtEl>
                                        <p:attrNameLst>
                                          <p:attrName>style.visibility</p:attrName>
                                        </p:attrNameLst>
                                      </p:cBhvr>
                                      <p:to>
                                        <p:strVal val="visible"/>
                                      </p:to>
                                    </p:set>
                                    <p:anim calcmode="lin" valueType="num">
                                      <p:cBhvr additive="repl">
                                        <p:cTn id="889" dur="2000" fill="hold"/>
                                        <p:tgtEl>
                                          <p:spTgt spid="238"/>
                                        </p:tgtEl>
                                        <p:attrNameLst>
                                          <p:attrName>ppt_w</p:attrName>
                                        </p:attrNameLst>
                                      </p:cBhvr>
                                      <p:tavLst>
                                        <p:tav tm="0">
                                          <p:val>
                                            <p:fltVal val="0"/>
                                          </p:val>
                                        </p:tav>
                                        <p:tav tm="100000">
                                          <p:val>
                                            <p:strVal val="#ppt_w"/>
                                          </p:val>
                                        </p:tav>
                                      </p:tavLst>
                                    </p:anim>
                                    <p:anim calcmode="lin" valueType="num">
                                      <p:cBhvr additive="repl">
                                        <p:cTn id="890" dur="2000" fill="hold"/>
                                        <p:tgtEl>
                                          <p:spTgt spid="238"/>
                                        </p:tgtEl>
                                        <p:attrNameLst>
                                          <p:attrName>ppt_h</p:attrName>
                                        </p:attrNameLst>
                                      </p:cBhvr>
                                      <p:tavLst>
                                        <p:tav tm="0">
                                          <p:val>
                                            <p:fltVal val="0"/>
                                          </p:val>
                                        </p:tav>
                                        <p:tav tm="100000">
                                          <p:val>
                                            <p:strVal val="#ppt_h"/>
                                          </p:val>
                                        </p:tav>
                                      </p:tavLst>
                                    </p:anim>
                                    <p:anim calcmode="lin" valueType="num">
                                      <p:cBhvr additive="repl">
                                        <p:cTn id="891" dur="2000" fill="hold"/>
                                        <p:tgtEl>
                                          <p:spTgt spid="238"/>
                                        </p:tgtEl>
                                        <p:attrNameLst>
                                          <p:attrName>r</p:attrName>
                                        </p:attrNameLst>
                                      </p:cBhvr>
                                      <p:tavLst>
                                        <p:tav tm="0">
                                          <p:val>
                                            <p:strVal val="360"/>
                                          </p:val>
                                        </p:tav>
                                        <p:tav tm="100000">
                                          <p:val>
                                            <p:strVal val="0"/>
                                          </p:val>
                                        </p:tav>
                                      </p:tavLst>
                                    </p:anim>
                                    <p:animEffect filter="fade" transition="in">
                                      <p:cBhvr additive="repl">
                                        <p:cTn id="892" dur="2000"/>
                                        <p:tgtEl>
                                          <p:spTgt spid="238"/>
                                        </p:tgtEl>
                                      </p:cBhvr>
                                    </p:animEffect>
                                  </p:childTnLst>
                                </p:cTn>
                              </p:par>
                            </p:childTnLst>
                          </p:cTn>
                        </p:par>
                      </p:childTnLst>
                    </p:cTn>
                  </p:par>
                  <p:par>
                    <p:cTn id="893" fill="hold">
                      <p:stCondLst>
                        <p:cond delay="indefinite"/>
                      </p:stCondLst>
                      <p:childTnLst>
                        <p:par>
                          <p:cTn id="894" fill="hold">
                            <p:stCondLst>
                              <p:cond delay="0"/>
                            </p:stCondLst>
                            <p:childTnLst>
                              <p:par>
                                <p:cTn id="895" nodeType="clickEffect" fill="hold" presetClass="entr" presetID="2" presetSubtype="2">
                                  <p:stCondLst>
                                    <p:cond delay="0"/>
                                  </p:stCondLst>
                                  <p:childTnLst>
                                    <p:set>
                                      <p:cBhvr>
                                        <p:cTn id="896" dur="1" fill="hold">
                                          <p:stCondLst>
                                            <p:cond delay="0"/>
                                          </p:stCondLst>
                                        </p:cTn>
                                        <p:tgtEl>
                                          <p:spTgt spid="239"/>
                                        </p:tgtEl>
                                        <p:attrNameLst>
                                          <p:attrName>style.visibility</p:attrName>
                                        </p:attrNameLst>
                                      </p:cBhvr>
                                      <p:to>
                                        <p:strVal val="visible"/>
                                      </p:to>
                                    </p:set>
                                    <p:anim calcmode="lin" valueType="num">
                                      <p:cBhvr additive="repl">
                                        <p:cTn id="897" dur="2000" fill="hold"/>
                                        <p:tgtEl>
                                          <p:spTgt spid="239"/>
                                        </p:tgtEl>
                                        <p:attrNameLst>
                                          <p:attrName>ppt_x</p:attrName>
                                        </p:attrNameLst>
                                      </p:cBhvr>
                                      <p:tavLst>
                                        <p:tav tm="0">
                                          <p:val>
                                            <p:strVal val="1+#ppt_w/2"/>
                                          </p:val>
                                        </p:tav>
                                        <p:tav tm="100000">
                                          <p:val>
                                            <p:strVal val="#ppt_x"/>
                                          </p:val>
                                        </p:tav>
                                      </p:tavLst>
                                    </p:anim>
                                    <p:anim calcmode="lin" valueType="num">
                                      <p:cBhvr additive="repl">
                                        <p:cTn id="898" dur="2000" fill="hold"/>
                                        <p:tgtEl>
                                          <p:spTgt spid="239"/>
                                        </p:tgtEl>
                                        <p:attrNameLst>
                                          <p:attrName>ppt_y</p:attrName>
                                        </p:attrNameLst>
                                      </p:cBhvr>
                                      <p:tavLst>
                                        <p:tav tm="0">
                                          <p:val>
                                            <p:strVal val="#ppt_y"/>
                                          </p:val>
                                        </p:tav>
                                        <p:tav tm="100000">
                                          <p:val>
                                            <p:strVal val="#ppt_y"/>
                                          </p:val>
                                        </p:tav>
                                      </p:tavLst>
                                    </p:anim>
                                  </p:childTnLst>
                                </p:cTn>
                              </p:par>
                            </p:childTnLst>
                          </p:cTn>
                        </p:par>
                      </p:childTnLst>
                    </p:cTn>
                  </p:par>
                  <p:par>
                    <p:cTn id="899" fill="hold">
                      <p:stCondLst>
                        <p:cond delay="indefinite"/>
                      </p:stCondLst>
                      <p:childTnLst>
                        <p:par>
                          <p:cTn id="900" fill="hold">
                            <p:stCondLst>
                              <p:cond delay="0"/>
                            </p:stCondLst>
                            <p:childTnLst>
                              <p:par>
                                <p:cTn id="901" nodeType="clickEffect" fill="hold" presetClass="entr" presetID="2" presetSubtype="2">
                                  <p:stCondLst>
                                    <p:cond delay="0"/>
                                  </p:stCondLst>
                                  <p:childTnLst>
                                    <p:set>
                                      <p:cBhvr>
                                        <p:cTn id="902" dur="1" fill="hold">
                                          <p:stCondLst>
                                            <p:cond delay="0"/>
                                          </p:stCondLst>
                                        </p:cTn>
                                        <p:tgtEl>
                                          <p:spTgt spid="240"/>
                                        </p:tgtEl>
                                        <p:attrNameLst>
                                          <p:attrName>style.visibility</p:attrName>
                                        </p:attrNameLst>
                                      </p:cBhvr>
                                      <p:to>
                                        <p:strVal val="visible"/>
                                      </p:to>
                                    </p:set>
                                    <p:anim calcmode="lin" valueType="num">
                                      <p:cBhvr additive="repl">
                                        <p:cTn id="903" dur="2000" fill="hold"/>
                                        <p:tgtEl>
                                          <p:spTgt spid="240"/>
                                        </p:tgtEl>
                                        <p:attrNameLst>
                                          <p:attrName>ppt_x</p:attrName>
                                        </p:attrNameLst>
                                      </p:cBhvr>
                                      <p:tavLst>
                                        <p:tav tm="0">
                                          <p:val>
                                            <p:strVal val="1+#ppt_w/2"/>
                                          </p:val>
                                        </p:tav>
                                        <p:tav tm="100000">
                                          <p:val>
                                            <p:strVal val="#ppt_x"/>
                                          </p:val>
                                        </p:tav>
                                      </p:tavLst>
                                    </p:anim>
                                    <p:anim calcmode="lin" valueType="num">
                                      <p:cBhvr additive="repl">
                                        <p:cTn id="904" dur="2000" fill="hold"/>
                                        <p:tgtEl>
                                          <p:spTgt spid="240"/>
                                        </p:tgtEl>
                                        <p:attrNameLst>
                                          <p:attrName>ppt_y</p:attrName>
                                        </p:attrNameLst>
                                      </p:cBhvr>
                                      <p:tavLst>
                                        <p:tav tm="0">
                                          <p:val>
                                            <p:strVal val="#ppt_y"/>
                                          </p:val>
                                        </p:tav>
                                        <p:tav tm="100000">
                                          <p:val>
                                            <p:strVal val="#ppt_y"/>
                                          </p:val>
                                        </p:tav>
                                      </p:tavLst>
                                    </p:anim>
                                  </p:childTnLst>
                                </p:cTn>
                              </p:par>
                            </p:childTnLst>
                          </p:cTn>
                        </p:par>
                      </p:childTnLst>
                    </p:cTn>
                  </p:par>
                  <p:par>
                    <p:cTn id="905" fill="hold">
                      <p:stCondLst>
                        <p:cond delay="indefinite"/>
                      </p:stCondLst>
                      <p:childTnLst>
                        <p:par>
                          <p:cTn id="906" fill="hold">
                            <p:stCondLst>
                              <p:cond delay="0"/>
                            </p:stCondLst>
                            <p:childTnLst>
                              <p:par>
                                <p:cTn id="907" nodeType="clickEffect" fill="hold" presetClass="entr" presetID="2" presetSubtype="2">
                                  <p:stCondLst>
                                    <p:cond delay="0"/>
                                  </p:stCondLst>
                                  <p:childTnLst>
                                    <p:set>
                                      <p:cBhvr>
                                        <p:cTn id="908" dur="1" fill="hold">
                                          <p:stCondLst>
                                            <p:cond delay="0"/>
                                          </p:stCondLst>
                                        </p:cTn>
                                        <p:tgtEl>
                                          <p:spTgt spid="241"/>
                                        </p:tgtEl>
                                        <p:attrNameLst>
                                          <p:attrName>style.visibility</p:attrName>
                                        </p:attrNameLst>
                                      </p:cBhvr>
                                      <p:to>
                                        <p:strVal val="visible"/>
                                      </p:to>
                                    </p:set>
                                    <p:anim calcmode="lin" valueType="num">
                                      <p:cBhvr additive="repl">
                                        <p:cTn id="909" dur="2000" fill="hold"/>
                                        <p:tgtEl>
                                          <p:spTgt spid="241"/>
                                        </p:tgtEl>
                                        <p:attrNameLst>
                                          <p:attrName>ppt_x</p:attrName>
                                        </p:attrNameLst>
                                      </p:cBhvr>
                                      <p:tavLst>
                                        <p:tav tm="0">
                                          <p:val>
                                            <p:strVal val="1+#ppt_w/2"/>
                                          </p:val>
                                        </p:tav>
                                        <p:tav tm="100000">
                                          <p:val>
                                            <p:strVal val="#ppt_x"/>
                                          </p:val>
                                        </p:tav>
                                      </p:tavLst>
                                    </p:anim>
                                    <p:anim calcmode="lin" valueType="num">
                                      <p:cBhvr additive="repl">
                                        <p:cTn id="910" dur="2000" fill="hold"/>
                                        <p:tgtEl>
                                          <p:spTgt spid="2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495000" y="704880"/>
            <a:ext cx="8912160" cy="742680"/>
          </a:xfrm>
          <a:prstGeom prst="rect">
            <a:avLst/>
          </a:prstGeom>
          <a:noFill/>
          <a:ln w="9360">
            <a:noFill/>
          </a:ln>
        </p:spPr>
        <p:txBody>
          <a:bodyPr numCol="1" spcCol="0" lIns="0" rIns="0" bIns="0" anchor="b">
            <a:normAutofit/>
          </a:bodyPr>
          <a:p>
            <a:pPr algn="ctr">
              <a:lnSpc>
                <a:spcPct val="100000"/>
              </a:lnSpc>
              <a:buNone/>
            </a:pPr>
            <a:r>
              <a:rPr b="1" lang="en-US" sz="4400" spc="-1" strike="noStrike">
                <a:solidFill>
                  <a:srgbClr val="04617b"/>
                </a:solidFill>
                <a:latin typeface="Cambria"/>
              </a:rPr>
              <a:t>Introduction</a:t>
            </a:r>
            <a:endParaRPr b="0" lang="en-US" sz="4400" spc="-1" strike="noStrike">
              <a:solidFill>
                <a:srgbClr val="000000"/>
              </a:solidFill>
              <a:latin typeface="Arial"/>
            </a:endParaRPr>
          </a:p>
        </p:txBody>
      </p:sp>
      <p:sp>
        <p:nvSpPr>
          <p:cNvPr id="128" name="PlaceHolder 2"/>
          <p:cNvSpPr>
            <a:spLocks noGrp="1"/>
          </p:cNvSpPr>
          <p:nvPr>
            <p:ph/>
          </p:nvPr>
        </p:nvSpPr>
        <p:spPr>
          <a:xfrm>
            <a:off x="495000" y="1600200"/>
            <a:ext cx="8912160" cy="4617720"/>
          </a:xfrm>
          <a:prstGeom prst="rect">
            <a:avLst/>
          </a:prstGeom>
          <a:noFill/>
          <a:ln w="9360">
            <a:noFill/>
          </a:ln>
        </p:spPr>
        <p:txBody>
          <a:bodyPr numCol="1" spcCol="0" anchor="t">
            <a:normAutofit fontScale="96000"/>
          </a:bodyPr>
          <a:p>
            <a:pPr marL="274320" indent="-274320" algn="just">
              <a:lnSpc>
                <a:spcPct val="100000"/>
              </a:lnSpc>
              <a:spcBef>
                <a:spcPts val="479"/>
              </a:spcBef>
              <a:buClr>
                <a:srgbClr val="0bd0d9"/>
              </a:buClr>
              <a:buFont typeface="Wingdings 2" charset="2"/>
              <a:buChar char=""/>
            </a:pPr>
            <a:r>
              <a:rPr b="0" lang="en-US" sz="2400" spc="-1" strike="noStrike">
                <a:solidFill>
                  <a:srgbClr val="000000"/>
                </a:solidFill>
                <a:latin typeface="Cambria"/>
              </a:rPr>
              <a:t>Any project involves planning, scheduling &amp; controlling a number of interrelated activities with use of limited resources, namely, men, machines, materials, money &amp; time.</a:t>
            </a:r>
            <a:endParaRPr b="0" lang="en-US" sz="2400" spc="-1" strike="noStrike">
              <a:solidFill>
                <a:srgbClr val="000000"/>
              </a:solidFill>
              <a:latin typeface="Cambria"/>
            </a:endParaRPr>
          </a:p>
          <a:p>
            <a:pPr algn="just">
              <a:lnSpc>
                <a:spcPct val="100000"/>
              </a:lnSpc>
              <a:spcBef>
                <a:spcPts val="479"/>
              </a:spcBef>
              <a:buNone/>
            </a:pPr>
            <a:endParaRPr b="0" lang="en-US" sz="2400" spc="-1" strike="noStrike">
              <a:solidFill>
                <a:srgbClr val="000000"/>
              </a:solidFill>
              <a:latin typeface="Cambria"/>
            </a:endParaRPr>
          </a:p>
          <a:p>
            <a:pPr lvl="1" marL="640080" indent="-246960">
              <a:lnSpc>
                <a:spcPct val="100000"/>
              </a:lnSpc>
              <a:spcBef>
                <a:spcPts val="439"/>
              </a:spcBef>
              <a:buClr>
                <a:srgbClr val="0f6fc6"/>
              </a:buClr>
              <a:buFont typeface="Wingdings 2" charset="2"/>
              <a:buChar char=""/>
            </a:pPr>
            <a:r>
              <a:rPr b="0" lang="en-US" sz="2200" spc="-1" strike="noStrike">
                <a:solidFill>
                  <a:srgbClr val="000000"/>
                </a:solidFill>
                <a:latin typeface="Cambria"/>
              </a:rPr>
              <a:t>The projects may be extremely large &amp; complex such as construction of a housing , a highway,  a shopping complex etc.</a:t>
            </a:r>
            <a:endParaRPr b="0" lang="en-US" sz="2200" spc="-1" strike="noStrike">
              <a:solidFill>
                <a:srgbClr val="000000"/>
              </a:solidFill>
              <a:latin typeface="Cambria"/>
            </a:endParaRPr>
          </a:p>
          <a:p>
            <a:pPr lvl="1" marL="640080" indent="-246960">
              <a:lnSpc>
                <a:spcPct val="100000"/>
              </a:lnSpc>
              <a:spcBef>
                <a:spcPts val="439"/>
              </a:spcBef>
              <a:buClr>
                <a:srgbClr val="0f6fc6"/>
              </a:buClr>
              <a:buFont typeface="Wingdings 2" charset="2"/>
              <a:buChar char=""/>
            </a:pPr>
            <a:r>
              <a:rPr b="0" lang="en-US" sz="2200" spc="-1" strike="noStrike">
                <a:solidFill>
                  <a:srgbClr val="000000"/>
                </a:solidFill>
                <a:latin typeface="Cambria"/>
              </a:rPr>
              <a:t>introduction of new products &amp; research &amp; development projects.</a:t>
            </a:r>
            <a:endParaRPr b="0" lang="en-US" sz="2200" spc="-1" strike="noStrike">
              <a:solidFill>
                <a:srgbClr val="000000"/>
              </a:solidFill>
              <a:latin typeface="Cambria"/>
            </a:endParaRPr>
          </a:p>
          <a:p>
            <a:endParaRPr b="0" lang="en-US" sz="2200" spc="-1" strike="noStrike">
              <a:solidFill>
                <a:srgbClr val="000000"/>
              </a:solidFill>
              <a:latin typeface="Cambria"/>
            </a:endParaRPr>
          </a:p>
          <a:p>
            <a:pPr marL="274320" indent="-274320" algn="just">
              <a:lnSpc>
                <a:spcPct val="100000"/>
              </a:lnSpc>
              <a:spcBef>
                <a:spcPts val="479"/>
              </a:spcBef>
              <a:buClr>
                <a:srgbClr val="0bd0d9"/>
              </a:buClr>
              <a:buFont typeface="Wingdings 2" charset="2"/>
              <a:buChar char=""/>
            </a:pPr>
            <a:r>
              <a:rPr b="0" lang="en-US" sz="2400" spc="-1" strike="noStrike">
                <a:solidFill>
                  <a:srgbClr val="000000"/>
                </a:solidFill>
                <a:latin typeface="Cambria"/>
              </a:rPr>
              <a:t>It is required that managers must have a dynamic planning &amp; scheduling system to produce the best possible results &amp; also to react immediately to the changing conditions &amp; make necessary changes in the plan &amp; schedule.</a:t>
            </a:r>
            <a:endParaRPr b="0" lang="en-US" sz="2400" spc="-1" strike="noStrike">
              <a:solidFill>
                <a:srgbClr val="000000"/>
              </a:solidFill>
              <a:latin typeface="Cambria"/>
            </a:endParaRPr>
          </a:p>
        </p:txBody>
      </p:sp>
      <p:sp>
        <p:nvSpPr>
          <p:cNvPr id="4" name="PlaceHolder 3"/>
          <p:cNvSpPr>
            <a:spLocks noGrp="1"/>
          </p:cNvSpPr>
          <p:nvPr>
            <p:ph type="sldNum" idx="6"/>
          </p:nvPr>
        </p:nvSpPr>
        <p:spPr/>
        <p:txBody>
          <a:bodyPr/>
          <a:p>
            <a:fld id="{CBCAC491-245C-431B-81E9-DE992D257969}" type="slidenum">
              <a:t>3</a:t>
            </a:fld>
          </a:p>
        </p:txBody>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2" presetSubtype="8">
                                  <p:stCondLst>
                                    <p:cond delay="0"/>
                                  </p:stCondLst>
                                  <p:childTnLst>
                                    <p:set>
                                      <p:cBhvr>
                                        <p:cTn id="13" dur="1" fill="hold">
                                          <p:stCondLst>
                                            <p:cond delay="0"/>
                                          </p:stCondLst>
                                        </p:cTn>
                                        <p:tgtEl>
                                          <p:spTgt spid="128">
                                            <p:txEl>
                                              <p:pRg st="0" end="0"/>
                                            </p:txEl>
                                          </p:spTgt>
                                        </p:tgtEl>
                                        <p:attrNameLst>
                                          <p:attrName>style.visibility</p:attrName>
                                        </p:attrNameLst>
                                      </p:cBhvr>
                                      <p:to>
                                        <p:strVal val="visible"/>
                                      </p:to>
                                    </p:set>
                                    <p:anim calcmode="lin" valueType="num">
                                      <p:cBhvr additive="repl">
                                        <p:cTn id="14" dur="2000" fill="hold"/>
                                        <p:tgtEl>
                                          <p:spTgt spid="128">
                                            <p:txEl>
                                              <p:pRg st="0" end="0"/>
                                            </p:txEl>
                                          </p:spTgt>
                                        </p:tgtEl>
                                        <p:attrNameLst>
                                          <p:attrName>ppt_x</p:attrName>
                                        </p:attrNameLst>
                                      </p:cBhvr>
                                      <p:tavLst>
                                        <p:tav tm="0">
                                          <p:val>
                                            <p:strVal val="0-#ppt_w/2"/>
                                          </p:val>
                                        </p:tav>
                                        <p:tav tm="100000">
                                          <p:val>
                                            <p:strVal val="#ppt_x"/>
                                          </p:val>
                                        </p:tav>
                                      </p:tavLst>
                                    </p:anim>
                                    <p:anim calcmode="lin" valueType="num">
                                      <p:cBhvr additive="repl">
                                        <p:cTn id="15" dur="2000" fill="hold"/>
                                        <p:tgtEl>
                                          <p:spTgt spid="1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2" presetSubtype="2">
                                  <p:stCondLst>
                                    <p:cond delay="0"/>
                                  </p:stCondLst>
                                  <p:childTnLst>
                                    <p:set>
                                      <p:cBhvr>
                                        <p:cTn id="19" dur="1" fill="hold">
                                          <p:stCondLst>
                                            <p:cond delay="0"/>
                                          </p:stCondLst>
                                        </p:cTn>
                                        <p:tgtEl>
                                          <p:spTgt spid="128">
                                            <p:txEl>
                                              <p:pRg st="2" end="2"/>
                                            </p:txEl>
                                          </p:spTgt>
                                        </p:tgtEl>
                                        <p:attrNameLst>
                                          <p:attrName>style.visibility</p:attrName>
                                        </p:attrNameLst>
                                      </p:cBhvr>
                                      <p:to>
                                        <p:strVal val="visible"/>
                                      </p:to>
                                    </p:set>
                                    <p:anim calcmode="lin" valueType="num">
                                      <p:cBhvr additive="repl">
                                        <p:cTn id="20" dur="2000" fill="hold"/>
                                        <p:tgtEl>
                                          <p:spTgt spid="128">
                                            <p:txEl>
                                              <p:pRg st="2" end="2"/>
                                            </p:txEl>
                                          </p:spTgt>
                                        </p:tgtEl>
                                        <p:attrNameLst>
                                          <p:attrName>ppt_x</p:attrName>
                                        </p:attrNameLst>
                                      </p:cBhvr>
                                      <p:tavLst>
                                        <p:tav tm="0">
                                          <p:val>
                                            <p:strVal val="1+#ppt_w/2"/>
                                          </p:val>
                                        </p:tav>
                                        <p:tav tm="100000">
                                          <p:val>
                                            <p:strVal val="#ppt_x"/>
                                          </p:val>
                                        </p:tav>
                                      </p:tavLst>
                                    </p:anim>
                                    <p:anim calcmode="lin" valueType="num">
                                      <p:cBhvr additive="repl">
                                        <p:cTn id="21" dur="2000" fill="hold"/>
                                        <p:tgtEl>
                                          <p:spTgt spid="1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2" presetSubtype="8">
                                  <p:stCondLst>
                                    <p:cond delay="0"/>
                                  </p:stCondLst>
                                  <p:childTnLst>
                                    <p:set>
                                      <p:cBhvr>
                                        <p:cTn id="25" dur="1" fill="hold">
                                          <p:stCondLst>
                                            <p:cond delay="0"/>
                                          </p:stCondLst>
                                        </p:cTn>
                                        <p:tgtEl>
                                          <p:spTgt spid="128">
                                            <p:txEl>
                                              <p:pRg st="3" end="3"/>
                                            </p:txEl>
                                          </p:spTgt>
                                        </p:tgtEl>
                                        <p:attrNameLst>
                                          <p:attrName>style.visibility</p:attrName>
                                        </p:attrNameLst>
                                      </p:cBhvr>
                                      <p:to>
                                        <p:strVal val="visible"/>
                                      </p:to>
                                    </p:set>
                                    <p:anim calcmode="lin" valueType="num">
                                      <p:cBhvr additive="repl">
                                        <p:cTn id="26" dur="2000" fill="hold"/>
                                        <p:tgtEl>
                                          <p:spTgt spid="128">
                                            <p:txEl>
                                              <p:pRg st="3" end="3"/>
                                            </p:txEl>
                                          </p:spTgt>
                                        </p:tgtEl>
                                        <p:attrNameLst>
                                          <p:attrName>ppt_x</p:attrName>
                                        </p:attrNameLst>
                                      </p:cBhvr>
                                      <p:tavLst>
                                        <p:tav tm="0">
                                          <p:val>
                                            <p:strVal val="0-#ppt_w/2"/>
                                          </p:val>
                                        </p:tav>
                                        <p:tav tm="100000">
                                          <p:val>
                                            <p:strVal val="#ppt_x"/>
                                          </p:val>
                                        </p:tav>
                                      </p:tavLst>
                                    </p:anim>
                                    <p:anim calcmode="lin" valueType="num">
                                      <p:cBhvr additive="repl">
                                        <p:cTn id="27" dur="2000" fill="hold"/>
                                        <p:tgtEl>
                                          <p:spTgt spid="1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2" presetSubtype="8">
                                  <p:stCondLst>
                                    <p:cond delay="0"/>
                                  </p:stCondLst>
                                  <p:childTnLst>
                                    <p:set>
                                      <p:cBhvr>
                                        <p:cTn id="31" dur="1" fill="hold">
                                          <p:stCondLst>
                                            <p:cond delay="0"/>
                                          </p:stCondLst>
                                        </p:cTn>
                                        <p:tgtEl>
                                          <p:spTgt spid="128">
                                            <p:txEl>
                                              <p:pRg st="5" end="5"/>
                                            </p:txEl>
                                          </p:spTgt>
                                        </p:tgtEl>
                                        <p:attrNameLst>
                                          <p:attrName>style.visibility</p:attrName>
                                        </p:attrNameLst>
                                      </p:cBhvr>
                                      <p:to>
                                        <p:strVal val="visible"/>
                                      </p:to>
                                    </p:set>
                                    <p:anim calcmode="lin" valueType="num">
                                      <p:cBhvr additive="repl">
                                        <p:cTn id="32" dur="2000" fill="hold"/>
                                        <p:tgtEl>
                                          <p:spTgt spid="128">
                                            <p:txEl>
                                              <p:pRg st="5" end="5"/>
                                            </p:txEl>
                                          </p:spTgt>
                                        </p:tgtEl>
                                        <p:attrNameLst>
                                          <p:attrName>ppt_x</p:attrName>
                                        </p:attrNameLst>
                                      </p:cBhvr>
                                      <p:tavLst>
                                        <p:tav tm="0">
                                          <p:val>
                                            <p:strVal val="0-#ppt_w/2"/>
                                          </p:val>
                                        </p:tav>
                                        <p:tav tm="100000">
                                          <p:val>
                                            <p:strVal val="#ppt_x"/>
                                          </p:val>
                                        </p:tav>
                                      </p:tavLst>
                                    </p:anim>
                                    <p:anim calcmode="lin" valueType="num">
                                      <p:cBhvr additive="repl">
                                        <p:cTn id="33" dur="2000" fill="hold"/>
                                        <p:tgtEl>
                                          <p:spTgt spid="12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Rectangle 1"/>
          <p:cNvSpPr/>
          <p:nvPr/>
        </p:nvSpPr>
        <p:spPr>
          <a:xfrm>
            <a:off x="742680" y="533520"/>
            <a:ext cx="8334360" cy="63828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onstantia"/>
              </a:rPr>
              <a:t>Taking all these time estimates into consideration, the expected time of an activity is arrived at.</a:t>
            </a:r>
            <a:endParaRPr b="0" lang="en-US" sz="1800" spc="-1" strike="noStrike">
              <a:latin typeface="Arial"/>
            </a:endParaRPr>
          </a:p>
        </p:txBody>
      </p:sp>
      <p:sp>
        <p:nvSpPr>
          <p:cNvPr id="243" name="Rectangle 2"/>
          <p:cNvSpPr/>
          <p:nvPr/>
        </p:nvSpPr>
        <p:spPr>
          <a:xfrm>
            <a:off x="380520" y="1295280"/>
            <a:ext cx="4125600" cy="63828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onstantia"/>
              </a:rPr>
              <a:t>The average or mean (ta) value of the activity duration is given by,</a:t>
            </a:r>
            <a:endParaRPr b="0" lang="en-US" sz="1800" spc="-1" strike="noStrike">
              <a:latin typeface="Arial"/>
            </a:endParaRPr>
          </a:p>
        </p:txBody>
      </p:sp>
      <p:pic>
        <p:nvPicPr>
          <p:cNvPr id="244" name="Picture 2" descr=""/>
          <p:cNvPicPr/>
          <p:nvPr/>
        </p:nvPicPr>
        <p:blipFill>
          <a:blip r:embed="rId1"/>
          <a:stretch/>
        </p:blipFill>
        <p:spPr>
          <a:xfrm>
            <a:off x="4570200" y="1143000"/>
            <a:ext cx="4435200" cy="715680"/>
          </a:xfrm>
          <a:prstGeom prst="rect">
            <a:avLst/>
          </a:prstGeom>
          <a:ln w="9525">
            <a:noFill/>
          </a:ln>
        </p:spPr>
      </p:pic>
      <p:sp>
        <p:nvSpPr>
          <p:cNvPr id="245" name="Rectangle 4"/>
          <p:cNvSpPr/>
          <p:nvPr/>
        </p:nvSpPr>
        <p:spPr>
          <a:xfrm>
            <a:off x="380520" y="2133720"/>
            <a:ext cx="3960720" cy="63828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onstantia"/>
              </a:rPr>
              <a:t>The variance of the activity time is calculated using the formula,</a:t>
            </a:r>
            <a:endParaRPr b="0" lang="en-US" sz="1800" spc="-1" strike="noStrike">
              <a:latin typeface="Arial"/>
            </a:endParaRPr>
          </a:p>
        </p:txBody>
      </p:sp>
      <p:sp>
        <p:nvSpPr>
          <p:cNvPr id="246" name="Rectangle 6"/>
          <p:cNvSpPr/>
          <p:nvPr/>
        </p:nvSpPr>
        <p:spPr>
          <a:xfrm>
            <a:off x="380520" y="3581280"/>
            <a:ext cx="4951080" cy="146124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1" lang="en-US" sz="1800" spc="-1" strike="noStrike">
                <a:solidFill>
                  <a:srgbClr val="000000"/>
                </a:solidFill>
                <a:latin typeface="Constantia"/>
              </a:rPr>
              <a:t>The probability of completing the project within the scheduled time (Ts) or contracted time may be obtained by using the standard normal deviate where Te is the expected time of project completion.</a:t>
            </a:r>
            <a:endParaRPr b="0" lang="en-US" sz="1800" spc="-1" strike="noStrike">
              <a:latin typeface="Arial"/>
            </a:endParaRPr>
          </a:p>
        </p:txBody>
      </p:sp>
      <p:sp>
        <p:nvSpPr>
          <p:cNvPr id="247" name="Rectangle 7"/>
          <p:cNvSpPr/>
          <p:nvPr/>
        </p:nvSpPr>
        <p:spPr>
          <a:xfrm>
            <a:off x="562320" y="2971800"/>
            <a:ext cx="4006440" cy="3945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2000" spc="-1" strike="noStrike" u="sng">
                <a:solidFill>
                  <a:srgbClr val="ff0000"/>
                </a:solidFill>
                <a:uFillTx/>
                <a:latin typeface="Constantia"/>
              </a:rPr>
              <a:t>Probability for Project Duration</a:t>
            </a:r>
            <a:endParaRPr b="0" lang="en-US" sz="2000" spc="-1" strike="noStrike">
              <a:latin typeface="Arial"/>
            </a:endParaRPr>
          </a:p>
        </p:txBody>
      </p:sp>
      <p:pic>
        <p:nvPicPr>
          <p:cNvPr id="248" name="Picture 4" descr=""/>
          <p:cNvPicPr/>
          <p:nvPr/>
        </p:nvPicPr>
        <p:blipFill>
          <a:blip r:embed="rId2"/>
          <a:stretch/>
        </p:blipFill>
        <p:spPr>
          <a:xfrm>
            <a:off x="5693760" y="3857760"/>
            <a:ext cx="3052800" cy="752040"/>
          </a:xfrm>
          <a:prstGeom prst="rect">
            <a:avLst/>
          </a:prstGeom>
          <a:ln w="9525">
            <a:noFill/>
          </a:ln>
        </p:spPr>
      </p:pic>
      <p:sp>
        <p:nvSpPr>
          <p:cNvPr id="249" name="Rectangle 9"/>
          <p:cNvSpPr/>
          <p:nvPr/>
        </p:nvSpPr>
        <p:spPr>
          <a:xfrm>
            <a:off x="380520" y="5105520"/>
            <a:ext cx="4951080" cy="63828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onstantia"/>
              </a:rPr>
              <a:t>Probability of completing the project within the scheduled time is,</a:t>
            </a:r>
            <a:endParaRPr b="0" lang="en-US" sz="1800" spc="-1" strike="noStrike">
              <a:latin typeface="Arial"/>
            </a:endParaRPr>
          </a:p>
        </p:txBody>
      </p:sp>
      <p:pic>
        <p:nvPicPr>
          <p:cNvPr id="250" name="Picture 5" descr=""/>
          <p:cNvPicPr/>
          <p:nvPr/>
        </p:nvPicPr>
        <p:blipFill>
          <a:blip r:embed="rId3"/>
          <a:srcRect l="0" t="0" r="19028" b="0"/>
          <a:stretch/>
        </p:blipFill>
        <p:spPr>
          <a:xfrm>
            <a:off x="5256000" y="5181480"/>
            <a:ext cx="4456080" cy="399600"/>
          </a:xfrm>
          <a:prstGeom prst="rect">
            <a:avLst/>
          </a:prstGeom>
          <a:ln w="9525">
            <a:noFill/>
          </a:ln>
        </p:spPr>
      </p:pic>
      <p:pic>
        <p:nvPicPr>
          <p:cNvPr id="251" name="Picture 2" descr=""/>
          <p:cNvPicPr/>
          <p:nvPr/>
        </p:nvPicPr>
        <p:blipFill>
          <a:blip r:embed="rId4"/>
          <a:stretch/>
        </p:blipFill>
        <p:spPr>
          <a:xfrm>
            <a:off x="4798800" y="1905120"/>
            <a:ext cx="1815120" cy="936360"/>
          </a:xfrm>
          <a:prstGeom prst="rect">
            <a:avLst/>
          </a:prstGeom>
          <a:ln w="9525">
            <a:noFill/>
          </a:ln>
        </p:spPr>
      </p:pic>
      <p:sp>
        <p:nvSpPr>
          <p:cNvPr id="2" name="PlaceHolder 1"/>
          <p:cNvSpPr>
            <a:spLocks noGrp="1"/>
          </p:cNvSpPr>
          <p:nvPr>
            <p:ph type="sldNum" idx="9"/>
          </p:nvPr>
        </p:nvSpPr>
        <p:spPr/>
        <p:txBody>
          <a:bodyPr/>
          <a:p>
            <a:fld id="{A1D67F8A-48B4-4C9B-B8C1-9C775CBA28E3}" type="slidenum">
              <a:t>30</a:t>
            </a:fld>
          </a:p>
        </p:txBody>
      </p:sp>
    </p:spTree>
  </p:cSld>
  <mc:AlternateContent>
    <mc:Choice Requires="p14">
      <p:transition spd="slow" p14:dur="2000"/>
    </mc:Choice>
    <mc:Fallback>
      <p:transition spd="slow"/>
    </mc:Fallback>
  </mc:AlternateContent>
  <p:timing>
    <p:tnLst>
      <p:par>
        <p:cTn id="911" dur="indefinite" restart="never" nodeType="tmRoot">
          <p:childTnLst>
            <p:seq>
              <p:cTn id="912" dur="indefinite" nodeType="mainSeq">
                <p:childTnLst>
                  <p:par>
                    <p:cTn id="913" fill="hold">
                      <p:stCondLst>
                        <p:cond delay="indefinite"/>
                      </p:stCondLst>
                      <p:childTnLst>
                        <p:par>
                          <p:cTn id="914" fill="hold">
                            <p:stCondLst>
                              <p:cond delay="0"/>
                            </p:stCondLst>
                            <p:childTnLst>
                              <p:par>
                                <p:cTn id="915" nodeType="clickEffect" fill="hold" presetClass="entr" presetID="55">
                                  <p:stCondLst>
                                    <p:cond delay="0"/>
                                  </p:stCondLst>
                                  <p:childTnLst>
                                    <p:set>
                                      <p:cBhvr>
                                        <p:cTn id="916" dur="1" fill="hold">
                                          <p:stCondLst>
                                            <p:cond delay="0"/>
                                          </p:stCondLst>
                                        </p:cTn>
                                        <p:tgtEl>
                                          <p:spTgt spid="242"/>
                                        </p:tgtEl>
                                        <p:attrNameLst>
                                          <p:attrName>style.visibility</p:attrName>
                                        </p:attrNameLst>
                                      </p:cBhvr>
                                      <p:to>
                                        <p:strVal val="visible"/>
                                      </p:to>
                                    </p:set>
                                    <p:anim calcmode="lin" valueType="num">
                                      <p:cBhvr additive="repl">
                                        <p:cTn id="917" dur="2000" fill="hold"/>
                                        <p:tgtEl>
                                          <p:spTgt spid="242"/>
                                        </p:tgtEl>
                                        <p:attrNameLst>
                                          <p:attrName>ppt_w</p:attrName>
                                        </p:attrNameLst>
                                      </p:cBhvr>
                                      <p:tavLst>
                                        <p:tav tm="0">
                                          <p:val>
                                            <p:strVal val="#ppt_w*0.70"/>
                                          </p:val>
                                        </p:tav>
                                        <p:tav tm="100000">
                                          <p:val>
                                            <p:strVal val="#ppt_w"/>
                                          </p:val>
                                        </p:tav>
                                      </p:tavLst>
                                    </p:anim>
                                    <p:anim calcmode="lin" valueType="num">
                                      <p:cBhvr additive="repl">
                                        <p:cTn id="918" dur="2000" fill="hold"/>
                                        <p:tgtEl>
                                          <p:spTgt spid="242"/>
                                        </p:tgtEl>
                                        <p:attrNameLst>
                                          <p:attrName>ppt_h</p:attrName>
                                        </p:attrNameLst>
                                      </p:cBhvr>
                                      <p:tavLst>
                                        <p:tav tm="0">
                                          <p:val>
                                            <p:strVal val="#ppt_h"/>
                                          </p:val>
                                        </p:tav>
                                        <p:tav tm="100000">
                                          <p:val>
                                            <p:strVal val="#ppt_h"/>
                                          </p:val>
                                        </p:tav>
                                      </p:tavLst>
                                    </p:anim>
                                    <p:animEffect filter="fade" transition="in">
                                      <p:cBhvr additive="repl">
                                        <p:cTn id="919" dur="2000"/>
                                        <p:tgtEl>
                                          <p:spTgt spid="242"/>
                                        </p:tgtEl>
                                      </p:cBhvr>
                                    </p:animEffect>
                                  </p:childTnLst>
                                </p:cTn>
                              </p:par>
                            </p:childTnLst>
                          </p:cTn>
                        </p:par>
                      </p:childTnLst>
                    </p:cTn>
                  </p:par>
                  <p:par>
                    <p:cTn id="920" fill="hold">
                      <p:stCondLst>
                        <p:cond delay="indefinite"/>
                      </p:stCondLst>
                      <p:childTnLst>
                        <p:par>
                          <p:cTn id="921" fill="hold">
                            <p:stCondLst>
                              <p:cond delay="0"/>
                            </p:stCondLst>
                            <p:childTnLst>
                              <p:par>
                                <p:cTn id="922" nodeType="clickEffect" fill="hold" presetClass="entr" presetID="55">
                                  <p:stCondLst>
                                    <p:cond delay="0"/>
                                  </p:stCondLst>
                                  <p:childTnLst>
                                    <p:set>
                                      <p:cBhvr>
                                        <p:cTn id="923" dur="1" fill="hold">
                                          <p:stCondLst>
                                            <p:cond delay="0"/>
                                          </p:stCondLst>
                                        </p:cTn>
                                        <p:tgtEl>
                                          <p:spTgt spid="243"/>
                                        </p:tgtEl>
                                        <p:attrNameLst>
                                          <p:attrName>style.visibility</p:attrName>
                                        </p:attrNameLst>
                                      </p:cBhvr>
                                      <p:to>
                                        <p:strVal val="visible"/>
                                      </p:to>
                                    </p:set>
                                    <p:anim calcmode="lin" valueType="num">
                                      <p:cBhvr additive="repl">
                                        <p:cTn id="924" dur="2000" fill="hold"/>
                                        <p:tgtEl>
                                          <p:spTgt spid="243"/>
                                        </p:tgtEl>
                                        <p:attrNameLst>
                                          <p:attrName>ppt_w</p:attrName>
                                        </p:attrNameLst>
                                      </p:cBhvr>
                                      <p:tavLst>
                                        <p:tav tm="0">
                                          <p:val>
                                            <p:strVal val="#ppt_w*0.70"/>
                                          </p:val>
                                        </p:tav>
                                        <p:tav tm="100000">
                                          <p:val>
                                            <p:strVal val="#ppt_w"/>
                                          </p:val>
                                        </p:tav>
                                      </p:tavLst>
                                    </p:anim>
                                    <p:anim calcmode="lin" valueType="num">
                                      <p:cBhvr additive="repl">
                                        <p:cTn id="925" dur="2000" fill="hold"/>
                                        <p:tgtEl>
                                          <p:spTgt spid="243"/>
                                        </p:tgtEl>
                                        <p:attrNameLst>
                                          <p:attrName>ppt_h</p:attrName>
                                        </p:attrNameLst>
                                      </p:cBhvr>
                                      <p:tavLst>
                                        <p:tav tm="0">
                                          <p:val>
                                            <p:strVal val="#ppt_h"/>
                                          </p:val>
                                        </p:tav>
                                        <p:tav tm="100000">
                                          <p:val>
                                            <p:strVal val="#ppt_h"/>
                                          </p:val>
                                        </p:tav>
                                      </p:tavLst>
                                    </p:anim>
                                    <p:animEffect filter="fade" transition="in">
                                      <p:cBhvr additive="repl">
                                        <p:cTn id="926" dur="2000"/>
                                        <p:tgtEl>
                                          <p:spTgt spid="243"/>
                                        </p:tgtEl>
                                      </p:cBhvr>
                                    </p:animEffect>
                                  </p:childTnLst>
                                </p:cTn>
                              </p:par>
                            </p:childTnLst>
                          </p:cTn>
                        </p:par>
                      </p:childTnLst>
                    </p:cTn>
                  </p:par>
                  <p:par>
                    <p:cTn id="927" fill="hold">
                      <p:stCondLst>
                        <p:cond delay="indefinite"/>
                      </p:stCondLst>
                      <p:childTnLst>
                        <p:par>
                          <p:cTn id="928" fill="hold">
                            <p:stCondLst>
                              <p:cond delay="0"/>
                            </p:stCondLst>
                            <p:childTnLst>
                              <p:par>
                                <p:cTn id="929" nodeType="clickEffect" fill="hold" presetClass="entr" presetID="49">
                                  <p:stCondLst>
                                    <p:cond delay="0"/>
                                  </p:stCondLst>
                                  <p:childTnLst>
                                    <p:set>
                                      <p:cBhvr>
                                        <p:cTn id="930" dur="1" fill="hold">
                                          <p:stCondLst>
                                            <p:cond delay="0"/>
                                          </p:stCondLst>
                                        </p:cTn>
                                        <p:tgtEl>
                                          <p:spTgt spid="244"/>
                                        </p:tgtEl>
                                        <p:attrNameLst>
                                          <p:attrName>style.visibility</p:attrName>
                                        </p:attrNameLst>
                                      </p:cBhvr>
                                      <p:to>
                                        <p:strVal val="visible"/>
                                      </p:to>
                                    </p:set>
                                    <p:anim calcmode="lin" valueType="num">
                                      <p:cBhvr additive="repl">
                                        <p:cTn id="931" dur="2000" fill="hold"/>
                                        <p:tgtEl>
                                          <p:spTgt spid="244"/>
                                        </p:tgtEl>
                                        <p:attrNameLst>
                                          <p:attrName>ppt_w</p:attrName>
                                        </p:attrNameLst>
                                      </p:cBhvr>
                                      <p:tavLst>
                                        <p:tav tm="0">
                                          <p:val>
                                            <p:fltVal val="0"/>
                                          </p:val>
                                        </p:tav>
                                        <p:tav tm="100000">
                                          <p:val>
                                            <p:strVal val="#ppt_w"/>
                                          </p:val>
                                        </p:tav>
                                      </p:tavLst>
                                    </p:anim>
                                    <p:anim calcmode="lin" valueType="num">
                                      <p:cBhvr additive="repl">
                                        <p:cTn id="932" dur="2000" fill="hold"/>
                                        <p:tgtEl>
                                          <p:spTgt spid="244"/>
                                        </p:tgtEl>
                                        <p:attrNameLst>
                                          <p:attrName>ppt_h</p:attrName>
                                        </p:attrNameLst>
                                      </p:cBhvr>
                                      <p:tavLst>
                                        <p:tav tm="0">
                                          <p:val>
                                            <p:fltVal val="0"/>
                                          </p:val>
                                        </p:tav>
                                        <p:tav tm="100000">
                                          <p:val>
                                            <p:strVal val="#ppt_h"/>
                                          </p:val>
                                        </p:tav>
                                      </p:tavLst>
                                    </p:anim>
                                    <p:anim calcmode="lin" valueType="num">
                                      <p:cBhvr additive="repl">
                                        <p:cTn id="933" dur="2000" fill="hold"/>
                                        <p:tgtEl>
                                          <p:spTgt spid="244"/>
                                        </p:tgtEl>
                                        <p:attrNameLst>
                                          <p:attrName>r</p:attrName>
                                        </p:attrNameLst>
                                      </p:cBhvr>
                                      <p:tavLst>
                                        <p:tav tm="0">
                                          <p:val>
                                            <p:strVal val="360"/>
                                          </p:val>
                                        </p:tav>
                                        <p:tav tm="100000">
                                          <p:val>
                                            <p:strVal val="0"/>
                                          </p:val>
                                        </p:tav>
                                      </p:tavLst>
                                    </p:anim>
                                    <p:animEffect filter="fade" transition="in">
                                      <p:cBhvr additive="repl">
                                        <p:cTn id="934" dur="2000"/>
                                        <p:tgtEl>
                                          <p:spTgt spid="244"/>
                                        </p:tgtEl>
                                      </p:cBhvr>
                                    </p:animEffect>
                                  </p:childTnLst>
                                </p:cTn>
                              </p:par>
                            </p:childTnLst>
                          </p:cTn>
                        </p:par>
                      </p:childTnLst>
                    </p:cTn>
                  </p:par>
                  <p:par>
                    <p:cTn id="935" fill="hold">
                      <p:stCondLst>
                        <p:cond delay="indefinite"/>
                      </p:stCondLst>
                      <p:childTnLst>
                        <p:par>
                          <p:cTn id="936" fill="hold">
                            <p:stCondLst>
                              <p:cond delay="0"/>
                            </p:stCondLst>
                            <p:childTnLst>
                              <p:par>
                                <p:cTn id="937" nodeType="clickEffect" fill="hold" presetClass="entr" presetID="55">
                                  <p:stCondLst>
                                    <p:cond delay="0"/>
                                  </p:stCondLst>
                                  <p:childTnLst>
                                    <p:set>
                                      <p:cBhvr>
                                        <p:cTn id="938" dur="1" fill="hold">
                                          <p:stCondLst>
                                            <p:cond delay="0"/>
                                          </p:stCondLst>
                                        </p:cTn>
                                        <p:tgtEl>
                                          <p:spTgt spid="245"/>
                                        </p:tgtEl>
                                        <p:attrNameLst>
                                          <p:attrName>style.visibility</p:attrName>
                                        </p:attrNameLst>
                                      </p:cBhvr>
                                      <p:to>
                                        <p:strVal val="visible"/>
                                      </p:to>
                                    </p:set>
                                    <p:anim calcmode="lin" valueType="num">
                                      <p:cBhvr additive="repl">
                                        <p:cTn id="939" dur="2000" fill="hold"/>
                                        <p:tgtEl>
                                          <p:spTgt spid="245"/>
                                        </p:tgtEl>
                                        <p:attrNameLst>
                                          <p:attrName>ppt_w</p:attrName>
                                        </p:attrNameLst>
                                      </p:cBhvr>
                                      <p:tavLst>
                                        <p:tav tm="0">
                                          <p:val>
                                            <p:strVal val="#ppt_w*0.70"/>
                                          </p:val>
                                        </p:tav>
                                        <p:tav tm="100000">
                                          <p:val>
                                            <p:strVal val="#ppt_w"/>
                                          </p:val>
                                        </p:tav>
                                      </p:tavLst>
                                    </p:anim>
                                    <p:anim calcmode="lin" valueType="num">
                                      <p:cBhvr additive="repl">
                                        <p:cTn id="940" dur="2000" fill="hold"/>
                                        <p:tgtEl>
                                          <p:spTgt spid="245"/>
                                        </p:tgtEl>
                                        <p:attrNameLst>
                                          <p:attrName>ppt_h</p:attrName>
                                        </p:attrNameLst>
                                      </p:cBhvr>
                                      <p:tavLst>
                                        <p:tav tm="0">
                                          <p:val>
                                            <p:strVal val="#ppt_h"/>
                                          </p:val>
                                        </p:tav>
                                        <p:tav tm="100000">
                                          <p:val>
                                            <p:strVal val="#ppt_h"/>
                                          </p:val>
                                        </p:tav>
                                      </p:tavLst>
                                    </p:anim>
                                    <p:animEffect filter="fade" transition="in">
                                      <p:cBhvr additive="repl">
                                        <p:cTn id="941" dur="2000"/>
                                        <p:tgtEl>
                                          <p:spTgt spid="245"/>
                                        </p:tgtEl>
                                      </p:cBhvr>
                                    </p:animEffect>
                                  </p:childTnLst>
                                </p:cTn>
                              </p:par>
                            </p:childTnLst>
                          </p:cTn>
                        </p:par>
                      </p:childTnLst>
                    </p:cTn>
                  </p:par>
                  <p:par>
                    <p:cTn id="942" fill="hold">
                      <p:stCondLst>
                        <p:cond delay="indefinite"/>
                      </p:stCondLst>
                      <p:childTnLst>
                        <p:par>
                          <p:cTn id="943" fill="hold">
                            <p:stCondLst>
                              <p:cond delay="0"/>
                            </p:stCondLst>
                            <p:childTnLst>
                              <p:par>
                                <p:cTn id="944" nodeType="clickEffect" fill="hold" presetClass="entr" presetID="49">
                                  <p:stCondLst>
                                    <p:cond delay="0"/>
                                  </p:stCondLst>
                                  <p:childTnLst>
                                    <p:set>
                                      <p:cBhvr>
                                        <p:cTn id="945" dur="1" fill="hold">
                                          <p:stCondLst>
                                            <p:cond delay="0"/>
                                          </p:stCondLst>
                                        </p:cTn>
                                        <p:tgtEl>
                                          <p:spTgt spid="251"/>
                                        </p:tgtEl>
                                        <p:attrNameLst>
                                          <p:attrName>style.visibility</p:attrName>
                                        </p:attrNameLst>
                                      </p:cBhvr>
                                      <p:to>
                                        <p:strVal val="visible"/>
                                      </p:to>
                                    </p:set>
                                    <p:anim calcmode="lin" valueType="num">
                                      <p:cBhvr additive="repl">
                                        <p:cTn id="946" dur="2000" fill="hold"/>
                                        <p:tgtEl>
                                          <p:spTgt spid="251"/>
                                        </p:tgtEl>
                                        <p:attrNameLst>
                                          <p:attrName>ppt_w</p:attrName>
                                        </p:attrNameLst>
                                      </p:cBhvr>
                                      <p:tavLst>
                                        <p:tav tm="0">
                                          <p:val>
                                            <p:fltVal val="0"/>
                                          </p:val>
                                        </p:tav>
                                        <p:tav tm="100000">
                                          <p:val>
                                            <p:strVal val="#ppt_w"/>
                                          </p:val>
                                        </p:tav>
                                      </p:tavLst>
                                    </p:anim>
                                    <p:anim calcmode="lin" valueType="num">
                                      <p:cBhvr additive="repl">
                                        <p:cTn id="947" dur="2000" fill="hold"/>
                                        <p:tgtEl>
                                          <p:spTgt spid="251"/>
                                        </p:tgtEl>
                                        <p:attrNameLst>
                                          <p:attrName>ppt_h</p:attrName>
                                        </p:attrNameLst>
                                      </p:cBhvr>
                                      <p:tavLst>
                                        <p:tav tm="0">
                                          <p:val>
                                            <p:fltVal val="0"/>
                                          </p:val>
                                        </p:tav>
                                        <p:tav tm="100000">
                                          <p:val>
                                            <p:strVal val="#ppt_h"/>
                                          </p:val>
                                        </p:tav>
                                      </p:tavLst>
                                    </p:anim>
                                    <p:anim calcmode="lin" valueType="num">
                                      <p:cBhvr additive="repl">
                                        <p:cTn id="948" dur="2000" fill="hold"/>
                                        <p:tgtEl>
                                          <p:spTgt spid="251"/>
                                        </p:tgtEl>
                                        <p:attrNameLst>
                                          <p:attrName>r</p:attrName>
                                        </p:attrNameLst>
                                      </p:cBhvr>
                                      <p:tavLst>
                                        <p:tav tm="0">
                                          <p:val>
                                            <p:strVal val="360"/>
                                          </p:val>
                                        </p:tav>
                                        <p:tav tm="100000">
                                          <p:val>
                                            <p:strVal val="0"/>
                                          </p:val>
                                        </p:tav>
                                      </p:tavLst>
                                    </p:anim>
                                    <p:animEffect filter="fade" transition="in">
                                      <p:cBhvr additive="repl">
                                        <p:cTn id="949" dur="2000"/>
                                        <p:tgtEl>
                                          <p:spTgt spid="251"/>
                                        </p:tgtEl>
                                      </p:cBhvr>
                                    </p:animEffect>
                                  </p:childTnLst>
                                </p:cTn>
                              </p:par>
                            </p:childTnLst>
                          </p:cTn>
                        </p:par>
                      </p:childTnLst>
                    </p:cTn>
                  </p:par>
                  <p:par>
                    <p:cTn id="950" fill="hold">
                      <p:stCondLst>
                        <p:cond delay="indefinite"/>
                      </p:stCondLst>
                      <p:childTnLst>
                        <p:par>
                          <p:cTn id="951" fill="hold">
                            <p:stCondLst>
                              <p:cond delay="0"/>
                            </p:stCondLst>
                            <p:childTnLst>
                              <p:par>
                                <p:cTn id="952" nodeType="clickEffect" fill="hold" presetClass="entr" presetID="8" presetSubtype="16">
                                  <p:stCondLst>
                                    <p:cond delay="0"/>
                                  </p:stCondLst>
                                  <p:childTnLst>
                                    <p:set>
                                      <p:cBhvr>
                                        <p:cTn id="953" dur="1" fill="hold">
                                          <p:stCondLst>
                                            <p:cond delay="0"/>
                                          </p:stCondLst>
                                        </p:cTn>
                                        <p:tgtEl>
                                          <p:spTgt spid="247">
                                            <p:txEl>
                                              <p:pRg st="0" end="0"/>
                                            </p:txEl>
                                          </p:spTgt>
                                        </p:tgtEl>
                                        <p:attrNameLst>
                                          <p:attrName>style.visibility</p:attrName>
                                        </p:attrNameLst>
                                      </p:cBhvr>
                                      <p:to>
                                        <p:strVal val="visible"/>
                                      </p:to>
                                    </p:set>
                                    <p:animEffect filter="diamond(in)" transition="in">
                                      <p:cBhvr additive="repl">
                                        <p:cTn id="954" dur="2000"/>
                                        <p:tgtEl>
                                          <p:spTgt spid="247">
                                            <p:txEl>
                                              <p:pRg st="0" end="0"/>
                                            </p:txEl>
                                          </p:spTgt>
                                        </p:tgtEl>
                                      </p:cBhvr>
                                    </p:animEffect>
                                  </p:childTnLst>
                                </p:cTn>
                              </p:par>
                            </p:childTnLst>
                          </p:cTn>
                        </p:par>
                      </p:childTnLst>
                    </p:cTn>
                  </p:par>
                  <p:par>
                    <p:cTn id="955" fill="hold">
                      <p:stCondLst>
                        <p:cond delay="indefinite"/>
                      </p:stCondLst>
                      <p:childTnLst>
                        <p:par>
                          <p:cTn id="956" fill="hold">
                            <p:stCondLst>
                              <p:cond delay="0"/>
                            </p:stCondLst>
                            <p:childTnLst>
                              <p:par>
                                <p:cTn id="957" nodeType="clickEffect" fill="hold" presetClass="entr" presetID="55">
                                  <p:stCondLst>
                                    <p:cond delay="0"/>
                                  </p:stCondLst>
                                  <p:childTnLst>
                                    <p:set>
                                      <p:cBhvr>
                                        <p:cTn id="958" dur="1" fill="hold">
                                          <p:stCondLst>
                                            <p:cond delay="0"/>
                                          </p:stCondLst>
                                        </p:cTn>
                                        <p:tgtEl>
                                          <p:spTgt spid="246"/>
                                        </p:tgtEl>
                                        <p:attrNameLst>
                                          <p:attrName>style.visibility</p:attrName>
                                        </p:attrNameLst>
                                      </p:cBhvr>
                                      <p:to>
                                        <p:strVal val="visible"/>
                                      </p:to>
                                    </p:set>
                                    <p:anim calcmode="lin" valueType="num">
                                      <p:cBhvr additive="repl">
                                        <p:cTn id="959" dur="2000" fill="hold"/>
                                        <p:tgtEl>
                                          <p:spTgt spid="246"/>
                                        </p:tgtEl>
                                        <p:attrNameLst>
                                          <p:attrName>ppt_w</p:attrName>
                                        </p:attrNameLst>
                                      </p:cBhvr>
                                      <p:tavLst>
                                        <p:tav tm="0">
                                          <p:val>
                                            <p:strVal val="#ppt_w*0.70"/>
                                          </p:val>
                                        </p:tav>
                                        <p:tav tm="100000">
                                          <p:val>
                                            <p:strVal val="#ppt_w"/>
                                          </p:val>
                                        </p:tav>
                                      </p:tavLst>
                                    </p:anim>
                                    <p:anim calcmode="lin" valueType="num">
                                      <p:cBhvr additive="repl">
                                        <p:cTn id="960" dur="2000" fill="hold"/>
                                        <p:tgtEl>
                                          <p:spTgt spid="246"/>
                                        </p:tgtEl>
                                        <p:attrNameLst>
                                          <p:attrName>ppt_h</p:attrName>
                                        </p:attrNameLst>
                                      </p:cBhvr>
                                      <p:tavLst>
                                        <p:tav tm="0">
                                          <p:val>
                                            <p:strVal val="#ppt_h"/>
                                          </p:val>
                                        </p:tav>
                                        <p:tav tm="100000">
                                          <p:val>
                                            <p:strVal val="#ppt_h"/>
                                          </p:val>
                                        </p:tav>
                                      </p:tavLst>
                                    </p:anim>
                                    <p:animEffect filter="fade" transition="in">
                                      <p:cBhvr additive="repl">
                                        <p:cTn id="961" dur="2000"/>
                                        <p:tgtEl>
                                          <p:spTgt spid="246"/>
                                        </p:tgtEl>
                                      </p:cBhvr>
                                    </p:animEffect>
                                  </p:childTnLst>
                                </p:cTn>
                              </p:par>
                            </p:childTnLst>
                          </p:cTn>
                        </p:par>
                      </p:childTnLst>
                    </p:cTn>
                  </p:par>
                  <p:par>
                    <p:cTn id="962" fill="hold">
                      <p:stCondLst>
                        <p:cond delay="indefinite"/>
                      </p:stCondLst>
                      <p:childTnLst>
                        <p:par>
                          <p:cTn id="963" fill="hold">
                            <p:stCondLst>
                              <p:cond delay="0"/>
                            </p:stCondLst>
                            <p:childTnLst>
                              <p:par>
                                <p:cTn id="964" nodeType="clickEffect" fill="hold" presetClass="entr" presetID="49">
                                  <p:stCondLst>
                                    <p:cond delay="0"/>
                                  </p:stCondLst>
                                  <p:childTnLst>
                                    <p:set>
                                      <p:cBhvr>
                                        <p:cTn id="965" dur="1" fill="hold">
                                          <p:stCondLst>
                                            <p:cond delay="0"/>
                                          </p:stCondLst>
                                        </p:cTn>
                                        <p:tgtEl>
                                          <p:spTgt spid="248"/>
                                        </p:tgtEl>
                                        <p:attrNameLst>
                                          <p:attrName>style.visibility</p:attrName>
                                        </p:attrNameLst>
                                      </p:cBhvr>
                                      <p:to>
                                        <p:strVal val="visible"/>
                                      </p:to>
                                    </p:set>
                                    <p:anim calcmode="lin" valueType="num">
                                      <p:cBhvr additive="repl">
                                        <p:cTn id="966" dur="2000" fill="hold"/>
                                        <p:tgtEl>
                                          <p:spTgt spid="248"/>
                                        </p:tgtEl>
                                        <p:attrNameLst>
                                          <p:attrName>ppt_w</p:attrName>
                                        </p:attrNameLst>
                                      </p:cBhvr>
                                      <p:tavLst>
                                        <p:tav tm="0">
                                          <p:val>
                                            <p:fltVal val="0"/>
                                          </p:val>
                                        </p:tav>
                                        <p:tav tm="100000">
                                          <p:val>
                                            <p:strVal val="#ppt_w"/>
                                          </p:val>
                                        </p:tav>
                                      </p:tavLst>
                                    </p:anim>
                                    <p:anim calcmode="lin" valueType="num">
                                      <p:cBhvr additive="repl">
                                        <p:cTn id="967" dur="2000" fill="hold"/>
                                        <p:tgtEl>
                                          <p:spTgt spid="248"/>
                                        </p:tgtEl>
                                        <p:attrNameLst>
                                          <p:attrName>ppt_h</p:attrName>
                                        </p:attrNameLst>
                                      </p:cBhvr>
                                      <p:tavLst>
                                        <p:tav tm="0">
                                          <p:val>
                                            <p:fltVal val="0"/>
                                          </p:val>
                                        </p:tav>
                                        <p:tav tm="100000">
                                          <p:val>
                                            <p:strVal val="#ppt_h"/>
                                          </p:val>
                                        </p:tav>
                                      </p:tavLst>
                                    </p:anim>
                                    <p:anim calcmode="lin" valueType="num">
                                      <p:cBhvr additive="repl">
                                        <p:cTn id="968" dur="2000" fill="hold"/>
                                        <p:tgtEl>
                                          <p:spTgt spid="248"/>
                                        </p:tgtEl>
                                        <p:attrNameLst>
                                          <p:attrName>r</p:attrName>
                                        </p:attrNameLst>
                                      </p:cBhvr>
                                      <p:tavLst>
                                        <p:tav tm="0">
                                          <p:val>
                                            <p:strVal val="360"/>
                                          </p:val>
                                        </p:tav>
                                        <p:tav tm="100000">
                                          <p:val>
                                            <p:strVal val="0"/>
                                          </p:val>
                                        </p:tav>
                                      </p:tavLst>
                                    </p:anim>
                                    <p:animEffect filter="fade" transition="in">
                                      <p:cBhvr additive="repl">
                                        <p:cTn id="969" dur="2000"/>
                                        <p:tgtEl>
                                          <p:spTgt spid="248"/>
                                        </p:tgtEl>
                                      </p:cBhvr>
                                    </p:animEffect>
                                  </p:childTnLst>
                                </p:cTn>
                              </p:par>
                            </p:childTnLst>
                          </p:cTn>
                        </p:par>
                      </p:childTnLst>
                    </p:cTn>
                  </p:par>
                  <p:par>
                    <p:cTn id="970" fill="hold">
                      <p:stCondLst>
                        <p:cond delay="indefinite"/>
                      </p:stCondLst>
                      <p:childTnLst>
                        <p:par>
                          <p:cTn id="971" fill="hold">
                            <p:stCondLst>
                              <p:cond delay="0"/>
                            </p:stCondLst>
                            <p:childTnLst>
                              <p:par>
                                <p:cTn id="972" nodeType="clickEffect" fill="hold" presetClass="entr" presetID="55">
                                  <p:stCondLst>
                                    <p:cond delay="0"/>
                                  </p:stCondLst>
                                  <p:childTnLst>
                                    <p:set>
                                      <p:cBhvr>
                                        <p:cTn id="973" dur="1" fill="hold">
                                          <p:stCondLst>
                                            <p:cond delay="0"/>
                                          </p:stCondLst>
                                        </p:cTn>
                                        <p:tgtEl>
                                          <p:spTgt spid="249"/>
                                        </p:tgtEl>
                                        <p:attrNameLst>
                                          <p:attrName>style.visibility</p:attrName>
                                        </p:attrNameLst>
                                      </p:cBhvr>
                                      <p:to>
                                        <p:strVal val="visible"/>
                                      </p:to>
                                    </p:set>
                                    <p:anim calcmode="lin" valueType="num">
                                      <p:cBhvr additive="repl">
                                        <p:cTn id="974" dur="2000" fill="hold"/>
                                        <p:tgtEl>
                                          <p:spTgt spid="249"/>
                                        </p:tgtEl>
                                        <p:attrNameLst>
                                          <p:attrName>ppt_w</p:attrName>
                                        </p:attrNameLst>
                                      </p:cBhvr>
                                      <p:tavLst>
                                        <p:tav tm="0">
                                          <p:val>
                                            <p:strVal val="#ppt_w*0.70"/>
                                          </p:val>
                                        </p:tav>
                                        <p:tav tm="100000">
                                          <p:val>
                                            <p:strVal val="#ppt_w"/>
                                          </p:val>
                                        </p:tav>
                                      </p:tavLst>
                                    </p:anim>
                                    <p:anim calcmode="lin" valueType="num">
                                      <p:cBhvr additive="repl">
                                        <p:cTn id="975" dur="2000" fill="hold"/>
                                        <p:tgtEl>
                                          <p:spTgt spid="249"/>
                                        </p:tgtEl>
                                        <p:attrNameLst>
                                          <p:attrName>ppt_h</p:attrName>
                                        </p:attrNameLst>
                                      </p:cBhvr>
                                      <p:tavLst>
                                        <p:tav tm="0">
                                          <p:val>
                                            <p:strVal val="#ppt_h"/>
                                          </p:val>
                                        </p:tav>
                                        <p:tav tm="100000">
                                          <p:val>
                                            <p:strVal val="#ppt_h"/>
                                          </p:val>
                                        </p:tav>
                                      </p:tavLst>
                                    </p:anim>
                                    <p:animEffect filter="fade" transition="in">
                                      <p:cBhvr additive="repl">
                                        <p:cTn id="976" dur="2000"/>
                                        <p:tgtEl>
                                          <p:spTgt spid="249"/>
                                        </p:tgtEl>
                                      </p:cBhvr>
                                    </p:animEffect>
                                  </p:childTnLst>
                                </p:cTn>
                              </p:par>
                            </p:childTnLst>
                          </p:cTn>
                        </p:par>
                      </p:childTnLst>
                    </p:cTn>
                  </p:par>
                  <p:par>
                    <p:cTn id="977" fill="hold">
                      <p:stCondLst>
                        <p:cond delay="indefinite"/>
                      </p:stCondLst>
                      <p:childTnLst>
                        <p:par>
                          <p:cTn id="978" fill="hold">
                            <p:stCondLst>
                              <p:cond delay="0"/>
                            </p:stCondLst>
                            <p:childTnLst>
                              <p:par>
                                <p:cTn id="979" nodeType="clickEffect" fill="hold" presetClass="entr" presetID="49">
                                  <p:stCondLst>
                                    <p:cond delay="0"/>
                                  </p:stCondLst>
                                  <p:childTnLst>
                                    <p:set>
                                      <p:cBhvr>
                                        <p:cTn id="980" dur="1" fill="hold">
                                          <p:stCondLst>
                                            <p:cond delay="0"/>
                                          </p:stCondLst>
                                        </p:cTn>
                                        <p:tgtEl>
                                          <p:spTgt spid="250"/>
                                        </p:tgtEl>
                                        <p:attrNameLst>
                                          <p:attrName>style.visibility</p:attrName>
                                        </p:attrNameLst>
                                      </p:cBhvr>
                                      <p:to>
                                        <p:strVal val="visible"/>
                                      </p:to>
                                    </p:set>
                                    <p:anim calcmode="lin" valueType="num">
                                      <p:cBhvr additive="repl">
                                        <p:cTn id="981" dur="2000" fill="hold"/>
                                        <p:tgtEl>
                                          <p:spTgt spid="250"/>
                                        </p:tgtEl>
                                        <p:attrNameLst>
                                          <p:attrName>ppt_w</p:attrName>
                                        </p:attrNameLst>
                                      </p:cBhvr>
                                      <p:tavLst>
                                        <p:tav tm="0">
                                          <p:val>
                                            <p:fltVal val="0"/>
                                          </p:val>
                                        </p:tav>
                                        <p:tav tm="100000">
                                          <p:val>
                                            <p:strVal val="#ppt_w"/>
                                          </p:val>
                                        </p:tav>
                                      </p:tavLst>
                                    </p:anim>
                                    <p:anim calcmode="lin" valueType="num">
                                      <p:cBhvr additive="repl">
                                        <p:cTn id="982" dur="2000" fill="hold"/>
                                        <p:tgtEl>
                                          <p:spTgt spid="250"/>
                                        </p:tgtEl>
                                        <p:attrNameLst>
                                          <p:attrName>ppt_h</p:attrName>
                                        </p:attrNameLst>
                                      </p:cBhvr>
                                      <p:tavLst>
                                        <p:tav tm="0">
                                          <p:val>
                                            <p:fltVal val="0"/>
                                          </p:val>
                                        </p:tav>
                                        <p:tav tm="100000">
                                          <p:val>
                                            <p:strVal val="#ppt_h"/>
                                          </p:val>
                                        </p:tav>
                                      </p:tavLst>
                                    </p:anim>
                                    <p:anim calcmode="lin" valueType="num">
                                      <p:cBhvr additive="repl">
                                        <p:cTn id="983" dur="2000" fill="hold"/>
                                        <p:tgtEl>
                                          <p:spTgt spid="250"/>
                                        </p:tgtEl>
                                        <p:attrNameLst>
                                          <p:attrName>r</p:attrName>
                                        </p:attrNameLst>
                                      </p:cBhvr>
                                      <p:tavLst>
                                        <p:tav tm="0">
                                          <p:val>
                                            <p:strVal val="360"/>
                                          </p:val>
                                        </p:tav>
                                        <p:tav tm="100000">
                                          <p:val>
                                            <p:strVal val="0"/>
                                          </p:val>
                                        </p:tav>
                                      </p:tavLst>
                                    </p:anim>
                                    <p:animEffect filter="fade" transition="in">
                                      <p:cBhvr additive="repl">
                                        <p:cTn id="984" dur="2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Rectangle 1"/>
          <p:cNvSpPr/>
          <p:nvPr/>
        </p:nvSpPr>
        <p:spPr>
          <a:xfrm>
            <a:off x="609120" y="914400"/>
            <a:ext cx="9077400" cy="63828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1" lang="en-US" sz="1800" spc="-1" strike="noStrike">
                <a:solidFill>
                  <a:srgbClr val="000000"/>
                </a:solidFill>
                <a:latin typeface="Constantia"/>
              </a:rPr>
              <a:t>An R &amp; D project has a list of tasks to be performed whose time estimates are given in the Table 8.11, as follows.</a:t>
            </a:r>
            <a:endParaRPr b="0" lang="en-US" sz="1800" spc="-1" strike="noStrike">
              <a:latin typeface="Arial"/>
            </a:endParaRPr>
          </a:p>
        </p:txBody>
      </p:sp>
      <p:sp>
        <p:nvSpPr>
          <p:cNvPr id="253" name="Rectangle 2"/>
          <p:cNvSpPr/>
          <p:nvPr/>
        </p:nvSpPr>
        <p:spPr>
          <a:xfrm>
            <a:off x="4501080" y="457200"/>
            <a:ext cx="140904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i="1" lang="en-US" sz="2400" spc="-1" strike="noStrike">
                <a:solidFill>
                  <a:srgbClr val="0070c0"/>
                </a:solidFill>
                <a:latin typeface="Constantia"/>
              </a:rPr>
              <a:t>Example</a:t>
            </a:r>
            <a:endParaRPr b="0" lang="en-US" sz="2400" spc="-1" strike="noStrike">
              <a:latin typeface="Arial"/>
            </a:endParaRPr>
          </a:p>
        </p:txBody>
      </p:sp>
      <p:pic>
        <p:nvPicPr>
          <p:cNvPr id="254" name="Picture 2" descr=""/>
          <p:cNvPicPr/>
          <p:nvPr/>
        </p:nvPicPr>
        <p:blipFill>
          <a:blip r:embed="rId1"/>
          <a:stretch/>
        </p:blipFill>
        <p:spPr>
          <a:xfrm>
            <a:off x="1599480" y="1523880"/>
            <a:ext cx="6509520" cy="2857320"/>
          </a:xfrm>
          <a:prstGeom prst="rect">
            <a:avLst/>
          </a:prstGeom>
          <a:ln w="9525">
            <a:noFill/>
          </a:ln>
        </p:spPr>
      </p:pic>
      <p:sp>
        <p:nvSpPr>
          <p:cNvPr id="255" name="Rectangle 4"/>
          <p:cNvSpPr/>
          <p:nvPr/>
        </p:nvSpPr>
        <p:spPr>
          <a:xfrm>
            <a:off x="1237680" y="4572000"/>
            <a:ext cx="8055360" cy="118692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0" lang="en-US" sz="1800" spc="-1" strike="noStrike">
                <a:solidFill>
                  <a:srgbClr val="000000"/>
                </a:solidFill>
                <a:latin typeface="Constantia"/>
              </a:rPr>
              <a:t>a. Draw the project network.</a:t>
            </a:r>
            <a:endParaRPr b="0" lang="en-US" sz="1800" spc="-1" strike="noStrike">
              <a:latin typeface="Arial"/>
            </a:endParaRPr>
          </a:p>
          <a:p>
            <a:pPr algn="just">
              <a:lnSpc>
                <a:spcPct val="100000"/>
              </a:lnSpc>
              <a:buNone/>
            </a:pPr>
            <a:r>
              <a:rPr b="0" lang="en-US" sz="1800" spc="-1" strike="noStrike">
                <a:solidFill>
                  <a:srgbClr val="000000"/>
                </a:solidFill>
                <a:latin typeface="Constantia"/>
              </a:rPr>
              <a:t>b. Find the critical path.</a:t>
            </a:r>
            <a:endParaRPr b="0" lang="en-US" sz="1800" spc="-1" strike="noStrike">
              <a:latin typeface="Arial"/>
            </a:endParaRPr>
          </a:p>
          <a:p>
            <a:pPr algn="just">
              <a:lnSpc>
                <a:spcPct val="100000"/>
              </a:lnSpc>
              <a:buNone/>
            </a:pPr>
            <a:r>
              <a:rPr b="0" lang="en-US" sz="1800" spc="-1" strike="noStrike">
                <a:solidFill>
                  <a:srgbClr val="000000"/>
                </a:solidFill>
                <a:latin typeface="Constantia"/>
              </a:rPr>
              <a:t>c. Find the probability that the project is completed in 19 days. If the </a:t>
            </a:r>
            <a:endParaRPr b="0" lang="en-US" sz="1800" spc="-1" strike="noStrike">
              <a:latin typeface="Arial"/>
            </a:endParaRPr>
          </a:p>
          <a:p>
            <a:pPr algn="just">
              <a:lnSpc>
                <a:spcPct val="100000"/>
              </a:lnSpc>
              <a:buNone/>
            </a:pPr>
            <a:r>
              <a:rPr b="0" lang="en-US" sz="1800" spc="-1" strike="noStrike">
                <a:solidFill>
                  <a:srgbClr val="000000"/>
                </a:solidFill>
                <a:latin typeface="Constantia"/>
              </a:rPr>
              <a:t>     </a:t>
            </a:r>
            <a:r>
              <a:rPr b="0" lang="en-US" sz="1800" spc="-1" strike="noStrike">
                <a:solidFill>
                  <a:srgbClr val="000000"/>
                </a:solidFill>
                <a:latin typeface="Constantia"/>
              </a:rPr>
              <a:t>probability is less that 20%, find the probability of completing it in 24 days.</a:t>
            </a:r>
            <a:endParaRPr b="0" lang="en-US" sz="1800" spc="-1" strike="noStrike">
              <a:latin typeface="Arial"/>
            </a:endParaRPr>
          </a:p>
        </p:txBody>
      </p:sp>
      <p:sp>
        <p:nvSpPr>
          <p:cNvPr id="2" name="PlaceHolder 1"/>
          <p:cNvSpPr>
            <a:spLocks noGrp="1"/>
          </p:cNvSpPr>
          <p:nvPr>
            <p:ph type="sldNum" idx="9"/>
          </p:nvPr>
        </p:nvSpPr>
        <p:spPr/>
        <p:txBody>
          <a:bodyPr/>
          <a:p>
            <a:fld id="{47730F7B-FBC2-434E-9566-9ADAAC80614D}" type="slidenum">
              <a:t>31</a:t>
            </a:fld>
          </a:p>
        </p:txBody>
      </p:sp>
    </p:spTree>
  </p:cSld>
  <mc:AlternateContent>
    <mc:Choice Requires="p14">
      <p:transition spd="slow" p14:dur="2000"/>
    </mc:Choice>
    <mc:Fallback>
      <p:transition spd="slow"/>
    </mc:Fallback>
  </mc:AlternateContent>
  <p:timing>
    <p:tnLst>
      <p:par>
        <p:cTn id="985" dur="indefinite" restart="never" nodeType="tmRoot">
          <p:childTnLst>
            <p:seq>
              <p:cTn id="986" dur="indefinite" nodeType="mainSeq">
                <p:childTnLst>
                  <p:par>
                    <p:cTn id="987" fill="hold">
                      <p:stCondLst>
                        <p:cond delay="indefinite"/>
                      </p:stCondLst>
                      <p:childTnLst>
                        <p:par>
                          <p:cTn id="988" fill="hold">
                            <p:stCondLst>
                              <p:cond delay="0"/>
                            </p:stCondLst>
                            <p:childTnLst>
                              <p:par>
                                <p:cTn id="989" nodeType="clickEffect" fill="hold" presetClass="entr" presetID="4" presetSubtype="16">
                                  <p:stCondLst>
                                    <p:cond delay="0"/>
                                  </p:stCondLst>
                                  <p:childTnLst>
                                    <p:set>
                                      <p:cBhvr>
                                        <p:cTn id="990" dur="1" fill="hold">
                                          <p:stCondLst>
                                            <p:cond delay="0"/>
                                          </p:stCondLst>
                                        </p:cTn>
                                        <p:tgtEl>
                                          <p:spTgt spid="253"/>
                                        </p:tgtEl>
                                        <p:attrNameLst>
                                          <p:attrName>style.visibility</p:attrName>
                                        </p:attrNameLst>
                                      </p:cBhvr>
                                      <p:to>
                                        <p:strVal val="visible"/>
                                      </p:to>
                                    </p:set>
                                    <p:animEffect filter="box(in)" transition="in">
                                      <p:cBhvr additive="repl">
                                        <p:cTn id="991" dur="500"/>
                                        <p:tgtEl>
                                          <p:spTgt spid="253"/>
                                        </p:tgtEl>
                                      </p:cBhvr>
                                    </p:animEffect>
                                  </p:childTnLst>
                                </p:cTn>
                              </p:par>
                            </p:childTnLst>
                          </p:cTn>
                        </p:par>
                      </p:childTnLst>
                    </p:cTn>
                  </p:par>
                  <p:par>
                    <p:cTn id="992" fill="hold">
                      <p:stCondLst>
                        <p:cond delay="indefinite"/>
                      </p:stCondLst>
                      <p:childTnLst>
                        <p:par>
                          <p:cTn id="993" fill="hold">
                            <p:stCondLst>
                              <p:cond delay="0"/>
                            </p:stCondLst>
                            <p:childTnLst>
                              <p:par>
                                <p:cTn id="994" nodeType="clickEffect" fill="hold" presetClass="entr" presetID="55">
                                  <p:stCondLst>
                                    <p:cond delay="0"/>
                                  </p:stCondLst>
                                  <p:childTnLst>
                                    <p:set>
                                      <p:cBhvr>
                                        <p:cTn id="995" dur="1" fill="hold">
                                          <p:stCondLst>
                                            <p:cond delay="0"/>
                                          </p:stCondLst>
                                        </p:cTn>
                                        <p:tgtEl>
                                          <p:spTgt spid="252">
                                            <p:txEl>
                                              <p:pRg st="0" end="0"/>
                                            </p:txEl>
                                          </p:spTgt>
                                        </p:tgtEl>
                                        <p:attrNameLst>
                                          <p:attrName>style.visibility</p:attrName>
                                        </p:attrNameLst>
                                      </p:cBhvr>
                                      <p:to>
                                        <p:strVal val="visible"/>
                                      </p:to>
                                    </p:set>
                                    <p:anim calcmode="lin" valueType="num">
                                      <p:cBhvr additive="repl">
                                        <p:cTn id="996" dur="1000" fill="hold"/>
                                        <p:tgtEl>
                                          <p:spTgt spid="252">
                                            <p:txEl>
                                              <p:pRg st="0" end="0"/>
                                            </p:txEl>
                                          </p:spTgt>
                                        </p:tgtEl>
                                        <p:attrNameLst>
                                          <p:attrName>ppt_w</p:attrName>
                                        </p:attrNameLst>
                                      </p:cBhvr>
                                      <p:tavLst>
                                        <p:tav tm="0">
                                          <p:val>
                                            <p:strVal val="#ppt_w*0.70"/>
                                          </p:val>
                                        </p:tav>
                                        <p:tav tm="100000">
                                          <p:val>
                                            <p:strVal val="#ppt_w"/>
                                          </p:val>
                                        </p:tav>
                                      </p:tavLst>
                                    </p:anim>
                                    <p:anim calcmode="lin" valueType="num">
                                      <p:cBhvr additive="repl">
                                        <p:cTn id="997" dur="1000" fill="hold"/>
                                        <p:tgtEl>
                                          <p:spTgt spid="252">
                                            <p:txEl>
                                              <p:pRg st="0" end="0"/>
                                            </p:txEl>
                                          </p:spTgt>
                                        </p:tgtEl>
                                        <p:attrNameLst>
                                          <p:attrName>ppt_h</p:attrName>
                                        </p:attrNameLst>
                                      </p:cBhvr>
                                      <p:tavLst>
                                        <p:tav tm="0">
                                          <p:val>
                                            <p:strVal val="#ppt_h"/>
                                          </p:val>
                                        </p:tav>
                                        <p:tav tm="100000">
                                          <p:val>
                                            <p:strVal val="#ppt_h"/>
                                          </p:val>
                                        </p:tav>
                                      </p:tavLst>
                                    </p:anim>
                                    <p:animEffect filter="fade" transition="in">
                                      <p:cBhvr additive="repl">
                                        <p:cTn id="998" dur="1000"/>
                                        <p:tgtEl>
                                          <p:spTgt spid="252">
                                            <p:txEl>
                                              <p:pRg st="0" end="0"/>
                                            </p:txEl>
                                          </p:spTgt>
                                        </p:tgtEl>
                                      </p:cBhvr>
                                    </p:animEffect>
                                  </p:childTnLst>
                                </p:cTn>
                              </p:par>
                            </p:childTnLst>
                          </p:cTn>
                        </p:par>
                      </p:childTnLst>
                    </p:cTn>
                  </p:par>
                  <p:par>
                    <p:cTn id="999" fill="hold">
                      <p:stCondLst>
                        <p:cond delay="indefinite"/>
                      </p:stCondLst>
                      <p:childTnLst>
                        <p:par>
                          <p:cTn id="1000" fill="hold">
                            <p:stCondLst>
                              <p:cond delay="0"/>
                            </p:stCondLst>
                            <p:childTnLst>
                              <p:par>
                                <p:cTn id="1001" nodeType="clickEffect" fill="hold" presetClass="entr" presetID="49">
                                  <p:stCondLst>
                                    <p:cond delay="0"/>
                                  </p:stCondLst>
                                  <p:childTnLst>
                                    <p:set>
                                      <p:cBhvr>
                                        <p:cTn id="1002" dur="1" fill="hold">
                                          <p:stCondLst>
                                            <p:cond delay="0"/>
                                          </p:stCondLst>
                                        </p:cTn>
                                        <p:tgtEl>
                                          <p:spTgt spid="254"/>
                                        </p:tgtEl>
                                        <p:attrNameLst>
                                          <p:attrName>style.visibility</p:attrName>
                                        </p:attrNameLst>
                                      </p:cBhvr>
                                      <p:to>
                                        <p:strVal val="visible"/>
                                      </p:to>
                                    </p:set>
                                    <p:anim calcmode="lin" valueType="num">
                                      <p:cBhvr additive="repl">
                                        <p:cTn id="1003" dur="500" fill="hold"/>
                                        <p:tgtEl>
                                          <p:spTgt spid="254"/>
                                        </p:tgtEl>
                                        <p:attrNameLst>
                                          <p:attrName>ppt_w</p:attrName>
                                        </p:attrNameLst>
                                      </p:cBhvr>
                                      <p:tavLst>
                                        <p:tav tm="0">
                                          <p:val>
                                            <p:fltVal val="0"/>
                                          </p:val>
                                        </p:tav>
                                        <p:tav tm="100000">
                                          <p:val>
                                            <p:strVal val="#ppt_w"/>
                                          </p:val>
                                        </p:tav>
                                      </p:tavLst>
                                    </p:anim>
                                    <p:anim calcmode="lin" valueType="num">
                                      <p:cBhvr additive="repl">
                                        <p:cTn id="1004" dur="500" fill="hold"/>
                                        <p:tgtEl>
                                          <p:spTgt spid="254"/>
                                        </p:tgtEl>
                                        <p:attrNameLst>
                                          <p:attrName>ppt_h</p:attrName>
                                        </p:attrNameLst>
                                      </p:cBhvr>
                                      <p:tavLst>
                                        <p:tav tm="0">
                                          <p:val>
                                            <p:fltVal val="0"/>
                                          </p:val>
                                        </p:tav>
                                        <p:tav tm="100000">
                                          <p:val>
                                            <p:strVal val="#ppt_h"/>
                                          </p:val>
                                        </p:tav>
                                      </p:tavLst>
                                    </p:anim>
                                    <p:anim calcmode="lin" valueType="num">
                                      <p:cBhvr additive="repl">
                                        <p:cTn id="1005" dur="500" fill="hold"/>
                                        <p:tgtEl>
                                          <p:spTgt spid="254"/>
                                        </p:tgtEl>
                                        <p:attrNameLst>
                                          <p:attrName>r</p:attrName>
                                        </p:attrNameLst>
                                      </p:cBhvr>
                                      <p:tavLst>
                                        <p:tav tm="0">
                                          <p:val>
                                            <p:strVal val="360"/>
                                          </p:val>
                                        </p:tav>
                                        <p:tav tm="100000">
                                          <p:val>
                                            <p:strVal val="0"/>
                                          </p:val>
                                        </p:tav>
                                      </p:tavLst>
                                    </p:anim>
                                    <p:animEffect filter="fade" transition="in">
                                      <p:cBhvr additive="repl">
                                        <p:cTn id="1006" dur="500"/>
                                        <p:tgtEl>
                                          <p:spTgt spid="254"/>
                                        </p:tgtEl>
                                      </p:cBhvr>
                                    </p:animEffect>
                                  </p:childTnLst>
                                </p:cTn>
                              </p:par>
                            </p:childTnLst>
                          </p:cTn>
                        </p:par>
                      </p:childTnLst>
                    </p:cTn>
                  </p:par>
                  <p:par>
                    <p:cTn id="1007" fill="hold">
                      <p:stCondLst>
                        <p:cond delay="indefinite"/>
                      </p:stCondLst>
                      <p:childTnLst>
                        <p:par>
                          <p:cTn id="1008" fill="hold">
                            <p:stCondLst>
                              <p:cond delay="0"/>
                            </p:stCondLst>
                            <p:childTnLst>
                              <p:par>
                                <p:cTn id="1009" nodeType="clickEffect" fill="hold" presetClass="entr" presetID="55">
                                  <p:stCondLst>
                                    <p:cond delay="0"/>
                                  </p:stCondLst>
                                  <p:childTnLst>
                                    <p:set>
                                      <p:cBhvr>
                                        <p:cTn id="1010" dur="1" fill="hold">
                                          <p:stCondLst>
                                            <p:cond delay="0"/>
                                          </p:stCondLst>
                                        </p:cTn>
                                        <p:tgtEl>
                                          <p:spTgt spid="255">
                                            <p:txEl>
                                              <p:pRg st="0" end="0"/>
                                            </p:txEl>
                                          </p:spTgt>
                                        </p:tgtEl>
                                        <p:attrNameLst>
                                          <p:attrName>style.visibility</p:attrName>
                                        </p:attrNameLst>
                                      </p:cBhvr>
                                      <p:to>
                                        <p:strVal val="visible"/>
                                      </p:to>
                                    </p:set>
                                    <p:anim calcmode="lin" valueType="num">
                                      <p:cBhvr additive="repl">
                                        <p:cTn id="1011" dur="1000" fill="hold"/>
                                        <p:tgtEl>
                                          <p:spTgt spid="255">
                                            <p:txEl>
                                              <p:pRg st="0" end="0"/>
                                            </p:txEl>
                                          </p:spTgt>
                                        </p:tgtEl>
                                        <p:attrNameLst>
                                          <p:attrName>ppt_w</p:attrName>
                                        </p:attrNameLst>
                                      </p:cBhvr>
                                      <p:tavLst>
                                        <p:tav tm="0">
                                          <p:val>
                                            <p:strVal val="#ppt_w*0.70"/>
                                          </p:val>
                                        </p:tav>
                                        <p:tav tm="100000">
                                          <p:val>
                                            <p:strVal val="#ppt_w"/>
                                          </p:val>
                                        </p:tav>
                                      </p:tavLst>
                                    </p:anim>
                                    <p:anim calcmode="lin" valueType="num">
                                      <p:cBhvr additive="repl">
                                        <p:cTn id="1012" dur="1000" fill="hold"/>
                                        <p:tgtEl>
                                          <p:spTgt spid="255">
                                            <p:txEl>
                                              <p:pRg st="0" end="0"/>
                                            </p:txEl>
                                          </p:spTgt>
                                        </p:tgtEl>
                                        <p:attrNameLst>
                                          <p:attrName>ppt_h</p:attrName>
                                        </p:attrNameLst>
                                      </p:cBhvr>
                                      <p:tavLst>
                                        <p:tav tm="0">
                                          <p:val>
                                            <p:strVal val="#ppt_h"/>
                                          </p:val>
                                        </p:tav>
                                        <p:tav tm="100000">
                                          <p:val>
                                            <p:strVal val="#ppt_h"/>
                                          </p:val>
                                        </p:tav>
                                      </p:tavLst>
                                    </p:anim>
                                    <p:animEffect filter="fade" transition="in">
                                      <p:cBhvr additive="repl">
                                        <p:cTn id="1013" dur="1000"/>
                                        <p:tgtEl>
                                          <p:spTgt spid="255">
                                            <p:txEl>
                                              <p:pRg st="0" end="0"/>
                                            </p:txEl>
                                          </p:spTgt>
                                        </p:tgtEl>
                                      </p:cBhvr>
                                    </p:animEffect>
                                  </p:childTnLst>
                                </p:cTn>
                              </p:par>
                              <p:par>
                                <p:cTn id="1014" nodeType="withEffect" fill="hold" presetClass="entr" presetID="55">
                                  <p:stCondLst>
                                    <p:cond delay="0"/>
                                  </p:stCondLst>
                                  <p:childTnLst>
                                    <p:set>
                                      <p:cBhvr>
                                        <p:cTn id="1015" dur="1" fill="hold">
                                          <p:stCondLst>
                                            <p:cond delay="0"/>
                                          </p:stCondLst>
                                        </p:cTn>
                                        <p:tgtEl>
                                          <p:spTgt spid="255">
                                            <p:txEl>
                                              <p:pRg st="1" end="1"/>
                                            </p:txEl>
                                          </p:spTgt>
                                        </p:tgtEl>
                                        <p:attrNameLst>
                                          <p:attrName>style.visibility</p:attrName>
                                        </p:attrNameLst>
                                      </p:cBhvr>
                                      <p:to>
                                        <p:strVal val="visible"/>
                                      </p:to>
                                    </p:set>
                                    <p:anim calcmode="lin" valueType="num">
                                      <p:cBhvr additive="repl">
                                        <p:cTn id="1016" dur="1000" fill="hold"/>
                                        <p:tgtEl>
                                          <p:spTgt spid="255">
                                            <p:txEl>
                                              <p:pRg st="1" end="1"/>
                                            </p:txEl>
                                          </p:spTgt>
                                        </p:tgtEl>
                                        <p:attrNameLst>
                                          <p:attrName>ppt_w</p:attrName>
                                        </p:attrNameLst>
                                      </p:cBhvr>
                                      <p:tavLst>
                                        <p:tav tm="0">
                                          <p:val>
                                            <p:strVal val="#ppt_w*0.70"/>
                                          </p:val>
                                        </p:tav>
                                        <p:tav tm="100000">
                                          <p:val>
                                            <p:strVal val="#ppt_w"/>
                                          </p:val>
                                        </p:tav>
                                      </p:tavLst>
                                    </p:anim>
                                    <p:anim calcmode="lin" valueType="num">
                                      <p:cBhvr additive="repl">
                                        <p:cTn id="1017" dur="1000" fill="hold"/>
                                        <p:tgtEl>
                                          <p:spTgt spid="255">
                                            <p:txEl>
                                              <p:pRg st="1" end="1"/>
                                            </p:txEl>
                                          </p:spTgt>
                                        </p:tgtEl>
                                        <p:attrNameLst>
                                          <p:attrName>ppt_h</p:attrName>
                                        </p:attrNameLst>
                                      </p:cBhvr>
                                      <p:tavLst>
                                        <p:tav tm="0">
                                          <p:val>
                                            <p:strVal val="#ppt_h"/>
                                          </p:val>
                                        </p:tav>
                                        <p:tav tm="100000">
                                          <p:val>
                                            <p:strVal val="#ppt_h"/>
                                          </p:val>
                                        </p:tav>
                                      </p:tavLst>
                                    </p:anim>
                                    <p:animEffect filter="fade" transition="in">
                                      <p:cBhvr additive="repl">
                                        <p:cTn id="1018" dur="1000"/>
                                        <p:tgtEl>
                                          <p:spTgt spid="255">
                                            <p:txEl>
                                              <p:pRg st="1" end="1"/>
                                            </p:txEl>
                                          </p:spTgt>
                                        </p:tgtEl>
                                      </p:cBhvr>
                                    </p:animEffect>
                                  </p:childTnLst>
                                </p:cTn>
                              </p:par>
                              <p:par>
                                <p:cTn id="1019" nodeType="withEffect" fill="hold" presetClass="entr" presetID="55">
                                  <p:stCondLst>
                                    <p:cond delay="0"/>
                                  </p:stCondLst>
                                  <p:childTnLst>
                                    <p:set>
                                      <p:cBhvr>
                                        <p:cTn id="1020" dur="1" fill="hold">
                                          <p:stCondLst>
                                            <p:cond delay="0"/>
                                          </p:stCondLst>
                                        </p:cTn>
                                        <p:tgtEl>
                                          <p:spTgt spid="255">
                                            <p:txEl>
                                              <p:pRg st="2" end="2"/>
                                            </p:txEl>
                                          </p:spTgt>
                                        </p:tgtEl>
                                        <p:attrNameLst>
                                          <p:attrName>style.visibility</p:attrName>
                                        </p:attrNameLst>
                                      </p:cBhvr>
                                      <p:to>
                                        <p:strVal val="visible"/>
                                      </p:to>
                                    </p:set>
                                    <p:anim calcmode="lin" valueType="num">
                                      <p:cBhvr additive="repl">
                                        <p:cTn id="1021" dur="1000" fill="hold"/>
                                        <p:tgtEl>
                                          <p:spTgt spid="255">
                                            <p:txEl>
                                              <p:pRg st="2" end="2"/>
                                            </p:txEl>
                                          </p:spTgt>
                                        </p:tgtEl>
                                        <p:attrNameLst>
                                          <p:attrName>ppt_w</p:attrName>
                                        </p:attrNameLst>
                                      </p:cBhvr>
                                      <p:tavLst>
                                        <p:tav tm="0">
                                          <p:val>
                                            <p:strVal val="#ppt_w*0.70"/>
                                          </p:val>
                                        </p:tav>
                                        <p:tav tm="100000">
                                          <p:val>
                                            <p:strVal val="#ppt_w"/>
                                          </p:val>
                                        </p:tav>
                                      </p:tavLst>
                                    </p:anim>
                                    <p:anim calcmode="lin" valueType="num">
                                      <p:cBhvr additive="repl">
                                        <p:cTn id="1022" dur="1000" fill="hold"/>
                                        <p:tgtEl>
                                          <p:spTgt spid="255">
                                            <p:txEl>
                                              <p:pRg st="2" end="2"/>
                                            </p:txEl>
                                          </p:spTgt>
                                        </p:tgtEl>
                                        <p:attrNameLst>
                                          <p:attrName>ppt_h</p:attrName>
                                        </p:attrNameLst>
                                      </p:cBhvr>
                                      <p:tavLst>
                                        <p:tav tm="0">
                                          <p:val>
                                            <p:strVal val="#ppt_h"/>
                                          </p:val>
                                        </p:tav>
                                        <p:tav tm="100000">
                                          <p:val>
                                            <p:strVal val="#ppt_h"/>
                                          </p:val>
                                        </p:tav>
                                      </p:tavLst>
                                    </p:anim>
                                    <p:animEffect filter="fade" transition="in">
                                      <p:cBhvr additive="repl">
                                        <p:cTn id="1023" dur="1000"/>
                                        <p:tgtEl>
                                          <p:spTgt spid="255">
                                            <p:txEl>
                                              <p:pRg st="2" end="2"/>
                                            </p:txEl>
                                          </p:spTgt>
                                        </p:tgtEl>
                                      </p:cBhvr>
                                    </p:animEffect>
                                  </p:childTnLst>
                                </p:cTn>
                              </p:par>
                              <p:par>
                                <p:cTn id="1024" nodeType="withEffect" fill="hold" presetClass="entr" presetID="55">
                                  <p:stCondLst>
                                    <p:cond delay="0"/>
                                  </p:stCondLst>
                                  <p:childTnLst>
                                    <p:set>
                                      <p:cBhvr>
                                        <p:cTn id="1025" dur="1" fill="hold">
                                          <p:stCondLst>
                                            <p:cond delay="0"/>
                                          </p:stCondLst>
                                        </p:cTn>
                                        <p:tgtEl>
                                          <p:spTgt spid="255">
                                            <p:txEl>
                                              <p:pRg st="3" end="3"/>
                                            </p:txEl>
                                          </p:spTgt>
                                        </p:tgtEl>
                                        <p:attrNameLst>
                                          <p:attrName>style.visibility</p:attrName>
                                        </p:attrNameLst>
                                      </p:cBhvr>
                                      <p:to>
                                        <p:strVal val="visible"/>
                                      </p:to>
                                    </p:set>
                                    <p:anim calcmode="lin" valueType="num">
                                      <p:cBhvr additive="repl">
                                        <p:cTn id="1026" dur="1000" fill="hold"/>
                                        <p:tgtEl>
                                          <p:spTgt spid="255">
                                            <p:txEl>
                                              <p:pRg st="3" end="3"/>
                                            </p:txEl>
                                          </p:spTgt>
                                        </p:tgtEl>
                                        <p:attrNameLst>
                                          <p:attrName>ppt_w</p:attrName>
                                        </p:attrNameLst>
                                      </p:cBhvr>
                                      <p:tavLst>
                                        <p:tav tm="0">
                                          <p:val>
                                            <p:strVal val="#ppt_w*0.70"/>
                                          </p:val>
                                        </p:tav>
                                        <p:tav tm="100000">
                                          <p:val>
                                            <p:strVal val="#ppt_w"/>
                                          </p:val>
                                        </p:tav>
                                      </p:tavLst>
                                    </p:anim>
                                    <p:anim calcmode="lin" valueType="num">
                                      <p:cBhvr additive="repl">
                                        <p:cTn id="1027" dur="1000" fill="hold"/>
                                        <p:tgtEl>
                                          <p:spTgt spid="255">
                                            <p:txEl>
                                              <p:pRg st="3" end="3"/>
                                            </p:txEl>
                                          </p:spTgt>
                                        </p:tgtEl>
                                        <p:attrNameLst>
                                          <p:attrName>ppt_h</p:attrName>
                                        </p:attrNameLst>
                                      </p:cBhvr>
                                      <p:tavLst>
                                        <p:tav tm="0">
                                          <p:val>
                                            <p:strVal val="#ppt_h"/>
                                          </p:val>
                                        </p:tav>
                                        <p:tav tm="100000">
                                          <p:val>
                                            <p:strVal val="#ppt_h"/>
                                          </p:val>
                                        </p:tav>
                                      </p:tavLst>
                                    </p:anim>
                                    <p:animEffect filter="fade" transition="in">
                                      <p:cBhvr additive="repl">
                                        <p:cTn id="1028" dur="1000"/>
                                        <p:tgtEl>
                                          <p:spTgt spid="255">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Rectangle 1"/>
          <p:cNvSpPr/>
          <p:nvPr/>
        </p:nvSpPr>
        <p:spPr>
          <a:xfrm>
            <a:off x="412560" y="685800"/>
            <a:ext cx="4373280" cy="118692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1" lang="en-US" sz="1800" spc="-1" strike="noStrike">
                <a:solidFill>
                  <a:srgbClr val="000000"/>
                </a:solidFill>
                <a:latin typeface="Constantia"/>
              </a:rPr>
              <a:t>Time expected for each activity is calculated using the formula (5):</a:t>
            </a:r>
            <a:endParaRPr b="0" lang="en-US" sz="1800" spc="-1" strike="noStrike">
              <a:latin typeface="Arial"/>
            </a:endParaRPr>
          </a:p>
          <a:p>
            <a:pPr algn="just">
              <a:lnSpc>
                <a:spcPct val="100000"/>
              </a:lnSpc>
              <a:buNone/>
            </a:pPr>
            <a:r>
              <a:rPr b="1" lang="en-US" sz="1800" spc="-1" strike="noStrike">
                <a:solidFill>
                  <a:srgbClr val="000000"/>
                </a:solidFill>
                <a:latin typeface="Constantia"/>
              </a:rPr>
              <a:t>Similarly, the expected time is calculated for all the activities.</a:t>
            </a:r>
            <a:endParaRPr b="0" lang="en-US" sz="1800" spc="-1" strike="noStrike">
              <a:latin typeface="Arial"/>
            </a:endParaRPr>
          </a:p>
        </p:txBody>
      </p:sp>
      <p:pic>
        <p:nvPicPr>
          <p:cNvPr id="257" name="Picture 2" descr=""/>
          <p:cNvPicPr/>
          <p:nvPr/>
        </p:nvPicPr>
        <p:blipFill>
          <a:blip r:embed="rId1"/>
          <a:stretch/>
        </p:blipFill>
        <p:spPr>
          <a:xfrm>
            <a:off x="4951080" y="457200"/>
            <a:ext cx="4784400" cy="1468080"/>
          </a:xfrm>
          <a:prstGeom prst="rect">
            <a:avLst/>
          </a:prstGeom>
          <a:ln w="9525">
            <a:noFill/>
          </a:ln>
        </p:spPr>
      </p:pic>
      <p:sp>
        <p:nvSpPr>
          <p:cNvPr id="258" name="Rectangle 3"/>
          <p:cNvSpPr/>
          <p:nvPr/>
        </p:nvSpPr>
        <p:spPr>
          <a:xfrm>
            <a:off x="329760" y="2286000"/>
            <a:ext cx="4290840" cy="118692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1" lang="en-US" sz="1800" spc="-1" strike="noStrike">
                <a:solidFill>
                  <a:srgbClr val="000000"/>
                </a:solidFill>
                <a:latin typeface="Constantia"/>
              </a:rPr>
              <a:t>The variance of activity time is calculated using the formula (6).</a:t>
            </a:r>
            <a:endParaRPr b="0" lang="en-US" sz="1800" spc="-1" strike="noStrike">
              <a:latin typeface="Arial"/>
            </a:endParaRPr>
          </a:p>
          <a:p>
            <a:pPr algn="just">
              <a:lnSpc>
                <a:spcPct val="100000"/>
              </a:lnSpc>
              <a:buNone/>
            </a:pPr>
            <a:r>
              <a:rPr b="1" lang="en-US" sz="1800" spc="-1" strike="noStrike">
                <a:solidFill>
                  <a:srgbClr val="000000"/>
                </a:solidFill>
                <a:latin typeface="Constantia"/>
              </a:rPr>
              <a:t>Similarly, variances of all the activities are calculated.</a:t>
            </a:r>
            <a:endParaRPr b="0" lang="en-US" sz="1800" spc="-1" strike="noStrike">
              <a:latin typeface="Arial"/>
            </a:endParaRPr>
          </a:p>
        </p:txBody>
      </p:sp>
      <p:pic>
        <p:nvPicPr>
          <p:cNvPr id="259" name="Picture 3" descr=""/>
          <p:cNvPicPr/>
          <p:nvPr/>
        </p:nvPicPr>
        <p:blipFill>
          <a:blip r:embed="rId2"/>
          <a:stretch/>
        </p:blipFill>
        <p:spPr>
          <a:xfrm>
            <a:off x="5103720" y="2057400"/>
            <a:ext cx="2513520" cy="1633320"/>
          </a:xfrm>
          <a:prstGeom prst="rect">
            <a:avLst/>
          </a:prstGeom>
          <a:ln w="9525">
            <a:noFill/>
          </a:ln>
        </p:spPr>
      </p:pic>
      <p:pic>
        <p:nvPicPr>
          <p:cNvPr id="260" name="Picture 6" descr=""/>
          <p:cNvPicPr/>
          <p:nvPr/>
        </p:nvPicPr>
        <p:blipFill>
          <a:blip r:embed="rId3"/>
          <a:stretch/>
        </p:blipFill>
        <p:spPr>
          <a:xfrm>
            <a:off x="659880" y="3581280"/>
            <a:ext cx="8334360" cy="3072960"/>
          </a:xfrm>
          <a:prstGeom prst="rect">
            <a:avLst/>
          </a:prstGeom>
          <a:ln w="9525">
            <a:noFill/>
          </a:ln>
        </p:spPr>
      </p:pic>
      <p:sp>
        <p:nvSpPr>
          <p:cNvPr id="261" name="Straight Connector 7"/>
          <p:cNvSpPr/>
          <p:nvPr/>
        </p:nvSpPr>
        <p:spPr>
          <a:xfrm>
            <a:off x="304200" y="2057400"/>
            <a:ext cx="8607960" cy="1440"/>
          </a:xfrm>
          <a:prstGeom prst="line">
            <a:avLst/>
          </a:prstGeom>
          <a:ln>
            <a:solidFill>
              <a:srgbClr val="095294"/>
            </a:solidFill>
            <a:round/>
          </a:ln>
        </p:spPr>
        <p:style>
          <a:lnRef idx="1">
            <a:schemeClr val="accent1"/>
          </a:lnRef>
          <a:fillRef idx="0">
            <a:schemeClr val="accent1"/>
          </a:fillRef>
          <a:effectRef idx="0">
            <a:schemeClr val="accent1"/>
          </a:effectRef>
          <a:fontRef idx="minor"/>
        </p:style>
      </p:sp>
      <p:sp>
        <p:nvSpPr>
          <p:cNvPr id="2" name="PlaceHolder 1"/>
          <p:cNvSpPr>
            <a:spLocks noGrp="1"/>
          </p:cNvSpPr>
          <p:nvPr>
            <p:ph type="sldNum" idx="9"/>
          </p:nvPr>
        </p:nvSpPr>
        <p:spPr/>
        <p:txBody>
          <a:bodyPr/>
          <a:p>
            <a:fld id="{3167B69C-F2CA-4911-A443-9FF4B19A9847}" type="slidenum">
              <a:t>32</a:t>
            </a:fld>
          </a:p>
        </p:txBody>
      </p:sp>
    </p:spTree>
  </p:cSld>
  <mc:AlternateContent>
    <mc:Choice Requires="p14">
      <p:transition spd="slow" p14:dur="2000"/>
    </mc:Choice>
    <mc:Fallback>
      <p:transition spd="slow"/>
    </mc:Fallback>
  </mc:AlternateContent>
  <p:timing>
    <p:tnLst>
      <p:par>
        <p:cTn id="1029" dur="indefinite" restart="never" nodeType="tmRoot">
          <p:childTnLst>
            <p:seq>
              <p:cTn id="1030" dur="indefinite" nodeType="mainSeq">
                <p:childTnLst>
                  <p:par>
                    <p:cTn id="1031" fill="hold">
                      <p:stCondLst>
                        <p:cond delay="indefinite"/>
                      </p:stCondLst>
                      <p:childTnLst>
                        <p:par>
                          <p:cTn id="1032" fill="hold">
                            <p:stCondLst>
                              <p:cond delay="0"/>
                            </p:stCondLst>
                            <p:childTnLst>
                              <p:par>
                                <p:cTn id="1033" nodeType="clickEffect" fill="hold" presetClass="entr" presetID="55">
                                  <p:stCondLst>
                                    <p:cond delay="0"/>
                                  </p:stCondLst>
                                  <p:childTnLst>
                                    <p:set>
                                      <p:cBhvr>
                                        <p:cTn id="1034" dur="1" fill="hold">
                                          <p:stCondLst>
                                            <p:cond delay="0"/>
                                          </p:stCondLst>
                                        </p:cTn>
                                        <p:tgtEl>
                                          <p:spTgt spid="256"/>
                                        </p:tgtEl>
                                        <p:attrNameLst>
                                          <p:attrName>style.visibility</p:attrName>
                                        </p:attrNameLst>
                                      </p:cBhvr>
                                      <p:to>
                                        <p:strVal val="visible"/>
                                      </p:to>
                                    </p:set>
                                    <p:anim calcmode="lin" valueType="num">
                                      <p:cBhvr additive="repl">
                                        <p:cTn id="1035" dur="2000" fill="hold"/>
                                        <p:tgtEl>
                                          <p:spTgt spid="256"/>
                                        </p:tgtEl>
                                        <p:attrNameLst>
                                          <p:attrName>ppt_w</p:attrName>
                                        </p:attrNameLst>
                                      </p:cBhvr>
                                      <p:tavLst>
                                        <p:tav tm="0">
                                          <p:val>
                                            <p:strVal val="#ppt_w*0.70"/>
                                          </p:val>
                                        </p:tav>
                                        <p:tav tm="100000">
                                          <p:val>
                                            <p:strVal val="#ppt_w"/>
                                          </p:val>
                                        </p:tav>
                                      </p:tavLst>
                                    </p:anim>
                                    <p:anim calcmode="lin" valueType="num">
                                      <p:cBhvr additive="repl">
                                        <p:cTn id="1036" dur="2000" fill="hold"/>
                                        <p:tgtEl>
                                          <p:spTgt spid="256"/>
                                        </p:tgtEl>
                                        <p:attrNameLst>
                                          <p:attrName>ppt_h</p:attrName>
                                        </p:attrNameLst>
                                      </p:cBhvr>
                                      <p:tavLst>
                                        <p:tav tm="0">
                                          <p:val>
                                            <p:strVal val="#ppt_h"/>
                                          </p:val>
                                        </p:tav>
                                        <p:tav tm="100000">
                                          <p:val>
                                            <p:strVal val="#ppt_h"/>
                                          </p:val>
                                        </p:tav>
                                      </p:tavLst>
                                    </p:anim>
                                    <p:animEffect filter="fade" transition="in">
                                      <p:cBhvr additive="repl">
                                        <p:cTn id="1037" dur="2000"/>
                                        <p:tgtEl>
                                          <p:spTgt spid="256"/>
                                        </p:tgtEl>
                                      </p:cBhvr>
                                    </p:animEffect>
                                  </p:childTnLst>
                                </p:cTn>
                              </p:par>
                            </p:childTnLst>
                          </p:cTn>
                        </p:par>
                      </p:childTnLst>
                    </p:cTn>
                  </p:par>
                  <p:par>
                    <p:cTn id="1038" fill="hold">
                      <p:stCondLst>
                        <p:cond delay="indefinite"/>
                      </p:stCondLst>
                      <p:childTnLst>
                        <p:par>
                          <p:cTn id="1039" fill="hold">
                            <p:stCondLst>
                              <p:cond delay="0"/>
                            </p:stCondLst>
                            <p:childTnLst>
                              <p:par>
                                <p:cTn id="1040" nodeType="clickEffect" fill="hold" presetClass="entr" presetID="49">
                                  <p:stCondLst>
                                    <p:cond delay="0"/>
                                  </p:stCondLst>
                                  <p:childTnLst>
                                    <p:set>
                                      <p:cBhvr>
                                        <p:cTn id="1041" dur="1" fill="hold">
                                          <p:stCondLst>
                                            <p:cond delay="0"/>
                                          </p:stCondLst>
                                        </p:cTn>
                                        <p:tgtEl>
                                          <p:spTgt spid="257"/>
                                        </p:tgtEl>
                                        <p:attrNameLst>
                                          <p:attrName>style.visibility</p:attrName>
                                        </p:attrNameLst>
                                      </p:cBhvr>
                                      <p:to>
                                        <p:strVal val="visible"/>
                                      </p:to>
                                    </p:set>
                                    <p:anim calcmode="lin" valueType="num">
                                      <p:cBhvr additive="repl">
                                        <p:cTn id="1042" dur="2000" fill="hold"/>
                                        <p:tgtEl>
                                          <p:spTgt spid="257"/>
                                        </p:tgtEl>
                                        <p:attrNameLst>
                                          <p:attrName>ppt_w</p:attrName>
                                        </p:attrNameLst>
                                      </p:cBhvr>
                                      <p:tavLst>
                                        <p:tav tm="0">
                                          <p:val>
                                            <p:fltVal val="0"/>
                                          </p:val>
                                        </p:tav>
                                        <p:tav tm="100000">
                                          <p:val>
                                            <p:strVal val="#ppt_w"/>
                                          </p:val>
                                        </p:tav>
                                      </p:tavLst>
                                    </p:anim>
                                    <p:anim calcmode="lin" valueType="num">
                                      <p:cBhvr additive="repl">
                                        <p:cTn id="1043" dur="2000" fill="hold"/>
                                        <p:tgtEl>
                                          <p:spTgt spid="257"/>
                                        </p:tgtEl>
                                        <p:attrNameLst>
                                          <p:attrName>ppt_h</p:attrName>
                                        </p:attrNameLst>
                                      </p:cBhvr>
                                      <p:tavLst>
                                        <p:tav tm="0">
                                          <p:val>
                                            <p:fltVal val="0"/>
                                          </p:val>
                                        </p:tav>
                                        <p:tav tm="100000">
                                          <p:val>
                                            <p:strVal val="#ppt_h"/>
                                          </p:val>
                                        </p:tav>
                                      </p:tavLst>
                                    </p:anim>
                                    <p:anim calcmode="lin" valueType="num">
                                      <p:cBhvr additive="repl">
                                        <p:cTn id="1044" dur="2000" fill="hold"/>
                                        <p:tgtEl>
                                          <p:spTgt spid="257"/>
                                        </p:tgtEl>
                                        <p:attrNameLst>
                                          <p:attrName>r</p:attrName>
                                        </p:attrNameLst>
                                      </p:cBhvr>
                                      <p:tavLst>
                                        <p:tav tm="0">
                                          <p:val>
                                            <p:strVal val="360"/>
                                          </p:val>
                                        </p:tav>
                                        <p:tav tm="100000">
                                          <p:val>
                                            <p:strVal val="0"/>
                                          </p:val>
                                        </p:tav>
                                      </p:tavLst>
                                    </p:anim>
                                    <p:animEffect filter="fade" transition="in">
                                      <p:cBhvr additive="repl">
                                        <p:cTn id="1045" dur="2000"/>
                                        <p:tgtEl>
                                          <p:spTgt spid="257"/>
                                        </p:tgtEl>
                                      </p:cBhvr>
                                    </p:animEffect>
                                  </p:childTnLst>
                                </p:cTn>
                              </p:par>
                            </p:childTnLst>
                          </p:cTn>
                        </p:par>
                      </p:childTnLst>
                    </p:cTn>
                  </p:par>
                  <p:par>
                    <p:cTn id="1046" fill="hold">
                      <p:stCondLst>
                        <p:cond delay="indefinite"/>
                      </p:stCondLst>
                      <p:childTnLst>
                        <p:par>
                          <p:cTn id="1047" fill="hold">
                            <p:stCondLst>
                              <p:cond delay="0"/>
                            </p:stCondLst>
                            <p:childTnLst>
                              <p:par>
                                <p:cTn id="1048" nodeType="clickEffect" fill="hold" presetClass="entr" presetID="55">
                                  <p:stCondLst>
                                    <p:cond delay="0"/>
                                  </p:stCondLst>
                                  <p:childTnLst>
                                    <p:set>
                                      <p:cBhvr>
                                        <p:cTn id="1049" dur="1" fill="hold">
                                          <p:stCondLst>
                                            <p:cond delay="0"/>
                                          </p:stCondLst>
                                        </p:cTn>
                                        <p:tgtEl>
                                          <p:spTgt spid="258"/>
                                        </p:tgtEl>
                                        <p:attrNameLst>
                                          <p:attrName>style.visibility</p:attrName>
                                        </p:attrNameLst>
                                      </p:cBhvr>
                                      <p:to>
                                        <p:strVal val="visible"/>
                                      </p:to>
                                    </p:set>
                                    <p:anim calcmode="lin" valueType="num">
                                      <p:cBhvr additive="repl">
                                        <p:cTn id="1050" dur="2000" fill="hold"/>
                                        <p:tgtEl>
                                          <p:spTgt spid="258"/>
                                        </p:tgtEl>
                                        <p:attrNameLst>
                                          <p:attrName>ppt_w</p:attrName>
                                        </p:attrNameLst>
                                      </p:cBhvr>
                                      <p:tavLst>
                                        <p:tav tm="0">
                                          <p:val>
                                            <p:strVal val="#ppt_w*0.70"/>
                                          </p:val>
                                        </p:tav>
                                        <p:tav tm="100000">
                                          <p:val>
                                            <p:strVal val="#ppt_w"/>
                                          </p:val>
                                        </p:tav>
                                      </p:tavLst>
                                    </p:anim>
                                    <p:anim calcmode="lin" valueType="num">
                                      <p:cBhvr additive="repl">
                                        <p:cTn id="1051" dur="2000" fill="hold"/>
                                        <p:tgtEl>
                                          <p:spTgt spid="258"/>
                                        </p:tgtEl>
                                        <p:attrNameLst>
                                          <p:attrName>ppt_h</p:attrName>
                                        </p:attrNameLst>
                                      </p:cBhvr>
                                      <p:tavLst>
                                        <p:tav tm="0">
                                          <p:val>
                                            <p:strVal val="#ppt_h"/>
                                          </p:val>
                                        </p:tav>
                                        <p:tav tm="100000">
                                          <p:val>
                                            <p:strVal val="#ppt_h"/>
                                          </p:val>
                                        </p:tav>
                                      </p:tavLst>
                                    </p:anim>
                                    <p:animEffect filter="fade" transition="in">
                                      <p:cBhvr additive="repl">
                                        <p:cTn id="1052" dur="2000"/>
                                        <p:tgtEl>
                                          <p:spTgt spid="258"/>
                                        </p:tgtEl>
                                      </p:cBhvr>
                                    </p:animEffect>
                                  </p:childTnLst>
                                </p:cTn>
                              </p:par>
                            </p:childTnLst>
                          </p:cTn>
                        </p:par>
                      </p:childTnLst>
                    </p:cTn>
                  </p:par>
                  <p:par>
                    <p:cTn id="1053" fill="hold">
                      <p:stCondLst>
                        <p:cond delay="indefinite"/>
                      </p:stCondLst>
                      <p:childTnLst>
                        <p:par>
                          <p:cTn id="1054" fill="hold">
                            <p:stCondLst>
                              <p:cond delay="0"/>
                            </p:stCondLst>
                            <p:childTnLst>
                              <p:par>
                                <p:cTn id="1055" nodeType="clickEffect" fill="hold" presetClass="entr" presetID="49">
                                  <p:stCondLst>
                                    <p:cond delay="0"/>
                                  </p:stCondLst>
                                  <p:childTnLst>
                                    <p:set>
                                      <p:cBhvr>
                                        <p:cTn id="1056" dur="1" fill="hold">
                                          <p:stCondLst>
                                            <p:cond delay="0"/>
                                          </p:stCondLst>
                                        </p:cTn>
                                        <p:tgtEl>
                                          <p:spTgt spid="259"/>
                                        </p:tgtEl>
                                        <p:attrNameLst>
                                          <p:attrName>style.visibility</p:attrName>
                                        </p:attrNameLst>
                                      </p:cBhvr>
                                      <p:to>
                                        <p:strVal val="visible"/>
                                      </p:to>
                                    </p:set>
                                    <p:anim calcmode="lin" valueType="num">
                                      <p:cBhvr additive="repl">
                                        <p:cTn id="1057" dur="2000" fill="hold"/>
                                        <p:tgtEl>
                                          <p:spTgt spid="259"/>
                                        </p:tgtEl>
                                        <p:attrNameLst>
                                          <p:attrName>ppt_w</p:attrName>
                                        </p:attrNameLst>
                                      </p:cBhvr>
                                      <p:tavLst>
                                        <p:tav tm="0">
                                          <p:val>
                                            <p:fltVal val="0"/>
                                          </p:val>
                                        </p:tav>
                                        <p:tav tm="100000">
                                          <p:val>
                                            <p:strVal val="#ppt_w"/>
                                          </p:val>
                                        </p:tav>
                                      </p:tavLst>
                                    </p:anim>
                                    <p:anim calcmode="lin" valueType="num">
                                      <p:cBhvr additive="repl">
                                        <p:cTn id="1058" dur="2000" fill="hold"/>
                                        <p:tgtEl>
                                          <p:spTgt spid="259"/>
                                        </p:tgtEl>
                                        <p:attrNameLst>
                                          <p:attrName>ppt_h</p:attrName>
                                        </p:attrNameLst>
                                      </p:cBhvr>
                                      <p:tavLst>
                                        <p:tav tm="0">
                                          <p:val>
                                            <p:fltVal val="0"/>
                                          </p:val>
                                        </p:tav>
                                        <p:tav tm="100000">
                                          <p:val>
                                            <p:strVal val="#ppt_h"/>
                                          </p:val>
                                        </p:tav>
                                      </p:tavLst>
                                    </p:anim>
                                    <p:anim calcmode="lin" valueType="num">
                                      <p:cBhvr additive="repl">
                                        <p:cTn id="1059" dur="2000" fill="hold"/>
                                        <p:tgtEl>
                                          <p:spTgt spid="259"/>
                                        </p:tgtEl>
                                        <p:attrNameLst>
                                          <p:attrName>r</p:attrName>
                                        </p:attrNameLst>
                                      </p:cBhvr>
                                      <p:tavLst>
                                        <p:tav tm="0">
                                          <p:val>
                                            <p:strVal val="360"/>
                                          </p:val>
                                        </p:tav>
                                        <p:tav tm="100000">
                                          <p:val>
                                            <p:strVal val="0"/>
                                          </p:val>
                                        </p:tav>
                                      </p:tavLst>
                                    </p:anim>
                                    <p:animEffect filter="fade" transition="in">
                                      <p:cBhvr additive="repl">
                                        <p:cTn id="1060" dur="2000"/>
                                        <p:tgtEl>
                                          <p:spTgt spid="259"/>
                                        </p:tgtEl>
                                      </p:cBhvr>
                                    </p:animEffect>
                                  </p:childTnLst>
                                </p:cTn>
                              </p:par>
                            </p:childTnLst>
                          </p:cTn>
                        </p:par>
                      </p:childTnLst>
                    </p:cTn>
                  </p:par>
                  <p:par>
                    <p:cTn id="1061" fill="hold">
                      <p:stCondLst>
                        <p:cond delay="indefinite"/>
                      </p:stCondLst>
                      <p:childTnLst>
                        <p:par>
                          <p:cTn id="1062" fill="hold">
                            <p:stCondLst>
                              <p:cond delay="0"/>
                            </p:stCondLst>
                            <p:childTnLst>
                              <p:par>
                                <p:cTn id="1063" nodeType="clickEffect" fill="hold" presetClass="entr" presetID="49">
                                  <p:stCondLst>
                                    <p:cond delay="0"/>
                                  </p:stCondLst>
                                  <p:childTnLst>
                                    <p:set>
                                      <p:cBhvr>
                                        <p:cTn id="1064" dur="1" fill="hold">
                                          <p:stCondLst>
                                            <p:cond delay="0"/>
                                          </p:stCondLst>
                                        </p:cTn>
                                        <p:tgtEl>
                                          <p:spTgt spid="260"/>
                                        </p:tgtEl>
                                        <p:attrNameLst>
                                          <p:attrName>style.visibility</p:attrName>
                                        </p:attrNameLst>
                                      </p:cBhvr>
                                      <p:to>
                                        <p:strVal val="visible"/>
                                      </p:to>
                                    </p:set>
                                    <p:anim calcmode="lin" valueType="num">
                                      <p:cBhvr additive="repl">
                                        <p:cTn id="1065" dur="2000" fill="hold"/>
                                        <p:tgtEl>
                                          <p:spTgt spid="260"/>
                                        </p:tgtEl>
                                        <p:attrNameLst>
                                          <p:attrName>ppt_w</p:attrName>
                                        </p:attrNameLst>
                                      </p:cBhvr>
                                      <p:tavLst>
                                        <p:tav tm="0">
                                          <p:val>
                                            <p:fltVal val="0"/>
                                          </p:val>
                                        </p:tav>
                                        <p:tav tm="100000">
                                          <p:val>
                                            <p:strVal val="#ppt_w"/>
                                          </p:val>
                                        </p:tav>
                                      </p:tavLst>
                                    </p:anim>
                                    <p:anim calcmode="lin" valueType="num">
                                      <p:cBhvr additive="repl">
                                        <p:cTn id="1066" dur="2000" fill="hold"/>
                                        <p:tgtEl>
                                          <p:spTgt spid="260"/>
                                        </p:tgtEl>
                                        <p:attrNameLst>
                                          <p:attrName>ppt_h</p:attrName>
                                        </p:attrNameLst>
                                      </p:cBhvr>
                                      <p:tavLst>
                                        <p:tav tm="0">
                                          <p:val>
                                            <p:fltVal val="0"/>
                                          </p:val>
                                        </p:tav>
                                        <p:tav tm="100000">
                                          <p:val>
                                            <p:strVal val="#ppt_h"/>
                                          </p:val>
                                        </p:tav>
                                      </p:tavLst>
                                    </p:anim>
                                    <p:anim calcmode="lin" valueType="num">
                                      <p:cBhvr additive="repl">
                                        <p:cTn id="1067" dur="2000" fill="hold"/>
                                        <p:tgtEl>
                                          <p:spTgt spid="260"/>
                                        </p:tgtEl>
                                        <p:attrNameLst>
                                          <p:attrName>r</p:attrName>
                                        </p:attrNameLst>
                                      </p:cBhvr>
                                      <p:tavLst>
                                        <p:tav tm="0">
                                          <p:val>
                                            <p:strVal val="360"/>
                                          </p:val>
                                        </p:tav>
                                        <p:tav tm="100000">
                                          <p:val>
                                            <p:strVal val="0"/>
                                          </p:val>
                                        </p:tav>
                                      </p:tavLst>
                                    </p:anim>
                                    <p:animEffect filter="fade" transition="in">
                                      <p:cBhvr additive="repl">
                                        <p:cTn id="1068" dur="2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Rectangle 1"/>
          <p:cNvSpPr/>
          <p:nvPr/>
        </p:nvSpPr>
        <p:spPr>
          <a:xfrm>
            <a:off x="495000" y="2859120"/>
            <a:ext cx="3846600" cy="1004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onstantia"/>
              </a:rPr>
              <a:t>calculate the time earliest, TE &amp; time Latest TL for all the activities.</a:t>
            </a:r>
            <a:endParaRPr b="0" lang="en-US" sz="2000" spc="-1" strike="noStrike">
              <a:latin typeface="Arial"/>
            </a:endParaRPr>
          </a:p>
        </p:txBody>
      </p:sp>
      <p:sp>
        <p:nvSpPr>
          <p:cNvPr id="263" name="Rectangle 2"/>
          <p:cNvSpPr/>
          <p:nvPr/>
        </p:nvSpPr>
        <p:spPr>
          <a:xfrm>
            <a:off x="424440" y="1447920"/>
            <a:ext cx="3435120" cy="3945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0" lang="en-US" sz="2000" spc="-1" strike="noStrike">
                <a:solidFill>
                  <a:srgbClr val="000000"/>
                </a:solidFill>
                <a:latin typeface="Constantia"/>
              </a:rPr>
              <a:t>Construct a network diagram:</a:t>
            </a:r>
            <a:endParaRPr b="0" lang="en-US" sz="2000" spc="-1" strike="noStrike">
              <a:latin typeface="Arial"/>
            </a:endParaRPr>
          </a:p>
        </p:txBody>
      </p:sp>
      <p:pic>
        <p:nvPicPr>
          <p:cNvPr id="264" name="Picture 4" descr=""/>
          <p:cNvPicPr/>
          <p:nvPr/>
        </p:nvPicPr>
        <p:blipFill>
          <a:blip r:embed="rId1"/>
          <a:stretch/>
        </p:blipFill>
        <p:spPr>
          <a:xfrm>
            <a:off x="4265640" y="609480"/>
            <a:ext cx="4944960" cy="3142080"/>
          </a:xfrm>
          <a:prstGeom prst="rect">
            <a:avLst/>
          </a:prstGeom>
          <a:ln w="9525">
            <a:noFill/>
          </a:ln>
        </p:spPr>
      </p:pic>
      <p:sp>
        <p:nvSpPr>
          <p:cNvPr id="265" name="Rectangle 4"/>
          <p:cNvSpPr/>
          <p:nvPr/>
        </p:nvSpPr>
        <p:spPr>
          <a:xfrm>
            <a:off x="329760" y="4078440"/>
            <a:ext cx="8658000" cy="69948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onstantia"/>
              </a:rPr>
              <a:t>From the network diagram Figure 8.24, the critical path is identified as </a:t>
            </a:r>
            <a:r>
              <a:rPr b="0" lang="en-US" sz="2000" spc="-1" strike="noStrike">
                <a:solidFill>
                  <a:srgbClr val="ff0000"/>
                </a:solidFill>
                <a:latin typeface="Constantia"/>
              </a:rPr>
              <a:t>1-4, 4-6, 6-7</a:t>
            </a:r>
            <a:r>
              <a:rPr b="0" lang="en-US" sz="2000" spc="-1" strike="noStrike">
                <a:solidFill>
                  <a:srgbClr val="000000"/>
                </a:solidFill>
                <a:latin typeface="Constantia"/>
              </a:rPr>
              <a:t>, with a project duration of 22 days.</a:t>
            </a:r>
            <a:endParaRPr b="0" lang="en-US" sz="2000" spc="-1" strike="noStrike">
              <a:latin typeface="Arial"/>
            </a:endParaRPr>
          </a:p>
        </p:txBody>
      </p:sp>
      <p:sp>
        <p:nvSpPr>
          <p:cNvPr id="266" name="Straight Arrow Connector 6"/>
          <p:cNvSpPr/>
          <p:nvPr/>
        </p:nvSpPr>
        <p:spPr>
          <a:xfrm>
            <a:off x="6170040" y="1828800"/>
            <a:ext cx="533160" cy="1080"/>
          </a:xfrm>
          <a:custGeom>
            <a:avLst/>
            <a:gdLst/>
            <a:ahLst/>
            <a:rect l="l" t="t" r="r" b="b"/>
            <a:pathLst>
              <a:path w="21600" h="21600">
                <a:moveTo>
                  <a:pt x="0" y="0"/>
                </a:moveTo>
                <a:lnTo>
                  <a:pt x="21600" y="21600"/>
                </a:lnTo>
              </a:path>
            </a:pathLst>
          </a:custGeom>
          <a:noFill/>
          <a:ln>
            <a:solidFill>
              <a:srgbClr val="ff0000"/>
            </a:solidFill>
            <a:round/>
            <a:tailEnd len="med" type="arrow" w="med"/>
          </a:ln>
        </p:spPr>
        <p:style>
          <a:lnRef idx="1">
            <a:schemeClr val="accent1"/>
          </a:lnRef>
          <a:fillRef idx="0">
            <a:schemeClr val="accent1"/>
          </a:fillRef>
          <a:effectRef idx="0">
            <a:schemeClr val="accent1"/>
          </a:effectRef>
          <a:fontRef idx="minor"/>
        </p:style>
      </p:sp>
      <p:sp>
        <p:nvSpPr>
          <p:cNvPr id="267" name="Straight Arrow Connector 8"/>
          <p:cNvSpPr/>
          <p:nvPr/>
        </p:nvSpPr>
        <p:spPr>
          <a:xfrm flipV="1">
            <a:off x="7007760" y="1294560"/>
            <a:ext cx="837360" cy="380520"/>
          </a:xfrm>
          <a:custGeom>
            <a:avLst/>
            <a:gdLst/>
            <a:ahLst/>
            <a:rect l="l" t="t" r="r" b="b"/>
            <a:pathLst>
              <a:path w="21600" h="21600">
                <a:moveTo>
                  <a:pt x="0" y="0"/>
                </a:moveTo>
                <a:lnTo>
                  <a:pt x="21600" y="21600"/>
                </a:lnTo>
              </a:path>
            </a:pathLst>
          </a:custGeom>
          <a:noFill/>
          <a:ln>
            <a:solidFill>
              <a:srgbClr val="ff0000"/>
            </a:solidFill>
            <a:round/>
            <a:tailEnd len="med" type="arrow" w="med"/>
          </a:ln>
        </p:spPr>
        <p:style>
          <a:lnRef idx="1">
            <a:schemeClr val="accent1"/>
          </a:lnRef>
          <a:fillRef idx="0">
            <a:schemeClr val="accent1"/>
          </a:fillRef>
          <a:effectRef idx="0">
            <a:schemeClr val="accent1"/>
          </a:effectRef>
          <a:fontRef idx="minor"/>
        </p:style>
      </p:sp>
      <p:sp>
        <p:nvSpPr>
          <p:cNvPr id="268" name="Straight Arrow Connector 10"/>
          <p:cNvSpPr/>
          <p:nvPr/>
        </p:nvSpPr>
        <p:spPr>
          <a:xfrm flipH="1" rot="16200000">
            <a:off x="8074080" y="1371600"/>
            <a:ext cx="456840" cy="456840"/>
          </a:xfrm>
          <a:custGeom>
            <a:avLst/>
            <a:gdLst/>
            <a:ahLst/>
            <a:rect l="l" t="t" r="r" b="b"/>
            <a:pathLst>
              <a:path w="21600" h="21600">
                <a:moveTo>
                  <a:pt x="0" y="0"/>
                </a:moveTo>
                <a:lnTo>
                  <a:pt x="21600" y="21600"/>
                </a:lnTo>
              </a:path>
            </a:pathLst>
          </a:custGeom>
          <a:noFill/>
          <a:ln>
            <a:solidFill>
              <a:srgbClr val="ff0000"/>
            </a:solidFill>
            <a:round/>
            <a:tailEnd len="med" type="arrow" w="med"/>
          </a:ln>
        </p:spPr>
        <p:style>
          <a:lnRef idx="1">
            <a:schemeClr val="accent1"/>
          </a:lnRef>
          <a:fillRef idx="0">
            <a:schemeClr val="accent1"/>
          </a:fillRef>
          <a:effectRef idx="0">
            <a:schemeClr val="accent1"/>
          </a:effectRef>
          <a:fontRef idx="minor"/>
        </p:style>
      </p:sp>
      <p:sp>
        <p:nvSpPr>
          <p:cNvPr id="2" name="PlaceHolder 1"/>
          <p:cNvSpPr>
            <a:spLocks noGrp="1"/>
          </p:cNvSpPr>
          <p:nvPr>
            <p:ph type="sldNum" idx="9"/>
          </p:nvPr>
        </p:nvSpPr>
        <p:spPr/>
        <p:txBody>
          <a:bodyPr/>
          <a:p>
            <a:fld id="{62E2156B-339C-4A31-AD25-981496E90E6E}" type="slidenum">
              <a:t>33</a:t>
            </a:fld>
          </a:p>
        </p:txBody>
      </p:sp>
    </p:spTree>
  </p:cSld>
  <mc:AlternateContent>
    <mc:Choice Requires="p14">
      <p:transition spd="slow" p14:dur="2000"/>
    </mc:Choice>
    <mc:Fallback>
      <p:transition spd="slow"/>
    </mc:Fallback>
  </mc:AlternateContent>
  <p:timing>
    <p:tnLst>
      <p:par>
        <p:cTn id="1069" dur="indefinite" restart="never" nodeType="tmRoot">
          <p:childTnLst>
            <p:seq>
              <p:cTn id="1070" dur="indefinite" nodeType="mainSeq">
                <p:childTnLst>
                  <p:par>
                    <p:cTn id="1071" fill="hold">
                      <p:stCondLst>
                        <p:cond delay="indefinite"/>
                      </p:stCondLst>
                      <p:childTnLst>
                        <p:par>
                          <p:cTn id="1072" fill="hold">
                            <p:stCondLst>
                              <p:cond delay="0"/>
                            </p:stCondLst>
                            <p:childTnLst>
                              <p:par>
                                <p:cTn id="1073" nodeType="clickEffect" fill="hold" presetClass="entr" presetID="55">
                                  <p:stCondLst>
                                    <p:cond delay="0"/>
                                  </p:stCondLst>
                                  <p:childTnLst>
                                    <p:set>
                                      <p:cBhvr>
                                        <p:cTn id="1074" dur="1" fill="hold">
                                          <p:stCondLst>
                                            <p:cond delay="0"/>
                                          </p:stCondLst>
                                        </p:cTn>
                                        <p:tgtEl>
                                          <p:spTgt spid="263"/>
                                        </p:tgtEl>
                                        <p:attrNameLst>
                                          <p:attrName>style.visibility</p:attrName>
                                        </p:attrNameLst>
                                      </p:cBhvr>
                                      <p:to>
                                        <p:strVal val="visible"/>
                                      </p:to>
                                    </p:set>
                                    <p:anim calcmode="lin" valueType="num">
                                      <p:cBhvr additive="repl">
                                        <p:cTn id="1075" dur="1000" fill="hold"/>
                                        <p:tgtEl>
                                          <p:spTgt spid="263"/>
                                        </p:tgtEl>
                                        <p:attrNameLst>
                                          <p:attrName>ppt_w</p:attrName>
                                        </p:attrNameLst>
                                      </p:cBhvr>
                                      <p:tavLst>
                                        <p:tav tm="0">
                                          <p:val>
                                            <p:strVal val="#ppt_w*0.70"/>
                                          </p:val>
                                        </p:tav>
                                        <p:tav tm="100000">
                                          <p:val>
                                            <p:strVal val="#ppt_w"/>
                                          </p:val>
                                        </p:tav>
                                      </p:tavLst>
                                    </p:anim>
                                    <p:anim calcmode="lin" valueType="num">
                                      <p:cBhvr additive="repl">
                                        <p:cTn id="1076" dur="1000" fill="hold"/>
                                        <p:tgtEl>
                                          <p:spTgt spid="263"/>
                                        </p:tgtEl>
                                        <p:attrNameLst>
                                          <p:attrName>ppt_h</p:attrName>
                                        </p:attrNameLst>
                                      </p:cBhvr>
                                      <p:tavLst>
                                        <p:tav tm="0">
                                          <p:val>
                                            <p:strVal val="#ppt_h"/>
                                          </p:val>
                                        </p:tav>
                                        <p:tav tm="100000">
                                          <p:val>
                                            <p:strVal val="#ppt_h"/>
                                          </p:val>
                                        </p:tav>
                                      </p:tavLst>
                                    </p:anim>
                                    <p:animEffect filter="fade" transition="in">
                                      <p:cBhvr additive="repl">
                                        <p:cTn id="1077" dur="1000"/>
                                        <p:tgtEl>
                                          <p:spTgt spid="263"/>
                                        </p:tgtEl>
                                      </p:cBhvr>
                                    </p:animEffect>
                                  </p:childTnLst>
                                </p:cTn>
                              </p:par>
                            </p:childTnLst>
                          </p:cTn>
                        </p:par>
                      </p:childTnLst>
                    </p:cTn>
                  </p:par>
                  <p:par>
                    <p:cTn id="1078" fill="hold">
                      <p:stCondLst>
                        <p:cond delay="indefinite"/>
                      </p:stCondLst>
                      <p:childTnLst>
                        <p:par>
                          <p:cTn id="1079" fill="hold">
                            <p:stCondLst>
                              <p:cond delay="0"/>
                            </p:stCondLst>
                            <p:childTnLst>
                              <p:par>
                                <p:cTn id="1080" nodeType="clickEffect" fill="hold" presetClass="entr" presetID="49">
                                  <p:stCondLst>
                                    <p:cond delay="0"/>
                                  </p:stCondLst>
                                  <p:childTnLst>
                                    <p:set>
                                      <p:cBhvr>
                                        <p:cTn id="1081" dur="1" fill="hold">
                                          <p:stCondLst>
                                            <p:cond delay="0"/>
                                          </p:stCondLst>
                                        </p:cTn>
                                        <p:tgtEl>
                                          <p:spTgt spid="264"/>
                                        </p:tgtEl>
                                        <p:attrNameLst>
                                          <p:attrName>style.visibility</p:attrName>
                                        </p:attrNameLst>
                                      </p:cBhvr>
                                      <p:to>
                                        <p:strVal val="visible"/>
                                      </p:to>
                                    </p:set>
                                    <p:anim calcmode="lin" valueType="num">
                                      <p:cBhvr additive="repl">
                                        <p:cTn id="1082" dur="2000" fill="hold"/>
                                        <p:tgtEl>
                                          <p:spTgt spid="264"/>
                                        </p:tgtEl>
                                        <p:attrNameLst>
                                          <p:attrName>ppt_w</p:attrName>
                                        </p:attrNameLst>
                                      </p:cBhvr>
                                      <p:tavLst>
                                        <p:tav tm="0">
                                          <p:val>
                                            <p:fltVal val="0"/>
                                          </p:val>
                                        </p:tav>
                                        <p:tav tm="100000">
                                          <p:val>
                                            <p:strVal val="#ppt_w"/>
                                          </p:val>
                                        </p:tav>
                                      </p:tavLst>
                                    </p:anim>
                                    <p:anim calcmode="lin" valueType="num">
                                      <p:cBhvr additive="repl">
                                        <p:cTn id="1083" dur="2000" fill="hold"/>
                                        <p:tgtEl>
                                          <p:spTgt spid="264"/>
                                        </p:tgtEl>
                                        <p:attrNameLst>
                                          <p:attrName>ppt_h</p:attrName>
                                        </p:attrNameLst>
                                      </p:cBhvr>
                                      <p:tavLst>
                                        <p:tav tm="0">
                                          <p:val>
                                            <p:fltVal val="0"/>
                                          </p:val>
                                        </p:tav>
                                        <p:tav tm="100000">
                                          <p:val>
                                            <p:strVal val="#ppt_h"/>
                                          </p:val>
                                        </p:tav>
                                      </p:tavLst>
                                    </p:anim>
                                    <p:anim calcmode="lin" valueType="num">
                                      <p:cBhvr additive="repl">
                                        <p:cTn id="1084" dur="2000" fill="hold"/>
                                        <p:tgtEl>
                                          <p:spTgt spid="264"/>
                                        </p:tgtEl>
                                        <p:attrNameLst>
                                          <p:attrName>r</p:attrName>
                                        </p:attrNameLst>
                                      </p:cBhvr>
                                      <p:tavLst>
                                        <p:tav tm="0">
                                          <p:val>
                                            <p:strVal val="360"/>
                                          </p:val>
                                        </p:tav>
                                        <p:tav tm="100000">
                                          <p:val>
                                            <p:strVal val="0"/>
                                          </p:val>
                                        </p:tav>
                                      </p:tavLst>
                                    </p:anim>
                                    <p:animEffect filter="fade" transition="in">
                                      <p:cBhvr additive="repl">
                                        <p:cTn id="1085" dur="2000"/>
                                        <p:tgtEl>
                                          <p:spTgt spid="264"/>
                                        </p:tgtEl>
                                      </p:cBhvr>
                                    </p:animEffect>
                                  </p:childTnLst>
                                </p:cTn>
                              </p:par>
                            </p:childTnLst>
                          </p:cTn>
                        </p:par>
                      </p:childTnLst>
                    </p:cTn>
                  </p:par>
                  <p:par>
                    <p:cTn id="1086" fill="hold">
                      <p:stCondLst>
                        <p:cond delay="indefinite"/>
                      </p:stCondLst>
                      <p:childTnLst>
                        <p:par>
                          <p:cTn id="1087" fill="hold">
                            <p:stCondLst>
                              <p:cond delay="0"/>
                            </p:stCondLst>
                            <p:childTnLst>
                              <p:par>
                                <p:cTn id="1088" nodeType="clickEffect" fill="hold" presetClass="entr" presetID="55">
                                  <p:stCondLst>
                                    <p:cond delay="0"/>
                                  </p:stCondLst>
                                  <p:childTnLst>
                                    <p:set>
                                      <p:cBhvr>
                                        <p:cTn id="1089" dur="1" fill="hold">
                                          <p:stCondLst>
                                            <p:cond delay="0"/>
                                          </p:stCondLst>
                                        </p:cTn>
                                        <p:tgtEl>
                                          <p:spTgt spid="262"/>
                                        </p:tgtEl>
                                        <p:attrNameLst>
                                          <p:attrName>style.visibility</p:attrName>
                                        </p:attrNameLst>
                                      </p:cBhvr>
                                      <p:to>
                                        <p:strVal val="visible"/>
                                      </p:to>
                                    </p:set>
                                    <p:anim calcmode="lin" valueType="num">
                                      <p:cBhvr additive="repl">
                                        <p:cTn id="1090" dur="2000" fill="hold"/>
                                        <p:tgtEl>
                                          <p:spTgt spid="262"/>
                                        </p:tgtEl>
                                        <p:attrNameLst>
                                          <p:attrName>ppt_w</p:attrName>
                                        </p:attrNameLst>
                                      </p:cBhvr>
                                      <p:tavLst>
                                        <p:tav tm="0">
                                          <p:val>
                                            <p:strVal val="#ppt_w*0.70"/>
                                          </p:val>
                                        </p:tav>
                                        <p:tav tm="100000">
                                          <p:val>
                                            <p:strVal val="#ppt_w"/>
                                          </p:val>
                                        </p:tav>
                                      </p:tavLst>
                                    </p:anim>
                                    <p:anim calcmode="lin" valueType="num">
                                      <p:cBhvr additive="repl">
                                        <p:cTn id="1091" dur="2000" fill="hold"/>
                                        <p:tgtEl>
                                          <p:spTgt spid="262"/>
                                        </p:tgtEl>
                                        <p:attrNameLst>
                                          <p:attrName>ppt_h</p:attrName>
                                        </p:attrNameLst>
                                      </p:cBhvr>
                                      <p:tavLst>
                                        <p:tav tm="0">
                                          <p:val>
                                            <p:strVal val="#ppt_h"/>
                                          </p:val>
                                        </p:tav>
                                        <p:tav tm="100000">
                                          <p:val>
                                            <p:strVal val="#ppt_h"/>
                                          </p:val>
                                        </p:tav>
                                      </p:tavLst>
                                    </p:anim>
                                    <p:animEffect filter="fade" transition="in">
                                      <p:cBhvr additive="repl">
                                        <p:cTn id="1092" dur="2000"/>
                                        <p:tgtEl>
                                          <p:spTgt spid="262"/>
                                        </p:tgtEl>
                                      </p:cBhvr>
                                    </p:animEffect>
                                  </p:childTnLst>
                                </p:cTn>
                              </p:par>
                            </p:childTnLst>
                          </p:cTn>
                        </p:par>
                      </p:childTnLst>
                    </p:cTn>
                  </p:par>
                  <p:par>
                    <p:cTn id="1093" fill="hold">
                      <p:stCondLst>
                        <p:cond delay="indefinite"/>
                      </p:stCondLst>
                      <p:childTnLst>
                        <p:par>
                          <p:cTn id="1094" fill="hold">
                            <p:stCondLst>
                              <p:cond delay="0"/>
                            </p:stCondLst>
                            <p:childTnLst>
                              <p:par>
                                <p:cTn id="1095" nodeType="clickEffect" fill="hold" presetClass="entr" presetID="55">
                                  <p:stCondLst>
                                    <p:cond delay="0"/>
                                  </p:stCondLst>
                                  <p:childTnLst>
                                    <p:set>
                                      <p:cBhvr>
                                        <p:cTn id="1096" dur="1" fill="hold">
                                          <p:stCondLst>
                                            <p:cond delay="0"/>
                                          </p:stCondLst>
                                        </p:cTn>
                                        <p:tgtEl>
                                          <p:spTgt spid="265"/>
                                        </p:tgtEl>
                                        <p:attrNameLst>
                                          <p:attrName>style.visibility</p:attrName>
                                        </p:attrNameLst>
                                      </p:cBhvr>
                                      <p:to>
                                        <p:strVal val="visible"/>
                                      </p:to>
                                    </p:set>
                                    <p:anim calcmode="lin" valueType="num">
                                      <p:cBhvr additive="repl">
                                        <p:cTn id="1097" dur="2000" fill="hold"/>
                                        <p:tgtEl>
                                          <p:spTgt spid="265"/>
                                        </p:tgtEl>
                                        <p:attrNameLst>
                                          <p:attrName>ppt_w</p:attrName>
                                        </p:attrNameLst>
                                      </p:cBhvr>
                                      <p:tavLst>
                                        <p:tav tm="0">
                                          <p:val>
                                            <p:strVal val="#ppt_w*0.70"/>
                                          </p:val>
                                        </p:tav>
                                        <p:tav tm="100000">
                                          <p:val>
                                            <p:strVal val="#ppt_w"/>
                                          </p:val>
                                        </p:tav>
                                      </p:tavLst>
                                    </p:anim>
                                    <p:anim calcmode="lin" valueType="num">
                                      <p:cBhvr additive="repl">
                                        <p:cTn id="1098" dur="2000" fill="hold"/>
                                        <p:tgtEl>
                                          <p:spTgt spid="265"/>
                                        </p:tgtEl>
                                        <p:attrNameLst>
                                          <p:attrName>ppt_h</p:attrName>
                                        </p:attrNameLst>
                                      </p:cBhvr>
                                      <p:tavLst>
                                        <p:tav tm="0">
                                          <p:val>
                                            <p:strVal val="#ppt_h"/>
                                          </p:val>
                                        </p:tav>
                                        <p:tav tm="100000">
                                          <p:val>
                                            <p:strVal val="#ppt_h"/>
                                          </p:val>
                                        </p:tav>
                                      </p:tavLst>
                                    </p:anim>
                                    <p:animEffect filter="fade" transition="in">
                                      <p:cBhvr additive="repl">
                                        <p:cTn id="1099" dur="2000"/>
                                        <p:tgtEl>
                                          <p:spTgt spid="265"/>
                                        </p:tgtEl>
                                      </p:cBhvr>
                                    </p:animEffect>
                                  </p:childTnLst>
                                </p:cTn>
                              </p:par>
                            </p:childTnLst>
                          </p:cTn>
                        </p:par>
                      </p:childTnLst>
                    </p:cTn>
                  </p:par>
                  <p:par>
                    <p:cTn id="1100" fill="hold">
                      <p:stCondLst>
                        <p:cond delay="indefinite"/>
                      </p:stCondLst>
                      <p:childTnLst>
                        <p:par>
                          <p:cTn id="1101" fill="hold">
                            <p:stCondLst>
                              <p:cond delay="0"/>
                            </p:stCondLst>
                            <p:childTnLst>
                              <p:par>
                                <p:cTn id="1102" nodeType="clickEffect" fill="hold" presetClass="entr" presetID="2" presetSubtype="8">
                                  <p:stCondLst>
                                    <p:cond delay="0"/>
                                  </p:stCondLst>
                                  <p:childTnLst>
                                    <p:set>
                                      <p:cBhvr>
                                        <p:cTn id="1103" dur="1" fill="hold">
                                          <p:stCondLst>
                                            <p:cond delay="0"/>
                                          </p:stCondLst>
                                        </p:cTn>
                                        <p:tgtEl>
                                          <p:spTgt spid="266"/>
                                        </p:tgtEl>
                                        <p:attrNameLst>
                                          <p:attrName>style.visibility</p:attrName>
                                        </p:attrNameLst>
                                      </p:cBhvr>
                                      <p:to>
                                        <p:strVal val="visible"/>
                                      </p:to>
                                    </p:set>
                                    <p:anim calcmode="lin" valueType="num">
                                      <p:cBhvr additive="repl">
                                        <p:cTn id="1104" dur="5000" fill="hold"/>
                                        <p:tgtEl>
                                          <p:spTgt spid="266"/>
                                        </p:tgtEl>
                                        <p:attrNameLst>
                                          <p:attrName>ppt_x</p:attrName>
                                        </p:attrNameLst>
                                      </p:cBhvr>
                                      <p:tavLst>
                                        <p:tav tm="0">
                                          <p:val>
                                            <p:strVal val="0-#ppt_w/2"/>
                                          </p:val>
                                        </p:tav>
                                        <p:tav tm="100000">
                                          <p:val>
                                            <p:strVal val="#ppt_x"/>
                                          </p:val>
                                        </p:tav>
                                      </p:tavLst>
                                    </p:anim>
                                    <p:anim calcmode="lin" valueType="num">
                                      <p:cBhvr additive="repl">
                                        <p:cTn id="1105" dur="5000" fill="hold"/>
                                        <p:tgtEl>
                                          <p:spTgt spid="266"/>
                                        </p:tgtEl>
                                        <p:attrNameLst>
                                          <p:attrName>ppt_y</p:attrName>
                                        </p:attrNameLst>
                                      </p:cBhvr>
                                      <p:tavLst>
                                        <p:tav tm="0">
                                          <p:val>
                                            <p:strVal val="#ppt_y"/>
                                          </p:val>
                                        </p:tav>
                                        <p:tav tm="100000">
                                          <p:val>
                                            <p:strVal val="#ppt_y"/>
                                          </p:val>
                                        </p:tav>
                                      </p:tavLst>
                                    </p:anim>
                                  </p:childTnLst>
                                </p:cTn>
                              </p:par>
                              <p:par>
                                <p:cTn id="1106" nodeType="withEffect" fill="hold" presetClass="entr" presetID="2" presetSubtype="8">
                                  <p:stCondLst>
                                    <p:cond delay="0"/>
                                  </p:stCondLst>
                                  <p:childTnLst>
                                    <p:set>
                                      <p:cBhvr>
                                        <p:cTn id="1107" dur="1" fill="hold">
                                          <p:stCondLst>
                                            <p:cond delay="0"/>
                                          </p:stCondLst>
                                        </p:cTn>
                                        <p:tgtEl>
                                          <p:spTgt spid="267"/>
                                        </p:tgtEl>
                                        <p:attrNameLst>
                                          <p:attrName>style.visibility</p:attrName>
                                        </p:attrNameLst>
                                      </p:cBhvr>
                                      <p:to>
                                        <p:strVal val="visible"/>
                                      </p:to>
                                    </p:set>
                                    <p:anim calcmode="lin" valueType="num">
                                      <p:cBhvr additive="repl">
                                        <p:cTn id="1108" dur="5000" fill="hold"/>
                                        <p:tgtEl>
                                          <p:spTgt spid="267"/>
                                        </p:tgtEl>
                                        <p:attrNameLst>
                                          <p:attrName>ppt_x</p:attrName>
                                        </p:attrNameLst>
                                      </p:cBhvr>
                                      <p:tavLst>
                                        <p:tav tm="0">
                                          <p:val>
                                            <p:strVal val="0-#ppt_w/2"/>
                                          </p:val>
                                        </p:tav>
                                        <p:tav tm="100000">
                                          <p:val>
                                            <p:strVal val="#ppt_x"/>
                                          </p:val>
                                        </p:tav>
                                      </p:tavLst>
                                    </p:anim>
                                    <p:anim calcmode="lin" valueType="num">
                                      <p:cBhvr additive="repl">
                                        <p:cTn id="1109" dur="5000" fill="hold"/>
                                        <p:tgtEl>
                                          <p:spTgt spid="267"/>
                                        </p:tgtEl>
                                        <p:attrNameLst>
                                          <p:attrName>ppt_y</p:attrName>
                                        </p:attrNameLst>
                                      </p:cBhvr>
                                      <p:tavLst>
                                        <p:tav tm="0">
                                          <p:val>
                                            <p:strVal val="#ppt_y"/>
                                          </p:val>
                                        </p:tav>
                                        <p:tav tm="100000">
                                          <p:val>
                                            <p:strVal val="#ppt_y"/>
                                          </p:val>
                                        </p:tav>
                                      </p:tavLst>
                                    </p:anim>
                                  </p:childTnLst>
                                </p:cTn>
                              </p:par>
                              <p:par>
                                <p:cTn id="1110" nodeType="withEffect" fill="hold" presetClass="entr" presetID="2" presetSubtype="8">
                                  <p:stCondLst>
                                    <p:cond delay="0"/>
                                  </p:stCondLst>
                                  <p:childTnLst>
                                    <p:set>
                                      <p:cBhvr>
                                        <p:cTn id="1111" dur="1" fill="hold">
                                          <p:stCondLst>
                                            <p:cond delay="0"/>
                                          </p:stCondLst>
                                        </p:cTn>
                                        <p:tgtEl>
                                          <p:spTgt spid="268"/>
                                        </p:tgtEl>
                                        <p:attrNameLst>
                                          <p:attrName>style.visibility</p:attrName>
                                        </p:attrNameLst>
                                      </p:cBhvr>
                                      <p:to>
                                        <p:strVal val="visible"/>
                                      </p:to>
                                    </p:set>
                                    <p:anim calcmode="lin" valueType="num">
                                      <p:cBhvr additive="repl">
                                        <p:cTn id="1112" dur="5000" fill="hold"/>
                                        <p:tgtEl>
                                          <p:spTgt spid="268"/>
                                        </p:tgtEl>
                                        <p:attrNameLst>
                                          <p:attrName>ppt_x</p:attrName>
                                        </p:attrNameLst>
                                      </p:cBhvr>
                                      <p:tavLst>
                                        <p:tav tm="0">
                                          <p:val>
                                            <p:strVal val="0-#ppt_w/2"/>
                                          </p:val>
                                        </p:tav>
                                        <p:tav tm="100000">
                                          <p:val>
                                            <p:strVal val="#ppt_x"/>
                                          </p:val>
                                        </p:tav>
                                      </p:tavLst>
                                    </p:anim>
                                    <p:anim calcmode="lin" valueType="num">
                                      <p:cBhvr additive="repl">
                                        <p:cTn id="1113" dur="5000" fill="hold"/>
                                        <p:tgtEl>
                                          <p:spTgt spid="2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Rectangle 1"/>
          <p:cNvSpPr/>
          <p:nvPr/>
        </p:nvSpPr>
        <p:spPr>
          <a:xfrm>
            <a:off x="412560" y="838080"/>
            <a:ext cx="924228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onstantia"/>
              </a:rPr>
              <a:t>The probability of completing the project within 19 days is given by, P (Z&lt; Z0)</a:t>
            </a:r>
            <a:endParaRPr b="0" lang="en-US" sz="1800" spc="-1" strike="noStrike">
              <a:latin typeface="Arial"/>
            </a:endParaRPr>
          </a:p>
        </p:txBody>
      </p:sp>
      <p:sp>
        <p:nvSpPr>
          <p:cNvPr id="270" name="Rectangle 4"/>
          <p:cNvSpPr/>
          <p:nvPr/>
        </p:nvSpPr>
        <p:spPr>
          <a:xfrm>
            <a:off x="725760" y="1447920"/>
            <a:ext cx="129924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onstantia"/>
              </a:rPr>
              <a:t>To find Z0 ,</a:t>
            </a:r>
            <a:endParaRPr b="0" lang="en-US" sz="1800" spc="-1" strike="noStrike">
              <a:latin typeface="Arial"/>
            </a:endParaRPr>
          </a:p>
        </p:txBody>
      </p:sp>
      <p:pic>
        <p:nvPicPr>
          <p:cNvPr id="271" name="Picture 3" descr=""/>
          <p:cNvPicPr/>
          <p:nvPr/>
        </p:nvPicPr>
        <p:blipFill>
          <a:blip r:embed="rId1"/>
          <a:stretch/>
        </p:blipFill>
        <p:spPr>
          <a:xfrm>
            <a:off x="2557800" y="1371600"/>
            <a:ext cx="2392920" cy="1242720"/>
          </a:xfrm>
          <a:prstGeom prst="rect">
            <a:avLst/>
          </a:prstGeom>
          <a:ln w="9525">
            <a:noFill/>
          </a:ln>
        </p:spPr>
      </p:pic>
      <p:pic>
        <p:nvPicPr>
          <p:cNvPr id="272" name="Picture 4" descr=""/>
          <p:cNvPicPr/>
          <p:nvPr/>
        </p:nvPicPr>
        <p:blipFill>
          <a:blip r:embed="rId2"/>
          <a:stretch/>
        </p:blipFill>
        <p:spPr>
          <a:xfrm>
            <a:off x="5364000" y="2009880"/>
            <a:ext cx="1166040" cy="504360"/>
          </a:xfrm>
          <a:prstGeom prst="rect">
            <a:avLst/>
          </a:prstGeom>
          <a:ln w="9525">
            <a:noFill/>
          </a:ln>
        </p:spPr>
      </p:pic>
      <p:sp>
        <p:nvSpPr>
          <p:cNvPr id="273" name="Rectangle 7"/>
          <p:cNvSpPr/>
          <p:nvPr/>
        </p:nvSpPr>
        <p:spPr>
          <a:xfrm>
            <a:off x="329760" y="2701800"/>
            <a:ext cx="9242280" cy="106308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Constantia"/>
              </a:rPr>
              <a:t>we know, P (Z &lt;Z Network Model 0) = 0.5 – z (1.3416) (from normal tables, z (1.3416) = 0.4099)</a:t>
            </a:r>
            <a:endParaRPr b="0" lang="en-US" sz="1600" spc="-1" strike="noStrike">
              <a:latin typeface="Arial"/>
            </a:endParaRPr>
          </a:p>
          <a:p>
            <a:pPr>
              <a:lnSpc>
                <a:spcPct val="100000"/>
              </a:lnSpc>
              <a:buNone/>
            </a:pPr>
            <a:r>
              <a:rPr b="0" lang="en-US" sz="1600" spc="-1" strike="noStrike">
                <a:solidFill>
                  <a:srgbClr val="000000"/>
                </a:solidFill>
                <a:latin typeface="Constantia"/>
              </a:rPr>
              <a:t>= 0.5 – 0.4099</a:t>
            </a:r>
            <a:endParaRPr b="0" lang="en-US" sz="1600" spc="-1" strike="noStrike">
              <a:latin typeface="Arial"/>
            </a:endParaRPr>
          </a:p>
          <a:p>
            <a:pPr>
              <a:lnSpc>
                <a:spcPct val="100000"/>
              </a:lnSpc>
              <a:buNone/>
            </a:pPr>
            <a:r>
              <a:rPr b="0" lang="en-US" sz="1600" spc="-1" strike="noStrike">
                <a:solidFill>
                  <a:srgbClr val="000000"/>
                </a:solidFill>
                <a:latin typeface="Constantia"/>
              </a:rPr>
              <a:t>= 0.0901</a:t>
            </a:r>
            <a:endParaRPr b="0" lang="en-US" sz="1600" spc="-1" strike="noStrike">
              <a:latin typeface="Arial"/>
            </a:endParaRPr>
          </a:p>
          <a:p>
            <a:pPr>
              <a:lnSpc>
                <a:spcPct val="100000"/>
              </a:lnSpc>
              <a:buNone/>
            </a:pPr>
            <a:r>
              <a:rPr b="0" lang="en-US" sz="1600" spc="-1" strike="noStrike">
                <a:solidFill>
                  <a:srgbClr val="000000"/>
                </a:solidFill>
                <a:latin typeface="Constantia"/>
              </a:rPr>
              <a:t>= 9.01%</a:t>
            </a:r>
            <a:endParaRPr b="0" lang="en-US" sz="1600" spc="-1" strike="noStrike">
              <a:latin typeface="Arial"/>
            </a:endParaRPr>
          </a:p>
        </p:txBody>
      </p:sp>
      <p:sp>
        <p:nvSpPr>
          <p:cNvPr id="274" name="Rectangle 8"/>
          <p:cNvSpPr/>
          <p:nvPr/>
        </p:nvSpPr>
        <p:spPr>
          <a:xfrm>
            <a:off x="1567800" y="3440160"/>
            <a:ext cx="792180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onstantia"/>
              </a:rPr>
              <a:t>Thus, the probability of completing the R &amp; D project in 19 days is 9.01%.</a:t>
            </a:r>
            <a:endParaRPr b="0" lang="en-US" sz="1800" spc="-1" strike="noStrike">
              <a:latin typeface="Arial"/>
            </a:endParaRPr>
          </a:p>
        </p:txBody>
      </p:sp>
      <p:sp>
        <p:nvSpPr>
          <p:cNvPr id="275" name="Rectangle 9"/>
          <p:cNvSpPr/>
          <p:nvPr/>
        </p:nvSpPr>
        <p:spPr>
          <a:xfrm>
            <a:off x="412560" y="3905280"/>
            <a:ext cx="9077400" cy="63828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i="1" lang="en-US" sz="1800" spc="-1" strike="noStrike">
                <a:solidFill>
                  <a:srgbClr val="ff0000"/>
                </a:solidFill>
                <a:latin typeface="Constantia"/>
              </a:rPr>
              <a:t>Since the probability of completing the project in 19 days is less than 20% As in question, we find the probability of completing it in 24 days.</a:t>
            </a:r>
            <a:endParaRPr b="0" lang="en-US" sz="1800" spc="-1" strike="noStrike">
              <a:latin typeface="Arial"/>
            </a:endParaRPr>
          </a:p>
        </p:txBody>
      </p:sp>
      <p:pic>
        <p:nvPicPr>
          <p:cNvPr id="276" name="Picture 5" descr=""/>
          <p:cNvPicPr/>
          <p:nvPr/>
        </p:nvPicPr>
        <p:blipFill>
          <a:blip r:embed="rId3"/>
          <a:stretch/>
        </p:blipFill>
        <p:spPr>
          <a:xfrm>
            <a:off x="577440" y="4600440"/>
            <a:ext cx="1558080" cy="428400"/>
          </a:xfrm>
          <a:prstGeom prst="rect">
            <a:avLst/>
          </a:prstGeom>
          <a:ln w="9525">
            <a:noFill/>
          </a:ln>
        </p:spPr>
      </p:pic>
      <p:pic>
        <p:nvPicPr>
          <p:cNvPr id="277" name="Picture 6" descr=""/>
          <p:cNvPicPr/>
          <p:nvPr/>
        </p:nvPicPr>
        <p:blipFill>
          <a:blip r:embed="rId4"/>
          <a:stretch/>
        </p:blipFill>
        <p:spPr>
          <a:xfrm>
            <a:off x="485280" y="5248440"/>
            <a:ext cx="2237400" cy="466200"/>
          </a:xfrm>
          <a:prstGeom prst="rect">
            <a:avLst/>
          </a:prstGeom>
          <a:ln w="9525">
            <a:noFill/>
          </a:ln>
        </p:spPr>
      </p:pic>
      <p:pic>
        <p:nvPicPr>
          <p:cNvPr id="278" name="Picture 7" descr=""/>
          <p:cNvPicPr/>
          <p:nvPr/>
        </p:nvPicPr>
        <p:blipFill>
          <a:blip r:embed="rId5"/>
          <a:stretch/>
        </p:blipFill>
        <p:spPr>
          <a:xfrm>
            <a:off x="2908800" y="4533840"/>
            <a:ext cx="6883920" cy="1485720"/>
          </a:xfrm>
          <a:prstGeom prst="rect">
            <a:avLst/>
          </a:prstGeom>
          <a:ln w="9525">
            <a:noFill/>
          </a:ln>
        </p:spPr>
      </p:pic>
      <p:sp>
        <p:nvSpPr>
          <p:cNvPr id="2" name="PlaceHolder 1"/>
          <p:cNvSpPr>
            <a:spLocks noGrp="1"/>
          </p:cNvSpPr>
          <p:nvPr>
            <p:ph type="sldNum" idx="9"/>
          </p:nvPr>
        </p:nvSpPr>
        <p:spPr/>
        <p:txBody>
          <a:bodyPr/>
          <a:p>
            <a:fld id="{5CA1A3C7-118D-425F-819B-719FA314C8CA}" type="slidenum">
              <a:t>34</a:t>
            </a:fld>
          </a:p>
        </p:txBody>
      </p:sp>
    </p:spTree>
  </p:cSld>
  <mc:AlternateContent>
    <mc:Choice Requires="p14">
      <p:transition spd="slow" p14:dur="2000"/>
    </mc:Choice>
    <mc:Fallback>
      <p:transition spd="slow"/>
    </mc:Fallback>
  </mc:AlternateContent>
  <p:timing>
    <p:tnLst>
      <p:par>
        <p:cTn id="1114" dur="indefinite" restart="never" nodeType="tmRoot">
          <p:childTnLst>
            <p:seq>
              <p:cTn id="1115" dur="indefinite" nodeType="mainSeq">
                <p:childTnLst>
                  <p:par>
                    <p:cTn id="1116" fill="hold">
                      <p:stCondLst>
                        <p:cond delay="indefinite"/>
                      </p:stCondLst>
                      <p:childTnLst>
                        <p:par>
                          <p:cTn id="1117" fill="hold">
                            <p:stCondLst>
                              <p:cond delay="0"/>
                            </p:stCondLst>
                            <p:childTnLst>
                              <p:par>
                                <p:cTn id="1118" nodeType="clickEffect" fill="hold" presetClass="entr" presetID="55">
                                  <p:stCondLst>
                                    <p:cond delay="0"/>
                                  </p:stCondLst>
                                  <p:childTnLst>
                                    <p:set>
                                      <p:cBhvr>
                                        <p:cTn id="1119" dur="1" fill="hold">
                                          <p:stCondLst>
                                            <p:cond delay="0"/>
                                          </p:stCondLst>
                                        </p:cTn>
                                        <p:tgtEl>
                                          <p:spTgt spid="269"/>
                                        </p:tgtEl>
                                        <p:attrNameLst>
                                          <p:attrName>style.visibility</p:attrName>
                                        </p:attrNameLst>
                                      </p:cBhvr>
                                      <p:to>
                                        <p:strVal val="visible"/>
                                      </p:to>
                                    </p:set>
                                    <p:anim calcmode="lin" valueType="num">
                                      <p:cBhvr additive="repl">
                                        <p:cTn id="1120" dur="3000" fill="hold"/>
                                        <p:tgtEl>
                                          <p:spTgt spid="269"/>
                                        </p:tgtEl>
                                        <p:attrNameLst>
                                          <p:attrName>ppt_w</p:attrName>
                                        </p:attrNameLst>
                                      </p:cBhvr>
                                      <p:tavLst>
                                        <p:tav tm="0">
                                          <p:val>
                                            <p:strVal val="#ppt_w*0.70"/>
                                          </p:val>
                                        </p:tav>
                                        <p:tav tm="100000">
                                          <p:val>
                                            <p:strVal val="#ppt_w"/>
                                          </p:val>
                                        </p:tav>
                                      </p:tavLst>
                                    </p:anim>
                                    <p:anim calcmode="lin" valueType="num">
                                      <p:cBhvr additive="repl">
                                        <p:cTn id="1121" dur="3000" fill="hold"/>
                                        <p:tgtEl>
                                          <p:spTgt spid="269"/>
                                        </p:tgtEl>
                                        <p:attrNameLst>
                                          <p:attrName>ppt_h</p:attrName>
                                        </p:attrNameLst>
                                      </p:cBhvr>
                                      <p:tavLst>
                                        <p:tav tm="0">
                                          <p:val>
                                            <p:strVal val="#ppt_h"/>
                                          </p:val>
                                        </p:tav>
                                        <p:tav tm="100000">
                                          <p:val>
                                            <p:strVal val="#ppt_h"/>
                                          </p:val>
                                        </p:tav>
                                      </p:tavLst>
                                    </p:anim>
                                    <p:animEffect filter="fade" transition="in">
                                      <p:cBhvr additive="repl">
                                        <p:cTn id="1122" dur="3000"/>
                                        <p:tgtEl>
                                          <p:spTgt spid="269"/>
                                        </p:tgtEl>
                                      </p:cBhvr>
                                    </p:animEffect>
                                  </p:childTnLst>
                                </p:cTn>
                              </p:par>
                            </p:childTnLst>
                          </p:cTn>
                        </p:par>
                      </p:childTnLst>
                    </p:cTn>
                  </p:par>
                  <p:par>
                    <p:cTn id="1123" fill="hold">
                      <p:stCondLst>
                        <p:cond delay="indefinite"/>
                      </p:stCondLst>
                      <p:childTnLst>
                        <p:par>
                          <p:cTn id="1124" fill="hold">
                            <p:stCondLst>
                              <p:cond delay="0"/>
                            </p:stCondLst>
                            <p:childTnLst>
                              <p:par>
                                <p:cTn id="1125" nodeType="clickEffect" fill="hold" presetClass="entr" presetID="55">
                                  <p:stCondLst>
                                    <p:cond delay="0"/>
                                  </p:stCondLst>
                                  <p:childTnLst>
                                    <p:set>
                                      <p:cBhvr>
                                        <p:cTn id="1126" dur="1" fill="hold">
                                          <p:stCondLst>
                                            <p:cond delay="0"/>
                                          </p:stCondLst>
                                        </p:cTn>
                                        <p:tgtEl>
                                          <p:spTgt spid="270"/>
                                        </p:tgtEl>
                                        <p:attrNameLst>
                                          <p:attrName>style.visibility</p:attrName>
                                        </p:attrNameLst>
                                      </p:cBhvr>
                                      <p:to>
                                        <p:strVal val="visible"/>
                                      </p:to>
                                    </p:set>
                                    <p:anim calcmode="lin" valueType="num">
                                      <p:cBhvr additive="repl">
                                        <p:cTn id="1127" dur="3000" fill="hold"/>
                                        <p:tgtEl>
                                          <p:spTgt spid="270"/>
                                        </p:tgtEl>
                                        <p:attrNameLst>
                                          <p:attrName>ppt_w</p:attrName>
                                        </p:attrNameLst>
                                      </p:cBhvr>
                                      <p:tavLst>
                                        <p:tav tm="0">
                                          <p:val>
                                            <p:strVal val="#ppt_w*0.70"/>
                                          </p:val>
                                        </p:tav>
                                        <p:tav tm="100000">
                                          <p:val>
                                            <p:strVal val="#ppt_w"/>
                                          </p:val>
                                        </p:tav>
                                      </p:tavLst>
                                    </p:anim>
                                    <p:anim calcmode="lin" valueType="num">
                                      <p:cBhvr additive="repl">
                                        <p:cTn id="1128" dur="3000" fill="hold"/>
                                        <p:tgtEl>
                                          <p:spTgt spid="270"/>
                                        </p:tgtEl>
                                        <p:attrNameLst>
                                          <p:attrName>ppt_h</p:attrName>
                                        </p:attrNameLst>
                                      </p:cBhvr>
                                      <p:tavLst>
                                        <p:tav tm="0">
                                          <p:val>
                                            <p:strVal val="#ppt_h"/>
                                          </p:val>
                                        </p:tav>
                                        <p:tav tm="100000">
                                          <p:val>
                                            <p:strVal val="#ppt_h"/>
                                          </p:val>
                                        </p:tav>
                                      </p:tavLst>
                                    </p:anim>
                                    <p:animEffect filter="fade" transition="in">
                                      <p:cBhvr additive="repl">
                                        <p:cTn id="1129" dur="3000"/>
                                        <p:tgtEl>
                                          <p:spTgt spid="270"/>
                                        </p:tgtEl>
                                      </p:cBhvr>
                                    </p:animEffect>
                                  </p:childTnLst>
                                </p:cTn>
                              </p:par>
                            </p:childTnLst>
                          </p:cTn>
                        </p:par>
                      </p:childTnLst>
                    </p:cTn>
                  </p:par>
                  <p:par>
                    <p:cTn id="1130" fill="hold">
                      <p:stCondLst>
                        <p:cond delay="indefinite"/>
                      </p:stCondLst>
                      <p:childTnLst>
                        <p:par>
                          <p:cTn id="1131" fill="hold">
                            <p:stCondLst>
                              <p:cond delay="0"/>
                            </p:stCondLst>
                            <p:childTnLst>
                              <p:par>
                                <p:cTn id="1132" nodeType="clickEffect" fill="hold" presetClass="entr" presetID="49">
                                  <p:stCondLst>
                                    <p:cond delay="0"/>
                                  </p:stCondLst>
                                  <p:childTnLst>
                                    <p:set>
                                      <p:cBhvr>
                                        <p:cTn id="1133" dur="1" fill="hold">
                                          <p:stCondLst>
                                            <p:cond delay="0"/>
                                          </p:stCondLst>
                                        </p:cTn>
                                        <p:tgtEl>
                                          <p:spTgt spid="271"/>
                                        </p:tgtEl>
                                        <p:attrNameLst>
                                          <p:attrName>style.visibility</p:attrName>
                                        </p:attrNameLst>
                                      </p:cBhvr>
                                      <p:to>
                                        <p:strVal val="visible"/>
                                      </p:to>
                                    </p:set>
                                    <p:anim calcmode="lin" valueType="num">
                                      <p:cBhvr additive="repl">
                                        <p:cTn id="1134" dur="3000" fill="hold"/>
                                        <p:tgtEl>
                                          <p:spTgt spid="271"/>
                                        </p:tgtEl>
                                        <p:attrNameLst>
                                          <p:attrName>ppt_w</p:attrName>
                                        </p:attrNameLst>
                                      </p:cBhvr>
                                      <p:tavLst>
                                        <p:tav tm="0">
                                          <p:val>
                                            <p:fltVal val="0"/>
                                          </p:val>
                                        </p:tav>
                                        <p:tav tm="100000">
                                          <p:val>
                                            <p:strVal val="#ppt_w"/>
                                          </p:val>
                                        </p:tav>
                                      </p:tavLst>
                                    </p:anim>
                                    <p:anim calcmode="lin" valueType="num">
                                      <p:cBhvr additive="repl">
                                        <p:cTn id="1135" dur="3000" fill="hold"/>
                                        <p:tgtEl>
                                          <p:spTgt spid="271"/>
                                        </p:tgtEl>
                                        <p:attrNameLst>
                                          <p:attrName>ppt_h</p:attrName>
                                        </p:attrNameLst>
                                      </p:cBhvr>
                                      <p:tavLst>
                                        <p:tav tm="0">
                                          <p:val>
                                            <p:fltVal val="0"/>
                                          </p:val>
                                        </p:tav>
                                        <p:tav tm="100000">
                                          <p:val>
                                            <p:strVal val="#ppt_h"/>
                                          </p:val>
                                        </p:tav>
                                      </p:tavLst>
                                    </p:anim>
                                    <p:anim calcmode="lin" valueType="num">
                                      <p:cBhvr additive="repl">
                                        <p:cTn id="1136" dur="3000" fill="hold"/>
                                        <p:tgtEl>
                                          <p:spTgt spid="271"/>
                                        </p:tgtEl>
                                        <p:attrNameLst>
                                          <p:attrName>r</p:attrName>
                                        </p:attrNameLst>
                                      </p:cBhvr>
                                      <p:tavLst>
                                        <p:tav tm="0">
                                          <p:val>
                                            <p:strVal val="360"/>
                                          </p:val>
                                        </p:tav>
                                        <p:tav tm="100000">
                                          <p:val>
                                            <p:strVal val="0"/>
                                          </p:val>
                                        </p:tav>
                                      </p:tavLst>
                                    </p:anim>
                                    <p:animEffect filter="fade" transition="in">
                                      <p:cBhvr additive="repl">
                                        <p:cTn id="1137" dur="3000"/>
                                        <p:tgtEl>
                                          <p:spTgt spid="271"/>
                                        </p:tgtEl>
                                      </p:cBhvr>
                                    </p:animEffect>
                                  </p:childTnLst>
                                </p:cTn>
                              </p:par>
                            </p:childTnLst>
                          </p:cTn>
                        </p:par>
                      </p:childTnLst>
                    </p:cTn>
                  </p:par>
                  <p:par>
                    <p:cTn id="1138" fill="hold">
                      <p:stCondLst>
                        <p:cond delay="indefinite"/>
                      </p:stCondLst>
                      <p:childTnLst>
                        <p:par>
                          <p:cTn id="1139" fill="hold">
                            <p:stCondLst>
                              <p:cond delay="0"/>
                            </p:stCondLst>
                            <p:childTnLst>
                              <p:par>
                                <p:cTn id="1140" nodeType="clickEffect" fill="hold" presetClass="entr" presetID="49">
                                  <p:stCondLst>
                                    <p:cond delay="0"/>
                                  </p:stCondLst>
                                  <p:childTnLst>
                                    <p:set>
                                      <p:cBhvr>
                                        <p:cTn id="1141" dur="1" fill="hold">
                                          <p:stCondLst>
                                            <p:cond delay="0"/>
                                          </p:stCondLst>
                                        </p:cTn>
                                        <p:tgtEl>
                                          <p:spTgt spid="272"/>
                                        </p:tgtEl>
                                        <p:attrNameLst>
                                          <p:attrName>style.visibility</p:attrName>
                                        </p:attrNameLst>
                                      </p:cBhvr>
                                      <p:to>
                                        <p:strVal val="visible"/>
                                      </p:to>
                                    </p:set>
                                    <p:anim calcmode="lin" valueType="num">
                                      <p:cBhvr additive="repl">
                                        <p:cTn id="1142" dur="3000" fill="hold"/>
                                        <p:tgtEl>
                                          <p:spTgt spid="272"/>
                                        </p:tgtEl>
                                        <p:attrNameLst>
                                          <p:attrName>ppt_w</p:attrName>
                                        </p:attrNameLst>
                                      </p:cBhvr>
                                      <p:tavLst>
                                        <p:tav tm="0">
                                          <p:val>
                                            <p:fltVal val="0"/>
                                          </p:val>
                                        </p:tav>
                                        <p:tav tm="100000">
                                          <p:val>
                                            <p:strVal val="#ppt_w"/>
                                          </p:val>
                                        </p:tav>
                                      </p:tavLst>
                                    </p:anim>
                                    <p:anim calcmode="lin" valueType="num">
                                      <p:cBhvr additive="repl">
                                        <p:cTn id="1143" dur="3000" fill="hold"/>
                                        <p:tgtEl>
                                          <p:spTgt spid="272"/>
                                        </p:tgtEl>
                                        <p:attrNameLst>
                                          <p:attrName>ppt_h</p:attrName>
                                        </p:attrNameLst>
                                      </p:cBhvr>
                                      <p:tavLst>
                                        <p:tav tm="0">
                                          <p:val>
                                            <p:fltVal val="0"/>
                                          </p:val>
                                        </p:tav>
                                        <p:tav tm="100000">
                                          <p:val>
                                            <p:strVal val="#ppt_h"/>
                                          </p:val>
                                        </p:tav>
                                      </p:tavLst>
                                    </p:anim>
                                    <p:anim calcmode="lin" valueType="num">
                                      <p:cBhvr additive="repl">
                                        <p:cTn id="1144" dur="3000" fill="hold"/>
                                        <p:tgtEl>
                                          <p:spTgt spid="272"/>
                                        </p:tgtEl>
                                        <p:attrNameLst>
                                          <p:attrName>r</p:attrName>
                                        </p:attrNameLst>
                                      </p:cBhvr>
                                      <p:tavLst>
                                        <p:tav tm="0">
                                          <p:val>
                                            <p:strVal val="360"/>
                                          </p:val>
                                        </p:tav>
                                        <p:tav tm="100000">
                                          <p:val>
                                            <p:strVal val="0"/>
                                          </p:val>
                                        </p:tav>
                                      </p:tavLst>
                                    </p:anim>
                                    <p:animEffect filter="fade" transition="in">
                                      <p:cBhvr additive="repl">
                                        <p:cTn id="1145" dur="3000"/>
                                        <p:tgtEl>
                                          <p:spTgt spid="272"/>
                                        </p:tgtEl>
                                      </p:cBhvr>
                                    </p:animEffect>
                                  </p:childTnLst>
                                </p:cTn>
                              </p:par>
                            </p:childTnLst>
                          </p:cTn>
                        </p:par>
                      </p:childTnLst>
                    </p:cTn>
                  </p:par>
                  <p:par>
                    <p:cTn id="1146" fill="hold">
                      <p:stCondLst>
                        <p:cond delay="indefinite"/>
                      </p:stCondLst>
                      <p:childTnLst>
                        <p:par>
                          <p:cTn id="1147" fill="hold">
                            <p:stCondLst>
                              <p:cond delay="0"/>
                            </p:stCondLst>
                            <p:childTnLst>
                              <p:par>
                                <p:cTn id="1148" nodeType="clickEffect" fill="hold" presetClass="entr" presetID="55">
                                  <p:stCondLst>
                                    <p:cond delay="0"/>
                                  </p:stCondLst>
                                  <p:childTnLst>
                                    <p:set>
                                      <p:cBhvr>
                                        <p:cTn id="1149" dur="1" fill="hold">
                                          <p:stCondLst>
                                            <p:cond delay="0"/>
                                          </p:stCondLst>
                                        </p:cTn>
                                        <p:tgtEl>
                                          <p:spTgt spid="273"/>
                                        </p:tgtEl>
                                        <p:attrNameLst>
                                          <p:attrName>style.visibility</p:attrName>
                                        </p:attrNameLst>
                                      </p:cBhvr>
                                      <p:to>
                                        <p:strVal val="visible"/>
                                      </p:to>
                                    </p:set>
                                    <p:anim calcmode="lin" valueType="num">
                                      <p:cBhvr additive="repl">
                                        <p:cTn id="1150" dur="3000" fill="hold"/>
                                        <p:tgtEl>
                                          <p:spTgt spid="273"/>
                                        </p:tgtEl>
                                        <p:attrNameLst>
                                          <p:attrName>ppt_w</p:attrName>
                                        </p:attrNameLst>
                                      </p:cBhvr>
                                      <p:tavLst>
                                        <p:tav tm="0">
                                          <p:val>
                                            <p:strVal val="#ppt_w*0.70"/>
                                          </p:val>
                                        </p:tav>
                                        <p:tav tm="100000">
                                          <p:val>
                                            <p:strVal val="#ppt_w"/>
                                          </p:val>
                                        </p:tav>
                                      </p:tavLst>
                                    </p:anim>
                                    <p:anim calcmode="lin" valueType="num">
                                      <p:cBhvr additive="repl">
                                        <p:cTn id="1151" dur="3000" fill="hold"/>
                                        <p:tgtEl>
                                          <p:spTgt spid="273"/>
                                        </p:tgtEl>
                                        <p:attrNameLst>
                                          <p:attrName>ppt_h</p:attrName>
                                        </p:attrNameLst>
                                      </p:cBhvr>
                                      <p:tavLst>
                                        <p:tav tm="0">
                                          <p:val>
                                            <p:strVal val="#ppt_h"/>
                                          </p:val>
                                        </p:tav>
                                        <p:tav tm="100000">
                                          <p:val>
                                            <p:strVal val="#ppt_h"/>
                                          </p:val>
                                        </p:tav>
                                      </p:tavLst>
                                    </p:anim>
                                    <p:animEffect filter="fade" transition="in">
                                      <p:cBhvr additive="repl">
                                        <p:cTn id="1152" dur="3000"/>
                                        <p:tgtEl>
                                          <p:spTgt spid="273"/>
                                        </p:tgtEl>
                                      </p:cBhvr>
                                    </p:animEffect>
                                  </p:childTnLst>
                                </p:cTn>
                              </p:par>
                            </p:childTnLst>
                          </p:cTn>
                        </p:par>
                      </p:childTnLst>
                    </p:cTn>
                  </p:par>
                  <p:par>
                    <p:cTn id="1153" fill="hold">
                      <p:stCondLst>
                        <p:cond delay="indefinite"/>
                      </p:stCondLst>
                      <p:childTnLst>
                        <p:par>
                          <p:cTn id="1154" fill="hold">
                            <p:stCondLst>
                              <p:cond delay="0"/>
                            </p:stCondLst>
                            <p:childTnLst>
                              <p:par>
                                <p:cTn id="1155" nodeType="clickEffect" fill="hold" presetClass="entr" presetID="55">
                                  <p:stCondLst>
                                    <p:cond delay="0"/>
                                  </p:stCondLst>
                                  <p:childTnLst>
                                    <p:set>
                                      <p:cBhvr>
                                        <p:cTn id="1156" dur="1" fill="hold">
                                          <p:stCondLst>
                                            <p:cond delay="0"/>
                                          </p:stCondLst>
                                        </p:cTn>
                                        <p:tgtEl>
                                          <p:spTgt spid="274"/>
                                        </p:tgtEl>
                                        <p:attrNameLst>
                                          <p:attrName>style.visibility</p:attrName>
                                        </p:attrNameLst>
                                      </p:cBhvr>
                                      <p:to>
                                        <p:strVal val="visible"/>
                                      </p:to>
                                    </p:set>
                                    <p:anim calcmode="lin" valueType="num">
                                      <p:cBhvr additive="repl">
                                        <p:cTn id="1157" dur="3000" fill="hold"/>
                                        <p:tgtEl>
                                          <p:spTgt spid="274"/>
                                        </p:tgtEl>
                                        <p:attrNameLst>
                                          <p:attrName>ppt_w</p:attrName>
                                        </p:attrNameLst>
                                      </p:cBhvr>
                                      <p:tavLst>
                                        <p:tav tm="0">
                                          <p:val>
                                            <p:strVal val="#ppt_w*0.70"/>
                                          </p:val>
                                        </p:tav>
                                        <p:tav tm="100000">
                                          <p:val>
                                            <p:strVal val="#ppt_w"/>
                                          </p:val>
                                        </p:tav>
                                      </p:tavLst>
                                    </p:anim>
                                    <p:anim calcmode="lin" valueType="num">
                                      <p:cBhvr additive="repl">
                                        <p:cTn id="1158" dur="3000" fill="hold"/>
                                        <p:tgtEl>
                                          <p:spTgt spid="274"/>
                                        </p:tgtEl>
                                        <p:attrNameLst>
                                          <p:attrName>ppt_h</p:attrName>
                                        </p:attrNameLst>
                                      </p:cBhvr>
                                      <p:tavLst>
                                        <p:tav tm="0">
                                          <p:val>
                                            <p:strVal val="#ppt_h"/>
                                          </p:val>
                                        </p:tav>
                                        <p:tav tm="100000">
                                          <p:val>
                                            <p:strVal val="#ppt_h"/>
                                          </p:val>
                                        </p:tav>
                                      </p:tavLst>
                                    </p:anim>
                                    <p:animEffect filter="fade" transition="in">
                                      <p:cBhvr additive="repl">
                                        <p:cTn id="1159" dur="3000"/>
                                        <p:tgtEl>
                                          <p:spTgt spid="274"/>
                                        </p:tgtEl>
                                      </p:cBhvr>
                                    </p:animEffect>
                                  </p:childTnLst>
                                </p:cTn>
                              </p:par>
                            </p:childTnLst>
                          </p:cTn>
                        </p:par>
                      </p:childTnLst>
                    </p:cTn>
                  </p:par>
                  <p:par>
                    <p:cTn id="1160" fill="hold">
                      <p:stCondLst>
                        <p:cond delay="indefinite"/>
                      </p:stCondLst>
                      <p:childTnLst>
                        <p:par>
                          <p:cTn id="1161" fill="hold">
                            <p:stCondLst>
                              <p:cond delay="0"/>
                            </p:stCondLst>
                            <p:childTnLst>
                              <p:par>
                                <p:cTn id="1162" nodeType="clickEffect" fill="hold" presetClass="entr" presetID="55">
                                  <p:stCondLst>
                                    <p:cond delay="0"/>
                                  </p:stCondLst>
                                  <p:childTnLst>
                                    <p:set>
                                      <p:cBhvr>
                                        <p:cTn id="1163" dur="1" fill="hold">
                                          <p:stCondLst>
                                            <p:cond delay="0"/>
                                          </p:stCondLst>
                                        </p:cTn>
                                        <p:tgtEl>
                                          <p:spTgt spid="275"/>
                                        </p:tgtEl>
                                        <p:attrNameLst>
                                          <p:attrName>style.visibility</p:attrName>
                                        </p:attrNameLst>
                                      </p:cBhvr>
                                      <p:to>
                                        <p:strVal val="visible"/>
                                      </p:to>
                                    </p:set>
                                    <p:anim calcmode="lin" valueType="num">
                                      <p:cBhvr additive="repl">
                                        <p:cTn id="1164" dur="3000" fill="hold"/>
                                        <p:tgtEl>
                                          <p:spTgt spid="275"/>
                                        </p:tgtEl>
                                        <p:attrNameLst>
                                          <p:attrName>ppt_w</p:attrName>
                                        </p:attrNameLst>
                                      </p:cBhvr>
                                      <p:tavLst>
                                        <p:tav tm="0">
                                          <p:val>
                                            <p:strVal val="#ppt_w*0.70"/>
                                          </p:val>
                                        </p:tav>
                                        <p:tav tm="100000">
                                          <p:val>
                                            <p:strVal val="#ppt_w"/>
                                          </p:val>
                                        </p:tav>
                                      </p:tavLst>
                                    </p:anim>
                                    <p:anim calcmode="lin" valueType="num">
                                      <p:cBhvr additive="repl">
                                        <p:cTn id="1165" dur="3000" fill="hold"/>
                                        <p:tgtEl>
                                          <p:spTgt spid="275"/>
                                        </p:tgtEl>
                                        <p:attrNameLst>
                                          <p:attrName>ppt_h</p:attrName>
                                        </p:attrNameLst>
                                      </p:cBhvr>
                                      <p:tavLst>
                                        <p:tav tm="0">
                                          <p:val>
                                            <p:strVal val="#ppt_h"/>
                                          </p:val>
                                        </p:tav>
                                        <p:tav tm="100000">
                                          <p:val>
                                            <p:strVal val="#ppt_h"/>
                                          </p:val>
                                        </p:tav>
                                      </p:tavLst>
                                    </p:anim>
                                    <p:animEffect filter="fade" transition="in">
                                      <p:cBhvr additive="repl">
                                        <p:cTn id="1166" dur="3000"/>
                                        <p:tgtEl>
                                          <p:spTgt spid="275"/>
                                        </p:tgtEl>
                                      </p:cBhvr>
                                    </p:animEffect>
                                  </p:childTnLst>
                                </p:cTn>
                              </p:par>
                            </p:childTnLst>
                          </p:cTn>
                        </p:par>
                      </p:childTnLst>
                    </p:cTn>
                  </p:par>
                  <p:par>
                    <p:cTn id="1167" fill="hold">
                      <p:stCondLst>
                        <p:cond delay="indefinite"/>
                      </p:stCondLst>
                      <p:childTnLst>
                        <p:par>
                          <p:cTn id="1168" fill="hold">
                            <p:stCondLst>
                              <p:cond delay="0"/>
                            </p:stCondLst>
                            <p:childTnLst>
                              <p:par>
                                <p:cTn id="1169" nodeType="clickEffect" fill="hold" presetClass="entr" presetID="49">
                                  <p:stCondLst>
                                    <p:cond delay="0"/>
                                  </p:stCondLst>
                                  <p:childTnLst>
                                    <p:set>
                                      <p:cBhvr>
                                        <p:cTn id="1170" dur="1" fill="hold">
                                          <p:stCondLst>
                                            <p:cond delay="0"/>
                                          </p:stCondLst>
                                        </p:cTn>
                                        <p:tgtEl>
                                          <p:spTgt spid="276"/>
                                        </p:tgtEl>
                                        <p:attrNameLst>
                                          <p:attrName>style.visibility</p:attrName>
                                        </p:attrNameLst>
                                      </p:cBhvr>
                                      <p:to>
                                        <p:strVal val="visible"/>
                                      </p:to>
                                    </p:set>
                                    <p:anim calcmode="lin" valueType="num">
                                      <p:cBhvr additive="repl">
                                        <p:cTn id="1171" dur="3000" fill="hold"/>
                                        <p:tgtEl>
                                          <p:spTgt spid="276"/>
                                        </p:tgtEl>
                                        <p:attrNameLst>
                                          <p:attrName>ppt_w</p:attrName>
                                        </p:attrNameLst>
                                      </p:cBhvr>
                                      <p:tavLst>
                                        <p:tav tm="0">
                                          <p:val>
                                            <p:fltVal val="0"/>
                                          </p:val>
                                        </p:tav>
                                        <p:tav tm="100000">
                                          <p:val>
                                            <p:strVal val="#ppt_w"/>
                                          </p:val>
                                        </p:tav>
                                      </p:tavLst>
                                    </p:anim>
                                    <p:anim calcmode="lin" valueType="num">
                                      <p:cBhvr additive="repl">
                                        <p:cTn id="1172" dur="3000" fill="hold"/>
                                        <p:tgtEl>
                                          <p:spTgt spid="276"/>
                                        </p:tgtEl>
                                        <p:attrNameLst>
                                          <p:attrName>ppt_h</p:attrName>
                                        </p:attrNameLst>
                                      </p:cBhvr>
                                      <p:tavLst>
                                        <p:tav tm="0">
                                          <p:val>
                                            <p:fltVal val="0"/>
                                          </p:val>
                                        </p:tav>
                                        <p:tav tm="100000">
                                          <p:val>
                                            <p:strVal val="#ppt_h"/>
                                          </p:val>
                                        </p:tav>
                                      </p:tavLst>
                                    </p:anim>
                                    <p:anim calcmode="lin" valueType="num">
                                      <p:cBhvr additive="repl">
                                        <p:cTn id="1173" dur="3000" fill="hold"/>
                                        <p:tgtEl>
                                          <p:spTgt spid="276"/>
                                        </p:tgtEl>
                                        <p:attrNameLst>
                                          <p:attrName>r</p:attrName>
                                        </p:attrNameLst>
                                      </p:cBhvr>
                                      <p:tavLst>
                                        <p:tav tm="0">
                                          <p:val>
                                            <p:strVal val="360"/>
                                          </p:val>
                                        </p:tav>
                                        <p:tav tm="100000">
                                          <p:val>
                                            <p:strVal val="0"/>
                                          </p:val>
                                        </p:tav>
                                      </p:tavLst>
                                    </p:anim>
                                    <p:animEffect filter="fade" transition="in">
                                      <p:cBhvr additive="repl">
                                        <p:cTn id="1174" dur="3000"/>
                                        <p:tgtEl>
                                          <p:spTgt spid="276"/>
                                        </p:tgtEl>
                                      </p:cBhvr>
                                    </p:animEffect>
                                  </p:childTnLst>
                                </p:cTn>
                              </p:par>
                            </p:childTnLst>
                          </p:cTn>
                        </p:par>
                      </p:childTnLst>
                    </p:cTn>
                  </p:par>
                  <p:par>
                    <p:cTn id="1175" fill="hold">
                      <p:stCondLst>
                        <p:cond delay="indefinite"/>
                      </p:stCondLst>
                      <p:childTnLst>
                        <p:par>
                          <p:cTn id="1176" fill="hold">
                            <p:stCondLst>
                              <p:cond delay="0"/>
                            </p:stCondLst>
                            <p:childTnLst>
                              <p:par>
                                <p:cTn id="1177" nodeType="clickEffect" fill="hold" presetClass="entr" presetID="49">
                                  <p:stCondLst>
                                    <p:cond delay="0"/>
                                  </p:stCondLst>
                                  <p:childTnLst>
                                    <p:set>
                                      <p:cBhvr>
                                        <p:cTn id="1178" dur="1" fill="hold">
                                          <p:stCondLst>
                                            <p:cond delay="0"/>
                                          </p:stCondLst>
                                        </p:cTn>
                                        <p:tgtEl>
                                          <p:spTgt spid="277"/>
                                        </p:tgtEl>
                                        <p:attrNameLst>
                                          <p:attrName>style.visibility</p:attrName>
                                        </p:attrNameLst>
                                      </p:cBhvr>
                                      <p:to>
                                        <p:strVal val="visible"/>
                                      </p:to>
                                    </p:set>
                                    <p:anim calcmode="lin" valueType="num">
                                      <p:cBhvr additive="repl">
                                        <p:cTn id="1179" dur="3000" fill="hold"/>
                                        <p:tgtEl>
                                          <p:spTgt spid="277"/>
                                        </p:tgtEl>
                                        <p:attrNameLst>
                                          <p:attrName>ppt_w</p:attrName>
                                        </p:attrNameLst>
                                      </p:cBhvr>
                                      <p:tavLst>
                                        <p:tav tm="0">
                                          <p:val>
                                            <p:fltVal val="0"/>
                                          </p:val>
                                        </p:tav>
                                        <p:tav tm="100000">
                                          <p:val>
                                            <p:strVal val="#ppt_w"/>
                                          </p:val>
                                        </p:tav>
                                      </p:tavLst>
                                    </p:anim>
                                    <p:anim calcmode="lin" valueType="num">
                                      <p:cBhvr additive="repl">
                                        <p:cTn id="1180" dur="3000" fill="hold"/>
                                        <p:tgtEl>
                                          <p:spTgt spid="277"/>
                                        </p:tgtEl>
                                        <p:attrNameLst>
                                          <p:attrName>ppt_h</p:attrName>
                                        </p:attrNameLst>
                                      </p:cBhvr>
                                      <p:tavLst>
                                        <p:tav tm="0">
                                          <p:val>
                                            <p:fltVal val="0"/>
                                          </p:val>
                                        </p:tav>
                                        <p:tav tm="100000">
                                          <p:val>
                                            <p:strVal val="#ppt_h"/>
                                          </p:val>
                                        </p:tav>
                                      </p:tavLst>
                                    </p:anim>
                                    <p:anim calcmode="lin" valueType="num">
                                      <p:cBhvr additive="repl">
                                        <p:cTn id="1181" dur="3000" fill="hold"/>
                                        <p:tgtEl>
                                          <p:spTgt spid="277"/>
                                        </p:tgtEl>
                                        <p:attrNameLst>
                                          <p:attrName>r</p:attrName>
                                        </p:attrNameLst>
                                      </p:cBhvr>
                                      <p:tavLst>
                                        <p:tav tm="0">
                                          <p:val>
                                            <p:strVal val="360"/>
                                          </p:val>
                                        </p:tav>
                                        <p:tav tm="100000">
                                          <p:val>
                                            <p:strVal val="0"/>
                                          </p:val>
                                        </p:tav>
                                      </p:tavLst>
                                    </p:anim>
                                    <p:animEffect filter="fade" transition="in">
                                      <p:cBhvr additive="repl">
                                        <p:cTn id="1182" dur="3000"/>
                                        <p:tgtEl>
                                          <p:spTgt spid="277"/>
                                        </p:tgtEl>
                                      </p:cBhvr>
                                    </p:animEffect>
                                  </p:childTnLst>
                                </p:cTn>
                              </p:par>
                            </p:childTnLst>
                          </p:cTn>
                        </p:par>
                      </p:childTnLst>
                    </p:cTn>
                  </p:par>
                  <p:par>
                    <p:cTn id="1183" fill="hold">
                      <p:stCondLst>
                        <p:cond delay="indefinite"/>
                      </p:stCondLst>
                      <p:childTnLst>
                        <p:par>
                          <p:cTn id="1184" fill="hold">
                            <p:stCondLst>
                              <p:cond delay="0"/>
                            </p:stCondLst>
                            <p:childTnLst>
                              <p:par>
                                <p:cTn id="1185" nodeType="clickEffect" fill="hold" presetClass="entr" presetID="2" presetSubtype="2">
                                  <p:stCondLst>
                                    <p:cond delay="0"/>
                                  </p:stCondLst>
                                  <p:childTnLst>
                                    <p:set>
                                      <p:cBhvr>
                                        <p:cTn id="1186" dur="1" fill="hold">
                                          <p:stCondLst>
                                            <p:cond delay="0"/>
                                          </p:stCondLst>
                                        </p:cTn>
                                        <p:tgtEl>
                                          <p:spTgt spid="278"/>
                                        </p:tgtEl>
                                        <p:attrNameLst>
                                          <p:attrName>style.visibility</p:attrName>
                                        </p:attrNameLst>
                                      </p:cBhvr>
                                      <p:to>
                                        <p:strVal val="visible"/>
                                      </p:to>
                                    </p:set>
                                    <p:anim calcmode="lin" valueType="num">
                                      <p:cBhvr additive="repl">
                                        <p:cTn id="1187" dur="3000" fill="hold"/>
                                        <p:tgtEl>
                                          <p:spTgt spid="278"/>
                                        </p:tgtEl>
                                        <p:attrNameLst>
                                          <p:attrName>ppt_x</p:attrName>
                                        </p:attrNameLst>
                                      </p:cBhvr>
                                      <p:tavLst>
                                        <p:tav tm="0">
                                          <p:val>
                                            <p:strVal val="1+#ppt_w/2"/>
                                          </p:val>
                                        </p:tav>
                                        <p:tav tm="100000">
                                          <p:val>
                                            <p:strVal val="#ppt_x"/>
                                          </p:val>
                                        </p:tav>
                                      </p:tavLst>
                                    </p:anim>
                                    <p:anim calcmode="lin" valueType="num">
                                      <p:cBhvr additive="repl">
                                        <p:cTn id="1188" dur="3000" fill="hold"/>
                                        <p:tgtEl>
                                          <p:spTgt spid="2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Rectangle 1"/>
          <p:cNvSpPr/>
          <p:nvPr/>
        </p:nvSpPr>
        <p:spPr>
          <a:xfrm>
            <a:off x="4009320" y="380880"/>
            <a:ext cx="188280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onstantia"/>
              </a:rPr>
              <a:t>COST ANALYSIS</a:t>
            </a:r>
            <a:endParaRPr b="0" lang="en-US" sz="1800" spc="-1" strike="noStrike">
              <a:latin typeface="Arial"/>
            </a:endParaRPr>
          </a:p>
        </p:txBody>
      </p:sp>
      <p:sp>
        <p:nvSpPr>
          <p:cNvPr id="280" name="Rectangle 2"/>
          <p:cNvSpPr/>
          <p:nvPr/>
        </p:nvSpPr>
        <p:spPr>
          <a:xfrm>
            <a:off x="495000" y="609480"/>
            <a:ext cx="8746920" cy="63828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onstantia"/>
              </a:rPr>
              <a:t>The two important components of any activity are the cost &amp; time. Cost is directly proportional to time &amp; vice versa.</a:t>
            </a:r>
            <a:endParaRPr b="0" lang="en-US" sz="1800" spc="-1" strike="noStrike">
              <a:latin typeface="Arial"/>
            </a:endParaRPr>
          </a:p>
        </p:txBody>
      </p:sp>
      <p:sp>
        <p:nvSpPr>
          <p:cNvPr id="281" name="Rectangle 4"/>
          <p:cNvSpPr/>
          <p:nvPr/>
        </p:nvSpPr>
        <p:spPr>
          <a:xfrm>
            <a:off x="495000" y="1447920"/>
            <a:ext cx="8994600" cy="118692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0" lang="en-US" sz="1800" spc="-1" strike="noStrike">
                <a:solidFill>
                  <a:srgbClr val="000000"/>
                </a:solidFill>
                <a:latin typeface="Constantia"/>
              </a:rPr>
              <a:t>For example, in constructing a shopping complex, the expected time of completion can be calculated using be time estimates of various activities. But if the construction has to the finished earlier, it requires additional cost to complete the project. We need to arrive at a time / cost trade-off between total cost of project &amp; total time required to complete it.</a:t>
            </a:r>
            <a:endParaRPr b="0" lang="en-US" sz="1800" spc="-1" strike="noStrike">
              <a:latin typeface="Arial"/>
            </a:endParaRPr>
          </a:p>
        </p:txBody>
      </p:sp>
      <p:sp>
        <p:nvSpPr>
          <p:cNvPr id="282" name="Rectangle 5"/>
          <p:cNvSpPr/>
          <p:nvPr/>
        </p:nvSpPr>
        <p:spPr>
          <a:xfrm>
            <a:off x="412560" y="2819520"/>
            <a:ext cx="4951080" cy="912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i="1" lang="en-US" sz="1800" spc="-1" strike="noStrike">
                <a:solidFill>
                  <a:srgbClr val="000000"/>
                </a:solidFill>
                <a:latin typeface="Constantia"/>
              </a:rPr>
              <a:t>Normal time: </a:t>
            </a:r>
            <a:endParaRPr b="0" lang="en-US" sz="1800" spc="-1" strike="noStrike">
              <a:latin typeface="Arial"/>
            </a:endParaRPr>
          </a:p>
          <a:p>
            <a:pPr algn="just">
              <a:lnSpc>
                <a:spcPct val="100000"/>
              </a:lnSpc>
              <a:buNone/>
            </a:pPr>
            <a:r>
              <a:rPr b="0" i="1" lang="en-US" sz="1800" spc="-1" strike="noStrike">
                <a:solidFill>
                  <a:srgbClr val="000000"/>
                </a:solidFill>
                <a:latin typeface="Constantia"/>
              </a:rPr>
              <a:t>Normal time is the time required to complete the activity at normal </a:t>
            </a:r>
            <a:r>
              <a:rPr b="0" lang="en-US" sz="1800" spc="-1" strike="noStrike">
                <a:solidFill>
                  <a:srgbClr val="000000"/>
                </a:solidFill>
                <a:latin typeface="Constantia"/>
              </a:rPr>
              <a:t>conditions &amp; cost.</a:t>
            </a:r>
            <a:endParaRPr b="0" lang="en-US" sz="1800" spc="-1" strike="noStrike">
              <a:latin typeface="Arial"/>
            </a:endParaRPr>
          </a:p>
        </p:txBody>
      </p:sp>
      <p:sp>
        <p:nvSpPr>
          <p:cNvPr id="283" name="Rectangle 6"/>
          <p:cNvSpPr/>
          <p:nvPr/>
        </p:nvSpPr>
        <p:spPr>
          <a:xfrm>
            <a:off x="412560" y="3733920"/>
            <a:ext cx="4951080" cy="118692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i="1" lang="en-US" sz="1800" spc="-1" strike="noStrike">
                <a:solidFill>
                  <a:srgbClr val="000000"/>
                </a:solidFill>
                <a:latin typeface="Constantia"/>
              </a:rPr>
              <a:t>Crash time: </a:t>
            </a:r>
            <a:endParaRPr b="0" lang="en-US" sz="1800" spc="-1" strike="noStrike">
              <a:latin typeface="Arial"/>
            </a:endParaRPr>
          </a:p>
          <a:p>
            <a:pPr algn="just">
              <a:lnSpc>
                <a:spcPct val="100000"/>
              </a:lnSpc>
              <a:buNone/>
            </a:pPr>
            <a:r>
              <a:rPr b="0" i="1" lang="en-US" sz="1800" spc="-1" strike="noStrike">
                <a:solidFill>
                  <a:srgbClr val="000000"/>
                </a:solidFill>
                <a:latin typeface="Constantia"/>
              </a:rPr>
              <a:t>Crash time is the shortest possible activity time; crashing more than the </a:t>
            </a:r>
            <a:r>
              <a:rPr b="0" lang="en-US" sz="1800" spc="-1" strike="noStrike">
                <a:solidFill>
                  <a:srgbClr val="000000"/>
                </a:solidFill>
                <a:latin typeface="Constantia"/>
              </a:rPr>
              <a:t>normal time will increase the direct cost.</a:t>
            </a:r>
            <a:endParaRPr b="0" lang="en-US" sz="1800" spc="-1" strike="noStrike">
              <a:latin typeface="Arial"/>
            </a:endParaRPr>
          </a:p>
        </p:txBody>
      </p:sp>
      <p:sp>
        <p:nvSpPr>
          <p:cNvPr id="284" name="Rectangle 7"/>
          <p:cNvSpPr/>
          <p:nvPr/>
        </p:nvSpPr>
        <p:spPr>
          <a:xfrm>
            <a:off x="412560" y="4952880"/>
            <a:ext cx="4951080" cy="118692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onstantia"/>
              </a:rPr>
              <a:t>Cost Slope</a:t>
            </a:r>
            <a:endParaRPr b="0" lang="en-US" sz="1800" spc="-1" strike="noStrike">
              <a:latin typeface="Arial"/>
            </a:endParaRPr>
          </a:p>
          <a:p>
            <a:pPr algn="just">
              <a:lnSpc>
                <a:spcPct val="100000"/>
              </a:lnSpc>
              <a:buNone/>
            </a:pPr>
            <a:r>
              <a:rPr b="0" lang="en-US" sz="1800" spc="-1" strike="noStrike">
                <a:solidFill>
                  <a:srgbClr val="000000"/>
                </a:solidFill>
                <a:latin typeface="Constantia"/>
              </a:rPr>
              <a:t>Cost slope is the increase in cost per unit of time saved by crashing. A linear cost curve</a:t>
            </a:r>
            <a:endParaRPr b="0" lang="en-US" sz="1800" spc="-1" strike="noStrike">
              <a:latin typeface="Arial"/>
            </a:endParaRPr>
          </a:p>
          <a:p>
            <a:pPr algn="just">
              <a:lnSpc>
                <a:spcPct val="100000"/>
              </a:lnSpc>
              <a:buNone/>
            </a:pPr>
            <a:r>
              <a:rPr b="0" lang="en-US" sz="1800" spc="-1" strike="noStrike">
                <a:solidFill>
                  <a:srgbClr val="000000"/>
                </a:solidFill>
                <a:latin typeface="Constantia"/>
              </a:rPr>
              <a:t>is shown in Figure 8.27.</a:t>
            </a:r>
            <a:endParaRPr b="0" lang="en-US" sz="1800" spc="-1" strike="noStrike">
              <a:latin typeface="Arial"/>
            </a:endParaRPr>
          </a:p>
        </p:txBody>
      </p:sp>
      <p:pic>
        <p:nvPicPr>
          <p:cNvPr id="285" name="Picture 3" descr=""/>
          <p:cNvPicPr/>
          <p:nvPr/>
        </p:nvPicPr>
        <p:blipFill>
          <a:blip r:embed="rId1"/>
          <a:stretch/>
        </p:blipFill>
        <p:spPr>
          <a:xfrm>
            <a:off x="5560560" y="2666880"/>
            <a:ext cx="4093920" cy="2246040"/>
          </a:xfrm>
          <a:prstGeom prst="rect">
            <a:avLst/>
          </a:prstGeom>
          <a:ln w="9525">
            <a:noFill/>
          </a:ln>
        </p:spPr>
      </p:pic>
      <p:pic>
        <p:nvPicPr>
          <p:cNvPr id="286" name="Picture 4" descr=""/>
          <p:cNvPicPr/>
          <p:nvPr/>
        </p:nvPicPr>
        <p:blipFill>
          <a:blip r:embed="rId2"/>
          <a:stretch/>
        </p:blipFill>
        <p:spPr>
          <a:xfrm>
            <a:off x="5305320" y="4952880"/>
            <a:ext cx="4597200" cy="1371240"/>
          </a:xfrm>
          <a:prstGeom prst="rect">
            <a:avLst/>
          </a:prstGeom>
          <a:ln w="9525">
            <a:noFill/>
          </a:ln>
        </p:spPr>
      </p:pic>
      <p:sp>
        <p:nvSpPr>
          <p:cNvPr id="287" name="Straight Connector 12"/>
          <p:cNvSpPr/>
          <p:nvPr/>
        </p:nvSpPr>
        <p:spPr>
          <a:xfrm flipH="1">
            <a:off x="5331960" y="4876560"/>
            <a:ext cx="1800" cy="1524240"/>
          </a:xfrm>
          <a:prstGeom prst="line">
            <a:avLst/>
          </a:prstGeom>
          <a:ln>
            <a:solidFill>
              <a:srgbClr val="095294"/>
            </a:solidFill>
            <a:round/>
          </a:ln>
        </p:spPr>
        <p:style>
          <a:lnRef idx="1">
            <a:schemeClr val="accent1"/>
          </a:lnRef>
          <a:fillRef idx="0">
            <a:schemeClr val="accent1"/>
          </a:fillRef>
          <a:effectRef idx="0">
            <a:schemeClr val="accent1"/>
          </a:effectRef>
          <a:fontRef idx="minor"/>
        </p:style>
      </p:sp>
      <p:sp>
        <p:nvSpPr>
          <p:cNvPr id="2" name="PlaceHolder 1"/>
          <p:cNvSpPr>
            <a:spLocks noGrp="1"/>
          </p:cNvSpPr>
          <p:nvPr>
            <p:ph type="sldNum" idx="9"/>
          </p:nvPr>
        </p:nvSpPr>
        <p:spPr/>
        <p:txBody>
          <a:bodyPr/>
          <a:p>
            <a:fld id="{E620A5CE-40BB-4553-B353-6AB2AD11432C}" type="slidenum">
              <a:t>35</a:t>
            </a:fld>
          </a:p>
        </p:txBody>
      </p:sp>
    </p:spTree>
  </p:cSld>
  <mc:AlternateContent>
    <mc:Choice Requires="p14">
      <p:transition spd="slow" p14:dur="2000"/>
    </mc:Choice>
    <mc:Fallback>
      <p:transition spd="slow"/>
    </mc:Fallback>
  </mc:AlternateContent>
  <p:timing>
    <p:tnLst>
      <p:par>
        <p:cTn id="1189" dur="indefinite" restart="never" nodeType="tmRoot">
          <p:childTnLst>
            <p:seq>
              <p:cTn id="1190" dur="indefinite" nodeType="mainSeq">
                <p:childTnLst>
                  <p:par>
                    <p:cTn id="1191" fill="hold">
                      <p:stCondLst>
                        <p:cond delay="indefinite"/>
                      </p:stCondLst>
                      <p:childTnLst>
                        <p:par>
                          <p:cTn id="1192" fill="hold">
                            <p:stCondLst>
                              <p:cond delay="0"/>
                            </p:stCondLst>
                            <p:childTnLst>
                              <p:par>
                                <p:cTn id="1193" nodeType="clickEffect" fill="hold" presetClass="entr" presetID="55">
                                  <p:stCondLst>
                                    <p:cond delay="0"/>
                                  </p:stCondLst>
                                  <p:childTnLst>
                                    <p:set>
                                      <p:cBhvr>
                                        <p:cTn id="1194" dur="1" fill="hold">
                                          <p:stCondLst>
                                            <p:cond delay="0"/>
                                          </p:stCondLst>
                                        </p:cTn>
                                        <p:tgtEl>
                                          <p:spTgt spid="279"/>
                                        </p:tgtEl>
                                        <p:attrNameLst>
                                          <p:attrName>style.visibility</p:attrName>
                                        </p:attrNameLst>
                                      </p:cBhvr>
                                      <p:to>
                                        <p:strVal val="visible"/>
                                      </p:to>
                                    </p:set>
                                    <p:anim calcmode="lin" valueType="num">
                                      <p:cBhvr additive="repl">
                                        <p:cTn id="1195" dur="1000" fill="hold"/>
                                        <p:tgtEl>
                                          <p:spTgt spid="279"/>
                                        </p:tgtEl>
                                        <p:attrNameLst>
                                          <p:attrName>ppt_w</p:attrName>
                                        </p:attrNameLst>
                                      </p:cBhvr>
                                      <p:tavLst>
                                        <p:tav tm="0">
                                          <p:val>
                                            <p:strVal val="#ppt_w*0.70"/>
                                          </p:val>
                                        </p:tav>
                                        <p:tav tm="100000">
                                          <p:val>
                                            <p:strVal val="#ppt_w"/>
                                          </p:val>
                                        </p:tav>
                                      </p:tavLst>
                                    </p:anim>
                                    <p:anim calcmode="lin" valueType="num">
                                      <p:cBhvr additive="repl">
                                        <p:cTn id="1196" dur="1000" fill="hold"/>
                                        <p:tgtEl>
                                          <p:spTgt spid="279"/>
                                        </p:tgtEl>
                                        <p:attrNameLst>
                                          <p:attrName>ppt_h</p:attrName>
                                        </p:attrNameLst>
                                      </p:cBhvr>
                                      <p:tavLst>
                                        <p:tav tm="0">
                                          <p:val>
                                            <p:strVal val="#ppt_h"/>
                                          </p:val>
                                        </p:tav>
                                        <p:tav tm="100000">
                                          <p:val>
                                            <p:strVal val="#ppt_h"/>
                                          </p:val>
                                        </p:tav>
                                      </p:tavLst>
                                    </p:anim>
                                    <p:animEffect filter="fade" transition="in">
                                      <p:cBhvr additive="repl">
                                        <p:cTn id="1197" dur="1000"/>
                                        <p:tgtEl>
                                          <p:spTgt spid="279"/>
                                        </p:tgtEl>
                                      </p:cBhvr>
                                    </p:animEffect>
                                  </p:childTnLst>
                                </p:cTn>
                              </p:par>
                            </p:childTnLst>
                          </p:cTn>
                        </p:par>
                      </p:childTnLst>
                    </p:cTn>
                  </p:par>
                  <p:par>
                    <p:cTn id="1198" fill="hold">
                      <p:stCondLst>
                        <p:cond delay="indefinite"/>
                      </p:stCondLst>
                      <p:childTnLst>
                        <p:par>
                          <p:cTn id="1199" fill="hold">
                            <p:stCondLst>
                              <p:cond delay="0"/>
                            </p:stCondLst>
                            <p:childTnLst>
                              <p:par>
                                <p:cTn id="1200" nodeType="clickEffect" fill="hold" presetClass="entr" presetID="55">
                                  <p:stCondLst>
                                    <p:cond delay="0"/>
                                  </p:stCondLst>
                                  <p:childTnLst>
                                    <p:set>
                                      <p:cBhvr>
                                        <p:cTn id="1201" dur="1" fill="hold">
                                          <p:stCondLst>
                                            <p:cond delay="0"/>
                                          </p:stCondLst>
                                        </p:cTn>
                                        <p:tgtEl>
                                          <p:spTgt spid="280"/>
                                        </p:tgtEl>
                                        <p:attrNameLst>
                                          <p:attrName>style.visibility</p:attrName>
                                        </p:attrNameLst>
                                      </p:cBhvr>
                                      <p:to>
                                        <p:strVal val="visible"/>
                                      </p:to>
                                    </p:set>
                                    <p:anim calcmode="lin" valueType="num">
                                      <p:cBhvr additive="repl">
                                        <p:cTn id="1202" dur="1000" fill="hold"/>
                                        <p:tgtEl>
                                          <p:spTgt spid="280"/>
                                        </p:tgtEl>
                                        <p:attrNameLst>
                                          <p:attrName>ppt_w</p:attrName>
                                        </p:attrNameLst>
                                      </p:cBhvr>
                                      <p:tavLst>
                                        <p:tav tm="0">
                                          <p:val>
                                            <p:strVal val="#ppt_w*0.70"/>
                                          </p:val>
                                        </p:tav>
                                        <p:tav tm="100000">
                                          <p:val>
                                            <p:strVal val="#ppt_w"/>
                                          </p:val>
                                        </p:tav>
                                      </p:tavLst>
                                    </p:anim>
                                    <p:anim calcmode="lin" valueType="num">
                                      <p:cBhvr additive="repl">
                                        <p:cTn id="1203" dur="1000" fill="hold"/>
                                        <p:tgtEl>
                                          <p:spTgt spid="280"/>
                                        </p:tgtEl>
                                        <p:attrNameLst>
                                          <p:attrName>ppt_h</p:attrName>
                                        </p:attrNameLst>
                                      </p:cBhvr>
                                      <p:tavLst>
                                        <p:tav tm="0">
                                          <p:val>
                                            <p:strVal val="#ppt_h"/>
                                          </p:val>
                                        </p:tav>
                                        <p:tav tm="100000">
                                          <p:val>
                                            <p:strVal val="#ppt_h"/>
                                          </p:val>
                                        </p:tav>
                                      </p:tavLst>
                                    </p:anim>
                                    <p:animEffect filter="fade" transition="in">
                                      <p:cBhvr additive="repl">
                                        <p:cTn id="1204" dur="1000"/>
                                        <p:tgtEl>
                                          <p:spTgt spid="280"/>
                                        </p:tgtEl>
                                      </p:cBhvr>
                                    </p:animEffect>
                                  </p:childTnLst>
                                </p:cTn>
                              </p:par>
                            </p:childTnLst>
                          </p:cTn>
                        </p:par>
                      </p:childTnLst>
                    </p:cTn>
                  </p:par>
                  <p:par>
                    <p:cTn id="1205" fill="hold">
                      <p:stCondLst>
                        <p:cond delay="indefinite"/>
                      </p:stCondLst>
                      <p:childTnLst>
                        <p:par>
                          <p:cTn id="1206" fill="hold">
                            <p:stCondLst>
                              <p:cond delay="0"/>
                            </p:stCondLst>
                            <p:childTnLst>
                              <p:par>
                                <p:cTn id="1207" nodeType="clickEffect" fill="hold" presetClass="entr" presetID="55">
                                  <p:stCondLst>
                                    <p:cond delay="0"/>
                                  </p:stCondLst>
                                  <p:childTnLst>
                                    <p:set>
                                      <p:cBhvr>
                                        <p:cTn id="1208" dur="1" fill="hold">
                                          <p:stCondLst>
                                            <p:cond delay="0"/>
                                          </p:stCondLst>
                                        </p:cTn>
                                        <p:tgtEl>
                                          <p:spTgt spid="281"/>
                                        </p:tgtEl>
                                        <p:attrNameLst>
                                          <p:attrName>style.visibility</p:attrName>
                                        </p:attrNameLst>
                                      </p:cBhvr>
                                      <p:to>
                                        <p:strVal val="visible"/>
                                      </p:to>
                                    </p:set>
                                    <p:anim calcmode="lin" valueType="num">
                                      <p:cBhvr additive="repl">
                                        <p:cTn id="1209" dur="1000" fill="hold"/>
                                        <p:tgtEl>
                                          <p:spTgt spid="281"/>
                                        </p:tgtEl>
                                        <p:attrNameLst>
                                          <p:attrName>ppt_w</p:attrName>
                                        </p:attrNameLst>
                                      </p:cBhvr>
                                      <p:tavLst>
                                        <p:tav tm="0">
                                          <p:val>
                                            <p:strVal val="#ppt_w*0.70"/>
                                          </p:val>
                                        </p:tav>
                                        <p:tav tm="100000">
                                          <p:val>
                                            <p:strVal val="#ppt_w"/>
                                          </p:val>
                                        </p:tav>
                                      </p:tavLst>
                                    </p:anim>
                                    <p:anim calcmode="lin" valueType="num">
                                      <p:cBhvr additive="repl">
                                        <p:cTn id="1210" dur="1000" fill="hold"/>
                                        <p:tgtEl>
                                          <p:spTgt spid="281"/>
                                        </p:tgtEl>
                                        <p:attrNameLst>
                                          <p:attrName>ppt_h</p:attrName>
                                        </p:attrNameLst>
                                      </p:cBhvr>
                                      <p:tavLst>
                                        <p:tav tm="0">
                                          <p:val>
                                            <p:strVal val="#ppt_h"/>
                                          </p:val>
                                        </p:tav>
                                        <p:tav tm="100000">
                                          <p:val>
                                            <p:strVal val="#ppt_h"/>
                                          </p:val>
                                        </p:tav>
                                      </p:tavLst>
                                    </p:anim>
                                    <p:animEffect filter="fade" transition="in">
                                      <p:cBhvr additive="repl">
                                        <p:cTn id="1211" dur="1000"/>
                                        <p:tgtEl>
                                          <p:spTgt spid="281"/>
                                        </p:tgtEl>
                                      </p:cBhvr>
                                    </p:animEffect>
                                  </p:childTnLst>
                                </p:cTn>
                              </p:par>
                            </p:childTnLst>
                          </p:cTn>
                        </p:par>
                      </p:childTnLst>
                    </p:cTn>
                  </p:par>
                  <p:par>
                    <p:cTn id="1212" fill="hold">
                      <p:stCondLst>
                        <p:cond delay="indefinite"/>
                      </p:stCondLst>
                      <p:childTnLst>
                        <p:par>
                          <p:cTn id="1213" fill="hold">
                            <p:stCondLst>
                              <p:cond delay="0"/>
                            </p:stCondLst>
                            <p:childTnLst>
                              <p:par>
                                <p:cTn id="1214" nodeType="clickEffect" fill="hold" presetClass="entr" presetID="55">
                                  <p:stCondLst>
                                    <p:cond delay="0"/>
                                  </p:stCondLst>
                                  <p:childTnLst>
                                    <p:set>
                                      <p:cBhvr>
                                        <p:cTn id="1215" dur="1" fill="hold">
                                          <p:stCondLst>
                                            <p:cond delay="0"/>
                                          </p:stCondLst>
                                        </p:cTn>
                                        <p:tgtEl>
                                          <p:spTgt spid="282"/>
                                        </p:tgtEl>
                                        <p:attrNameLst>
                                          <p:attrName>style.visibility</p:attrName>
                                        </p:attrNameLst>
                                      </p:cBhvr>
                                      <p:to>
                                        <p:strVal val="visible"/>
                                      </p:to>
                                    </p:set>
                                    <p:anim calcmode="lin" valueType="num">
                                      <p:cBhvr additive="repl">
                                        <p:cTn id="1216" dur="1000" fill="hold"/>
                                        <p:tgtEl>
                                          <p:spTgt spid="282"/>
                                        </p:tgtEl>
                                        <p:attrNameLst>
                                          <p:attrName>ppt_w</p:attrName>
                                        </p:attrNameLst>
                                      </p:cBhvr>
                                      <p:tavLst>
                                        <p:tav tm="0">
                                          <p:val>
                                            <p:strVal val="#ppt_w*0.70"/>
                                          </p:val>
                                        </p:tav>
                                        <p:tav tm="100000">
                                          <p:val>
                                            <p:strVal val="#ppt_w"/>
                                          </p:val>
                                        </p:tav>
                                      </p:tavLst>
                                    </p:anim>
                                    <p:anim calcmode="lin" valueType="num">
                                      <p:cBhvr additive="repl">
                                        <p:cTn id="1217" dur="1000" fill="hold"/>
                                        <p:tgtEl>
                                          <p:spTgt spid="282"/>
                                        </p:tgtEl>
                                        <p:attrNameLst>
                                          <p:attrName>ppt_h</p:attrName>
                                        </p:attrNameLst>
                                      </p:cBhvr>
                                      <p:tavLst>
                                        <p:tav tm="0">
                                          <p:val>
                                            <p:strVal val="#ppt_h"/>
                                          </p:val>
                                        </p:tav>
                                        <p:tav tm="100000">
                                          <p:val>
                                            <p:strVal val="#ppt_h"/>
                                          </p:val>
                                        </p:tav>
                                      </p:tavLst>
                                    </p:anim>
                                    <p:animEffect filter="fade" transition="in">
                                      <p:cBhvr additive="repl">
                                        <p:cTn id="1218" dur="1000"/>
                                        <p:tgtEl>
                                          <p:spTgt spid="282"/>
                                        </p:tgtEl>
                                      </p:cBhvr>
                                    </p:animEffect>
                                  </p:childTnLst>
                                </p:cTn>
                              </p:par>
                            </p:childTnLst>
                          </p:cTn>
                        </p:par>
                      </p:childTnLst>
                    </p:cTn>
                  </p:par>
                  <p:par>
                    <p:cTn id="1219" fill="hold">
                      <p:stCondLst>
                        <p:cond delay="indefinite"/>
                      </p:stCondLst>
                      <p:childTnLst>
                        <p:par>
                          <p:cTn id="1220" fill="hold">
                            <p:stCondLst>
                              <p:cond delay="0"/>
                            </p:stCondLst>
                            <p:childTnLst>
                              <p:par>
                                <p:cTn id="1221" nodeType="clickEffect" fill="hold" presetClass="entr" presetID="55">
                                  <p:stCondLst>
                                    <p:cond delay="0"/>
                                  </p:stCondLst>
                                  <p:childTnLst>
                                    <p:set>
                                      <p:cBhvr>
                                        <p:cTn id="1222" dur="1" fill="hold">
                                          <p:stCondLst>
                                            <p:cond delay="0"/>
                                          </p:stCondLst>
                                        </p:cTn>
                                        <p:tgtEl>
                                          <p:spTgt spid="283"/>
                                        </p:tgtEl>
                                        <p:attrNameLst>
                                          <p:attrName>style.visibility</p:attrName>
                                        </p:attrNameLst>
                                      </p:cBhvr>
                                      <p:to>
                                        <p:strVal val="visible"/>
                                      </p:to>
                                    </p:set>
                                    <p:anim calcmode="lin" valueType="num">
                                      <p:cBhvr additive="repl">
                                        <p:cTn id="1223" dur="1000" fill="hold"/>
                                        <p:tgtEl>
                                          <p:spTgt spid="283"/>
                                        </p:tgtEl>
                                        <p:attrNameLst>
                                          <p:attrName>ppt_w</p:attrName>
                                        </p:attrNameLst>
                                      </p:cBhvr>
                                      <p:tavLst>
                                        <p:tav tm="0">
                                          <p:val>
                                            <p:strVal val="#ppt_w*0.70"/>
                                          </p:val>
                                        </p:tav>
                                        <p:tav tm="100000">
                                          <p:val>
                                            <p:strVal val="#ppt_w"/>
                                          </p:val>
                                        </p:tav>
                                      </p:tavLst>
                                    </p:anim>
                                    <p:anim calcmode="lin" valueType="num">
                                      <p:cBhvr additive="repl">
                                        <p:cTn id="1224" dur="1000" fill="hold"/>
                                        <p:tgtEl>
                                          <p:spTgt spid="283"/>
                                        </p:tgtEl>
                                        <p:attrNameLst>
                                          <p:attrName>ppt_h</p:attrName>
                                        </p:attrNameLst>
                                      </p:cBhvr>
                                      <p:tavLst>
                                        <p:tav tm="0">
                                          <p:val>
                                            <p:strVal val="#ppt_h"/>
                                          </p:val>
                                        </p:tav>
                                        <p:tav tm="100000">
                                          <p:val>
                                            <p:strVal val="#ppt_h"/>
                                          </p:val>
                                        </p:tav>
                                      </p:tavLst>
                                    </p:anim>
                                    <p:animEffect filter="fade" transition="in">
                                      <p:cBhvr additive="repl">
                                        <p:cTn id="1225" dur="1000"/>
                                        <p:tgtEl>
                                          <p:spTgt spid="283"/>
                                        </p:tgtEl>
                                      </p:cBhvr>
                                    </p:animEffect>
                                  </p:childTnLst>
                                </p:cTn>
                              </p:par>
                            </p:childTnLst>
                          </p:cTn>
                        </p:par>
                      </p:childTnLst>
                    </p:cTn>
                  </p:par>
                  <p:par>
                    <p:cTn id="1226" fill="hold">
                      <p:stCondLst>
                        <p:cond delay="indefinite"/>
                      </p:stCondLst>
                      <p:childTnLst>
                        <p:par>
                          <p:cTn id="1227" fill="hold">
                            <p:stCondLst>
                              <p:cond delay="0"/>
                            </p:stCondLst>
                            <p:childTnLst>
                              <p:par>
                                <p:cTn id="1228" nodeType="clickEffect" fill="hold" presetClass="entr" presetID="55">
                                  <p:stCondLst>
                                    <p:cond delay="0"/>
                                  </p:stCondLst>
                                  <p:childTnLst>
                                    <p:set>
                                      <p:cBhvr>
                                        <p:cTn id="1229" dur="1" fill="hold">
                                          <p:stCondLst>
                                            <p:cond delay="0"/>
                                          </p:stCondLst>
                                        </p:cTn>
                                        <p:tgtEl>
                                          <p:spTgt spid="284"/>
                                        </p:tgtEl>
                                        <p:attrNameLst>
                                          <p:attrName>style.visibility</p:attrName>
                                        </p:attrNameLst>
                                      </p:cBhvr>
                                      <p:to>
                                        <p:strVal val="visible"/>
                                      </p:to>
                                    </p:set>
                                    <p:anim calcmode="lin" valueType="num">
                                      <p:cBhvr additive="repl">
                                        <p:cTn id="1230" dur="1000" fill="hold"/>
                                        <p:tgtEl>
                                          <p:spTgt spid="284"/>
                                        </p:tgtEl>
                                        <p:attrNameLst>
                                          <p:attrName>ppt_w</p:attrName>
                                        </p:attrNameLst>
                                      </p:cBhvr>
                                      <p:tavLst>
                                        <p:tav tm="0">
                                          <p:val>
                                            <p:strVal val="#ppt_w*0.70"/>
                                          </p:val>
                                        </p:tav>
                                        <p:tav tm="100000">
                                          <p:val>
                                            <p:strVal val="#ppt_w"/>
                                          </p:val>
                                        </p:tav>
                                      </p:tavLst>
                                    </p:anim>
                                    <p:anim calcmode="lin" valueType="num">
                                      <p:cBhvr additive="repl">
                                        <p:cTn id="1231" dur="1000" fill="hold"/>
                                        <p:tgtEl>
                                          <p:spTgt spid="284"/>
                                        </p:tgtEl>
                                        <p:attrNameLst>
                                          <p:attrName>ppt_h</p:attrName>
                                        </p:attrNameLst>
                                      </p:cBhvr>
                                      <p:tavLst>
                                        <p:tav tm="0">
                                          <p:val>
                                            <p:strVal val="#ppt_h"/>
                                          </p:val>
                                        </p:tav>
                                        <p:tav tm="100000">
                                          <p:val>
                                            <p:strVal val="#ppt_h"/>
                                          </p:val>
                                        </p:tav>
                                      </p:tavLst>
                                    </p:anim>
                                    <p:animEffect filter="fade" transition="in">
                                      <p:cBhvr additive="repl">
                                        <p:cTn id="1232" dur="1000"/>
                                        <p:tgtEl>
                                          <p:spTgt spid="284"/>
                                        </p:tgtEl>
                                      </p:cBhvr>
                                    </p:animEffect>
                                  </p:childTnLst>
                                </p:cTn>
                              </p:par>
                            </p:childTnLst>
                          </p:cTn>
                        </p:par>
                      </p:childTnLst>
                    </p:cTn>
                  </p:par>
                  <p:par>
                    <p:cTn id="1233" fill="hold">
                      <p:stCondLst>
                        <p:cond delay="indefinite"/>
                      </p:stCondLst>
                      <p:childTnLst>
                        <p:par>
                          <p:cTn id="1234" fill="hold">
                            <p:stCondLst>
                              <p:cond delay="0"/>
                            </p:stCondLst>
                            <p:childTnLst>
                              <p:par>
                                <p:cTn id="1235" nodeType="clickEffect" fill="hold" presetClass="entr" presetID="49">
                                  <p:stCondLst>
                                    <p:cond delay="0"/>
                                  </p:stCondLst>
                                  <p:childTnLst>
                                    <p:set>
                                      <p:cBhvr>
                                        <p:cTn id="1236" dur="1" fill="hold">
                                          <p:stCondLst>
                                            <p:cond delay="0"/>
                                          </p:stCondLst>
                                        </p:cTn>
                                        <p:tgtEl>
                                          <p:spTgt spid="285"/>
                                        </p:tgtEl>
                                        <p:attrNameLst>
                                          <p:attrName>style.visibility</p:attrName>
                                        </p:attrNameLst>
                                      </p:cBhvr>
                                      <p:to>
                                        <p:strVal val="visible"/>
                                      </p:to>
                                    </p:set>
                                    <p:anim calcmode="lin" valueType="num">
                                      <p:cBhvr additive="repl">
                                        <p:cTn id="1237" dur="2000" fill="hold"/>
                                        <p:tgtEl>
                                          <p:spTgt spid="285"/>
                                        </p:tgtEl>
                                        <p:attrNameLst>
                                          <p:attrName>ppt_w</p:attrName>
                                        </p:attrNameLst>
                                      </p:cBhvr>
                                      <p:tavLst>
                                        <p:tav tm="0">
                                          <p:val>
                                            <p:fltVal val="0"/>
                                          </p:val>
                                        </p:tav>
                                        <p:tav tm="100000">
                                          <p:val>
                                            <p:strVal val="#ppt_w"/>
                                          </p:val>
                                        </p:tav>
                                      </p:tavLst>
                                    </p:anim>
                                    <p:anim calcmode="lin" valueType="num">
                                      <p:cBhvr additive="repl">
                                        <p:cTn id="1238" dur="2000" fill="hold"/>
                                        <p:tgtEl>
                                          <p:spTgt spid="285"/>
                                        </p:tgtEl>
                                        <p:attrNameLst>
                                          <p:attrName>ppt_h</p:attrName>
                                        </p:attrNameLst>
                                      </p:cBhvr>
                                      <p:tavLst>
                                        <p:tav tm="0">
                                          <p:val>
                                            <p:fltVal val="0"/>
                                          </p:val>
                                        </p:tav>
                                        <p:tav tm="100000">
                                          <p:val>
                                            <p:strVal val="#ppt_h"/>
                                          </p:val>
                                        </p:tav>
                                      </p:tavLst>
                                    </p:anim>
                                    <p:anim calcmode="lin" valueType="num">
                                      <p:cBhvr additive="repl">
                                        <p:cTn id="1239" dur="2000" fill="hold"/>
                                        <p:tgtEl>
                                          <p:spTgt spid="285"/>
                                        </p:tgtEl>
                                        <p:attrNameLst>
                                          <p:attrName>r</p:attrName>
                                        </p:attrNameLst>
                                      </p:cBhvr>
                                      <p:tavLst>
                                        <p:tav tm="0">
                                          <p:val>
                                            <p:strVal val="360"/>
                                          </p:val>
                                        </p:tav>
                                        <p:tav tm="100000">
                                          <p:val>
                                            <p:strVal val="0"/>
                                          </p:val>
                                        </p:tav>
                                      </p:tavLst>
                                    </p:anim>
                                    <p:animEffect filter="fade" transition="in">
                                      <p:cBhvr additive="repl">
                                        <p:cTn id="1240" dur="2000"/>
                                        <p:tgtEl>
                                          <p:spTgt spid="285"/>
                                        </p:tgtEl>
                                      </p:cBhvr>
                                    </p:animEffect>
                                  </p:childTnLst>
                                </p:cTn>
                              </p:par>
                            </p:childTnLst>
                          </p:cTn>
                        </p:par>
                      </p:childTnLst>
                    </p:cTn>
                  </p:par>
                  <p:par>
                    <p:cTn id="1241" fill="hold">
                      <p:stCondLst>
                        <p:cond delay="indefinite"/>
                      </p:stCondLst>
                      <p:childTnLst>
                        <p:par>
                          <p:cTn id="1242" fill="hold">
                            <p:stCondLst>
                              <p:cond delay="0"/>
                            </p:stCondLst>
                            <p:childTnLst>
                              <p:par>
                                <p:cTn id="1243" nodeType="clickEffect" fill="hold" presetClass="entr" presetID="2" presetSubtype="2">
                                  <p:stCondLst>
                                    <p:cond delay="0"/>
                                  </p:stCondLst>
                                  <p:childTnLst>
                                    <p:set>
                                      <p:cBhvr>
                                        <p:cTn id="1244" dur="1" fill="hold">
                                          <p:stCondLst>
                                            <p:cond delay="0"/>
                                          </p:stCondLst>
                                        </p:cTn>
                                        <p:tgtEl>
                                          <p:spTgt spid="286"/>
                                        </p:tgtEl>
                                        <p:attrNameLst>
                                          <p:attrName>style.visibility</p:attrName>
                                        </p:attrNameLst>
                                      </p:cBhvr>
                                      <p:to>
                                        <p:strVal val="visible"/>
                                      </p:to>
                                    </p:set>
                                    <p:anim calcmode="lin" valueType="num">
                                      <p:cBhvr additive="repl">
                                        <p:cTn id="1245" dur="2000" fill="hold"/>
                                        <p:tgtEl>
                                          <p:spTgt spid="286"/>
                                        </p:tgtEl>
                                        <p:attrNameLst>
                                          <p:attrName>ppt_x</p:attrName>
                                        </p:attrNameLst>
                                      </p:cBhvr>
                                      <p:tavLst>
                                        <p:tav tm="0">
                                          <p:val>
                                            <p:strVal val="1+#ppt_w/2"/>
                                          </p:val>
                                        </p:tav>
                                        <p:tav tm="100000">
                                          <p:val>
                                            <p:strVal val="#ppt_x"/>
                                          </p:val>
                                        </p:tav>
                                      </p:tavLst>
                                    </p:anim>
                                    <p:anim calcmode="lin" valueType="num">
                                      <p:cBhvr additive="repl">
                                        <p:cTn id="1246" dur="2000" fill="hold"/>
                                        <p:tgtEl>
                                          <p:spTgt spid="2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Rectangle 1"/>
          <p:cNvSpPr/>
          <p:nvPr/>
        </p:nvSpPr>
        <p:spPr>
          <a:xfrm>
            <a:off x="412560" y="762120"/>
            <a:ext cx="8912160" cy="91260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0" lang="en-US" sz="1800" spc="-1" strike="noStrike">
                <a:solidFill>
                  <a:srgbClr val="000000"/>
                </a:solidFill>
                <a:latin typeface="Constantia"/>
              </a:rPr>
              <a:t>An activity takes 4 days to complete at a normal cost of Rs. 500.00. If it is possible to complete the activity in 2 days with an additional cost of Rs. 700.00, what is the incremental cost of the activity?</a:t>
            </a:r>
            <a:endParaRPr b="0" lang="en-US" sz="1800" spc="-1" strike="noStrike">
              <a:latin typeface="Arial"/>
            </a:endParaRPr>
          </a:p>
        </p:txBody>
      </p:sp>
      <p:sp>
        <p:nvSpPr>
          <p:cNvPr id="289" name="Rectangle 2"/>
          <p:cNvSpPr/>
          <p:nvPr/>
        </p:nvSpPr>
        <p:spPr>
          <a:xfrm>
            <a:off x="4178880" y="304920"/>
            <a:ext cx="110124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i="1" lang="en-US" sz="1800" spc="-1" strike="noStrike">
                <a:solidFill>
                  <a:srgbClr val="000000"/>
                </a:solidFill>
                <a:latin typeface="Constantia"/>
              </a:rPr>
              <a:t>Example</a:t>
            </a:r>
            <a:endParaRPr b="0" lang="en-US" sz="1800" spc="-1" strike="noStrike">
              <a:latin typeface="Arial"/>
            </a:endParaRPr>
          </a:p>
        </p:txBody>
      </p:sp>
      <p:sp>
        <p:nvSpPr>
          <p:cNvPr id="290" name="Rectangle 3"/>
          <p:cNvSpPr/>
          <p:nvPr/>
        </p:nvSpPr>
        <p:spPr>
          <a:xfrm>
            <a:off x="1884600" y="2057400"/>
            <a:ext cx="322812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onstantia"/>
              </a:rPr>
              <a:t>Incremental Cost or Cost Slope</a:t>
            </a:r>
            <a:endParaRPr b="0" lang="en-US" sz="1800" spc="-1" strike="noStrike">
              <a:latin typeface="Arial"/>
            </a:endParaRPr>
          </a:p>
        </p:txBody>
      </p:sp>
      <p:pic>
        <p:nvPicPr>
          <p:cNvPr id="291" name="Picture 2" descr=""/>
          <p:cNvPicPr/>
          <p:nvPr/>
        </p:nvPicPr>
        <p:blipFill>
          <a:blip r:embed="rId1"/>
          <a:stretch/>
        </p:blipFill>
        <p:spPr>
          <a:xfrm>
            <a:off x="5343480" y="1905120"/>
            <a:ext cx="1010520" cy="617040"/>
          </a:xfrm>
          <a:prstGeom prst="rect">
            <a:avLst/>
          </a:prstGeom>
          <a:ln w="9525">
            <a:noFill/>
          </a:ln>
        </p:spPr>
      </p:pic>
      <p:pic>
        <p:nvPicPr>
          <p:cNvPr id="292" name="Picture 3" descr=""/>
          <p:cNvPicPr/>
          <p:nvPr/>
        </p:nvPicPr>
        <p:blipFill>
          <a:blip r:embed="rId2"/>
          <a:stretch/>
        </p:blipFill>
        <p:spPr>
          <a:xfrm>
            <a:off x="6863400" y="1905120"/>
            <a:ext cx="2183400" cy="590040"/>
          </a:xfrm>
          <a:prstGeom prst="rect">
            <a:avLst/>
          </a:prstGeom>
          <a:ln w="9525">
            <a:noFill/>
          </a:ln>
        </p:spPr>
      </p:pic>
      <p:sp>
        <p:nvSpPr>
          <p:cNvPr id="293" name="Rectangle 6"/>
          <p:cNvSpPr/>
          <p:nvPr/>
        </p:nvSpPr>
        <p:spPr>
          <a:xfrm>
            <a:off x="742680" y="2554200"/>
            <a:ext cx="866448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0000"/>
                </a:solidFill>
                <a:latin typeface="Constantia"/>
              </a:rPr>
              <a:t>It means, if one day is reduced we have to spend Rs. 100/- extra per day.</a:t>
            </a:r>
            <a:endParaRPr b="0" lang="en-US" sz="1800" spc="-1" strike="noStrike">
              <a:latin typeface="Arial"/>
            </a:endParaRPr>
          </a:p>
        </p:txBody>
      </p:sp>
      <p:sp>
        <p:nvSpPr>
          <p:cNvPr id="294" name="Rectangle 7"/>
          <p:cNvSpPr/>
          <p:nvPr/>
        </p:nvSpPr>
        <p:spPr>
          <a:xfrm>
            <a:off x="3741120" y="3048120"/>
            <a:ext cx="255312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u="sng">
                <a:solidFill>
                  <a:srgbClr val="000000"/>
                </a:solidFill>
                <a:uFillTx/>
                <a:latin typeface="Constantia"/>
              </a:rPr>
              <a:t>Project</a:t>
            </a:r>
            <a:r>
              <a:rPr b="1" lang="en-US" sz="1800" spc="-1" strike="noStrike" u="sng">
                <a:solidFill>
                  <a:srgbClr val="000000"/>
                </a:solidFill>
                <a:uFillTx/>
                <a:latin typeface="Constantia"/>
              </a:rPr>
              <a:t> </a:t>
            </a:r>
            <a:r>
              <a:rPr b="1" lang="en-US" sz="2400" spc="-1" strike="noStrike" u="sng">
                <a:solidFill>
                  <a:srgbClr val="000000"/>
                </a:solidFill>
                <a:uFillTx/>
                <a:latin typeface="Constantia"/>
              </a:rPr>
              <a:t>Crashing</a:t>
            </a:r>
            <a:endParaRPr b="0" lang="en-US" sz="2400" spc="-1" strike="noStrike">
              <a:latin typeface="Arial"/>
            </a:endParaRPr>
          </a:p>
        </p:txBody>
      </p:sp>
      <p:sp>
        <p:nvSpPr>
          <p:cNvPr id="295" name="Rectangle 8"/>
          <p:cNvSpPr/>
          <p:nvPr/>
        </p:nvSpPr>
        <p:spPr>
          <a:xfrm>
            <a:off x="556560" y="3505320"/>
            <a:ext cx="262188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i="1" lang="en-US" sz="1800" spc="-1" strike="noStrike">
                <a:solidFill>
                  <a:srgbClr val="000000"/>
                </a:solidFill>
                <a:latin typeface="Constantia"/>
              </a:rPr>
              <a:t>Procedure for crashing</a:t>
            </a:r>
            <a:endParaRPr b="0" lang="en-US" sz="1800" spc="-1" strike="noStrike">
              <a:latin typeface="Arial"/>
            </a:endParaRPr>
          </a:p>
        </p:txBody>
      </p:sp>
      <p:sp>
        <p:nvSpPr>
          <p:cNvPr id="296" name="Rectangle 9"/>
          <p:cNvSpPr/>
          <p:nvPr/>
        </p:nvSpPr>
        <p:spPr>
          <a:xfrm>
            <a:off x="412560" y="3962520"/>
            <a:ext cx="9242280" cy="22842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i="1" lang="en-US" sz="1800" spc="-1" strike="noStrike">
                <a:solidFill>
                  <a:srgbClr val="000000"/>
                </a:solidFill>
                <a:latin typeface="Constantia"/>
              </a:rPr>
              <a:t>Step1: </a:t>
            </a:r>
            <a:r>
              <a:rPr b="1" i="1" lang="en-US" sz="1800" spc="-1" strike="noStrike">
                <a:solidFill>
                  <a:srgbClr val="ff0000"/>
                </a:solidFill>
                <a:latin typeface="Constantia"/>
              </a:rPr>
              <a:t>Draw the network diagram &amp; mark the Normal time &amp; Crash time.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i="1" lang="en-US" sz="1800" spc="-1" strike="noStrike">
                <a:solidFill>
                  <a:srgbClr val="000000"/>
                </a:solidFill>
                <a:latin typeface="Constantia"/>
              </a:rPr>
              <a:t>Step2: </a:t>
            </a:r>
            <a:r>
              <a:rPr b="1" i="1" lang="en-US" sz="1800" spc="-1" strike="noStrike">
                <a:solidFill>
                  <a:srgbClr val="ff0000"/>
                </a:solidFill>
                <a:latin typeface="Constantia"/>
              </a:rPr>
              <a:t>Calculate TE &amp; TL for all the activities.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i="1" lang="en-US" sz="1800" spc="-1" strike="noStrike">
                <a:solidFill>
                  <a:srgbClr val="000000"/>
                </a:solidFill>
                <a:latin typeface="Constantia"/>
              </a:rPr>
              <a:t>Step3: </a:t>
            </a:r>
            <a:r>
              <a:rPr b="1" i="1" lang="en-US" sz="1800" spc="-1" strike="noStrike">
                <a:solidFill>
                  <a:srgbClr val="ff0000"/>
                </a:solidFill>
                <a:latin typeface="Constantia"/>
              </a:rPr>
              <a:t>Find the critical path &amp; other paths.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i="1" lang="en-US" sz="1800" spc="-1" strike="noStrike">
                <a:solidFill>
                  <a:srgbClr val="000000"/>
                </a:solidFill>
                <a:latin typeface="Constantia"/>
              </a:rPr>
              <a:t>Step 4: </a:t>
            </a:r>
            <a:r>
              <a:rPr b="1" i="1" lang="en-US" sz="1800" spc="-1" strike="noStrike">
                <a:solidFill>
                  <a:srgbClr val="ff0000"/>
                </a:solidFill>
                <a:latin typeface="Constantia"/>
              </a:rPr>
              <a:t>Find the slope for all activities &amp; rank them in ascending order.</a:t>
            </a:r>
            <a:endParaRPr b="0" lang="en-US" sz="1800" spc="-1" strike="noStrike">
              <a:latin typeface="Arial"/>
            </a:endParaRPr>
          </a:p>
          <a:p>
            <a:pPr>
              <a:lnSpc>
                <a:spcPct val="100000"/>
              </a:lnSpc>
              <a:buNone/>
            </a:pPr>
            <a:endParaRPr b="0" lang="en-US" sz="1800" spc="-1" strike="noStrike">
              <a:latin typeface="Arial"/>
            </a:endParaRPr>
          </a:p>
        </p:txBody>
      </p:sp>
      <p:sp>
        <p:nvSpPr>
          <p:cNvPr id="2" name="PlaceHolder 1"/>
          <p:cNvSpPr>
            <a:spLocks noGrp="1"/>
          </p:cNvSpPr>
          <p:nvPr>
            <p:ph type="sldNum" idx="9"/>
          </p:nvPr>
        </p:nvSpPr>
        <p:spPr/>
        <p:txBody>
          <a:bodyPr/>
          <a:p>
            <a:fld id="{9B90DFC2-1242-47BA-A109-75D43D2A3AA9}" type="slidenum">
              <a:t>36</a:t>
            </a:fld>
          </a:p>
        </p:txBody>
      </p:sp>
    </p:spTree>
  </p:cSld>
  <mc:AlternateContent>
    <mc:Choice Requires="p14">
      <p:transition spd="slow" p14:dur="2000"/>
    </mc:Choice>
    <mc:Fallback>
      <p:transition spd="slow"/>
    </mc:Fallback>
  </mc:AlternateContent>
  <p:timing>
    <p:tnLst>
      <p:par>
        <p:cTn id="1247" dur="indefinite" restart="never" nodeType="tmRoot">
          <p:childTnLst>
            <p:seq>
              <p:cTn id="1248" dur="indefinite" nodeType="mainSeq">
                <p:childTnLst>
                  <p:par>
                    <p:cTn id="1249" fill="hold">
                      <p:stCondLst>
                        <p:cond delay="indefinite"/>
                      </p:stCondLst>
                      <p:childTnLst>
                        <p:par>
                          <p:cTn id="1250" fill="hold">
                            <p:stCondLst>
                              <p:cond delay="0"/>
                            </p:stCondLst>
                            <p:childTnLst>
                              <p:par>
                                <p:cTn id="1251" nodeType="clickEffect" fill="hold" presetClass="entr" presetID="55">
                                  <p:stCondLst>
                                    <p:cond delay="0"/>
                                  </p:stCondLst>
                                  <p:childTnLst>
                                    <p:set>
                                      <p:cBhvr>
                                        <p:cTn id="1252" dur="1" fill="hold">
                                          <p:stCondLst>
                                            <p:cond delay="0"/>
                                          </p:stCondLst>
                                        </p:cTn>
                                        <p:tgtEl>
                                          <p:spTgt spid="288"/>
                                        </p:tgtEl>
                                        <p:attrNameLst>
                                          <p:attrName>style.visibility</p:attrName>
                                        </p:attrNameLst>
                                      </p:cBhvr>
                                      <p:to>
                                        <p:strVal val="visible"/>
                                      </p:to>
                                    </p:set>
                                    <p:anim calcmode="lin" valueType="num">
                                      <p:cBhvr additive="repl">
                                        <p:cTn id="1253" dur="1000" fill="hold"/>
                                        <p:tgtEl>
                                          <p:spTgt spid="288"/>
                                        </p:tgtEl>
                                        <p:attrNameLst>
                                          <p:attrName>ppt_w</p:attrName>
                                        </p:attrNameLst>
                                      </p:cBhvr>
                                      <p:tavLst>
                                        <p:tav tm="0">
                                          <p:val>
                                            <p:strVal val="#ppt_w*0.70"/>
                                          </p:val>
                                        </p:tav>
                                        <p:tav tm="100000">
                                          <p:val>
                                            <p:strVal val="#ppt_w"/>
                                          </p:val>
                                        </p:tav>
                                      </p:tavLst>
                                    </p:anim>
                                    <p:anim calcmode="lin" valueType="num">
                                      <p:cBhvr additive="repl">
                                        <p:cTn id="1254" dur="1000" fill="hold"/>
                                        <p:tgtEl>
                                          <p:spTgt spid="288"/>
                                        </p:tgtEl>
                                        <p:attrNameLst>
                                          <p:attrName>ppt_h</p:attrName>
                                        </p:attrNameLst>
                                      </p:cBhvr>
                                      <p:tavLst>
                                        <p:tav tm="0">
                                          <p:val>
                                            <p:strVal val="#ppt_h"/>
                                          </p:val>
                                        </p:tav>
                                        <p:tav tm="100000">
                                          <p:val>
                                            <p:strVal val="#ppt_h"/>
                                          </p:val>
                                        </p:tav>
                                      </p:tavLst>
                                    </p:anim>
                                    <p:animEffect filter="fade" transition="in">
                                      <p:cBhvr additive="repl">
                                        <p:cTn id="1255" dur="1000"/>
                                        <p:tgtEl>
                                          <p:spTgt spid="288"/>
                                        </p:tgtEl>
                                      </p:cBhvr>
                                    </p:animEffect>
                                  </p:childTnLst>
                                </p:cTn>
                              </p:par>
                            </p:childTnLst>
                          </p:cTn>
                        </p:par>
                      </p:childTnLst>
                    </p:cTn>
                  </p:par>
                  <p:par>
                    <p:cTn id="1256" fill="hold">
                      <p:stCondLst>
                        <p:cond delay="indefinite"/>
                      </p:stCondLst>
                      <p:childTnLst>
                        <p:par>
                          <p:cTn id="1257" fill="hold">
                            <p:stCondLst>
                              <p:cond delay="0"/>
                            </p:stCondLst>
                            <p:childTnLst>
                              <p:par>
                                <p:cTn id="1258" nodeType="clickEffect" fill="hold" presetClass="entr" presetID="2" presetSubtype="8">
                                  <p:stCondLst>
                                    <p:cond delay="0"/>
                                  </p:stCondLst>
                                  <p:childTnLst>
                                    <p:set>
                                      <p:cBhvr>
                                        <p:cTn id="1259" dur="1" fill="hold">
                                          <p:stCondLst>
                                            <p:cond delay="0"/>
                                          </p:stCondLst>
                                        </p:cTn>
                                        <p:tgtEl>
                                          <p:spTgt spid="290"/>
                                        </p:tgtEl>
                                        <p:attrNameLst>
                                          <p:attrName>style.visibility</p:attrName>
                                        </p:attrNameLst>
                                      </p:cBhvr>
                                      <p:to>
                                        <p:strVal val="visible"/>
                                      </p:to>
                                    </p:set>
                                    <p:anim calcmode="lin" valueType="num">
                                      <p:cBhvr additive="repl">
                                        <p:cTn id="1260" dur="2000" fill="hold"/>
                                        <p:tgtEl>
                                          <p:spTgt spid="290"/>
                                        </p:tgtEl>
                                        <p:attrNameLst>
                                          <p:attrName>ppt_x</p:attrName>
                                        </p:attrNameLst>
                                      </p:cBhvr>
                                      <p:tavLst>
                                        <p:tav tm="0">
                                          <p:val>
                                            <p:strVal val="0-#ppt_w/2"/>
                                          </p:val>
                                        </p:tav>
                                        <p:tav tm="100000">
                                          <p:val>
                                            <p:strVal val="#ppt_x"/>
                                          </p:val>
                                        </p:tav>
                                      </p:tavLst>
                                    </p:anim>
                                    <p:anim calcmode="lin" valueType="num">
                                      <p:cBhvr additive="repl">
                                        <p:cTn id="1261" dur="2000" fill="hold"/>
                                        <p:tgtEl>
                                          <p:spTgt spid="290"/>
                                        </p:tgtEl>
                                        <p:attrNameLst>
                                          <p:attrName>ppt_y</p:attrName>
                                        </p:attrNameLst>
                                      </p:cBhvr>
                                      <p:tavLst>
                                        <p:tav tm="0">
                                          <p:val>
                                            <p:strVal val="#ppt_y"/>
                                          </p:val>
                                        </p:tav>
                                        <p:tav tm="100000">
                                          <p:val>
                                            <p:strVal val="#ppt_y"/>
                                          </p:val>
                                        </p:tav>
                                      </p:tavLst>
                                    </p:anim>
                                  </p:childTnLst>
                                </p:cTn>
                              </p:par>
                              <p:par>
                                <p:cTn id="1262" nodeType="withEffect" fill="hold" presetClass="entr" presetID="2" presetSubtype="8">
                                  <p:stCondLst>
                                    <p:cond delay="0"/>
                                  </p:stCondLst>
                                  <p:childTnLst>
                                    <p:set>
                                      <p:cBhvr>
                                        <p:cTn id="1263" dur="1" fill="hold">
                                          <p:stCondLst>
                                            <p:cond delay="0"/>
                                          </p:stCondLst>
                                        </p:cTn>
                                        <p:tgtEl>
                                          <p:spTgt spid="291"/>
                                        </p:tgtEl>
                                        <p:attrNameLst>
                                          <p:attrName>style.visibility</p:attrName>
                                        </p:attrNameLst>
                                      </p:cBhvr>
                                      <p:to>
                                        <p:strVal val="visible"/>
                                      </p:to>
                                    </p:set>
                                    <p:anim calcmode="lin" valueType="num">
                                      <p:cBhvr additive="repl">
                                        <p:cTn id="1264" dur="2000" fill="hold"/>
                                        <p:tgtEl>
                                          <p:spTgt spid="291"/>
                                        </p:tgtEl>
                                        <p:attrNameLst>
                                          <p:attrName>ppt_x</p:attrName>
                                        </p:attrNameLst>
                                      </p:cBhvr>
                                      <p:tavLst>
                                        <p:tav tm="0">
                                          <p:val>
                                            <p:strVal val="0-#ppt_w/2"/>
                                          </p:val>
                                        </p:tav>
                                        <p:tav tm="100000">
                                          <p:val>
                                            <p:strVal val="#ppt_x"/>
                                          </p:val>
                                        </p:tav>
                                      </p:tavLst>
                                    </p:anim>
                                    <p:anim calcmode="lin" valueType="num">
                                      <p:cBhvr additive="repl">
                                        <p:cTn id="1265" dur="2000" fill="hold"/>
                                        <p:tgtEl>
                                          <p:spTgt spid="291"/>
                                        </p:tgtEl>
                                        <p:attrNameLst>
                                          <p:attrName>ppt_y</p:attrName>
                                        </p:attrNameLst>
                                      </p:cBhvr>
                                      <p:tavLst>
                                        <p:tav tm="0">
                                          <p:val>
                                            <p:strVal val="#ppt_y"/>
                                          </p:val>
                                        </p:tav>
                                        <p:tav tm="100000">
                                          <p:val>
                                            <p:strVal val="#ppt_y"/>
                                          </p:val>
                                        </p:tav>
                                      </p:tavLst>
                                    </p:anim>
                                  </p:childTnLst>
                                </p:cTn>
                              </p:par>
                              <p:par>
                                <p:cTn id="1266" nodeType="withEffect" fill="hold" presetClass="entr" presetID="2" presetSubtype="8">
                                  <p:stCondLst>
                                    <p:cond delay="0"/>
                                  </p:stCondLst>
                                  <p:childTnLst>
                                    <p:set>
                                      <p:cBhvr>
                                        <p:cTn id="1267" dur="1" fill="hold">
                                          <p:stCondLst>
                                            <p:cond delay="0"/>
                                          </p:stCondLst>
                                        </p:cTn>
                                        <p:tgtEl>
                                          <p:spTgt spid="292"/>
                                        </p:tgtEl>
                                        <p:attrNameLst>
                                          <p:attrName>style.visibility</p:attrName>
                                        </p:attrNameLst>
                                      </p:cBhvr>
                                      <p:to>
                                        <p:strVal val="visible"/>
                                      </p:to>
                                    </p:set>
                                    <p:anim calcmode="lin" valueType="num">
                                      <p:cBhvr additive="repl">
                                        <p:cTn id="1268" dur="2000" fill="hold"/>
                                        <p:tgtEl>
                                          <p:spTgt spid="292"/>
                                        </p:tgtEl>
                                        <p:attrNameLst>
                                          <p:attrName>ppt_x</p:attrName>
                                        </p:attrNameLst>
                                      </p:cBhvr>
                                      <p:tavLst>
                                        <p:tav tm="0">
                                          <p:val>
                                            <p:strVal val="0-#ppt_w/2"/>
                                          </p:val>
                                        </p:tav>
                                        <p:tav tm="100000">
                                          <p:val>
                                            <p:strVal val="#ppt_x"/>
                                          </p:val>
                                        </p:tav>
                                      </p:tavLst>
                                    </p:anim>
                                    <p:anim calcmode="lin" valueType="num">
                                      <p:cBhvr additive="repl">
                                        <p:cTn id="1269" dur="2000" fill="hold"/>
                                        <p:tgtEl>
                                          <p:spTgt spid="292"/>
                                        </p:tgtEl>
                                        <p:attrNameLst>
                                          <p:attrName>ppt_y</p:attrName>
                                        </p:attrNameLst>
                                      </p:cBhvr>
                                      <p:tavLst>
                                        <p:tav tm="0">
                                          <p:val>
                                            <p:strVal val="#ppt_y"/>
                                          </p:val>
                                        </p:tav>
                                        <p:tav tm="100000">
                                          <p:val>
                                            <p:strVal val="#ppt_y"/>
                                          </p:val>
                                        </p:tav>
                                      </p:tavLst>
                                    </p:anim>
                                  </p:childTnLst>
                                </p:cTn>
                              </p:par>
                            </p:childTnLst>
                          </p:cTn>
                        </p:par>
                      </p:childTnLst>
                    </p:cTn>
                  </p:par>
                  <p:par>
                    <p:cTn id="1270" fill="hold">
                      <p:stCondLst>
                        <p:cond delay="indefinite"/>
                      </p:stCondLst>
                      <p:childTnLst>
                        <p:par>
                          <p:cTn id="1271" fill="hold">
                            <p:stCondLst>
                              <p:cond delay="0"/>
                            </p:stCondLst>
                            <p:childTnLst>
                              <p:par>
                                <p:cTn id="1272" nodeType="clickEffect" fill="hold" presetClass="entr" presetID="55">
                                  <p:stCondLst>
                                    <p:cond delay="0"/>
                                  </p:stCondLst>
                                  <p:childTnLst>
                                    <p:set>
                                      <p:cBhvr>
                                        <p:cTn id="1273" dur="1" fill="hold">
                                          <p:stCondLst>
                                            <p:cond delay="0"/>
                                          </p:stCondLst>
                                        </p:cTn>
                                        <p:tgtEl>
                                          <p:spTgt spid="293"/>
                                        </p:tgtEl>
                                        <p:attrNameLst>
                                          <p:attrName>style.visibility</p:attrName>
                                        </p:attrNameLst>
                                      </p:cBhvr>
                                      <p:to>
                                        <p:strVal val="visible"/>
                                      </p:to>
                                    </p:set>
                                    <p:anim calcmode="lin" valueType="num">
                                      <p:cBhvr additive="repl">
                                        <p:cTn id="1274" dur="2000" fill="hold"/>
                                        <p:tgtEl>
                                          <p:spTgt spid="293"/>
                                        </p:tgtEl>
                                        <p:attrNameLst>
                                          <p:attrName>ppt_w</p:attrName>
                                        </p:attrNameLst>
                                      </p:cBhvr>
                                      <p:tavLst>
                                        <p:tav tm="0">
                                          <p:val>
                                            <p:strVal val="#ppt_w*0.70"/>
                                          </p:val>
                                        </p:tav>
                                        <p:tav tm="100000">
                                          <p:val>
                                            <p:strVal val="#ppt_w"/>
                                          </p:val>
                                        </p:tav>
                                      </p:tavLst>
                                    </p:anim>
                                    <p:anim calcmode="lin" valueType="num">
                                      <p:cBhvr additive="repl">
                                        <p:cTn id="1275" dur="2000" fill="hold"/>
                                        <p:tgtEl>
                                          <p:spTgt spid="293"/>
                                        </p:tgtEl>
                                        <p:attrNameLst>
                                          <p:attrName>ppt_h</p:attrName>
                                        </p:attrNameLst>
                                      </p:cBhvr>
                                      <p:tavLst>
                                        <p:tav tm="0">
                                          <p:val>
                                            <p:strVal val="#ppt_h"/>
                                          </p:val>
                                        </p:tav>
                                        <p:tav tm="100000">
                                          <p:val>
                                            <p:strVal val="#ppt_h"/>
                                          </p:val>
                                        </p:tav>
                                      </p:tavLst>
                                    </p:anim>
                                    <p:animEffect filter="fade" transition="in">
                                      <p:cBhvr additive="repl">
                                        <p:cTn id="1276" dur="2000"/>
                                        <p:tgtEl>
                                          <p:spTgt spid="293"/>
                                        </p:tgtEl>
                                      </p:cBhvr>
                                    </p:animEffect>
                                  </p:childTnLst>
                                </p:cTn>
                              </p:par>
                            </p:childTnLst>
                          </p:cTn>
                        </p:par>
                      </p:childTnLst>
                    </p:cTn>
                  </p:par>
                  <p:par>
                    <p:cTn id="1277" fill="hold">
                      <p:stCondLst>
                        <p:cond delay="indefinite"/>
                      </p:stCondLst>
                      <p:childTnLst>
                        <p:par>
                          <p:cTn id="1278" fill="hold">
                            <p:stCondLst>
                              <p:cond delay="0"/>
                            </p:stCondLst>
                            <p:childTnLst>
                              <p:par>
                                <p:cTn id="1279" nodeType="clickEffect" fill="hold" presetClass="entr" presetID="4" presetSubtype="16">
                                  <p:stCondLst>
                                    <p:cond delay="0"/>
                                  </p:stCondLst>
                                  <p:childTnLst>
                                    <p:set>
                                      <p:cBhvr>
                                        <p:cTn id="1280" dur="1" fill="hold">
                                          <p:stCondLst>
                                            <p:cond delay="0"/>
                                          </p:stCondLst>
                                        </p:cTn>
                                        <p:tgtEl>
                                          <p:spTgt spid="294"/>
                                        </p:tgtEl>
                                        <p:attrNameLst>
                                          <p:attrName>style.visibility</p:attrName>
                                        </p:attrNameLst>
                                      </p:cBhvr>
                                      <p:to>
                                        <p:strVal val="visible"/>
                                      </p:to>
                                    </p:set>
                                    <p:animEffect filter="box(in)" transition="in">
                                      <p:cBhvr additive="repl">
                                        <p:cTn id="1281" dur="2000"/>
                                        <p:tgtEl>
                                          <p:spTgt spid="294"/>
                                        </p:tgtEl>
                                      </p:cBhvr>
                                    </p:animEffect>
                                  </p:childTnLst>
                                </p:cTn>
                              </p:par>
                            </p:childTnLst>
                          </p:cTn>
                        </p:par>
                      </p:childTnLst>
                    </p:cTn>
                  </p:par>
                  <p:par>
                    <p:cTn id="1282" fill="hold">
                      <p:stCondLst>
                        <p:cond delay="indefinite"/>
                      </p:stCondLst>
                      <p:childTnLst>
                        <p:par>
                          <p:cTn id="1283" fill="hold">
                            <p:stCondLst>
                              <p:cond delay="0"/>
                            </p:stCondLst>
                            <p:childTnLst>
                              <p:par>
                                <p:cTn id="1284" nodeType="clickEffect" fill="hold" presetClass="entr" presetID="4" presetSubtype="16">
                                  <p:stCondLst>
                                    <p:cond delay="0"/>
                                  </p:stCondLst>
                                  <p:childTnLst>
                                    <p:set>
                                      <p:cBhvr>
                                        <p:cTn id="1285" dur="1" fill="hold">
                                          <p:stCondLst>
                                            <p:cond delay="0"/>
                                          </p:stCondLst>
                                        </p:cTn>
                                        <p:tgtEl>
                                          <p:spTgt spid="295"/>
                                        </p:tgtEl>
                                        <p:attrNameLst>
                                          <p:attrName>style.visibility</p:attrName>
                                        </p:attrNameLst>
                                      </p:cBhvr>
                                      <p:to>
                                        <p:strVal val="visible"/>
                                      </p:to>
                                    </p:set>
                                    <p:animEffect filter="box(in)" transition="in">
                                      <p:cBhvr additive="repl">
                                        <p:cTn id="1286" dur="2000"/>
                                        <p:tgtEl>
                                          <p:spTgt spid="295"/>
                                        </p:tgtEl>
                                      </p:cBhvr>
                                    </p:animEffect>
                                  </p:childTnLst>
                                </p:cTn>
                              </p:par>
                            </p:childTnLst>
                          </p:cTn>
                        </p:par>
                      </p:childTnLst>
                    </p:cTn>
                  </p:par>
                  <p:par>
                    <p:cTn id="1287" fill="hold">
                      <p:stCondLst>
                        <p:cond delay="indefinite"/>
                      </p:stCondLst>
                      <p:childTnLst>
                        <p:par>
                          <p:cTn id="1288" fill="hold">
                            <p:stCondLst>
                              <p:cond delay="0"/>
                            </p:stCondLst>
                            <p:childTnLst>
                              <p:par>
                                <p:cTn id="1289" nodeType="clickEffect" fill="hold" presetClass="entr" presetID="2" presetSubtype="8">
                                  <p:stCondLst>
                                    <p:cond delay="0"/>
                                  </p:stCondLst>
                                  <p:childTnLst>
                                    <p:set>
                                      <p:cBhvr>
                                        <p:cTn id="1290" dur="1" fill="hold">
                                          <p:stCondLst>
                                            <p:cond delay="0"/>
                                          </p:stCondLst>
                                        </p:cTn>
                                        <p:tgtEl>
                                          <p:spTgt spid="296">
                                            <p:txEl>
                                              <p:pRg st="0" end="0"/>
                                            </p:txEl>
                                          </p:spTgt>
                                        </p:tgtEl>
                                        <p:attrNameLst>
                                          <p:attrName>style.visibility</p:attrName>
                                        </p:attrNameLst>
                                      </p:cBhvr>
                                      <p:to>
                                        <p:strVal val="visible"/>
                                      </p:to>
                                    </p:set>
                                    <p:anim calcmode="lin" valueType="num">
                                      <p:cBhvr additive="repl">
                                        <p:cTn id="1291" dur="2000" fill="hold"/>
                                        <p:tgtEl>
                                          <p:spTgt spid="296">
                                            <p:txEl>
                                              <p:pRg st="0" end="0"/>
                                            </p:txEl>
                                          </p:spTgt>
                                        </p:tgtEl>
                                        <p:attrNameLst>
                                          <p:attrName>ppt_x</p:attrName>
                                        </p:attrNameLst>
                                      </p:cBhvr>
                                      <p:tavLst>
                                        <p:tav tm="0">
                                          <p:val>
                                            <p:strVal val="0-#ppt_w/2"/>
                                          </p:val>
                                        </p:tav>
                                        <p:tav tm="100000">
                                          <p:val>
                                            <p:strVal val="#ppt_x"/>
                                          </p:val>
                                        </p:tav>
                                      </p:tavLst>
                                    </p:anim>
                                    <p:anim calcmode="lin" valueType="num">
                                      <p:cBhvr additive="repl">
                                        <p:cTn id="1292" dur="2000" fill="hold"/>
                                        <p:tgtEl>
                                          <p:spTgt spid="2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293" fill="hold">
                      <p:stCondLst>
                        <p:cond delay="indefinite"/>
                      </p:stCondLst>
                      <p:childTnLst>
                        <p:par>
                          <p:cTn id="1294" fill="hold">
                            <p:stCondLst>
                              <p:cond delay="0"/>
                            </p:stCondLst>
                            <p:childTnLst>
                              <p:par>
                                <p:cTn id="1295" nodeType="clickEffect" fill="hold" presetClass="entr" presetID="2" presetSubtype="8">
                                  <p:stCondLst>
                                    <p:cond delay="0"/>
                                  </p:stCondLst>
                                  <p:childTnLst>
                                    <p:set>
                                      <p:cBhvr>
                                        <p:cTn id="1296" dur="1" fill="hold">
                                          <p:stCondLst>
                                            <p:cond delay="0"/>
                                          </p:stCondLst>
                                        </p:cTn>
                                        <p:tgtEl>
                                          <p:spTgt spid="296">
                                            <p:txEl>
                                              <p:pRg st="2" end="2"/>
                                            </p:txEl>
                                          </p:spTgt>
                                        </p:tgtEl>
                                        <p:attrNameLst>
                                          <p:attrName>style.visibility</p:attrName>
                                        </p:attrNameLst>
                                      </p:cBhvr>
                                      <p:to>
                                        <p:strVal val="visible"/>
                                      </p:to>
                                    </p:set>
                                    <p:anim calcmode="lin" valueType="num">
                                      <p:cBhvr additive="repl">
                                        <p:cTn id="1297" dur="2000" fill="hold"/>
                                        <p:tgtEl>
                                          <p:spTgt spid="296">
                                            <p:txEl>
                                              <p:pRg st="2" end="2"/>
                                            </p:txEl>
                                          </p:spTgt>
                                        </p:tgtEl>
                                        <p:attrNameLst>
                                          <p:attrName>ppt_x</p:attrName>
                                        </p:attrNameLst>
                                      </p:cBhvr>
                                      <p:tavLst>
                                        <p:tav tm="0">
                                          <p:val>
                                            <p:strVal val="0-#ppt_w/2"/>
                                          </p:val>
                                        </p:tav>
                                        <p:tav tm="100000">
                                          <p:val>
                                            <p:strVal val="#ppt_x"/>
                                          </p:val>
                                        </p:tav>
                                      </p:tavLst>
                                    </p:anim>
                                    <p:anim calcmode="lin" valueType="num">
                                      <p:cBhvr additive="repl">
                                        <p:cTn id="1298" dur="2000" fill="hold"/>
                                        <p:tgtEl>
                                          <p:spTgt spid="29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299" fill="hold">
                      <p:stCondLst>
                        <p:cond delay="indefinite"/>
                      </p:stCondLst>
                      <p:childTnLst>
                        <p:par>
                          <p:cTn id="1300" fill="hold">
                            <p:stCondLst>
                              <p:cond delay="0"/>
                            </p:stCondLst>
                            <p:childTnLst>
                              <p:par>
                                <p:cTn id="1301" nodeType="clickEffect" fill="hold" presetClass="entr" presetID="2" presetSubtype="8">
                                  <p:stCondLst>
                                    <p:cond delay="0"/>
                                  </p:stCondLst>
                                  <p:childTnLst>
                                    <p:set>
                                      <p:cBhvr>
                                        <p:cTn id="1302" dur="1" fill="hold">
                                          <p:stCondLst>
                                            <p:cond delay="0"/>
                                          </p:stCondLst>
                                        </p:cTn>
                                        <p:tgtEl>
                                          <p:spTgt spid="296">
                                            <p:txEl>
                                              <p:pRg st="4" end="4"/>
                                            </p:txEl>
                                          </p:spTgt>
                                        </p:tgtEl>
                                        <p:attrNameLst>
                                          <p:attrName>style.visibility</p:attrName>
                                        </p:attrNameLst>
                                      </p:cBhvr>
                                      <p:to>
                                        <p:strVal val="visible"/>
                                      </p:to>
                                    </p:set>
                                    <p:anim calcmode="lin" valueType="num">
                                      <p:cBhvr additive="repl">
                                        <p:cTn id="1303" dur="2000" fill="hold"/>
                                        <p:tgtEl>
                                          <p:spTgt spid="296">
                                            <p:txEl>
                                              <p:pRg st="4" end="4"/>
                                            </p:txEl>
                                          </p:spTgt>
                                        </p:tgtEl>
                                        <p:attrNameLst>
                                          <p:attrName>ppt_x</p:attrName>
                                        </p:attrNameLst>
                                      </p:cBhvr>
                                      <p:tavLst>
                                        <p:tav tm="0">
                                          <p:val>
                                            <p:strVal val="0-#ppt_w/2"/>
                                          </p:val>
                                        </p:tav>
                                        <p:tav tm="100000">
                                          <p:val>
                                            <p:strVal val="#ppt_x"/>
                                          </p:val>
                                        </p:tav>
                                      </p:tavLst>
                                    </p:anim>
                                    <p:anim calcmode="lin" valueType="num">
                                      <p:cBhvr additive="repl">
                                        <p:cTn id="1304" dur="2000" fill="hold"/>
                                        <p:tgtEl>
                                          <p:spTgt spid="29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305" fill="hold">
                      <p:stCondLst>
                        <p:cond delay="indefinite"/>
                      </p:stCondLst>
                      <p:childTnLst>
                        <p:par>
                          <p:cTn id="1306" fill="hold">
                            <p:stCondLst>
                              <p:cond delay="0"/>
                            </p:stCondLst>
                            <p:childTnLst>
                              <p:par>
                                <p:cTn id="1307" nodeType="clickEffect" fill="hold" presetClass="entr" presetID="2" presetSubtype="8">
                                  <p:stCondLst>
                                    <p:cond delay="0"/>
                                  </p:stCondLst>
                                  <p:childTnLst>
                                    <p:set>
                                      <p:cBhvr>
                                        <p:cTn id="1308" dur="1" fill="hold">
                                          <p:stCondLst>
                                            <p:cond delay="0"/>
                                          </p:stCondLst>
                                        </p:cTn>
                                        <p:tgtEl>
                                          <p:spTgt spid="296">
                                            <p:txEl>
                                              <p:pRg st="6" end="6"/>
                                            </p:txEl>
                                          </p:spTgt>
                                        </p:tgtEl>
                                        <p:attrNameLst>
                                          <p:attrName>style.visibility</p:attrName>
                                        </p:attrNameLst>
                                      </p:cBhvr>
                                      <p:to>
                                        <p:strVal val="visible"/>
                                      </p:to>
                                    </p:set>
                                    <p:anim calcmode="lin" valueType="num">
                                      <p:cBhvr additive="repl">
                                        <p:cTn id="1309" dur="2000" fill="hold"/>
                                        <p:tgtEl>
                                          <p:spTgt spid="296">
                                            <p:txEl>
                                              <p:pRg st="6" end="6"/>
                                            </p:txEl>
                                          </p:spTgt>
                                        </p:tgtEl>
                                        <p:attrNameLst>
                                          <p:attrName>ppt_x</p:attrName>
                                        </p:attrNameLst>
                                      </p:cBhvr>
                                      <p:tavLst>
                                        <p:tav tm="0">
                                          <p:val>
                                            <p:strVal val="0-#ppt_w/2"/>
                                          </p:val>
                                        </p:tav>
                                        <p:tav tm="100000">
                                          <p:val>
                                            <p:strVal val="#ppt_x"/>
                                          </p:val>
                                        </p:tav>
                                      </p:tavLst>
                                    </p:anim>
                                    <p:anim calcmode="lin" valueType="num">
                                      <p:cBhvr additive="repl">
                                        <p:cTn id="1310" dur="2000" fill="hold"/>
                                        <p:tgtEl>
                                          <p:spTgt spid="29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Rectangle 1"/>
          <p:cNvSpPr/>
          <p:nvPr/>
        </p:nvSpPr>
        <p:spPr>
          <a:xfrm>
            <a:off x="659880" y="304920"/>
            <a:ext cx="8829720" cy="22842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i="1" lang="en-US" sz="1800" spc="-1" strike="noStrike">
                <a:solidFill>
                  <a:srgbClr val="000000"/>
                </a:solidFill>
                <a:latin typeface="Constantia"/>
              </a:rPr>
              <a:t>Step 5: </a:t>
            </a:r>
            <a:r>
              <a:rPr b="1" i="1" lang="en-US" sz="1800" spc="-1" strike="noStrike">
                <a:solidFill>
                  <a:srgbClr val="ff0000"/>
                </a:solidFill>
                <a:latin typeface="Constantia"/>
              </a:rPr>
              <a:t>Establish a tabular column with required field.</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i="1" lang="en-US" sz="1800" spc="-1" strike="noStrike">
                <a:solidFill>
                  <a:srgbClr val="000000"/>
                </a:solidFill>
                <a:latin typeface="Constantia"/>
              </a:rPr>
              <a:t>Step 6: </a:t>
            </a:r>
            <a:r>
              <a:rPr b="0" i="1" lang="en-US" sz="1800" spc="-1" strike="noStrike">
                <a:solidFill>
                  <a:srgbClr val="ff0000"/>
                </a:solidFill>
                <a:latin typeface="Constantia"/>
              </a:rPr>
              <a:t>Select the lowest ranked activity; check whether it is a critical activity. If </a:t>
            </a:r>
            <a:endParaRPr b="0" lang="en-US" sz="1800" spc="-1" strike="noStrike">
              <a:latin typeface="Arial"/>
            </a:endParaRPr>
          </a:p>
          <a:p>
            <a:pPr>
              <a:lnSpc>
                <a:spcPct val="100000"/>
              </a:lnSpc>
              <a:buNone/>
            </a:pPr>
            <a:r>
              <a:rPr b="0" i="1" lang="en-US" sz="1800" spc="-1" strike="noStrike">
                <a:solidFill>
                  <a:srgbClr val="ff0000"/>
                </a:solidFill>
                <a:latin typeface="Constantia"/>
              </a:rPr>
              <a:t>	</a:t>
            </a:r>
            <a:r>
              <a:rPr b="0" i="1" lang="en-US" sz="1800" spc="-1" strike="noStrike">
                <a:solidFill>
                  <a:srgbClr val="ff0000"/>
                </a:solidFill>
                <a:latin typeface="Constantia"/>
              </a:rPr>
              <a:t>so,</a:t>
            </a:r>
            <a:r>
              <a:rPr b="0" lang="en-US" sz="1800" spc="-1" strike="noStrike">
                <a:solidFill>
                  <a:srgbClr val="ff0000"/>
                </a:solidFill>
                <a:latin typeface="Constantia"/>
              </a:rPr>
              <a:t>crash the activity, else go to the next highest ranked activity.</a:t>
            </a:r>
            <a:endParaRPr b="0" lang="en-US" sz="1800" spc="-1" strike="noStrike">
              <a:latin typeface="Arial"/>
            </a:endParaRPr>
          </a:p>
          <a:p>
            <a:pPr>
              <a:lnSpc>
                <a:spcPct val="100000"/>
              </a:lnSpc>
              <a:buNone/>
            </a:pPr>
            <a:r>
              <a:rPr b="1" i="1" lang="en-US" sz="1800" spc="-1" strike="noStrike">
                <a:solidFill>
                  <a:srgbClr val="000000"/>
                </a:solidFill>
                <a:latin typeface="Constantia"/>
              </a:rPr>
              <a:t>	</a:t>
            </a:r>
            <a:r>
              <a:rPr b="1" i="1" lang="en-US" sz="1800" spc="-1" strike="noStrike">
                <a:solidFill>
                  <a:srgbClr val="000000"/>
                </a:solidFill>
                <a:latin typeface="Constantia"/>
              </a:rPr>
              <a:t>Note: The critical path must remain critical while crashing.</a:t>
            </a:r>
            <a:endParaRPr b="0" lang="en-US" sz="1800" spc="-1" strike="noStrike">
              <a:latin typeface="Arial"/>
            </a:endParaRPr>
          </a:p>
          <a:p>
            <a:pPr>
              <a:lnSpc>
                <a:spcPct val="100000"/>
              </a:lnSpc>
              <a:buNone/>
            </a:pPr>
            <a:r>
              <a:rPr b="1" i="1" lang="en-US" sz="1800" spc="-1" strike="noStrike">
                <a:solidFill>
                  <a:srgbClr val="000000"/>
                </a:solidFill>
                <a:latin typeface="Constantia"/>
              </a:rPr>
              <a:t>Step 7: </a:t>
            </a:r>
            <a:r>
              <a:rPr b="1" i="1" lang="en-US" sz="1800" spc="-1" strike="noStrike">
                <a:solidFill>
                  <a:srgbClr val="ff0000"/>
                </a:solidFill>
                <a:latin typeface="Constantia"/>
              </a:rPr>
              <a:t>Calculate the total cost of project for each crashing</a:t>
            </a:r>
            <a:endParaRPr b="0" lang="en-US" sz="1800" spc="-1" strike="noStrike">
              <a:latin typeface="Arial"/>
            </a:endParaRPr>
          </a:p>
          <a:p>
            <a:pPr>
              <a:lnSpc>
                <a:spcPct val="100000"/>
              </a:lnSpc>
              <a:buNone/>
            </a:pPr>
            <a:r>
              <a:rPr b="1" i="1" lang="en-US" sz="1800" spc="-1" strike="noStrike">
                <a:solidFill>
                  <a:srgbClr val="000000"/>
                </a:solidFill>
                <a:latin typeface="Constantia"/>
              </a:rPr>
              <a:t>Step 8: </a:t>
            </a:r>
            <a:r>
              <a:rPr b="1" i="1" lang="en-US" sz="1800" spc="-1" strike="noStrike">
                <a:solidFill>
                  <a:srgbClr val="ff0000"/>
                </a:solidFill>
                <a:latin typeface="Constantia"/>
              </a:rPr>
              <a:t>Repeat Step 6 until all the activities in the critical path are fully     </a:t>
            </a:r>
            <a:endParaRPr b="0" lang="en-US" sz="1800" spc="-1" strike="noStrike">
              <a:latin typeface="Arial"/>
            </a:endParaRPr>
          </a:p>
          <a:p>
            <a:pPr>
              <a:lnSpc>
                <a:spcPct val="100000"/>
              </a:lnSpc>
              <a:buNone/>
            </a:pPr>
            <a:r>
              <a:rPr b="1" i="1" lang="en-US" sz="1800" spc="-1" strike="noStrike">
                <a:solidFill>
                  <a:srgbClr val="ff0000"/>
                </a:solidFill>
                <a:latin typeface="Constantia"/>
              </a:rPr>
              <a:t>               </a:t>
            </a:r>
            <a:r>
              <a:rPr b="1" i="1" lang="en-US" sz="1800" spc="-1" strike="noStrike">
                <a:solidFill>
                  <a:srgbClr val="ff0000"/>
                </a:solidFill>
                <a:latin typeface="Constantia"/>
              </a:rPr>
              <a:t>crashed.</a:t>
            </a:r>
            <a:endParaRPr b="0" lang="en-US" sz="1800" spc="-1" strike="noStrike">
              <a:latin typeface="Arial"/>
            </a:endParaRPr>
          </a:p>
        </p:txBody>
      </p:sp>
      <p:sp>
        <p:nvSpPr>
          <p:cNvPr id="298" name="Rectangle 2"/>
          <p:cNvSpPr/>
          <p:nvPr/>
        </p:nvSpPr>
        <p:spPr>
          <a:xfrm>
            <a:off x="3467160" y="2666880"/>
            <a:ext cx="110124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i="1" lang="en-US" sz="1800" spc="-1" strike="noStrike">
                <a:solidFill>
                  <a:srgbClr val="000000"/>
                </a:solidFill>
                <a:latin typeface="Constantia"/>
              </a:rPr>
              <a:t>Example</a:t>
            </a:r>
            <a:endParaRPr b="0" lang="en-US" sz="1800" spc="-1" strike="noStrike">
              <a:latin typeface="Arial"/>
            </a:endParaRPr>
          </a:p>
        </p:txBody>
      </p:sp>
      <p:sp>
        <p:nvSpPr>
          <p:cNvPr id="299" name="Rectangle 3"/>
          <p:cNvSpPr/>
          <p:nvPr/>
        </p:nvSpPr>
        <p:spPr>
          <a:xfrm>
            <a:off x="82080" y="3524400"/>
            <a:ext cx="2640600" cy="118692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0" lang="en-US" sz="1800" spc="-1" strike="noStrike">
                <a:solidFill>
                  <a:srgbClr val="000000"/>
                </a:solidFill>
                <a:latin typeface="Constantia"/>
              </a:rPr>
              <a:t>The following Table 8.13 gives the activities of a construction project &amp; other data.</a:t>
            </a:r>
            <a:endParaRPr b="0" lang="en-US" sz="1800" spc="-1" strike="noStrike">
              <a:latin typeface="Arial"/>
            </a:endParaRPr>
          </a:p>
        </p:txBody>
      </p:sp>
      <p:pic>
        <p:nvPicPr>
          <p:cNvPr id="300" name="Picture 2" descr=""/>
          <p:cNvPicPr/>
          <p:nvPr/>
        </p:nvPicPr>
        <p:blipFill>
          <a:blip r:embed="rId1"/>
          <a:stretch/>
        </p:blipFill>
        <p:spPr>
          <a:xfrm>
            <a:off x="2740680" y="3124080"/>
            <a:ext cx="7161480" cy="2666520"/>
          </a:xfrm>
          <a:prstGeom prst="rect">
            <a:avLst/>
          </a:prstGeom>
          <a:ln w="9525">
            <a:noFill/>
          </a:ln>
        </p:spPr>
      </p:pic>
      <p:sp>
        <p:nvSpPr>
          <p:cNvPr id="301" name="Rectangle 5"/>
          <p:cNvSpPr/>
          <p:nvPr/>
        </p:nvSpPr>
        <p:spPr>
          <a:xfrm>
            <a:off x="577440" y="5907240"/>
            <a:ext cx="7509240" cy="63828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onstantia"/>
              </a:rPr>
              <a:t>If the indirect cost is Rs. 20 per day, crash the activities to find the minimum duration of the project &amp; the project cost associated.</a:t>
            </a:r>
            <a:endParaRPr b="0" lang="en-US" sz="1800" spc="-1" strike="noStrike">
              <a:latin typeface="Arial"/>
            </a:endParaRPr>
          </a:p>
        </p:txBody>
      </p:sp>
      <p:sp>
        <p:nvSpPr>
          <p:cNvPr id="2" name="PlaceHolder 1"/>
          <p:cNvSpPr>
            <a:spLocks noGrp="1"/>
          </p:cNvSpPr>
          <p:nvPr>
            <p:ph type="sldNum" idx="9"/>
          </p:nvPr>
        </p:nvSpPr>
        <p:spPr/>
        <p:txBody>
          <a:bodyPr/>
          <a:p>
            <a:fld id="{A4DDDF79-3603-43F6-844B-14FE5026BB49}" type="slidenum">
              <a:t>37</a:t>
            </a:fld>
          </a:p>
        </p:txBody>
      </p:sp>
    </p:spTree>
  </p:cSld>
  <mc:AlternateContent>
    <mc:Choice Requires="p14">
      <p:transition spd="slow" p14:dur="2000"/>
    </mc:Choice>
    <mc:Fallback>
      <p:transition spd="slow"/>
    </mc:Fallback>
  </mc:AlternateContent>
  <p:timing>
    <p:tnLst>
      <p:par>
        <p:cTn id="1311" dur="indefinite" restart="never" nodeType="tmRoot">
          <p:childTnLst>
            <p:seq>
              <p:cTn id="1312" dur="indefinite" nodeType="mainSeq">
                <p:childTnLst>
                  <p:par>
                    <p:cTn id="1313" fill="hold">
                      <p:stCondLst>
                        <p:cond delay="indefinite"/>
                      </p:stCondLst>
                      <p:childTnLst>
                        <p:par>
                          <p:cTn id="1314" fill="hold">
                            <p:stCondLst>
                              <p:cond delay="0"/>
                            </p:stCondLst>
                            <p:childTnLst>
                              <p:par>
                                <p:cTn id="1315" nodeType="clickEffect" fill="hold" presetClass="entr" presetID="2" presetSubtype="8">
                                  <p:stCondLst>
                                    <p:cond delay="0"/>
                                  </p:stCondLst>
                                  <p:childTnLst>
                                    <p:set>
                                      <p:cBhvr>
                                        <p:cTn id="1316" dur="1" fill="hold">
                                          <p:stCondLst>
                                            <p:cond delay="0"/>
                                          </p:stCondLst>
                                        </p:cTn>
                                        <p:tgtEl>
                                          <p:spTgt spid="297">
                                            <p:txEl>
                                              <p:pRg st="0" end="0"/>
                                            </p:txEl>
                                          </p:spTgt>
                                        </p:tgtEl>
                                        <p:attrNameLst>
                                          <p:attrName>style.visibility</p:attrName>
                                        </p:attrNameLst>
                                      </p:cBhvr>
                                      <p:to>
                                        <p:strVal val="visible"/>
                                      </p:to>
                                    </p:set>
                                    <p:anim calcmode="lin" valueType="num">
                                      <p:cBhvr additive="repl">
                                        <p:cTn id="1317" dur="2000" fill="hold"/>
                                        <p:tgtEl>
                                          <p:spTgt spid="297">
                                            <p:txEl>
                                              <p:pRg st="0" end="0"/>
                                            </p:txEl>
                                          </p:spTgt>
                                        </p:tgtEl>
                                        <p:attrNameLst>
                                          <p:attrName>ppt_x</p:attrName>
                                        </p:attrNameLst>
                                      </p:cBhvr>
                                      <p:tavLst>
                                        <p:tav tm="0">
                                          <p:val>
                                            <p:strVal val="0-#ppt_w/2"/>
                                          </p:val>
                                        </p:tav>
                                        <p:tav tm="100000">
                                          <p:val>
                                            <p:strVal val="#ppt_x"/>
                                          </p:val>
                                        </p:tav>
                                      </p:tavLst>
                                    </p:anim>
                                    <p:anim calcmode="lin" valueType="num">
                                      <p:cBhvr additive="repl">
                                        <p:cTn id="1318" dur="2000" fill="hold"/>
                                        <p:tgtEl>
                                          <p:spTgt spid="29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19" fill="hold">
                      <p:stCondLst>
                        <p:cond delay="indefinite"/>
                      </p:stCondLst>
                      <p:childTnLst>
                        <p:par>
                          <p:cTn id="1320" fill="hold">
                            <p:stCondLst>
                              <p:cond delay="0"/>
                            </p:stCondLst>
                            <p:childTnLst>
                              <p:par>
                                <p:cTn id="1321" nodeType="clickEffect" fill="hold" presetClass="entr" presetID="2" presetSubtype="8">
                                  <p:stCondLst>
                                    <p:cond delay="0"/>
                                  </p:stCondLst>
                                  <p:childTnLst>
                                    <p:set>
                                      <p:cBhvr>
                                        <p:cTn id="1322" dur="1" fill="hold">
                                          <p:stCondLst>
                                            <p:cond delay="0"/>
                                          </p:stCondLst>
                                        </p:cTn>
                                        <p:tgtEl>
                                          <p:spTgt spid="297">
                                            <p:txEl>
                                              <p:pRg st="2" end="2"/>
                                            </p:txEl>
                                          </p:spTgt>
                                        </p:tgtEl>
                                        <p:attrNameLst>
                                          <p:attrName>style.visibility</p:attrName>
                                        </p:attrNameLst>
                                      </p:cBhvr>
                                      <p:to>
                                        <p:strVal val="visible"/>
                                      </p:to>
                                    </p:set>
                                    <p:anim calcmode="lin" valueType="num">
                                      <p:cBhvr additive="repl">
                                        <p:cTn id="1323" dur="2000" fill="hold"/>
                                        <p:tgtEl>
                                          <p:spTgt spid="297">
                                            <p:txEl>
                                              <p:pRg st="2" end="2"/>
                                            </p:txEl>
                                          </p:spTgt>
                                        </p:tgtEl>
                                        <p:attrNameLst>
                                          <p:attrName>ppt_x</p:attrName>
                                        </p:attrNameLst>
                                      </p:cBhvr>
                                      <p:tavLst>
                                        <p:tav tm="0">
                                          <p:val>
                                            <p:strVal val="0-#ppt_w/2"/>
                                          </p:val>
                                        </p:tav>
                                        <p:tav tm="100000">
                                          <p:val>
                                            <p:strVal val="#ppt_x"/>
                                          </p:val>
                                        </p:tav>
                                      </p:tavLst>
                                    </p:anim>
                                    <p:anim calcmode="lin" valueType="num">
                                      <p:cBhvr additive="repl">
                                        <p:cTn id="1324" dur="2000" fill="hold"/>
                                        <p:tgtEl>
                                          <p:spTgt spid="297">
                                            <p:txEl>
                                              <p:pRg st="2" end="2"/>
                                            </p:txEl>
                                          </p:spTgt>
                                        </p:tgtEl>
                                        <p:attrNameLst>
                                          <p:attrName>ppt_y</p:attrName>
                                        </p:attrNameLst>
                                      </p:cBhvr>
                                      <p:tavLst>
                                        <p:tav tm="0">
                                          <p:val>
                                            <p:strVal val="#ppt_y"/>
                                          </p:val>
                                        </p:tav>
                                        <p:tav tm="100000">
                                          <p:val>
                                            <p:strVal val="#ppt_y"/>
                                          </p:val>
                                        </p:tav>
                                      </p:tavLst>
                                    </p:anim>
                                  </p:childTnLst>
                                </p:cTn>
                              </p:par>
                              <p:par>
                                <p:cTn id="1325" nodeType="withEffect" fill="hold" presetClass="entr" presetID="2" presetSubtype="8">
                                  <p:stCondLst>
                                    <p:cond delay="0"/>
                                  </p:stCondLst>
                                  <p:childTnLst>
                                    <p:set>
                                      <p:cBhvr>
                                        <p:cTn id="1326" dur="1" fill="hold">
                                          <p:stCondLst>
                                            <p:cond delay="0"/>
                                          </p:stCondLst>
                                        </p:cTn>
                                        <p:tgtEl>
                                          <p:spTgt spid="297">
                                            <p:txEl>
                                              <p:pRg st="3" end="3"/>
                                            </p:txEl>
                                          </p:spTgt>
                                        </p:tgtEl>
                                        <p:attrNameLst>
                                          <p:attrName>style.visibility</p:attrName>
                                        </p:attrNameLst>
                                      </p:cBhvr>
                                      <p:to>
                                        <p:strVal val="visible"/>
                                      </p:to>
                                    </p:set>
                                    <p:anim calcmode="lin" valueType="num">
                                      <p:cBhvr additive="repl">
                                        <p:cTn id="1327" dur="2000" fill="hold"/>
                                        <p:tgtEl>
                                          <p:spTgt spid="297">
                                            <p:txEl>
                                              <p:pRg st="3" end="3"/>
                                            </p:txEl>
                                          </p:spTgt>
                                        </p:tgtEl>
                                        <p:attrNameLst>
                                          <p:attrName>ppt_x</p:attrName>
                                        </p:attrNameLst>
                                      </p:cBhvr>
                                      <p:tavLst>
                                        <p:tav tm="0">
                                          <p:val>
                                            <p:strVal val="0-#ppt_w/2"/>
                                          </p:val>
                                        </p:tav>
                                        <p:tav tm="100000">
                                          <p:val>
                                            <p:strVal val="#ppt_x"/>
                                          </p:val>
                                        </p:tav>
                                      </p:tavLst>
                                    </p:anim>
                                    <p:anim calcmode="lin" valueType="num">
                                      <p:cBhvr additive="repl">
                                        <p:cTn id="1328" dur="2000" fill="hold"/>
                                        <p:tgtEl>
                                          <p:spTgt spid="29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329" fill="hold">
                      <p:stCondLst>
                        <p:cond delay="indefinite"/>
                      </p:stCondLst>
                      <p:childTnLst>
                        <p:par>
                          <p:cTn id="1330" fill="hold">
                            <p:stCondLst>
                              <p:cond delay="0"/>
                            </p:stCondLst>
                            <p:childTnLst>
                              <p:par>
                                <p:cTn id="1331" nodeType="clickEffect" fill="hold" presetClass="entr" presetID="2" presetSubtype="8">
                                  <p:stCondLst>
                                    <p:cond delay="0"/>
                                  </p:stCondLst>
                                  <p:childTnLst>
                                    <p:set>
                                      <p:cBhvr>
                                        <p:cTn id="1332" dur="1" fill="hold">
                                          <p:stCondLst>
                                            <p:cond delay="0"/>
                                          </p:stCondLst>
                                        </p:cTn>
                                        <p:tgtEl>
                                          <p:spTgt spid="297">
                                            <p:txEl>
                                              <p:pRg st="4" end="4"/>
                                            </p:txEl>
                                          </p:spTgt>
                                        </p:tgtEl>
                                        <p:attrNameLst>
                                          <p:attrName>style.visibility</p:attrName>
                                        </p:attrNameLst>
                                      </p:cBhvr>
                                      <p:to>
                                        <p:strVal val="visible"/>
                                      </p:to>
                                    </p:set>
                                    <p:anim calcmode="lin" valueType="num">
                                      <p:cBhvr additive="repl">
                                        <p:cTn id="1333" dur="2000" fill="hold"/>
                                        <p:tgtEl>
                                          <p:spTgt spid="297">
                                            <p:txEl>
                                              <p:pRg st="4" end="4"/>
                                            </p:txEl>
                                          </p:spTgt>
                                        </p:tgtEl>
                                        <p:attrNameLst>
                                          <p:attrName>ppt_x</p:attrName>
                                        </p:attrNameLst>
                                      </p:cBhvr>
                                      <p:tavLst>
                                        <p:tav tm="0">
                                          <p:val>
                                            <p:strVal val="0-#ppt_w/2"/>
                                          </p:val>
                                        </p:tav>
                                        <p:tav tm="100000">
                                          <p:val>
                                            <p:strVal val="#ppt_x"/>
                                          </p:val>
                                        </p:tav>
                                      </p:tavLst>
                                    </p:anim>
                                    <p:anim calcmode="lin" valueType="num">
                                      <p:cBhvr additive="repl">
                                        <p:cTn id="1334" dur="2000" fill="hold"/>
                                        <p:tgtEl>
                                          <p:spTgt spid="29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335" fill="hold">
                      <p:stCondLst>
                        <p:cond delay="indefinite"/>
                      </p:stCondLst>
                      <p:childTnLst>
                        <p:par>
                          <p:cTn id="1336" fill="hold">
                            <p:stCondLst>
                              <p:cond delay="0"/>
                            </p:stCondLst>
                            <p:childTnLst>
                              <p:par>
                                <p:cTn id="1337" nodeType="clickEffect" fill="hold" presetClass="entr" presetID="2" presetSubtype="8">
                                  <p:stCondLst>
                                    <p:cond delay="0"/>
                                  </p:stCondLst>
                                  <p:childTnLst>
                                    <p:set>
                                      <p:cBhvr>
                                        <p:cTn id="1338" dur="1" fill="hold">
                                          <p:stCondLst>
                                            <p:cond delay="0"/>
                                          </p:stCondLst>
                                        </p:cTn>
                                        <p:tgtEl>
                                          <p:spTgt spid="297">
                                            <p:txEl>
                                              <p:pRg st="5" end="5"/>
                                            </p:txEl>
                                          </p:spTgt>
                                        </p:tgtEl>
                                        <p:attrNameLst>
                                          <p:attrName>style.visibility</p:attrName>
                                        </p:attrNameLst>
                                      </p:cBhvr>
                                      <p:to>
                                        <p:strVal val="visible"/>
                                      </p:to>
                                    </p:set>
                                    <p:anim calcmode="lin" valueType="num">
                                      <p:cBhvr additive="repl">
                                        <p:cTn id="1339" dur="2000" fill="hold"/>
                                        <p:tgtEl>
                                          <p:spTgt spid="297">
                                            <p:txEl>
                                              <p:pRg st="5" end="5"/>
                                            </p:txEl>
                                          </p:spTgt>
                                        </p:tgtEl>
                                        <p:attrNameLst>
                                          <p:attrName>ppt_x</p:attrName>
                                        </p:attrNameLst>
                                      </p:cBhvr>
                                      <p:tavLst>
                                        <p:tav tm="0">
                                          <p:val>
                                            <p:strVal val="0-#ppt_w/2"/>
                                          </p:val>
                                        </p:tav>
                                        <p:tav tm="100000">
                                          <p:val>
                                            <p:strVal val="#ppt_x"/>
                                          </p:val>
                                        </p:tav>
                                      </p:tavLst>
                                    </p:anim>
                                    <p:anim calcmode="lin" valueType="num">
                                      <p:cBhvr additive="repl">
                                        <p:cTn id="1340" dur="2000" fill="hold"/>
                                        <p:tgtEl>
                                          <p:spTgt spid="29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341" fill="hold">
                      <p:stCondLst>
                        <p:cond delay="indefinite"/>
                      </p:stCondLst>
                      <p:childTnLst>
                        <p:par>
                          <p:cTn id="1342" fill="hold">
                            <p:stCondLst>
                              <p:cond delay="0"/>
                            </p:stCondLst>
                            <p:childTnLst>
                              <p:par>
                                <p:cTn id="1343" nodeType="clickEffect" fill="hold" presetClass="entr" presetID="2" presetSubtype="8">
                                  <p:stCondLst>
                                    <p:cond delay="0"/>
                                  </p:stCondLst>
                                  <p:childTnLst>
                                    <p:set>
                                      <p:cBhvr>
                                        <p:cTn id="1344" dur="1" fill="hold">
                                          <p:stCondLst>
                                            <p:cond delay="0"/>
                                          </p:stCondLst>
                                        </p:cTn>
                                        <p:tgtEl>
                                          <p:spTgt spid="297">
                                            <p:txEl>
                                              <p:pRg st="6" end="6"/>
                                            </p:txEl>
                                          </p:spTgt>
                                        </p:tgtEl>
                                        <p:attrNameLst>
                                          <p:attrName>style.visibility</p:attrName>
                                        </p:attrNameLst>
                                      </p:cBhvr>
                                      <p:to>
                                        <p:strVal val="visible"/>
                                      </p:to>
                                    </p:set>
                                    <p:anim calcmode="lin" valueType="num">
                                      <p:cBhvr additive="repl">
                                        <p:cTn id="1345" dur="2000" fill="hold"/>
                                        <p:tgtEl>
                                          <p:spTgt spid="297">
                                            <p:txEl>
                                              <p:pRg st="6" end="6"/>
                                            </p:txEl>
                                          </p:spTgt>
                                        </p:tgtEl>
                                        <p:attrNameLst>
                                          <p:attrName>ppt_x</p:attrName>
                                        </p:attrNameLst>
                                      </p:cBhvr>
                                      <p:tavLst>
                                        <p:tav tm="0">
                                          <p:val>
                                            <p:strVal val="0-#ppt_w/2"/>
                                          </p:val>
                                        </p:tav>
                                        <p:tav tm="100000">
                                          <p:val>
                                            <p:strVal val="#ppt_x"/>
                                          </p:val>
                                        </p:tav>
                                      </p:tavLst>
                                    </p:anim>
                                    <p:anim calcmode="lin" valueType="num">
                                      <p:cBhvr additive="repl">
                                        <p:cTn id="1346" dur="2000" fill="hold"/>
                                        <p:tgtEl>
                                          <p:spTgt spid="297">
                                            <p:txEl>
                                              <p:pRg st="6" end="6"/>
                                            </p:txEl>
                                          </p:spTgt>
                                        </p:tgtEl>
                                        <p:attrNameLst>
                                          <p:attrName>ppt_y</p:attrName>
                                        </p:attrNameLst>
                                      </p:cBhvr>
                                      <p:tavLst>
                                        <p:tav tm="0">
                                          <p:val>
                                            <p:strVal val="#ppt_y"/>
                                          </p:val>
                                        </p:tav>
                                        <p:tav tm="100000">
                                          <p:val>
                                            <p:strVal val="#ppt_y"/>
                                          </p:val>
                                        </p:tav>
                                      </p:tavLst>
                                    </p:anim>
                                  </p:childTnLst>
                                </p:cTn>
                              </p:par>
                              <p:par>
                                <p:cTn id="1347" nodeType="withEffect" fill="hold" presetClass="entr" presetID="2" presetSubtype="8">
                                  <p:stCondLst>
                                    <p:cond delay="0"/>
                                  </p:stCondLst>
                                  <p:childTnLst>
                                    <p:set>
                                      <p:cBhvr>
                                        <p:cTn id="1348" dur="1" fill="hold">
                                          <p:stCondLst>
                                            <p:cond delay="0"/>
                                          </p:stCondLst>
                                        </p:cTn>
                                        <p:tgtEl>
                                          <p:spTgt spid="297">
                                            <p:txEl>
                                              <p:pRg st="7" end="7"/>
                                            </p:txEl>
                                          </p:spTgt>
                                        </p:tgtEl>
                                        <p:attrNameLst>
                                          <p:attrName>style.visibility</p:attrName>
                                        </p:attrNameLst>
                                      </p:cBhvr>
                                      <p:to>
                                        <p:strVal val="visible"/>
                                      </p:to>
                                    </p:set>
                                    <p:anim calcmode="lin" valueType="num">
                                      <p:cBhvr additive="repl">
                                        <p:cTn id="1349" dur="2000" fill="hold"/>
                                        <p:tgtEl>
                                          <p:spTgt spid="297">
                                            <p:txEl>
                                              <p:pRg st="7" end="7"/>
                                            </p:txEl>
                                          </p:spTgt>
                                        </p:tgtEl>
                                        <p:attrNameLst>
                                          <p:attrName>ppt_x</p:attrName>
                                        </p:attrNameLst>
                                      </p:cBhvr>
                                      <p:tavLst>
                                        <p:tav tm="0">
                                          <p:val>
                                            <p:strVal val="0-#ppt_w/2"/>
                                          </p:val>
                                        </p:tav>
                                        <p:tav tm="100000">
                                          <p:val>
                                            <p:strVal val="#ppt_x"/>
                                          </p:val>
                                        </p:tav>
                                      </p:tavLst>
                                    </p:anim>
                                    <p:anim calcmode="lin" valueType="num">
                                      <p:cBhvr additive="repl">
                                        <p:cTn id="1350" dur="2000" fill="hold"/>
                                        <p:tgtEl>
                                          <p:spTgt spid="29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351" fill="hold">
                      <p:stCondLst>
                        <p:cond delay="indefinite"/>
                      </p:stCondLst>
                      <p:childTnLst>
                        <p:par>
                          <p:cTn id="1352" fill="hold">
                            <p:stCondLst>
                              <p:cond delay="0"/>
                            </p:stCondLst>
                            <p:childTnLst>
                              <p:par>
                                <p:cTn id="1353" nodeType="clickEffect" fill="hold" presetClass="entr" presetID="4" presetSubtype="16">
                                  <p:stCondLst>
                                    <p:cond delay="0"/>
                                  </p:stCondLst>
                                  <p:childTnLst>
                                    <p:set>
                                      <p:cBhvr>
                                        <p:cTn id="1354" dur="1" fill="hold">
                                          <p:stCondLst>
                                            <p:cond delay="0"/>
                                          </p:stCondLst>
                                        </p:cTn>
                                        <p:tgtEl>
                                          <p:spTgt spid="298"/>
                                        </p:tgtEl>
                                        <p:attrNameLst>
                                          <p:attrName>style.visibility</p:attrName>
                                        </p:attrNameLst>
                                      </p:cBhvr>
                                      <p:to>
                                        <p:strVal val="visible"/>
                                      </p:to>
                                    </p:set>
                                    <p:animEffect filter="box(in)" transition="in">
                                      <p:cBhvr additive="repl">
                                        <p:cTn id="1355" dur="2000"/>
                                        <p:tgtEl>
                                          <p:spTgt spid="298"/>
                                        </p:tgtEl>
                                      </p:cBhvr>
                                    </p:animEffect>
                                  </p:childTnLst>
                                </p:cTn>
                              </p:par>
                            </p:childTnLst>
                          </p:cTn>
                        </p:par>
                      </p:childTnLst>
                    </p:cTn>
                  </p:par>
                  <p:par>
                    <p:cTn id="1356" fill="hold">
                      <p:stCondLst>
                        <p:cond delay="indefinite"/>
                      </p:stCondLst>
                      <p:childTnLst>
                        <p:par>
                          <p:cTn id="1357" fill="hold">
                            <p:stCondLst>
                              <p:cond delay="0"/>
                            </p:stCondLst>
                            <p:childTnLst>
                              <p:par>
                                <p:cTn id="1358" nodeType="clickEffect" fill="hold" presetClass="entr" presetID="4" presetSubtype="16">
                                  <p:stCondLst>
                                    <p:cond delay="0"/>
                                  </p:stCondLst>
                                  <p:childTnLst>
                                    <p:set>
                                      <p:cBhvr>
                                        <p:cTn id="1359" dur="1" fill="hold">
                                          <p:stCondLst>
                                            <p:cond delay="0"/>
                                          </p:stCondLst>
                                        </p:cTn>
                                        <p:tgtEl>
                                          <p:spTgt spid="299"/>
                                        </p:tgtEl>
                                        <p:attrNameLst>
                                          <p:attrName>style.visibility</p:attrName>
                                        </p:attrNameLst>
                                      </p:cBhvr>
                                      <p:to>
                                        <p:strVal val="visible"/>
                                      </p:to>
                                    </p:set>
                                    <p:animEffect filter="box(in)" transition="in">
                                      <p:cBhvr additive="repl">
                                        <p:cTn id="1360" dur="2000"/>
                                        <p:tgtEl>
                                          <p:spTgt spid="299"/>
                                        </p:tgtEl>
                                      </p:cBhvr>
                                    </p:animEffect>
                                  </p:childTnLst>
                                </p:cTn>
                              </p:par>
                            </p:childTnLst>
                          </p:cTn>
                        </p:par>
                      </p:childTnLst>
                    </p:cTn>
                  </p:par>
                  <p:par>
                    <p:cTn id="1361" fill="hold">
                      <p:stCondLst>
                        <p:cond delay="indefinite"/>
                      </p:stCondLst>
                      <p:childTnLst>
                        <p:par>
                          <p:cTn id="1362" fill="hold">
                            <p:stCondLst>
                              <p:cond delay="0"/>
                            </p:stCondLst>
                            <p:childTnLst>
                              <p:par>
                                <p:cTn id="1363" nodeType="clickEffect" fill="hold" presetClass="entr" presetID="49">
                                  <p:stCondLst>
                                    <p:cond delay="0"/>
                                  </p:stCondLst>
                                  <p:childTnLst>
                                    <p:set>
                                      <p:cBhvr>
                                        <p:cTn id="1364" dur="1" fill="hold">
                                          <p:stCondLst>
                                            <p:cond delay="0"/>
                                          </p:stCondLst>
                                        </p:cTn>
                                        <p:tgtEl>
                                          <p:spTgt spid="300"/>
                                        </p:tgtEl>
                                        <p:attrNameLst>
                                          <p:attrName>style.visibility</p:attrName>
                                        </p:attrNameLst>
                                      </p:cBhvr>
                                      <p:to>
                                        <p:strVal val="visible"/>
                                      </p:to>
                                    </p:set>
                                    <p:anim calcmode="lin" valueType="num">
                                      <p:cBhvr additive="repl">
                                        <p:cTn id="1365" dur="2000" fill="hold"/>
                                        <p:tgtEl>
                                          <p:spTgt spid="300"/>
                                        </p:tgtEl>
                                        <p:attrNameLst>
                                          <p:attrName>ppt_w</p:attrName>
                                        </p:attrNameLst>
                                      </p:cBhvr>
                                      <p:tavLst>
                                        <p:tav tm="0">
                                          <p:val>
                                            <p:fltVal val="0"/>
                                          </p:val>
                                        </p:tav>
                                        <p:tav tm="100000">
                                          <p:val>
                                            <p:strVal val="#ppt_w"/>
                                          </p:val>
                                        </p:tav>
                                      </p:tavLst>
                                    </p:anim>
                                    <p:anim calcmode="lin" valueType="num">
                                      <p:cBhvr additive="repl">
                                        <p:cTn id="1366" dur="2000" fill="hold"/>
                                        <p:tgtEl>
                                          <p:spTgt spid="300"/>
                                        </p:tgtEl>
                                        <p:attrNameLst>
                                          <p:attrName>ppt_h</p:attrName>
                                        </p:attrNameLst>
                                      </p:cBhvr>
                                      <p:tavLst>
                                        <p:tav tm="0">
                                          <p:val>
                                            <p:fltVal val="0"/>
                                          </p:val>
                                        </p:tav>
                                        <p:tav tm="100000">
                                          <p:val>
                                            <p:strVal val="#ppt_h"/>
                                          </p:val>
                                        </p:tav>
                                      </p:tavLst>
                                    </p:anim>
                                    <p:anim calcmode="lin" valueType="num">
                                      <p:cBhvr additive="repl">
                                        <p:cTn id="1367" dur="2000" fill="hold"/>
                                        <p:tgtEl>
                                          <p:spTgt spid="300"/>
                                        </p:tgtEl>
                                        <p:attrNameLst>
                                          <p:attrName>r</p:attrName>
                                        </p:attrNameLst>
                                      </p:cBhvr>
                                      <p:tavLst>
                                        <p:tav tm="0">
                                          <p:val>
                                            <p:strVal val="360"/>
                                          </p:val>
                                        </p:tav>
                                        <p:tav tm="100000">
                                          <p:val>
                                            <p:strVal val="0"/>
                                          </p:val>
                                        </p:tav>
                                      </p:tavLst>
                                    </p:anim>
                                    <p:animEffect filter="fade" transition="in">
                                      <p:cBhvr additive="repl">
                                        <p:cTn id="1368" dur="2000"/>
                                        <p:tgtEl>
                                          <p:spTgt spid="300"/>
                                        </p:tgtEl>
                                      </p:cBhvr>
                                    </p:animEffect>
                                  </p:childTnLst>
                                </p:cTn>
                              </p:par>
                            </p:childTnLst>
                          </p:cTn>
                        </p:par>
                      </p:childTnLst>
                    </p:cTn>
                  </p:par>
                  <p:par>
                    <p:cTn id="1369" fill="hold">
                      <p:stCondLst>
                        <p:cond delay="indefinite"/>
                      </p:stCondLst>
                      <p:childTnLst>
                        <p:par>
                          <p:cTn id="1370" fill="hold">
                            <p:stCondLst>
                              <p:cond delay="0"/>
                            </p:stCondLst>
                            <p:childTnLst>
                              <p:par>
                                <p:cTn id="1371" nodeType="clickEffect" fill="hold" presetClass="entr" presetID="55">
                                  <p:stCondLst>
                                    <p:cond delay="0"/>
                                  </p:stCondLst>
                                  <p:childTnLst>
                                    <p:set>
                                      <p:cBhvr>
                                        <p:cTn id="1372" dur="1" fill="hold">
                                          <p:stCondLst>
                                            <p:cond delay="0"/>
                                          </p:stCondLst>
                                        </p:cTn>
                                        <p:tgtEl>
                                          <p:spTgt spid="301"/>
                                        </p:tgtEl>
                                        <p:attrNameLst>
                                          <p:attrName>style.visibility</p:attrName>
                                        </p:attrNameLst>
                                      </p:cBhvr>
                                      <p:to>
                                        <p:strVal val="visible"/>
                                      </p:to>
                                    </p:set>
                                    <p:anim calcmode="lin" valueType="num">
                                      <p:cBhvr additive="repl">
                                        <p:cTn id="1373" dur="1000" fill="hold"/>
                                        <p:tgtEl>
                                          <p:spTgt spid="301"/>
                                        </p:tgtEl>
                                        <p:attrNameLst>
                                          <p:attrName>ppt_w</p:attrName>
                                        </p:attrNameLst>
                                      </p:cBhvr>
                                      <p:tavLst>
                                        <p:tav tm="0">
                                          <p:val>
                                            <p:strVal val="#ppt_w*0.70"/>
                                          </p:val>
                                        </p:tav>
                                        <p:tav tm="100000">
                                          <p:val>
                                            <p:strVal val="#ppt_w"/>
                                          </p:val>
                                        </p:tav>
                                      </p:tavLst>
                                    </p:anim>
                                    <p:anim calcmode="lin" valueType="num">
                                      <p:cBhvr additive="repl">
                                        <p:cTn id="1374" dur="1000" fill="hold"/>
                                        <p:tgtEl>
                                          <p:spTgt spid="301"/>
                                        </p:tgtEl>
                                        <p:attrNameLst>
                                          <p:attrName>ppt_h</p:attrName>
                                        </p:attrNameLst>
                                      </p:cBhvr>
                                      <p:tavLst>
                                        <p:tav tm="0">
                                          <p:val>
                                            <p:strVal val="#ppt_h"/>
                                          </p:val>
                                        </p:tav>
                                        <p:tav tm="100000">
                                          <p:val>
                                            <p:strVal val="#ppt_h"/>
                                          </p:val>
                                        </p:tav>
                                      </p:tavLst>
                                    </p:anim>
                                    <p:animEffect filter="fade" transition="in">
                                      <p:cBhvr additive="repl">
                                        <p:cTn id="1375"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Rectangle 1"/>
          <p:cNvSpPr/>
          <p:nvPr/>
        </p:nvSpPr>
        <p:spPr>
          <a:xfrm>
            <a:off x="619200" y="685800"/>
            <a:ext cx="7655040" cy="6382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onstantia"/>
              </a:rPr>
              <a:t>From the data provided in the table, draw the network diagram (Figure 8.28)</a:t>
            </a:r>
            <a:endParaRPr b="0" lang="en-US" sz="1800" spc="-1" strike="noStrike">
              <a:latin typeface="Arial"/>
            </a:endParaRPr>
          </a:p>
          <a:p>
            <a:pPr>
              <a:lnSpc>
                <a:spcPct val="100000"/>
              </a:lnSpc>
              <a:buNone/>
            </a:pPr>
            <a:r>
              <a:rPr b="0" lang="en-US" sz="1800" spc="-1" strike="noStrike">
                <a:solidFill>
                  <a:srgbClr val="000000"/>
                </a:solidFill>
                <a:latin typeface="Constantia"/>
              </a:rPr>
              <a:t>&amp; find the critical path.</a:t>
            </a:r>
            <a:endParaRPr b="0" lang="en-US" sz="1800" spc="-1" strike="noStrike">
              <a:latin typeface="Arial"/>
            </a:endParaRPr>
          </a:p>
        </p:txBody>
      </p:sp>
      <p:sp>
        <p:nvSpPr>
          <p:cNvPr id="303" name="Rectangle 2"/>
          <p:cNvSpPr/>
          <p:nvPr/>
        </p:nvSpPr>
        <p:spPr>
          <a:xfrm>
            <a:off x="4401720" y="228600"/>
            <a:ext cx="109800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i="1" lang="en-US" sz="1800" spc="-1" strike="noStrike">
                <a:solidFill>
                  <a:srgbClr val="000000"/>
                </a:solidFill>
                <a:latin typeface="Constantia"/>
              </a:rPr>
              <a:t>Solution</a:t>
            </a:r>
            <a:endParaRPr b="0" lang="en-US" sz="1800" spc="-1" strike="noStrike">
              <a:latin typeface="Arial"/>
            </a:endParaRPr>
          </a:p>
        </p:txBody>
      </p:sp>
      <p:pic>
        <p:nvPicPr>
          <p:cNvPr id="304" name="Picture 2" descr=""/>
          <p:cNvPicPr/>
          <p:nvPr/>
        </p:nvPicPr>
        <p:blipFill>
          <a:blip r:embed="rId1"/>
          <a:stretch/>
        </p:blipFill>
        <p:spPr>
          <a:xfrm>
            <a:off x="412560" y="1523880"/>
            <a:ext cx="4360680" cy="2595240"/>
          </a:xfrm>
          <a:prstGeom prst="rect">
            <a:avLst/>
          </a:prstGeom>
          <a:ln w="9525">
            <a:noFill/>
          </a:ln>
        </p:spPr>
      </p:pic>
      <p:sp>
        <p:nvSpPr>
          <p:cNvPr id="305" name="Rectangle 4"/>
          <p:cNvSpPr/>
          <p:nvPr/>
        </p:nvSpPr>
        <p:spPr>
          <a:xfrm>
            <a:off x="4868640" y="2200320"/>
            <a:ext cx="4951080" cy="91260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0" lang="en-US" sz="1800" spc="-1" strike="noStrike">
                <a:solidFill>
                  <a:srgbClr val="000000"/>
                </a:solidFill>
                <a:latin typeface="Constantia"/>
              </a:rPr>
              <a:t>From the diagram, we observe that the critical path is 1-2-5 with project duration of</a:t>
            </a:r>
            <a:endParaRPr b="0" lang="en-US" sz="1800" spc="-1" strike="noStrike">
              <a:latin typeface="Arial"/>
            </a:endParaRPr>
          </a:p>
          <a:p>
            <a:pPr algn="just">
              <a:lnSpc>
                <a:spcPct val="100000"/>
              </a:lnSpc>
              <a:buNone/>
            </a:pPr>
            <a:r>
              <a:rPr b="0" lang="en-US" sz="1800" spc="-1" strike="noStrike">
                <a:solidFill>
                  <a:srgbClr val="000000"/>
                </a:solidFill>
                <a:latin typeface="Constantia"/>
              </a:rPr>
              <a:t>14 days</a:t>
            </a:r>
            <a:endParaRPr b="0" lang="en-US" sz="1800" spc="-1" strike="noStrike">
              <a:latin typeface="Arial"/>
            </a:endParaRPr>
          </a:p>
        </p:txBody>
      </p:sp>
      <p:sp>
        <p:nvSpPr>
          <p:cNvPr id="306" name="Straight Arrow Connector 8"/>
          <p:cNvSpPr/>
          <p:nvPr/>
        </p:nvSpPr>
        <p:spPr>
          <a:xfrm flipV="1">
            <a:off x="1294560" y="2361600"/>
            <a:ext cx="456840" cy="380520"/>
          </a:xfrm>
          <a:custGeom>
            <a:avLst/>
            <a:gdLst/>
            <a:ahLst/>
            <a:rect l="l" t="t" r="r" b="b"/>
            <a:pathLst>
              <a:path w="21600" h="21600">
                <a:moveTo>
                  <a:pt x="0" y="0"/>
                </a:moveTo>
                <a:lnTo>
                  <a:pt x="21600" y="21600"/>
                </a:lnTo>
              </a:path>
            </a:pathLst>
          </a:custGeom>
          <a:noFill/>
          <a:ln>
            <a:solidFill>
              <a:srgbClr val="ff0000"/>
            </a:solidFill>
            <a:round/>
            <a:tailEnd len="med" type="arrow" w="med"/>
          </a:ln>
        </p:spPr>
        <p:style>
          <a:lnRef idx="1">
            <a:schemeClr val="accent1"/>
          </a:lnRef>
          <a:fillRef idx="0">
            <a:schemeClr val="accent1"/>
          </a:fillRef>
          <a:effectRef idx="0">
            <a:schemeClr val="accent1"/>
          </a:effectRef>
          <a:fontRef idx="minor"/>
        </p:style>
      </p:sp>
      <p:sp>
        <p:nvSpPr>
          <p:cNvPr id="307" name="Straight Arrow Connector 10"/>
          <p:cNvSpPr/>
          <p:nvPr/>
        </p:nvSpPr>
        <p:spPr>
          <a:xfrm>
            <a:off x="1980360" y="2209680"/>
            <a:ext cx="1294560" cy="75960"/>
          </a:xfrm>
          <a:custGeom>
            <a:avLst/>
            <a:gdLst/>
            <a:ahLst/>
            <a:rect l="l" t="t" r="r" b="b"/>
            <a:pathLst>
              <a:path w="21600" h="21600">
                <a:moveTo>
                  <a:pt x="0" y="0"/>
                </a:moveTo>
                <a:lnTo>
                  <a:pt x="21600" y="21600"/>
                </a:lnTo>
              </a:path>
            </a:pathLst>
          </a:custGeom>
          <a:noFill/>
          <a:ln>
            <a:solidFill>
              <a:srgbClr val="ff0000"/>
            </a:solidFill>
            <a:round/>
            <a:tailEnd len="med" type="arrow" w="med"/>
          </a:ln>
        </p:spPr>
        <p:style>
          <a:lnRef idx="1">
            <a:schemeClr val="accent1"/>
          </a:lnRef>
          <a:fillRef idx="0">
            <a:schemeClr val="accent1"/>
          </a:fillRef>
          <a:effectRef idx="0">
            <a:schemeClr val="accent1"/>
          </a:effectRef>
          <a:fontRef idx="minor"/>
        </p:style>
      </p:sp>
      <p:sp>
        <p:nvSpPr>
          <p:cNvPr id="308" name="Rectangle 11"/>
          <p:cNvSpPr/>
          <p:nvPr/>
        </p:nvSpPr>
        <p:spPr>
          <a:xfrm>
            <a:off x="329760" y="4383000"/>
            <a:ext cx="4951080" cy="63828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onstantia"/>
              </a:rPr>
              <a:t>The cost slope for all activities &amp; their rank is calculated as shown in Table 8.14</a:t>
            </a:r>
            <a:endParaRPr b="0" lang="en-US" sz="1800" spc="-1" strike="noStrike">
              <a:latin typeface="Arial"/>
            </a:endParaRPr>
          </a:p>
        </p:txBody>
      </p:sp>
      <p:pic>
        <p:nvPicPr>
          <p:cNvPr id="309" name="Picture 3" descr=""/>
          <p:cNvPicPr/>
          <p:nvPr/>
        </p:nvPicPr>
        <p:blipFill>
          <a:blip r:embed="rId2"/>
          <a:stretch/>
        </p:blipFill>
        <p:spPr>
          <a:xfrm>
            <a:off x="329760" y="5181480"/>
            <a:ext cx="4549680" cy="653760"/>
          </a:xfrm>
          <a:prstGeom prst="rect">
            <a:avLst/>
          </a:prstGeom>
          <a:ln w="9525">
            <a:noFill/>
          </a:ln>
        </p:spPr>
      </p:pic>
      <p:pic>
        <p:nvPicPr>
          <p:cNvPr id="310" name="Picture 4" descr=""/>
          <p:cNvPicPr/>
          <p:nvPr/>
        </p:nvPicPr>
        <p:blipFill>
          <a:blip r:embed="rId3"/>
          <a:stretch/>
        </p:blipFill>
        <p:spPr>
          <a:xfrm>
            <a:off x="518760" y="6019920"/>
            <a:ext cx="4597200" cy="537840"/>
          </a:xfrm>
          <a:prstGeom prst="rect">
            <a:avLst/>
          </a:prstGeom>
          <a:ln w="9525">
            <a:noFill/>
          </a:ln>
        </p:spPr>
      </p:pic>
      <p:pic>
        <p:nvPicPr>
          <p:cNvPr id="311" name="Picture 5" descr=""/>
          <p:cNvPicPr/>
          <p:nvPr/>
        </p:nvPicPr>
        <p:blipFill>
          <a:blip r:embed="rId4"/>
          <a:stretch/>
        </p:blipFill>
        <p:spPr>
          <a:xfrm>
            <a:off x="5198760" y="4267080"/>
            <a:ext cx="4562280" cy="2209320"/>
          </a:xfrm>
          <a:prstGeom prst="rect">
            <a:avLst/>
          </a:prstGeom>
          <a:ln w="9525">
            <a:noFill/>
          </a:ln>
        </p:spPr>
      </p:pic>
      <p:sp>
        <p:nvSpPr>
          <p:cNvPr id="2" name="PlaceHolder 1"/>
          <p:cNvSpPr>
            <a:spLocks noGrp="1"/>
          </p:cNvSpPr>
          <p:nvPr>
            <p:ph type="sldNum" idx="9"/>
          </p:nvPr>
        </p:nvSpPr>
        <p:spPr/>
        <p:txBody>
          <a:bodyPr/>
          <a:p>
            <a:fld id="{FCF5ED14-0D21-4291-A89B-0043A972CEB1}" type="slidenum">
              <a:t>38</a:t>
            </a:fld>
          </a:p>
        </p:txBody>
      </p:sp>
    </p:spTree>
  </p:cSld>
  <mc:AlternateContent>
    <mc:Choice Requires="p14">
      <p:transition spd="slow" p14:dur="2000"/>
    </mc:Choice>
    <mc:Fallback>
      <p:transition spd="slow"/>
    </mc:Fallback>
  </mc:AlternateContent>
  <p:timing>
    <p:tnLst>
      <p:par>
        <p:cTn id="1376" dur="indefinite" restart="never" nodeType="tmRoot">
          <p:childTnLst>
            <p:seq>
              <p:cTn id="1377" dur="indefinite" nodeType="mainSeq">
                <p:childTnLst>
                  <p:par>
                    <p:cTn id="1378" fill="hold">
                      <p:stCondLst>
                        <p:cond delay="indefinite"/>
                      </p:stCondLst>
                      <p:childTnLst>
                        <p:par>
                          <p:cTn id="1379" fill="hold">
                            <p:stCondLst>
                              <p:cond delay="0"/>
                            </p:stCondLst>
                            <p:childTnLst>
                              <p:par>
                                <p:cTn id="1380" nodeType="clickEffect" fill="hold" presetClass="entr" presetID="4" presetSubtype="16">
                                  <p:stCondLst>
                                    <p:cond delay="0"/>
                                  </p:stCondLst>
                                  <p:childTnLst>
                                    <p:set>
                                      <p:cBhvr>
                                        <p:cTn id="1381" dur="1" fill="hold">
                                          <p:stCondLst>
                                            <p:cond delay="0"/>
                                          </p:stCondLst>
                                        </p:cTn>
                                        <p:tgtEl>
                                          <p:spTgt spid="303"/>
                                        </p:tgtEl>
                                        <p:attrNameLst>
                                          <p:attrName>style.visibility</p:attrName>
                                        </p:attrNameLst>
                                      </p:cBhvr>
                                      <p:to>
                                        <p:strVal val="visible"/>
                                      </p:to>
                                    </p:set>
                                    <p:animEffect filter="box(in)" transition="in">
                                      <p:cBhvr additive="repl">
                                        <p:cTn id="1382" dur="500"/>
                                        <p:tgtEl>
                                          <p:spTgt spid="303"/>
                                        </p:tgtEl>
                                      </p:cBhvr>
                                    </p:animEffect>
                                  </p:childTnLst>
                                </p:cTn>
                              </p:par>
                            </p:childTnLst>
                          </p:cTn>
                        </p:par>
                      </p:childTnLst>
                    </p:cTn>
                  </p:par>
                  <p:par>
                    <p:cTn id="1383" fill="hold">
                      <p:stCondLst>
                        <p:cond delay="indefinite"/>
                      </p:stCondLst>
                      <p:childTnLst>
                        <p:par>
                          <p:cTn id="1384" fill="hold">
                            <p:stCondLst>
                              <p:cond delay="0"/>
                            </p:stCondLst>
                            <p:childTnLst>
                              <p:par>
                                <p:cTn id="1385" nodeType="clickEffect" fill="hold" presetClass="entr" presetID="4" presetSubtype="16">
                                  <p:stCondLst>
                                    <p:cond delay="0"/>
                                  </p:stCondLst>
                                  <p:childTnLst>
                                    <p:set>
                                      <p:cBhvr>
                                        <p:cTn id="1386" dur="1" fill="hold">
                                          <p:stCondLst>
                                            <p:cond delay="0"/>
                                          </p:stCondLst>
                                        </p:cTn>
                                        <p:tgtEl>
                                          <p:spTgt spid="302"/>
                                        </p:tgtEl>
                                        <p:attrNameLst>
                                          <p:attrName>style.visibility</p:attrName>
                                        </p:attrNameLst>
                                      </p:cBhvr>
                                      <p:to>
                                        <p:strVal val="visible"/>
                                      </p:to>
                                    </p:set>
                                    <p:animEffect filter="box(in)" transition="in">
                                      <p:cBhvr additive="repl">
                                        <p:cTn id="1387" dur="500"/>
                                        <p:tgtEl>
                                          <p:spTgt spid="302"/>
                                        </p:tgtEl>
                                      </p:cBhvr>
                                    </p:animEffect>
                                  </p:childTnLst>
                                </p:cTn>
                              </p:par>
                            </p:childTnLst>
                          </p:cTn>
                        </p:par>
                      </p:childTnLst>
                    </p:cTn>
                  </p:par>
                  <p:par>
                    <p:cTn id="1388" fill="hold">
                      <p:stCondLst>
                        <p:cond delay="indefinite"/>
                      </p:stCondLst>
                      <p:childTnLst>
                        <p:par>
                          <p:cTn id="1389" fill="hold">
                            <p:stCondLst>
                              <p:cond delay="0"/>
                            </p:stCondLst>
                            <p:childTnLst>
                              <p:par>
                                <p:cTn id="1390" nodeType="clickEffect" fill="hold" presetClass="entr" presetID="49">
                                  <p:stCondLst>
                                    <p:cond delay="0"/>
                                  </p:stCondLst>
                                  <p:childTnLst>
                                    <p:set>
                                      <p:cBhvr>
                                        <p:cTn id="1391" dur="1" fill="hold">
                                          <p:stCondLst>
                                            <p:cond delay="0"/>
                                          </p:stCondLst>
                                        </p:cTn>
                                        <p:tgtEl>
                                          <p:spTgt spid="304"/>
                                        </p:tgtEl>
                                        <p:attrNameLst>
                                          <p:attrName>style.visibility</p:attrName>
                                        </p:attrNameLst>
                                      </p:cBhvr>
                                      <p:to>
                                        <p:strVal val="visible"/>
                                      </p:to>
                                    </p:set>
                                    <p:anim calcmode="lin" valueType="num">
                                      <p:cBhvr additive="repl">
                                        <p:cTn id="1392" dur="2000" fill="hold"/>
                                        <p:tgtEl>
                                          <p:spTgt spid="304"/>
                                        </p:tgtEl>
                                        <p:attrNameLst>
                                          <p:attrName>ppt_w</p:attrName>
                                        </p:attrNameLst>
                                      </p:cBhvr>
                                      <p:tavLst>
                                        <p:tav tm="0">
                                          <p:val>
                                            <p:fltVal val="0"/>
                                          </p:val>
                                        </p:tav>
                                        <p:tav tm="100000">
                                          <p:val>
                                            <p:strVal val="#ppt_w"/>
                                          </p:val>
                                        </p:tav>
                                      </p:tavLst>
                                    </p:anim>
                                    <p:anim calcmode="lin" valueType="num">
                                      <p:cBhvr additive="repl">
                                        <p:cTn id="1393" dur="2000" fill="hold"/>
                                        <p:tgtEl>
                                          <p:spTgt spid="304"/>
                                        </p:tgtEl>
                                        <p:attrNameLst>
                                          <p:attrName>ppt_h</p:attrName>
                                        </p:attrNameLst>
                                      </p:cBhvr>
                                      <p:tavLst>
                                        <p:tav tm="0">
                                          <p:val>
                                            <p:fltVal val="0"/>
                                          </p:val>
                                        </p:tav>
                                        <p:tav tm="100000">
                                          <p:val>
                                            <p:strVal val="#ppt_h"/>
                                          </p:val>
                                        </p:tav>
                                      </p:tavLst>
                                    </p:anim>
                                    <p:anim calcmode="lin" valueType="num">
                                      <p:cBhvr additive="repl">
                                        <p:cTn id="1394" dur="2000" fill="hold"/>
                                        <p:tgtEl>
                                          <p:spTgt spid="304"/>
                                        </p:tgtEl>
                                        <p:attrNameLst>
                                          <p:attrName>r</p:attrName>
                                        </p:attrNameLst>
                                      </p:cBhvr>
                                      <p:tavLst>
                                        <p:tav tm="0">
                                          <p:val>
                                            <p:strVal val="360"/>
                                          </p:val>
                                        </p:tav>
                                        <p:tav tm="100000">
                                          <p:val>
                                            <p:strVal val="0"/>
                                          </p:val>
                                        </p:tav>
                                      </p:tavLst>
                                    </p:anim>
                                    <p:animEffect filter="fade" transition="in">
                                      <p:cBhvr additive="repl">
                                        <p:cTn id="1395" dur="2000"/>
                                        <p:tgtEl>
                                          <p:spTgt spid="304"/>
                                        </p:tgtEl>
                                      </p:cBhvr>
                                    </p:animEffect>
                                  </p:childTnLst>
                                </p:cTn>
                              </p:par>
                            </p:childTnLst>
                          </p:cTn>
                        </p:par>
                      </p:childTnLst>
                    </p:cTn>
                  </p:par>
                  <p:par>
                    <p:cTn id="1396" fill="hold">
                      <p:stCondLst>
                        <p:cond delay="indefinite"/>
                      </p:stCondLst>
                      <p:childTnLst>
                        <p:par>
                          <p:cTn id="1397" fill="hold">
                            <p:stCondLst>
                              <p:cond delay="0"/>
                            </p:stCondLst>
                            <p:childTnLst>
                              <p:par>
                                <p:cTn id="1398" nodeType="clickEffect" fill="hold" presetClass="entr" presetID="2" presetSubtype="8">
                                  <p:stCondLst>
                                    <p:cond delay="0"/>
                                  </p:stCondLst>
                                  <p:childTnLst>
                                    <p:set>
                                      <p:cBhvr>
                                        <p:cTn id="1399" dur="1" fill="hold">
                                          <p:stCondLst>
                                            <p:cond delay="0"/>
                                          </p:stCondLst>
                                        </p:cTn>
                                        <p:tgtEl>
                                          <p:spTgt spid="306"/>
                                        </p:tgtEl>
                                        <p:attrNameLst>
                                          <p:attrName>style.visibility</p:attrName>
                                        </p:attrNameLst>
                                      </p:cBhvr>
                                      <p:to>
                                        <p:strVal val="visible"/>
                                      </p:to>
                                    </p:set>
                                    <p:anim calcmode="lin" valueType="num">
                                      <p:cBhvr additive="repl">
                                        <p:cTn id="1400" dur="2000" fill="hold"/>
                                        <p:tgtEl>
                                          <p:spTgt spid="306"/>
                                        </p:tgtEl>
                                        <p:attrNameLst>
                                          <p:attrName>ppt_x</p:attrName>
                                        </p:attrNameLst>
                                      </p:cBhvr>
                                      <p:tavLst>
                                        <p:tav tm="0">
                                          <p:val>
                                            <p:strVal val="0-#ppt_w/2"/>
                                          </p:val>
                                        </p:tav>
                                        <p:tav tm="100000">
                                          <p:val>
                                            <p:strVal val="#ppt_x"/>
                                          </p:val>
                                        </p:tav>
                                      </p:tavLst>
                                    </p:anim>
                                    <p:anim calcmode="lin" valueType="num">
                                      <p:cBhvr additive="repl">
                                        <p:cTn id="1401" dur="2000" fill="hold"/>
                                        <p:tgtEl>
                                          <p:spTgt spid="306"/>
                                        </p:tgtEl>
                                        <p:attrNameLst>
                                          <p:attrName>ppt_y</p:attrName>
                                        </p:attrNameLst>
                                      </p:cBhvr>
                                      <p:tavLst>
                                        <p:tav tm="0">
                                          <p:val>
                                            <p:strVal val="#ppt_y"/>
                                          </p:val>
                                        </p:tav>
                                        <p:tav tm="100000">
                                          <p:val>
                                            <p:strVal val="#ppt_y"/>
                                          </p:val>
                                        </p:tav>
                                      </p:tavLst>
                                    </p:anim>
                                  </p:childTnLst>
                                </p:cTn>
                              </p:par>
                              <p:par>
                                <p:cTn id="1402" nodeType="withEffect" fill="hold" presetClass="entr" presetID="2" presetSubtype="8">
                                  <p:stCondLst>
                                    <p:cond delay="0"/>
                                  </p:stCondLst>
                                  <p:childTnLst>
                                    <p:set>
                                      <p:cBhvr>
                                        <p:cTn id="1403" dur="1" fill="hold">
                                          <p:stCondLst>
                                            <p:cond delay="0"/>
                                          </p:stCondLst>
                                        </p:cTn>
                                        <p:tgtEl>
                                          <p:spTgt spid="307"/>
                                        </p:tgtEl>
                                        <p:attrNameLst>
                                          <p:attrName>style.visibility</p:attrName>
                                        </p:attrNameLst>
                                      </p:cBhvr>
                                      <p:to>
                                        <p:strVal val="visible"/>
                                      </p:to>
                                    </p:set>
                                    <p:anim calcmode="lin" valueType="num">
                                      <p:cBhvr additive="repl">
                                        <p:cTn id="1404" dur="2000" fill="hold"/>
                                        <p:tgtEl>
                                          <p:spTgt spid="307"/>
                                        </p:tgtEl>
                                        <p:attrNameLst>
                                          <p:attrName>ppt_x</p:attrName>
                                        </p:attrNameLst>
                                      </p:cBhvr>
                                      <p:tavLst>
                                        <p:tav tm="0">
                                          <p:val>
                                            <p:strVal val="0-#ppt_w/2"/>
                                          </p:val>
                                        </p:tav>
                                        <p:tav tm="100000">
                                          <p:val>
                                            <p:strVal val="#ppt_x"/>
                                          </p:val>
                                        </p:tav>
                                      </p:tavLst>
                                    </p:anim>
                                    <p:anim calcmode="lin" valueType="num">
                                      <p:cBhvr additive="repl">
                                        <p:cTn id="1405" dur="2000" fill="hold"/>
                                        <p:tgtEl>
                                          <p:spTgt spid="307"/>
                                        </p:tgtEl>
                                        <p:attrNameLst>
                                          <p:attrName>ppt_y</p:attrName>
                                        </p:attrNameLst>
                                      </p:cBhvr>
                                      <p:tavLst>
                                        <p:tav tm="0">
                                          <p:val>
                                            <p:strVal val="#ppt_y"/>
                                          </p:val>
                                        </p:tav>
                                        <p:tav tm="100000">
                                          <p:val>
                                            <p:strVal val="#ppt_y"/>
                                          </p:val>
                                        </p:tav>
                                      </p:tavLst>
                                    </p:anim>
                                  </p:childTnLst>
                                </p:cTn>
                              </p:par>
                            </p:childTnLst>
                          </p:cTn>
                        </p:par>
                      </p:childTnLst>
                    </p:cTn>
                  </p:par>
                  <p:par>
                    <p:cTn id="1406" fill="hold">
                      <p:stCondLst>
                        <p:cond delay="indefinite"/>
                      </p:stCondLst>
                      <p:childTnLst>
                        <p:par>
                          <p:cTn id="1407" fill="hold">
                            <p:stCondLst>
                              <p:cond delay="0"/>
                            </p:stCondLst>
                            <p:childTnLst>
                              <p:par>
                                <p:cTn id="1408" nodeType="clickEffect" fill="hold" presetClass="entr" presetID="8" presetSubtype="16">
                                  <p:stCondLst>
                                    <p:cond delay="0"/>
                                  </p:stCondLst>
                                  <p:childTnLst>
                                    <p:set>
                                      <p:cBhvr>
                                        <p:cTn id="1409" dur="1" fill="hold">
                                          <p:stCondLst>
                                            <p:cond delay="0"/>
                                          </p:stCondLst>
                                        </p:cTn>
                                        <p:tgtEl>
                                          <p:spTgt spid="305"/>
                                        </p:tgtEl>
                                        <p:attrNameLst>
                                          <p:attrName>style.visibility</p:attrName>
                                        </p:attrNameLst>
                                      </p:cBhvr>
                                      <p:to>
                                        <p:strVal val="visible"/>
                                      </p:to>
                                    </p:set>
                                    <p:animEffect filter="diamond(in)" transition="in">
                                      <p:cBhvr additive="repl">
                                        <p:cTn id="1410" dur="2000"/>
                                        <p:tgtEl>
                                          <p:spTgt spid="305"/>
                                        </p:tgtEl>
                                      </p:cBhvr>
                                    </p:animEffect>
                                  </p:childTnLst>
                                </p:cTn>
                              </p:par>
                            </p:childTnLst>
                          </p:cTn>
                        </p:par>
                      </p:childTnLst>
                    </p:cTn>
                  </p:par>
                  <p:par>
                    <p:cTn id="1411" fill="hold">
                      <p:stCondLst>
                        <p:cond delay="indefinite"/>
                      </p:stCondLst>
                      <p:childTnLst>
                        <p:par>
                          <p:cTn id="1412" fill="hold">
                            <p:stCondLst>
                              <p:cond delay="0"/>
                            </p:stCondLst>
                            <p:childTnLst>
                              <p:par>
                                <p:cTn id="1413" nodeType="clickEffect" fill="hold" presetClass="entr" presetID="8" presetSubtype="16">
                                  <p:stCondLst>
                                    <p:cond delay="0"/>
                                  </p:stCondLst>
                                  <p:childTnLst>
                                    <p:set>
                                      <p:cBhvr>
                                        <p:cTn id="1414" dur="1" fill="hold">
                                          <p:stCondLst>
                                            <p:cond delay="0"/>
                                          </p:stCondLst>
                                        </p:cTn>
                                        <p:tgtEl>
                                          <p:spTgt spid="308"/>
                                        </p:tgtEl>
                                        <p:attrNameLst>
                                          <p:attrName>style.visibility</p:attrName>
                                        </p:attrNameLst>
                                      </p:cBhvr>
                                      <p:to>
                                        <p:strVal val="visible"/>
                                      </p:to>
                                    </p:set>
                                    <p:animEffect filter="diamond(in)" transition="in">
                                      <p:cBhvr additive="repl">
                                        <p:cTn id="1415" dur="3000"/>
                                        <p:tgtEl>
                                          <p:spTgt spid="308"/>
                                        </p:tgtEl>
                                      </p:cBhvr>
                                    </p:animEffect>
                                  </p:childTnLst>
                                </p:cTn>
                              </p:par>
                            </p:childTnLst>
                          </p:cTn>
                        </p:par>
                      </p:childTnLst>
                    </p:cTn>
                  </p:par>
                  <p:par>
                    <p:cTn id="1416" fill="hold">
                      <p:stCondLst>
                        <p:cond delay="indefinite"/>
                      </p:stCondLst>
                      <p:childTnLst>
                        <p:par>
                          <p:cTn id="1417" fill="hold">
                            <p:stCondLst>
                              <p:cond delay="0"/>
                            </p:stCondLst>
                            <p:childTnLst>
                              <p:par>
                                <p:cTn id="1418" nodeType="clickEffect" fill="hold" presetClass="entr" presetID="4" presetSubtype="16">
                                  <p:stCondLst>
                                    <p:cond delay="0"/>
                                  </p:stCondLst>
                                  <p:childTnLst>
                                    <p:set>
                                      <p:cBhvr>
                                        <p:cTn id="1419" dur="1" fill="hold">
                                          <p:stCondLst>
                                            <p:cond delay="0"/>
                                          </p:stCondLst>
                                        </p:cTn>
                                        <p:tgtEl>
                                          <p:spTgt spid="309"/>
                                        </p:tgtEl>
                                        <p:attrNameLst>
                                          <p:attrName>style.visibility</p:attrName>
                                        </p:attrNameLst>
                                      </p:cBhvr>
                                      <p:to>
                                        <p:strVal val="visible"/>
                                      </p:to>
                                    </p:set>
                                    <p:animEffect filter="box(in)" transition="in">
                                      <p:cBhvr additive="repl">
                                        <p:cTn id="1420" dur="3000"/>
                                        <p:tgtEl>
                                          <p:spTgt spid="309"/>
                                        </p:tgtEl>
                                      </p:cBhvr>
                                    </p:animEffect>
                                  </p:childTnLst>
                                </p:cTn>
                              </p:par>
                            </p:childTnLst>
                          </p:cTn>
                        </p:par>
                      </p:childTnLst>
                    </p:cTn>
                  </p:par>
                  <p:par>
                    <p:cTn id="1421" fill="hold">
                      <p:stCondLst>
                        <p:cond delay="indefinite"/>
                      </p:stCondLst>
                      <p:childTnLst>
                        <p:par>
                          <p:cTn id="1422" fill="hold">
                            <p:stCondLst>
                              <p:cond delay="0"/>
                            </p:stCondLst>
                            <p:childTnLst>
                              <p:par>
                                <p:cTn id="1423" nodeType="clickEffect" fill="hold" presetClass="entr" presetID="4" presetSubtype="16">
                                  <p:stCondLst>
                                    <p:cond delay="0"/>
                                  </p:stCondLst>
                                  <p:childTnLst>
                                    <p:set>
                                      <p:cBhvr>
                                        <p:cTn id="1424" dur="1" fill="hold">
                                          <p:stCondLst>
                                            <p:cond delay="0"/>
                                          </p:stCondLst>
                                        </p:cTn>
                                        <p:tgtEl>
                                          <p:spTgt spid="310"/>
                                        </p:tgtEl>
                                        <p:attrNameLst>
                                          <p:attrName>style.visibility</p:attrName>
                                        </p:attrNameLst>
                                      </p:cBhvr>
                                      <p:to>
                                        <p:strVal val="visible"/>
                                      </p:to>
                                    </p:set>
                                    <p:animEffect filter="box(in)" transition="in">
                                      <p:cBhvr additive="repl">
                                        <p:cTn id="1425" dur="3000"/>
                                        <p:tgtEl>
                                          <p:spTgt spid="310"/>
                                        </p:tgtEl>
                                      </p:cBhvr>
                                    </p:animEffect>
                                  </p:childTnLst>
                                </p:cTn>
                              </p:par>
                            </p:childTnLst>
                          </p:cTn>
                        </p:par>
                      </p:childTnLst>
                    </p:cTn>
                  </p:par>
                  <p:par>
                    <p:cTn id="1426" fill="hold">
                      <p:stCondLst>
                        <p:cond delay="indefinite"/>
                      </p:stCondLst>
                      <p:childTnLst>
                        <p:par>
                          <p:cTn id="1427" fill="hold">
                            <p:stCondLst>
                              <p:cond delay="0"/>
                            </p:stCondLst>
                            <p:childTnLst>
                              <p:par>
                                <p:cTn id="1428" nodeType="clickEffect" fill="hold" presetClass="entr" presetID="49">
                                  <p:stCondLst>
                                    <p:cond delay="0"/>
                                  </p:stCondLst>
                                  <p:childTnLst>
                                    <p:set>
                                      <p:cBhvr>
                                        <p:cTn id="1429" dur="1" fill="hold">
                                          <p:stCondLst>
                                            <p:cond delay="0"/>
                                          </p:stCondLst>
                                        </p:cTn>
                                        <p:tgtEl>
                                          <p:spTgt spid="311"/>
                                        </p:tgtEl>
                                        <p:attrNameLst>
                                          <p:attrName>style.visibility</p:attrName>
                                        </p:attrNameLst>
                                      </p:cBhvr>
                                      <p:to>
                                        <p:strVal val="visible"/>
                                      </p:to>
                                    </p:set>
                                    <p:anim calcmode="lin" valueType="num">
                                      <p:cBhvr additive="repl">
                                        <p:cTn id="1430" dur="3000" fill="hold"/>
                                        <p:tgtEl>
                                          <p:spTgt spid="311"/>
                                        </p:tgtEl>
                                        <p:attrNameLst>
                                          <p:attrName>ppt_w</p:attrName>
                                        </p:attrNameLst>
                                      </p:cBhvr>
                                      <p:tavLst>
                                        <p:tav tm="0">
                                          <p:val>
                                            <p:fltVal val="0"/>
                                          </p:val>
                                        </p:tav>
                                        <p:tav tm="100000">
                                          <p:val>
                                            <p:strVal val="#ppt_w"/>
                                          </p:val>
                                        </p:tav>
                                      </p:tavLst>
                                    </p:anim>
                                    <p:anim calcmode="lin" valueType="num">
                                      <p:cBhvr additive="repl">
                                        <p:cTn id="1431" dur="3000" fill="hold"/>
                                        <p:tgtEl>
                                          <p:spTgt spid="311"/>
                                        </p:tgtEl>
                                        <p:attrNameLst>
                                          <p:attrName>ppt_h</p:attrName>
                                        </p:attrNameLst>
                                      </p:cBhvr>
                                      <p:tavLst>
                                        <p:tav tm="0">
                                          <p:val>
                                            <p:fltVal val="0"/>
                                          </p:val>
                                        </p:tav>
                                        <p:tav tm="100000">
                                          <p:val>
                                            <p:strVal val="#ppt_h"/>
                                          </p:val>
                                        </p:tav>
                                      </p:tavLst>
                                    </p:anim>
                                    <p:anim calcmode="lin" valueType="num">
                                      <p:cBhvr additive="repl">
                                        <p:cTn id="1432" dur="3000" fill="hold"/>
                                        <p:tgtEl>
                                          <p:spTgt spid="311"/>
                                        </p:tgtEl>
                                        <p:attrNameLst>
                                          <p:attrName>r</p:attrName>
                                        </p:attrNameLst>
                                      </p:cBhvr>
                                      <p:tavLst>
                                        <p:tav tm="0">
                                          <p:val>
                                            <p:strVal val="360"/>
                                          </p:val>
                                        </p:tav>
                                        <p:tav tm="100000">
                                          <p:val>
                                            <p:strVal val="0"/>
                                          </p:val>
                                        </p:tav>
                                      </p:tavLst>
                                    </p:anim>
                                    <p:animEffect filter="fade" transition="in">
                                      <p:cBhvr additive="repl">
                                        <p:cTn id="1433" dur="3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Rectangle 1"/>
          <p:cNvSpPr/>
          <p:nvPr/>
        </p:nvSpPr>
        <p:spPr>
          <a:xfrm>
            <a:off x="659880" y="371520"/>
            <a:ext cx="8664480" cy="63828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onstantia"/>
              </a:rPr>
              <a:t>The available paths of the network are listed down in Table 8.15 indicating the sequence of crashing (see Figure 8.29).</a:t>
            </a:r>
            <a:endParaRPr b="0" lang="en-US" sz="1800" spc="-1" strike="noStrike">
              <a:latin typeface="Arial"/>
            </a:endParaRPr>
          </a:p>
        </p:txBody>
      </p:sp>
      <p:pic>
        <p:nvPicPr>
          <p:cNvPr id="313" name="Picture 2" descr=""/>
          <p:cNvPicPr/>
          <p:nvPr/>
        </p:nvPicPr>
        <p:blipFill>
          <a:blip r:embed="rId1"/>
          <a:stretch/>
        </p:blipFill>
        <p:spPr>
          <a:xfrm>
            <a:off x="1402560" y="1066680"/>
            <a:ext cx="7840800" cy="1371240"/>
          </a:xfrm>
          <a:prstGeom prst="rect">
            <a:avLst/>
          </a:prstGeom>
          <a:ln w="9525">
            <a:noFill/>
          </a:ln>
        </p:spPr>
      </p:pic>
      <p:pic>
        <p:nvPicPr>
          <p:cNvPr id="314" name="Picture 3" descr=""/>
          <p:cNvPicPr/>
          <p:nvPr/>
        </p:nvPicPr>
        <p:blipFill>
          <a:blip r:embed="rId2"/>
          <a:stretch/>
        </p:blipFill>
        <p:spPr>
          <a:xfrm>
            <a:off x="293400" y="2514600"/>
            <a:ext cx="5565240" cy="3160440"/>
          </a:xfrm>
          <a:prstGeom prst="rect">
            <a:avLst/>
          </a:prstGeom>
          <a:ln w="9525">
            <a:noFill/>
          </a:ln>
        </p:spPr>
      </p:pic>
      <p:sp>
        <p:nvSpPr>
          <p:cNvPr id="315" name="Rectangle 4"/>
          <p:cNvSpPr/>
          <p:nvPr/>
        </p:nvSpPr>
        <p:spPr>
          <a:xfrm>
            <a:off x="5776200" y="2690640"/>
            <a:ext cx="3548160" cy="146124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onstantia"/>
              </a:rPr>
              <a:t>The sequence of crashing &amp; the total cost involved is given in Table 8.16 Initial direct cost = sum of all normal costs given</a:t>
            </a:r>
            <a:endParaRPr b="0" lang="en-US" sz="1800" spc="-1" strike="noStrike">
              <a:latin typeface="Arial"/>
            </a:endParaRPr>
          </a:p>
          <a:p>
            <a:pPr>
              <a:lnSpc>
                <a:spcPct val="100000"/>
              </a:lnSpc>
              <a:buNone/>
            </a:pPr>
            <a:r>
              <a:rPr b="0" lang="en-US" sz="1800" spc="-1" strike="noStrike">
                <a:solidFill>
                  <a:srgbClr val="000000"/>
                </a:solidFill>
                <a:latin typeface="Constantia"/>
              </a:rPr>
              <a:t>= Rs. 490.00</a:t>
            </a:r>
            <a:endParaRPr b="0" lang="en-US" sz="1800" spc="-1" strike="noStrike">
              <a:latin typeface="Arial"/>
            </a:endParaRPr>
          </a:p>
        </p:txBody>
      </p:sp>
      <p:sp>
        <p:nvSpPr>
          <p:cNvPr id="2" name="PlaceHolder 1"/>
          <p:cNvSpPr>
            <a:spLocks noGrp="1"/>
          </p:cNvSpPr>
          <p:nvPr>
            <p:ph type="sldNum" idx="9"/>
          </p:nvPr>
        </p:nvSpPr>
        <p:spPr/>
        <p:txBody>
          <a:bodyPr/>
          <a:p>
            <a:fld id="{05647E16-AA33-4A33-B154-DB1973D146EA}" type="slidenum">
              <a:t>39</a:t>
            </a:fld>
          </a:p>
        </p:txBody>
      </p:sp>
    </p:spTree>
  </p:cSld>
  <mc:AlternateContent>
    <mc:Choice Requires="p14">
      <p:transition spd="slow" p14:dur="2000"/>
    </mc:Choice>
    <mc:Fallback>
      <p:transition spd="slow"/>
    </mc:Fallback>
  </mc:AlternateContent>
  <p:timing>
    <p:tnLst>
      <p:par>
        <p:cTn id="1434" dur="indefinite" restart="never" nodeType="tmRoot">
          <p:childTnLst>
            <p:seq>
              <p:cTn id="1435" dur="indefinite" nodeType="mainSeq">
                <p:childTnLst>
                  <p:par>
                    <p:cTn id="1436" fill="hold">
                      <p:stCondLst>
                        <p:cond delay="indefinite"/>
                      </p:stCondLst>
                      <p:childTnLst>
                        <p:par>
                          <p:cTn id="1437" fill="hold">
                            <p:stCondLst>
                              <p:cond delay="0"/>
                            </p:stCondLst>
                            <p:childTnLst>
                              <p:par>
                                <p:cTn id="1438" nodeType="clickEffect" fill="hold" presetClass="entr" presetID="55">
                                  <p:stCondLst>
                                    <p:cond delay="0"/>
                                  </p:stCondLst>
                                  <p:childTnLst>
                                    <p:set>
                                      <p:cBhvr>
                                        <p:cTn id="1439" dur="1" fill="hold">
                                          <p:stCondLst>
                                            <p:cond delay="0"/>
                                          </p:stCondLst>
                                        </p:cTn>
                                        <p:tgtEl>
                                          <p:spTgt spid="312">
                                            <p:txEl>
                                              <p:pRg st="0" end="0"/>
                                            </p:txEl>
                                          </p:spTgt>
                                        </p:tgtEl>
                                        <p:attrNameLst>
                                          <p:attrName>style.visibility</p:attrName>
                                        </p:attrNameLst>
                                      </p:cBhvr>
                                      <p:to>
                                        <p:strVal val="visible"/>
                                      </p:to>
                                    </p:set>
                                    <p:anim calcmode="lin" valueType="num">
                                      <p:cBhvr additive="repl">
                                        <p:cTn id="1440" dur="1000" fill="hold"/>
                                        <p:tgtEl>
                                          <p:spTgt spid="312">
                                            <p:txEl>
                                              <p:pRg st="0" end="0"/>
                                            </p:txEl>
                                          </p:spTgt>
                                        </p:tgtEl>
                                        <p:attrNameLst>
                                          <p:attrName>ppt_w</p:attrName>
                                        </p:attrNameLst>
                                      </p:cBhvr>
                                      <p:tavLst>
                                        <p:tav tm="0">
                                          <p:val>
                                            <p:strVal val="#ppt_w*0.70"/>
                                          </p:val>
                                        </p:tav>
                                        <p:tav tm="100000">
                                          <p:val>
                                            <p:strVal val="#ppt_w"/>
                                          </p:val>
                                        </p:tav>
                                      </p:tavLst>
                                    </p:anim>
                                    <p:anim calcmode="lin" valueType="num">
                                      <p:cBhvr additive="repl">
                                        <p:cTn id="1441" dur="1000" fill="hold"/>
                                        <p:tgtEl>
                                          <p:spTgt spid="312">
                                            <p:txEl>
                                              <p:pRg st="0" end="0"/>
                                            </p:txEl>
                                          </p:spTgt>
                                        </p:tgtEl>
                                        <p:attrNameLst>
                                          <p:attrName>ppt_h</p:attrName>
                                        </p:attrNameLst>
                                      </p:cBhvr>
                                      <p:tavLst>
                                        <p:tav tm="0">
                                          <p:val>
                                            <p:strVal val="#ppt_h"/>
                                          </p:val>
                                        </p:tav>
                                        <p:tav tm="100000">
                                          <p:val>
                                            <p:strVal val="#ppt_h"/>
                                          </p:val>
                                        </p:tav>
                                      </p:tavLst>
                                    </p:anim>
                                    <p:animEffect filter="fade" transition="in">
                                      <p:cBhvr additive="repl">
                                        <p:cTn id="1442" dur="1000"/>
                                        <p:tgtEl>
                                          <p:spTgt spid="312">
                                            <p:txEl>
                                              <p:pRg st="0" end="0"/>
                                            </p:txEl>
                                          </p:spTgt>
                                        </p:tgtEl>
                                      </p:cBhvr>
                                    </p:animEffect>
                                  </p:childTnLst>
                                </p:cTn>
                              </p:par>
                            </p:childTnLst>
                          </p:cTn>
                        </p:par>
                      </p:childTnLst>
                    </p:cTn>
                  </p:par>
                  <p:par>
                    <p:cTn id="1443" fill="hold">
                      <p:stCondLst>
                        <p:cond delay="indefinite"/>
                      </p:stCondLst>
                      <p:childTnLst>
                        <p:par>
                          <p:cTn id="1444" fill="hold">
                            <p:stCondLst>
                              <p:cond delay="0"/>
                            </p:stCondLst>
                            <p:childTnLst>
                              <p:par>
                                <p:cTn id="1445" nodeType="clickEffect" fill="hold" presetClass="entr" presetID="2" presetSubtype="8">
                                  <p:stCondLst>
                                    <p:cond delay="0"/>
                                  </p:stCondLst>
                                  <p:childTnLst>
                                    <p:set>
                                      <p:cBhvr>
                                        <p:cTn id="1446" dur="1" fill="hold">
                                          <p:stCondLst>
                                            <p:cond delay="0"/>
                                          </p:stCondLst>
                                        </p:cTn>
                                        <p:tgtEl>
                                          <p:spTgt spid="313"/>
                                        </p:tgtEl>
                                        <p:attrNameLst>
                                          <p:attrName>style.visibility</p:attrName>
                                        </p:attrNameLst>
                                      </p:cBhvr>
                                      <p:to>
                                        <p:strVal val="visible"/>
                                      </p:to>
                                    </p:set>
                                    <p:anim calcmode="lin" valueType="num">
                                      <p:cBhvr additive="repl">
                                        <p:cTn id="1447" dur="2000" fill="hold"/>
                                        <p:tgtEl>
                                          <p:spTgt spid="313"/>
                                        </p:tgtEl>
                                        <p:attrNameLst>
                                          <p:attrName>ppt_x</p:attrName>
                                        </p:attrNameLst>
                                      </p:cBhvr>
                                      <p:tavLst>
                                        <p:tav tm="0">
                                          <p:val>
                                            <p:strVal val="0-#ppt_w/2"/>
                                          </p:val>
                                        </p:tav>
                                        <p:tav tm="100000">
                                          <p:val>
                                            <p:strVal val="#ppt_x"/>
                                          </p:val>
                                        </p:tav>
                                      </p:tavLst>
                                    </p:anim>
                                    <p:anim calcmode="lin" valueType="num">
                                      <p:cBhvr additive="repl">
                                        <p:cTn id="1448" dur="2000" fill="hold"/>
                                        <p:tgtEl>
                                          <p:spTgt spid="313"/>
                                        </p:tgtEl>
                                        <p:attrNameLst>
                                          <p:attrName>ppt_y</p:attrName>
                                        </p:attrNameLst>
                                      </p:cBhvr>
                                      <p:tavLst>
                                        <p:tav tm="0">
                                          <p:val>
                                            <p:strVal val="#ppt_y"/>
                                          </p:val>
                                        </p:tav>
                                        <p:tav tm="100000">
                                          <p:val>
                                            <p:strVal val="#ppt_y"/>
                                          </p:val>
                                        </p:tav>
                                      </p:tavLst>
                                    </p:anim>
                                  </p:childTnLst>
                                </p:cTn>
                              </p:par>
                            </p:childTnLst>
                          </p:cTn>
                        </p:par>
                      </p:childTnLst>
                    </p:cTn>
                  </p:par>
                  <p:par>
                    <p:cTn id="1449" fill="hold">
                      <p:stCondLst>
                        <p:cond delay="indefinite"/>
                      </p:stCondLst>
                      <p:childTnLst>
                        <p:par>
                          <p:cTn id="1450" fill="hold">
                            <p:stCondLst>
                              <p:cond delay="0"/>
                            </p:stCondLst>
                            <p:childTnLst>
                              <p:par>
                                <p:cTn id="1451" nodeType="clickEffect" fill="hold" presetClass="entr" presetID="49">
                                  <p:stCondLst>
                                    <p:cond delay="0"/>
                                  </p:stCondLst>
                                  <p:childTnLst>
                                    <p:set>
                                      <p:cBhvr>
                                        <p:cTn id="1452" dur="1" fill="hold">
                                          <p:stCondLst>
                                            <p:cond delay="0"/>
                                          </p:stCondLst>
                                        </p:cTn>
                                        <p:tgtEl>
                                          <p:spTgt spid="314"/>
                                        </p:tgtEl>
                                        <p:attrNameLst>
                                          <p:attrName>style.visibility</p:attrName>
                                        </p:attrNameLst>
                                      </p:cBhvr>
                                      <p:to>
                                        <p:strVal val="visible"/>
                                      </p:to>
                                    </p:set>
                                    <p:anim calcmode="lin" valueType="num">
                                      <p:cBhvr additive="repl">
                                        <p:cTn id="1453" dur="2000" fill="hold"/>
                                        <p:tgtEl>
                                          <p:spTgt spid="314"/>
                                        </p:tgtEl>
                                        <p:attrNameLst>
                                          <p:attrName>ppt_w</p:attrName>
                                        </p:attrNameLst>
                                      </p:cBhvr>
                                      <p:tavLst>
                                        <p:tav tm="0">
                                          <p:val>
                                            <p:fltVal val="0"/>
                                          </p:val>
                                        </p:tav>
                                        <p:tav tm="100000">
                                          <p:val>
                                            <p:strVal val="#ppt_w"/>
                                          </p:val>
                                        </p:tav>
                                      </p:tavLst>
                                    </p:anim>
                                    <p:anim calcmode="lin" valueType="num">
                                      <p:cBhvr additive="repl">
                                        <p:cTn id="1454" dur="2000" fill="hold"/>
                                        <p:tgtEl>
                                          <p:spTgt spid="314"/>
                                        </p:tgtEl>
                                        <p:attrNameLst>
                                          <p:attrName>ppt_h</p:attrName>
                                        </p:attrNameLst>
                                      </p:cBhvr>
                                      <p:tavLst>
                                        <p:tav tm="0">
                                          <p:val>
                                            <p:fltVal val="0"/>
                                          </p:val>
                                        </p:tav>
                                        <p:tav tm="100000">
                                          <p:val>
                                            <p:strVal val="#ppt_h"/>
                                          </p:val>
                                        </p:tav>
                                      </p:tavLst>
                                    </p:anim>
                                    <p:anim calcmode="lin" valueType="num">
                                      <p:cBhvr additive="repl">
                                        <p:cTn id="1455" dur="2000" fill="hold"/>
                                        <p:tgtEl>
                                          <p:spTgt spid="314"/>
                                        </p:tgtEl>
                                        <p:attrNameLst>
                                          <p:attrName>r</p:attrName>
                                        </p:attrNameLst>
                                      </p:cBhvr>
                                      <p:tavLst>
                                        <p:tav tm="0">
                                          <p:val>
                                            <p:strVal val="360"/>
                                          </p:val>
                                        </p:tav>
                                        <p:tav tm="100000">
                                          <p:val>
                                            <p:strVal val="0"/>
                                          </p:val>
                                        </p:tav>
                                      </p:tavLst>
                                    </p:anim>
                                    <p:animEffect filter="fade" transition="in">
                                      <p:cBhvr additive="repl">
                                        <p:cTn id="1456" dur="2000"/>
                                        <p:tgtEl>
                                          <p:spTgt spid="314"/>
                                        </p:tgtEl>
                                      </p:cBhvr>
                                    </p:animEffect>
                                  </p:childTnLst>
                                </p:cTn>
                              </p:par>
                            </p:childTnLst>
                          </p:cTn>
                        </p:par>
                      </p:childTnLst>
                    </p:cTn>
                  </p:par>
                  <p:par>
                    <p:cTn id="1457" fill="hold">
                      <p:stCondLst>
                        <p:cond delay="indefinite"/>
                      </p:stCondLst>
                      <p:childTnLst>
                        <p:par>
                          <p:cTn id="1458" fill="hold">
                            <p:stCondLst>
                              <p:cond delay="0"/>
                            </p:stCondLst>
                            <p:childTnLst>
                              <p:par>
                                <p:cTn id="1459" nodeType="clickEffect" fill="hold" presetClass="entr" presetID="55">
                                  <p:stCondLst>
                                    <p:cond delay="0"/>
                                  </p:stCondLst>
                                  <p:childTnLst>
                                    <p:set>
                                      <p:cBhvr>
                                        <p:cTn id="1460" dur="1" fill="hold">
                                          <p:stCondLst>
                                            <p:cond delay="0"/>
                                          </p:stCondLst>
                                        </p:cTn>
                                        <p:tgtEl>
                                          <p:spTgt spid="315"/>
                                        </p:tgtEl>
                                        <p:attrNameLst>
                                          <p:attrName>style.visibility</p:attrName>
                                        </p:attrNameLst>
                                      </p:cBhvr>
                                      <p:to>
                                        <p:strVal val="visible"/>
                                      </p:to>
                                    </p:set>
                                    <p:anim calcmode="lin" valueType="num">
                                      <p:cBhvr additive="repl">
                                        <p:cTn id="1461" dur="1000" fill="hold"/>
                                        <p:tgtEl>
                                          <p:spTgt spid="315"/>
                                        </p:tgtEl>
                                        <p:attrNameLst>
                                          <p:attrName>ppt_w</p:attrName>
                                        </p:attrNameLst>
                                      </p:cBhvr>
                                      <p:tavLst>
                                        <p:tav tm="0">
                                          <p:val>
                                            <p:strVal val="#ppt_w*0.70"/>
                                          </p:val>
                                        </p:tav>
                                        <p:tav tm="100000">
                                          <p:val>
                                            <p:strVal val="#ppt_w"/>
                                          </p:val>
                                        </p:tav>
                                      </p:tavLst>
                                    </p:anim>
                                    <p:anim calcmode="lin" valueType="num">
                                      <p:cBhvr additive="repl">
                                        <p:cTn id="1462" dur="1000" fill="hold"/>
                                        <p:tgtEl>
                                          <p:spTgt spid="315"/>
                                        </p:tgtEl>
                                        <p:attrNameLst>
                                          <p:attrName>ppt_h</p:attrName>
                                        </p:attrNameLst>
                                      </p:cBhvr>
                                      <p:tavLst>
                                        <p:tav tm="0">
                                          <p:val>
                                            <p:strVal val="#ppt_h"/>
                                          </p:val>
                                        </p:tav>
                                        <p:tav tm="100000">
                                          <p:val>
                                            <p:strVal val="#ppt_h"/>
                                          </p:val>
                                        </p:tav>
                                      </p:tavLst>
                                    </p:anim>
                                    <p:animEffect filter="fade" transition="in">
                                      <p:cBhvr additive="repl">
                                        <p:cTn id="1463"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Rectangle 1"/>
          <p:cNvSpPr/>
          <p:nvPr/>
        </p:nvSpPr>
        <p:spPr>
          <a:xfrm>
            <a:off x="380520" y="685800"/>
            <a:ext cx="9159840" cy="5576040"/>
          </a:xfrm>
          <a:prstGeom prst="rect">
            <a:avLst/>
          </a:prstGeom>
          <a:noFill/>
          <a:ln w="9525">
            <a:noFill/>
          </a:ln>
        </p:spPr>
        <p:style>
          <a:lnRef idx="0"/>
          <a:fillRef idx="0"/>
          <a:effectRef idx="0"/>
          <a:fontRef idx="minor"/>
        </p:style>
        <p:txBody>
          <a:bodyPr lIns="90000" rIns="90000" tIns="45000" bIns="45000" anchor="t">
            <a:spAutoFit/>
          </a:bodyPr>
          <a:p>
            <a:pPr marL="344520" indent="-344520">
              <a:lnSpc>
                <a:spcPct val="100000"/>
              </a:lnSpc>
              <a:buClr>
                <a:srgbClr val="00b0f0"/>
              </a:buClr>
              <a:buSzPct val="200000"/>
              <a:buFont typeface="Cambria"/>
              <a:buChar char="•"/>
            </a:pPr>
            <a:r>
              <a:rPr b="0" lang="en-US" sz="2400" spc="-1" strike="noStrike">
                <a:solidFill>
                  <a:srgbClr val="000000"/>
                </a:solidFill>
                <a:latin typeface="Cambria"/>
              </a:rPr>
              <a:t>A convenient analytical &amp; visual technique of </a:t>
            </a:r>
            <a:r>
              <a:rPr b="1" lang="en-US" sz="2400" spc="-1" strike="noStrike">
                <a:solidFill>
                  <a:srgbClr val="ff0000"/>
                </a:solidFill>
                <a:latin typeface="Cambria"/>
              </a:rPr>
              <a:t>PERT</a:t>
            </a:r>
            <a:r>
              <a:rPr b="0" lang="en-US" sz="2400" spc="-1" strike="noStrike">
                <a:solidFill>
                  <a:srgbClr val="000000"/>
                </a:solidFill>
                <a:latin typeface="Cambria"/>
              </a:rPr>
              <a:t> &amp; </a:t>
            </a:r>
            <a:r>
              <a:rPr b="1" lang="en-US" sz="2400" spc="-1" strike="noStrike">
                <a:solidFill>
                  <a:srgbClr val="ff0000"/>
                </a:solidFill>
                <a:latin typeface="Cambria"/>
              </a:rPr>
              <a:t>CPM</a:t>
            </a:r>
            <a:r>
              <a:rPr b="0" lang="en-US" sz="2400" spc="-1" strike="noStrike">
                <a:solidFill>
                  <a:srgbClr val="000000"/>
                </a:solidFill>
                <a:latin typeface="Cambria"/>
              </a:rPr>
              <a:t> prove extremely valuable in assisting the managers in managing the projects.</a:t>
            </a:r>
            <a:r>
              <a:rPr b="0" lang="en-US" sz="2400" spc="-1" strike="noStrike">
                <a:solidFill>
                  <a:srgbClr val="ff0000"/>
                </a:solidFill>
                <a:latin typeface="Cambria"/>
              </a:rPr>
              <a:t> </a:t>
            </a:r>
            <a:endParaRPr b="0" lang="en-US" sz="2400" spc="-1" strike="noStrike">
              <a:latin typeface="Arial"/>
            </a:endParaRPr>
          </a:p>
          <a:p>
            <a:pPr marL="344520" indent="-344520">
              <a:lnSpc>
                <a:spcPct val="100000"/>
              </a:lnSpc>
              <a:buClr>
                <a:srgbClr val="00b0f0"/>
              </a:buClr>
              <a:buSzPct val="200000"/>
              <a:buFont typeface="Cambria"/>
              <a:buChar char="•"/>
            </a:pPr>
            <a:r>
              <a:rPr b="1" lang="en-US" sz="2400" spc="-1" strike="noStrike">
                <a:solidFill>
                  <a:srgbClr val="ff0000"/>
                </a:solidFill>
                <a:latin typeface="Cambria"/>
              </a:rPr>
              <a:t>PERT</a:t>
            </a:r>
            <a:r>
              <a:rPr b="0" lang="en-US" sz="2400" spc="-1" strike="noStrike">
                <a:solidFill>
                  <a:srgbClr val="000000"/>
                </a:solidFill>
                <a:latin typeface="Cambria"/>
              </a:rPr>
              <a:t> stands for </a:t>
            </a:r>
            <a:r>
              <a:rPr b="1" lang="en-US" sz="2400" spc="-1" strike="noStrike">
                <a:solidFill>
                  <a:srgbClr val="ff0000"/>
                </a:solidFill>
                <a:latin typeface="Cambria"/>
              </a:rPr>
              <a:t>Project Evaluation &amp; Review Technique</a:t>
            </a:r>
            <a:r>
              <a:rPr b="1" lang="en-US" sz="2400" spc="-1" strike="noStrike">
                <a:solidFill>
                  <a:srgbClr val="000000"/>
                </a:solidFill>
                <a:latin typeface="Cambria"/>
              </a:rPr>
              <a:t> developed during 1950’s. The technique </a:t>
            </a:r>
            <a:r>
              <a:rPr b="0" lang="en-US" sz="2400" spc="-1" strike="noStrike">
                <a:solidFill>
                  <a:srgbClr val="000000"/>
                </a:solidFill>
                <a:latin typeface="Cambria"/>
              </a:rPr>
              <a:t>was developed &amp; used in conjunction with the planning &amp; designing of the Polaris missile project.</a:t>
            </a:r>
            <a:r>
              <a:rPr b="0" lang="en-US" sz="2400" spc="-1" strike="noStrike">
                <a:solidFill>
                  <a:srgbClr val="ff0000"/>
                </a:solidFill>
                <a:latin typeface="Cambria"/>
              </a:rPr>
              <a:t> </a:t>
            </a:r>
            <a:endParaRPr b="0" lang="en-US" sz="2400" spc="-1" strike="noStrike">
              <a:latin typeface="Arial"/>
            </a:endParaRPr>
          </a:p>
          <a:p>
            <a:pPr marL="344520" indent="-344520">
              <a:lnSpc>
                <a:spcPct val="100000"/>
              </a:lnSpc>
              <a:buClr>
                <a:srgbClr val="00b0f0"/>
              </a:buClr>
              <a:buSzPct val="200000"/>
              <a:buFont typeface="Cambria"/>
              <a:buChar char="•"/>
            </a:pPr>
            <a:r>
              <a:rPr b="1" lang="en-US" sz="2400" spc="-1" strike="noStrike">
                <a:solidFill>
                  <a:srgbClr val="ff0000"/>
                </a:solidFill>
                <a:latin typeface="Cambria"/>
              </a:rPr>
              <a:t>CPM</a:t>
            </a:r>
            <a:r>
              <a:rPr b="0" lang="en-US" sz="2400" spc="-1" strike="noStrike">
                <a:solidFill>
                  <a:srgbClr val="000000"/>
                </a:solidFill>
                <a:latin typeface="Cambria"/>
              </a:rPr>
              <a:t> stands for</a:t>
            </a:r>
            <a:r>
              <a:rPr b="1" lang="en-US" sz="2400" spc="-1" strike="noStrike">
                <a:solidFill>
                  <a:srgbClr val="000000"/>
                </a:solidFill>
                <a:latin typeface="Cambria"/>
              </a:rPr>
              <a:t> </a:t>
            </a:r>
            <a:r>
              <a:rPr b="1" lang="en-US" sz="2400" spc="-1" strike="noStrike">
                <a:solidFill>
                  <a:srgbClr val="ff0000"/>
                </a:solidFill>
                <a:latin typeface="Cambria"/>
              </a:rPr>
              <a:t>Critical Path Method </a:t>
            </a:r>
            <a:r>
              <a:rPr b="1" lang="en-US" sz="2400" spc="-1" strike="noStrike">
                <a:solidFill>
                  <a:srgbClr val="000000"/>
                </a:solidFill>
                <a:latin typeface="Cambria"/>
              </a:rPr>
              <a:t>which was developed by DuPont  </a:t>
            </a:r>
            <a:r>
              <a:rPr b="0" lang="en-US" sz="2400" spc="-1" strike="noStrike">
                <a:solidFill>
                  <a:srgbClr val="000000"/>
                </a:solidFill>
                <a:latin typeface="Cambria"/>
              </a:rPr>
              <a:t>Company &amp; applied first to the construction projects in the chemical industry.</a:t>
            </a:r>
            <a:endParaRPr b="0" lang="en-US" sz="2400" spc="-1" strike="noStrike">
              <a:latin typeface="Arial"/>
            </a:endParaRPr>
          </a:p>
          <a:p>
            <a:pPr marL="344520" indent="-344520">
              <a:lnSpc>
                <a:spcPct val="100000"/>
              </a:lnSpc>
              <a:buClr>
                <a:srgbClr val="00b0f0"/>
              </a:buClr>
              <a:buSzPct val="200000"/>
              <a:buFont typeface="Cambria"/>
              <a:buChar char="•"/>
            </a:pPr>
            <a:r>
              <a:rPr b="0" lang="en-US" sz="2400" spc="-1" strike="noStrike">
                <a:solidFill>
                  <a:srgbClr val="000000"/>
                </a:solidFill>
                <a:latin typeface="Cambria"/>
              </a:rPr>
              <a:t>Though both PERT &amp; CPM techniques have similarity in terms of concepts, the basic difference is, PERT is used for analysis of project scheduling problems. CPM has single time estimate &amp; PERT has three time estimates for activities &amp; uses probability theory to find the chance of reaching the scheduled time.</a:t>
            </a:r>
            <a:endParaRPr b="0" lang="en-US" sz="2400" spc="-1" strike="noStrike">
              <a:latin typeface="Arial"/>
            </a:endParaRPr>
          </a:p>
        </p:txBody>
      </p:sp>
      <p:sp>
        <p:nvSpPr>
          <p:cNvPr id="2" name="PlaceHolder 1"/>
          <p:cNvSpPr>
            <a:spLocks noGrp="1"/>
          </p:cNvSpPr>
          <p:nvPr>
            <p:ph type="sldNum" idx="9"/>
          </p:nvPr>
        </p:nvSpPr>
        <p:spPr/>
        <p:txBody>
          <a:bodyPr/>
          <a:p>
            <a:fld id="{D93007C4-38CD-4021-B30B-C43E029E5C44}" type="slidenum">
              <a:t>4</a:t>
            </a:fld>
          </a:p>
        </p:txBody>
      </p:sp>
    </p:spTree>
  </p:cSld>
  <mc:AlternateContent>
    <mc:Choice Requires="p14">
      <p:transition spd="slow" p14:dur="2000"/>
    </mc:Choice>
    <mc:Fallback>
      <p:transition spd="slow"/>
    </mc:Fallback>
  </mc:AlternateContent>
  <p:timing>
    <p:tnLst>
      <p:par>
        <p:cTn id="34" dur="indefinite" restart="never" nodeType="tmRoot">
          <p:childTnLst>
            <p:seq>
              <p:cTn id="35" dur="indefinite" nodeType="mainSeq">
                <p:childTnLst>
                  <p:par>
                    <p:cTn id="36" fill="hold">
                      <p:stCondLst>
                        <p:cond delay="indefinite"/>
                      </p:stCondLst>
                      <p:childTnLst>
                        <p:par>
                          <p:cTn id="37" fill="hold">
                            <p:stCondLst>
                              <p:cond delay="0"/>
                            </p:stCondLst>
                            <p:childTnLst>
                              <p:par>
                                <p:cTn id="38" nodeType="clickEffect" fill="hold" presetClass="entr" presetID="2" presetSubtype="8">
                                  <p:stCondLst>
                                    <p:cond delay="0"/>
                                  </p:stCondLst>
                                  <p:childTnLst>
                                    <p:set>
                                      <p:cBhvr>
                                        <p:cTn id="39" dur="1" fill="hold">
                                          <p:stCondLst>
                                            <p:cond delay="0"/>
                                          </p:stCondLst>
                                        </p:cTn>
                                        <p:tgtEl>
                                          <p:spTgt spid="129"/>
                                        </p:tgtEl>
                                        <p:attrNameLst>
                                          <p:attrName>style.visibility</p:attrName>
                                        </p:attrNameLst>
                                      </p:cBhvr>
                                      <p:to>
                                        <p:strVal val="visible"/>
                                      </p:to>
                                    </p:set>
                                    <p:anim calcmode="lin" valueType="num">
                                      <p:cBhvr additive="repl">
                                        <p:cTn id="40" dur="2000" fill="hold"/>
                                        <p:tgtEl>
                                          <p:spTgt spid="129"/>
                                        </p:tgtEl>
                                        <p:attrNameLst>
                                          <p:attrName>ppt_x</p:attrName>
                                        </p:attrNameLst>
                                      </p:cBhvr>
                                      <p:tavLst>
                                        <p:tav tm="0">
                                          <p:val>
                                            <p:strVal val="0-#ppt_w/2"/>
                                          </p:val>
                                        </p:tav>
                                        <p:tav tm="100000">
                                          <p:val>
                                            <p:strVal val="#ppt_x"/>
                                          </p:val>
                                        </p:tav>
                                      </p:tavLst>
                                    </p:anim>
                                    <p:anim calcmode="lin" valueType="num">
                                      <p:cBhvr additive="repl">
                                        <p:cTn id="41" dur="2000" fill="hold"/>
                                        <p:tgtEl>
                                          <p:spTgt spid="1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6" name="Picture 2" descr=""/>
          <p:cNvPicPr/>
          <p:nvPr/>
        </p:nvPicPr>
        <p:blipFill>
          <a:blip r:embed="rId1"/>
          <a:stretch/>
        </p:blipFill>
        <p:spPr>
          <a:xfrm>
            <a:off x="1613880" y="990720"/>
            <a:ext cx="6674400" cy="1152000"/>
          </a:xfrm>
          <a:prstGeom prst="rect">
            <a:avLst/>
          </a:prstGeom>
          <a:ln w="9525">
            <a:noFill/>
          </a:ln>
        </p:spPr>
      </p:pic>
      <p:pic>
        <p:nvPicPr>
          <p:cNvPr id="317" name="Picture 3" descr=""/>
          <p:cNvPicPr/>
          <p:nvPr/>
        </p:nvPicPr>
        <p:blipFill>
          <a:blip r:embed="rId2"/>
          <a:stretch/>
        </p:blipFill>
        <p:spPr>
          <a:xfrm>
            <a:off x="1632960" y="2119320"/>
            <a:ext cx="6618960" cy="1587240"/>
          </a:xfrm>
          <a:prstGeom prst="rect">
            <a:avLst/>
          </a:prstGeom>
          <a:ln w="9525">
            <a:noFill/>
          </a:ln>
        </p:spPr>
      </p:pic>
      <p:sp>
        <p:nvSpPr>
          <p:cNvPr id="318" name="Rectangle 3"/>
          <p:cNvSpPr/>
          <p:nvPr/>
        </p:nvSpPr>
        <p:spPr>
          <a:xfrm>
            <a:off x="1402560" y="3855960"/>
            <a:ext cx="7426800" cy="91260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0" lang="en-US" sz="1800" spc="-1" strike="noStrike">
                <a:solidFill>
                  <a:srgbClr val="000000"/>
                </a:solidFill>
                <a:latin typeface="Constantia"/>
              </a:rPr>
              <a:t>It is not possible to crash more than 10 days, as all the activities in the critical path are fully crashed. Hence the minimum project duration is 10 days with the total cost of Rs. 970.00.</a:t>
            </a:r>
            <a:endParaRPr b="0" lang="en-US" sz="1800" spc="-1" strike="noStrike">
              <a:latin typeface="Arial"/>
            </a:endParaRPr>
          </a:p>
        </p:txBody>
      </p:sp>
      <p:sp>
        <p:nvSpPr>
          <p:cNvPr id="2" name="PlaceHolder 1"/>
          <p:cNvSpPr>
            <a:spLocks noGrp="1"/>
          </p:cNvSpPr>
          <p:nvPr>
            <p:ph type="sldNum" idx="9"/>
          </p:nvPr>
        </p:nvSpPr>
        <p:spPr/>
        <p:txBody>
          <a:bodyPr/>
          <a:p>
            <a:fld id="{18F86486-F145-4204-9127-AF768D65A5BC}" type="slidenum">
              <a:t>40</a:t>
            </a:fld>
          </a:p>
        </p:txBody>
      </p:sp>
    </p:spTree>
  </p:cSld>
  <mc:AlternateContent>
    <mc:Choice Requires="p14">
      <p:transition spd="slow" p14:dur="2000"/>
    </mc:Choice>
    <mc:Fallback>
      <p:transition spd="slow"/>
    </mc:Fallback>
  </mc:AlternateContent>
  <p:timing>
    <p:tnLst>
      <p:par>
        <p:cTn id="1464" dur="indefinite" restart="never" nodeType="tmRoot">
          <p:childTnLst>
            <p:seq>
              <p:cTn id="1465" dur="indefinite" nodeType="mainSeq">
                <p:childTnLst>
                  <p:par>
                    <p:cTn id="1466" fill="hold">
                      <p:stCondLst>
                        <p:cond delay="indefinite"/>
                      </p:stCondLst>
                      <p:childTnLst>
                        <p:par>
                          <p:cTn id="1467" fill="hold">
                            <p:stCondLst>
                              <p:cond delay="0"/>
                            </p:stCondLst>
                            <p:childTnLst>
                              <p:par>
                                <p:cTn id="1468" nodeType="clickEffect" fill="hold" presetClass="entr" presetID="49">
                                  <p:stCondLst>
                                    <p:cond delay="0"/>
                                  </p:stCondLst>
                                  <p:childTnLst>
                                    <p:set>
                                      <p:cBhvr>
                                        <p:cTn id="1469" dur="1" fill="hold">
                                          <p:stCondLst>
                                            <p:cond delay="0"/>
                                          </p:stCondLst>
                                        </p:cTn>
                                        <p:tgtEl>
                                          <p:spTgt spid="316"/>
                                        </p:tgtEl>
                                        <p:attrNameLst>
                                          <p:attrName>style.visibility</p:attrName>
                                        </p:attrNameLst>
                                      </p:cBhvr>
                                      <p:to>
                                        <p:strVal val="visible"/>
                                      </p:to>
                                    </p:set>
                                    <p:anim calcmode="lin" valueType="num">
                                      <p:cBhvr additive="repl">
                                        <p:cTn id="1470" dur="2000" fill="hold"/>
                                        <p:tgtEl>
                                          <p:spTgt spid="316"/>
                                        </p:tgtEl>
                                        <p:attrNameLst>
                                          <p:attrName>ppt_w</p:attrName>
                                        </p:attrNameLst>
                                      </p:cBhvr>
                                      <p:tavLst>
                                        <p:tav tm="0">
                                          <p:val>
                                            <p:fltVal val="0"/>
                                          </p:val>
                                        </p:tav>
                                        <p:tav tm="100000">
                                          <p:val>
                                            <p:strVal val="#ppt_w"/>
                                          </p:val>
                                        </p:tav>
                                      </p:tavLst>
                                    </p:anim>
                                    <p:anim calcmode="lin" valueType="num">
                                      <p:cBhvr additive="repl">
                                        <p:cTn id="1471" dur="2000" fill="hold"/>
                                        <p:tgtEl>
                                          <p:spTgt spid="316"/>
                                        </p:tgtEl>
                                        <p:attrNameLst>
                                          <p:attrName>ppt_h</p:attrName>
                                        </p:attrNameLst>
                                      </p:cBhvr>
                                      <p:tavLst>
                                        <p:tav tm="0">
                                          <p:val>
                                            <p:fltVal val="0"/>
                                          </p:val>
                                        </p:tav>
                                        <p:tav tm="100000">
                                          <p:val>
                                            <p:strVal val="#ppt_h"/>
                                          </p:val>
                                        </p:tav>
                                      </p:tavLst>
                                    </p:anim>
                                    <p:anim calcmode="lin" valueType="num">
                                      <p:cBhvr additive="repl">
                                        <p:cTn id="1472" dur="2000" fill="hold"/>
                                        <p:tgtEl>
                                          <p:spTgt spid="316"/>
                                        </p:tgtEl>
                                        <p:attrNameLst>
                                          <p:attrName>r</p:attrName>
                                        </p:attrNameLst>
                                      </p:cBhvr>
                                      <p:tavLst>
                                        <p:tav tm="0">
                                          <p:val>
                                            <p:strVal val="360"/>
                                          </p:val>
                                        </p:tav>
                                        <p:tav tm="100000">
                                          <p:val>
                                            <p:strVal val="0"/>
                                          </p:val>
                                        </p:tav>
                                      </p:tavLst>
                                    </p:anim>
                                    <p:animEffect filter="fade" transition="in">
                                      <p:cBhvr additive="repl">
                                        <p:cTn id="1473" dur="2000"/>
                                        <p:tgtEl>
                                          <p:spTgt spid="316"/>
                                        </p:tgtEl>
                                      </p:cBhvr>
                                    </p:animEffect>
                                  </p:childTnLst>
                                </p:cTn>
                              </p:par>
                              <p:par>
                                <p:cTn id="1474" nodeType="withEffect" fill="hold" presetClass="entr" presetID="49">
                                  <p:stCondLst>
                                    <p:cond delay="0"/>
                                  </p:stCondLst>
                                  <p:childTnLst>
                                    <p:set>
                                      <p:cBhvr>
                                        <p:cTn id="1475" dur="1" fill="hold">
                                          <p:stCondLst>
                                            <p:cond delay="0"/>
                                          </p:stCondLst>
                                        </p:cTn>
                                        <p:tgtEl>
                                          <p:spTgt spid="317"/>
                                        </p:tgtEl>
                                        <p:attrNameLst>
                                          <p:attrName>style.visibility</p:attrName>
                                        </p:attrNameLst>
                                      </p:cBhvr>
                                      <p:to>
                                        <p:strVal val="visible"/>
                                      </p:to>
                                    </p:set>
                                    <p:anim calcmode="lin" valueType="num">
                                      <p:cBhvr additive="repl">
                                        <p:cTn id="1476" dur="2000" fill="hold"/>
                                        <p:tgtEl>
                                          <p:spTgt spid="317"/>
                                        </p:tgtEl>
                                        <p:attrNameLst>
                                          <p:attrName>ppt_w</p:attrName>
                                        </p:attrNameLst>
                                      </p:cBhvr>
                                      <p:tavLst>
                                        <p:tav tm="0">
                                          <p:val>
                                            <p:fltVal val="0"/>
                                          </p:val>
                                        </p:tav>
                                        <p:tav tm="100000">
                                          <p:val>
                                            <p:strVal val="#ppt_w"/>
                                          </p:val>
                                        </p:tav>
                                      </p:tavLst>
                                    </p:anim>
                                    <p:anim calcmode="lin" valueType="num">
                                      <p:cBhvr additive="repl">
                                        <p:cTn id="1477" dur="2000" fill="hold"/>
                                        <p:tgtEl>
                                          <p:spTgt spid="317"/>
                                        </p:tgtEl>
                                        <p:attrNameLst>
                                          <p:attrName>ppt_h</p:attrName>
                                        </p:attrNameLst>
                                      </p:cBhvr>
                                      <p:tavLst>
                                        <p:tav tm="0">
                                          <p:val>
                                            <p:fltVal val="0"/>
                                          </p:val>
                                        </p:tav>
                                        <p:tav tm="100000">
                                          <p:val>
                                            <p:strVal val="#ppt_h"/>
                                          </p:val>
                                        </p:tav>
                                      </p:tavLst>
                                    </p:anim>
                                    <p:anim calcmode="lin" valueType="num">
                                      <p:cBhvr additive="repl">
                                        <p:cTn id="1478" dur="2000" fill="hold"/>
                                        <p:tgtEl>
                                          <p:spTgt spid="317"/>
                                        </p:tgtEl>
                                        <p:attrNameLst>
                                          <p:attrName>r</p:attrName>
                                        </p:attrNameLst>
                                      </p:cBhvr>
                                      <p:tavLst>
                                        <p:tav tm="0">
                                          <p:val>
                                            <p:strVal val="360"/>
                                          </p:val>
                                        </p:tav>
                                        <p:tav tm="100000">
                                          <p:val>
                                            <p:strVal val="0"/>
                                          </p:val>
                                        </p:tav>
                                      </p:tavLst>
                                    </p:anim>
                                    <p:animEffect filter="fade" transition="in">
                                      <p:cBhvr additive="repl">
                                        <p:cTn id="1479" dur="2000"/>
                                        <p:tgtEl>
                                          <p:spTgt spid="317"/>
                                        </p:tgtEl>
                                      </p:cBhvr>
                                    </p:animEffect>
                                  </p:childTnLst>
                                </p:cTn>
                              </p:par>
                            </p:childTnLst>
                          </p:cTn>
                        </p:par>
                      </p:childTnLst>
                    </p:cTn>
                  </p:par>
                  <p:par>
                    <p:cTn id="1480" fill="hold">
                      <p:stCondLst>
                        <p:cond delay="indefinite"/>
                      </p:stCondLst>
                      <p:childTnLst>
                        <p:par>
                          <p:cTn id="1481" fill="hold">
                            <p:stCondLst>
                              <p:cond delay="0"/>
                            </p:stCondLst>
                            <p:childTnLst>
                              <p:par>
                                <p:cTn id="1482" nodeType="clickEffect" fill="hold" presetClass="entr" presetID="55">
                                  <p:stCondLst>
                                    <p:cond delay="0"/>
                                  </p:stCondLst>
                                  <p:childTnLst>
                                    <p:set>
                                      <p:cBhvr>
                                        <p:cTn id="1483" dur="1" fill="hold">
                                          <p:stCondLst>
                                            <p:cond delay="0"/>
                                          </p:stCondLst>
                                        </p:cTn>
                                        <p:tgtEl>
                                          <p:spTgt spid="318"/>
                                        </p:tgtEl>
                                        <p:attrNameLst>
                                          <p:attrName>style.visibility</p:attrName>
                                        </p:attrNameLst>
                                      </p:cBhvr>
                                      <p:to>
                                        <p:strVal val="visible"/>
                                      </p:to>
                                    </p:set>
                                    <p:anim calcmode="lin" valueType="num">
                                      <p:cBhvr additive="repl">
                                        <p:cTn id="1484" dur="1000" fill="hold"/>
                                        <p:tgtEl>
                                          <p:spTgt spid="318"/>
                                        </p:tgtEl>
                                        <p:attrNameLst>
                                          <p:attrName>ppt_w</p:attrName>
                                        </p:attrNameLst>
                                      </p:cBhvr>
                                      <p:tavLst>
                                        <p:tav tm="0">
                                          <p:val>
                                            <p:strVal val="#ppt_w*0.70"/>
                                          </p:val>
                                        </p:tav>
                                        <p:tav tm="100000">
                                          <p:val>
                                            <p:strVal val="#ppt_w"/>
                                          </p:val>
                                        </p:tav>
                                      </p:tavLst>
                                    </p:anim>
                                    <p:anim calcmode="lin" valueType="num">
                                      <p:cBhvr additive="repl">
                                        <p:cTn id="1485" dur="1000" fill="hold"/>
                                        <p:tgtEl>
                                          <p:spTgt spid="318"/>
                                        </p:tgtEl>
                                        <p:attrNameLst>
                                          <p:attrName>ppt_h</p:attrName>
                                        </p:attrNameLst>
                                      </p:cBhvr>
                                      <p:tavLst>
                                        <p:tav tm="0">
                                          <p:val>
                                            <p:strVal val="#ppt_h"/>
                                          </p:val>
                                        </p:tav>
                                        <p:tav tm="100000">
                                          <p:val>
                                            <p:strVal val="#ppt_h"/>
                                          </p:val>
                                        </p:tav>
                                      </p:tavLst>
                                    </p:anim>
                                    <p:animEffect filter="fade" transition="in">
                                      <p:cBhvr additive="repl">
                                        <p:cTn id="1486"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9" name="Picture 2" descr=""/>
          <p:cNvPicPr/>
          <p:nvPr/>
        </p:nvPicPr>
        <p:blipFill>
          <a:blip r:embed="rId1"/>
          <a:stretch/>
        </p:blipFill>
        <p:spPr>
          <a:xfrm>
            <a:off x="1743840" y="762120"/>
            <a:ext cx="6415920" cy="3400200"/>
          </a:xfrm>
          <a:prstGeom prst="rect">
            <a:avLst/>
          </a:prstGeom>
          <a:ln w="9525">
            <a:noFill/>
          </a:ln>
        </p:spPr>
      </p:pic>
      <p:sp>
        <p:nvSpPr>
          <p:cNvPr id="320" name="Rectangle 2"/>
          <p:cNvSpPr/>
          <p:nvPr/>
        </p:nvSpPr>
        <p:spPr>
          <a:xfrm>
            <a:off x="642960" y="304920"/>
            <a:ext cx="135432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onstantia"/>
              </a:rPr>
              <a:t>Assignment</a:t>
            </a:r>
            <a:endParaRPr b="0" lang="en-US" sz="1800" spc="-1" strike="noStrike">
              <a:latin typeface="Arial"/>
            </a:endParaRPr>
          </a:p>
        </p:txBody>
      </p:sp>
      <p:pic>
        <p:nvPicPr>
          <p:cNvPr id="321" name="Picture 3" descr=""/>
          <p:cNvPicPr/>
          <p:nvPr/>
        </p:nvPicPr>
        <p:blipFill>
          <a:blip r:embed="rId2"/>
          <a:stretch/>
        </p:blipFill>
        <p:spPr>
          <a:xfrm>
            <a:off x="1654920" y="4114800"/>
            <a:ext cx="6591960" cy="1114200"/>
          </a:xfrm>
          <a:prstGeom prst="rect">
            <a:avLst/>
          </a:prstGeom>
          <a:ln w="9525">
            <a:noFill/>
          </a:ln>
        </p:spPr>
      </p:pic>
      <p:sp>
        <p:nvSpPr>
          <p:cNvPr id="2" name="PlaceHolder 1"/>
          <p:cNvSpPr>
            <a:spLocks noGrp="1"/>
          </p:cNvSpPr>
          <p:nvPr>
            <p:ph type="sldNum" idx="9"/>
          </p:nvPr>
        </p:nvSpPr>
        <p:spPr/>
        <p:txBody>
          <a:bodyPr/>
          <a:p>
            <a:fld id="{C54768D0-AE06-439E-A393-C2D7F66585F7}" type="slidenum">
              <a:t>41</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2" name="Picture 2" descr=""/>
          <p:cNvPicPr/>
          <p:nvPr/>
        </p:nvPicPr>
        <p:blipFill>
          <a:blip r:embed="rId1"/>
          <a:stretch/>
        </p:blipFill>
        <p:spPr>
          <a:xfrm>
            <a:off x="1578960" y="609480"/>
            <a:ext cx="6746040" cy="999720"/>
          </a:xfrm>
          <a:prstGeom prst="rect">
            <a:avLst/>
          </a:prstGeom>
          <a:ln w="9525">
            <a:noFill/>
          </a:ln>
        </p:spPr>
      </p:pic>
      <p:sp>
        <p:nvSpPr>
          <p:cNvPr id="323" name="Rectangle 2"/>
          <p:cNvSpPr/>
          <p:nvPr/>
        </p:nvSpPr>
        <p:spPr>
          <a:xfrm>
            <a:off x="1650240" y="685800"/>
            <a:ext cx="164880" cy="151920"/>
          </a:xfrm>
          <a:prstGeom prst="rect">
            <a:avLst/>
          </a:prstGeom>
          <a:solidFill>
            <a:srgbClr val="0f6fc6"/>
          </a:solidFill>
          <a:ln>
            <a:solidFill>
              <a:srgbClr val="0b5292"/>
            </a:solidFill>
            <a:round/>
          </a:ln>
        </p:spPr>
        <p:style>
          <a:lnRef idx="2">
            <a:schemeClr val="accent1">
              <a:shade val="50000"/>
            </a:schemeClr>
          </a:lnRef>
          <a:fillRef idx="1">
            <a:schemeClr val="accent1"/>
          </a:fillRef>
          <a:effectRef idx="0">
            <a:schemeClr val="accent1"/>
          </a:effectRef>
          <a:fontRef idx="minor"/>
        </p:style>
      </p:sp>
      <p:pic>
        <p:nvPicPr>
          <p:cNvPr id="324" name="Picture 3" descr=""/>
          <p:cNvPicPr/>
          <p:nvPr/>
        </p:nvPicPr>
        <p:blipFill>
          <a:blip r:embed="rId2"/>
          <a:stretch/>
        </p:blipFill>
        <p:spPr>
          <a:xfrm>
            <a:off x="1537560" y="1781280"/>
            <a:ext cx="6828480" cy="4466880"/>
          </a:xfrm>
          <a:prstGeom prst="rect">
            <a:avLst/>
          </a:prstGeom>
          <a:ln w="9525">
            <a:noFill/>
          </a:ln>
        </p:spPr>
      </p:pic>
      <p:sp>
        <p:nvSpPr>
          <p:cNvPr id="325" name="Rectangle 5"/>
          <p:cNvSpPr/>
          <p:nvPr/>
        </p:nvSpPr>
        <p:spPr>
          <a:xfrm>
            <a:off x="1704240" y="1843200"/>
            <a:ext cx="82080" cy="151920"/>
          </a:xfrm>
          <a:prstGeom prst="rect">
            <a:avLst/>
          </a:prstGeom>
          <a:solidFill>
            <a:srgbClr val="0f6fc6"/>
          </a:solidFill>
          <a:ln>
            <a:solidFill>
              <a:srgbClr val="0b5292"/>
            </a:solidFill>
            <a:round/>
          </a:ln>
        </p:spPr>
        <p:style>
          <a:lnRef idx="2">
            <a:schemeClr val="accent1">
              <a:shade val="50000"/>
            </a:schemeClr>
          </a:lnRef>
          <a:fillRef idx="1">
            <a:schemeClr val="accent1"/>
          </a:fillRef>
          <a:effectRef idx="0">
            <a:schemeClr val="accent1"/>
          </a:effectRef>
          <a:fontRef idx="minor"/>
        </p:style>
      </p:sp>
      <p:sp>
        <p:nvSpPr>
          <p:cNvPr id="2" name="PlaceHolder 1"/>
          <p:cNvSpPr>
            <a:spLocks noGrp="1"/>
          </p:cNvSpPr>
          <p:nvPr>
            <p:ph type="sldNum" idx="9"/>
          </p:nvPr>
        </p:nvSpPr>
        <p:spPr/>
        <p:txBody>
          <a:bodyPr/>
          <a:p>
            <a:fld id="{1D5DEB4E-7459-4DD0-AA55-EFCF5461CBEC}" type="slidenum">
              <a:t>42</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6" name="Picture 2" descr=""/>
          <p:cNvPicPr/>
          <p:nvPr/>
        </p:nvPicPr>
        <p:blipFill>
          <a:blip r:embed="rId1"/>
          <a:stretch/>
        </p:blipFill>
        <p:spPr>
          <a:xfrm>
            <a:off x="1464480" y="380880"/>
            <a:ext cx="6972840" cy="3847680"/>
          </a:xfrm>
          <a:prstGeom prst="rect">
            <a:avLst/>
          </a:prstGeom>
          <a:ln w="9525">
            <a:noFill/>
          </a:ln>
        </p:spPr>
      </p:pic>
      <p:sp>
        <p:nvSpPr>
          <p:cNvPr id="327" name="Rounded Rectangle 2"/>
          <p:cNvSpPr/>
          <p:nvPr/>
        </p:nvSpPr>
        <p:spPr>
          <a:xfrm>
            <a:off x="1642320" y="434880"/>
            <a:ext cx="164880" cy="151920"/>
          </a:xfrm>
          <a:prstGeom prst="roundRect">
            <a:avLst>
              <a:gd name="adj" fmla="val 16667"/>
            </a:avLst>
          </a:prstGeom>
          <a:solidFill>
            <a:srgbClr val="0f6fc6"/>
          </a:solidFill>
          <a:ln>
            <a:solidFill>
              <a:srgbClr val="0b5292"/>
            </a:solidFill>
            <a:round/>
          </a:ln>
        </p:spPr>
        <p:style>
          <a:lnRef idx="2">
            <a:schemeClr val="accent1">
              <a:shade val="50000"/>
            </a:schemeClr>
          </a:lnRef>
          <a:fillRef idx="1">
            <a:schemeClr val="accent1"/>
          </a:fillRef>
          <a:effectRef idx="0">
            <a:schemeClr val="accent1"/>
          </a:effectRef>
          <a:fontRef idx="minor"/>
        </p:style>
      </p:sp>
      <p:sp>
        <p:nvSpPr>
          <p:cNvPr id="2" name="PlaceHolder 1"/>
          <p:cNvSpPr>
            <a:spLocks noGrp="1"/>
          </p:cNvSpPr>
          <p:nvPr>
            <p:ph type="sldNum" idx="9"/>
          </p:nvPr>
        </p:nvSpPr>
        <p:spPr/>
        <p:txBody>
          <a:bodyPr/>
          <a:p>
            <a:fld id="{DE1FAFF2-E196-45CA-8DF3-8BA387686C8C}" type="slidenum">
              <a:t>43</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8" name="Picture 2" descr=""/>
          <p:cNvPicPr/>
          <p:nvPr/>
        </p:nvPicPr>
        <p:blipFill>
          <a:blip r:embed="rId1"/>
          <a:stretch/>
        </p:blipFill>
        <p:spPr>
          <a:xfrm>
            <a:off x="1583640" y="533520"/>
            <a:ext cx="6734880" cy="3409560"/>
          </a:xfrm>
          <a:prstGeom prst="rect">
            <a:avLst/>
          </a:prstGeom>
          <a:ln w="9525">
            <a:noFill/>
          </a:ln>
        </p:spPr>
      </p:pic>
      <p:sp>
        <p:nvSpPr>
          <p:cNvPr id="329" name="Rectangle 2"/>
          <p:cNvSpPr/>
          <p:nvPr/>
        </p:nvSpPr>
        <p:spPr>
          <a:xfrm>
            <a:off x="1732680" y="4113360"/>
            <a:ext cx="7674120" cy="118692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onstantia"/>
              </a:rPr>
              <a:t>a. Draw the project network diagram.</a:t>
            </a:r>
            <a:endParaRPr b="0" lang="en-US" sz="1800" spc="-1" strike="noStrike">
              <a:latin typeface="Arial"/>
            </a:endParaRPr>
          </a:p>
          <a:p>
            <a:pPr>
              <a:lnSpc>
                <a:spcPct val="100000"/>
              </a:lnSpc>
              <a:buNone/>
            </a:pPr>
            <a:r>
              <a:rPr b="0" lang="en-US" sz="1800" spc="-1" strike="noStrike">
                <a:solidFill>
                  <a:srgbClr val="000000"/>
                </a:solidFill>
                <a:latin typeface="Constantia"/>
              </a:rPr>
              <a:t>b. Calculate the length &amp; variance of the critical path.</a:t>
            </a:r>
            <a:endParaRPr b="0" lang="en-US" sz="1800" spc="-1" strike="noStrike">
              <a:latin typeface="Arial"/>
            </a:endParaRPr>
          </a:p>
          <a:p>
            <a:pPr>
              <a:lnSpc>
                <a:spcPct val="100000"/>
              </a:lnSpc>
              <a:buNone/>
            </a:pPr>
            <a:r>
              <a:rPr b="0" lang="en-US" sz="1800" spc="-1" strike="noStrike">
                <a:solidFill>
                  <a:srgbClr val="000000"/>
                </a:solidFill>
                <a:latin typeface="Constantia"/>
              </a:rPr>
              <a:t>c. What is the probability that the jobs on the critical path can be </a:t>
            </a:r>
            <a:endParaRPr b="0" lang="en-US" sz="1800" spc="-1" strike="noStrike">
              <a:latin typeface="Arial"/>
            </a:endParaRPr>
          </a:p>
          <a:p>
            <a:pPr>
              <a:lnSpc>
                <a:spcPct val="100000"/>
              </a:lnSpc>
              <a:buNone/>
            </a:pPr>
            <a:r>
              <a:rPr b="0" lang="en-US" sz="1800" spc="-1" strike="noStrike">
                <a:solidFill>
                  <a:srgbClr val="000000"/>
                </a:solidFill>
                <a:latin typeface="Constantia"/>
              </a:rPr>
              <a:t>     </a:t>
            </a:r>
            <a:r>
              <a:rPr b="0" lang="en-US" sz="1800" spc="-1" strike="noStrike">
                <a:solidFill>
                  <a:srgbClr val="000000"/>
                </a:solidFill>
                <a:latin typeface="Constantia"/>
              </a:rPr>
              <a:t>completed in 41 days?</a:t>
            </a:r>
            <a:endParaRPr b="0" lang="en-US" sz="1800" spc="-1" strike="noStrike">
              <a:latin typeface="Arial"/>
            </a:endParaRPr>
          </a:p>
        </p:txBody>
      </p:sp>
      <p:sp>
        <p:nvSpPr>
          <p:cNvPr id="330" name="Rectangle 3"/>
          <p:cNvSpPr/>
          <p:nvPr/>
        </p:nvSpPr>
        <p:spPr>
          <a:xfrm>
            <a:off x="1650240" y="609480"/>
            <a:ext cx="247320" cy="151920"/>
          </a:xfrm>
          <a:prstGeom prst="rect">
            <a:avLst/>
          </a:prstGeom>
          <a:solidFill>
            <a:srgbClr val="0f6fc6"/>
          </a:solidFill>
          <a:ln>
            <a:solidFill>
              <a:srgbClr val="0b5292"/>
            </a:solidFill>
            <a:round/>
          </a:ln>
        </p:spPr>
        <p:style>
          <a:lnRef idx="2">
            <a:schemeClr val="accent1">
              <a:shade val="50000"/>
            </a:schemeClr>
          </a:lnRef>
          <a:fillRef idx="1">
            <a:schemeClr val="accent1"/>
          </a:fillRef>
          <a:effectRef idx="0">
            <a:schemeClr val="accent1"/>
          </a:effectRef>
          <a:fontRef idx="minor"/>
        </p:style>
      </p:sp>
      <p:sp>
        <p:nvSpPr>
          <p:cNvPr id="2" name="PlaceHolder 1"/>
          <p:cNvSpPr>
            <a:spLocks noGrp="1"/>
          </p:cNvSpPr>
          <p:nvPr>
            <p:ph type="sldNum" idx="9"/>
          </p:nvPr>
        </p:nvSpPr>
        <p:spPr/>
        <p:txBody>
          <a:bodyPr/>
          <a:p>
            <a:fld id="{375CB214-E4A2-4115-B999-FF2E40D885B5}" type="slidenum">
              <a:t>44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Rectangle 1"/>
          <p:cNvSpPr/>
          <p:nvPr/>
        </p:nvSpPr>
        <p:spPr>
          <a:xfrm>
            <a:off x="914040" y="380880"/>
            <a:ext cx="8074440" cy="106452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buNone/>
            </a:pPr>
            <a:r>
              <a:rPr b="1" lang="en-US" sz="3200" spc="-1" strike="noStrike">
                <a:solidFill>
                  <a:srgbClr val="0070c0"/>
                </a:solidFill>
                <a:latin typeface="Cambria"/>
              </a:rPr>
              <a:t>PROJECT MANAGEMENT GENERALLY CONSISTS OF THREE PHASES.</a:t>
            </a:r>
            <a:endParaRPr b="0" lang="en-US" sz="3200" spc="-1" strike="noStrike">
              <a:latin typeface="Arial"/>
            </a:endParaRPr>
          </a:p>
        </p:txBody>
      </p:sp>
      <p:sp>
        <p:nvSpPr>
          <p:cNvPr id="131" name="Rectangle 2"/>
          <p:cNvSpPr/>
          <p:nvPr/>
        </p:nvSpPr>
        <p:spPr>
          <a:xfrm>
            <a:off x="533160" y="1447920"/>
            <a:ext cx="8531280" cy="4968360"/>
          </a:xfrm>
          <a:prstGeom prst="rect">
            <a:avLst/>
          </a:prstGeom>
          <a:noFill/>
          <a:ln w="9525">
            <a:noFill/>
          </a:ln>
        </p:spPr>
        <p:style>
          <a:lnRef idx="0"/>
          <a:fillRef idx="0"/>
          <a:effectRef idx="0"/>
          <a:fontRef idx="minor"/>
        </p:style>
        <p:txBody>
          <a:bodyPr lIns="90000" rIns="90000" tIns="45000" bIns="45000" anchor="t">
            <a:spAutoFit/>
          </a:bodyPr>
          <a:p>
            <a:pPr marL="166680" indent="-166680">
              <a:lnSpc>
                <a:spcPct val="100000"/>
              </a:lnSpc>
              <a:buClr>
                <a:srgbClr val="00b0f0"/>
              </a:buClr>
              <a:buSzPct val="200000"/>
              <a:buFont typeface="Constantia"/>
              <a:buChar char="•"/>
            </a:pPr>
            <a:r>
              <a:rPr b="1" i="1" lang="en-US" sz="2000" spc="-1" strike="noStrike">
                <a:solidFill>
                  <a:srgbClr val="c00000"/>
                </a:solidFill>
                <a:latin typeface="Constantia"/>
              </a:rPr>
              <a:t>Planning:  </a:t>
            </a:r>
            <a:r>
              <a:rPr b="1" i="1" lang="en-US" sz="2000" spc="-1" strike="noStrike">
                <a:solidFill>
                  <a:srgbClr val="000000"/>
                </a:solidFill>
                <a:latin typeface="Constantia"/>
              </a:rPr>
              <a:t>Planning involves setting the objectives of the project. Identifying various </a:t>
            </a:r>
            <a:r>
              <a:rPr b="0" lang="en-US" sz="2000" spc="-1" strike="noStrike">
                <a:solidFill>
                  <a:srgbClr val="000000"/>
                </a:solidFill>
                <a:latin typeface="Constantia"/>
              </a:rPr>
              <a:t>activities to be performed &amp; determining the requirement of resources such as men, materials, machines, etc.</a:t>
            </a:r>
            <a:endParaRPr b="0" lang="en-US" sz="2000" spc="-1" strike="noStrike">
              <a:latin typeface="Arial"/>
            </a:endParaRPr>
          </a:p>
          <a:p>
            <a:pPr algn="just">
              <a:lnSpc>
                <a:spcPct val="100000"/>
              </a:lnSpc>
              <a:buNone/>
            </a:pPr>
            <a:endParaRPr b="0" lang="en-US" sz="2000" spc="-1" strike="noStrike">
              <a:latin typeface="Arial"/>
            </a:endParaRPr>
          </a:p>
          <a:p>
            <a:pPr marL="166680" indent="-166680">
              <a:lnSpc>
                <a:spcPct val="100000"/>
              </a:lnSpc>
              <a:buClr>
                <a:srgbClr val="00b0f0"/>
              </a:buClr>
              <a:buSzPct val="200000"/>
              <a:buFont typeface="Constantia"/>
              <a:buChar char="•"/>
            </a:pPr>
            <a:r>
              <a:rPr b="0" lang="en-US" sz="2000" spc="-1" strike="noStrike">
                <a:solidFill>
                  <a:srgbClr val="000000"/>
                </a:solidFill>
                <a:latin typeface="Constantia"/>
              </a:rPr>
              <a:t>The cost &amp; time for all the activities are estimated, &amp; a network diagram is developed showing sequential interrelationships (predecessor &amp; successor) between various activities during the planning stage.</a:t>
            </a:r>
            <a:r>
              <a:rPr b="1" i="1" lang="en-US" sz="2000" spc="-1" strike="noStrike">
                <a:solidFill>
                  <a:srgbClr val="000000"/>
                </a:solidFill>
                <a:latin typeface="Constantia"/>
              </a:rPr>
              <a:t> </a:t>
            </a:r>
            <a:endParaRPr b="0" lang="en-US" sz="2000" spc="-1" strike="noStrike">
              <a:latin typeface="Arial"/>
            </a:endParaRPr>
          </a:p>
          <a:p>
            <a:pPr>
              <a:lnSpc>
                <a:spcPct val="100000"/>
              </a:lnSpc>
              <a:buNone/>
            </a:pPr>
            <a:endParaRPr b="0" lang="en-US" sz="2000" spc="-1" strike="noStrike">
              <a:latin typeface="Arial"/>
            </a:endParaRPr>
          </a:p>
          <a:p>
            <a:pPr marL="166680" indent="-166680">
              <a:lnSpc>
                <a:spcPct val="100000"/>
              </a:lnSpc>
              <a:buClr>
                <a:srgbClr val="00b0f0"/>
              </a:buClr>
              <a:buSzPct val="200000"/>
              <a:buFont typeface="Constantia"/>
              <a:buChar char="•"/>
            </a:pPr>
            <a:r>
              <a:rPr b="1" i="1" lang="en-US" sz="2000" spc="-1" strike="noStrike">
                <a:solidFill>
                  <a:srgbClr val="c00000"/>
                </a:solidFill>
                <a:latin typeface="Constantia"/>
              </a:rPr>
              <a:t>Scheduling:  </a:t>
            </a:r>
            <a:r>
              <a:rPr b="1" i="1" lang="en-US" sz="2000" spc="-1" strike="noStrike">
                <a:solidFill>
                  <a:srgbClr val="000000"/>
                </a:solidFill>
                <a:latin typeface="Constantia"/>
              </a:rPr>
              <a:t>Based on the time estimates, the start &amp; finish times for each activity are </a:t>
            </a:r>
            <a:r>
              <a:rPr b="0" lang="en-US" sz="2000" spc="-1" strike="noStrike">
                <a:solidFill>
                  <a:srgbClr val="000000"/>
                </a:solidFill>
                <a:latin typeface="Constantia"/>
              </a:rPr>
              <a:t>worked out by applying forward &amp; backward pass techniques, critical path is identified, along with the slack &amp; float for the non-critical paths.</a:t>
            </a:r>
            <a:endParaRPr b="0" lang="en-US" sz="2000" spc="-1" strike="noStrike">
              <a:latin typeface="Arial"/>
            </a:endParaRPr>
          </a:p>
          <a:p>
            <a:pPr>
              <a:lnSpc>
                <a:spcPct val="100000"/>
              </a:lnSpc>
              <a:buNone/>
            </a:pPr>
            <a:endParaRPr b="0" lang="en-US" sz="2000" spc="-1" strike="noStrike">
              <a:latin typeface="Arial"/>
            </a:endParaRPr>
          </a:p>
          <a:p>
            <a:pPr marL="166680" indent="-166680">
              <a:lnSpc>
                <a:spcPct val="100000"/>
              </a:lnSpc>
              <a:buClr>
                <a:srgbClr val="00b0f0"/>
              </a:buClr>
              <a:buSzPct val="200000"/>
              <a:buFont typeface="Constantia"/>
              <a:buChar char="•"/>
            </a:pPr>
            <a:r>
              <a:rPr b="1" i="1" lang="en-US" sz="2000" spc="-1" strike="noStrike">
                <a:solidFill>
                  <a:srgbClr val="c00000"/>
                </a:solidFill>
                <a:latin typeface="Constantia"/>
              </a:rPr>
              <a:t>Controlling:  </a:t>
            </a:r>
            <a:r>
              <a:rPr b="1" i="1" lang="en-US" sz="2000" spc="-1" strike="noStrike">
                <a:solidFill>
                  <a:srgbClr val="000000"/>
                </a:solidFill>
                <a:latin typeface="Constantia"/>
              </a:rPr>
              <a:t>Controlling refers to analyzing &amp; evaluating the actual progress against </a:t>
            </a:r>
            <a:r>
              <a:rPr b="0" lang="en-US" sz="2000" spc="-1" strike="noStrike">
                <a:solidFill>
                  <a:srgbClr val="000000"/>
                </a:solidFill>
                <a:latin typeface="Constantia"/>
              </a:rPr>
              <a:t>the plan. Reallocation of resources, crashing &amp; review of projects with periodical reports are carried out.</a:t>
            </a:r>
            <a:endParaRPr b="0" lang="en-US" sz="2000" spc="-1" strike="noStrike">
              <a:latin typeface="Arial"/>
            </a:endParaRPr>
          </a:p>
        </p:txBody>
      </p:sp>
      <p:sp>
        <p:nvSpPr>
          <p:cNvPr id="2" name="PlaceHolder 1"/>
          <p:cNvSpPr>
            <a:spLocks noGrp="1"/>
          </p:cNvSpPr>
          <p:nvPr>
            <p:ph type="sldNum" idx="9"/>
          </p:nvPr>
        </p:nvSpPr>
        <p:spPr/>
        <p:txBody>
          <a:bodyPr/>
          <a:p>
            <a:fld id="{082E26F8-FB23-4AEF-8E09-30242CA8AD66}" type="slidenum">
              <a:t>5</a:t>
            </a:fld>
          </a:p>
        </p:txBody>
      </p:sp>
    </p:spTree>
  </p:cSld>
  <mc:AlternateContent>
    <mc:Choice Requires="p14">
      <p:transition spd="slow" p14:dur="2000"/>
    </mc:Choice>
    <mc:Fallback>
      <p:transition spd="slow"/>
    </mc:Fallback>
  </mc:AlternateContent>
  <p:timing>
    <p:tnLst>
      <p:par>
        <p:cTn id="42" dur="indefinite" restart="never" nodeType="tmRoot">
          <p:childTnLst>
            <p:seq>
              <p:cTn id="43" dur="indefinite" nodeType="mainSeq">
                <p:childTnLst>
                  <p:par>
                    <p:cTn id="44" fill="hold">
                      <p:stCondLst>
                        <p:cond delay="indefinite"/>
                      </p:stCondLst>
                      <p:childTnLst>
                        <p:par>
                          <p:cTn id="45" fill="hold">
                            <p:stCondLst>
                              <p:cond delay="0"/>
                            </p:stCondLst>
                            <p:childTnLst>
                              <p:par>
                                <p:cTn id="46" nodeType="clickEffect" fill="hold" presetClass="entr" presetID="4" presetSubtype="32">
                                  <p:stCondLst>
                                    <p:cond delay="0"/>
                                  </p:stCondLst>
                                  <p:childTnLst>
                                    <p:set>
                                      <p:cBhvr>
                                        <p:cTn id="47" dur="1" fill="hold">
                                          <p:stCondLst>
                                            <p:cond delay="0"/>
                                          </p:stCondLst>
                                        </p:cTn>
                                        <p:tgtEl>
                                          <p:spTgt spid="130"/>
                                        </p:tgtEl>
                                        <p:attrNameLst>
                                          <p:attrName>style.visibility</p:attrName>
                                        </p:attrNameLst>
                                      </p:cBhvr>
                                      <p:to>
                                        <p:strVal val="visible"/>
                                      </p:to>
                                    </p:set>
                                    <p:animEffect filter="box(out)" transition="in">
                                      <p:cBhvr additive="repl">
                                        <p:cTn id="48" dur="2000"/>
                                        <p:tgtEl>
                                          <p:spTgt spid="130"/>
                                        </p:tgtEl>
                                      </p:cBhvr>
                                    </p:animEffect>
                                  </p:childTnLst>
                                </p:cTn>
                              </p:par>
                              <p:par>
                                <p:cTn id="49" nodeType="withEffect" fill="hold" presetClass="entr" presetID="55">
                                  <p:stCondLst>
                                    <p:cond delay="0"/>
                                  </p:stCondLst>
                                  <p:childTnLst>
                                    <p:set>
                                      <p:cBhvr>
                                        <p:cTn id="50" dur="1" fill="hold">
                                          <p:stCondLst>
                                            <p:cond delay="0"/>
                                          </p:stCondLst>
                                        </p:cTn>
                                        <p:tgtEl>
                                          <p:spTgt spid="131">
                                            <p:txEl>
                                              <p:pRg st="0" end="0"/>
                                            </p:txEl>
                                          </p:spTgt>
                                        </p:tgtEl>
                                        <p:attrNameLst>
                                          <p:attrName>style.visibility</p:attrName>
                                        </p:attrNameLst>
                                      </p:cBhvr>
                                      <p:to>
                                        <p:strVal val="visible"/>
                                      </p:to>
                                    </p:set>
                                    <p:anim calcmode="lin" valueType="num">
                                      <p:cBhvr additive="repl">
                                        <p:cTn id="51" dur="1000" fill="hold"/>
                                        <p:tgtEl>
                                          <p:spTgt spid="131">
                                            <p:txEl>
                                              <p:pRg st="0" end="0"/>
                                            </p:txEl>
                                          </p:spTgt>
                                        </p:tgtEl>
                                        <p:attrNameLst>
                                          <p:attrName>ppt_w</p:attrName>
                                        </p:attrNameLst>
                                      </p:cBhvr>
                                      <p:tavLst>
                                        <p:tav tm="0">
                                          <p:val>
                                            <p:strVal val="#ppt_w*0.70"/>
                                          </p:val>
                                        </p:tav>
                                        <p:tav tm="100000">
                                          <p:val>
                                            <p:strVal val="#ppt_w"/>
                                          </p:val>
                                        </p:tav>
                                      </p:tavLst>
                                    </p:anim>
                                    <p:anim calcmode="lin" valueType="num">
                                      <p:cBhvr additive="repl">
                                        <p:cTn id="52" dur="1000" fill="hold"/>
                                        <p:tgtEl>
                                          <p:spTgt spid="131">
                                            <p:txEl>
                                              <p:pRg st="0" end="0"/>
                                            </p:txEl>
                                          </p:spTgt>
                                        </p:tgtEl>
                                        <p:attrNameLst>
                                          <p:attrName>ppt_h</p:attrName>
                                        </p:attrNameLst>
                                      </p:cBhvr>
                                      <p:tavLst>
                                        <p:tav tm="0">
                                          <p:val>
                                            <p:strVal val="#ppt_h"/>
                                          </p:val>
                                        </p:tav>
                                        <p:tav tm="100000">
                                          <p:val>
                                            <p:strVal val="#ppt_h"/>
                                          </p:val>
                                        </p:tav>
                                      </p:tavLst>
                                    </p:anim>
                                    <p:animEffect filter="fade" transition="in">
                                      <p:cBhvr additive="repl">
                                        <p:cTn id="53" dur="1000"/>
                                        <p:tgtEl>
                                          <p:spTgt spid="131">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55">
                                  <p:stCondLst>
                                    <p:cond delay="0"/>
                                  </p:stCondLst>
                                  <p:childTnLst>
                                    <p:set>
                                      <p:cBhvr>
                                        <p:cTn id="57" dur="1" fill="hold">
                                          <p:stCondLst>
                                            <p:cond delay="0"/>
                                          </p:stCondLst>
                                        </p:cTn>
                                        <p:tgtEl>
                                          <p:spTgt spid="131">
                                            <p:txEl>
                                              <p:pRg st="2" end="2"/>
                                            </p:txEl>
                                          </p:spTgt>
                                        </p:tgtEl>
                                        <p:attrNameLst>
                                          <p:attrName>style.visibility</p:attrName>
                                        </p:attrNameLst>
                                      </p:cBhvr>
                                      <p:to>
                                        <p:strVal val="visible"/>
                                      </p:to>
                                    </p:set>
                                    <p:anim calcmode="lin" valueType="num">
                                      <p:cBhvr additive="repl">
                                        <p:cTn id="58" dur="1000" fill="hold"/>
                                        <p:tgtEl>
                                          <p:spTgt spid="131">
                                            <p:txEl>
                                              <p:pRg st="2" end="2"/>
                                            </p:txEl>
                                          </p:spTgt>
                                        </p:tgtEl>
                                        <p:attrNameLst>
                                          <p:attrName>ppt_w</p:attrName>
                                        </p:attrNameLst>
                                      </p:cBhvr>
                                      <p:tavLst>
                                        <p:tav tm="0">
                                          <p:val>
                                            <p:strVal val="#ppt_w*0.70"/>
                                          </p:val>
                                        </p:tav>
                                        <p:tav tm="100000">
                                          <p:val>
                                            <p:strVal val="#ppt_w"/>
                                          </p:val>
                                        </p:tav>
                                      </p:tavLst>
                                    </p:anim>
                                    <p:anim calcmode="lin" valueType="num">
                                      <p:cBhvr additive="repl">
                                        <p:cTn id="59" dur="1000" fill="hold"/>
                                        <p:tgtEl>
                                          <p:spTgt spid="131">
                                            <p:txEl>
                                              <p:pRg st="2" end="2"/>
                                            </p:txEl>
                                          </p:spTgt>
                                        </p:tgtEl>
                                        <p:attrNameLst>
                                          <p:attrName>ppt_h</p:attrName>
                                        </p:attrNameLst>
                                      </p:cBhvr>
                                      <p:tavLst>
                                        <p:tav tm="0">
                                          <p:val>
                                            <p:strVal val="#ppt_h"/>
                                          </p:val>
                                        </p:tav>
                                        <p:tav tm="100000">
                                          <p:val>
                                            <p:strVal val="#ppt_h"/>
                                          </p:val>
                                        </p:tav>
                                      </p:tavLst>
                                    </p:anim>
                                    <p:animEffect filter="fade" transition="in">
                                      <p:cBhvr additive="repl">
                                        <p:cTn id="60" dur="1000"/>
                                        <p:tgtEl>
                                          <p:spTgt spid="131">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55">
                                  <p:stCondLst>
                                    <p:cond delay="0"/>
                                  </p:stCondLst>
                                  <p:childTnLst>
                                    <p:set>
                                      <p:cBhvr>
                                        <p:cTn id="64" dur="1" fill="hold">
                                          <p:stCondLst>
                                            <p:cond delay="0"/>
                                          </p:stCondLst>
                                        </p:cTn>
                                        <p:tgtEl>
                                          <p:spTgt spid="131">
                                            <p:txEl>
                                              <p:pRg st="4" end="4"/>
                                            </p:txEl>
                                          </p:spTgt>
                                        </p:tgtEl>
                                        <p:attrNameLst>
                                          <p:attrName>style.visibility</p:attrName>
                                        </p:attrNameLst>
                                      </p:cBhvr>
                                      <p:to>
                                        <p:strVal val="visible"/>
                                      </p:to>
                                    </p:set>
                                    <p:anim calcmode="lin" valueType="num">
                                      <p:cBhvr additive="repl">
                                        <p:cTn id="65" dur="1000" fill="hold"/>
                                        <p:tgtEl>
                                          <p:spTgt spid="131">
                                            <p:txEl>
                                              <p:pRg st="4" end="4"/>
                                            </p:txEl>
                                          </p:spTgt>
                                        </p:tgtEl>
                                        <p:attrNameLst>
                                          <p:attrName>ppt_w</p:attrName>
                                        </p:attrNameLst>
                                      </p:cBhvr>
                                      <p:tavLst>
                                        <p:tav tm="0">
                                          <p:val>
                                            <p:strVal val="#ppt_w*0.70"/>
                                          </p:val>
                                        </p:tav>
                                        <p:tav tm="100000">
                                          <p:val>
                                            <p:strVal val="#ppt_w"/>
                                          </p:val>
                                        </p:tav>
                                      </p:tavLst>
                                    </p:anim>
                                    <p:anim calcmode="lin" valueType="num">
                                      <p:cBhvr additive="repl">
                                        <p:cTn id="66" dur="1000" fill="hold"/>
                                        <p:tgtEl>
                                          <p:spTgt spid="131">
                                            <p:txEl>
                                              <p:pRg st="4" end="4"/>
                                            </p:txEl>
                                          </p:spTgt>
                                        </p:tgtEl>
                                        <p:attrNameLst>
                                          <p:attrName>ppt_h</p:attrName>
                                        </p:attrNameLst>
                                      </p:cBhvr>
                                      <p:tavLst>
                                        <p:tav tm="0">
                                          <p:val>
                                            <p:strVal val="#ppt_h"/>
                                          </p:val>
                                        </p:tav>
                                        <p:tav tm="100000">
                                          <p:val>
                                            <p:strVal val="#ppt_h"/>
                                          </p:val>
                                        </p:tav>
                                      </p:tavLst>
                                    </p:anim>
                                    <p:animEffect filter="fade" transition="in">
                                      <p:cBhvr additive="repl">
                                        <p:cTn id="67" dur="1000"/>
                                        <p:tgtEl>
                                          <p:spTgt spid="131">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55">
                                  <p:stCondLst>
                                    <p:cond delay="0"/>
                                  </p:stCondLst>
                                  <p:childTnLst>
                                    <p:set>
                                      <p:cBhvr>
                                        <p:cTn id="71" dur="1" fill="hold">
                                          <p:stCondLst>
                                            <p:cond delay="0"/>
                                          </p:stCondLst>
                                        </p:cTn>
                                        <p:tgtEl>
                                          <p:spTgt spid="131">
                                            <p:txEl>
                                              <p:pRg st="6" end="6"/>
                                            </p:txEl>
                                          </p:spTgt>
                                        </p:tgtEl>
                                        <p:attrNameLst>
                                          <p:attrName>style.visibility</p:attrName>
                                        </p:attrNameLst>
                                      </p:cBhvr>
                                      <p:to>
                                        <p:strVal val="visible"/>
                                      </p:to>
                                    </p:set>
                                    <p:anim calcmode="lin" valueType="num">
                                      <p:cBhvr additive="repl">
                                        <p:cTn id="72" dur="1000" fill="hold"/>
                                        <p:tgtEl>
                                          <p:spTgt spid="131">
                                            <p:txEl>
                                              <p:pRg st="6" end="6"/>
                                            </p:txEl>
                                          </p:spTgt>
                                        </p:tgtEl>
                                        <p:attrNameLst>
                                          <p:attrName>ppt_w</p:attrName>
                                        </p:attrNameLst>
                                      </p:cBhvr>
                                      <p:tavLst>
                                        <p:tav tm="0">
                                          <p:val>
                                            <p:strVal val="#ppt_w*0.70"/>
                                          </p:val>
                                        </p:tav>
                                        <p:tav tm="100000">
                                          <p:val>
                                            <p:strVal val="#ppt_w"/>
                                          </p:val>
                                        </p:tav>
                                      </p:tavLst>
                                    </p:anim>
                                    <p:anim calcmode="lin" valueType="num">
                                      <p:cBhvr additive="repl">
                                        <p:cTn id="73" dur="1000" fill="hold"/>
                                        <p:tgtEl>
                                          <p:spTgt spid="131">
                                            <p:txEl>
                                              <p:pRg st="6" end="6"/>
                                            </p:txEl>
                                          </p:spTgt>
                                        </p:tgtEl>
                                        <p:attrNameLst>
                                          <p:attrName>ppt_h</p:attrName>
                                        </p:attrNameLst>
                                      </p:cBhvr>
                                      <p:tavLst>
                                        <p:tav tm="0">
                                          <p:val>
                                            <p:strVal val="#ppt_h"/>
                                          </p:val>
                                        </p:tav>
                                        <p:tav tm="100000">
                                          <p:val>
                                            <p:strVal val="#ppt_h"/>
                                          </p:val>
                                        </p:tav>
                                      </p:tavLst>
                                    </p:anim>
                                    <p:animEffect filter="fade" transition="in">
                                      <p:cBhvr additive="repl">
                                        <p:cTn id="74" dur="1000"/>
                                        <p:tgtEl>
                                          <p:spTgt spid="131">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Num" idx="10"/>
          </p:nvPr>
        </p:nvSpPr>
        <p:spPr>
          <a:xfrm>
            <a:off x="8582400" y="6356520"/>
            <a:ext cx="824760" cy="364680"/>
          </a:xfrm>
          <a:prstGeom prst="rect">
            <a:avLst/>
          </a:prstGeom>
          <a:noFill/>
          <a:ln w="0">
            <a:noFill/>
          </a:ln>
        </p:spPr>
        <p:txBody>
          <a:bodyPr numCol="1" spcCol="0" lIns="0" rIns="0" tIns="0" bIns="0" anchor="b">
            <a:noAutofit/>
          </a:bodyPr>
          <a:lstStyle>
            <a:lvl1pPr algn="r">
              <a:lnSpc>
                <a:spcPct val="100000"/>
              </a:lnSpc>
              <a:buNone/>
              <a:defRPr b="0" lang="en-US" sz="1600" spc="-1" strike="noStrike">
                <a:solidFill>
                  <a:srgbClr val="045c75"/>
                </a:solidFill>
                <a:latin typeface="Cambria"/>
              </a:defRPr>
            </a:lvl1pPr>
          </a:lstStyle>
          <a:p>
            <a:pPr algn="r">
              <a:lnSpc>
                <a:spcPct val="100000"/>
              </a:lnSpc>
              <a:buNone/>
            </a:pPr>
            <a:fld id="{83E70121-ED9A-4C8F-A975-565A9CC6623F}" type="slidenum">
              <a:rPr b="0" lang="en-US" sz="1600" spc="-1" strike="noStrike">
                <a:solidFill>
                  <a:srgbClr val="045c75"/>
                </a:solidFill>
                <a:latin typeface="Cambria"/>
              </a:rPr>
              <a:t>&lt;number&gt;</a:t>
            </a:fld>
            <a:endParaRPr b="0" lang="en-US" sz="1600" spc="-1" strike="noStrike">
              <a:latin typeface="Times New Roman"/>
            </a:endParaRPr>
          </a:p>
        </p:txBody>
      </p:sp>
      <p:sp>
        <p:nvSpPr>
          <p:cNvPr id="133" name="Rectangle 1"/>
          <p:cNvSpPr/>
          <p:nvPr/>
        </p:nvSpPr>
        <p:spPr>
          <a:xfrm>
            <a:off x="526680" y="152280"/>
            <a:ext cx="8994600" cy="63828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buNone/>
            </a:pPr>
            <a:r>
              <a:rPr b="1" lang="en-US" sz="3600" spc="-1" strike="noStrike">
                <a:solidFill>
                  <a:srgbClr val="0070c0"/>
                </a:solidFill>
                <a:latin typeface="Cambria"/>
              </a:rPr>
              <a:t>COMPONENTS  of PERT/CPM NETWORK</a:t>
            </a:r>
            <a:endParaRPr b="0" lang="en-US" sz="3600" spc="-1" strike="noStrike">
              <a:latin typeface="Arial"/>
            </a:endParaRPr>
          </a:p>
        </p:txBody>
      </p:sp>
      <p:sp>
        <p:nvSpPr>
          <p:cNvPr id="134" name="Rectangle 3"/>
          <p:cNvSpPr/>
          <p:nvPr/>
        </p:nvSpPr>
        <p:spPr>
          <a:xfrm>
            <a:off x="609120" y="914400"/>
            <a:ext cx="8886600" cy="168984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2100" spc="-1" strike="noStrike">
                <a:solidFill>
                  <a:srgbClr val="000000"/>
                </a:solidFill>
                <a:latin typeface="Cambria"/>
              </a:rPr>
              <a:t>PERT/CPM networks contain two major components (i) Activities, &amp; (ii) Events</a:t>
            </a:r>
            <a:endParaRPr b="0" lang="en-US" sz="2100" spc="-1" strike="noStrike">
              <a:latin typeface="Arial"/>
            </a:endParaRPr>
          </a:p>
          <a:p>
            <a:pPr marL="225360" indent="-225360" algn="just">
              <a:lnSpc>
                <a:spcPct val="100000"/>
              </a:lnSpc>
              <a:buClr>
                <a:srgbClr val="5ff3ca"/>
              </a:buClr>
              <a:buSzPct val="200000"/>
              <a:buFont typeface="Constantia"/>
              <a:buChar char="•"/>
            </a:pPr>
            <a:r>
              <a:rPr b="1" lang="en-US" sz="2100" spc="-1" strike="noStrike">
                <a:solidFill>
                  <a:srgbClr val="000000"/>
                </a:solidFill>
                <a:latin typeface="Cambria"/>
              </a:rPr>
              <a:t>Activity: </a:t>
            </a:r>
            <a:r>
              <a:rPr b="0" i="1" lang="en-US" sz="2100" spc="-1" strike="noStrike">
                <a:solidFill>
                  <a:srgbClr val="000000"/>
                </a:solidFill>
                <a:latin typeface="Cambria"/>
              </a:rPr>
              <a:t>An activity represents an action &amp; consumption of resources (time, money, </a:t>
            </a:r>
            <a:r>
              <a:rPr b="0" lang="en-US" sz="2100" spc="-1" strike="noStrike">
                <a:solidFill>
                  <a:srgbClr val="000000"/>
                </a:solidFill>
                <a:latin typeface="Cambria"/>
              </a:rPr>
              <a:t>energy) required to complete a portion of a project. Activity is represented by an arrow, (Figure 8.1).</a:t>
            </a:r>
            <a:endParaRPr b="0" lang="en-US" sz="2100" spc="-1" strike="noStrike">
              <a:latin typeface="Arial"/>
            </a:endParaRPr>
          </a:p>
        </p:txBody>
      </p:sp>
      <p:pic>
        <p:nvPicPr>
          <p:cNvPr id="135" name="Picture 2" descr=""/>
          <p:cNvPicPr/>
          <p:nvPr/>
        </p:nvPicPr>
        <p:blipFill>
          <a:blip r:embed="rId1"/>
          <a:stretch/>
        </p:blipFill>
        <p:spPr>
          <a:xfrm>
            <a:off x="1828080" y="2743200"/>
            <a:ext cx="5415840" cy="809280"/>
          </a:xfrm>
          <a:prstGeom prst="rect">
            <a:avLst/>
          </a:prstGeom>
          <a:ln w="9525">
            <a:noFill/>
          </a:ln>
        </p:spPr>
      </p:pic>
      <p:sp>
        <p:nvSpPr>
          <p:cNvPr id="136" name="Rectangle 5"/>
          <p:cNvSpPr/>
          <p:nvPr/>
        </p:nvSpPr>
        <p:spPr>
          <a:xfrm>
            <a:off x="685440" y="3809880"/>
            <a:ext cx="8607240" cy="1369800"/>
          </a:xfrm>
          <a:prstGeom prst="rect">
            <a:avLst/>
          </a:prstGeom>
          <a:noFill/>
          <a:ln w="9525">
            <a:noFill/>
          </a:ln>
        </p:spPr>
        <p:style>
          <a:lnRef idx="0"/>
          <a:fillRef idx="0"/>
          <a:effectRef idx="0"/>
          <a:fontRef idx="minor"/>
        </p:style>
        <p:txBody>
          <a:bodyPr lIns="90000" rIns="90000" tIns="45000" bIns="45000" anchor="t">
            <a:spAutoFit/>
          </a:bodyPr>
          <a:p>
            <a:pPr marL="166680" indent="-166680" algn="just">
              <a:lnSpc>
                <a:spcPct val="100000"/>
              </a:lnSpc>
              <a:buClr>
                <a:srgbClr val="5ff3ca"/>
              </a:buClr>
              <a:buSzPct val="200000"/>
              <a:buFont typeface="Constantia"/>
              <a:buChar char="•"/>
            </a:pPr>
            <a:r>
              <a:rPr b="1" lang="en-US" sz="2100" spc="-1" strike="noStrike">
                <a:solidFill>
                  <a:srgbClr val="000000"/>
                </a:solidFill>
                <a:latin typeface="Cambria"/>
              </a:rPr>
              <a:t>Event: </a:t>
            </a:r>
            <a:r>
              <a:rPr b="0" lang="en-US" sz="2100" spc="-1" strike="noStrike">
                <a:solidFill>
                  <a:srgbClr val="000000"/>
                </a:solidFill>
                <a:latin typeface="Cambria"/>
              </a:rPr>
              <a:t>An event (or node) will always occur at the beginning &amp; end of an activity. The event has no resources &amp; is represented by a circle. The ith event &amp; jth event are the tail event &amp; head event respectively, (Figure 8.2).</a:t>
            </a:r>
            <a:endParaRPr b="0" lang="en-US" sz="2100" spc="-1" strike="noStrike">
              <a:latin typeface="Arial"/>
            </a:endParaRPr>
          </a:p>
        </p:txBody>
      </p:sp>
      <p:pic>
        <p:nvPicPr>
          <p:cNvPr id="137" name="Picture 3" descr=""/>
          <p:cNvPicPr/>
          <p:nvPr/>
        </p:nvPicPr>
        <p:blipFill>
          <a:blip r:embed="rId2"/>
          <a:stretch/>
        </p:blipFill>
        <p:spPr>
          <a:xfrm>
            <a:off x="1828080" y="5105520"/>
            <a:ext cx="5405040" cy="1142640"/>
          </a:xfrm>
          <a:prstGeom prst="rect">
            <a:avLst/>
          </a:prstGeom>
          <a:ln w="9525">
            <a:noFill/>
          </a:ln>
        </p:spPr>
      </p:pic>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nodeType="clickEffect" fill="hold" presetClass="entr" presetID="55">
                                  <p:stCondLst>
                                    <p:cond delay="0"/>
                                  </p:stCondLst>
                                  <p:childTnLst>
                                    <p:set>
                                      <p:cBhvr>
                                        <p:cTn id="80" dur="1" fill="hold">
                                          <p:stCondLst>
                                            <p:cond delay="0"/>
                                          </p:stCondLst>
                                        </p:cTn>
                                        <p:tgtEl>
                                          <p:spTgt spid="133"/>
                                        </p:tgtEl>
                                        <p:attrNameLst>
                                          <p:attrName>style.visibility</p:attrName>
                                        </p:attrNameLst>
                                      </p:cBhvr>
                                      <p:to>
                                        <p:strVal val="visible"/>
                                      </p:to>
                                    </p:set>
                                    <p:anim calcmode="lin" valueType="num">
                                      <p:cBhvr additive="repl">
                                        <p:cTn id="81" dur="2000" fill="hold"/>
                                        <p:tgtEl>
                                          <p:spTgt spid="133"/>
                                        </p:tgtEl>
                                        <p:attrNameLst>
                                          <p:attrName>ppt_w</p:attrName>
                                        </p:attrNameLst>
                                      </p:cBhvr>
                                      <p:tavLst>
                                        <p:tav tm="0">
                                          <p:val>
                                            <p:strVal val="#ppt_w*0.70"/>
                                          </p:val>
                                        </p:tav>
                                        <p:tav tm="100000">
                                          <p:val>
                                            <p:strVal val="#ppt_w"/>
                                          </p:val>
                                        </p:tav>
                                      </p:tavLst>
                                    </p:anim>
                                    <p:anim calcmode="lin" valueType="num">
                                      <p:cBhvr additive="repl">
                                        <p:cTn id="82" dur="2000" fill="hold"/>
                                        <p:tgtEl>
                                          <p:spTgt spid="133"/>
                                        </p:tgtEl>
                                        <p:attrNameLst>
                                          <p:attrName>ppt_h</p:attrName>
                                        </p:attrNameLst>
                                      </p:cBhvr>
                                      <p:tavLst>
                                        <p:tav tm="0">
                                          <p:val>
                                            <p:strVal val="#ppt_h"/>
                                          </p:val>
                                        </p:tav>
                                        <p:tav tm="100000">
                                          <p:val>
                                            <p:strVal val="#ppt_h"/>
                                          </p:val>
                                        </p:tav>
                                      </p:tavLst>
                                    </p:anim>
                                    <p:animEffect filter="fade" transition="in">
                                      <p:cBhvr additive="repl">
                                        <p:cTn id="83" dur="2000"/>
                                        <p:tgtEl>
                                          <p:spTgt spid="133"/>
                                        </p:tgtEl>
                                      </p:cBhvr>
                                    </p:animEffect>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55">
                                  <p:stCondLst>
                                    <p:cond delay="0"/>
                                  </p:stCondLst>
                                  <p:childTnLst>
                                    <p:set>
                                      <p:cBhvr>
                                        <p:cTn id="87" dur="1" fill="hold">
                                          <p:stCondLst>
                                            <p:cond delay="0"/>
                                          </p:stCondLst>
                                        </p:cTn>
                                        <p:tgtEl>
                                          <p:spTgt spid="134"/>
                                        </p:tgtEl>
                                        <p:attrNameLst>
                                          <p:attrName>style.visibility</p:attrName>
                                        </p:attrNameLst>
                                      </p:cBhvr>
                                      <p:to>
                                        <p:strVal val="visible"/>
                                      </p:to>
                                    </p:set>
                                    <p:anim calcmode="lin" valueType="num">
                                      <p:cBhvr additive="repl">
                                        <p:cTn id="88" dur="2000" fill="hold"/>
                                        <p:tgtEl>
                                          <p:spTgt spid="134"/>
                                        </p:tgtEl>
                                        <p:attrNameLst>
                                          <p:attrName>ppt_w</p:attrName>
                                        </p:attrNameLst>
                                      </p:cBhvr>
                                      <p:tavLst>
                                        <p:tav tm="0">
                                          <p:val>
                                            <p:strVal val="#ppt_w*0.70"/>
                                          </p:val>
                                        </p:tav>
                                        <p:tav tm="100000">
                                          <p:val>
                                            <p:strVal val="#ppt_w"/>
                                          </p:val>
                                        </p:tav>
                                      </p:tavLst>
                                    </p:anim>
                                    <p:anim calcmode="lin" valueType="num">
                                      <p:cBhvr additive="repl">
                                        <p:cTn id="89" dur="2000" fill="hold"/>
                                        <p:tgtEl>
                                          <p:spTgt spid="134"/>
                                        </p:tgtEl>
                                        <p:attrNameLst>
                                          <p:attrName>ppt_h</p:attrName>
                                        </p:attrNameLst>
                                      </p:cBhvr>
                                      <p:tavLst>
                                        <p:tav tm="0">
                                          <p:val>
                                            <p:strVal val="#ppt_h"/>
                                          </p:val>
                                        </p:tav>
                                        <p:tav tm="100000">
                                          <p:val>
                                            <p:strVal val="#ppt_h"/>
                                          </p:val>
                                        </p:tav>
                                      </p:tavLst>
                                    </p:anim>
                                    <p:animEffect filter="fade" transition="in">
                                      <p:cBhvr additive="repl">
                                        <p:cTn id="90" dur="2000"/>
                                        <p:tgtEl>
                                          <p:spTgt spid="134"/>
                                        </p:tgtEl>
                                      </p:cBhvr>
                                    </p:animEffec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49">
                                  <p:stCondLst>
                                    <p:cond delay="0"/>
                                  </p:stCondLst>
                                  <p:childTnLst>
                                    <p:set>
                                      <p:cBhvr>
                                        <p:cTn id="94" dur="1" fill="hold">
                                          <p:stCondLst>
                                            <p:cond delay="0"/>
                                          </p:stCondLst>
                                        </p:cTn>
                                        <p:tgtEl>
                                          <p:spTgt spid="135"/>
                                        </p:tgtEl>
                                        <p:attrNameLst>
                                          <p:attrName>style.visibility</p:attrName>
                                        </p:attrNameLst>
                                      </p:cBhvr>
                                      <p:to>
                                        <p:strVal val="visible"/>
                                      </p:to>
                                    </p:set>
                                    <p:anim calcmode="lin" valueType="num">
                                      <p:cBhvr additive="repl">
                                        <p:cTn id="95" dur="2000" fill="hold"/>
                                        <p:tgtEl>
                                          <p:spTgt spid="135"/>
                                        </p:tgtEl>
                                        <p:attrNameLst>
                                          <p:attrName>ppt_w</p:attrName>
                                        </p:attrNameLst>
                                      </p:cBhvr>
                                      <p:tavLst>
                                        <p:tav tm="0">
                                          <p:val>
                                            <p:fltVal val="0"/>
                                          </p:val>
                                        </p:tav>
                                        <p:tav tm="100000">
                                          <p:val>
                                            <p:strVal val="#ppt_w"/>
                                          </p:val>
                                        </p:tav>
                                      </p:tavLst>
                                    </p:anim>
                                    <p:anim calcmode="lin" valueType="num">
                                      <p:cBhvr additive="repl">
                                        <p:cTn id="96" dur="2000" fill="hold"/>
                                        <p:tgtEl>
                                          <p:spTgt spid="135"/>
                                        </p:tgtEl>
                                        <p:attrNameLst>
                                          <p:attrName>ppt_h</p:attrName>
                                        </p:attrNameLst>
                                      </p:cBhvr>
                                      <p:tavLst>
                                        <p:tav tm="0">
                                          <p:val>
                                            <p:fltVal val="0"/>
                                          </p:val>
                                        </p:tav>
                                        <p:tav tm="100000">
                                          <p:val>
                                            <p:strVal val="#ppt_h"/>
                                          </p:val>
                                        </p:tav>
                                      </p:tavLst>
                                    </p:anim>
                                    <p:anim calcmode="lin" valueType="num">
                                      <p:cBhvr additive="repl">
                                        <p:cTn id="97" dur="2000" fill="hold"/>
                                        <p:tgtEl>
                                          <p:spTgt spid="135"/>
                                        </p:tgtEl>
                                        <p:attrNameLst>
                                          <p:attrName>r</p:attrName>
                                        </p:attrNameLst>
                                      </p:cBhvr>
                                      <p:tavLst>
                                        <p:tav tm="0">
                                          <p:val>
                                            <p:strVal val="360"/>
                                          </p:val>
                                        </p:tav>
                                        <p:tav tm="100000">
                                          <p:val>
                                            <p:strVal val="0"/>
                                          </p:val>
                                        </p:tav>
                                      </p:tavLst>
                                    </p:anim>
                                    <p:animEffect filter="fade" transition="in">
                                      <p:cBhvr additive="repl">
                                        <p:cTn id="98" dur="2000"/>
                                        <p:tgtEl>
                                          <p:spTgt spid="135"/>
                                        </p:tgtEl>
                                      </p:cBhvr>
                                    </p:animEffec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55">
                                  <p:stCondLst>
                                    <p:cond delay="0"/>
                                  </p:stCondLst>
                                  <p:childTnLst>
                                    <p:set>
                                      <p:cBhvr>
                                        <p:cTn id="102" dur="1" fill="hold">
                                          <p:stCondLst>
                                            <p:cond delay="0"/>
                                          </p:stCondLst>
                                        </p:cTn>
                                        <p:tgtEl>
                                          <p:spTgt spid="136"/>
                                        </p:tgtEl>
                                        <p:attrNameLst>
                                          <p:attrName>style.visibility</p:attrName>
                                        </p:attrNameLst>
                                      </p:cBhvr>
                                      <p:to>
                                        <p:strVal val="visible"/>
                                      </p:to>
                                    </p:set>
                                    <p:anim calcmode="lin" valueType="num">
                                      <p:cBhvr additive="repl">
                                        <p:cTn id="103" dur="2000" fill="hold"/>
                                        <p:tgtEl>
                                          <p:spTgt spid="136"/>
                                        </p:tgtEl>
                                        <p:attrNameLst>
                                          <p:attrName>ppt_w</p:attrName>
                                        </p:attrNameLst>
                                      </p:cBhvr>
                                      <p:tavLst>
                                        <p:tav tm="0">
                                          <p:val>
                                            <p:strVal val="#ppt_w*0.70"/>
                                          </p:val>
                                        </p:tav>
                                        <p:tav tm="100000">
                                          <p:val>
                                            <p:strVal val="#ppt_w"/>
                                          </p:val>
                                        </p:tav>
                                      </p:tavLst>
                                    </p:anim>
                                    <p:anim calcmode="lin" valueType="num">
                                      <p:cBhvr additive="repl">
                                        <p:cTn id="104" dur="2000" fill="hold"/>
                                        <p:tgtEl>
                                          <p:spTgt spid="136"/>
                                        </p:tgtEl>
                                        <p:attrNameLst>
                                          <p:attrName>ppt_h</p:attrName>
                                        </p:attrNameLst>
                                      </p:cBhvr>
                                      <p:tavLst>
                                        <p:tav tm="0">
                                          <p:val>
                                            <p:strVal val="#ppt_h"/>
                                          </p:val>
                                        </p:tav>
                                        <p:tav tm="100000">
                                          <p:val>
                                            <p:strVal val="#ppt_h"/>
                                          </p:val>
                                        </p:tav>
                                      </p:tavLst>
                                    </p:anim>
                                    <p:animEffect filter="fade" transition="in">
                                      <p:cBhvr additive="repl">
                                        <p:cTn id="105" dur="2000"/>
                                        <p:tgtEl>
                                          <p:spTgt spid="136"/>
                                        </p:tgtEl>
                                      </p:cBhvr>
                                    </p:animEffect>
                                  </p:childTnLst>
                                </p:cTn>
                              </p:par>
                            </p:childTnLst>
                          </p:cTn>
                        </p:par>
                      </p:childTnLst>
                    </p:cTn>
                  </p:par>
                  <p:par>
                    <p:cTn id="106" fill="hold">
                      <p:stCondLst>
                        <p:cond delay="indefinite"/>
                      </p:stCondLst>
                      <p:childTnLst>
                        <p:par>
                          <p:cTn id="107" fill="hold">
                            <p:stCondLst>
                              <p:cond delay="0"/>
                            </p:stCondLst>
                            <p:childTnLst>
                              <p:par>
                                <p:cTn id="108" nodeType="clickEffect" fill="hold" presetClass="entr" presetID="49">
                                  <p:stCondLst>
                                    <p:cond delay="0"/>
                                  </p:stCondLst>
                                  <p:childTnLst>
                                    <p:set>
                                      <p:cBhvr>
                                        <p:cTn id="109" dur="1" fill="hold">
                                          <p:stCondLst>
                                            <p:cond delay="0"/>
                                          </p:stCondLst>
                                        </p:cTn>
                                        <p:tgtEl>
                                          <p:spTgt spid="137"/>
                                        </p:tgtEl>
                                        <p:attrNameLst>
                                          <p:attrName>style.visibility</p:attrName>
                                        </p:attrNameLst>
                                      </p:cBhvr>
                                      <p:to>
                                        <p:strVal val="visible"/>
                                      </p:to>
                                    </p:set>
                                    <p:anim calcmode="lin" valueType="num">
                                      <p:cBhvr additive="repl">
                                        <p:cTn id="110" dur="2000" fill="hold"/>
                                        <p:tgtEl>
                                          <p:spTgt spid="137"/>
                                        </p:tgtEl>
                                        <p:attrNameLst>
                                          <p:attrName>ppt_w</p:attrName>
                                        </p:attrNameLst>
                                      </p:cBhvr>
                                      <p:tavLst>
                                        <p:tav tm="0">
                                          <p:val>
                                            <p:fltVal val="0"/>
                                          </p:val>
                                        </p:tav>
                                        <p:tav tm="100000">
                                          <p:val>
                                            <p:strVal val="#ppt_w"/>
                                          </p:val>
                                        </p:tav>
                                      </p:tavLst>
                                    </p:anim>
                                    <p:anim calcmode="lin" valueType="num">
                                      <p:cBhvr additive="repl">
                                        <p:cTn id="111" dur="2000" fill="hold"/>
                                        <p:tgtEl>
                                          <p:spTgt spid="137"/>
                                        </p:tgtEl>
                                        <p:attrNameLst>
                                          <p:attrName>ppt_h</p:attrName>
                                        </p:attrNameLst>
                                      </p:cBhvr>
                                      <p:tavLst>
                                        <p:tav tm="0">
                                          <p:val>
                                            <p:fltVal val="0"/>
                                          </p:val>
                                        </p:tav>
                                        <p:tav tm="100000">
                                          <p:val>
                                            <p:strVal val="#ppt_h"/>
                                          </p:val>
                                        </p:tav>
                                      </p:tavLst>
                                    </p:anim>
                                    <p:anim calcmode="lin" valueType="num">
                                      <p:cBhvr additive="repl">
                                        <p:cTn id="112" dur="2000" fill="hold"/>
                                        <p:tgtEl>
                                          <p:spTgt spid="137"/>
                                        </p:tgtEl>
                                        <p:attrNameLst>
                                          <p:attrName>r</p:attrName>
                                        </p:attrNameLst>
                                      </p:cBhvr>
                                      <p:tavLst>
                                        <p:tav tm="0">
                                          <p:val>
                                            <p:strVal val="360"/>
                                          </p:val>
                                        </p:tav>
                                        <p:tav tm="100000">
                                          <p:val>
                                            <p:strVal val="0"/>
                                          </p:val>
                                        </p:tav>
                                      </p:tavLst>
                                    </p:anim>
                                    <p:animEffect filter="fade" transition="in">
                                      <p:cBhvr additive="repl">
                                        <p:cTn id="113" dur="2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Num" idx="11"/>
          </p:nvPr>
        </p:nvSpPr>
        <p:spPr>
          <a:xfrm>
            <a:off x="8582400" y="6356520"/>
            <a:ext cx="824760" cy="364680"/>
          </a:xfrm>
          <a:prstGeom prst="rect">
            <a:avLst/>
          </a:prstGeom>
          <a:noFill/>
          <a:ln w="0">
            <a:noFill/>
          </a:ln>
        </p:spPr>
        <p:txBody>
          <a:bodyPr numCol="1" spcCol="0" lIns="0" rIns="0" tIns="0" bIns="0" anchor="b">
            <a:noAutofit/>
          </a:bodyPr>
          <a:lstStyle>
            <a:lvl1pPr algn="r">
              <a:lnSpc>
                <a:spcPct val="100000"/>
              </a:lnSpc>
              <a:buNone/>
              <a:defRPr b="0" lang="en-US" sz="1600" spc="-1" strike="noStrike">
                <a:solidFill>
                  <a:srgbClr val="045c75"/>
                </a:solidFill>
                <a:latin typeface="Cambria"/>
              </a:defRPr>
            </a:lvl1pPr>
          </a:lstStyle>
          <a:p>
            <a:pPr algn="r">
              <a:lnSpc>
                <a:spcPct val="100000"/>
              </a:lnSpc>
              <a:buNone/>
            </a:pPr>
            <a:fld id="{BFF5BA1B-AF8A-4D4D-832A-931E15B1F92D}" type="slidenum">
              <a:rPr b="0" lang="en-US" sz="1600" spc="-1" strike="noStrike">
                <a:solidFill>
                  <a:srgbClr val="045c75"/>
                </a:solidFill>
                <a:latin typeface="Cambria"/>
              </a:rPr>
              <a:t>&lt;number&gt;</a:t>
            </a:fld>
            <a:endParaRPr b="0" lang="en-US" sz="1600" spc="-1" strike="noStrike">
              <a:latin typeface="Times New Roman"/>
            </a:endParaRPr>
          </a:p>
        </p:txBody>
      </p:sp>
      <p:sp>
        <p:nvSpPr>
          <p:cNvPr id="139" name="Rectangle 1"/>
          <p:cNvSpPr/>
          <p:nvPr/>
        </p:nvSpPr>
        <p:spPr>
          <a:xfrm>
            <a:off x="412560" y="295200"/>
            <a:ext cx="9032760" cy="821160"/>
          </a:xfrm>
          <a:prstGeom prst="rect">
            <a:avLst/>
          </a:prstGeom>
          <a:noFill/>
          <a:ln w="9525">
            <a:noFill/>
          </a:ln>
        </p:spPr>
        <p:style>
          <a:lnRef idx="0"/>
          <a:fillRef idx="0"/>
          <a:effectRef idx="0"/>
          <a:fontRef idx="minor"/>
        </p:style>
        <p:txBody>
          <a:bodyPr lIns="90000" rIns="90000" tIns="45000" bIns="45000" anchor="t">
            <a:spAutoFit/>
          </a:bodyPr>
          <a:p>
            <a:pPr marL="216000" indent="-216000">
              <a:lnSpc>
                <a:spcPct val="100000"/>
              </a:lnSpc>
              <a:buClr>
                <a:srgbClr val="00b0f0"/>
              </a:buClr>
              <a:buSzPct val="200000"/>
              <a:buFont typeface="Constantia"/>
              <a:buChar char="•"/>
            </a:pPr>
            <a:r>
              <a:rPr b="1" lang="en-US" sz="2400" spc="-1" strike="noStrike">
                <a:solidFill>
                  <a:srgbClr val="000000"/>
                </a:solidFill>
                <a:latin typeface="Cambria"/>
              </a:rPr>
              <a:t>Merge &amp; Burst Events: </a:t>
            </a:r>
            <a:r>
              <a:rPr b="0" lang="en-US" sz="2400" spc="-1" strike="noStrike">
                <a:solidFill>
                  <a:srgbClr val="000000"/>
                </a:solidFill>
                <a:latin typeface="Cambria"/>
              </a:rPr>
              <a:t>One or more activities can start &amp; end simultaneously at an event (Figure 8.3 a, b).</a:t>
            </a:r>
            <a:endParaRPr b="0" lang="en-US" sz="2400" spc="-1" strike="noStrike">
              <a:latin typeface="Arial"/>
            </a:endParaRPr>
          </a:p>
        </p:txBody>
      </p:sp>
      <p:pic>
        <p:nvPicPr>
          <p:cNvPr id="140" name="Picture 2" descr=""/>
          <p:cNvPicPr/>
          <p:nvPr/>
        </p:nvPicPr>
        <p:blipFill>
          <a:blip r:embed="rId1"/>
          <a:stretch/>
        </p:blipFill>
        <p:spPr>
          <a:xfrm>
            <a:off x="2513520" y="1371600"/>
            <a:ext cx="5384160" cy="1294920"/>
          </a:xfrm>
          <a:prstGeom prst="rect">
            <a:avLst/>
          </a:prstGeom>
          <a:ln w="9525">
            <a:noFill/>
          </a:ln>
        </p:spPr>
      </p:pic>
      <p:sp>
        <p:nvSpPr>
          <p:cNvPr id="141" name="Rectangle 4"/>
          <p:cNvSpPr/>
          <p:nvPr/>
        </p:nvSpPr>
        <p:spPr>
          <a:xfrm>
            <a:off x="533160" y="2666880"/>
            <a:ext cx="8931240" cy="1552680"/>
          </a:xfrm>
          <a:prstGeom prst="rect">
            <a:avLst/>
          </a:prstGeom>
          <a:noFill/>
          <a:ln w="9525">
            <a:noFill/>
          </a:ln>
        </p:spPr>
        <p:style>
          <a:lnRef idx="0"/>
          <a:fillRef idx="0"/>
          <a:effectRef idx="0"/>
          <a:fontRef idx="minor"/>
        </p:style>
        <p:txBody>
          <a:bodyPr lIns="90000" rIns="90000" tIns="45000" bIns="45000" anchor="t">
            <a:spAutoFit/>
          </a:bodyPr>
          <a:p>
            <a:pPr marL="216000" indent="-216000">
              <a:lnSpc>
                <a:spcPct val="100000"/>
              </a:lnSpc>
              <a:buClr>
                <a:srgbClr val="00b0f0"/>
              </a:buClr>
              <a:buSzPct val="200000"/>
              <a:buFont typeface="Constantia"/>
              <a:buChar char="•"/>
            </a:pPr>
            <a:r>
              <a:rPr b="1" lang="en-US" sz="2400" spc="-1" strike="noStrike">
                <a:solidFill>
                  <a:srgbClr val="000000"/>
                </a:solidFill>
                <a:latin typeface="Cambria"/>
              </a:rPr>
              <a:t>Preceding &amp; Succeeding Activities</a:t>
            </a:r>
            <a:endParaRPr b="0" lang="en-US" sz="2400" spc="-1" strike="noStrike">
              <a:latin typeface="Arial"/>
            </a:endParaRPr>
          </a:p>
          <a:p>
            <a:pPr algn="just">
              <a:lnSpc>
                <a:spcPct val="100000"/>
              </a:lnSpc>
              <a:buNone/>
            </a:pPr>
            <a:r>
              <a:rPr b="0" lang="en-US" sz="2400" spc="-1" strike="noStrike">
                <a:solidFill>
                  <a:srgbClr val="000000"/>
                </a:solidFill>
                <a:latin typeface="Cambria"/>
              </a:rPr>
              <a:t>Activities performed before given events are known as </a:t>
            </a:r>
            <a:r>
              <a:rPr b="0" i="1" lang="en-US" sz="2400" spc="-1" strike="noStrike">
                <a:solidFill>
                  <a:srgbClr val="000000"/>
                </a:solidFill>
                <a:latin typeface="Cambria"/>
              </a:rPr>
              <a:t>preceding activities </a:t>
            </a:r>
            <a:r>
              <a:rPr b="0" lang="en-US" sz="2400" spc="-1" strike="noStrike">
                <a:solidFill>
                  <a:srgbClr val="000000"/>
                </a:solidFill>
                <a:latin typeface="Cambria"/>
              </a:rPr>
              <a:t>(Figure 8.4), &amp; activities performed after a given event are known as </a:t>
            </a:r>
            <a:r>
              <a:rPr b="0" i="1" lang="en-US" sz="2400" spc="-1" strike="noStrike">
                <a:solidFill>
                  <a:srgbClr val="000000"/>
                </a:solidFill>
                <a:latin typeface="Cambria"/>
              </a:rPr>
              <a:t>succeeding activities.</a:t>
            </a:r>
            <a:endParaRPr b="0" lang="en-US" sz="2400" spc="-1" strike="noStrike">
              <a:latin typeface="Arial"/>
            </a:endParaRPr>
          </a:p>
        </p:txBody>
      </p:sp>
      <p:pic>
        <p:nvPicPr>
          <p:cNvPr id="142" name="Picture 3" descr=""/>
          <p:cNvPicPr/>
          <p:nvPr/>
        </p:nvPicPr>
        <p:blipFill>
          <a:blip r:embed="rId2"/>
          <a:stretch/>
        </p:blipFill>
        <p:spPr>
          <a:xfrm>
            <a:off x="2742120" y="4267080"/>
            <a:ext cx="5393880" cy="1523520"/>
          </a:xfrm>
          <a:prstGeom prst="rect">
            <a:avLst/>
          </a:prstGeom>
          <a:ln w="9525">
            <a:noFill/>
          </a:ln>
        </p:spPr>
      </p:pic>
      <p:sp>
        <p:nvSpPr>
          <p:cNvPr id="143" name="Rectangle 6"/>
          <p:cNvSpPr/>
          <p:nvPr/>
        </p:nvSpPr>
        <p:spPr>
          <a:xfrm>
            <a:off x="685440" y="6019920"/>
            <a:ext cx="800460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mbria"/>
              </a:rPr>
              <a:t>Activities A &amp; B precede activities C &amp; D respectively.</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14" dur="indefinite" restart="never" nodeType="tmRoot">
          <p:childTnLst>
            <p:seq>
              <p:cTn id="115" dur="indefinite" nodeType="mainSeq">
                <p:childTnLst>
                  <p:par>
                    <p:cTn id="116" fill="hold">
                      <p:stCondLst>
                        <p:cond delay="indefinite"/>
                      </p:stCondLst>
                      <p:childTnLst>
                        <p:par>
                          <p:cTn id="117" fill="hold">
                            <p:stCondLst>
                              <p:cond delay="0"/>
                            </p:stCondLst>
                            <p:childTnLst>
                              <p:par>
                                <p:cTn id="118" nodeType="clickEffect" fill="hold" presetClass="entr" presetID="55">
                                  <p:stCondLst>
                                    <p:cond delay="0"/>
                                  </p:stCondLst>
                                  <p:childTnLst>
                                    <p:set>
                                      <p:cBhvr>
                                        <p:cTn id="119" dur="1" fill="hold">
                                          <p:stCondLst>
                                            <p:cond delay="0"/>
                                          </p:stCondLst>
                                        </p:cTn>
                                        <p:tgtEl>
                                          <p:spTgt spid="139"/>
                                        </p:tgtEl>
                                        <p:attrNameLst>
                                          <p:attrName>style.visibility</p:attrName>
                                        </p:attrNameLst>
                                      </p:cBhvr>
                                      <p:to>
                                        <p:strVal val="visible"/>
                                      </p:to>
                                    </p:set>
                                    <p:anim calcmode="lin" valueType="num">
                                      <p:cBhvr additive="repl">
                                        <p:cTn id="120" dur="1000" fill="hold"/>
                                        <p:tgtEl>
                                          <p:spTgt spid="139"/>
                                        </p:tgtEl>
                                        <p:attrNameLst>
                                          <p:attrName>ppt_w</p:attrName>
                                        </p:attrNameLst>
                                      </p:cBhvr>
                                      <p:tavLst>
                                        <p:tav tm="0">
                                          <p:val>
                                            <p:strVal val="#ppt_w*0.70"/>
                                          </p:val>
                                        </p:tav>
                                        <p:tav tm="100000">
                                          <p:val>
                                            <p:strVal val="#ppt_w"/>
                                          </p:val>
                                        </p:tav>
                                      </p:tavLst>
                                    </p:anim>
                                    <p:anim calcmode="lin" valueType="num">
                                      <p:cBhvr additive="repl">
                                        <p:cTn id="121" dur="1000" fill="hold"/>
                                        <p:tgtEl>
                                          <p:spTgt spid="139"/>
                                        </p:tgtEl>
                                        <p:attrNameLst>
                                          <p:attrName>ppt_h</p:attrName>
                                        </p:attrNameLst>
                                      </p:cBhvr>
                                      <p:tavLst>
                                        <p:tav tm="0">
                                          <p:val>
                                            <p:strVal val="#ppt_h"/>
                                          </p:val>
                                        </p:tav>
                                        <p:tav tm="100000">
                                          <p:val>
                                            <p:strVal val="#ppt_h"/>
                                          </p:val>
                                        </p:tav>
                                      </p:tavLst>
                                    </p:anim>
                                    <p:animEffect filter="fade" transition="in">
                                      <p:cBhvr additive="repl">
                                        <p:cTn id="122" dur="1000"/>
                                        <p:tgtEl>
                                          <p:spTgt spid="139"/>
                                        </p:tgtEl>
                                      </p:cBhvr>
                                    </p:animEffec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49">
                                  <p:stCondLst>
                                    <p:cond delay="0"/>
                                  </p:stCondLst>
                                  <p:childTnLst>
                                    <p:set>
                                      <p:cBhvr>
                                        <p:cTn id="126" dur="1" fill="hold">
                                          <p:stCondLst>
                                            <p:cond delay="0"/>
                                          </p:stCondLst>
                                        </p:cTn>
                                        <p:tgtEl>
                                          <p:spTgt spid="140"/>
                                        </p:tgtEl>
                                        <p:attrNameLst>
                                          <p:attrName>style.visibility</p:attrName>
                                        </p:attrNameLst>
                                      </p:cBhvr>
                                      <p:to>
                                        <p:strVal val="visible"/>
                                      </p:to>
                                    </p:set>
                                    <p:anim calcmode="lin" valueType="num">
                                      <p:cBhvr additive="repl">
                                        <p:cTn id="127" dur="2000" fill="hold"/>
                                        <p:tgtEl>
                                          <p:spTgt spid="140"/>
                                        </p:tgtEl>
                                        <p:attrNameLst>
                                          <p:attrName>ppt_w</p:attrName>
                                        </p:attrNameLst>
                                      </p:cBhvr>
                                      <p:tavLst>
                                        <p:tav tm="0">
                                          <p:val>
                                            <p:fltVal val="0"/>
                                          </p:val>
                                        </p:tav>
                                        <p:tav tm="100000">
                                          <p:val>
                                            <p:strVal val="#ppt_w"/>
                                          </p:val>
                                        </p:tav>
                                      </p:tavLst>
                                    </p:anim>
                                    <p:anim calcmode="lin" valueType="num">
                                      <p:cBhvr additive="repl">
                                        <p:cTn id="128" dur="2000" fill="hold"/>
                                        <p:tgtEl>
                                          <p:spTgt spid="140"/>
                                        </p:tgtEl>
                                        <p:attrNameLst>
                                          <p:attrName>ppt_h</p:attrName>
                                        </p:attrNameLst>
                                      </p:cBhvr>
                                      <p:tavLst>
                                        <p:tav tm="0">
                                          <p:val>
                                            <p:fltVal val="0"/>
                                          </p:val>
                                        </p:tav>
                                        <p:tav tm="100000">
                                          <p:val>
                                            <p:strVal val="#ppt_h"/>
                                          </p:val>
                                        </p:tav>
                                      </p:tavLst>
                                    </p:anim>
                                    <p:anim calcmode="lin" valueType="num">
                                      <p:cBhvr additive="repl">
                                        <p:cTn id="129" dur="2000" fill="hold"/>
                                        <p:tgtEl>
                                          <p:spTgt spid="140"/>
                                        </p:tgtEl>
                                        <p:attrNameLst>
                                          <p:attrName>r</p:attrName>
                                        </p:attrNameLst>
                                      </p:cBhvr>
                                      <p:tavLst>
                                        <p:tav tm="0">
                                          <p:val>
                                            <p:strVal val="360"/>
                                          </p:val>
                                        </p:tav>
                                        <p:tav tm="100000">
                                          <p:val>
                                            <p:strVal val="0"/>
                                          </p:val>
                                        </p:tav>
                                      </p:tavLst>
                                    </p:anim>
                                    <p:animEffect filter="fade" transition="in">
                                      <p:cBhvr additive="repl">
                                        <p:cTn id="130" dur="2000"/>
                                        <p:tgtEl>
                                          <p:spTgt spid="140"/>
                                        </p:tgtEl>
                                      </p:cBhvr>
                                    </p:animEffect>
                                  </p:childTnLst>
                                </p:cTn>
                              </p:par>
                              <p:par>
                                <p:cTn id="131" nodeType="withEffect" fill="hold" presetClass="entr" presetID="55">
                                  <p:stCondLst>
                                    <p:cond delay="0"/>
                                  </p:stCondLst>
                                  <p:childTnLst>
                                    <p:set>
                                      <p:cBhvr>
                                        <p:cTn id="132" dur="1" fill="hold">
                                          <p:stCondLst>
                                            <p:cond delay="0"/>
                                          </p:stCondLst>
                                        </p:cTn>
                                        <p:tgtEl>
                                          <p:spTgt spid="141"/>
                                        </p:tgtEl>
                                        <p:attrNameLst>
                                          <p:attrName>style.visibility</p:attrName>
                                        </p:attrNameLst>
                                      </p:cBhvr>
                                      <p:to>
                                        <p:strVal val="visible"/>
                                      </p:to>
                                    </p:set>
                                    <p:anim calcmode="lin" valueType="num">
                                      <p:cBhvr additive="repl">
                                        <p:cTn id="133" dur="2000" fill="hold"/>
                                        <p:tgtEl>
                                          <p:spTgt spid="141"/>
                                        </p:tgtEl>
                                        <p:attrNameLst>
                                          <p:attrName>ppt_w</p:attrName>
                                        </p:attrNameLst>
                                      </p:cBhvr>
                                      <p:tavLst>
                                        <p:tav tm="0">
                                          <p:val>
                                            <p:strVal val="#ppt_w*0.70"/>
                                          </p:val>
                                        </p:tav>
                                        <p:tav tm="100000">
                                          <p:val>
                                            <p:strVal val="#ppt_w"/>
                                          </p:val>
                                        </p:tav>
                                      </p:tavLst>
                                    </p:anim>
                                    <p:anim calcmode="lin" valueType="num">
                                      <p:cBhvr additive="repl">
                                        <p:cTn id="134" dur="2000" fill="hold"/>
                                        <p:tgtEl>
                                          <p:spTgt spid="141"/>
                                        </p:tgtEl>
                                        <p:attrNameLst>
                                          <p:attrName>ppt_h</p:attrName>
                                        </p:attrNameLst>
                                      </p:cBhvr>
                                      <p:tavLst>
                                        <p:tav tm="0">
                                          <p:val>
                                            <p:strVal val="#ppt_h"/>
                                          </p:val>
                                        </p:tav>
                                        <p:tav tm="100000">
                                          <p:val>
                                            <p:strVal val="#ppt_h"/>
                                          </p:val>
                                        </p:tav>
                                      </p:tavLst>
                                    </p:anim>
                                    <p:animEffect filter="fade" transition="in">
                                      <p:cBhvr additive="repl">
                                        <p:cTn id="135" dur="2000"/>
                                        <p:tgtEl>
                                          <p:spTgt spid="141"/>
                                        </p:tgtEl>
                                      </p:cBhvr>
                                    </p:animEffect>
                                  </p:childTnLst>
                                </p:cTn>
                              </p:par>
                            </p:childTnLst>
                          </p:cTn>
                        </p:par>
                      </p:childTnLst>
                    </p:cTn>
                  </p:par>
                  <p:par>
                    <p:cTn id="136" fill="hold">
                      <p:stCondLst>
                        <p:cond delay="indefinite"/>
                      </p:stCondLst>
                      <p:childTnLst>
                        <p:par>
                          <p:cTn id="137" fill="hold">
                            <p:stCondLst>
                              <p:cond delay="0"/>
                            </p:stCondLst>
                            <p:childTnLst>
                              <p:par>
                                <p:cTn id="138" nodeType="clickEffect" fill="hold" presetClass="entr" presetID="49">
                                  <p:stCondLst>
                                    <p:cond delay="0"/>
                                  </p:stCondLst>
                                  <p:childTnLst>
                                    <p:set>
                                      <p:cBhvr>
                                        <p:cTn id="139" dur="1" fill="hold">
                                          <p:stCondLst>
                                            <p:cond delay="0"/>
                                          </p:stCondLst>
                                        </p:cTn>
                                        <p:tgtEl>
                                          <p:spTgt spid="142"/>
                                        </p:tgtEl>
                                        <p:attrNameLst>
                                          <p:attrName>style.visibility</p:attrName>
                                        </p:attrNameLst>
                                      </p:cBhvr>
                                      <p:to>
                                        <p:strVal val="visible"/>
                                      </p:to>
                                    </p:set>
                                    <p:anim calcmode="lin" valueType="num">
                                      <p:cBhvr additive="repl">
                                        <p:cTn id="140" dur="2000" fill="hold"/>
                                        <p:tgtEl>
                                          <p:spTgt spid="142"/>
                                        </p:tgtEl>
                                        <p:attrNameLst>
                                          <p:attrName>ppt_w</p:attrName>
                                        </p:attrNameLst>
                                      </p:cBhvr>
                                      <p:tavLst>
                                        <p:tav tm="0">
                                          <p:val>
                                            <p:fltVal val="0"/>
                                          </p:val>
                                        </p:tav>
                                        <p:tav tm="100000">
                                          <p:val>
                                            <p:strVal val="#ppt_w"/>
                                          </p:val>
                                        </p:tav>
                                      </p:tavLst>
                                    </p:anim>
                                    <p:anim calcmode="lin" valueType="num">
                                      <p:cBhvr additive="repl">
                                        <p:cTn id="141" dur="2000" fill="hold"/>
                                        <p:tgtEl>
                                          <p:spTgt spid="142"/>
                                        </p:tgtEl>
                                        <p:attrNameLst>
                                          <p:attrName>ppt_h</p:attrName>
                                        </p:attrNameLst>
                                      </p:cBhvr>
                                      <p:tavLst>
                                        <p:tav tm="0">
                                          <p:val>
                                            <p:fltVal val="0"/>
                                          </p:val>
                                        </p:tav>
                                        <p:tav tm="100000">
                                          <p:val>
                                            <p:strVal val="#ppt_h"/>
                                          </p:val>
                                        </p:tav>
                                      </p:tavLst>
                                    </p:anim>
                                    <p:anim calcmode="lin" valueType="num">
                                      <p:cBhvr additive="repl">
                                        <p:cTn id="142" dur="2000" fill="hold"/>
                                        <p:tgtEl>
                                          <p:spTgt spid="142"/>
                                        </p:tgtEl>
                                        <p:attrNameLst>
                                          <p:attrName>r</p:attrName>
                                        </p:attrNameLst>
                                      </p:cBhvr>
                                      <p:tavLst>
                                        <p:tav tm="0">
                                          <p:val>
                                            <p:strVal val="360"/>
                                          </p:val>
                                        </p:tav>
                                        <p:tav tm="100000">
                                          <p:val>
                                            <p:strVal val="0"/>
                                          </p:val>
                                        </p:tav>
                                      </p:tavLst>
                                    </p:anim>
                                    <p:animEffect filter="fade" transition="in">
                                      <p:cBhvr additive="repl">
                                        <p:cTn id="143" dur="2000"/>
                                        <p:tgtEl>
                                          <p:spTgt spid="142"/>
                                        </p:tgtEl>
                                      </p:cBhvr>
                                    </p:animEffect>
                                  </p:childTnLst>
                                </p:cTn>
                              </p:par>
                            </p:childTnLst>
                          </p:cTn>
                        </p:par>
                      </p:childTnLst>
                    </p:cTn>
                  </p:par>
                  <p:par>
                    <p:cTn id="144" fill="hold">
                      <p:stCondLst>
                        <p:cond delay="indefinite"/>
                      </p:stCondLst>
                      <p:childTnLst>
                        <p:par>
                          <p:cTn id="145" fill="hold">
                            <p:stCondLst>
                              <p:cond delay="0"/>
                            </p:stCondLst>
                            <p:childTnLst>
                              <p:par>
                                <p:cTn id="146" nodeType="clickEffect" fill="hold" presetClass="entr" presetID="55">
                                  <p:stCondLst>
                                    <p:cond delay="0"/>
                                  </p:stCondLst>
                                  <p:childTnLst>
                                    <p:set>
                                      <p:cBhvr>
                                        <p:cTn id="147" dur="1" fill="hold">
                                          <p:stCondLst>
                                            <p:cond delay="0"/>
                                          </p:stCondLst>
                                        </p:cTn>
                                        <p:tgtEl>
                                          <p:spTgt spid="143"/>
                                        </p:tgtEl>
                                        <p:attrNameLst>
                                          <p:attrName>style.visibility</p:attrName>
                                        </p:attrNameLst>
                                      </p:cBhvr>
                                      <p:to>
                                        <p:strVal val="visible"/>
                                      </p:to>
                                    </p:set>
                                    <p:anim calcmode="lin" valueType="num">
                                      <p:cBhvr additive="repl">
                                        <p:cTn id="148" dur="2000" fill="hold"/>
                                        <p:tgtEl>
                                          <p:spTgt spid="143"/>
                                        </p:tgtEl>
                                        <p:attrNameLst>
                                          <p:attrName>ppt_w</p:attrName>
                                        </p:attrNameLst>
                                      </p:cBhvr>
                                      <p:tavLst>
                                        <p:tav tm="0">
                                          <p:val>
                                            <p:strVal val="#ppt_w*0.70"/>
                                          </p:val>
                                        </p:tav>
                                        <p:tav tm="100000">
                                          <p:val>
                                            <p:strVal val="#ppt_w"/>
                                          </p:val>
                                        </p:tav>
                                      </p:tavLst>
                                    </p:anim>
                                    <p:anim calcmode="lin" valueType="num">
                                      <p:cBhvr additive="repl">
                                        <p:cTn id="149" dur="2000" fill="hold"/>
                                        <p:tgtEl>
                                          <p:spTgt spid="143"/>
                                        </p:tgtEl>
                                        <p:attrNameLst>
                                          <p:attrName>ppt_h</p:attrName>
                                        </p:attrNameLst>
                                      </p:cBhvr>
                                      <p:tavLst>
                                        <p:tav tm="0">
                                          <p:val>
                                            <p:strVal val="#ppt_h"/>
                                          </p:val>
                                        </p:tav>
                                        <p:tav tm="100000">
                                          <p:val>
                                            <p:strVal val="#ppt_h"/>
                                          </p:val>
                                        </p:tav>
                                      </p:tavLst>
                                    </p:anim>
                                    <p:animEffect filter="fade" transition="in">
                                      <p:cBhvr additive="repl">
                                        <p:cTn id="150" dur="2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Num" idx="12"/>
          </p:nvPr>
        </p:nvSpPr>
        <p:spPr>
          <a:xfrm>
            <a:off x="8582400" y="6356520"/>
            <a:ext cx="824760" cy="364680"/>
          </a:xfrm>
          <a:prstGeom prst="rect">
            <a:avLst/>
          </a:prstGeom>
          <a:noFill/>
          <a:ln w="0">
            <a:noFill/>
          </a:ln>
        </p:spPr>
        <p:txBody>
          <a:bodyPr numCol="1" spcCol="0" lIns="0" rIns="0" tIns="0" bIns="0" anchor="b">
            <a:noAutofit/>
          </a:bodyPr>
          <a:lstStyle>
            <a:lvl1pPr algn="r">
              <a:lnSpc>
                <a:spcPct val="100000"/>
              </a:lnSpc>
              <a:buNone/>
              <a:defRPr b="0" lang="en-US" sz="1600" spc="-1" strike="noStrike">
                <a:solidFill>
                  <a:srgbClr val="045c75"/>
                </a:solidFill>
                <a:latin typeface="Cambria"/>
              </a:defRPr>
            </a:lvl1pPr>
          </a:lstStyle>
          <a:p>
            <a:pPr algn="r">
              <a:lnSpc>
                <a:spcPct val="100000"/>
              </a:lnSpc>
              <a:buNone/>
            </a:pPr>
            <a:fld id="{CCFCD264-CA0C-4497-9E55-F39C97C24B98}" type="slidenum">
              <a:rPr b="0" lang="en-US" sz="1600" spc="-1" strike="noStrike">
                <a:solidFill>
                  <a:srgbClr val="045c75"/>
                </a:solidFill>
                <a:latin typeface="Cambria"/>
              </a:rPr>
              <a:t>&lt;number&gt;</a:t>
            </a:fld>
            <a:endParaRPr b="0" lang="en-US" sz="1600" spc="-1" strike="noStrike">
              <a:latin typeface="Times New Roman"/>
            </a:endParaRPr>
          </a:p>
        </p:txBody>
      </p:sp>
      <p:sp>
        <p:nvSpPr>
          <p:cNvPr id="145" name="Rectangle 2"/>
          <p:cNvSpPr/>
          <p:nvPr/>
        </p:nvSpPr>
        <p:spPr>
          <a:xfrm>
            <a:off x="685440" y="533520"/>
            <a:ext cx="8531280" cy="2284200"/>
          </a:xfrm>
          <a:prstGeom prst="rect">
            <a:avLst/>
          </a:prstGeom>
          <a:noFill/>
          <a:ln w="9525">
            <a:noFill/>
          </a:ln>
        </p:spPr>
        <p:style>
          <a:lnRef idx="0"/>
          <a:fillRef idx="0"/>
          <a:effectRef idx="0"/>
          <a:fontRef idx="minor"/>
        </p:style>
        <p:txBody>
          <a:bodyPr lIns="90000" rIns="90000" tIns="45000" bIns="45000" anchor="t">
            <a:spAutoFit/>
          </a:bodyPr>
          <a:p>
            <a:pPr marL="216000" indent="-216000" algn="just">
              <a:lnSpc>
                <a:spcPct val="100000"/>
              </a:lnSpc>
              <a:buClr>
                <a:srgbClr val="009dd9"/>
              </a:buClr>
              <a:buSzPct val="200000"/>
              <a:buFont typeface="Cambria"/>
              <a:buChar char="•"/>
            </a:pPr>
            <a:r>
              <a:rPr b="1" lang="en-US" sz="2400" spc="-1" strike="noStrike">
                <a:solidFill>
                  <a:srgbClr val="000000"/>
                </a:solidFill>
                <a:latin typeface="Cambria"/>
              </a:rPr>
              <a:t>Dummy Activity</a:t>
            </a:r>
            <a:endParaRPr b="0" lang="en-US" sz="2400" spc="-1" strike="noStrike">
              <a:latin typeface="Arial"/>
            </a:endParaRPr>
          </a:p>
          <a:p>
            <a:pPr algn="just">
              <a:lnSpc>
                <a:spcPct val="100000"/>
              </a:lnSpc>
              <a:buNone/>
            </a:pPr>
            <a:r>
              <a:rPr b="0" lang="en-US" sz="2400" spc="-1" strike="noStrike">
                <a:solidFill>
                  <a:srgbClr val="000000"/>
                </a:solidFill>
                <a:latin typeface="Cambria"/>
              </a:rPr>
              <a:t>An imaginary activity which does not consume any resource &amp; time is called a </a:t>
            </a:r>
            <a:r>
              <a:rPr b="1" i="1" lang="en-US" sz="2400" spc="-1" strike="noStrike">
                <a:solidFill>
                  <a:srgbClr val="000000"/>
                </a:solidFill>
                <a:latin typeface="Cambria"/>
              </a:rPr>
              <a:t>dummy activity. Dummy activities are simply used to represent a connection between events in </a:t>
            </a:r>
            <a:r>
              <a:rPr b="0" lang="en-US" sz="2400" spc="-1" strike="noStrike">
                <a:solidFill>
                  <a:srgbClr val="000000"/>
                </a:solidFill>
                <a:latin typeface="Cambria"/>
              </a:rPr>
              <a:t>order to maintain a logic in the network. It is represented by a dotted line in a network, see Figure 8.5.</a:t>
            </a:r>
            <a:endParaRPr b="0" lang="en-US" sz="2400" spc="-1" strike="noStrike">
              <a:latin typeface="Arial"/>
            </a:endParaRPr>
          </a:p>
        </p:txBody>
      </p:sp>
      <p:pic>
        <p:nvPicPr>
          <p:cNvPr id="146" name="Picture 2" descr=""/>
          <p:cNvPicPr/>
          <p:nvPr/>
        </p:nvPicPr>
        <p:blipFill>
          <a:blip r:embed="rId1"/>
          <a:stretch/>
        </p:blipFill>
        <p:spPr>
          <a:xfrm>
            <a:off x="1897920" y="2971800"/>
            <a:ext cx="5539680" cy="1819080"/>
          </a:xfrm>
          <a:prstGeom prst="rect">
            <a:avLst/>
          </a:prstGeom>
          <a:ln w="9525">
            <a:noFill/>
          </a:ln>
        </p:spPr>
      </p:pic>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55">
                                  <p:stCondLst>
                                    <p:cond delay="0"/>
                                  </p:stCondLst>
                                  <p:childTnLst>
                                    <p:set>
                                      <p:cBhvr>
                                        <p:cTn id="156" dur="1" fill="hold">
                                          <p:stCondLst>
                                            <p:cond delay="0"/>
                                          </p:stCondLst>
                                        </p:cTn>
                                        <p:tgtEl>
                                          <p:spTgt spid="145"/>
                                        </p:tgtEl>
                                        <p:attrNameLst>
                                          <p:attrName>style.visibility</p:attrName>
                                        </p:attrNameLst>
                                      </p:cBhvr>
                                      <p:to>
                                        <p:strVal val="visible"/>
                                      </p:to>
                                    </p:set>
                                    <p:anim calcmode="lin" valueType="num">
                                      <p:cBhvr additive="repl">
                                        <p:cTn id="157" dur="2000" fill="hold"/>
                                        <p:tgtEl>
                                          <p:spTgt spid="145"/>
                                        </p:tgtEl>
                                        <p:attrNameLst>
                                          <p:attrName>ppt_w</p:attrName>
                                        </p:attrNameLst>
                                      </p:cBhvr>
                                      <p:tavLst>
                                        <p:tav tm="0">
                                          <p:val>
                                            <p:strVal val="#ppt_w*0.70"/>
                                          </p:val>
                                        </p:tav>
                                        <p:tav tm="100000">
                                          <p:val>
                                            <p:strVal val="#ppt_w"/>
                                          </p:val>
                                        </p:tav>
                                      </p:tavLst>
                                    </p:anim>
                                    <p:anim calcmode="lin" valueType="num">
                                      <p:cBhvr additive="repl">
                                        <p:cTn id="158" dur="2000" fill="hold"/>
                                        <p:tgtEl>
                                          <p:spTgt spid="145"/>
                                        </p:tgtEl>
                                        <p:attrNameLst>
                                          <p:attrName>ppt_h</p:attrName>
                                        </p:attrNameLst>
                                      </p:cBhvr>
                                      <p:tavLst>
                                        <p:tav tm="0">
                                          <p:val>
                                            <p:strVal val="#ppt_h"/>
                                          </p:val>
                                        </p:tav>
                                        <p:tav tm="100000">
                                          <p:val>
                                            <p:strVal val="#ppt_h"/>
                                          </p:val>
                                        </p:tav>
                                      </p:tavLst>
                                    </p:anim>
                                    <p:animEffect filter="fade" transition="in">
                                      <p:cBhvr additive="repl">
                                        <p:cTn id="159" dur="2000"/>
                                        <p:tgtEl>
                                          <p:spTgt spid="145"/>
                                        </p:tgtEl>
                                      </p:cBhvr>
                                    </p:animEffect>
                                  </p:childTnLst>
                                </p:cTn>
                              </p:par>
                            </p:childTnLst>
                          </p:cTn>
                        </p:par>
                      </p:childTnLst>
                    </p:cTn>
                  </p:par>
                  <p:par>
                    <p:cTn id="160" fill="hold">
                      <p:stCondLst>
                        <p:cond delay="indefinite"/>
                      </p:stCondLst>
                      <p:childTnLst>
                        <p:par>
                          <p:cTn id="161" fill="hold">
                            <p:stCondLst>
                              <p:cond delay="0"/>
                            </p:stCondLst>
                            <p:childTnLst>
                              <p:par>
                                <p:cTn id="162" nodeType="clickEffect" fill="hold" presetClass="entr" presetID="49">
                                  <p:stCondLst>
                                    <p:cond delay="0"/>
                                  </p:stCondLst>
                                  <p:childTnLst>
                                    <p:set>
                                      <p:cBhvr>
                                        <p:cTn id="163" dur="1" fill="hold">
                                          <p:stCondLst>
                                            <p:cond delay="0"/>
                                          </p:stCondLst>
                                        </p:cTn>
                                        <p:tgtEl>
                                          <p:spTgt spid="146"/>
                                        </p:tgtEl>
                                        <p:attrNameLst>
                                          <p:attrName>style.visibility</p:attrName>
                                        </p:attrNameLst>
                                      </p:cBhvr>
                                      <p:to>
                                        <p:strVal val="visible"/>
                                      </p:to>
                                    </p:set>
                                    <p:anim calcmode="lin" valueType="num">
                                      <p:cBhvr additive="repl">
                                        <p:cTn id="164" dur="2000" fill="hold"/>
                                        <p:tgtEl>
                                          <p:spTgt spid="146"/>
                                        </p:tgtEl>
                                        <p:attrNameLst>
                                          <p:attrName>ppt_w</p:attrName>
                                        </p:attrNameLst>
                                      </p:cBhvr>
                                      <p:tavLst>
                                        <p:tav tm="0">
                                          <p:val>
                                            <p:fltVal val="0"/>
                                          </p:val>
                                        </p:tav>
                                        <p:tav tm="100000">
                                          <p:val>
                                            <p:strVal val="#ppt_w"/>
                                          </p:val>
                                        </p:tav>
                                      </p:tavLst>
                                    </p:anim>
                                    <p:anim calcmode="lin" valueType="num">
                                      <p:cBhvr additive="repl">
                                        <p:cTn id="165" dur="2000" fill="hold"/>
                                        <p:tgtEl>
                                          <p:spTgt spid="146"/>
                                        </p:tgtEl>
                                        <p:attrNameLst>
                                          <p:attrName>ppt_h</p:attrName>
                                        </p:attrNameLst>
                                      </p:cBhvr>
                                      <p:tavLst>
                                        <p:tav tm="0">
                                          <p:val>
                                            <p:fltVal val="0"/>
                                          </p:val>
                                        </p:tav>
                                        <p:tav tm="100000">
                                          <p:val>
                                            <p:strVal val="#ppt_h"/>
                                          </p:val>
                                        </p:tav>
                                      </p:tavLst>
                                    </p:anim>
                                    <p:anim calcmode="lin" valueType="num">
                                      <p:cBhvr additive="repl">
                                        <p:cTn id="166" dur="2000" fill="hold"/>
                                        <p:tgtEl>
                                          <p:spTgt spid="146"/>
                                        </p:tgtEl>
                                        <p:attrNameLst>
                                          <p:attrName>r</p:attrName>
                                        </p:attrNameLst>
                                      </p:cBhvr>
                                      <p:tavLst>
                                        <p:tav tm="0">
                                          <p:val>
                                            <p:strVal val="360"/>
                                          </p:val>
                                        </p:tav>
                                        <p:tav tm="100000">
                                          <p:val>
                                            <p:strVal val="0"/>
                                          </p:val>
                                        </p:tav>
                                      </p:tavLst>
                                    </p:anim>
                                    <p:animEffect filter="fade" transition="in">
                                      <p:cBhvr additive="repl">
                                        <p:cTn id="167" dur="2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Num" idx="13"/>
          </p:nvPr>
        </p:nvSpPr>
        <p:spPr>
          <a:xfrm>
            <a:off x="8582400" y="6356520"/>
            <a:ext cx="824760" cy="364680"/>
          </a:xfrm>
          <a:prstGeom prst="rect">
            <a:avLst/>
          </a:prstGeom>
          <a:noFill/>
          <a:ln w="0">
            <a:noFill/>
          </a:ln>
        </p:spPr>
        <p:txBody>
          <a:bodyPr numCol="1" spcCol="0" lIns="0" rIns="0" tIns="0" bIns="0" anchor="b">
            <a:noAutofit/>
          </a:bodyPr>
          <a:lstStyle>
            <a:lvl1pPr algn="r">
              <a:lnSpc>
                <a:spcPct val="100000"/>
              </a:lnSpc>
              <a:buNone/>
              <a:defRPr b="0" lang="en-US" sz="1600" spc="-1" strike="noStrike">
                <a:solidFill>
                  <a:srgbClr val="045c75"/>
                </a:solidFill>
                <a:latin typeface="Cambria"/>
              </a:defRPr>
            </a:lvl1pPr>
          </a:lstStyle>
          <a:p>
            <a:pPr algn="r">
              <a:lnSpc>
                <a:spcPct val="100000"/>
              </a:lnSpc>
              <a:buNone/>
            </a:pPr>
            <a:fld id="{2E22CBF5-497E-4417-9E5F-2FE58DF6A5BC}" type="slidenum">
              <a:rPr b="0" lang="en-US" sz="1600" spc="-1" strike="noStrike">
                <a:solidFill>
                  <a:srgbClr val="045c75"/>
                </a:solidFill>
                <a:latin typeface="Cambria"/>
              </a:rPr>
              <a:t>&lt;number&gt;</a:t>
            </a:fld>
            <a:endParaRPr b="0" lang="en-US" sz="1600" spc="-1" strike="noStrike">
              <a:latin typeface="Times New Roman"/>
            </a:endParaRPr>
          </a:p>
        </p:txBody>
      </p:sp>
      <p:sp>
        <p:nvSpPr>
          <p:cNvPr id="148" name="Rectangle 1"/>
          <p:cNvSpPr/>
          <p:nvPr/>
        </p:nvSpPr>
        <p:spPr>
          <a:xfrm>
            <a:off x="577440" y="228600"/>
            <a:ext cx="88297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buNone/>
            </a:pPr>
            <a:r>
              <a:rPr b="1" lang="en-US" sz="2400" spc="-1" strike="noStrike">
                <a:solidFill>
                  <a:srgbClr val="0070c0"/>
                </a:solidFill>
                <a:latin typeface="Cambria"/>
              </a:rPr>
              <a:t>ERRORS TO BE AVOIDED IN CONSTRUCTING A NETWORK</a:t>
            </a:r>
            <a:endParaRPr b="0" lang="en-US" sz="2400" spc="-1" strike="noStrike">
              <a:latin typeface="Arial"/>
            </a:endParaRPr>
          </a:p>
        </p:txBody>
      </p:sp>
      <p:sp>
        <p:nvSpPr>
          <p:cNvPr id="149" name="Rectangle 2"/>
          <p:cNvSpPr/>
          <p:nvPr/>
        </p:nvSpPr>
        <p:spPr>
          <a:xfrm>
            <a:off x="247320" y="1171440"/>
            <a:ext cx="4951080" cy="118692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0" lang="en-US" sz="1800" spc="-1" strike="noStrike">
                <a:solidFill>
                  <a:srgbClr val="000000"/>
                </a:solidFill>
                <a:latin typeface="Cambria"/>
              </a:rPr>
              <a:t>a. Two activities starting from a tail event must not have a same end event. To ensure this, it is absolutely necessary to introduce a dummy activity, as shown in Figure 8.6.</a:t>
            </a:r>
            <a:endParaRPr b="0" lang="en-US" sz="1800" spc="-1" strike="noStrike">
              <a:latin typeface="Arial"/>
            </a:endParaRPr>
          </a:p>
        </p:txBody>
      </p:sp>
      <p:pic>
        <p:nvPicPr>
          <p:cNvPr id="150" name="Picture 2" descr=""/>
          <p:cNvPicPr/>
          <p:nvPr/>
        </p:nvPicPr>
        <p:blipFill>
          <a:blip r:embed="rId1"/>
          <a:stretch/>
        </p:blipFill>
        <p:spPr>
          <a:xfrm>
            <a:off x="5611320" y="614880"/>
            <a:ext cx="3605400" cy="1504080"/>
          </a:xfrm>
          <a:prstGeom prst="rect">
            <a:avLst/>
          </a:prstGeom>
          <a:ln w="9525">
            <a:noFill/>
          </a:ln>
        </p:spPr>
      </p:pic>
      <p:sp>
        <p:nvSpPr>
          <p:cNvPr id="151" name="Rectangle 4"/>
          <p:cNvSpPr/>
          <p:nvPr/>
        </p:nvSpPr>
        <p:spPr>
          <a:xfrm>
            <a:off x="247320" y="2467080"/>
            <a:ext cx="4951080" cy="118692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0" lang="en-US" sz="1800" spc="-1" strike="noStrike">
                <a:solidFill>
                  <a:srgbClr val="000000"/>
                </a:solidFill>
                <a:latin typeface="Cambria"/>
              </a:rPr>
              <a:t>b. Looping error should not be formed in a network, as it represents performance of activities repeatedly in a cyclic manner, as shown below in Figure 8.7.</a:t>
            </a:r>
            <a:endParaRPr b="0" lang="en-US" sz="1800" spc="-1" strike="noStrike">
              <a:latin typeface="Arial"/>
            </a:endParaRPr>
          </a:p>
        </p:txBody>
      </p:sp>
      <p:pic>
        <p:nvPicPr>
          <p:cNvPr id="152" name="Picture 3" descr=""/>
          <p:cNvPicPr/>
          <p:nvPr/>
        </p:nvPicPr>
        <p:blipFill>
          <a:blip r:embed="rId2"/>
          <a:stretch/>
        </p:blipFill>
        <p:spPr>
          <a:xfrm>
            <a:off x="6354360" y="2160720"/>
            <a:ext cx="1918080" cy="1387080"/>
          </a:xfrm>
          <a:prstGeom prst="rect">
            <a:avLst/>
          </a:prstGeom>
          <a:ln w="9525">
            <a:noFill/>
          </a:ln>
        </p:spPr>
      </p:pic>
      <p:sp>
        <p:nvSpPr>
          <p:cNvPr id="153" name="Rectangle 6"/>
          <p:cNvSpPr/>
          <p:nvPr/>
        </p:nvSpPr>
        <p:spPr>
          <a:xfrm>
            <a:off x="247320" y="3960720"/>
            <a:ext cx="4951080" cy="912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mbria"/>
              </a:rPr>
              <a:t>c. In a network, there should be only one start event &amp; one ending event as shown</a:t>
            </a:r>
            <a:endParaRPr b="0" lang="en-US" sz="1800" spc="-1" strike="noStrike">
              <a:latin typeface="Arial"/>
            </a:endParaRPr>
          </a:p>
          <a:p>
            <a:pPr>
              <a:lnSpc>
                <a:spcPct val="100000"/>
              </a:lnSpc>
              <a:buNone/>
            </a:pPr>
            <a:r>
              <a:rPr b="0" lang="en-US" sz="1800" spc="-1" strike="noStrike">
                <a:solidFill>
                  <a:srgbClr val="000000"/>
                </a:solidFill>
                <a:latin typeface="Cambria"/>
              </a:rPr>
              <a:t>below, in Figure 8.8.</a:t>
            </a:r>
            <a:endParaRPr b="0" lang="en-US" sz="1800" spc="-1" strike="noStrike">
              <a:latin typeface="Arial"/>
            </a:endParaRPr>
          </a:p>
        </p:txBody>
      </p:sp>
      <p:pic>
        <p:nvPicPr>
          <p:cNvPr id="154" name="Picture 4" descr=""/>
          <p:cNvPicPr/>
          <p:nvPr/>
        </p:nvPicPr>
        <p:blipFill>
          <a:blip r:embed="rId3"/>
          <a:stretch/>
        </p:blipFill>
        <p:spPr>
          <a:xfrm>
            <a:off x="5281560" y="3505320"/>
            <a:ext cx="4100400" cy="1555560"/>
          </a:xfrm>
          <a:prstGeom prst="rect">
            <a:avLst/>
          </a:prstGeom>
          <a:ln w="9525">
            <a:noFill/>
          </a:ln>
        </p:spPr>
      </p:pic>
      <p:sp>
        <p:nvSpPr>
          <p:cNvPr id="155" name="Rectangle 8"/>
          <p:cNvSpPr/>
          <p:nvPr/>
        </p:nvSpPr>
        <p:spPr>
          <a:xfrm>
            <a:off x="329760" y="5638680"/>
            <a:ext cx="4043160" cy="91260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0" lang="en-US" sz="1800" spc="-1" strike="noStrike">
                <a:solidFill>
                  <a:srgbClr val="000000"/>
                </a:solidFill>
                <a:latin typeface="Cambria"/>
              </a:rPr>
              <a:t>d. The direction of arrows should flow from left to right avoiding mixing of direction as shown in Figure 8.9.</a:t>
            </a:r>
            <a:endParaRPr b="0" lang="en-US" sz="1800" spc="-1" strike="noStrike">
              <a:latin typeface="Arial"/>
            </a:endParaRPr>
          </a:p>
        </p:txBody>
      </p:sp>
      <p:pic>
        <p:nvPicPr>
          <p:cNvPr id="156" name="Picture 2" descr=""/>
          <p:cNvPicPr/>
          <p:nvPr/>
        </p:nvPicPr>
        <p:blipFill>
          <a:blip r:embed="rId4"/>
          <a:stretch/>
        </p:blipFill>
        <p:spPr>
          <a:xfrm>
            <a:off x="6214320" y="5029200"/>
            <a:ext cx="2392920" cy="1638000"/>
          </a:xfrm>
          <a:prstGeom prst="rect">
            <a:avLst/>
          </a:prstGeom>
          <a:ln w="9525">
            <a:noFill/>
          </a:ln>
        </p:spPr>
      </p:pic>
    </p:spTree>
  </p:cSld>
  <mc:AlternateContent>
    <mc:Choice Requires="p14">
      <p:transition spd="slow" p14:dur="2000"/>
    </mc:Choice>
    <mc:Fallback>
      <p:transition spd="slow"/>
    </mc:Fallback>
  </mc:AlternateContent>
  <p:timing>
    <p:tnLst>
      <p:par>
        <p:cTn id="168" dur="indefinite" restart="never" nodeType="tmRoot">
          <p:childTnLst>
            <p:seq>
              <p:cTn id="169" dur="indefinite" nodeType="mainSeq">
                <p:childTnLst>
                  <p:par>
                    <p:cTn id="170" fill="hold">
                      <p:stCondLst>
                        <p:cond delay="indefinite"/>
                      </p:stCondLst>
                      <p:childTnLst>
                        <p:par>
                          <p:cTn id="171" fill="hold">
                            <p:stCondLst>
                              <p:cond delay="0"/>
                            </p:stCondLst>
                            <p:childTnLst>
                              <p:par>
                                <p:cTn id="172" nodeType="clickEffect" fill="hold" presetClass="entr" presetID="55">
                                  <p:stCondLst>
                                    <p:cond delay="0"/>
                                  </p:stCondLst>
                                  <p:childTnLst>
                                    <p:set>
                                      <p:cBhvr>
                                        <p:cTn id="173" dur="1" fill="hold">
                                          <p:stCondLst>
                                            <p:cond delay="0"/>
                                          </p:stCondLst>
                                        </p:cTn>
                                        <p:tgtEl>
                                          <p:spTgt spid="149"/>
                                        </p:tgtEl>
                                        <p:attrNameLst>
                                          <p:attrName>style.visibility</p:attrName>
                                        </p:attrNameLst>
                                      </p:cBhvr>
                                      <p:to>
                                        <p:strVal val="visible"/>
                                      </p:to>
                                    </p:set>
                                    <p:anim calcmode="lin" valueType="num">
                                      <p:cBhvr additive="repl">
                                        <p:cTn id="174" dur="2000" fill="hold"/>
                                        <p:tgtEl>
                                          <p:spTgt spid="149"/>
                                        </p:tgtEl>
                                        <p:attrNameLst>
                                          <p:attrName>ppt_w</p:attrName>
                                        </p:attrNameLst>
                                      </p:cBhvr>
                                      <p:tavLst>
                                        <p:tav tm="0">
                                          <p:val>
                                            <p:strVal val="#ppt_w*0.70"/>
                                          </p:val>
                                        </p:tav>
                                        <p:tav tm="100000">
                                          <p:val>
                                            <p:strVal val="#ppt_w"/>
                                          </p:val>
                                        </p:tav>
                                      </p:tavLst>
                                    </p:anim>
                                    <p:anim calcmode="lin" valueType="num">
                                      <p:cBhvr additive="repl">
                                        <p:cTn id="175" dur="2000" fill="hold"/>
                                        <p:tgtEl>
                                          <p:spTgt spid="149"/>
                                        </p:tgtEl>
                                        <p:attrNameLst>
                                          <p:attrName>ppt_h</p:attrName>
                                        </p:attrNameLst>
                                      </p:cBhvr>
                                      <p:tavLst>
                                        <p:tav tm="0">
                                          <p:val>
                                            <p:strVal val="#ppt_h"/>
                                          </p:val>
                                        </p:tav>
                                        <p:tav tm="100000">
                                          <p:val>
                                            <p:strVal val="#ppt_h"/>
                                          </p:val>
                                        </p:tav>
                                      </p:tavLst>
                                    </p:anim>
                                    <p:animEffect filter="fade" transition="in">
                                      <p:cBhvr additive="repl">
                                        <p:cTn id="176" dur="2000"/>
                                        <p:tgtEl>
                                          <p:spTgt spid="149"/>
                                        </p:tgtEl>
                                      </p:cBhvr>
                                    </p:animEffec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49">
                                  <p:stCondLst>
                                    <p:cond delay="0"/>
                                  </p:stCondLst>
                                  <p:childTnLst>
                                    <p:set>
                                      <p:cBhvr>
                                        <p:cTn id="180" dur="1" fill="hold">
                                          <p:stCondLst>
                                            <p:cond delay="0"/>
                                          </p:stCondLst>
                                        </p:cTn>
                                        <p:tgtEl>
                                          <p:spTgt spid="150"/>
                                        </p:tgtEl>
                                        <p:attrNameLst>
                                          <p:attrName>style.visibility</p:attrName>
                                        </p:attrNameLst>
                                      </p:cBhvr>
                                      <p:to>
                                        <p:strVal val="visible"/>
                                      </p:to>
                                    </p:set>
                                    <p:anim calcmode="lin" valueType="num">
                                      <p:cBhvr additive="repl">
                                        <p:cTn id="181" dur="2000" fill="hold"/>
                                        <p:tgtEl>
                                          <p:spTgt spid="150"/>
                                        </p:tgtEl>
                                        <p:attrNameLst>
                                          <p:attrName>ppt_w</p:attrName>
                                        </p:attrNameLst>
                                      </p:cBhvr>
                                      <p:tavLst>
                                        <p:tav tm="0">
                                          <p:val>
                                            <p:fltVal val="0"/>
                                          </p:val>
                                        </p:tav>
                                        <p:tav tm="100000">
                                          <p:val>
                                            <p:strVal val="#ppt_w"/>
                                          </p:val>
                                        </p:tav>
                                      </p:tavLst>
                                    </p:anim>
                                    <p:anim calcmode="lin" valueType="num">
                                      <p:cBhvr additive="repl">
                                        <p:cTn id="182" dur="2000" fill="hold"/>
                                        <p:tgtEl>
                                          <p:spTgt spid="150"/>
                                        </p:tgtEl>
                                        <p:attrNameLst>
                                          <p:attrName>ppt_h</p:attrName>
                                        </p:attrNameLst>
                                      </p:cBhvr>
                                      <p:tavLst>
                                        <p:tav tm="0">
                                          <p:val>
                                            <p:fltVal val="0"/>
                                          </p:val>
                                        </p:tav>
                                        <p:tav tm="100000">
                                          <p:val>
                                            <p:strVal val="#ppt_h"/>
                                          </p:val>
                                        </p:tav>
                                      </p:tavLst>
                                    </p:anim>
                                    <p:anim calcmode="lin" valueType="num">
                                      <p:cBhvr additive="repl">
                                        <p:cTn id="183" dur="2000" fill="hold"/>
                                        <p:tgtEl>
                                          <p:spTgt spid="150"/>
                                        </p:tgtEl>
                                        <p:attrNameLst>
                                          <p:attrName>r</p:attrName>
                                        </p:attrNameLst>
                                      </p:cBhvr>
                                      <p:tavLst>
                                        <p:tav tm="0">
                                          <p:val>
                                            <p:strVal val="360"/>
                                          </p:val>
                                        </p:tav>
                                        <p:tav tm="100000">
                                          <p:val>
                                            <p:strVal val="0"/>
                                          </p:val>
                                        </p:tav>
                                      </p:tavLst>
                                    </p:anim>
                                    <p:animEffect filter="fade" transition="in">
                                      <p:cBhvr additive="repl">
                                        <p:cTn id="184" dur="2000"/>
                                        <p:tgtEl>
                                          <p:spTgt spid="150"/>
                                        </p:tgtEl>
                                      </p:cBhvr>
                                    </p:animEffec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55">
                                  <p:stCondLst>
                                    <p:cond delay="0"/>
                                  </p:stCondLst>
                                  <p:childTnLst>
                                    <p:set>
                                      <p:cBhvr>
                                        <p:cTn id="188" dur="1" fill="hold">
                                          <p:stCondLst>
                                            <p:cond delay="0"/>
                                          </p:stCondLst>
                                        </p:cTn>
                                        <p:tgtEl>
                                          <p:spTgt spid="151"/>
                                        </p:tgtEl>
                                        <p:attrNameLst>
                                          <p:attrName>style.visibility</p:attrName>
                                        </p:attrNameLst>
                                      </p:cBhvr>
                                      <p:to>
                                        <p:strVal val="visible"/>
                                      </p:to>
                                    </p:set>
                                    <p:anim calcmode="lin" valueType="num">
                                      <p:cBhvr additive="repl">
                                        <p:cTn id="189" dur="2000" fill="hold"/>
                                        <p:tgtEl>
                                          <p:spTgt spid="151"/>
                                        </p:tgtEl>
                                        <p:attrNameLst>
                                          <p:attrName>ppt_w</p:attrName>
                                        </p:attrNameLst>
                                      </p:cBhvr>
                                      <p:tavLst>
                                        <p:tav tm="0">
                                          <p:val>
                                            <p:strVal val="#ppt_w*0.70"/>
                                          </p:val>
                                        </p:tav>
                                        <p:tav tm="100000">
                                          <p:val>
                                            <p:strVal val="#ppt_w"/>
                                          </p:val>
                                        </p:tav>
                                      </p:tavLst>
                                    </p:anim>
                                    <p:anim calcmode="lin" valueType="num">
                                      <p:cBhvr additive="repl">
                                        <p:cTn id="190" dur="2000" fill="hold"/>
                                        <p:tgtEl>
                                          <p:spTgt spid="151"/>
                                        </p:tgtEl>
                                        <p:attrNameLst>
                                          <p:attrName>ppt_h</p:attrName>
                                        </p:attrNameLst>
                                      </p:cBhvr>
                                      <p:tavLst>
                                        <p:tav tm="0">
                                          <p:val>
                                            <p:strVal val="#ppt_h"/>
                                          </p:val>
                                        </p:tav>
                                        <p:tav tm="100000">
                                          <p:val>
                                            <p:strVal val="#ppt_h"/>
                                          </p:val>
                                        </p:tav>
                                      </p:tavLst>
                                    </p:anim>
                                    <p:animEffect filter="fade" transition="in">
                                      <p:cBhvr additive="repl">
                                        <p:cTn id="191" dur="2000"/>
                                        <p:tgtEl>
                                          <p:spTgt spid="151"/>
                                        </p:tgtEl>
                                      </p:cBhvr>
                                    </p:animEffect>
                                  </p:childTnLst>
                                </p:cTn>
                              </p:par>
                            </p:childTnLst>
                          </p:cTn>
                        </p:par>
                      </p:childTnLst>
                    </p:cTn>
                  </p:par>
                  <p:par>
                    <p:cTn id="192" fill="hold">
                      <p:stCondLst>
                        <p:cond delay="indefinite"/>
                      </p:stCondLst>
                      <p:childTnLst>
                        <p:par>
                          <p:cTn id="193" fill="hold">
                            <p:stCondLst>
                              <p:cond delay="0"/>
                            </p:stCondLst>
                            <p:childTnLst>
                              <p:par>
                                <p:cTn id="194" nodeType="clickEffect" fill="hold" presetClass="entr" presetID="49">
                                  <p:stCondLst>
                                    <p:cond delay="0"/>
                                  </p:stCondLst>
                                  <p:childTnLst>
                                    <p:set>
                                      <p:cBhvr>
                                        <p:cTn id="195" dur="1" fill="hold">
                                          <p:stCondLst>
                                            <p:cond delay="0"/>
                                          </p:stCondLst>
                                        </p:cTn>
                                        <p:tgtEl>
                                          <p:spTgt spid="152"/>
                                        </p:tgtEl>
                                        <p:attrNameLst>
                                          <p:attrName>style.visibility</p:attrName>
                                        </p:attrNameLst>
                                      </p:cBhvr>
                                      <p:to>
                                        <p:strVal val="visible"/>
                                      </p:to>
                                    </p:set>
                                    <p:anim calcmode="lin" valueType="num">
                                      <p:cBhvr additive="repl">
                                        <p:cTn id="196" dur="2000" fill="hold"/>
                                        <p:tgtEl>
                                          <p:spTgt spid="152"/>
                                        </p:tgtEl>
                                        <p:attrNameLst>
                                          <p:attrName>ppt_w</p:attrName>
                                        </p:attrNameLst>
                                      </p:cBhvr>
                                      <p:tavLst>
                                        <p:tav tm="0">
                                          <p:val>
                                            <p:fltVal val="0"/>
                                          </p:val>
                                        </p:tav>
                                        <p:tav tm="100000">
                                          <p:val>
                                            <p:strVal val="#ppt_w"/>
                                          </p:val>
                                        </p:tav>
                                      </p:tavLst>
                                    </p:anim>
                                    <p:anim calcmode="lin" valueType="num">
                                      <p:cBhvr additive="repl">
                                        <p:cTn id="197" dur="2000" fill="hold"/>
                                        <p:tgtEl>
                                          <p:spTgt spid="152"/>
                                        </p:tgtEl>
                                        <p:attrNameLst>
                                          <p:attrName>ppt_h</p:attrName>
                                        </p:attrNameLst>
                                      </p:cBhvr>
                                      <p:tavLst>
                                        <p:tav tm="0">
                                          <p:val>
                                            <p:fltVal val="0"/>
                                          </p:val>
                                        </p:tav>
                                        <p:tav tm="100000">
                                          <p:val>
                                            <p:strVal val="#ppt_h"/>
                                          </p:val>
                                        </p:tav>
                                      </p:tavLst>
                                    </p:anim>
                                    <p:anim calcmode="lin" valueType="num">
                                      <p:cBhvr additive="repl">
                                        <p:cTn id="198" dur="2000" fill="hold"/>
                                        <p:tgtEl>
                                          <p:spTgt spid="152"/>
                                        </p:tgtEl>
                                        <p:attrNameLst>
                                          <p:attrName>r</p:attrName>
                                        </p:attrNameLst>
                                      </p:cBhvr>
                                      <p:tavLst>
                                        <p:tav tm="0">
                                          <p:val>
                                            <p:strVal val="360"/>
                                          </p:val>
                                        </p:tav>
                                        <p:tav tm="100000">
                                          <p:val>
                                            <p:strVal val="0"/>
                                          </p:val>
                                        </p:tav>
                                      </p:tavLst>
                                    </p:anim>
                                    <p:animEffect filter="fade" transition="in">
                                      <p:cBhvr additive="repl">
                                        <p:cTn id="199" dur="2000"/>
                                        <p:tgtEl>
                                          <p:spTgt spid="152"/>
                                        </p:tgtEl>
                                      </p:cBhvr>
                                    </p:animEffect>
                                  </p:childTnLst>
                                </p:cTn>
                              </p:par>
                            </p:childTnLst>
                          </p:cTn>
                        </p:par>
                      </p:childTnLst>
                    </p:cTn>
                  </p:par>
                  <p:par>
                    <p:cTn id="200" fill="hold">
                      <p:stCondLst>
                        <p:cond delay="indefinite"/>
                      </p:stCondLst>
                      <p:childTnLst>
                        <p:par>
                          <p:cTn id="201" fill="hold">
                            <p:stCondLst>
                              <p:cond delay="0"/>
                            </p:stCondLst>
                            <p:childTnLst>
                              <p:par>
                                <p:cTn id="202" nodeType="clickEffect" fill="hold" presetClass="entr" presetID="55">
                                  <p:stCondLst>
                                    <p:cond delay="0"/>
                                  </p:stCondLst>
                                  <p:childTnLst>
                                    <p:set>
                                      <p:cBhvr>
                                        <p:cTn id="203" dur="1" fill="hold">
                                          <p:stCondLst>
                                            <p:cond delay="0"/>
                                          </p:stCondLst>
                                        </p:cTn>
                                        <p:tgtEl>
                                          <p:spTgt spid="153"/>
                                        </p:tgtEl>
                                        <p:attrNameLst>
                                          <p:attrName>style.visibility</p:attrName>
                                        </p:attrNameLst>
                                      </p:cBhvr>
                                      <p:to>
                                        <p:strVal val="visible"/>
                                      </p:to>
                                    </p:set>
                                    <p:anim calcmode="lin" valueType="num">
                                      <p:cBhvr additive="repl">
                                        <p:cTn id="204" dur="1000" fill="hold"/>
                                        <p:tgtEl>
                                          <p:spTgt spid="153"/>
                                        </p:tgtEl>
                                        <p:attrNameLst>
                                          <p:attrName>ppt_w</p:attrName>
                                        </p:attrNameLst>
                                      </p:cBhvr>
                                      <p:tavLst>
                                        <p:tav tm="0">
                                          <p:val>
                                            <p:strVal val="#ppt_w*0.70"/>
                                          </p:val>
                                        </p:tav>
                                        <p:tav tm="100000">
                                          <p:val>
                                            <p:strVal val="#ppt_w"/>
                                          </p:val>
                                        </p:tav>
                                      </p:tavLst>
                                    </p:anim>
                                    <p:anim calcmode="lin" valueType="num">
                                      <p:cBhvr additive="repl">
                                        <p:cTn id="205" dur="1000" fill="hold"/>
                                        <p:tgtEl>
                                          <p:spTgt spid="153"/>
                                        </p:tgtEl>
                                        <p:attrNameLst>
                                          <p:attrName>ppt_h</p:attrName>
                                        </p:attrNameLst>
                                      </p:cBhvr>
                                      <p:tavLst>
                                        <p:tav tm="0">
                                          <p:val>
                                            <p:strVal val="#ppt_h"/>
                                          </p:val>
                                        </p:tav>
                                        <p:tav tm="100000">
                                          <p:val>
                                            <p:strVal val="#ppt_h"/>
                                          </p:val>
                                        </p:tav>
                                      </p:tavLst>
                                    </p:anim>
                                    <p:animEffect filter="fade" transition="in">
                                      <p:cBhvr additive="repl">
                                        <p:cTn id="206" dur="1000"/>
                                        <p:tgtEl>
                                          <p:spTgt spid="153"/>
                                        </p:tgtEl>
                                      </p:cBhvr>
                                    </p:animEffec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49">
                                  <p:stCondLst>
                                    <p:cond delay="0"/>
                                  </p:stCondLst>
                                  <p:childTnLst>
                                    <p:set>
                                      <p:cBhvr>
                                        <p:cTn id="210" dur="1" fill="hold">
                                          <p:stCondLst>
                                            <p:cond delay="0"/>
                                          </p:stCondLst>
                                        </p:cTn>
                                        <p:tgtEl>
                                          <p:spTgt spid="154"/>
                                        </p:tgtEl>
                                        <p:attrNameLst>
                                          <p:attrName>style.visibility</p:attrName>
                                        </p:attrNameLst>
                                      </p:cBhvr>
                                      <p:to>
                                        <p:strVal val="visible"/>
                                      </p:to>
                                    </p:set>
                                    <p:anim calcmode="lin" valueType="num">
                                      <p:cBhvr additive="repl">
                                        <p:cTn id="211" dur="2000" fill="hold"/>
                                        <p:tgtEl>
                                          <p:spTgt spid="154"/>
                                        </p:tgtEl>
                                        <p:attrNameLst>
                                          <p:attrName>ppt_w</p:attrName>
                                        </p:attrNameLst>
                                      </p:cBhvr>
                                      <p:tavLst>
                                        <p:tav tm="0">
                                          <p:val>
                                            <p:fltVal val="0"/>
                                          </p:val>
                                        </p:tav>
                                        <p:tav tm="100000">
                                          <p:val>
                                            <p:strVal val="#ppt_w"/>
                                          </p:val>
                                        </p:tav>
                                      </p:tavLst>
                                    </p:anim>
                                    <p:anim calcmode="lin" valueType="num">
                                      <p:cBhvr additive="repl">
                                        <p:cTn id="212" dur="2000" fill="hold"/>
                                        <p:tgtEl>
                                          <p:spTgt spid="154"/>
                                        </p:tgtEl>
                                        <p:attrNameLst>
                                          <p:attrName>ppt_h</p:attrName>
                                        </p:attrNameLst>
                                      </p:cBhvr>
                                      <p:tavLst>
                                        <p:tav tm="0">
                                          <p:val>
                                            <p:fltVal val="0"/>
                                          </p:val>
                                        </p:tav>
                                        <p:tav tm="100000">
                                          <p:val>
                                            <p:strVal val="#ppt_h"/>
                                          </p:val>
                                        </p:tav>
                                      </p:tavLst>
                                    </p:anim>
                                    <p:anim calcmode="lin" valueType="num">
                                      <p:cBhvr additive="repl">
                                        <p:cTn id="213" dur="2000" fill="hold"/>
                                        <p:tgtEl>
                                          <p:spTgt spid="154"/>
                                        </p:tgtEl>
                                        <p:attrNameLst>
                                          <p:attrName>r</p:attrName>
                                        </p:attrNameLst>
                                      </p:cBhvr>
                                      <p:tavLst>
                                        <p:tav tm="0">
                                          <p:val>
                                            <p:strVal val="360"/>
                                          </p:val>
                                        </p:tav>
                                        <p:tav tm="100000">
                                          <p:val>
                                            <p:strVal val="0"/>
                                          </p:val>
                                        </p:tav>
                                      </p:tavLst>
                                    </p:anim>
                                    <p:animEffect filter="fade" transition="in">
                                      <p:cBhvr additive="repl">
                                        <p:cTn id="214" dur="2000"/>
                                        <p:tgtEl>
                                          <p:spTgt spid="154"/>
                                        </p:tgtEl>
                                      </p:cBhvr>
                                    </p:animEffec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55">
                                  <p:stCondLst>
                                    <p:cond delay="0"/>
                                  </p:stCondLst>
                                  <p:childTnLst>
                                    <p:set>
                                      <p:cBhvr>
                                        <p:cTn id="218" dur="1" fill="hold">
                                          <p:stCondLst>
                                            <p:cond delay="0"/>
                                          </p:stCondLst>
                                        </p:cTn>
                                        <p:tgtEl>
                                          <p:spTgt spid="155"/>
                                        </p:tgtEl>
                                        <p:attrNameLst>
                                          <p:attrName>style.visibility</p:attrName>
                                        </p:attrNameLst>
                                      </p:cBhvr>
                                      <p:to>
                                        <p:strVal val="visible"/>
                                      </p:to>
                                    </p:set>
                                    <p:anim calcmode="lin" valueType="num">
                                      <p:cBhvr additive="repl">
                                        <p:cTn id="219" dur="1000" fill="hold"/>
                                        <p:tgtEl>
                                          <p:spTgt spid="155"/>
                                        </p:tgtEl>
                                        <p:attrNameLst>
                                          <p:attrName>ppt_w</p:attrName>
                                        </p:attrNameLst>
                                      </p:cBhvr>
                                      <p:tavLst>
                                        <p:tav tm="0">
                                          <p:val>
                                            <p:strVal val="#ppt_w*0.70"/>
                                          </p:val>
                                        </p:tav>
                                        <p:tav tm="100000">
                                          <p:val>
                                            <p:strVal val="#ppt_w"/>
                                          </p:val>
                                        </p:tav>
                                      </p:tavLst>
                                    </p:anim>
                                    <p:anim calcmode="lin" valueType="num">
                                      <p:cBhvr additive="repl">
                                        <p:cTn id="220" dur="1000" fill="hold"/>
                                        <p:tgtEl>
                                          <p:spTgt spid="155"/>
                                        </p:tgtEl>
                                        <p:attrNameLst>
                                          <p:attrName>ppt_h</p:attrName>
                                        </p:attrNameLst>
                                      </p:cBhvr>
                                      <p:tavLst>
                                        <p:tav tm="0">
                                          <p:val>
                                            <p:strVal val="#ppt_h"/>
                                          </p:val>
                                        </p:tav>
                                        <p:tav tm="100000">
                                          <p:val>
                                            <p:strVal val="#ppt_h"/>
                                          </p:val>
                                        </p:tav>
                                      </p:tavLst>
                                    </p:anim>
                                    <p:animEffect filter="fade" transition="in">
                                      <p:cBhvr additive="repl">
                                        <p:cTn id="221" dur="1000"/>
                                        <p:tgtEl>
                                          <p:spTgt spid="155"/>
                                        </p:tgtEl>
                                      </p:cBhvr>
                                    </p:animEffect>
                                  </p:childTnLst>
                                </p:cTn>
                              </p:par>
                            </p:childTnLst>
                          </p:cTn>
                        </p:par>
                      </p:childTnLst>
                    </p:cTn>
                  </p:par>
                  <p:par>
                    <p:cTn id="222" fill="hold">
                      <p:stCondLst>
                        <p:cond delay="indefinite"/>
                      </p:stCondLst>
                      <p:childTnLst>
                        <p:par>
                          <p:cTn id="223" fill="hold">
                            <p:stCondLst>
                              <p:cond delay="0"/>
                            </p:stCondLst>
                            <p:childTnLst>
                              <p:par>
                                <p:cTn id="224" nodeType="clickEffect" fill="hold" presetClass="entr" presetID="49">
                                  <p:stCondLst>
                                    <p:cond delay="0"/>
                                  </p:stCondLst>
                                  <p:childTnLst>
                                    <p:set>
                                      <p:cBhvr>
                                        <p:cTn id="225" dur="1" fill="hold">
                                          <p:stCondLst>
                                            <p:cond delay="0"/>
                                          </p:stCondLst>
                                        </p:cTn>
                                        <p:tgtEl>
                                          <p:spTgt spid="156"/>
                                        </p:tgtEl>
                                        <p:attrNameLst>
                                          <p:attrName>style.visibility</p:attrName>
                                        </p:attrNameLst>
                                      </p:cBhvr>
                                      <p:to>
                                        <p:strVal val="visible"/>
                                      </p:to>
                                    </p:set>
                                    <p:anim calcmode="lin" valueType="num">
                                      <p:cBhvr additive="repl">
                                        <p:cTn id="226" dur="2000" fill="hold"/>
                                        <p:tgtEl>
                                          <p:spTgt spid="156"/>
                                        </p:tgtEl>
                                        <p:attrNameLst>
                                          <p:attrName>ppt_w</p:attrName>
                                        </p:attrNameLst>
                                      </p:cBhvr>
                                      <p:tavLst>
                                        <p:tav tm="0">
                                          <p:val>
                                            <p:fltVal val="0"/>
                                          </p:val>
                                        </p:tav>
                                        <p:tav tm="100000">
                                          <p:val>
                                            <p:strVal val="#ppt_w"/>
                                          </p:val>
                                        </p:tav>
                                      </p:tavLst>
                                    </p:anim>
                                    <p:anim calcmode="lin" valueType="num">
                                      <p:cBhvr additive="repl">
                                        <p:cTn id="227" dur="2000" fill="hold"/>
                                        <p:tgtEl>
                                          <p:spTgt spid="156"/>
                                        </p:tgtEl>
                                        <p:attrNameLst>
                                          <p:attrName>ppt_h</p:attrName>
                                        </p:attrNameLst>
                                      </p:cBhvr>
                                      <p:tavLst>
                                        <p:tav tm="0">
                                          <p:val>
                                            <p:fltVal val="0"/>
                                          </p:val>
                                        </p:tav>
                                        <p:tav tm="100000">
                                          <p:val>
                                            <p:strVal val="#ppt_h"/>
                                          </p:val>
                                        </p:tav>
                                      </p:tavLst>
                                    </p:anim>
                                    <p:anim calcmode="lin" valueType="num">
                                      <p:cBhvr additive="repl">
                                        <p:cTn id="228" dur="2000" fill="hold"/>
                                        <p:tgtEl>
                                          <p:spTgt spid="156"/>
                                        </p:tgtEl>
                                        <p:attrNameLst>
                                          <p:attrName>r</p:attrName>
                                        </p:attrNameLst>
                                      </p:cBhvr>
                                      <p:tavLst>
                                        <p:tav tm="0">
                                          <p:val>
                                            <p:strVal val="360"/>
                                          </p:val>
                                        </p:tav>
                                        <p:tav tm="100000">
                                          <p:val>
                                            <p:strVal val="0"/>
                                          </p:val>
                                        </p:tav>
                                      </p:tavLst>
                                    </p:anim>
                                    <p:animEffect filter="fade" transition="in">
                                      <p:cBhvr additive="repl">
                                        <p:cTn id="229" dur="2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Flow</Template>
  <TotalTime>817</TotalTime>
  <Application>LibreOffice/7.3.5.2$Windows_X86_64 LibreOffice_project/184fe81b8c8c30d8b5082578aee2fed2ea847c01</Application>
  <AppVersion>15.0000</AppVersion>
  <Words>3905</Words>
  <Paragraphs>287</Paragraphs>
  <Company>IOE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2009-04-28T12:45:27Z</dcterms:created>
  <dc:creator>Nagendra Amatya</dc:creator>
  <dc:description/>
  <dc:language>en-US</dc:language>
  <cp:lastModifiedBy/>
  <cp:lastPrinted>2022-11-13T14:15:33Z</cp:lastPrinted>
  <dcterms:modified xsi:type="dcterms:W3CDTF">2022-11-13T14:18:12Z</dcterms:modified>
  <cp:revision>136</cp:revision>
  <dc:subject/>
  <dc:title>Network Problem CPM &amp;  PERT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43</vt:i4>
  </property>
  <property fmtid="{D5CDD505-2E9C-101B-9397-08002B2CF9AE}" pid="3" name="PresentationFormat">
    <vt:lpwstr>A4 Paper (210x297 mm)</vt:lpwstr>
  </property>
  <property fmtid="{D5CDD505-2E9C-101B-9397-08002B2CF9AE}" pid="4" name="Slides">
    <vt:i4>43</vt:i4>
  </property>
</Properties>
</file>