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906000" cy="6858000" type="A4"/>
  <p:notesSz cx="9223375" cy="700405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80" autoAdjust="0"/>
  </p:normalViewPr>
  <p:slideViewPr>
    <p:cSldViewPr>
      <p:cViewPr varScale="1">
        <p:scale>
          <a:sx n="65" d="100"/>
          <a:sy n="65" d="100"/>
        </p:scale>
        <p:origin x="1144" y="32"/>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997325" cy="350838"/>
          </a:xfrm>
          <a:prstGeom prst="rect">
            <a:avLst/>
          </a:prstGeom>
          <a:noFill/>
          <a:ln w="9525">
            <a:noFill/>
            <a:miter lim="800000"/>
            <a:headEnd/>
            <a:tailEnd/>
          </a:ln>
          <a:effectLst/>
        </p:spPr>
        <p:txBody>
          <a:bodyPr vert="horz" wrap="square" lIns="92720" tIns="46360" rIns="92720" bIns="46360" numCol="1" anchor="t" anchorCtr="0" compatLnSpc="1">
            <a:prstTxWarp prst="textNoShape">
              <a:avLst/>
            </a:prstTxWarp>
          </a:bodyPr>
          <a:lstStyle>
            <a:lvl1pPr defTabSz="927100">
              <a:defRPr sz="1200">
                <a:latin typeface="Constantia" pitchFamily="18" charset="0"/>
              </a:defRPr>
            </a:lvl1pPr>
          </a:lstStyle>
          <a:p>
            <a:endParaRPr lang="en-US"/>
          </a:p>
        </p:txBody>
      </p:sp>
      <p:sp>
        <p:nvSpPr>
          <p:cNvPr id="61443" name="Rectangle 3"/>
          <p:cNvSpPr>
            <a:spLocks noGrp="1" noChangeArrowheads="1"/>
          </p:cNvSpPr>
          <p:nvPr>
            <p:ph type="dt" sz="quarter" idx="1"/>
          </p:nvPr>
        </p:nvSpPr>
        <p:spPr bwMode="auto">
          <a:xfrm>
            <a:off x="5224463" y="0"/>
            <a:ext cx="3997325" cy="350838"/>
          </a:xfrm>
          <a:prstGeom prst="rect">
            <a:avLst/>
          </a:prstGeom>
          <a:noFill/>
          <a:ln w="9525">
            <a:noFill/>
            <a:miter lim="800000"/>
            <a:headEnd/>
            <a:tailEnd/>
          </a:ln>
          <a:effectLst/>
        </p:spPr>
        <p:txBody>
          <a:bodyPr vert="horz" wrap="square" lIns="92720" tIns="46360" rIns="92720" bIns="46360" numCol="1" anchor="t" anchorCtr="0" compatLnSpc="1">
            <a:prstTxWarp prst="textNoShape">
              <a:avLst/>
            </a:prstTxWarp>
          </a:bodyPr>
          <a:lstStyle>
            <a:lvl1pPr algn="r" defTabSz="927100">
              <a:defRPr sz="1200">
                <a:latin typeface="Constantia" pitchFamily="18" charset="0"/>
              </a:defRPr>
            </a:lvl1pPr>
          </a:lstStyle>
          <a:p>
            <a:fld id="{61F7DA2F-16D4-4FE8-A7EF-B192AE6713BB}" type="datetimeFigureOut">
              <a:rPr lang="en-US"/>
              <a:pPr/>
              <a:t>11/11/2022</a:t>
            </a:fld>
            <a:endParaRPr lang="en-US"/>
          </a:p>
        </p:txBody>
      </p:sp>
      <p:sp>
        <p:nvSpPr>
          <p:cNvPr id="61444" name="Rectangle 4"/>
          <p:cNvSpPr>
            <a:spLocks noGrp="1" noChangeArrowheads="1"/>
          </p:cNvSpPr>
          <p:nvPr>
            <p:ph type="ftr" sz="quarter" idx="2"/>
          </p:nvPr>
        </p:nvSpPr>
        <p:spPr bwMode="auto">
          <a:xfrm>
            <a:off x="0" y="6651625"/>
            <a:ext cx="3997325" cy="350838"/>
          </a:xfrm>
          <a:prstGeom prst="rect">
            <a:avLst/>
          </a:prstGeom>
          <a:noFill/>
          <a:ln w="9525">
            <a:noFill/>
            <a:miter lim="800000"/>
            <a:headEnd/>
            <a:tailEnd/>
          </a:ln>
          <a:effectLst/>
        </p:spPr>
        <p:txBody>
          <a:bodyPr vert="horz" wrap="square" lIns="92720" tIns="46360" rIns="92720" bIns="46360" numCol="1" anchor="b" anchorCtr="0" compatLnSpc="1">
            <a:prstTxWarp prst="textNoShape">
              <a:avLst/>
            </a:prstTxWarp>
          </a:bodyPr>
          <a:lstStyle>
            <a:lvl1pPr defTabSz="927100">
              <a:defRPr sz="1200">
                <a:latin typeface="Constantia" pitchFamily="18" charset="0"/>
              </a:defRPr>
            </a:lvl1pPr>
          </a:lstStyle>
          <a:p>
            <a:endParaRPr lang="en-US"/>
          </a:p>
        </p:txBody>
      </p:sp>
      <p:sp>
        <p:nvSpPr>
          <p:cNvPr id="61445" name="Rectangle 5"/>
          <p:cNvSpPr>
            <a:spLocks noGrp="1" noChangeArrowheads="1"/>
          </p:cNvSpPr>
          <p:nvPr>
            <p:ph type="sldNum" sz="quarter" idx="3"/>
          </p:nvPr>
        </p:nvSpPr>
        <p:spPr bwMode="auto">
          <a:xfrm>
            <a:off x="5224463" y="6651625"/>
            <a:ext cx="3997325" cy="350838"/>
          </a:xfrm>
          <a:prstGeom prst="rect">
            <a:avLst/>
          </a:prstGeom>
          <a:noFill/>
          <a:ln w="9525">
            <a:noFill/>
            <a:miter lim="800000"/>
            <a:headEnd/>
            <a:tailEnd/>
          </a:ln>
          <a:effectLst/>
        </p:spPr>
        <p:txBody>
          <a:bodyPr vert="horz" wrap="square" lIns="92720" tIns="46360" rIns="92720" bIns="46360" numCol="1" anchor="b" anchorCtr="0" compatLnSpc="1">
            <a:prstTxWarp prst="textNoShape">
              <a:avLst/>
            </a:prstTxWarp>
          </a:bodyPr>
          <a:lstStyle>
            <a:lvl1pPr algn="r" defTabSz="927100">
              <a:defRPr sz="1200">
                <a:latin typeface="Constantia" pitchFamily="18" charset="0"/>
              </a:defRPr>
            </a:lvl1pPr>
          </a:lstStyle>
          <a:p>
            <a:fld id="{8E35CE90-D3BA-4D2F-9780-B276EC6B121D}" type="slidenum">
              <a:rPr lang="en-US"/>
              <a:pPr/>
              <a:t>‹#›</a:t>
            </a:fld>
            <a:endParaRPr lang="en-US"/>
          </a:p>
        </p:txBody>
      </p:sp>
    </p:spTree>
    <p:extLst>
      <p:ext uri="{BB962C8B-B14F-4D97-AF65-F5344CB8AC3E}">
        <p14:creationId xmlns:p14="http://schemas.microsoft.com/office/powerpoint/2010/main" val="1451061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997325" cy="350838"/>
          </a:xfrm>
          <a:prstGeom prst="rect">
            <a:avLst/>
          </a:prstGeom>
          <a:noFill/>
          <a:ln w="9525">
            <a:noFill/>
            <a:miter lim="800000"/>
            <a:headEnd/>
            <a:tailEnd/>
          </a:ln>
          <a:effectLst/>
        </p:spPr>
        <p:txBody>
          <a:bodyPr vert="horz" wrap="square" lIns="92720" tIns="46360" rIns="92720" bIns="46360" numCol="1" anchor="t" anchorCtr="0" compatLnSpc="1">
            <a:prstTxWarp prst="textNoShape">
              <a:avLst/>
            </a:prstTxWarp>
          </a:bodyPr>
          <a:lstStyle>
            <a:lvl1pPr defTabSz="927100">
              <a:defRPr sz="1200">
                <a:latin typeface="Constantia" pitchFamily="18" charset="0"/>
              </a:defRPr>
            </a:lvl1pPr>
          </a:lstStyle>
          <a:p>
            <a:endParaRPr lang="en-US"/>
          </a:p>
        </p:txBody>
      </p:sp>
      <p:sp>
        <p:nvSpPr>
          <p:cNvPr id="60419" name="Rectangle 3"/>
          <p:cNvSpPr>
            <a:spLocks noGrp="1" noChangeArrowheads="1"/>
          </p:cNvSpPr>
          <p:nvPr>
            <p:ph type="dt" idx="1"/>
          </p:nvPr>
        </p:nvSpPr>
        <p:spPr bwMode="auto">
          <a:xfrm>
            <a:off x="5224463" y="0"/>
            <a:ext cx="3997325" cy="350838"/>
          </a:xfrm>
          <a:prstGeom prst="rect">
            <a:avLst/>
          </a:prstGeom>
          <a:noFill/>
          <a:ln w="9525">
            <a:noFill/>
            <a:miter lim="800000"/>
            <a:headEnd/>
            <a:tailEnd/>
          </a:ln>
          <a:effectLst/>
        </p:spPr>
        <p:txBody>
          <a:bodyPr vert="horz" wrap="square" lIns="92720" tIns="46360" rIns="92720" bIns="46360" numCol="1" anchor="t" anchorCtr="0" compatLnSpc="1">
            <a:prstTxWarp prst="textNoShape">
              <a:avLst/>
            </a:prstTxWarp>
          </a:bodyPr>
          <a:lstStyle>
            <a:lvl1pPr algn="r" defTabSz="927100">
              <a:defRPr sz="1200">
                <a:latin typeface="Constantia" pitchFamily="18" charset="0"/>
              </a:defRPr>
            </a:lvl1pPr>
          </a:lstStyle>
          <a:p>
            <a:fld id="{AF3AB3D7-6DEF-4950-8CA7-55838F6CC602}" type="datetimeFigureOut">
              <a:rPr lang="en-US"/>
              <a:pPr/>
              <a:t>11/11/2022</a:t>
            </a:fld>
            <a:endParaRPr lang="en-US"/>
          </a:p>
        </p:txBody>
      </p:sp>
      <p:sp>
        <p:nvSpPr>
          <p:cNvPr id="60420" name="Rectangle 4"/>
          <p:cNvSpPr>
            <a:spLocks noGrp="1" noRot="1" noChangeAspect="1" noChangeArrowheads="1" noTextEdit="1"/>
          </p:cNvSpPr>
          <p:nvPr>
            <p:ph type="sldImg" idx="2"/>
          </p:nvPr>
        </p:nvSpPr>
        <p:spPr bwMode="auto">
          <a:xfrm>
            <a:off x="2716213" y="525463"/>
            <a:ext cx="3792537" cy="2625725"/>
          </a:xfrm>
          <a:prstGeom prst="rect">
            <a:avLst/>
          </a:prstGeom>
          <a:noFill/>
          <a:ln w="9525">
            <a:solidFill>
              <a:srgbClr val="000000"/>
            </a:solidFill>
            <a:miter lim="800000"/>
            <a:headEnd/>
            <a:tailEnd/>
          </a:ln>
          <a:effectLst/>
        </p:spPr>
      </p:sp>
      <p:sp>
        <p:nvSpPr>
          <p:cNvPr id="60421" name="Rectangle 5"/>
          <p:cNvSpPr>
            <a:spLocks noGrp="1" noChangeArrowheads="1"/>
          </p:cNvSpPr>
          <p:nvPr>
            <p:ph type="body" sz="quarter" idx="3"/>
          </p:nvPr>
        </p:nvSpPr>
        <p:spPr bwMode="auto">
          <a:xfrm>
            <a:off x="922338" y="3327400"/>
            <a:ext cx="7378700" cy="3151188"/>
          </a:xfrm>
          <a:prstGeom prst="rect">
            <a:avLst/>
          </a:prstGeom>
          <a:noFill/>
          <a:ln w="9525">
            <a:noFill/>
            <a:miter lim="800000"/>
            <a:headEnd/>
            <a:tailEnd/>
          </a:ln>
          <a:effectLst/>
        </p:spPr>
        <p:txBody>
          <a:bodyPr vert="horz" wrap="square" lIns="92720" tIns="46360" rIns="92720" bIns="4636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0422" name="Rectangle 6"/>
          <p:cNvSpPr>
            <a:spLocks noGrp="1" noChangeArrowheads="1"/>
          </p:cNvSpPr>
          <p:nvPr>
            <p:ph type="ftr" sz="quarter" idx="4"/>
          </p:nvPr>
        </p:nvSpPr>
        <p:spPr bwMode="auto">
          <a:xfrm>
            <a:off x="0" y="6651625"/>
            <a:ext cx="3997325" cy="350838"/>
          </a:xfrm>
          <a:prstGeom prst="rect">
            <a:avLst/>
          </a:prstGeom>
          <a:noFill/>
          <a:ln w="9525">
            <a:noFill/>
            <a:miter lim="800000"/>
            <a:headEnd/>
            <a:tailEnd/>
          </a:ln>
          <a:effectLst/>
        </p:spPr>
        <p:txBody>
          <a:bodyPr vert="horz" wrap="square" lIns="92720" tIns="46360" rIns="92720" bIns="46360" numCol="1" anchor="b" anchorCtr="0" compatLnSpc="1">
            <a:prstTxWarp prst="textNoShape">
              <a:avLst/>
            </a:prstTxWarp>
          </a:bodyPr>
          <a:lstStyle>
            <a:lvl1pPr defTabSz="927100">
              <a:defRPr sz="1200">
                <a:latin typeface="Constantia" pitchFamily="18" charset="0"/>
              </a:defRPr>
            </a:lvl1pPr>
          </a:lstStyle>
          <a:p>
            <a:endParaRPr lang="en-US"/>
          </a:p>
        </p:txBody>
      </p:sp>
      <p:sp>
        <p:nvSpPr>
          <p:cNvPr id="60423" name="Rectangle 7"/>
          <p:cNvSpPr>
            <a:spLocks noGrp="1" noChangeArrowheads="1"/>
          </p:cNvSpPr>
          <p:nvPr>
            <p:ph type="sldNum" sz="quarter" idx="5"/>
          </p:nvPr>
        </p:nvSpPr>
        <p:spPr bwMode="auto">
          <a:xfrm>
            <a:off x="5224463" y="6651625"/>
            <a:ext cx="3997325" cy="350838"/>
          </a:xfrm>
          <a:prstGeom prst="rect">
            <a:avLst/>
          </a:prstGeom>
          <a:noFill/>
          <a:ln w="9525">
            <a:noFill/>
            <a:miter lim="800000"/>
            <a:headEnd/>
            <a:tailEnd/>
          </a:ln>
          <a:effectLst/>
        </p:spPr>
        <p:txBody>
          <a:bodyPr vert="horz" wrap="square" lIns="92720" tIns="46360" rIns="92720" bIns="46360" numCol="1" anchor="b" anchorCtr="0" compatLnSpc="1">
            <a:prstTxWarp prst="textNoShape">
              <a:avLst/>
            </a:prstTxWarp>
          </a:bodyPr>
          <a:lstStyle>
            <a:lvl1pPr algn="r" defTabSz="927100">
              <a:defRPr sz="1200">
                <a:latin typeface="Constantia" pitchFamily="18" charset="0"/>
              </a:defRPr>
            </a:lvl1pPr>
          </a:lstStyle>
          <a:p>
            <a:fld id="{6A29CB69-9234-4A9B-BDBA-82BD3D3510F7}" type="slidenum">
              <a:rPr lang="en-US"/>
              <a:pPr/>
              <a:t>‹#›</a:t>
            </a:fld>
            <a:endParaRPr lang="en-US"/>
          </a:p>
        </p:txBody>
      </p:sp>
    </p:spTree>
    <p:extLst>
      <p:ext uri="{BB962C8B-B14F-4D97-AF65-F5344CB8AC3E}">
        <p14:creationId xmlns:p14="http://schemas.microsoft.com/office/powerpoint/2010/main" val="27115706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81159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743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2413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9922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9326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9376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6374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8270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5366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6910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134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63216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5046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2156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4276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5950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9290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0817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8787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8000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3955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6490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0950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7702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72355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6703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41567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3688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0105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5516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6272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91947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8261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2194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62095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95568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0380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8718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2583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7458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0427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3799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9969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n-lt"/>
                <a:ea typeface="+mj-ea"/>
                <a:cs typeface="+mj-cs"/>
              </a:defRPr>
            </a:lvl1pPr>
          </a:lstStyle>
          <a:p>
            <a:r>
              <a:rPr lang="en-US" dirty="0" smtClean="0"/>
              <a:t>Click to edit Master title style</a:t>
            </a:r>
            <a:endParaRPr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5411682E-01C4-496F-B409-D1A601EBCD78}" type="datetime1">
              <a:rPr lang="en-US"/>
              <a:pPr>
                <a:defRPr/>
              </a:pPr>
              <a:t>11/11/2022</a:t>
            </a:fld>
            <a:endParaRPr lang="en-US" dirty="0"/>
          </a:p>
        </p:txBody>
      </p:sp>
      <p:sp>
        <p:nvSpPr>
          <p:cNvPr id="5" name="Footer Placeholder 18"/>
          <p:cNvSpPr>
            <a:spLocks noGrp="1"/>
          </p:cNvSpPr>
          <p:nvPr>
            <p:ph type="ftr" sz="quarter" idx="11"/>
          </p:nvPr>
        </p:nvSpPr>
        <p:spPr/>
        <p:txBody>
          <a:bodyPr/>
          <a:lstStyle>
            <a:lvl1pPr>
              <a:defRPr>
                <a:solidFill>
                  <a:srgbClr val="D1EAEE"/>
                </a:solidFill>
              </a:defRPr>
            </a:lvl1pPr>
          </a:lstStyle>
          <a:p>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09421572-79A2-4316-80A1-AA3EAF1541DF}"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BADE87B-88D7-4443-B9E4-9E7688E7BA70}" type="datetime1">
              <a:rPr lang="en-US"/>
              <a:pPr>
                <a:defRPr/>
              </a:pPr>
              <a:t>11/11/2022</a:t>
            </a:fld>
            <a:endParaRPr lang="en-US" dirty="0"/>
          </a:p>
        </p:txBody>
      </p:sp>
      <p:sp>
        <p:nvSpPr>
          <p:cNvPr id="5" name="Footer Placeholder 21"/>
          <p:cNvSpPr>
            <a:spLocks noGrp="1"/>
          </p:cNvSpPr>
          <p:nvPr>
            <p:ph type="ftr" sz="quarter" idx="11"/>
          </p:nvPr>
        </p:nvSpPr>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7C0A3421-A7EA-4E4E-8E14-2DB71603680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11B7E32-9FFA-44E2-BE7B-CA38FEC09D35}" type="datetime1">
              <a:rPr lang="en-US"/>
              <a:pPr>
                <a:defRPr/>
              </a:pPr>
              <a:t>11/11/2022</a:t>
            </a:fld>
            <a:endParaRPr lang="en-US" dirty="0"/>
          </a:p>
        </p:txBody>
      </p:sp>
      <p:sp>
        <p:nvSpPr>
          <p:cNvPr id="3" name="Footer Placeholder 21"/>
          <p:cNvSpPr>
            <a:spLocks noGrp="1"/>
          </p:cNvSpPr>
          <p:nvPr>
            <p:ph type="ftr" sz="quarter" idx="11"/>
          </p:nvPr>
        </p:nvSpPr>
        <p:spPr/>
        <p:txBody>
          <a:bodyPr/>
          <a:lstStyle>
            <a:lvl1pPr>
              <a:defRPr/>
            </a:lvl1pPr>
          </a:lstStyle>
          <a:p>
            <a:endParaRPr lang="en-US"/>
          </a:p>
        </p:txBody>
      </p:sp>
      <p:sp>
        <p:nvSpPr>
          <p:cNvPr id="4" name="Slide Number Placeholder 17"/>
          <p:cNvSpPr>
            <a:spLocks noGrp="1"/>
          </p:cNvSpPr>
          <p:nvPr>
            <p:ph type="sldNum" sz="quarter" idx="12"/>
          </p:nvPr>
        </p:nvSpPr>
        <p:spPr/>
        <p:txBody>
          <a:bodyPr/>
          <a:lstStyle>
            <a:lvl1pPr>
              <a:defRPr/>
            </a:lvl1pPr>
          </a:lstStyle>
          <a:p>
            <a:fld id="{45E3B34E-FB51-4899-A7F9-900B2BCA4C2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8" name="Title Placeholder 8"/>
          <p:cNvSpPr>
            <a:spLocks noGrp="1"/>
          </p:cNvSpPr>
          <p:nvPr>
            <p:ph type="title"/>
          </p:nvPr>
        </p:nvSpPr>
        <p:spPr bwMode="auto">
          <a:xfrm>
            <a:off x="495300" y="704850"/>
            <a:ext cx="89154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029" name="Text Placeholder 29"/>
          <p:cNvSpPr>
            <a:spLocks noGrp="1"/>
          </p:cNvSpPr>
          <p:nvPr>
            <p:ph type="body" idx="1"/>
          </p:nvPr>
        </p:nvSpPr>
        <p:spPr bwMode="auto">
          <a:xfrm>
            <a:off x="495300" y="1935163"/>
            <a:ext cx="89154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Date Placeholder 9"/>
          <p:cNvSpPr>
            <a:spLocks noGrp="1"/>
          </p:cNvSpPr>
          <p:nvPr>
            <p:ph type="dt" sz="half" idx="2"/>
          </p:nvPr>
        </p:nvSpPr>
        <p:spPr>
          <a:xfrm>
            <a:off x="495300" y="6356350"/>
            <a:ext cx="23114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1CF2B6C0-6273-4187-8A16-FB869AB462D1}" type="datetime1">
              <a:rPr lang="en-US"/>
              <a:pPr>
                <a:defRPr/>
              </a:pPr>
              <a:t>11/11/2022</a:t>
            </a:fld>
            <a:endParaRPr lang="en-US" dirty="0"/>
          </a:p>
        </p:txBody>
      </p:sp>
      <p:sp>
        <p:nvSpPr>
          <p:cNvPr id="22" name="Footer Placeholder 21"/>
          <p:cNvSpPr>
            <a:spLocks noGrp="1"/>
          </p:cNvSpPr>
          <p:nvPr>
            <p:ph type="ftr" sz="quarter" idx="3"/>
          </p:nvPr>
        </p:nvSpPr>
        <p:spPr>
          <a:xfrm>
            <a:off x="2889250" y="6356350"/>
            <a:ext cx="36322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defRPr>
            </a:lvl1pPr>
          </a:lstStyle>
          <a:p>
            <a:endParaRPr lang="en-US"/>
          </a:p>
        </p:txBody>
      </p:sp>
      <p:sp>
        <p:nvSpPr>
          <p:cNvPr id="18" name="Slide Number Placeholder 17"/>
          <p:cNvSpPr>
            <a:spLocks noGrp="1"/>
          </p:cNvSpPr>
          <p:nvPr>
            <p:ph type="sldNum" sz="quarter" idx="4"/>
          </p:nvPr>
        </p:nvSpPr>
        <p:spPr>
          <a:xfrm>
            <a:off x="8585200" y="6356350"/>
            <a:ext cx="825500" cy="365125"/>
          </a:xfrm>
          <a:prstGeom prst="rect">
            <a:avLst/>
          </a:prstGeom>
        </p:spPr>
        <p:txBody>
          <a:bodyPr vert="horz" wrap="square" lIns="0" tIns="0" rIns="0" bIns="0" numCol="1" anchor="b" anchorCtr="0" compatLnSpc="1">
            <a:prstTxWarp prst="textNoShape">
              <a:avLst/>
            </a:prstTxWarp>
          </a:bodyPr>
          <a:lstStyle>
            <a:lvl1pPr algn="r">
              <a:defRPr sz="1600">
                <a:solidFill>
                  <a:srgbClr val="045C75"/>
                </a:solidFill>
                <a:latin typeface="Constantia" pitchFamily="18" charset="0"/>
              </a:defRPr>
            </a:lvl1pPr>
          </a:lstStyle>
          <a:p>
            <a:fld id="{674AC4AF-E8B3-4690-939B-1BF24F3C506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4" r:id="rId2"/>
    <p:sldLayoutId id="2147483668" r:id="rId3"/>
  </p:sldLayoutIdLst>
  <p:hf hdr="0" ftr="0" dt="0"/>
  <p:txStyles>
    <p:titleStyle>
      <a:lvl1pPr algn="ctr" rtl="0" fontAlgn="base">
        <a:spcBef>
          <a:spcPct val="0"/>
        </a:spcBef>
        <a:spcAft>
          <a:spcPct val="0"/>
        </a:spcAft>
        <a:defRPr sz="4400" b="1" kern="1200">
          <a:solidFill>
            <a:schemeClr val="tx2"/>
          </a:solidFill>
          <a:latin typeface="Cambria" pitchFamily="18" charset="0"/>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100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100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100000"/>
        <a:buFont typeface="Arial" pitchFamily="34" charset="0"/>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100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100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6"/>
          <p:cNvSpPr>
            <a:spLocks noGrp="1"/>
          </p:cNvSpPr>
          <p:nvPr>
            <p:ph type="sldNum" sz="quarter" idx="12"/>
          </p:nvPr>
        </p:nvSpPr>
        <p:spPr/>
        <p:txBody>
          <a:bodyPr/>
          <a:lstStyle/>
          <a:p>
            <a:fld id="{9CCBDB27-9A53-4A89-B6B9-3CA26B15E9B6}" type="slidenum">
              <a:rPr lang="en-US"/>
              <a:pPr/>
              <a:t>1</a:t>
            </a:fld>
            <a:endParaRPr lang="en-US"/>
          </a:p>
        </p:txBody>
      </p:sp>
      <p:sp>
        <p:nvSpPr>
          <p:cNvPr id="2" name="Title 1"/>
          <p:cNvSpPr>
            <a:spLocks noGrp="1"/>
          </p:cNvSpPr>
          <p:nvPr>
            <p:ph type="ctrTitle"/>
          </p:nvPr>
        </p:nvSpPr>
        <p:spPr>
          <a:xfrm>
            <a:off x="578115" y="1371600"/>
            <a:ext cx="8506216" cy="2819400"/>
          </a:xfrm>
        </p:spPr>
        <p:txBody>
          <a:bodyPr>
            <a:noAutofit/>
          </a:bodyPr>
          <a:lstStyle/>
          <a:p>
            <a:pPr algn="ctr" fontAlgn="auto">
              <a:spcAft>
                <a:spcPts val="0"/>
              </a:spcAft>
              <a:defRPr/>
            </a:pPr>
            <a:r>
              <a:rPr lang="en-US" sz="6000" dirty="0" smtClean="0">
                <a:latin typeface="Copperplate Gothic Bold" pitchFamily="34" charset="0"/>
              </a:rPr>
              <a:t>Network Problem</a:t>
            </a:r>
            <a:br>
              <a:rPr lang="en-US" sz="6000" dirty="0" smtClean="0">
                <a:latin typeface="Copperplate Gothic Bold" pitchFamily="34" charset="0"/>
              </a:rPr>
            </a:br>
            <a:r>
              <a:rPr lang="en-US" sz="6000" dirty="0" smtClean="0">
                <a:latin typeface="Copperplate Gothic Bold" pitchFamily="34" charset="0"/>
              </a:rPr>
              <a:t>CPM &amp;  PERT</a:t>
            </a:r>
            <a:endParaRPr lang="en-US" sz="6000" dirty="0">
              <a:latin typeface="Copperplate Gothic Bold" pitchFamily="34" charset="0"/>
            </a:endParaRPr>
          </a:p>
        </p:txBody>
      </p:sp>
      <p:sp>
        <p:nvSpPr>
          <p:cNvPr id="4" name="Subtitle 5"/>
          <p:cNvSpPr>
            <a:spLocks noGrp="1"/>
          </p:cNvSpPr>
          <p:nvPr>
            <p:ph type="subTitle" sz="quarter" idx="1"/>
          </p:nvPr>
        </p:nvSpPr>
        <p:spPr>
          <a:xfrm>
            <a:off x="762000" y="5181600"/>
            <a:ext cx="6705600" cy="1219200"/>
          </a:xfrm>
          <a:ln>
            <a:solidFill>
              <a:srgbClr val="00B050"/>
            </a:solidFill>
          </a:ln>
        </p:spPr>
        <p:txBody>
          <a:bodyPr/>
          <a:lstStyle/>
          <a:p>
            <a:pPr algn="l">
              <a:spcBef>
                <a:spcPct val="0"/>
              </a:spcBef>
            </a:pPr>
            <a:r>
              <a:rPr lang="en-US" sz="1600" b="1" dirty="0" smtClean="0">
                <a:solidFill>
                  <a:schemeClr val="bg1"/>
                </a:solidFill>
                <a:latin typeface="Copperplate Gothic Bold" pitchFamily="34" charset="0"/>
              </a:rPr>
              <a:t>Mahfuzul Hoque PhD</a:t>
            </a:r>
          </a:p>
          <a:p>
            <a:pPr algn="l">
              <a:spcBef>
                <a:spcPct val="0"/>
              </a:spcBef>
            </a:pPr>
            <a:r>
              <a:rPr lang="en-US" sz="1600" dirty="0" smtClean="0">
                <a:solidFill>
                  <a:schemeClr val="bg1"/>
                </a:solidFill>
                <a:latin typeface="Copperplate Gothic Bold" pitchFamily="34" charset="0"/>
              </a:rPr>
              <a:t>Professor,</a:t>
            </a:r>
          </a:p>
          <a:p>
            <a:pPr algn="l">
              <a:spcBef>
                <a:spcPct val="0"/>
              </a:spcBef>
            </a:pPr>
            <a:r>
              <a:rPr lang="en-US" sz="1600" dirty="0" smtClean="0">
                <a:solidFill>
                  <a:schemeClr val="bg1"/>
                </a:solidFill>
                <a:latin typeface="Copperplate Gothic Bold" pitchFamily="34" charset="0"/>
              </a:rPr>
              <a:t>Department of Accounting &amp; Information Systems</a:t>
            </a:r>
          </a:p>
          <a:p>
            <a:pPr algn="l">
              <a:spcBef>
                <a:spcPct val="0"/>
              </a:spcBef>
            </a:pPr>
            <a:r>
              <a:rPr lang="en-US" sz="1600" dirty="0" smtClean="0">
                <a:solidFill>
                  <a:schemeClr val="bg1"/>
                </a:solidFill>
                <a:latin typeface="Copperplate Gothic Bold" pitchFamily="34" charset="0"/>
              </a:rPr>
              <a:t>Faculty of Business Studies</a:t>
            </a:r>
          </a:p>
          <a:p>
            <a:pPr algn="l">
              <a:spcBef>
                <a:spcPct val="0"/>
              </a:spcBef>
            </a:pPr>
            <a:r>
              <a:rPr lang="en-US" sz="1600" dirty="0" smtClean="0">
                <a:solidFill>
                  <a:schemeClr val="bg1"/>
                </a:solidFill>
                <a:latin typeface="Copperplate Gothic Bold" pitchFamily="34" charset="0"/>
              </a:rPr>
              <a:t>University of Dhaka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7"/>
          <p:cNvSpPr>
            <a:spLocks noGrp="1"/>
          </p:cNvSpPr>
          <p:nvPr>
            <p:ph type="sldNum" sz="quarter" idx="12"/>
          </p:nvPr>
        </p:nvSpPr>
        <p:spPr/>
        <p:txBody>
          <a:bodyPr/>
          <a:lstStyle/>
          <a:p>
            <a:fld id="{BF4D592D-72D1-4B9F-850F-8A1B9C6244D4}" type="slidenum">
              <a:rPr lang="en-US">
                <a:latin typeface="Cambria" pitchFamily="18" charset="0"/>
              </a:rPr>
              <a:pPr/>
              <a:t>10</a:t>
            </a:fld>
            <a:endParaRPr lang="en-US">
              <a:latin typeface="Cambria" pitchFamily="18" charset="0"/>
            </a:endParaRPr>
          </a:p>
        </p:txBody>
      </p:sp>
      <p:sp>
        <p:nvSpPr>
          <p:cNvPr id="22529" name="Rectangle 1"/>
          <p:cNvSpPr>
            <a:spLocks noChangeArrowheads="1"/>
          </p:cNvSpPr>
          <p:nvPr/>
        </p:nvSpPr>
        <p:spPr bwMode="auto">
          <a:xfrm>
            <a:off x="304800" y="152400"/>
            <a:ext cx="8915400" cy="1077218"/>
          </a:xfrm>
          <a:prstGeom prst="rect">
            <a:avLst/>
          </a:prstGeom>
          <a:noFill/>
          <a:ln w="9525">
            <a:noFill/>
            <a:miter lim="800000"/>
            <a:headEnd/>
            <a:tailEnd/>
          </a:ln>
        </p:spPr>
        <p:txBody>
          <a:bodyPr wrap="square">
            <a:spAutoFit/>
          </a:bodyPr>
          <a:lstStyle/>
          <a:p>
            <a:pPr algn="ctr"/>
            <a:r>
              <a:rPr lang="en-US" sz="3200" b="1" dirty="0">
                <a:solidFill>
                  <a:srgbClr val="0070C0"/>
                </a:solidFill>
                <a:latin typeface="Cambria" pitchFamily="18" charset="0"/>
              </a:rPr>
              <a:t>Some conventions of network diagram are shown in Figure 8.10 (a), (b), (c), (d) below:</a:t>
            </a:r>
          </a:p>
        </p:txBody>
      </p:sp>
      <p:pic>
        <p:nvPicPr>
          <p:cNvPr id="3075" name="Picture 3"/>
          <p:cNvPicPr>
            <a:picLocks noChangeAspect="1" noChangeArrowheads="1"/>
          </p:cNvPicPr>
          <p:nvPr/>
        </p:nvPicPr>
        <p:blipFill>
          <a:blip r:embed="rId3"/>
          <a:srcRect/>
          <a:stretch>
            <a:fillRect/>
          </a:stretch>
        </p:blipFill>
        <p:spPr bwMode="auto">
          <a:xfrm>
            <a:off x="1816100" y="1219200"/>
            <a:ext cx="6273800" cy="963613"/>
          </a:xfrm>
          <a:prstGeom prst="rect">
            <a:avLst/>
          </a:prstGeom>
          <a:noFill/>
          <a:ln w="9525">
            <a:noFill/>
            <a:miter lim="800000"/>
            <a:headEnd/>
            <a:tailEnd/>
          </a:ln>
        </p:spPr>
      </p:pic>
      <p:pic>
        <p:nvPicPr>
          <p:cNvPr id="3076" name="Picture 4"/>
          <p:cNvPicPr>
            <a:picLocks noChangeAspect="1" noChangeArrowheads="1"/>
          </p:cNvPicPr>
          <p:nvPr/>
        </p:nvPicPr>
        <p:blipFill>
          <a:blip r:embed="rId4"/>
          <a:srcRect/>
          <a:stretch>
            <a:fillRect/>
          </a:stretch>
        </p:blipFill>
        <p:spPr bwMode="auto">
          <a:xfrm>
            <a:off x="1816100" y="2286000"/>
            <a:ext cx="6356350" cy="1062038"/>
          </a:xfrm>
          <a:prstGeom prst="rect">
            <a:avLst/>
          </a:prstGeom>
          <a:noFill/>
          <a:ln w="9525">
            <a:noFill/>
            <a:miter lim="800000"/>
            <a:headEnd/>
            <a:tailEnd/>
          </a:ln>
        </p:spPr>
      </p:pic>
      <p:pic>
        <p:nvPicPr>
          <p:cNvPr id="3077" name="Picture 5"/>
          <p:cNvPicPr>
            <a:picLocks noChangeAspect="1" noChangeArrowheads="1"/>
          </p:cNvPicPr>
          <p:nvPr/>
        </p:nvPicPr>
        <p:blipFill>
          <a:blip r:embed="rId5"/>
          <a:srcRect/>
          <a:stretch>
            <a:fillRect/>
          </a:stretch>
        </p:blipFill>
        <p:spPr bwMode="auto">
          <a:xfrm>
            <a:off x="1733550" y="3352800"/>
            <a:ext cx="6604000" cy="1555750"/>
          </a:xfrm>
          <a:prstGeom prst="rect">
            <a:avLst/>
          </a:prstGeom>
          <a:noFill/>
          <a:ln w="9525">
            <a:noFill/>
            <a:miter lim="800000"/>
            <a:headEnd/>
            <a:tailEnd/>
          </a:ln>
        </p:spPr>
      </p:pic>
      <p:pic>
        <p:nvPicPr>
          <p:cNvPr id="3078" name="Picture 6"/>
          <p:cNvPicPr>
            <a:picLocks noChangeAspect="1" noChangeArrowheads="1"/>
          </p:cNvPicPr>
          <p:nvPr/>
        </p:nvPicPr>
        <p:blipFill>
          <a:blip r:embed="rId6"/>
          <a:srcRect/>
          <a:stretch>
            <a:fillRect/>
          </a:stretch>
        </p:blipFill>
        <p:spPr bwMode="auto">
          <a:xfrm>
            <a:off x="1651000" y="4953000"/>
            <a:ext cx="6934200" cy="16271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2000" fill="hold"/>
                                        <p:tgtEl>
                                          <p:spTgt spid="3075"/>
                                        </p:tgtEl>
                                        <p:attrNameLst>
                                          <p:attrName>ppt_w</p:attrName>
                                        </p:attrNameLst>
                                      </p:cBhvr>
                                      <p:tavLst>
                                        <p:tav tm="0">
                                          <p:val>
                                            <p:fltVal val="0"/>
                                          </p:val>
                                        </p:tav>
                                        <p:tav tm="100000">
                                          <p:val>
                                            <p:strVal val="#ppt_w"/>
                                          </p:val>
                                        </p:tav>
                                      </p:tavLst>
                                    </p:anim>
                                    <p:anim calcmode="lin" valueType="num">
                                      <p:cBhvr>
                                        <p:cTn id="8" dur="2000" fill="hold"/>
                                        <p:tgtEl>
                                          <p:spTgt spid="3075"/>
                                        </p:tgtEl>
                                        <p:attrNameLst>
                                          <p:attrName>ppt_h</p:attrName>
                                        </p:attrNameLst>
                                      </p:cBhvr>
                                      <p:tavLst>
                                        <p:tav tm="0">
                                          <p:val>
                                            <p:fltVal val="0"/>
                                          </p:val>
                                        </p:tav>
                                        <p:tav tm="100000">
                                          <p:val>
                                            <p:strVal val="#ppt_h"/>
                                          </p:val>
                                        </p:tav>
                                      </p:tavLst>
                                    </p:anim>
                                    <p:anim calcmode="lin" valueType="num">
                                      <p:cBhvr>
                                        <p:cTn id="9" dur="2000" fill="hold"/>
                                        <p:tgtEl>
                                          <p:spTgt spid="3075"/>
                                        </p:tgtEl>
                                        <p:attrNameLst>
                                          <p:attrName>style.rotation</p:attrName>
                                        </p:attrNameLst>
                                      </p:cBhvr>
                                      <p:tavLst>
                                        <p:tav tm="0">
                                          <p:val>
                                            <p:fltVal val="360"/>
                                          </p:val>
                                        </p:tav>
                                        <p:tav tm="100000">
                                          <p:val>
                                            <p:fltVal val="0"/>
                                          </p:val>
                                        </p:tav>
                                      </p:tavLst>
                                    </p:anim>
                                    <p:animEffect transition="in" filter="fade">
                                      <p:cBhvr>
                                        <p:cTn id="10" dur="2000"/>
                                        <p:tgtEl>
                                          <p:spTgt spid="3075"/>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 calcmode="lin" valueType="num">
                                      <p:cBhvr>
                                        <p:cTn id="15" dur="2000" fill="hold"/>
                                        <p:tgtEl>
                                          <p:spTgt spid="3076"/>
                                        </p:tgtEl>
                                        <p:attrNameLst>
                                          <p:attrName>ppt_w</p:attrName>
                                        </p:attrNameLst>
                                      </p:cBhvr>
                                      <p:tavLst>
                                        <p:tav tm="0">
                                          <p:val>
                                            <p:fltVal val="0"/>
                                          </p:val>
                                        </p:tav>
                                        <p:tav tm="100000">
                                          <p:val>
                                            <p:strVal val="#ppt_w"/>
                                          </p:val>
                                        </p:tav>
                                      </p:tavLst>
                                    </p:anim>
                                    <p:anim calcmode="lin" valueType="num">
                                      <p:cBhvr>
                                        <p:cTn id="16" dur="2000" fill="hold"/>
                                        <p:tgtEl>
                                          <p:spTgt spid="3076"/>
                                        </p:tgtEl>
                                        <p:attrNameLst>
                                          <p:attrName>ppt_h</p:attrName>
                                        </p:attrNameLst>
                                      </p:cBhvr>
                                      <p:tavLst>
                                        <p:tav tm="0">
                                          <p:val>
                                            <p:fltVal val="0"/>
                                          </p:val>
                                        </p:tav>
                                        <p:tav tm="100000">
                                          <p:val>
                                            <p:strVal val="#ppt_h"/>
                                          </p:val>
                                        </p:tav>
                                      </p:tavLst>
                                    </p:anim>
                                    <p:anim calcmode="lin" valueType="num">
                                      <p:cBhvr>
                                        <p:cTn id="17" dur="2000" fill="hold"/>
                                        <p:tgtEl>
                                          <p:spTgt spid="3076"/>
                                        </p:tgtEl>
                                        <p:attrNameLst>
                                          <p:attrName>style.rotation</p:attrName>
                                        </p:attrNameLst>
                                      </p:cBhvr>
                                      <p:tavLst>
                                        <p:tav tm="0">
                                          <p:val>
                                            <p:fltVal val="360"/>
                                          </p:val>
                                        </p:tav>
                                        <p:tav tm="100000">
                                          <p:val>
                                            <p:fltVal val="0"/>
                                          </p:val>
                                        </p:tav>
                                      </p:tavLst>
                                    </p:anim>
                                    <p:animEffect transition="in" filter="fade">
                                      <p:cBhvr>
                                        <p:cTn id="18" dur="2000"/>
                                        <p:tgtEl>
                                          <p:spTgt spid="3076"/>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3077"/>
                                        </p:tgtEl>
                                        <p:attrNameLst>
                                          <p:attrName>style.visibility</p:attrName>
                                        </p:attrNameLst>
                                      </p:cBhvr>
                                      <p:to>
                                        <p:strVal val="visible"/>
                                      </p:to>
                                    </p:set>
                                    <p:anim calcmode="lin" valueType="num">
                                      <p:cBhvr>
                                        <p:cTn id="23" dur="2000" fill="hold"/>
                                        <p:tgtEl>
                                          <p:spTgt spid="3077"/>
                                        </p:tgtEl>
                                        <p:attrNameLst>
                                          <p:attrName>ppt_w</p:attrName>
                                        </p:attrNameLst>
                                      </p:cBhvr>
                                      <p:tavLst>
                                        <p:tav tm="0">
                                          <p:val>
                                            <p:fltVal val="0"/>
                                          </p:val>
                                        </p:tav>
                                        <p:tav tm="100000">
                                          <p:val>
                                            <p:strVal val="#ppt_w"/>
                                          </p:val>
                                        </p:tav>
                                      </p:tavLst>
                                    </p:anim>
                                    <p:anim calcmode="lin" valueType="num">
                                      <p:cBhvr>
                                        <p:cTn id="24" dur="2000" fill="hold"/>
                                        <p:tgtEl>
                                          <p:spTgt spid="3077"/>
                                        </p:tgtEl>
                                        <p:attrNameLst>
                                          <p:attrName>ppt_h</p:attrName>
                                        </p:attrNameLst>
                                      </p:cBhvr>
                                      <p:tavLst>
                                        <p:tav tm="0">
                                          <p:val>
                                            <p:fltVal val="0"/>
                                          </p:val>
                                        </p:tav>
                                        <p:tav tm="100000">
                                          <p:val>
                                            <p:strVal val="#ppt_h"/>
                                          </p:val>
                                        </p:tav>
                                      </p:tavLst>
                                    </p:anim>
                                    <p:anim calcmode="lin" valueType="num">
                                      <p:cBhvr>
                                        <p:cTn id="25" dur="2000" fill="hold"/>
                                        <p:tgtEl>
                                          <p:spTgt spid="3077"/>
                                        </p:tgtEl>
                                        <p:attrNameLst>
                                          <p:attrName>style.rotation</p:attrName>
                                        </p:attrNameLst>
                                      </p:cBhvr>
                                      <p:tavLst>
                                        <p:tav tm="0">
                                          <p:val>
                                            <p:fltVal val="360"/>
                                          </p:val>
                                        </p:tav>
                                        <p:tav tm="100000">
                                          <p:val>
                                            <p:fltVal val="0"/>
                                          </p:val>
                                        </p:tav>
                                      </p:tavLst>
                                    </p:anim>
                                    <p:animEffect transition="in" filter="fade">
                                      <p:cBhvr>
                                        <p:cTn id="26" dur="2000"/>
                                        <p:tgtEl>
                                          <p:spTgt spid="3077"/>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nodeType="clickEffect">
                                  <p:stCondLst>
                                    <p:cond delay="0"/>
                                  </p:stCondLst>
                                  <p:childTnLst>
                                    <p:set>
                                      <p:cBhvr>
                                        <p:cTn id="30" dur="1" fill="hold">
                                          <p:stCondLst>
                                            <p:cond delay="0"/>
                                          </p:stCondLst>
                                        </p:cTn>
                                        <p:tgtEl>
                                          <p:spTgt spid="3078"/>
                                        </p:tgtEl>
                                        <p:attrNameLst>
                                          <p:attrName>style.visibility</p:attrName>
                                        </p:attrNameLst>
                                      </p:cBhvr>
                                      <p:to>
                                        <p:strVal val="visible"/>
                                      </p:to>
                                    </p:set>
                                    <p:anim calcmode="lin" valueType="num">
                                      <p:cBhvr>
                                        <p:cTn id="31" dur="2000" fill="hold"/>
                                        <p:tgtEl>
                                          <p:spTgt spid="3078"/>
                                        </p:tgtEl>
                                        <p:attrNameLst>
                                          <p:attrName>ppt_w</p:attrName>
                                        </p:attrNameLst>
                                      </p:cBhvr>
                                      <p:tavLst>
                                        <p:tav tm="0">
                                          <p:val>
                                            <p:fltVal val="0"/>
                                          </p:val>
                                        </p:tav>
                                        <p:tav tm="100000">
                                          <p:val>
                                            <p:strVal val="#ppt_w"/>
                                          </p:val>
                                        </p:tav>
                                      </p:tavLst>
                                    </p:anim>
                                    <p:anim calcmode="lin" valueType="num">
                                      <p:cBhvr>
                                        <p:cTn id="32" dur="2000" fill="hold"/>
                                        <p:tgtEl>
                                          <p:spTgt spid="3078"/>
                                        </p:tgtEl>
                                        <p:attrNameLst>
                                          <p:attrName>ppt_h</p:attrName>
                                        </p:attrNameLst>
                                      </p:cBhvr>
                                      <p:tavLst>
                                        <p:tav tm="0">
                                          <p:val>
                                            <p:fltVal val="0"/>
                                          </p:val>
                                        </p:tav>
                                        <p:tav tm="100000">
                                          <p:val>
                                            <p:strVal val="#ppt_h"/>
                                          </p:val>
                                        </p:tav>
                                      </p:tavLst>
                                    </p:anim>
                                    <p:anim calcmode="lin" valueType="num">
                                      <p:cBhvr>
                                        <p:cTn id="33" dur="2000" fill="hold"/>
                                        <p:tgtEl>
                                          <p:spTgt spid="3078"/>
                                        </p:tgtEl>
                                        <p:attrNameLst>
                                          <p:attrName>style.rotation</p:attrName>
                                        </p:attrNameLst>
                                      </p:cBhvr>
                                      <p:tavLst>
                                        <p:tav tm="0">
                                          <p:val>
                                            <p:fltVal val="360"/>
                                          </p:val>
                                        </p:tav>
                                        <p:tav tm="100000">
                                          <p:val>
                                            <p:fltVal val="0"/>
                                          </p:val>
                                        </p:tav>
                                      </p:tavLst>
                                    </p:anim>
                                    <p:animEffect transition="in" filter="fade">
                                      <p:cBhvr>
                                        <p:cTn id="34" dur="20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fld id="{E179099E-3410-40B8-8181-07D172CF6D59}" type="slidenum">
              <a:rPr lang="en-US"/>
              <a:pPr/>
              <a:t>11</a:t>
            </a:fld>
            <a:endParaRPr lang="en-US"/>
          </a:p>
        </p:txBody>
      </p:sp>
      <p:sp>
        <p:nvSpPr>
          <p:cNvPr id="2" name="Rectangle 1"/>
          <p:cNvSpPr>
            <a:spLocks noChangeArrowheads="1"/>
          </p:cNvSpPr>
          <p:nvPr/>
        </p:nvSpPr>
        <p:spPr bwMode="auto">
          <a:xfrm>
            <a:off x="533400" y="304800"/>
            <a:ext cx="8959850" cy="1077218"/>
          </a:xfrm>
          <a:prstGeom prst="rect">
            <a:avLst/>
          </a:prstGeom>
          <a:noFill/>
          <a:ln w="9525">
            <a:noFill/>
            <a:miter lim="800000"/>
            <a:headEnd/>
            <a:tailEnd/>
          </a:ln>
        </p:spPr>
        <p:txBody>
          <a:bodyPr wrap="square">
            <a:spAutoFit/>
          </a:bodyPr>
          <a:lstStyle/>
          <a:p>
            <a:pPr algn="ctr"/>
            <a:r>
              <a:rPr lang="en-US" sz="3200" b="1" dirty="0">
                <a:solidFill>
                  <a:srgbClr val="0070C0"/>
                </a:solidFill>
                <a:latin typeface="Cambria" pitchFamily="18" charset="0"/>
              </a:rPr>
              <a:t>PROCEDURE FOR NUMBERING THE EVENTS</a:t>
            </a:r>
          </a:p>
          <a:p>
            <a:pPr algn="ctr"/>
            <a:r>
              <a:rPr lang="en-US" sz="3200" b="1" dirty="0">
                <a:solidFill>
                  <a:srgbClr val="0070C0"/>
                </a:solidFill>
                <a:latin typeface="Cambria" pitchFamily="18" charset="0"/>
              </a:rPr>
              <a:t>USING </a:t>
            </a:r>
            <a:r>
              <a:rPr lang="en-US" sz="3200" b="1" dirty="0">
                <a:solidFill>
                  <a:srgbClr val="FF0000"/>
                </a:solidFill>
                <a:latin typeface="Cambria" pitchFamily="18" charset="0"/>
              </a:rPr>
              <a:t>FULKERSON'S RULE</a:t>
            </a:r>
          </a:p>
        </p:txBody>
      </p:sp>
      <p:sp>
        <p:nvSpPr>
          <p:cNvPr id="3" name="Rectangle 2"/>
          <p:cNvSpPr>
            <a:spLocks noChangeArrowheads="1"/>
          </p:cNvSpPr>
          <p:nvPr/>
        </p:nvSpPr>
        <p:spPr bwMode="auto">
          <a:xfrm>
            <a:off x="330200" y="1447800"/>
            <a:ext cx="8915400" cy="5262979"/>
          </a:xfrm>
          <a:prstGeom prst="rect">
            <a:avLst/>
          </a:prstGeom>
          <a:noFill/>
          <a:ln w="9525">
            <a:noFill/>
            <a:miter lim="800000"/>
            <a:headEnd/>
            <a:tailEnd/>
          </a:ln>
        </p:spPr>
        <p:txBody>
          <a:bodyPr wrap="square">
            <a:spAutoFit/>
          </a:bodyPr>
          <a:lstStyle/>
          <a:p>
            <a:pPr algn="just"/>
            <a:r>
              <a:rPr lang="en-US" sz="2400" b="1" dirty="0">
                <a:latin typeface="Cambria" pitchFamily="18" charset="0"/>
              </a:rPr>
              <a:t>Step1: Number the start or initial event as 1.</a:t>
            </a:r>
          </a:p>
          <a:p>
            <a:pPr algn="just"/>
            <a:endParaRPr lang="en-US" sz="2400" b="1" dirty="0">
              <a:latin typeface="Cambria" pitchFamily="18" charset="0"/>
            </a:endParaRPr>
          </a:p>
          <a:p>
            <a:pPr algn="just"/>
            <a:r>
              <a:rPr lang="en-US" sz="2400" b="1" dirty="0">
                <a:latin typeface="Cambria" pitchFamily="18" charset="0"/>
              </a:rPr>
              <a:t>Step2: From event 1, strike off all outgoing activities. This would have made one or more events as initial events (event which do not have incoming activities). Number that event as 2.</a:t>
            </a:r>
          </a:p>
          <a:p>
            <a:pPr algn="just"/>
            <a:endParaRPr lang="en-US" sz="2400" b="1" dirty="0">
              <a:latin typeface="Cambria" pitchFamily="18" charset="0"/>
            </a:endParaRPr>
          </a:p>
          <a:p>
            <a:r>
              <a:rPr lang="en-US" sz="2400" b="1" dirty="0">
                <a:latin typeface="Cambria" pitchFamily="18" charset="0"/>
              </a:rPr>
              <a:t>Step3: Repeat step 2 for event 2, event 3 </a:t>
            </a:r>
            <a:r>
              <a:rPr lang="en-US" sz="2400" b="1" dirty="0" smtClean="0">
                <a:latin typeface="Cambria" pitchFamily="18" charset="0"/>
              </a:rPr>
              <a:t>&amp; </a:t>
            </a:r>
            <a:r>
              <a:rPr lang="en-US" sz="2400" b="1" dirty="0">
                <a:latin typeface="Cambria" pitchFamily="18" charset="0"/>
              </a:rPr>
              <a:t>till the end event. The end event must have the highest </a:t>
            </a:r>
            <a:r>
              <a:rPr lang="en-US" sz="2400" b="1" dirty="0" smtClean="0">
                <a:latin typeface="Cambria" pitchFamily="18" charset="0"/>
              </a:rPr>
              <a:t>number</a:t>
            </a:r>
          </a:p>
          <a:p>
            <a:endParaRPr lang="en-US" sz="2400" b="1" dirty="0">
              <a:latin typeface="Cambria" pitchFamily="18" charset="0"/>
            </a:endParaRPr>
          </a:p>
          <a:p>
            <a:r>
              <a:rPr lang="en-US" sz="2400" b="1" dirty="0" smtClean="0">
                <a:solidFill>
                  <a:srgbClr val="FF0000"/>
                </a:solidFill>
                <a:latin typeface="Cambria" pitchFamily="18" charset="0"/>
              </a:rPr>
              <a:t>Example 1: </a:t>
            </a:r>
          </a:p>
          <a:p>
            <a:r>
              <a:rPr lang="en-US" sz="2400" b="1" dirty="0" smtClean="0">
                <a:solidFill>
                  <a:srgbClr val="FF0000"/>
                </a:solidFill>
                <a:latin typeface="Cambria" pitchFamily="18" charset="0"/>
              </a:rPr>
              <a:t>Draw a network for a house construction project. The sequence of activities  with their predecessors are given in Table 8.1, below.</a:t>
            </a:r>
            <a:endParaRPr lang="en-US" sz="2400" b="1" dirty="0">
              <a:solidFill>
                <a:srgbClr val="FF0000"/>
              </a:solidFill>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2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5" dur="2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2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2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2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2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2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9" dur="2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2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36" dur="2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2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43" dur="2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p>
            <a:fld id="{3A557F47-F0AF-424E-B0AB-5B81D93CF241}" type="slidenum">
              <a:rPr lang="en-US" b="1" i="1">
                <a:solidFill>
                  <a:srgbClr val="FF0000"/>
                </a:solidFill>
                <a:latin typeface="Cambria" pitchFamily="18" charset="0"/>
              </a:rPr>
              <a:pPr/>
              <a:t>12</a:t>
            </a:fld>
            <a:endParaRPr lang="en-US" b="1" i="1" dirty="0">
              <a:solidFill>
                <a:srgbClr val="FF0000"/>
              </a:solidFill>
              <a:latin typeface="Cambria" pitchFamily="18" charset="0"/>
            </a:endParaRPr>
          </a:p>
        </p:txBody>
      </p:sp>
      <p:pic>
        <p:nvPicPr>
          <p:cNvPr id="4098" name="Picture 2"/>
          <p:cNvPicPr>
            <a:picLocks noChangeAspect="1" noChangeArrowheads="1"/>
          </p:cNvPicPr>
          <p:nvPr/>
        </p:nvPicPr>
        <p:blipFill>
          <a:blip r:embed="rId3"/>
          <a:srcRect/>
          <a:stretch>
            <a:fillRect/>
          </a:stretch>
        </p:blipFill>
        <p:spPr bwMode="auto">
          <a:xfrm>
            <a:off x="774122" y="381000"/>
            <a:ext cx="7912678" cy="2873375"/>
          </a:xfrm>
          <a:prstGeom prst="rect">
            <a:avLst/>
          </a:prstGeom>
          <a:noFill/>
          <a:ln w="9525">
            <a:noFill/>
            <a:miter lim="800000"/>
            <a:headEnd/>
            <a:tailEnd/>
          </a:ln>
        </p:spPr>
      </p:pic>
      <p:pic>
        <p:nvPicPr>
          <p:cNvPr id="4099" name="Picture 3"/>
          <p:cNvPicPr>
            <a:picLocks noChangeAspect="1" noChangeArrowheads="1"/>
          </p:cNvPicPr>
          <p:nvPr/>
        </p:nvPicPr>
        <p:blipFill>
          <a:blip r:embed="rId4"/>
          <a:srcRect/>
          <a:stretch>
            <a:fillRect/>
          </a:stretch>
        </p:blipFill>
        <p:spPr bwMode="auto">
          <a:xfrm>
            <a:off x="1676400" y="3324225"/>
            <a:ext cx="6400800" cy="324635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2000" fill="hold"/>
                                        <p:tgtEl>
                                          <p:spTgt spid="4098"/>
                                        </p:tgtEl>
                                        <p:attrNameLst>
                                          <p:attrName>ppt_w</p:attrName>
                                        </p:attrNameLst>
                                      </p:cBhvr>
                                      <p:tavLst>
                                        <p:tav tm="0">
                                          <p:val>
                                            <p:fltVal val="0"/>
                                          </p:val>
                                        </p:tav>
                                        <p:tav tm="100000">
                                          <p:val>
                                            <p:strVal val="#ppt_w"/>
                                          </p:val>
                                        </p:tav>
                                      </p:tavLst>
                                    </p:anim>
                                    <p:anim calcmode="lin" valueType="num">
                                      <p:cBhvr>
                                        <p:cTn id="8" dur="2000" fill="hold"/>
                                        <p:tgtEl>
                                          <p:spTgt spid="4098"/>
                                        </p:tgtEl>
                                        <p:attrNameLst>
                                          <p:attrName>ppt_h</p:attrName>
                                        </p:attrNameLst>
                                      </p:cBhvr>
                                      <p:tavLst>
                                        <p:tav tm="0">
                                          <p:val>
                                            <p:fltVal val="0"/>
                                          </p:val>
                                        </p:tav>
                                        <p:tav tm="100000">
                                          <p:val>
                                            <p:strVal val="#ppt_h"/>
                                          </p:val>
                                        </p:tav>
                                      </p:tavLst>
                                    </p:anim>
                                    <p:anim calcmode="lin" valueType="num">
                                      <p:cBhvr>
                                        <p:cTn id="9" dur="2000" fill="hold"/>
                                        <p:tgtEl>
                                          <p:spTgt spid="4098"/>
                                        </p:tgtEl>
                                        <p:attrNameLst>
                                          <p:attrName>style.rotation</p:attrName>
                                        </p:attrNameLst>
                                      </p:cBhvr>
                                      <p:tavLst>
                                        <p:tav tm="0">
                                          <p:val>
                                            <p:fltVal val="360"/>
                                          </p:val>
                                        </p:tav>
                                        <p:tav tm="100000">
                                          <p:val>
                                            <p:fltVal val="0"/>
                                          </p:val>
                                        </p:tav>
                                      </p:tavLst>
                                    </p:anim>
                                    <p:animEffect transition="in" filter="fade">
                                      <p:cBhvr>
                                        <p:cTn id="10" dur="20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anim calcmode="lin" valueType="num">
                                      <p:cBhvr>
                                        <p:cTn id="15" dur="2000" fill="hold"/>
                                        <p:tgtEl>
                                          <p:spTgt spid="4099"/>
                                        </p:tgtEl>
                                        <p:attrNameLst>
                                          <p:attrName>ppt_w</p:attrName>
                                        </p:attrNameLst>
                                      </p:cBhvr>
                                      <p:tavLst>
                                        <p:tav tm="0">
                                          <p:val>
                                            <p:fltVal val="0"/>
                                          </p:val>
                                        </p:tav>
                                        <p:tav tm="100000">
                                          <p:val>
                                            <p:strVal val="#ppt_w"/>
                                          </p:val>
                                        </p:tav>
                                      </p:tavLst>
                                    </p:anim>
                                    <p:anim calcmode="lin" valueType="num">
                                      <p:cBhvr>
                                        <p:cTn id="16" dur="2000" fill="hold"/>
                                        <p:tgtEl>
                                          <p:spTgt spid="4099"/>
                                        </p:tgtEl>
                                        <p:attrNameLst>
                                          <p:attrName>ppt_h</p:attrName>
                                        </p:attrNameLst>
                                      </p:cBhvr>
                                      <p:tavLst>
                                        <p:tav tm="0">
                                          <p:val>
                                            <p:fltVal val="0"/>
                                          </p:val>
                                        </p:tav>
                                        <p:tav tm="100000">
                                          <p:val>
                                            <p:strVal val="#ppt_h"/>
                                          </p:val>
                                        </p:tav>
                                      </p:tavLst>
                                    </p:anim>
                                    <p:anim calcmode="lin" valueType="num">
                                      <p:cBhvr>
                                        <p:cTn id="17" dur="2000" fill="hold"/>
                                        <p:tgtEl>
                                          <p:spTgt spid="4099"/>
                                        </p:tgtEl>
                                        <p:attrNameLst>
                                          <p:attrName>style.rotation</p:attrName>
                                        </p:attrNameLst>
                                      </p:cBhvr>
                                      <p:tavLst>
                                        <p:tav tm="0">
                                          <p:val>
                                            <p:fltVal val="360"/>
                                          </p:val>
                                        </p:tav>
                                        <p:tav tm="100000">
                                          <p:val>
                                            <p:fltVal val="0"/>
                                          </p:val>
                                        </p:tav>
                                      </p:tavLst>
                                    </p:anim>
                                    <p:animEffect transition="in" filter="fade">
                                      <p:cBhvr>
                                        <p:cTn id="18"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fld id="{09044ABC-0CFE-4B76-AB52-5DA93199ECBC}" type="slidenum">
              <a:rPr lang="en-US">
                <a:latin typeface="Cambria" pitchFamily="18" charset="0"/>
              </a:rPr>
              <a:pPr/>
              <a:t>13</a:t>
            </a:fld>
            <a:endParaRPr lang="en-US">
              <a:latin typeface="Cambria" pitchFamily="18" charset="0"/>
            </a:endParaRPr>
          </a:p>
        </p:txBody>
      </p:sp>
      <p:sp>
        <p:nvSpPr>
          <p:cNvPr id="2" name="Rectangle 1"/>
          <p:cNvSpPr>
            <a:spLocks noChangeArrowheads="1"/>
          </p:cNvSpPr>
          <p:nvPr/>
        </p:nvSpPr>
        <p:spPr bwMode="auto">
          <a:xfrm>
            <a:off x="685800" y="663575"/>
            <a:ext cx="8394700" cy="2554545"/>
          </a:xfrm>
          <a:prstGeom prst="rect">
            <a:avLst/>
          </a:prstGeom>
          <a:noFill/>
          <a:ln w="9525">
            <a:noFill/>
            <a:miter lim="800000"/>
            <a:headEnd/>
            <a:tailEnd/>
          </a:ln>
        </p:spPr>
        <p:txBody>
          <a:bodyPr wrap="square">
            <a:spAutoFit/>
          </a:bodyPr>
          <a:lstStyle/>
          <a:p>
            <a:pPr algn="just"/>
            <a:r>
              <a:rPr lang="en-US" sz="2000" dirty="0">
                <a:latin typeface="Cambria" pitchFamily="18" charset="0"/>
              </a:rPr>
              <a:t>The network diagram in Figure 8.11 shows the procedure relationship between the activities. </a:t>
            </a:r>
            <a:r>
              <a:rPr lang="en-US" sz="2000" b="1" dirty="0">
                <a:solidFill>
                  <a:srgbClr val="FF0000"/>
                </a:solidFill>
                <a:latin typeface="Cambria" pitchFamily="18" charset="0"/>
              </a:rPr>
              <a:t>Activity A (preparation of house plan)</a:t>
            </a:r>
            <a:r>
              <a:rPr lang="en-US" sz="2000" dirty="0">
                <a:latin typeface="Cambria" pitchFamily="18" charset="0"/>
              </a:rPr>
              <a:t>, has a start event 1 as well as an ending event 2</a:t>
            </a:r>
            <a:r>
              <a:rPr lang="en-US" sz="2000" b="1" dirty="0">
                <a:solidFill>
                  <a:srgbClr val="FF0000"/>
                </a:solidFill>
                <a:latin typeface="Cambria" pitchFamily="18" charset="0"/>
              </a:rPr>
              <a:t>. Activity B (Construction of house) </a:t>
            </a:r>
            <a:r>
              <a:rPr lang="en-US" sz="2000" dirty="0">
                <a:latin typeface="Cambria" pitchFamily="18" charset="0"/>
              </a:rPr>
              <a:t>begins at event 2 </a:t>
            </a:r>
            <a:r>
              <a:rPr lang="en-US" sz="2000" dirty="0" smtClean="0">
                <a:latin typeface="Cambria" pitchFamily="18" charset="0"/>
              </a:rPr>
              <a:t>&amp; </a:t>
            </a:r>
            <a:r>
              <a:rPr lang="en-US" sz="2000" dirty="0">
                <a:latin typeface="Cambria" pitchFamily="18" charset="0"/>
              </a:rPr>
              <a:t>ends at event 3. </a:t>
            </a:r>
            <a:r>
              <a:rPr lang="en-US" sz="2000" b="1" i="1" dirty="0">
                <a:latin typeface="Cambria" pitchFamily="18" charset="0"/>
              </a:rPr>
              <a:t>The activity B cannot start until activity A has been completed.</a:t>
            </a:r>
            <a:r>
              <a:rPr lang="en-US" sz="2000" dirty="0">
                <a:latin typeface="Cambria" pitchFamily="18" charset="0"/>
              </a:rPr>
              <a:t> </a:t>
            </a:r>
            <a:r>
              <a:rPr lang="en-US" sz="2000" b="1" i="1" dirty="0">
                <a:latin typeface="Cambria" pitchFamily="18" charset="0"/>
              </a:rPr>
              <a:t>Activities C </a:t>
            </a:r>
            <a:r>
              <a:rPr lang="en-US" sz="2000" b="1" i="1" dirty="0" smtClean="0">
                <a:latin typeface="Cambria" pitchFamily="18" charset="0"/>
              </a:rPr>
              <a:t>&amp; </a:t>
            </a:r>
            <a:r>
              <a:rPr lang="en-US" sz="2000" b="1" i="1" dirty="0">
                <a:latin typeface="Cambria" pitchFamily="18" charset="0"/>
              </a:rPr>
              <a:t>D cannot begin until activity B has been completed,</a:t>
            </a:r>
            <a:r>
              <a:rPr lang="en-US" sz="2000" dirty="0">
                <a:latin typeface="Cambria" pitchFamily="18" charset="0"/>
              </a:rPr>
              <a:t> but they can be performed simultaneously.  Similarly, </a:t>
            </a:r>
            <a:r>
              <a:rPr lang="en-US" sz="2000" b="1" i="1" dirty="0">
                <a:latin typeface="Cambria" pitchFamily="18" charset="0"/>
              </a:rPr>
              <a:t>activities E </a:t>
            </a:r>
            <a:r>
              <a:rPr lang="en-US" sz="2000" b="1" i="1" dirty="0" smtClean="0">
                <a:latin typeface="Cambria" pitchFamily="18" charset="0"/>
              </a:rPr>
              <a:t>&amp; </a:t>
            </a:r>
            <a:r>
              <a:rPr lang="en-US" sz="2000" b="1" i="1" dirty="0">
                <a:latin typeface="Cambria" pitchFamily="18" charset="0"/>
              </a:rPr>
              <a:t>F can start only after completion of activities C </a:t>
            </a:r>
            <a:r>
              <a:rPr lang="en-US" sz="2000" b="1" i="1" dirty="0" smtClean="0">
                <a:latin typeface="Cambria" pitchFamily="18" charset="0"/>
              </a:rPr>
              <a:t>&amp; </a:t>
            </a:r>
            <a:r>
              <a:rPr lang="en-US" sz="2000" b="1" i="1" dirty="0">
                <a:latin typeface="Cambria" pitchFamily="18" charset="0"/>
              </a:rPr>
              <a:t>D respectively.</a:t>
            </a:r>
            <a:r>
              <a:rPr lang="en-US" sz="2000" dirty="0">
                <a:latin typeface="Cambria" pitchFamily="18" charset="0"/>
              </a:rPr>
              <a:t> Both activities E </a:t>
            </a:r>
            <a:r>
              <a:rPr lang="en-US" sz="2000" dirty="0" smtClean="0">
                <a:latin typeface="Cambria" pitchFamily="18" charset="0"/>
              </a:rPr>
              <a:t>&amp; </a:t>
            </a:r>
            <a:r>
              <a:rPr lang="en-US" sz="2000" dirty="0">
                <a:latin typeface="Cambria" pitchFamily="18" charset="0"/>
              </a:rPr>
              <a:t>F finish at the end of event 6.</a:t>
            </a:r>
          </a:p>
        </p:txBody>
      </p:sp>
      <p:sp>
        <p:nvSpPr>
          <p:cNvPr id="3" name="Rectangle 2"/>
          <p:cNvSpPr>
            <a:spLocks noChangeArrowheads="1"/>
          </p:cNvSpPr>
          <p:nvPr/>
        </p:nvSpPr>
        <p:spPr bwMode="auto">
          <a:xfrm>
            <a:off x="762000" y="3419475"/>
            <a:ext cx="8318500" cy="1015663"/>
          </a:xfrm>
          <a:prstGeom prst="rect">
            <a:avLst/>
          </a:prstGeom>
          <a:noFill/>
          <a:ln w="9525">
            <a:noFill/>
            <a:miter lim="800000"/>
            <a:headEnd/>
            <a:tailEnd/>
          </a:ln>
        </p:spPr>
        <p:txBody>
          <a:bodyPr wrap="square">
            <a:spAutoFit/>
          </a:bodyPr>
          <a:lstStyle/>
          <a:p>
            <a:r>
              <a:rPr lang="en-US" sz="2000" b="1" i="1" dirty="0">
                <a:latin typeface="Cambria" pitchFamily="18" charset="0"/>
              </a:rPr>
              <a:t>Example 2: Consider the project given in Table 8.2 </a:t>
            </a:r>
            <a:r>
              <a:rPr lang="en-US" sz="2000" b="1" i="1" dirty="0" smtClean="0">
                <a:latin typeface="Cambria" pitchFamily="18" charset="0"/>
              </a:rPr>
              <a:t>&amp; </a:t>
            </a:r>
            <a:r>
              <a:rPr lang="en-US" sz="2000" b="1" i="1" dirty="0">
                <a:latin typeface="Cambria" pitchFamily="18" charset="0"/>
              </a:rPr>
              <a:t>construct a network diagram. </a:t>
            </a:r>
            <a:r>
              <a:rPr lang="en-US" sz="2000" b="1" dirty="0">
                <a:latin typeface="Cambria" pitchFamily="18" charset="0"/>
              </a:rPr>
              <a:t>Table 8.2: Sequence of Activities for Building Construction Project</a:t>
            </a:r>
          </a:p>
        </p:txBody>
      </p:sp>
      <p:pic>
        <p:nvPicPr>
          <p:cNvPr id="5122" name="Picture 2"/>
          <p:cNvPicPr>
            <a:picLocks noChangeAspect="1" noChangeArrowheads="1"/>
          </p:cNvPicPr>
          <p:nvPr/>
        </p:nvPicPr>
        <p:blipFill>
          <a:blip r:embed="rId3"/>
          <a:srcRect/>
          <a:stretch>
            <a:fillRect/>
          </a:stretch>
        </p:blipFill>
        <p:spPr bwMode="auto">
          <a:xfrm>
            <a:off x="804863" y="4495800"/>
            <a:ext cx="8193087" cy="190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0.7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2000" fill="hold"/>
                                        <p:tgtEl>
                                          <p:spTgt spid="3"/>
                                        </p:tgtEl>
                                        <p:attrNameLst>
                                          <p:attrName>ppt_w</p:attrName>
                                        </p:attrNameLst>
                                      </p:cBhvr>
                                      <p:tavLst>
                                        <p:tav tm="0">
                                          <p:val>
                                            <p:strVal val="#ppt_w*0.70"/>
                                          </p:val>
                                        </p:tav>
                                        <p:tav tm="100000">
                                          <p:val>
                                            <p:strVal val="#ppt_w"/>
                                          </p:val>
                                        </p:tav>
                                      </p:tavLst>
                                    </p:anim>
                                    <p:anim calcmode="lin" valueType="num">
                                      <p:cBhvr>
                                        <p:cTn id="15" dur="2000" fill="hold"/>
                                        <p:tgtEl>
                                          <p:spTgt spid="3"/>
                                        </p:tgtEl>
                                        <p:attrNameLst>
                                          <p:attrName>ppt_h</p:attrName>
                                        </p:attrNameLst>
                                      </p:cBhvr>
                                      <p:tavLst>
                                        <p:tav tm="0">
                                          <p:val>
                                            <p:strVal val="#ppt_h"/>
                                          </p:val>
                                        </p:tav>
                                        <p:tav tm="100000">
                                          <p:val>
                                            <p:strVal val="#ppt_h"/>
                                          </p:val>
                                        </p:tav>
                                      </p:tavLst>
                                    </p:anim>
                                    <p:animEffect transition="in" filter="fade">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5122"/>
                                        </p:tgtEl>
                                        <p:attrNameLst>
                                          <p:attrName>style.visibility</p:attrName>
                                        </p:attrNameLst>
                                      </p:cBhvr>
                                      <p:to>
                                        <p:strVal val="visible"/>
                                      </p:to>
                                    </p:set>
                                    <p:anim calcmode="lin" valueType="num">
                                      <p:cBhvr>
                                        <p:cTn id="21" dur="2000" fill="hold"/>
                                        <p:tgtEl>
                                          <p:spTgt spid="5122"/>
                                        </p:tgtEl>
                                        <p:attrNameLst>
                                          <p:attrName>ppt_w</p:attrName>
                                        </p:attrNameLst>
                                      </p:cBhvr>
                                      <p:tavLst>
                                        <p:tav tm="0">
                                          <p:val>
                                            <p:fltVal val="0"/>
                                          </p:val>
                                        </p:tav>
                                        <p:tav tm="100000">
                                          <p:val>
                                            <p:strVal val="#ppt_w"/>
                                          </p:val>
                                        </p:tav>
                                      </p:tavLst>
                                    </p:anim>
                                    <p:anim calcmode="lin" valueType="num">
                                      <p:cBhvr>
                                        <p:cTn id="22" dur="2000" fill="hold"/>
                                        <p:tgtEl>
                                          <p:spTgt spid="5122"/>
                                        </p:tgtEl>
                                        <p:attrNameLst>
                                          <p:attrName>ppt_h</p:attrName>
                                        </p:attrNameLst>
                                      </p:cBhvr>
                                      <p:tavLst>
                                        <p:tav tm="0">
                                          <p:val>
                                            <p:fltVal val="0"/>
                                          </p:val>
                                        </p:tav>
                                        <p:tav tm="100000">
                                          <p:val>
                                            <p:strVal val="#ppt_h"/>
                                          </p:val>
                                        </p:tav>
                                      </p:tavLst>
                                    </p:anim>
                                    <p:anim calcmode="lin" valueType="num">
                                      <p:cBhvr>
                                        <p:cTn id="23" dur="2000" fill="hold"/>
                                        <p:tgtEl>
                                          <p:spTgt spid="5122"/>
                                        </p:tgtEl>
                                        <p:attrNameLst>
                                          <p:attrName>style.rotation</p:attrName>
                                        </p:attrNameLst>
                                      </p:cBhvr>
                                      <p:tavLst>
                                        <p:tav tm="0">
                                          <p:val>
                                            <p:fltVal val="360"/>
                                          </p:val>
                                        </p:tav>
                                        <p:tav tm="100000">
                                          <p:val>
                                            <p:fltVal val="0"/>
                                          </p:val>
                                        </p:tav>
                                      </p:tavLst>
                                    </p:anim>
                                    <p:animEffect transition="in" filter="fade">
                                      <p:cBhvr>
                                        <p:cTn id="24"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7"/>
          <p:cNvSpPr>
            <a:spLocks noGrp="1"/>
          </p:cNvSpPr>
          <p:nvPr>
            <p:ph type="sldNum" sz="quarter" idx="12"/>
          </p:nvPr>
        </p:nvSpPr>
        <p:spPr/>
        <p:txBody>
          <a:bodyPr/>
          <a:lstStyle/>
          <a:p>
            <a:fld id="{64418247-658F-4AC2-9E92-FE1799187588}" type="slidenum">
              <a:rPr lang="en-US"/>
              <a:pPr/>
              <a:t>14</a:t>
            </a:fld>
            <a:endParaRPr lang="en-US"/>
          </a:p>
        </p:txBody>
      </p:sp>
      <p:sp>
        <p:nvSpPr>
          <p:cNvPr id="2" name="Rectangle 1"/>
          <p:cNvSpPr>
            <a:spLocks noChangeArrowheads="1"/>
          </p:cNvSpPr>
          <p:nvPr/>
        </p:nvSpPr>
        <p:spPr bwMode="auto">
          <a:xfrm>
            <a:off x="412750" y="533400"/>
            <a:ext cx="9080500" cy="1938992"/>
          </a:xfrm>
          <a:prstGeom prst="rect">
            <a:avLst/>
          </a:prstGeom>
          <a:noFill/>
          <a:ln w="9525">
            <a:noFill/>
            <a:miter lim="800000"/>
            <a:headEnd/>
            <a:tailEnd/>
          </a:ln>
        </p:spPr>
        <p:txBody>
          <a:bodyPr>
            <a:spAutoFit/>
          </a:bodyPr>
          <a:lstStyle/>
          <a:p>
            <a:r>
              <a:rPr lang="en-US" sz="2000" b="1" i="1" dirty="0">
                <a:latin typeface="Constantia" pitchFamily="18" charset="0"/>
              </a:rPr>
              <a:t>Solution: </a:t>
            </a:r>
            <a:r>
              <a:rPr lang="en-US" sz="2000" b="1" i="1" dirty="0" smtClean="0">
                <a:latin typeface="Constantia" pitchFamily="18" charset="0"/>
              </a:rPr>
              <a:t>The </a:t>
            </a:r>
            <a:r>
              <a:rPr lang="en-US" sz="2000" b="1" i="1" dirty="0">
                <a:latin typeface="Constantia" pitchFamily="18" charset="0"/>
              </a:rPr>
              <a:t>activities C </a:t>
            </a:r>
            <a:r>
              <a:rPr lang="en-US" sz="2000" b="1" i="1" dirty="0" smtClean="0">
                <a:latin typeface="Constantia" pitchFamily="18" charset="0"/>
              </a:rPr>
              <a:t>&amp; </a:t>
            </a:r>
            <a:r>
              <a:rPr lang="en-US" sz="2000" b="1" i="1" dirty="0">
                <a:latin typeface="Constantia" pitchFamily="18" charset="0"/>
              </a:rPr>
              <a:t>D have a common predecessor A. The network </a:t>
            </a:r>
            <a:r>
              <a:rPr lang="en-US" sz="2000" b="1" dirty="0">
                <a:latin typeface="Constantia" pitchFamily="18" charset="0"/>
              </a:rPr>
              <a:t>representation shown in Figure </a:t>
            </a:r>
            <a:r>
              <a:rPr lang="en-US" sz="2000" b="1" dirty="0">
                <a:solidFill>
                  <a:srgbClr val="FF0000"/>
                </a:solidFill>
                <a:latin typeface="Constantia" pitchFamily="18" charset="0"/>
              </a:rPr>
              <a:t>8.12 (a)</a:t>
            </a:r>
            <a:r>
              <a:rPr lang="en-US" sz="2000" b="1" dirty="0">
                <a:latin typeface="Constantia" pitchFamily="18" charset="0"/>
              </a:rPr>
              <a:t>, </a:t>
            </a:r>
            <a:r>
              <a:rPr lang="en-US" sz="2000" b="1" dirty="0">
                <a:solidFill>
                  <a:srgbClr val="FF0000"/>
                </a:solidFill>
                <a:latin typeface="Constantia" pitchFamily="18" charset="0"/>
              </a:rPr>
              <a:t>(b)</a:t>
            </a:r>
            <a:r>
              <a:rPr lang="en-US" sz="2000" b="1" dirty="0">
                <a:latin typeface="Constantia" pitchFamily="18" charset="0"/>
              </a:rPr>
              <a:t> violates the rule that no two activities can begin </a:t>
            </a:r>
            <a:r>
              <a:rPr lang="en-US" sz="2000" b="1" dirty="0" smtClean="0">
                <a:latin typeface="Constantia" pitchFamily="18" charset="0"/>
              </a:rPr>
              <a:t>&amp; </a:t>
            </a:r>
            <a:r>
              <a:rPr lang="en-US" sz="2000" b="1" dirty="0">
                <a:latin typeface="Constantia" pitchFamily="18" charset="0"/>
              </a:rPr>
              <a:t>end at the same events. It appears as if activity B is a predecessor of activity C, which is not the case. To construct the network in a logical order, it is necessary to introduce a </a:t>
            </a:r>
            <a:r>
              <a:rPr lang="en-US" sz="2000" b="1" dirty="0">
                <a:solidFill>
                  <a:srgbClr val="FF0000"/>
                </a:solidFill>
                <a:latin typeface="Constantia" pitchFamily="18" charset="0"/>
              </a:rPr>
              <a:t>dummy activity </a:t>
            </a:r>
            <a:r>
              <a:rPr lang="en-US" sz="2000" b="1" dirty="0">
                <a:latin typeface="Constantia" pitchFamily="18" charset="0"/>
              </a:rPr>
              <a:t>as shown in Figure 8.12.</a:t>
            </a:r>
          </a:p>
        </p:txBody>
      </p:sp>
      <p:pic>
        <p:nvPicPr>
          <p:cNvPr id="6146" name="Picture 2"/>
          <p:cNvPicPr>
            <a:picLocks noChangeAspect="1" noChangeArrowheads="1"/>
          </p:cNvPicPr>
          <p:nvPr/>
        </p:nvPicPr>
        <p:blipFill>
          <a:blip r:embed="rId3"/>
          <a:srcRect/>
          <a:stretch>
            <a:fillRect/>
          </a:stretch>
        </p:blipFill>
        <p:spPr bwMode="auto">
          <a:xfrm>
            <a:off x="412750" y="2514600"/>
            <a:ext cx="4210050" cy="1743075"/>
          </a:xfrm>
          <a:prstGeom prst="rect">
            <a:avLst/>
          </a:prstGeom>
          <a:noFill/>
          <a:ln w="9525">
            <a:noFill/>
            <a:miter lim="800000"/>
            <a:headEnd/>
            <a:tailEnd/>
          </a:ln>
        </p:spPr>
      </p:pic>
      <p:pic>
        <p:nvPicPr>
          <p:cNvPr id="6147" name="Picture 3"/>
          <p:cNvPicPr>
            <a:picLocks noChangeAspect="1" noChangeArrowheads="1"/>
          </p:cNvPicPr>
          <p:nvPr/>
        </p:nvPicPr>
        <p:blipFill>
          <a:blip r:embed="rId4"/>
          <a:srcRect/>
          <a:stretch>
            <a:fillRect/>
          </a:stretch>
        </p:blipFill>
        <p:spPr bwMode="auto">
          <a:xfrm>
            <a:off x="4867275" y="2362200"/>
            <a:ext cx="4791075" cy="1981200"/>
          </a:xfrm>
          <a:prstGeom prst="rect">
            <a:avLst/>
          </a:prstGeom>
          <a:noFill/>
          <a:ln w="9525">
            <a:noFill/>
            <a:miter lim="800000"/>
            <a:headEnd/>
            <a:tailEnd/>
          </a:ln>
        </p:spPr>
      </p:pic>
      <p:pic>
        <p:nvPicPr>
          <p:cNvPr id="6148" name="Picture 4"/>
          <p:cNvPicPr>
            <a:picLocks noChangeAspect="1" noChangeArrowheads="1"/>
          </p:cNvPicPr>
          <p:nvPr/>
        </p:nvPicPr>
        <p:blipFill>
          <a:blip r:embed="rId5"/>
          <a:srcRect/>
          <a:stretch>
            <a:fillRect/>
          </a:stretch>
        </p:blipFill>
        <p:spPr bwMode="auto">
          <a:xfrm>
            <a:off x="2476500" y="4343400"/>
            <a:ext cx="5005388" cy="2179638"/>
          </a:xfrm>
          <a:prstGeom prst="rect">
            <a:avLst/>
          </a:prstGeom>
          <a:noFill/>
          <a:ln w="9525">
            <a:noFill/>
            <a:miter lim="800000"/>
            <a:headEnd/>
            <a:tailEnd/>
          </a:ln>
        </p:spPr>
      </p:pic>
      <p:cxnSp>
        <p:nvCxnSpPr>
          <p:cNvPr id="7" name="Straight Arrow Connector 6"/>
          <p:cNvCxnSpPr/>
          <p:nvPr/>
        </p:nvCxnSpPr>
        <p:spPr>
          <a:xfrm rot="10800000" flipV="1">
            <a:off x="2743200" y="1143000"/>
            <a:ext cx="1752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29200" y="1143000"/>
            <a:ext cx="2209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148" idx="0"/>
          </p:cNvCxnSpPr>
          <p:nvPr/>
        </p:nvCxnSpPr>
        <p:spPr>
          <a:xfrm rot="16200000" flipH="1">
            <a:off x="3289698" y="2653904"/>
            <a:ext cx="2285998" cy="10929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3"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0" fill="hold"/>
                                        <p:tgtEl>
                                          <p:spTgt spid="7"/>
                                        </p:tgtEl>
                                        <p:attrNameLst>
                                          <p:attrName>ppt_x</p:attrName>
                                        </p:attrNameLst>
                                      </p:cBhvr>
                                      <p:tavLst>
                                        <p:tav tm="0">
                                          <p:val>
                                            <p:strVal val="1+#ppt_w/2"/>
                                          </p:val>
                                        </p:tav>
                                        <p:tav tm="100000">
                                          <p:val>
                                            <p:strVal val="#ppt_x"/>
                                          </p:val>
                                        </p:tav>
                                      </p:tavLst>
                                    </p:anim>
                                    <p:anim calcmode="lin" valueType="num">
                                      <p:cBhvr additive="base">
                                        <p:cTn id="15" dur="5000" fill="hold"/>
                                        <p:tgtEl>
                                          <p:spTgt spid="7"/>
                                        </p:tgtEl>
                                        <p:attrNameLst>
                                          <p:attrName>ppt_y</p:attrName>
                                        </p:attrNameLst>
                                      </p:cBhvr>
                                      <p:tavLst>
                                        <p:tav tm="0">
                                          <p:val>
                                            <p:strVal val="0-#ppt_h/2"/>
                                          </p:val>
                                        </p:tav>
                                        <p:tav tm="100000">
                                          <p:val>
                                            <p:strVal val="#ppt_y"/>
                                          </p:val>
                                        </p:tav>
                                      </p:tavLst>
                                    </p:anim>
                                  </p:childTnLst>
                                </p:cTn>
                              </p:par>
                            </p:childTnLst>
                          </p:cTn>
                        </p:par>
                        <p:par>
                          <p:cTn id="16" fill="hold">
                            <p:stCondLst>
                              <p:cond delay="5000"/>
                            </p:stCondLst>
                            <p:childTnLst>
                              <p:par>
                                <p:cTn id="17" presetID="49" presetClass="entr" presetSubtype="0" decel="100000" fill="hold" nodeType="afterEffect">
                                  <p:stCondLst>
                                    <p:cond delay="0"/>
                                  </p:stCondLst>
                                  <p:childTnLst>
                                    <p:set>
                                      <p:cBhvr>
                                        <p:cTn id="18" dur="1" fill="hold">
                                          <p:stCondLst>
                                            <p:cond delay="0"/>
                                          </p:stCondLst>
                                        </p:cTn>
                                        <p:tgtEl>
                                          <p:spTgt spid="6146"/>
                                        </p:tgtEl>
                                        <p:attrNameLst>
                                          <p:attrName>style.visibility</p:attrName>
                                        </p:attrNameLst>
                                      </p:cBhvr>
                                      <p:to>
                                        <p:strVal val="visible"/>
                                      </p:to>
                                    </p:set>
                                    <p:anim calcmode="lin" valueType="num">
                                      <p:cBhvr>
                                        <p:cTn id="19" dur="2000" fill="hold"/>
                                        <p:tgtEl>
                                          <p:spTgt spid="6146"/>
                                        </p:tgtEl>
                                        <p:attrNameLst>
                                          <p:attrName>ppt_w</p:attrName>
                                        </p:attrNameLst>
                                      </p:cBhvr>
                                      <p:tavLst>
                                        <p:tav tm="0">
                                          <p:val>
                                            <p:fltVal val="0"/>
                                          </p:val>
                                        </p:tav>
                                        <p:tav tm="100000">
                                          <p:val>
                                            <p:strVal val="#ppt_w"/>
                                          </p:val>
                                        </p:tav>
                                      </p:tavLst>
                                    </p:anim>
                                    <p:anim calcmode="lin" valueType="num">
                                      <p:cBhvr>
                                        <p:cTn id="20" dur="2000" fill="hold"/>
                                        <p:tgtEl>
                                          <p:spTgt spid="6146"/>
                                        </p:tgtEl>
                                        <p:attrNameLst>
                                          <p:attrName>ppt_h</p:attrName>
                                        </p:attrNameLst>
                                      </p:cBhvr>
                                      <p:tavLst>
                                        <p:tav tm="0">
                                          <p:val>
                                            <p:fltVal val="0"/>
                                          </p:val>
                                        </p:tav>
                                        <p:tav tm="100000">
                                          <p:val>
                                            <p:strVal val="#ppt_h"/>
                                          </p:val>
                                        </p:tav>
                                      </p:tavLst>
                                    </p:anim>
                                    <p:anim calcmode="lin" valueType="num">
                                      <p:cBhvr>
                                        <p:cTn id="21" dur="2000" fill="hold"/>
                                        <p:tgtEl>
                                          <p:spTgt spid="6146"/>
                                        </p:tgtEl>
                                        <p:attrNameLst>
                                          <p:attrName>style.rotation</p:attrName>
                                        </p:attrNameLst>
                                      </p:cBhvr>
                                      <p:tavLst>
                                        <p:tav tm="0">
                                          <p:val>
                                            <p:fltVal val="360"/>
                                          </p:val>
                                        </p:tav>
                                        <p:tav tm="100000">
                                          <p:val>
                                            <p:fltVal val="0"/>
                                          </p:val>
                                        </p:tav>
                                      </p:tavLst>
                                    </p:anim>
                                    <p:animEffect transition="in" filter="fade">
                                      <p:cBhvr>
                                        <p:cTn id="22" dur="2000"/>
                                        <p:tgtEl>
                                          <p:spTgt spid="614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9"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2000" fill="hold"/>
                                        <p:tgtEl>
                                          <p:spTgt spid="9"/>
                                        </p:tgtEl>
                                        <p:attrNameLst>
                                          <p:attrName>ppt_x</p:attrName>
                                        </p:attrNameLst>
                                      </p:cBhvr>
                                      <p:tavLst>
                                        <p:tav tm="0">
                                          <p:val>
                                            <p:strVal val="0-#ppt_w/2"/>
                                          </p:val>
                                        </p:tav>
                                        <p:tav tm="100000">
                                          <p:val>
                                            <p:strVal val="#ppt_x"/>
                                          </p:val>
                                        </p:tav>
                                      </p:tavLst>
                                    </p:anim>
                                    <p:anim calcmode="lin" valueType="num">
                                      <p:cBhvr additive="base">
                                        <p:cTn id="28" dur="2000" fill="hold"/>
                                        <p:tgtEl>
                                          <p:spTgt spid="9"/>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49" presetClass="entr" presetSubtype="0" decel="100000" fill="hold" nodeType="afterEffect">
                                  <p:stCondLst>
                                    <p:cond delay="0"/>
                                  </p:stCondLst>
                                  <p:childTnLst>
                                    <p:set>
                                      <p:cBhvr>
                                        <p:cTn id="31" dur="1" fill="hold">
                                          <p:stCondLst>
                                            <p:cond delay="0"/>
                                          </p:stCondLst>
                                        </p:cTn>
                                        <p:tgtEl>
                                          <p:spTgt spid="6147"/>
                                        </p:tgtEl>
                                        <p:attrNameLst>
                                          <p:attrName>style.visibility</p:attrName>
                                        </p:attrNameLst>
                                      </p:cBhvr>
                                      <p:to>
                                        <p:strVal val="visible"/>
                                      </p:to>
                                    </p:set>
                                    <p:anim calcmode="lin" valueType="num">
                                      <p:cBhvr>
                                        <p:cTn id="32" dur="2000" fill="hold"/>
                                        <p:tgtEl>
                                          <p:spTgt spid="6147"/>
                                        </p:tgtEl>
                                        <p:attrNameLst>
                                          <p:attrName>ppt_w</p:attrName>
                                        </p:attrNameLst>
                                      </p:cBhvr>
                                      <p:tavLst>
                                        <p:tav tm="0">
                                          <p:val>
                                            <p:fltVal val="0"/>
                                          </p:val>
                                        </p:tav>
                                        <p:tav tm="100000">
                                          <p:val>
                                            <p:strVal val="#ppt_w"/>
                                          </p:val>
                                        </p:tav>
                                      </p:tavLst>
                                    </p:anim>
                                    <p:anim calcmode="lin" valueType="num">
                                      <p:cBhvr>
                                        <p:cTn id="33" dur="2000" fill="hold"/>
                                        <p:tgtEl>
                                          <p:spTgt spid="6147"/>
                                        </p:tgtEl>
                                        <p:attrNameLst>
                                          <p:attrName>ppt_h</p:attrName>
                                        </p:attrNameLst>
                                      </p:cBhvr>
                                      <p:tavLst>
                                        <p:tav tm="0">
                                          <p:val>
                                            <p:fltVal val="0"/>
                                          </p:val>
                                        </p:tav>
                                        <p:tav tm="100000">
                                          <p:val>
                                            <p:strVal val="#ppt_h"/>
                                          </p:val>
                                        </p:tav>
                                      </p:tavLst>
                                    </p:anim>
                                    <p:anim calcmode="lin" valueType="num">
                                      <p:cBhvr>
                                        <p:cTn id="34" dur="2000" fill="hold"/>
                                        <p:tgtEl>
                                          <p:spTgt spid="6147"/>
                                        </p:tgtEl>
                                        <p:attrNameLst>
                                          <p:attrName>style.rotation</p:attrName>
                                        </p:attrNameLst>
                                      </p:cBhvr>
                                      <p:tavLst>
                                        <p:tav tm="0">
                                          <p:val>
                                            <p:fltVal val="360"/>
                                          </p:val>
                                        </p:tav>
                                        <p:tav tm="100000">
                                          <p:val>
                                            <p:fltVal val="0"/>
                                          </p:val>
                                        </p:tav>
                                      </p:tavLst>
                                    </p:anim>
                                    <p:animEffect transition="in" filter="fade">
                                      <p:cBhvr>
                                        <p:cTn id="35" dur="2000"/>
                                        <p:tgtEl>
                                          <p:spTgt spid="614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9"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2000" fill="hold"/>
                                        <p:tgtEl>
                                          <p:spTgt spid="11"/>
                                        </p:tgtEl>
                                        <p:attrNameLst>
                                          <p:attrName>ppt_x</p:attrName>
                                        </p:attrNameLst>
                                      </p:cBhvr>
                                      <p:tavLst>
                                        <p:tav tm="0">
                                          <p:val>
                                            <p:strVal val="0-#ppt_w/2"/>
                                          </p:val>
                                        </p:tav>
                                        <p:tav tm="100000">
                                          <p:val>
                                            <p:strVal val="#ppt_x"/>
                                          </p:val>
                                        </p:tav>
                                      </p:tavLst>
                                    </p:anim>
                                    <p:anim calcmode="lin" valueType="num">
                                      <p:cBhvr additive="base">
                                        <p:cTn id="41" dur="2000" fill="hold"/>
                                        <p:tgtEl>
                                          <p:spTgt spid="11"/>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49" presetClass="entr" presetSubtype="0" decel="100000" fill="hold" nodeType="afterEffect">
                                  <p:stCondLst>
                                    <p:cond delay="0"/>
                                  </p:stCondLst>
                                  <p:childTnLst>
                                    <p:set>
                                      <p:cBhvr>
                                        <p:cTn id="44" dur="1" fill="hold">
                                          <p:stCondLst>
                                            <p:cond delay="0"/>
                                          </p:stCondLst>
                                        </p:cTn>
                                        <p:tgtEl>
                                          <p:spTgt spid="6148"/>
                                        </p:tgtEl>
                                        <p:attrNameLst>
                                          <p:attrName>style.visibility</p:attrName>
                                        </p:attrNameLst>
                                      </p:cBhvr>
                                      <p:to>
                                        <p:strVal val="visible"/>
                                      </p:to>
                                    </p:set>
                                    <p:anim calcmode="lin" valueType="num">
                                      <p:cBhvr>
                                        <p:cTn id="45" dur="2000" fill="hold"/>
                                        <p:tgtEl>
                                          <p:spTgt spid="6148"/>
                                        </p:tgtEl>
                                        <p:attrNameLst>
                                          <p:attrName>ppt_w</p:attrName>
                                        </p:attrNameLst>
                                      </p:cBhvr>
                                      <p:tavLst>
                                        <p:tav tm="0">
                                          <p:val>
                                            <p:fltVal val="0"/>
                                          </p:val>
                                        </p:tav>
                                        <p:tav tm="100000">
                                          <p:val>
                                            <p:strVal val="#ppt_w"/>
                                          </p:val>
                                        </p:tav>
                                      </p:tavLst>
                                    </p:anim>
                                    <p:anim calcmode="lin" valueType="num">
                                      <p:cBhvr>
                                        <p:cTn id="46" dur="2000" fill="hold"/>
                                        <p:tgtEl>
                                          <p:spTgt spid="6148"/>
                                        </p:tgtEl>
                                        <p:attrNameLst>
                                          <p:attrName>ppt_h</p:attrName>
                                        </p:attrNameLst>
                                      </p:cBhvr>
                                      <p:tavLst>
                                        <p:tav tm="0">
                                          <p:val>
                                            <p:fltVal val="0"/>
                                          </p:val>
                                        </p:tav>
                                        <p:tav tm="100000">
                                          <p:val>
                                            <p:strVal val="#ppt_h"/>
                                          </p:val>
                                        </p:tav>
                                      </p:tavLst>
                                    </p:anim>
                                    <p:anim calcmode="lin" valueType="num">
                                      <p:cBhvr>
                                        <p:cTn id="47" dur="2000" fill="hold"/>
                                        <p:tgtEl>
                                          <p:spTgt spid="6148"/>
                                        </p:tgtEl>
                                        <p:attrNameLst>
                                          <p:attrName>style.rotation</p:attrName>
                                        </p:attrNameLst>
                                      </p:cBhvr>
                                      <p:tavLst>
                                        <p:tav tm="0">
                                          <p:val>
                                            <p:fltVal val="360"/>
                                          </p:val>
                                        </p:tav>
                                        <p:tav tm="100000">
                                          <p:val>
                                            <p:fltVal val="0"/>
                                          </p:val>
                                        </p:tav>
                                      </p:tavLst>
                                    </p:anim>
                                    <p:animEffect transition="in" filter="fade">
                                      <p:cBhvr>
                                        <p:cTn id="48" dur="2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7"/>
          <p:cNvSpPr>
            <a:spLocks noGrp="1"/>
          </p:cNvSpPr>
          <p:nvPr>
            <p:ph type="sldNum" sz="quarter" idx="12"/>
          </p:nvPr>
        </p:nvSpPr>
        <p:spPr/>
        <p:txBody>
          <a:bodyPr/>
          <a:lstStyle/>
          <a:p>
            <a:fld id="{1BA8BAEC-965E-495C-93AB-D1991D71F76A}" type="slidenum">
              <a:rPr lang="en-US">
                <a:latin typeface="Cambria" pitchFamily="18" charset="0"/>
              </a:rPr>
              <a:pPr/>
              <a:t>15</a:t>
            </a:fld>
            <a:endParaRPr lang="en-US">
              <a:latin typeface="Cambria" pitchFamily="18" charset="0"/>
            </a:endParaRPr>
          </a:p>
        </p:txBody>
      </p:sp>
      <p:sp>
        <p:nvSpPr>
          <p:cNvPr id="2" name="Rectangle 1"/>
          <p:cNvSpPr>
            <a:spLocks noChangeArrowheads="1"/>
          </p:cNvSpPr>
          <p:nvPr/>
        </p:nvSpPr>
        <p:spPr bwMode="auto">
          <a:xfrm>
            <a:off x="685800" y="228600"/>
            <a:ext cx="8458200" cy="830997"/>
          </a:xfrm>
          <a:prstGeom prst="rect">
            <a:avLst/>
          </a:prstGeom>
          <a:noFill/>
          <a:ln w="9525">
            <a:noFill/>
            <a:miter lim="800000"/>
            <a:headEnd/>
            <a:tailEnd/>
          </a:ln>
        </p:spPr>
        <p:txBody>
          <a:bodyPr wrap="square">
            <a:spAutoFit/>
          </a:bodyPr>
          <a:lstStyle/>
          <a:p>
            <a:r>
              <a:rPr lang="en-US" sz="2400" b="1" i="1" dirty="0">
                <a:latin typeface="Cambria" pitchFamily="18" charset="0"/>
              </a:rPr>
              <a:t>Example 3: </a:t>
            </a:r>
            <a:r>
              <a:rPr lang="en-US" sz="2400" i="1" dirty="0" smtClean="0">
                <a:latin typeface="Cambria" pitchFamily="18" charset="0"/>
              </a:rPr>
              <a:t>Construct </a:t>
            </a:r>
            <a:r>
              <a:rPr lang="en-US" sz="2400" i="1" dirty="0">
                <a:latin typeface="Cambria" pitchFamily="18" charset="0"/>
              </a:rPr>
              <a:t>a network for a project whose activities </a:t>
            </a:r>
            <a:r>
              <a:rPr lang="en-US" sz="2400" i="1" dirty="0" smtClean="0">
                <a:latin typeface="Cambria" pitchFamily="18" charset="0"/>
              </a:rPr>
              <a:t>&amp; </a:t>
            </a:r>
            <a:r>
              <a:rPr lang="en-US" sz="2400" i="1" dirty="0">
                <a:latin typeface="Cambria" pitchFamily="18" charset="0"/>
              </a:rPr>
              <a:t>their predecessor </a:t>
            </a:r>
            <a:r>
              <a:rPr lang="en-US" sz="2400" dirty="0">
                <a:latin typeface="Cambria" pitchFamily="18" charset="0"/>
              </a:rPr>
              <a:t>relationship are given in Table 8.3.</a:t>
            </a:r>
          </a:p>
        </p:txBody>
      </p:sp>
      <p:pic>
        <p:nvPicPr>
          <p:cNvPr id="7170" name="Picture 2"/>
          <p:cNvPicPr>
            <a:picLocks noChangeAspect="1" noChangeArrowheads="1"/>
          </p:cNvPicPr>
          <p:nvPr/>
        </p:nvPicPr>
        <p:blipFill>
          <a:blip r:embed="rId3"/>
          <a:srcRect/>
          <a:stretch>
            <a:fillRect/>
          </a:stretch>
        </p:blipFill>
        <p:spPr bwMode="auto">
          <a:xfrm>
            <a:off x="2063750" y="3657600"/>
            <a:ext cx="5480050" cy="2924175"/>
          </a:xfrm>
          <a:prstGeom prst="rect">
            <a:avLst/>
          </a:prstGeom>
          <a:noFill/>
          <a:ln w="9525">
            <a:noFill/>
            <a:miter lim="800000"/>
            <a:headEnd/>
            <a:tailEnd/>
          </a:ln>
        </p:spPr>
      </p:pic>
      <p:pic>
        <p:nvPicPr>
          <p:cNvPr id="7171" name="Picture 3"/>
          <p:cNvPicPr>
            <a:picLocks noChangeAspect="1" noChangeArrowheads="1"/>
          </p:cNvPicPr>
          <p:nvPr/>
        </p:nvPicPr>
        <p:blipFill>
          <a:blip r:embed="rId4"/>
          <a:srcRect/>
          <a:stretch>
            <a:fillRect/>
          </a:stretch>
        </p:blipFill>
        <p:spPr bwMode="auto">
          <a:xfrm>
            <a:off x="685800" y="1219200"/>
            <a:ext cx="8255000" cy="981075"/>
          </a:xfrm>
          <a:prstGeom prst="rect">
            <a:avLst/>
          </a:prstGeom>
          <a:noFill/>
          <a:ln w="9525">
            <a:noFill/>
            <a:miter lim="800000"/>
            <a:headEnd/>
            <a:tailEnd/>
          </a:ln>
        </p:spPr>
      </p:pic>
      <p:sp>
        <p:nvSpPr>
          <p:cNvPr id="5" name="Rectangle 4"/>
          <p:cNvSpPr>
            <a:spLocks noChangeArrowheads="1"/>
          </p:cNvSpPr>
          <p:nvPr/>
        </p:nvSpPr>
        <p:spPr bwMode="auto">
          <a:xfrm>
            <a:off x="838200" y="2514600"/>
            <a:ext cx="8255000" cy="830997"/>
          </a:xfrm>
          <a:prstGeom prst="rect">
            <a:avLst/>
          </a:prstGeom>
          <a:noFill/>
          <a:ln w="9525">
            <a:noFill/>
            <a:miter lim="800000"/>
            <a:headEnd/>
            <a:tailEnd/>
          </a:ln>
        </p:spPr>
        <p:txBody>
          <a:bodyPr wrap="square">
            <a:spAutoFit/>
          </a:bodyPr>
          <a:lstStyle/>
          <a:p>
            <a:r>
              <a:rPr lang="en-US" sz="2400" b="1" i="1" dirty="0">
                <a:latin typeface="Cambria" pitchFamily="18" charset="0"/>
              </a:rPr>
              <a:t>Solution: </a:t>
            </a:r>
            <a:r>
              <a:rPr lang="en-US" sz="2400" i="1" dirty="0">
                <a:latin typeface="Cambria" pitchFamily="18" charset="0"/>
              </a:rPr>
              <a:t>The network diagram for the given problem is shown in Figure 8.14 with </a:t>
            </a:r>
            <a:r>
              <a:rPr lang="en-US" sz="2400" dirty="0">
                <a:latin typeface="Cambria" pitchFamily="18" charset="0"/>
              </a:rPr>
              <a:t>activities A, B </a:t>
            </a:r>
            <a:r>
              <a:rPr lang="en-US" sz="2400" dirty="0" smtClean="0">
                <a:latin typeface="Cambria" pitchFamily="18" charset="0"/>
              </a:rPr>
              <a:t>&amp; </a:t>
            </a:r>
            <a:r>
              <a:rPr lang="en-US" sz="2400" dirty="0">
                <a:latin typeface="Cambria" pitchFamily="18" charset="0"/>
              </a:rPr>
              <a:t>C starting simultaneously.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0.7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7171"/>
                                        </p:tgtEl>
                                        <p:attrNameLst>
                                          <p:attrName>style.visibility</p:attrName>
                                        </p:attrNameLst>
                                      </p:cBhvr>
                                      <p:to>
                                        <p:strVal val="visible"/>
                                      </p:to>
                                    </p:set>
                                    <p:anim calcmode="lin" valueType="num">
                                      <p:cBhvr>
                                        <p:cTn id="14" dur="2000" fill="hold"/>
                                        <p:tgtEl>
                                          <p:spTgt spid="7171"/>
                                        </p:tgtEl>
                                        <p:attrNameLst>
                                          <p:attrName>ppt_w</p:attrName>
                                        </p:attrNameLst>
                                      </p:cBhvr>
                                      <p:tavLst>
                                        <p:tav tm="0">
                                          <p:val>
                                            <p:fltVal val="0"/>
                                          </p:val>
                                        </p:tav>
                                        <p:tav tm="100000">
                                          <p:val>
                                            <p:strVal val="#ppt_w"/>
                                          </p:val>
                                        </p:tav>
                                      </p:tavLst>
                                    </p:anim>
                                    <p:anim calcmode="lin" valueType="num">
                                      <p:cBhvr>
                                        <p:cTn id="15" dur="2000" fill="hold"/>
                                        <p:tgtEl>
                                          <p:spTgt spid="7171"/>
                                        </p:tgtEl>
                                        <p:attrNameLst>
                                          <p:attrName>ppt_h</p:attrName>
                                        </p:attrNameLst>
                                      </p:cBhvr>
                                      <p:tavLst>
                                        <p:tav tm="0">
                                          <p:val>
                                            <p:fltVal val="0"/>
                                          </p:val>
                                        </p:tav>
                                        <p:tav tm="100000">
                                          <p:val>
                                            <p:strVal val="#ppt_h"/>
                                          </p:val>
                                        </p:tav>
                                      </p:tavLst>
                                    </p:anim>
                                    <p:anim calcmode="lin" valueType="num">
                                      <p:cBhvr>
                                        <p:cTn id="16" dur="2000" fill="hold"/>
                                        <p:tgtEl>
                                          <p:spTgt spid="7171"/>
                                        </p:tgtEl>
                                        <p:attrNameLst>
                                          <p:attrName>style.rotation</p:attrName>
                                        </p:attrNameLst>
                                      </p:cBhvr>
                                      <p:tavLst>
                                        <p:tav tm="0">
                                          <p:val>
                                            <p:fltVal val="360"/>
                                          </p:val>
                                        </p:tav>
                                        <p:tav tm="100000">
                                          <p:val>
                                            <p:fltVal val="0"/>
                                          </p:val>
                                        </p:tav>
                                      </p:tavLst>
                                    </p:anim>
                                    <p:animEffect transition="in" filter="fade">
                                      <p:cBhvr>
                                        <p:cTn id="17" dur="2000"/>
                                        <p:tgtEl>
                                          <p:spTgt spid="7171"/>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2000" fill="hold"/>
                                        <p:tgtEl>
                                          <p:spTgt spid="5"/>
                                        </p:tgtEl>
                                        <p:attrNameLst>
                                          <p:attrName>ppt_w</p:attrName>
                                        </p:attrNameLst>
                                      </p:cBhvr>
                                      <p:tavLst>
                                        <p:tav tm="0">
                                          <p:val>
                                            <p:strVal val="#ppt_w*0.70"/>
                                          </p:val>
                                        </p:tav>
                                        <p:tav tm="100000">
                                          <p:val>
                                            <p:strVal val="#ppt_w"/>
                                          </p:val>
                                        </p:tav>
                                      </p:tavLst>
                                    </p:anim>
                                    <p:anim calcmode="lin" valueType="num">
                                      <p:cBhvr>
                                        <p:cTn id="23" dur="2000" fill="hold"/>
                                        <p:tgtEl>
                                          <p:spTgt spid="5"/>
                                        </p:tgtEl>
                                        <p:attrNameLst>
                                          <p:attrName>ppt_h</p:attrName>
                                        </p:attrNameLst>
                                      </p:cBhvr>
                                      <p:tavLst>
                                        <p:tav tm="0">
                                          <p:val>
                                            <p:strVal val="#ppt_h"/>
                                          </p:val>
                                        </p:tav>
                                        <p:tav tm="100000">
                                          <p:val>
                                            <p:strVal val="#ppt_h"/>
                                          </p:val>
                                        </p:tav>
                                      </p:tavLst>
                                    </p:anim>
                                    <p:animEffect transition="in" filter="fade">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anim calcmode="lin" valueType="num">
                                      <p:cBhvr>
                                        <p:cTn id="29" dur="2000" fill="hold"/>
                                        <p:tgtEl>
                                          <p:spTgt spid="7170"/>
                                        </p:tgtEl>
                                        <p:attrNameLst>
                                          <p:attrName>ppt_w</p:attrName>
                                        </p:attrNameLst>
                                      </p:cBhvr>
                                      <p:tavLst>
                                        <p:tav tm="0">
                                          <p:val>
                                            <p:fltVal val="0"/>
                                          </p:val>
                                        </p:tav>
                                        <p:tav tm="100000">
                                          <p:val>
                                            <p:strVal val="#ppt_w"/>
                                          </p:val>
                                        </p:tav>
                                      </p:tavLst>
                                    </p:anim>
                                    <p:anim calcmode="lin" valueType="num">
                                      <p:cBhvr>
                                        <p:cTn id="30" dur="2000" fill="hold"/>
                                        <p:tgtEl>
                                          <p:spTgt spid="7170"/>
                                        </p:tgtEl>
                                        <p:attrNameLst>
                                          <p:attrName>ppt_h</p:attrName>
                                        </p:attrNameLst>
                                      </p:cBhvr>
                                      <p:tavLst>
                                        <p:tav tm="0">
                                          <p:val>
                                            <p:fltVal val="0"/>
                                          </p:val>
                                        </p:tav>
                                        <p:tav tm="100000">
                                          <p:val>
                                            <p:strVal val="#ppt_h"/>
                                          </p:val>
                                        </p:tav>
                                      </p:tavLst>
                                    </p:anim>
                                    <p:anim calcmode="lin" valueType="num">
                                      <p:cBhvr>
                                        <p:cTn id="31" dur="2000" fill="hold"/>
                                        <p:tgtEl>
                                          <p:spTgt spid="7170"/>
                                        </p:tgtEl>
                                        <p:attrNameLst>
                                          <p:attrName>style.rotation</p:attrName>
                                        </p:attrNameLst>
                                      </p:cBhvr>
                                      <p:tavLst>
                                        <p:tav tm="0">
                                          <p:val>
                                            <p:fltVal val="360"/>
                                          </p:val>
                                        </p:tav>
                                        <p:tav tm="100000">
                                          <p:val>
                                            <p:fltVal val="0"/>
                                          </p:val>
                                        </p:tav>
                                      </p:tavLst>
                                    </p:anim>
                                    <p:animEffect transition="in" filter="fade">
                                      <p:cBhvr>
                                        <p:cTn id="32"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7"/>
          <p:cNvSpPr>
            <a:spLocks noGrp="1"/>
          </p:cNvSpPr>
          <p:nvPr>
            <p:ph type="sldNum" sz="quarter" idx="12"/>
          </p:nvPr>
        </p:nvSpPr>
        <p:spPr/>
        <p:txBody>
          <a:bodyPr/>
          <a:lstStyle/>
          <a:p>
            <a:fld id="{E13C5A60-2CD1-4D8B-9430-B9B4C0BCDF07}" type="slidenum">
              <a:rPr lang="en-US"/>
              <a:pPr/>
              <a:t>16</a:t>
            </a:fld>
            <a:endParaRPr lang="en-US"/>
          </a:p>
        </p:txBody>
      </p:sp>
      <p:sp>
        <p:nvSpPr>
          <p:cNvPr id="2" name="Rectangle 1"/>
          <p:cNvSpPr>
            <a:spLocks noChangeArrowheads="1"/>
          </p:cNvSpPr>
          <p:nvPr/>
        </p:nvSpPr>
        <p:spPr bwMode="auto">
          <a:xfrm>
            <a:off x="838200" y="344488"/>
            <a:ext cx="7772400" cy="830997"/>
          </a:xfrm>
          <a:prstGeom prst="rect">
            <a:avLst/>
          </a:prstGeom>
          <a:noFill/>
          <a:ln w="9525">
            <a:noFill/>
            <a:miter lim="800000"/>
            <a:headEnd/>
            <a:tailEnd/>
          </a:ln>
        </p:spPr>
        <p:txBody>
          <a:bodyPr wrap="square">
            <a:spAutoFit/>
          </a:bodyPr>
          <a:lstStyle/>
          <a:p>
            <a:pPr algn="ctr"/>
            <a:r>
              <a:rPr lang="en-US" sz="2400" b="1" i="1" dirty="0">
                <a:latin typeface="Constantia" pitchFamily="18" charset="0"/>
              </a:rPr>
              <a:t>Example 4: </a:t>
            </a:r>
            <a:r>
              <a:rPr lang="en-US" sz="2400" dirty="0">
                <a:latin typeface="Constantia" pitchFamily="18" charset="0"/>
              </a:rPr>
              <a:t>Draw a network diagram for a project given in Table 8.4.</a:t>
            </a:r>
          </a:p>
        </p:txBody>
      </p:sp>
      <p:pic>
        <p:nvPicPr>
          <p:cNvPr id="1026" name="Picture 2"/>
          <p:cNvPicPr>
            <a:picLocks noChangeAspect="1" noChangeArrowheads="1"/>
          </p:cNvPicPr>
          <p:nvPr/>
        </p:nvPicPr>
        <p:blipFill>
          <a:blip r:embed="rId3"/>
          <a:srcRect/>
          <a:stretch>
            <a:fillRect/>
          </a:stretch>
        </p:blipFill>
        <p:spPr bwMode="auto">
          <a:xfrm>
            <a:off x="1651000" y="1371600"/>
            <a:ext cx="7075488" cy="914400"/>
          </a:xfrm>
          <a:prstGeom prst="rect">
            <a:avLst/>
          </a:prstGeom>
          <a:noFill/>
          <a:ln w="9525">
            <a:noFill/>
            <a:miter lim="800000"/>
            <a:headEnd/>
            <a:tailEnd/>
          </a:ln>
        </p:spPr>
      </p:pic>
      <p:sp>
        <p:nvSpPr>
          <p:cNvPr id="4" name="Rectangle 3"/>
          <p:cNvSpPr>
            <a:spLocks noChangeArrowheads="1"/>
          </p:cNvSpPr>
          <p:nvPr/>
        </p:nvSpPr>
        <p:spPr bwMode="auto">
          <a:xfrm>
            <a:off x="495300" y="2587625"/>
            <a:ext cx="8667750" cy="830997"/>
          </a:xfrm>
          <a:prstGeom prst="rect">
            <a:avLst/>
          </a:prstGeom>
          <a:noFill/>
          <a:ln w="9525">
            <a:noFill/>
            <a:miter lim="800000"/>
            <a:headEnd/>
            <a:tailEnd/>
          </a:ln>
        </p:spPr>
        <p:txBody>
          <a:bodyPr>
            <a:spAutoFit/>
          </a:bodyPr>
          <a:lstStyle/>
          <a:p>
            <a:r>
              <a:rPr lang="en-US" sz="2000" b="1" i="1" dirty="0">
                <a:latin typeface="Cambria" pitchFamily="18" charset="0"/>
              </a:rPr>
              <a:t>Solution: </a:t>
            </a:r>
            <a:r>
              <a:rPr lang="en-US" sz="2400" dirty="0">
                <a:latin typeface="Cambria" pitchFamily="18" charset="0"/>
              </a:rPr>
              <a:t>An activity network diagram describing the project is shown in Figure 8.15, below:</a:t>
            </a:r>
            <a:endParaRPr lang="en-US" sz="2000" dirty="0">
              <a:latin typeface="Cambria" pitchFamily="18" charset="0"/>
            </a:endParaRPr>
          </a:p>
        </p:txBody>
      </p:sp>
      <p:pic>
        <p:nvPicPr>
          <p:cNvPr id="1027" name="Picture 3"/>
          <p:cNvPicPr>
            <a:picLocks noChangeAspect="1" noChangeArrowheads="1"/>
          </p:cNvPicPr>
          <p:nvPr/>
        </p:nvPicPr>
        <p:blipFill>
          <a:blip r:embed="rId4"/>
          <a:srcRect/>
          <a:stretch>
            <a:fillRect/>
          </a:stretch>
        </p:blipFill>
        <p:spPr bwMode="auto">
          <a:xfrm>
            <a:off x="1966913" y="3740150"/>
            <a:ext cx="5957887" cy="2584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2000" fill="hold"/>
                                        <p:tgtEl>
                                          <p:spTgt spid="1026"/>
                                        </p:tgtEl>
                                        <p:attrNameLst>
                                          <p:attrName>ppt_w</p:attrName>
                                        </p:attrNameLst>
                                      </p:cBhvr>
                                      <p:tavLst>
                                        <p:tav tm="0">
                                          <p:val>
                                            <p:fltVal val="0"/>
                                          </p:val>
                                        </p:tav>
                                        <p:tav tm="100000">
                                          <p:val>
                                            <p:strVal val="#ppt_w"/>
                                          </p:val>
                                        </p:tav>
                                      </p:tavLst>
                                    </p:anim>
                                    <p:anim calcmode="lin" valueType="num">
                                      <p:cBhvr>
                                        <p:cTn id="15" dur="2000" fill="hold"/>
                                        <p:tgtEl>
                                          <p:spTgt spid="1026"/>
                                        </p:tgtEl>
                                        <p:attrNameLst>
                                          <p:attrName>ppt_h</p:attrName>
                                        </p:attrNameLst>
                                      </p:cBhvr>
                                      <p:tavLst>
                                        <p:tav tm="0">
                                          <p:val>
                                            <p:fltVal val="0"/>
                                          </p:val>
                                        </p:tav>
                                        <p:tav tm="100000">
                                          <p:val>
                                            <p:strVal val="#ppt_h"/>
                                          </p:val>
                                        </p:tav>
                                      </p:tavLst>
                                    </p:anim>
                                    <p:anim calcmode="lin" valueType="num">
                                      <p:cBhvr>
                                        <p:cTn id="16" dur="2000" fill="hold"/>
                                        <p:tgtEl>
                                          <p:spTgt spid="1026"/>
                                        </p:tgtEl>
                                        <p:attrNameLst>
                                          <p:attrName>style.rotation</p:attrName>
                                        </p:attrNameLst>
                                      </p:cBhvr>
                                      <p:tavLst>
                                        <p:tav tm="0">
                                          <p:val>
                                            <p:fltVal val="360"/>
                                          </p:val>
                                        </p:tav>
                                        <p:tav tm="100000">
                                          <p:val>
                                            <p:fltVal val="0"/>
                                          </p:val>
                                        </p:tav>
                                      </p:tavLst>
                                    </p:anim>
                                    <p:animEffect transition="in" filter="fade">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1000" fill="hold"/>
                                        <p:tgtEl>
                                          <p:spTgt spid="4"/>
                                        </p:tgtEl>
                                        <p:attrNameLst>
                                          <p:attrName>ppt_w</p:attrName>
                                        </p:attrNameLst>
                                      </p:cBhvr>
                                      <p:tavLst>
                                        <p:tav tm="0">
                                          <p:val>
                                            <p:strVal val="#ppt_w*0.70"/>
                                          </p:val>
                                        </p:tav>
                                        <p:tav tm="100000">
                                          <p:val>
                                            <p:strVal val="#ppt_w"/>
                                          </p:val>
                                        </p:tav>
                                      </p:tavLst>
                                    </p:anim>
                                    <p:anim calcmode="lin" valueType="num">
                                      <p:cBhvr>
                                        <p:cTn id="23" dur="1000" fill="hold"/>
                                        <p:tgtEl>
                                          <p:spTgt spid="4"/>
                                        </p:tgtEl>
                                        <p:attrNameLst>
                                          <p:attrName>ppt_h</p:attrName>
                                        </p:attrNameLst>
                                      </p:cBhvr>
                                      <p:tavLst>
                                        <p:tav tm="0">
                                          <p:val>
                                            <p:strVal val="#ppt_h"/>
                                          </p:val>
                                        </p:tav>
                                        <p:tav tm="100000">
                                          <p:val>
                                            <p:strVal val="#ppt_h"/>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anim calcmode="lin" valueType="num">
                                      <p:cBhvr>
                                        <p:cTn id="29" dur="2000" fill="hold"/>
                                        <p:tgtEl>
                                          <p:spTgt spid="1027"/>
                                        </p:tgtEl>
                                        <p:attrNameLst>
                                          <p:attrName>ppt_w</p:attrName>
                                        </p:attrNameLst>
                                      </p:cBhvr>
                                      <p:tavLst>
                                        <p:tav tm="0">
                                          <p:val>
                                            <p:fltVal val="0"/>
                                          </p:val>
                                        </p:tav>
                                        <p:tav tm="100000">
                                          <p:val>
                                            <p:strVal val="#ppt_w"/>
                                          </p:val>
                                        </p:tav>
                                      </p:tavLst>
                                    </p:anim>
                                    <p:anim calcmode="lin" valueType="num">
                                      <p:cBhvr>
                                        <p:cTn id="30" dur="2000" fill="hold"/>
                                        <p:tgtEl>
                                          <p:spTgt spid="1027"/>
                                        </p:tgtEl>
                                        <p:attrNameLst>
                                          <p:attrName>ppt_h</p:attrName>
                                        </p:attrNameLst>
                                      </p:cBhvr>
                                      <p:tavLst>
                                        <p:tav tm="0">
                                          <p:val>
                                            <p:fltVal val="0"/>
                                          </p:val>
                                        </p:tav>
                                        <p:tav tm="100000">
                                          <p:val>
                                            <p:strVal val="#ppt_h"/>
                                          </p:val>
                                        </p:tav>
                                      </p:tavLst>
                                    </p:anim>
                                    <p:anim calcmode="lin" valueType="num">
                                      <p:cBhvr>
                                        <p:cTn id="31" dur="2000" fill="hold"/>
                                        <p:tgtEl>
                                          <p:spTgt spid="1027"/>
                                        </p:tgtEl>
                                        <p:attrNameLst>
                                          <p:attrName>style.rotation</p:attrName>
                                        </p:attrNameLst>
                                      </p:cBhvr>
                                      <p:tavLst>
                                        <p:tav tm="0">
                                          <p:val>
                                            <p:fltVal val="360"/>
                                          </p:val>
                                        </p:tav>
                                        <p:tav tm="100000">
                                          <p:val>
                                            <p:fltVal val="0"/>
                                          </p:val>
                                        </p:tav>
                                      </p:tavLst>
                                    </p:anim>
                                    <p:animEffect transition="in" filter="fade">
                                      <p:cBhvr>
                                        <p:cTn id="3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p>
            <a:fld id="{F0643917-240E-4C6B-8CB9-A361565AA248}" type="slidenum">
              <a:rPr lang="en-US">
                <a:latin typeface="Cambria" pitchFamily="18" charset="0"/>
              </a:rPr>
              <a:pPr/>
              <a:t>17</a:t>
            </a:fld>
            <a:endParaRPr lang="en-US">
              <a:latin typeface="Cambria" pitchFamily="18" charset="0"/>
            </a:endParaRPr>
          </a:p>
        </p:txBody>
      </p:sp>
      <p:sp>
        <p:nvSpPr>
          <p:cNvPr id="2" name="Rectangle 1"/>
          <p:cNvSpPr>
            <a:spLocks noChangeArrowheads="1"/>
          </p:cNvSpPr>
          <p:nvPr/>
        </p:nvSpPr>
        <p:spPr bwMode="auto">
          <a:xfrm>
            <a:off x="1524000" y="304800"/>
            <a:ext cx="6546850" cy="707886"/>
          </a:xfrm>
          <a:prstGeom prst="rect">
            <a:avLst/>
          </a:prstGeom>
          <a:noFill/>
          <a:ln w="9525">
            <a:noFill/>
            <a:miter lim="800000"/>
            <a:headEnd/>
            <a:tailEnd/>
          </a:ln>
        </p:spPr>
        <p:txBody>
          <a:bodyPr wrap="square">
            <a:spAutoFit/>
          </a:bodyPr>
          <a:lstStyle/>
          <a:p>
            <a:r>
              <a:rPr lang="en-US" sz="4000" b="1" i="1" u="sng" dirty="0">
                <a:solidFill>
                  <a:srgbClr val="0070C0"/>
                </a:solidFill>
                <a:latin typeface="Cambria" pitchFamily="18" charset="0"/>
              </a:rPr>
              <a:t>CRITICAL PATH ANALYSIS</a:t>
            </a:r>
          </a:p>
        </p:txBody>
      </p:sp>
      <p:sp>
        <p:nvSpPr>
          <p:cNvPr id="3" name="Rectangle 2"/>
          <p:cNvSpPr>
            <a:spLocks noChangeArrowheads="1"/>
          </p:cNvSpPr>
          <p:nvPr/>
        </p:nvSpPr>
        <p:spPr bwMode="auto">
          <a:xfrm>
            <a:off x="685800" y="1143000"/>
            <a:ext cx="8305800" cy="5432256"/>
          </a:xfrm>
          <a:prstGeom prst="rect">
            <a:avLst/>
          </a:prstGeom>
          <a:noFill/>
          <a:ln w="9525">
            <a:noFill/>
            <a:miter lim="800000"/>
            <a:headEnd/>
            <a:tailEnd/>
          </a:ln>
        </p:spPr>
        <p:txBody>
          <a:bodyPr wrap="square">
            <a:spAutoFit/>
          </a:bodyPr>
          <a:lstStyle/>
          <a:p>
            <a:pPr marL="344488" indent="-344488">
              <a:spcAft>
                <a:spcPts val="600"/>
              </a:spcAft>
              <a:buClr>
                <a:srgbClr val="00B0F0"/>
              </a:buClr>
              <a:buSzPct val="200000"/>
              <a:buFont typeface="Constantia" pitchFamily="18" charset="0"/>
              <a:buChar char="•"/>
            </a:pPr>
            <a:r>
              <a:rPr lang="en-US" sz="2300" b="1" dirty="0">
                <a:latin typeface="Cambria" pitchFamily="18" charset="0"/>
              </a:rPr>
              <a:t>The critical path for any network is the longest path through the entire network</a:t>
            </a:r>
            <a:r>
              <a:rPr lang="en-US" sz="2300" b="1" dirty="0" smtClean="0">
                <a:latin typeface="Cambria" pitchFamily="18" charset="0"/>
              </a:rPr>
              <a:t>.</a:t>
            </a:r>
            <a:endParaRPr lang="en-US" sz="2300" b="1" dirty="0">
              <a:latin typeface="Cambria" pitchFamily="18" charset="0"/>
            </a:endParaRPr>
          </a:p>
          <a:p>
            <a:pPr marL="344488" indent="-344488" algn="just">
              <a:spcAft>
                <a:spcPts val="600"/>
              </a:spcAft>
              <a:buClr>
                <a:srgbClr val="00B0F0"/>
              </a:buClr>
              <a:buSzPct val="200000"/>
              <a:buFont typeface="Constantia" pitchFamily="18" charset="0"/>
              <a:buChar char="•"/>
            </a:pPr>
            <a:r>
              <a:rPr lang="en-US" sz="2300" b="1" dirty="0">
                <a:latin typeface="Cambria" pitchFamily="18" charset="0"/>
              </a:rPr>
              <a:t>Since all activities must be completed to complete the entire project, the length of the critical path is also the shortest time allowable for completion of the project</a:t>
            </a:r>
            <a:r>
              <a:rPr lang="en-US" sz="2300" b="1" dirty="0" smtClean="0">
                <a:latin typeface="Cambria" pitchFamily="18" charset="0"/>
              </a:rPr>
              <a:t>.</a:t>
            </a:r>
            <a:endParaRPr lang="en-US" sz="2300" b="1" dirty="0">
              <a:latin typeface="Cambria" pitchFamily="18" charset="0"/>
            </a:endParaRPr>
          </a:p>
          <a:p>
            <a:pPr marL="344488" indent="-344488" algn="just">
              <a:spcAft>
                <a:spcPts val="600"/>
              </a:spcAft>
              <a:buClr>
                <a:srgbClr val="00B0F0"/>
              </a:buClr>
              <a:buSzPct val="200000"/>
              <a:buFont typeface="Constantia" pitchFamily="18" charset="0"/>
              <a:buChar char="•"/>
            </a:pPr>
            <a:r>
              <a:rPr lang="en-US" sz="2300" b="1" dirty="0">
                <a:latin typeface="Cambria" pitchFamily="18" charset="0"/>
              </a:rPr>
              <a:t>Thus if the project is to be completed in that shortest time, all activities on the critical path must be started as soon as possible</a:t>
            </a:r>
            <a:r>
              <a:rPr lang="en-US" sz="2300" b="1" dirty="0" smtClean="0">
                <a:latin typeface="Cambria" pitchFamily="18" charset="0"/>
              </a:rPr>
              <a:t>.</a:t>
            </a:r>
            <a:endParaRPr lang="en-US" sz="2300" b="1" dirty="0">
              <a:latin typeface="Cambria" pitchFamily="18" charset="0"/>
            </a:endParaRPr>
          </a:p>
          <a:p>
            <a:pPr marL="344488" indent="-344488">
              <a:spcAft>
                <a:spcPts val="600"/>
              </a:spcAft>
              <a:buClr>
                <a:srgbClr val="00B0F0"/>
              </a:buClr>
              <a:buSzPct val="200000"/>
              <a:buFont typeface="Constantia" pitchFamily="18" charset="0"/>
              <a:buChar char="•"/>
            </a:pPr>
            <a:r>
              <a:rPr lang="en-US" sz="2300" b="1" dirty="0">
                <a:latin typeface="Cambria" pitchFamily="18" charset="0"/>
              </a:rPr>
              <a:t>These activities are called </a:t>
            </a:r>
            <a:r>
              <a:rPr lang="en-US" sz="2300" b="1" dirty="0">
                <a:solidFill>
                  <a:srgbClr val="FF0000"/>
                </a:solidFill>
                <a:latin typeface="Cambria" pitchFamily="18" charset="0"/>
              </a:rPr>
              <a:t>critical activities</a:t>
            </a:r>
            <a:r>
              <a:rPr lang="en-US" sz="2300" b="1" dirty="0" smtClean="0">
                <a:solidFill>
                  <a:srgbClr val="FF0000"/>
                </a:solidFill>
                <a:latin typeface="Cambria" pitchFamily="18" charset="0"/>
              </a:rPr>
              <a:t>.</a:t>
            </a:r>
            <a:endParaRPr lang="en-US" sz="2300" b="1" dirty="0">
              <a:solidFill>
                <a:srgbClr val="FF0000"/>
              </a:solidFill>
              <a:latin typeface="Cambria" pitchFamily="18" charset="0"/>
            </a:endParaRPr>
          </a:p>
          <a:p>
            <a:pPr marL="344488" indent="-344488" algn="just">
              <a:spcAft>
                <a:spcPts val="600"/>
              </a:spcAft>
              <a:buClr>
                <a:srgbClr val="00B0F0"/>
              </a:buClr>
              <a:buSzPct val="200000"/>
              <a:buFont typeface="Constantia" pitchFamily="18" charset="0"/>
              <a:buChar char="•"/>
            </a:pPr>
            <a:r>
              <a:rPr lang="en-US" sz="2300" b="1" dirty="0">
                <a:latin typeface="Cambria" pitchFamily="18" charset="0"/>
              </a:rPr>
              <a:t>If the project has to be completed ahead of the schedule, then the time required for at least one of the critical activity must be reduced</a:t>
            </a:r>
            <a:r>
              <a:rPr lang="en-US" sz="2300" b="1" dirty="0" smtClean="0">
                <a:latin typeface="Cambria" pitchFamily="18" charset="0"/>
              </a:rPr>
              <a:t>.</a:t>
            </a:r>
            <a:endParaRPr lang="en-US" sz="2300" b="1" dirty="0">
              <a:latin typeface="Cambria" pitchFamily="18" charset="0"/>
            </a:endParaRPr>
          </a:p>
          <a:p>
            <a:pPr marL="344488" indent="-344488" algn="just">
              <a:spcAft>
                <a:spcPts val="600"/>
              </a:spcAft>
              <a:buClr>
                <a:srgbClr val="00B0F0"/>
              </a:buClr>
              <a:buSzPct val="200000"/>
              <a:buFont typeface="Constantia" pitchFamily="18" charset="0"/>
              <a:buChar char="•"/>
            </a:pPr>
            <a:r>
              <a:rPr lang="en-US" sz="2300" b="1" dirty="0">
                <a:latin typeface="Cambria" pitchFamily="18" charset="0"/>
              </a:rPr>
              <a:t>Further, any delay in completing the critical activities will increase the project duration.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2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2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2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1" dur="2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2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7" dur="2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8" dur="20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2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34" dur="2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5" dur="20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2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41" dur="2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42" dur="2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2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8" dur="2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7"/>
          <p:cNvSpPr>
            <a:spLocks noGrp="1"/>
          </p:cNvSpPr>
          <p:nvPr>
            <p:ph type="sldNum" sz="quarter" idx="12"/>
          </p:nvPr>
        </p:nvSpPr>
        <p:spPr/>
        <p:txBody>
          <a:bodyPr/>
          <a:lstStyle/>
          <a:p>
            <a:fld id="{A407A64E-DE1F-4BB3-9C0D-9F5D7A92BF63}" type="slidenum">
              <a:rPr lang="en-US"/>
              <a:pPr/>
              <a:t>18</a:t>
            </a:fld>
            <a:endParaRPr lang="en-US"/>
          </a:p>
        </p:txBody>
      </p:sp>
      <p:sp>
        <p:nvSpPr>
          <p:cNvPr id="2" name="Rectangle 1"/>
          <p:cNvSpPr>
            <a:spLocks noChangeArrowheads="1"/>
          </p:cNvSpPr>
          <p:nvPr/>
        </p:nvSpPr>
        <p:spPr bwMode="auto">
          <a:xfrm>
            <a:off x="533400" y="1163638"/>
            <a:ext cx="8382000" cy="3939540"/>
          </a:xfrm>
          <a:prstGeom prst="rect">
            <a:avLst/>
          </a:prstGeom>
          <a:noFill/>
          <a:ln w="9525">
            <a:noFill/>
            <a:miter lim="800000"/>
            <a:headEnd/>
            <a:tailEnd/>
          </a:ln>
        </p:spPr>
        <p:txBody>
          <a:bodyPr wrap="square">
            <a:spAutoFit/>
          </a:bodyPr>
          <a:lstStyle/>
          <a:p>
            <a:pPr marL="344488" indent="-344488" algn="just">
              <a:spcAft>
                <a:spcPts val="600"/>
              </a:spcAft>
              <a:buClr>
                <a:srgbClr val="00B0F0"/>
              </a:buClr>
              <a:buSzPct val="200000"/>
              <a:buFont typeface="Constantia" pitchFamily="18" charset="0"/>
              <a:buChar char="•"/>
            </a:pPr>
            <a:r>
              <a:rPr lang="en-US" sz="2300" b="1" dirty="0">
                <a:latin typeface="Cambria" pitchFamily="18" charset="0"/>
              </a:rPr>
              <a:t>The activity, which does not lie on the critical path, is called non-critical activity</a:t>
            </a:r>
            <a:r>
              <a:rPr lang="en-US" sz="2300" b="1" dirty="0" smtClean="0">
                <a:latin typeface="Cambria" pitchFamily="18" charset="0"/>
              </a:rPr>
              <a:t>.</a:t>
            </a:r>
            <a:endParaRPr lang="en-US" sz="2300" b="1" dirty="0">
              <a:latin typeface="Cambria" pitchFamily="18" charset="0"/>
            </a:endParaRPr>
          </a:p>
          <a:p>
            <a:pPr marL="344488" indent="-344488">
              <a:spcAft>
                <a:spcPts val="600"/>
              </a:spcAft>
              <a:buClr>
                <a:srgbClr val="00B0F0"/>
              </a:buClr>
              <a:buSzPct val="200000"/>
              <a:buFont typeface="Constantia" pitchFamily="18" charset="0"/>
              <a:buChar char="•"/>
            </a:pPr>
            <a:r>
              <a:rPr lang="en-US" sz="2300" b="1" dirty="0">
                <a:latin typeface="Cambria" pitchFamily="18" charset="0"/>
              </a:rPr>
              <a:t>These non-critical activities may have some </a:t>
            </a:r>
            <a:r>
              <a:rPr lang="en-US" sz="2300" b="1" dirty="0">
                <a:solidFill>
                  <a:srgbClr val="FF0000"/>
                </a:solidFill>
                <a:latin typeface="Cambria" pitchFamily="18" charset="0"/>
              </a:rPr>
              <a:t>slack time</a:t>
            </a:r>
            <a:r>
              <a:rPr lang="en-US" sz="2300" b="1" dirty="0" smtClean="0">
                <a:latin typeface="Cambria" pitchFamily="18" charset="0"/>
              </a:rPr>
              <a:t>.</a:t>
            </a:r>
            <a:endParaRPr lang="en-US" sz="2300" b="1" dirty="0">
              <a:latin typeface="Cambria" pitchFamily="18" charset="0"/>
            </a:endParaRPr>
          </a:p>
          <a:p>
            <a:pPr marL="344488" indent="-344488" algn="just">
              <a:spcAft>
                <a:spcPts val="600"/>
              </a:spcAft>
              <a:buClr>
                <a:srgbClr val="00B0F0"/>
              </a:buClr>
              <a:buSzPct val="200000"/>
              <a:buFont typeface="Constantia" pitchFamily="18" charset="0"/>
              <a:buChar char="•"/>
            </a:pPr>
            <a:r>
              <a:rPr lang="en-US" sz="2300" b="1" i="1" dirty="0">
                <a:latin typeface="Cambria" pitchFamily="18" charset="0"/>
              </a:rPr>
              <a:t>The slack is the amount of time by which the start of an activity may be delayed without affecting the overall completion time of the project</a:t>
            </a:r>
            <a:r>
              <a:rPr lang="en-US" sz="2300" b="1" i="1" dirty="0" smtClean="0">
                <a:latin typeface="Cambria" pitchFamily="18" charset="0"/>
              </a:rPr>
              <a:t>.</a:t>
            </a:r>
            <a:endParaRPr lang="en-US" sz="2300" b="1" i="1" dirty="0">
              <a:latin typeface="Cambria" pitchFamily="18" charset="0"/>
            </a:endParaRPr>
          </a:p>
          <a:p>
            <a:pPr marL="344488" indent="-344488">
              <a:spcAft>
                <a:spcPts val="600"/>
              </a:spcAft>
              <a:buClr>
                <a:srgbClr val="00B0F0"/>
              </a:buClr>
              <a:buSzPct val="200000"/>
              <a:buFont typeface="Constantia" pitchFamily="18" charset="0"/>
              <a:buChar char="•"/>
            </a:pPr>
            <a:r>
              <a:rPr lang="en-US" sz="2300" b="1" dirty="0">
                <a:latin typeface="Cambria" pitchFamily="18" charset="0"/>
              </a:rPr>
              <a:t>But a critical activity has no slack</a:t>
            </a:r>
            <a:r>
              <a:rPr lang="en-US" sz="2300" b="1" dirty="0" smtClean="0">
                <a:latin typeface="Cambria" pitchFamily="18" charset="0"/>
              </a:rPr>
              <a:t>.</a:t>
            </a:r>
            <a:endParaRPr lang="en-US" sz="2300" b="1" dirty="0">
              <a:latin typeface="Cambria" pitchFamily="18" charset="0"/>
            </a:endParaRPr>
          </a:p>
          <a:p>
            <a:pPr marL="344488" indent="-344488" algn="just">
              <a:spcAft>
                <a:spcPts val="600"/>
              </a:spcAft>
              <a:buClr>
                <a:srgbClr val="00B0F0"/>
              </a:buClr>
              <a:buSzPct val="200000"/>
              <a:buFont typeface="Constantia" pitchFamily="18" charset="0"/>
              <a:buChar char="•"/>
            </a:pPr>
            <a:r>
              <a:rPr lang="en-US" sz="2300" b="1" dirty="0">
                <a:latin typeface="Cambria" pitchFamily="18" charset="0"/>
              </a:rPr>
              <a:t>To reduce the overall project time, it would require more resources (at extra cost) to reduce the time taken by the critical activities to complete</a:t>
            </a:r>
            <a:r>
              <a:rPr lang="en-US" sz="2300" b="1" dirty="0" smtClean="0">
                <a:latin typeface="Cambria" pitchFamily="18" charset="0"/>
              </a:rPr>
              <a:t>.</a:t>
            </a:r>
            <a:endParaRPr lang="en-US" b="1" dirty="0">
              <a:latin typeface="Constantia" pitchFamily="18" charset="0"/>
            </a:endParaRPr>
          </a:p>
        </p:txBody>
      </p:sp>
      <p:sp>
        <p:nvSpPr>
          <p:cNvPr id="4" name="Rectangle 3"/>
          <p:cNvSpPr/>
          <p:nvPr/>
        </p:nvSpPr>
        <p:spPr>
          <a:xfrm>
            <a:off x="990600" y="533400"/>
            <a:ext cx="7848600" cy="646331"/>
          </a:xfrm>
          <a:prstGeom prst="rect">
            <a:avLst/>
          </a:prstGeom>
        </p:spPr>
        <p:txBody>
          <a:bodyPr wrap="square">
            <a:spAutoFit/>
          </a:bodyPr>
          <a:lstStyle/>
          <a:p>
            <a:pPr algn="ctr"/>
            <a:r>
              <a:rPr lang="en-US" sz="3600" b="1" i="1" u="sng" dirty="0" smtClean="0">
                <a:solidFill>
                  <a:srgbClr val="0070C0"/>
                </a:solidFill>
                <a:latin typeface="Cambria" pitchFamily="18" charset="0"/>
              </a:rPr>
              <a:t>CRITICAL PATH ANALYSIS</a:t>
            </a:r>
            <a:endParaRPr lang="en-US" sz="3600" b="1" i="1" u="sng" dirty="0">
              <a:solidFill>
                <a:srgbClr val="0070C0"/>
              </a:solidFill>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2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2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2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2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2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2" dur="2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3" dur="2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2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9" dur="2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30" dur="2000"/>
                                        <p:tgtEl>
                                          <p:spTgt spid="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p:cTn id="35" dur="2000" fill="hold"/>
                                        <p:tgtEl>
                                          <p:spTgt spid="2">
                                            <p:txEl>
                                              <p:pRg st="4" end="4"/>
                                            </p:txEl>
                                          </p:spTgt>
                                        </p:tgtEl>
                                        <p:attrNameLst>
                                          <p:attrName>ppt_w</p:attrName>
                                        </p:attrNameLst>
                                      </p:cBhvr>
                                      <p:tavLst>
                                        <p:tav tm="0">
                                          <p:val>
                                            <p:strVal val="#ppt_w*0.70"/>
                                          </p:val>
                                        </p:tav>
                                        <p:tav tm="100000">
                                          <p:val>
                                            <p:strVal val="#ppt_w"/>
                                          </p:val>
                                        </p:tav>
                                      </p:tavLst>
                                    </p:anim>
                                    <p:anim calcmode="lin" valueType="num">
                                      <p:cBhvr>
                                        <p:cTn id="36" dur="2000" fill="hold"/>
                                        <p:tgtEl>
                                          <p:spTgt spid="2">
                                            <p:txEl>
                                              <p:pRg st="4" end="4"/>
                                            </p:txEl>
                                          </p:spTgt>
                                        </p:tgtEl>
                                        <p:attrNameLst>
                                          <p:attrName>ppt_h</p:attrName>
                                        </p:attrNameLst>
                                      </p:cBhvr>
                                      <p:tavLst>
                                        <p:tav tm="0">
                                          <p:val>
                                            <p:strVal val="#ppt_h"/>
                                          </p:val>
                                        </p:tav>
                                        <p:tav tm="100000">
                                          <p:val>
                                            <p:strVal val="#ppt_h"/>
                                          </p:val>
                                        </p:tav>
                                      </p:tavLst>
                                    </p:anim>
                                    <p:animEffect transition="in" filter="fade">
                                      <p:cBhvr>
                                        <p:cTn id="3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7"/>
          <p:cNvSpPr>
            <a:spLocks noGrp="1"/>
          </p:cNvSpPr>
          <p:nvPr>
            <p:ph type="sldNum" sz="quarter" idx="12"/>
          </p:nvPr>
        </p:nvSpPr>
        <p:spPr/>
        <p:txBody>
          <a:bodyPr/>
          <a:lstStyle/>
          <a:p>
            <a:fld id="{75271C19-C917-4848-B3E8-2362CE120336}" type="slidenum">
              <a:rPr lang="en-US">
                <a:latin typeface="+mn-lt"/>
              </a:rPr>
              <a:pPr/>
              <a:t>19</a:t>
            </a:fld>
            <a:endParaRPr lang="en-US">
              <a:latin typeface="+mn-lt"/>
            </a:endParaRPr>
          </a:p>
        </p:txBody>
      </p:sp>
      <p:sp>
        <p:nvSpPr>
          <p:cNvPr id="2" name="Rectangle 1"/>
          <p:cNvSpPr>
            <a:spLocks noChangeArrowheads="1"/>
          </p:cNvSpPr>
          <p:nvPr/>
        </p:nvSpPr>
        <p:spPr bwMode="auto">
          <a:xfrm>
            <a:off x="577850" y="304800"/>
            <a:ext cx="8915400" cy="1077218"/>
          </a:xfrm>
          <a:prstGeom prst="rect">
            <a:avLst/>
          </a:prstGeom>
          <a:noFill/>
          <a:ln w="9525">
            <a:noFill/>
            <a:miter lim="800000"/>
            <a:headEnd/>
            <a:tailEnd/>
          </a:ln>
        </p:spPr>
        <p:txBody>
          <a:bodyPr wrap="square">
            <a:spAutoFit/>
          </a:bodyPr>
          <a:lstStyle/>
          <a:p>
            <a:pPr algn="ctr"/>
            <a:r>
              <a:rPr lang="en-US" sz="3200" b="1" i="1" u="sng" dirty="0">
                <a:solidFill>
                  <a:srgbClr val="0070C0"/>
                </a:solidFill>
                <a:latin typeface="+mn-lt"/>
              </a:rPr>
              <a:t>Scheduling of Activities: Earliest Time (TE) </a:t>
            </a:r>
            <a:r>
              <a:rPr lang="en-US" sz="3200" b="1" i="1" u="sng" dirty="0" smtClean="0">
                <a:solidFill>
                  <a:srgbClr val="0070C0"/>
                </a:solidFill>
                <a:latin typeface="+mn-lt"/>
              </a:rPr>
              <a:t>&amp; </a:t>
            </a:r>
            <a:r>
              <a:rPr lang="en-US" sz="3200" b="1" i="1" u="sng" dirty="0">
                <a:solidFill>
                  <a:srgbClr val="0070C0"/>
                </a:solidFill>
                <a:latin typeface="+mn-lt"/>
              </a:rPr>
              <a:t>Latest Time(TL)</a:t>
            </a:r>
          </a:p>
        </p:txBody>
      </p:sp>
      <p:sp>
        <p:nvSpPr>
          <p:cNvPr id="7" name="Rectangle 6"/>
          <p:cNvSpPr>
            <a:spLocks noChangeArrowheads="1"/>
          </p:cNvSpPr>
          <p:nvPr/>
        </p:nvSpPr>
        <p:spPr bwMode="auto">
          <a:xfrm>
            <a:off x="825500" y="1447800"/>
            <a:ext cx="8623300" cy="5170646"/>
          </a:xfrm>
          <a:prstGeom prst="rect">
            <a:avLst/>
          </a:prstGeom>
          <a:noFill/>
          <a:ln w="9525">
            <a:noFill/>
            <a:miter lim="800000"/>
            <a:headEnd/>
            <a:tailEnd/>
          </a:ln>
        </p:spPr>
        <p:txBody>
          <a:bodyPr wrap="square">
            <a:spAutoFit/>
          </a:bodyPr>
          <a:lstStyle/>
          <a:p>
            <a:pPr marL="225425" indent="-225425" algn="just">
              <a:buClr>
                <a:schemeClr val="accent1"/>
              </a:buClr>
              <a:buSzPct val="200000"/>
              <a:buFont typeface="Cambria" pitchFamily="18" charset="0"/>
              <a:buChar char="•"/>
            </a:pPr>
            <a:r>
              <a:rPr lang="en-US" sz="2200" dirty="0" smtClean="0">
                <a:latin typeface="+mn-lt"/>
              </a:rPr>
              <a:t>Before the critical path in a network is determined, it is necessary to find the </a:t>
            </a:r>
            <a:r>
              <a:rPr lang="en-US" sz="2200" dirty="0" smtClean="0">
                <a:solidFill>
                  <a:srgbClr val="FF0000"/>
                </a:solidFill>
                <a:latin typeface="+mn-lt"/>
              </a:rPr>
              <a:t>earliest &amp; latest time </a:t>
            </a:r>
            <a:r>
              <a:rPr lang="en-US" sz="2200" dirty="0" smtClean="0">
                <a:latin typeface="+mn-lt"/>
              </a:rPr>
              <a:t>of each event to know the </a:t>
            </a:r>
            <a:r>
              <a:rPr lang="en-US" sz="2200" dirty="0" smtClean="0">
                <a:solidFill>
                  <a:srgbClr val="FF0000"/>
                </a:solidFill>
                <a:latin typeface="+mn-lt"/>
              </a:rPr>
              <a:t>earliest expected time (TE) </a:t>
            </a:r>
            <a:r>
              <a:rPr lang="en-US" sz="2200" dirty="0" smtClean="0">
                <a:latin typeface="+mn-lt"/>
              </a:rPr>
              <a:t>at which the activities originating from the event can be started &amp; to know the </a:t>
            </a:r>
            <a:r>
              <a:rPr lang="en-US" sz="2200" dirty="0" smtClean="0">
                <a:solidFill>
                  <a:srgbClr val="FF0000"/>
                </a:solidFill>
                <a:latin typeface="+mn-lt"/>
              </a:rPr>
              <a:t>latest allowable time (TL) </a:t>
            </a:r>
            <a:r>
              <a:rPr lang="en-US" sz="2200" dirty="0" smtClean="0">
                <a:latin typeface="+mn-lt"/>
              </a:rPr>
              <a:t>at which activities terminating at the event can be completed.</a:t>
            </a:r>
          </a:p>
          <a:p>
            <a:pPr marL="225425" indent="-225425" algn="just">
              <a:buClr>
                <a:schemeClr val="accent1"/>
              </a:buClr>
              <a:buSzPct val="200000"/>
              <a:buFont typeface="Cambria" pitchFamily="18" charset="0"/>
              <a:buChar char="•"/>
            </a:pPr>
            <a:r>
              <a:rPr lang="en-US" sz="2200" b="1" dirty="0" smtClean="0">
                <a:solidFill>
                  <a:srgbClr val="0070C0"/>
                </a:solidFill>
                <a:latin typeface="+mn-lt"/>
              </a:rPr>
              <a:t>Forward Pass Computations (to calculate Earliest, Time </a:t>
            </a:r>
            <a:r>
              <a:rPr lang="en-US" sz="2200" b="1" dirty="0" smtClean="0">
                <a:solidFill>
                  <a:srgbClr val="FF0000"/>
                </a:solidFill>
                <a:latin typeface="+mn-lt"/>
              </a:rPr>
              <a:t>TE</a:t>
            </a:r>
            <a:r>
              <a:rPr lang="en-US" sz="2200" b="1" dirty="0" smtClean="0">
                <a:latin typeface="+mn-lt"/>
              </a:rPr>
              <a:t>)</a:t>
            </a:r>
          </a:p>
          <a:p>
            <a:pPr marL="225425" indent="-225425" algn="just">
              <a:buClr>
                <a:schemeClr val="accent1"/>
              </a:buClr>
              <a:buSzPct val="200000"/>
              <a:buFont typeface="Cambria" pitchFamily="18" charset="0"/>
              <a:buChar char="•"/>
            </a:pPr>
            <a:r>
              <a:rPr lang="en-US" sz="2200" b="1" i="1" dirty="0">
                <a:latin typeface="+mn-lt"/>
              </a:rPr>
              <a:t>Step 1:</a:t>
            </a:r>
            <a:r>
              <a:rPr lang="en-US" sz="2200" i="1" dirty="0" smtClean="0">
                <a:latin typeface="+mn-lt"/>
              </a:rPr>
              <a:t> </a:t>
            </a:r>
            <a:r>
              <a:rPr lang="en-US" sz="2200" dirty="0" smtClean="0">
                <a:latin typeface="+mn-lt"/>
              </a:rPr>
              <a:t>Begin from the start event &amp; move towards the end event.</a:t>
            </a:r>
          </a:p>
          <a:p>
            <a:pPr marL="225425" indent="-225425" algn="just">
              <a:buClr>
                <a:schemeClr val="accent1"/>
              </a:buClr>
              <a:buSzPct val="200000"/>
              <a:buFont typeface="Cambria" pitchFamily="18" charset="0"/>
              <a:buChar char="•"/>
            </a:pPr>
            <a:r>
              <a:rPr lang="en-US" sz="2200" b="1" i="1" dirty="0" smtClean="0">
                <a:latin typeface="+mn-lt"/>
              </a:rPr>
              <a:t>Step 2:</a:t>
            </a:r>
            <a:r>
              <a:rPr lang="en-US" sz="2200" i="1" dirty="0" smtClean="0">
                <a:latin typeface="+mn-lt"/>
              </a:rPr>
              <a:t> </a:t>
            </a:r>
            <a:r>
              <a:rPr lang="en-US" sz="2200" dirty="0" smtClean="0">
                <a:latin typeface="+mn-lt"/>
              </a:rPr>
              <a:t>Put TE = 0 for the start event.</a:t>
            </a:r>
          </a:p>
          <a:p>
            <a:pPr marL="225425" indent="-225425" algn="just">
              <a:buClr>
                <a:schemeClr val="accent1"/>
              </a:buClr>
              <a:buSzPct val="200000"/>
              <a:buFont typeface="Cambria" pitchFamily="18" charset="0"/>
              <a:buChar char="•"/>
            </a:pPr>
            <a:r>
              <a:rPr lang="en-US" sz="2200" b="1" i="1" dirty="0">
                <a:latin typeface="+mn-lt"/>
              </a:rPr>
              <a:t>Step 3:</a:t>
            </a:r>
            <a:r>
              <a:rPr lang="en-US" sz="2200" i="1" dirty="0">
                <a:latin typeface="+mn-lt"/>
              </a:rPr>
              <a:t> Go to the next event (</a:t>
            </a:r>
            <a:r>
              <a:rPr lang="en-US" sz="2200" i="1" dirty="0" err="1">
                <a:latin typeface="+mn-lt"/>
              </a:rPr>
              <a:t>i.e</a:t>
            </a:r>
            <a:r>
              <a:rPr lang="en-US" sz="2200" i="1" dirty="0">
                <a:latin typeface="+mn-lt"/>
              </a:rPr>
              <a:t> node 2) if there is an incoming activity for event 2, </a:t>
            </a:r>
            <a:r>
              <a:rPr lang="en-US" sz="2200" dirty="0">
                <a:latin typeface="+mn-lt"/>
              </a:rPr>
              <a:t>add calculate TE of previous event (</a:t>
            </a:r>
            <a:r>
              <a:rPr lang="en-US" sz="2200" dirty="0" err="1">
                <a:latin typeface="+mn-lt"/>
              </a:rPr>
              <a:t>i.e</a:t>
            </a:r>
            <a:r>
              <a:rPr lang="en-US" sz="2200" dirty="0">
                <a:latin typeface="+mn-lt"/>
              </a:rPr>
              <a:t> event 1) </a:t>
            </a:r>
            <a:r>
              <a:rPr lang="en-US" sz="2200" dirty="0" smtClean="0">
                <a:latin typeface="+mn-lt"/>
              </a:rPr>
              <a:t>&amp; </a:t>
            </a:r>
            <a:r>
              <a:rPr lang="en-US" sz="2200" dirty="0">
                <a:latin typeface="+mn-lt"/>
              </a:rPr>
              <a:t>activity time.</a:t>
            </a:r>
          </a:p>
          <a:p>
            <a:pPr marL="225425" indent="-225425" algn="just">
              <a:buClr>
                <a:schemeClr val="accent1"/>
              </a:buClr>
              <a:buSzPct val="200000"/>
              <a:buFont typeface="Cambria" pitchFamily="18" charset="0"/>
              <a:buChar char="•"/>
            </a:pPr>
            <a:r>
              <a:rPr lang="en-US" sz="2200" b="1" i="1" dirty="0">
                <a:latin typeface="+mn-lt"/>
              </a:rPr>
              <a:t>Step 4:</a:t>
            </a:r>
            <a:r>
              <a:rPr lang="en-US" sz="2200" i="1" dirty="0" smtClean="0">
                <a:latin typeface="+mn-lt"/>
              </a:rPr>
              <a:t> </a:t>
            </a:r>
            <a:r>
              <a:rPr lang="en-US" sz="2200" dirty="0" smtClean="0">
                <a:latin typeface="+mn-lt"/>
              </a:rPr>
              <a:t>Repeat the same procedure from step 3 till the end event.</a:t>
            </a:r>
          </a:p>
          <a:p>
            <a:pPr marL="225425" indent="-225425" algn="just">
              <a:buClr>
                <a:schemeClr val="accent1"/>
              </a:buClr>
              <a:buSzPct val="200000"/>
              <a:buFont typeface="Cambria" pitchFamily="18" charset="0"/>
              <a:buChar char="•"/>
            </a:pPr>
            <a:r>
              <a:rPr lang="en-US" sz="2200" i="1" dirty="0" smtClean="0">
                <a:latin typeface="+mn-lt"/>
              </a:rPr>
              <a:t>Note</a:t>
            </a:r>
            <a:r>
              <a:rPr lang="en-US" sz="2200" i="1" dirty="0">
                <a:latin typeface="+mn-lt"/>
              </a:rPr>
              <a:t>: If there are more than one incoming activities, calculate TE for all </a:t>
            </a:r>
            <a:r>
              <a:rPr lang="en-US" sz="2200" dirty="0">
                <a:latin typeface="+mn-lt"/>
              </a:rPr>
              <a:t>incoming activities </a:t>
            </a:r>
            <a:r>
              <a:rPr lang="en-US" sz="2200" dirty="0" smtClean="0">
                <a:latin typeface="+mn-lt"/>
              </a:rPr>
              <a:t>&amp; </a:t>
            </a:r>
            <a:r>
              <a:rPr lang="en-US" sz="2200" dirty="0">
                <a:latin typeface="+mn-lt"/>
              </a:rPr>
              <a:t>take the maximum value. This value is the TE for event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2000" fill="hold"/>
                                        <p:tgtEl>
                                          <p:spTgt spid="7"/>
                                        </p:tgtEl>
                                        <p:attrNameLst>
                                          <p:attrName>ppt_x</p:attrName>
                                        </p:attrNameLst>
                                      </p:cBhvr>
                                      <p:tavLst>
                                        <p:tav tm="0">
                                          <p:val>
                                            <p:strVal val="0-#ppt_w/2"/>
                                          </p:val>
                                        </p:tav>
                                        <p:tav tm="100000">
                                          <p:val>
                                            <p:strVal val="#ppt_x"/>
                                          </p:val>
                                        </p:tav>
                                      </p:tavLst>
                                    </p:anim>
                                    <p:anim calcmode="lin" valueType="num">
                                      <p:cBhvr additive="base">
                                        <p:cTn id="15" dur="2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p>
            <a:fld id="{9A32936F-85C0-47CB-A687-22B4D2798DC9}" type="slidenum">
              <a:rPr lang="en-US"/>
              <a:pPr/>
              <a:t>2</a:t>
            </a:fld>
            <a:endParaRPr lang="en-US"/>
          </a:p>
        </p:txBody>
      </p:sp>
      <p:sp>
        <p:nvSpPr>
          <p:cNvPr id="2" name="Title 1"/>
          <p:cNvSpPr>
            <a:spLocks noGrp="1"/>
          </p:cNvSpPr>
          <p:nvPr>
            <p:ph type="title"/>
          </p:nvPr>
        </p:nvSpPr>
        <p:spPr>
          <a:xfrm>
            <a:off x="495300" y="704850"/>
            <a:ext cx="8915400" cy="742950"/>
          </a:xfrm>
        </p:spPr>
        <p:txBody>
          <a:bodyPr>
            <a:normAutofit/>
          </a:bodyPr>
          <a:lstStyle/>
          <a:p>
            <a:pPr algn="ctr" fontAlgn="auto">
              <a:spcAft>
                <a:spcPts val="0"/>
              </a:spcAft>
              <a:defRPr/>
            </a:pPr>
            <a:r>
              <a:rPr lang="en-US" i="1" u="sng" dirty="0" smtClean="0">
                <a:solidFill>
                  <a:srgbClr val="FF0000"/>
                </a:solidFill>
              </a:rPr>
              <a:t>Introduction</a:t>
            </a:r>
            <a:endParaRPr lang="en-US" i="1" u="sng" dirty="0">
              <a:solidFill>
                <a:srgbClr val="FF0000"/>
              </a:solidFill>
            </a:endParaRPr>
          </a:p>
        </p:txBody>
      </p:sp>
      <p:sp>
        <p:nvSpPr>
          <p:cNvPr id="3" name="Content Placeholder 2"/>
          <p:cNvSpPr>
            <a:spLocks noGrp="1"/>
          </p:cNvSpPr>
          <p:nvPr>
            <p:ph idx="1"/>
          </p:nvPr>
        </p:nvSpPr>
        <p:spPr>
          <a:xfrm>
            <a:off x="495300" y="1600200"/>
            <a:ext cx="8915400" cy="4618038"/>
          </a:xfrm>
        </p:spPr>
        <p:txBody>
          <a:bodyPr>
            <a:normAutofit lnSpcReduction="10000"/>
          </a:bodyPr>
          <a:lstStyle/>
          <a:p>
            <a:pPr marL="274320" indent="-274320" algn="just" fontAlgn="auto">
              <a:spcAft>
                <a:spcPts val="0"/>
              </a:spcAft>
              <a:buClr>
                <a:schemeClr val="accent3"/>
              </a:buClr>
              <a:buFont typeface="Wingdings 2"/>
              <a:buChar char=""/>
              <a:defRPr/>
            </a:pPr>
            <a:r>
              <a:rPr lang="en-US" sz="2400" b="1" i="1" dirty="0" smtClean="0"/>
              <a:t>Any project involves planning, scheduling &amp; controlling a number of interrelated activities with use of limited resources, namely, men, machines, materials, money &amp; time.</a:t>
            </a:r>
          </a:p>
          <a:p>
            <a:pPr marL="274320" indent="-274320" algn="just" fontAlgn="auto">
              <a:spcAft>
                <a:spcPts val="0"/>
              </a:spcAft>
              <a:buClr>
                <a:schemeClr val="accent3"/>
              </a:buClr>
              <a:buFont typeface="Wingdings 2"/>
              <a:buChar char=""/>
              <a:defRPr/>
            </a:pPr>
            <a:endParaRPr lang="en-US" sz="2400" b="1" i="1" dirty="0" smtClean="0"/>
          </a:p>
          <a:p>
            <a:pPr marL="640080" lvl="1" indent="-246888" fontAlgn="auto">
              <a:spcAft>
                <a:spcPts val="0"/>
              </a:spcAft>
              <a:buFont typeface="Wingdings 2"/>
              <a:buChar char=""/>
              <a:defRPr/>
            </a:pPr>
            <a:r>
              <a:rPr lang="en-US" sz="2200" b="1" i="1" dirty="0" smtClean="0"/>
              <a:t>The projects may be extremely large &amp; complex such as construction of a housing , a highway,  a shopping complex etc.</a:t>
            </a:r>
          </a:p>
          <a:p>
            <a:pPr marL="640080" lvl="1" indent="-246888" fontAlgn="auto">
              <a:spcAft>
                <a:spcPts val="0"/>
              </a:spcAft>
              <a:buFont typeface="Wingdings 2"/>
              <a:buChar char=""/>
              <a:defRPr/>
            </a:pPr>
            <a:r>
              <a:rPr lang="en-US" sz="2200" b="1" i="1" dirty="0" smtClean="0"/>
              <a:t>introduction of new products &amp; research &amp; development projects.</a:t>
            </a:r>
          </a:p>
          <a:p>
            <a:pPr marL="640080" lvl="1" indent="-246888" fontAlgn="auto">
              <a:spcAft>
                <a:spcPts val="0"/>
              </a:spcAft>
              <a:buFont typeface="Wingdings 2"/>
              <a:buChar char=""/>
              <a:defRPr/>
            </a:pPr>
            <a:endParaRPr lang="en-US" sz="2200" b="1" i="1" dirty="0" smtClean="0"/>
          </a:p>
          <a:p>
            <a:pPr marL="274320" indent="-274320" algn="just" fontAlgn="auto">
              <a:spcAft>
                <a:spcPts val="0"/>
              </a:spcAft>
              <a:buClr>
                <a:schemeClr val="accent3"/>
              </a:buClr>
              <a:buFont typeface="Wingdings 2"/>
              <a:buChar char=""/>
              <a:defRPr/>
            </a:pPr>
            <a:r>
              <a:rPr lang="en-US" sz="2400" b="1" i="1" dirty="0" smtClean="0"/>
              <a:t>It is required that managers must have a dynamic planning &amp; scheduling system to produce the best possible results &amp; also to react immediately to the changing conditions &amp; make necessary changes in the plan &amp; schedule.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7"/>
          <p:cNvSpPr>
            <a:spLocks noGrp="1"/>
          </p:cNvSpPr>
          <p:nvPr>
            <p:ph type="sldNum" sz="quarter" idx="12"/>
          </p:nvPr>
        </p:nvSpPr>
        <p:spPr/>
        <p:txBody>
          <a:bodyPr/>
          <a:lstStyle/>
          <a:p>
            <a:fld id="{1AD8E69F-67B1-4B1B-B82B-7952CA4BA462}" type="slidenum">
              <a:rPr lang="en-US"/>
              <a:pPr/>
              <a:t>20</a:t>
            </a:fld>
            <a:endParaRPr lang="en-US"/>
          </a:p>
        </p:txBody>
      </p:sp>
      <p:sp>
        <p:nvSpPr>
          <p:cNvPr id="32769" name="Rectangle 2"/>
          <p:cNvSpPr>
            <a:spLocks noChangeArrowheads="1"/>
          </p:cNvSpPr>
          <p:nvPr/>
        </p:nvSpPr>
        <p:spPr bwMode="auto">
          <a:xfrm>
            <a:off x="533400" y="533400"/>
            <a:ext cx="8915400" cy="400110"/>
          </a:xfrm>
          <a:prstGeom prst="rect">
            <a:avLst/>
          </a:prstGeom>
          <a:noFill/>
          <a:ln w="9525">
            <a:noFill/>
            <a:miter lim="800000"/>
            <a:headEnd/>
            <a:tailEnd/>
          </a:ln>
        </p:spPr>
        <p:txBody>
          <a:bodyPr>
            <a:spAutoFit/>
          </a:bodyPr>
          <a:lstStyle/>
          <a:p>
            <a:pPr algn="ctr"/>
            <a:r>
              <a:rPr lang="en-US" sz="2000" b="1" dirty="0">
                <a:solidFill>
                  <a:srgbClr val="0070C0"/>
                </a:solidFill>
                <a:latin typeface="Constantia" pitchFamily="18" charset="0"/>
              </a:rPr>
              <a:t>Backward Pass Computations (to calculate Latest Time TL)</a:t>
            </a:r>
          </a:p>
        </p:txBody>
      </p:sp>
      <p:sp>
        <p:nvSpPr>
          <p:cNvPr id="5" name="Rectangle 4"/>
          <p:cNvSpPr>
            <a:spLocks noChangeArrowheads="1"/>
          </p:cNvSpPr>
          <p:nvPr/>
        </p:nvSpPr>
        <p:spPr bwMode="auto">
          <a:xfrm>
            <a:off x="609600" y="1447800"/>
            <a:ext cx="8686800" cy="2585323"/>
          </a:xfrm>
          <a:prstGeom prst="rect">
            <a:avLst/>
          </a:prstGeom>
          <a:noFill/>
          <a:ln w="9525">
            <a:noFill/>
            <a:miter lim="800000"/>
            <a:headEnd/>
            <a:tailEnd/>
          </a:ln>
        </p:spPr>
        <p:txBody>
          <a:bodyPr wrap="square">
            <a:spAutoFit/>
          </a:bodyPr>
          <a:lstStyle/>
          <a:p>
            <a:pPr algn="just"/>
            <a:r>
              <a:rPr lang="en-US" b="1" i="1" dirty="0" smtClean="0">
                <a:latin typeface="Constantia" pitchFamily="18" charset="0"/>
              </a:rPr>
              <a:t>Procedure :</a:t>
            </a:r>
          </a:p>
          <a:p>
            <a:pPr marL="1033463" indent="-1033463" algn="just">
              <a:tabLst>
                <a:tab pos="1081088" algn="l"/>
              </a:tabLst>
            </a:pPr>
            <a:r>
              <a:rPr lang="en-US" i="1" dirty="0" smtClean="0">
                <a:solidFill>
                  <a:srgbClr val="FF0000"/>
                </a:solidFill>
                <a:latin typeface="Constantia" pitchFamily="18" charset="0"/>
              </a:rPr>
              <a:t>Step </a:t>
            </a:r>
            <a:r>
              <a:rPr lang="en-US" i="1" dirty="0">
                <a:solidFill>
                  <a:srgbClr val="FF0000"/>
                </a:solidFill>
                <a:latin typeface="Constantia" pitchFamily="18" charset="0"/>
              </a:rPr>
              <a:t>1:</a:t>
            </a:r>
            <a:r>
              <a:rPr lang="en-US" dirty="0">
                <a:solidFill>
                  <a:srgbClr val="FF0000"/>
                </a:solidFill>
                <a:latin typeface="Constantia" pitchFamily="18" charset="0"/>
              </a:rPr>
              <a:t> </a:t>
            </a:r>
            <a:r>
              <a:rPr lang="en-US" dirty="0">
                <a:latin typeface="Constantia" pitchFamily="18" charset="0"/>
              </a:rPr>
              <a:t>Begin from end event </a:t>
            </a:r>
            <a:r>
              <a:rPr lang="en-US" dirty="0" smtClean="0">
                <a:latin typeface="Constantia" pitchFamily="18" charset="0"/>
              </a:rPr>
              <a:t>&amp; </a:t>
            </a:r>
            <a:r>
              <a:rPr lang="en-US" dirty="0">
                <a:latin typeface="Constantia" pitchFamily="18" charset="0"/>
              </a:rPr>
              <a:t>move towards the start event. Assume that the direction of arrows is reversed</a:t>
            </a:r>
            <a:r>
              <a:rPr lang="en-US" dirty="0" smtClean="0">
                <a:latin typeface="Constantia" pitchFamily="18" charset="0"/>
              </a:rPr>
              <a:t>.</a:t>
            </a:r>
          </a:p>
          <a:p>
            <a:pPr marL="1033463" indent="-1033463" algn="just">
              <a:tabLst>
                <a:tab pos="1081088" algn="l"/>
              </a:tabLst>
            </a:pPr>
            <a:r>
              <a:rPr lang="en-US" i="1" dirty="0" smtClean="0">
                <a:solidFill>
                  <a:srgbClr val="FF0000"/>
                </a:solidFill>
                <a:latin typeface="Constantia" pitchFamily="18" charset="0"/>
              </a:rPr>
              <a:t> Step 2:</a:t>
            </a:r>
            <a:r>
              <a:rPr lang="en-US" i="1" dirty="0" smtClean="0">
                <a:latin typeface="Constantia" pitchFamily="18" charset="0"/>
              </a:rPr>
              <a:t> </a:t>
            </a:r>
            <a:r>
              <a:rPr lang="en-US" dirty="0" smtClean="0">
                <a:latin typeface="Constantia" pitchFamily="18" charset="0"/>
              </a:rPr>
              <a:t>Latest Time TL for the last event is the earliest time. TE of the last event.</a:t>
            </a:r>
            <a:endParaRPr lang="en-US" i="1" dirty="0">
              <a:solidFill>
                <a:srgbClr val="FF0000"/>
              </a:solidFill>
              <a:latin typeface="Constantia" pitchFamily="18" charset="0"/>
            </a:endParaRPr>
          </a:p>
          <a:p>
            <a:pPr marL="1033463" indent="-1033463" algn="just">
              <a:tabLst>
                <a:tab pos="1081088" algn="l"/>
              </a:tabLst>
            </a:pPr>
            <a:r>
              <a:rPr lang="en-US" i="1" dirty="0" smtClean="0">
                <a:solidFill>
                  <a:srgbClr val="FF0000"/>
                </a:solidFill>
                <a:latin typeface="Constantia" pitchFamily="18" charset="0"/>
              </a:rPr>
              <a:t>Step 3:</a:t>
            </a:r>
            <a:r>
              <a:rPr lang="en-US" i="1" dirty="0" smtClean="0">
                <a:latin typeface="Constantia" pitchFamily="18" charset="0"/>
              </a:rPr>
              <a:t> </a:t>
            </a:r>
            <a:r>
              <a:rPr lang="en-US" dirty="0" smtClean="0">
                <a:latin typeface="Constantia" pitchFamily="18" charset="0"/>
              </a:rPr>
              <a:t>Go to the next event, if there is an incoming activity, subtract the value of TL of previous event from the activity duration time. The arrived value is TL for that event. If there are more than one incoming activities, take the minimum TE value.</a:t>
            </a:r>
            <a:r>
              <a:rPr lang="en-US" i="1" dirty="0" smtClean="0">
                <a:solidFill>
                  <a:srgbClr val="FF0000"/>
                </a:solidFill>
                <a:latin typeface="Constantia" pitchFamily="18" charset="0"/>
              </a:rPr>
              <a:t> </a:t>
            </a:r>
          </a:p>
          <a:p>
            <a:pPr marL="1033463" indent="-1033463" algn="just">
              <a:tabLst>
                <a:tab pos="1081088" algn="l"/>
              </a:tabLst>
            </a:pPr>
            <a:r>
              <a:rPr lang="en-US" i="1" dirty="0" smtClean="0">
                <a:solidFill>
                  <a:srgbClr val="FF0000"/>
                </a:solidFill>
                <a:latin typeface="Constantia" pitchFamily="18" charset="0"/>
              </a:rPr>
              <a:t>Step 4:</a:t>
            </a:r>
            <a:r>
              <a:rPr lang="en-US" i="1" dirty="0" smtClean="0">
                <a:latin typeface="Constantia" pitchFamily="18" charset="0"/>
              </a:rPr>
              <a:t> </a:t>
            </a:r>
            <a:r>
              <a:rPr lang="en-US" dirty="0" smtClean="0">
                <a:latin typeface="Constantia" pitchFamily="18" charset="0"/>
              </a:rPr>
              <a:t>Repeat the same procedure from step 2 till the start event.</a:t>
            </a:r>
            <a:endParaRPr lang="en-US" dirty="0">
              <a:latin typeface="Constant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strVal val="#ppt_w*0.70"/>
                                          </p:val>
                                        </p:tav>
                                        <p:tav tm="100000">
                                          <p:val>
                                            <p:strVal val="#ppt_w"/>
                                          </p:val>
                                        </p:tav>
                                      </p:tavLst>
                                    </p:anim>
                                    <p:anim calcmode="lin" valueType="num">
                                      <p:cBhvr>
                                        <p:cTn id="8" dur="2000" fill="hold"/>
                                        <p:tgtEl>
                                          <p:spTgt spid="5"/>
                                        </p:tgtEl>
                                        <p:attrNameLst>
                                          <p:attrName>ppt_h</p:attrName>
                                        </p:attrNameLst>
                                      </p:cBhvr>
                                      <p:tavLst>
                                        <p:tav tm="0">
                                          <p:val>
                                            <p:strVal val="#ppt_h"/>
                                          </p:val>
                                        </p:tav>
                                        <p:tav tm="100000">
                                          <p:val>
                                            <p:strVal val="#ppt_h"/>
                                          </p:val>
                                        </p:tav>
                                      </p:tavLst>
                                    </p:anim>
                                    <p:animEffect transition="in" filter="fade">
                                      <p:cBhvr>
                                        <p:cTn id="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7"/>
          <p:cNvSpPr>
            <a:spLocks noGrp="1"/>
          </p:cNvSpPr>
          <p:nvPr>
            <p:ph type="sldNum" sz="quarter" idx="12"/>
          </p:nvPr>
        </p:nvSpPr>
        <p:spPr/>
        <p:txBody>
          <a:bodyPr/>
          <a:lstStyle/>
          <a:p>
            <a:fld id="{F93310CD-5A82-4ECF-B006-875B631BCC22}" type="slidenum">
              <a:rPr lang="en-US">
                <a:latin typeface="Cambria" pitchFamily="18" charset="0"/>
              </a:rPr>
              <a:pPr/>
              <a:t>21</a:t>
            </a:fld>
            <a:endParaRPr lang="en-US">
              <a:latin typeface="Cambria" pitchFamily="18" charset="0"/>
            </a:endParaRPr>
          </a:p>
        </p:txBody>
      </p:sp>
      <p:sp>
        <p:nvSpPr>
          <p:cNvPr id="2" name="Rectangle 1"/>
          <p:cNvSpPr>
            <a:spLocks noChangeArrowheads="1"/>
          </p:cNvSpPr>
          <p:nvPr/>
        </p:nvSpPr>
        <p:spPr bwMode="auto">
          <a:xfrm>
            <a:off x="685800" y="304800"/>
            <a:ext cx="8534400" cy="584775"/>
          </a:xfrm>
          <a:prstGeom prst="rect">
            <a:avLst/>
          </a:prstGeom>
          <a:noFill/>
          <a:ln w="9525">
            <a:noFill/>
            <a:miter lim="800000"/>
            <a:headEnd/>
            <a:tailEnd/>
          </a:ln>
        </p:spPr>
        <p:txBody>
          <a:bodyPr wrap="square">
            <a:spAutoFit/>
          </a:bodyPr>
          <a:lstStyle/>
          <a:p>
            <a:pPr algn="ctr"/>
            <a:r>
              <a:rPr lang="en-US" sz="3200" b="1" i="1" u="sng" dirty="0">
                <a:solidFill>
                  <a:srgbClr val="0070C0"/>
                </a:solidFill>
                <a:latin typeface="Cambria" pitchFamily="18" charset="0"/>
              </a:rPr>
              <a:t>DETERMINATION OF FLOAT AND SLACK TIMES</a:t>
            </a:r>
          </a:p>
        </p:txBody>
      </p:sp>
      <p:sp>
        <p:nvSpPr>
          <p:cNvPr id="4" name="Rectangle 3"/>
          <p:cNvSpPr>
            <a:spLocks noChangeArrowheads="1"/>
          </p:cNvSpPr>
          <p:nvPr/>
        </p:nvSpPr>
        <p:spPr bwMode="auto">
          <a:xfrm>
            <a:off x="851170" y="855445"/>
            <a:ext cx="8382000" cy="5632311"/>
          </a:xfrm>
          <a:prstGeom prst="rect">
            <a:avLst/>
          </a:prstGeom>
          <a:noFill/>
          <a:ln w="9525">
            <a:noFill/>
            <a:miter lim="800000"/>
            <a:headEnd/>
            <a:tailEnd/>
          </a:ln>
        </p:spPr>
        <p:txBody>
          <a:bodyPr wrap="square">
            <a:spAutoFit/>
          </a:bodyPr>
          <a:lstStyle/>
          <a:p>
            <a:r>
              <a:rPr lang="en-US" sz="2400" b="1" dirty="0" smtClean="0">
                <a:latin typeface="Cambria" pitchFamily="18" charset="0"/>
              </a:rPr>
              <a:t>As discussed earlier, the non – </a:t>
            </a:r>
            <a:r>
              <a:rPr lang="en-US" sz="2400" b="1" dirty="0" smtClean="0">
                <a:solidFill>
                  <a:srgbClr val="FF0000"/>
                </a:solidFill>
                <a:latin typeface="Cambria" pitchFamily="18" charset="0"/>
              </a:rPr>
              <a:t>critical activities have some slack or float. The</a:t>
            </a:r>
            <a:r>
              <a:rPr lang="en-US" sz="2400" b="1" dirty="0" smtClean="0">
                <a:latin typeface="Cambria" pitchFamily="18" charset="0"/>
              </a:rPr>
              <a:t> </a:t>
            </a:r>
            <a:r>
              <a:rPr lang="en-US" sz="2400" b="1" i="1" dirty="0" smtClean="0">
                <a:solidFill>
                  <a:srgbClr val="FF0000"/>
                </a:solidFill>
                <a:latin typeface="Cambria" pitchFamily="18" charset="0"/>
              </a:rPr>
              <a:t>float of an </a:t>
            </a:r>
            <a:r>
              <a:rPr lang="en-US" sz="2400" b="1" dirty="0" smtClean="0">
                <a:solidFill>
                  <a:srgbClr val="FF0000"/>
                </a:solidFill>
                <a:latin typeface="Cambria" pitchFamily="18" charset="0"/>
              </a:rPr>
              <a:t>activity is the amount of time available by which it is possible to delay its completion time without extending the overall project completion time.</a:t>
            </a:r>
          </a:p>
          <a:p>
            <a:pPr lvl="1"/>
            <a:r>
              <a:rPr lang="en-US" sz="2400" dirty="0" err="1" smtClean="0">
                <a:latin typeface="Cambria" pitchFamily="18" charset="0"/>
              </a:rPr>
              <a:t>tij</a:t>
            </a:r>
            <a:r>
              <a:rPr lang="en-US" sz="2400" dirty="0" smtClean="0">
                <a:latin typeface="Cambria" pitchFamily="18" charset="0"/>
              </a:rPr>
              <a:t> </a:t>
            </a:r>
            <a:r>
              <a:rPr lang="en-US" sz="2400" dirty="0">
                <a:latin typeface="Cambria" pitchFamily="18" charset="0"/>
              </a:rPr>
              <a:t>= duration of activity</a:t>
            </a:r>
          </a:p>
          <a:p>
            <a:pPr lvl="1"/>
            <a:r>
              <a:rPr lang="en-US" sz="2400" dirty="0">
                <a:latin typeface="Cambria" pitchFamily="18" charset="0"/>
              </a:rPr>
              <a:t>TE = earliest expected time</a:t>
            </a:r>
          </a:p>
          <a:p>
            <a:pPr lvl="1"/>
            <a:r>
              <a:rPr lang="en-US" sz="2400" dirty="0">
                <a:latin typeface="Cambria" pitchFamily="18" charset="0"/>
              </a:rPr>
              <a:t>TL = latest allowable time</a:t>
            </a:r>
          </a:p>
          <a:p>
            <a:pPr lvl="1"/>
            <a:r>
              <a:rPr lang="en-US" sz="2400" dirty="0" err="1">
                <a:latin typeface="Cambria" pitchFamily="18" charset="0"/>
              </a:rPr>
              <a:t>ES</a:t>
            </a:r>
            <a:r>
              <a:rPr lang="en-US" sz="2400" baseline="-25000" dirty="0" err="1">
                <a:latin typeface="Cambria" pitchFamily="18" charset="0"/>
              </a:rPr>
              <a:t>ij</a:t>
            </a:r>
            <a:r>
              <a:rPr lang="en-US" sz="2400" dirty="0">
                <a:latin typeface="Cambria" pitchFamily="18" charset="0"/>
              </a:rPr>
              <a:t> = earliest start time of the activity</a:t>
            </a:r>
          </a:p>
          <a:p>
            <a:pPr lvl="1"/>
            <a:r>
              <a:rPr lang="en-US" sz="2400" dirty="0" err="1">
                <a:latin typeface="Cambria" pitchFamily="18" charset="0"/>
              </a:rPr>
              <a:t>EF</a:t>
            </a:r>
            <a:r>
              <a:rPr lang="en-US" sz="2400" baseline="-25000" dirty="0" err="1">
                <a:latin typeface="Cambria" pitchFamily="18" charset="0"/>
              </a:rPr>
              <a:t>ij</a:t>
            </a:r>
            <a:r>
              <a:rPr lang="en-US" sz="2400" dirty="0">
                <a:latin typeface="Cambria" pitchFamily="18" charset="0"/>
              </a:rPr>
              <a:t> = earliest finish time of the activity</a:t>
            </a:r>
          </a:p>
          <a:p>
            <a:pPr lvl="1"/>
            <a:r>
              <a:rPr lang="en-US" sz="2400" dirty="0" err="1">
                <a:latin typeface="Cambria" pitchFamily="18" charset="0"/>
              </a:rPr>
              <a:t>LS</a:t>
            </a:r>
            <a:r>
              <a:rPr lang="en-US" sz="2400" baseline="-25000" dirty="0" err="1">
                <a:latin typeface="Cambria" pitchFamily="18" charset="0"/>
              </a:rPr>
              <a:t>ij</a:t>
            </a:r>
            <a:r>
              <a:rPr lang="en-US" sz="2400" dirty="0">
                <a:latin typeface="Cambria" pitchFamily="18" charset="0"/>
              </a:rPr>
              <a:t> = latest start time of the activity</a:t>
            </a:r>
          </a:p>
          <a:p>
            <a:pPr lvl="1"/>
            <a:r>
              <a:rPr lang="en-US" sz="2400" dirty="0" err="1">
                <a:latin typeface="Cambria" pitchFamily="18" charset="0"/>
              </a:rPr>
              <a:t>LF</a:t>
            </a:r>
            <a:r>
              <a:rPr lang="en-US" sz="2400" baseline="-25000" dirty="0" err="1">
                <a:latin typeface="Cambria" pitchFamily="18" charset="0"/>
              </a:rPr>
              <a:t>ij</a:t>
            </a:r>
            <a:r>
              <a:rPr lang="en-US" sz="2400" dirty="0">
                <a:latin typeface="Cambria" pitchFamily="18" charset="0"/>
              </a:rPr>
              <a:t> = latest finish time of the </a:t>
            </a:r>
            <a:r>
              <a:rPr lang="en-US" sz="2400" dirty="0" smtClean="0">
                <a:latin typeface="Cambria" pitchFamily="18" charset="0"/>
              </a:rPr>
              <a:t>activity</a:t>
            </a:r>
          </a:p>
          <a:p>
            <a:r>
              <a:rPr lang="en-US" sz="2400" b="1" i="1" dirty="0" smtClean="0">
                <a:latin typeface="Cambria" pitchFamily="18" charset="0"/>
              </a:rPr>
              <a:t>Total </a:t>
            </a:r>
            <a:r>
              <a:rPr lang="en-US" sz="2400" b="1" i="1" dirty="0" smtClean="0">
                <a:latin typeface="Cambria" pitchFamily="18" charset="0"/>
              </a:rPr>
              <a:t>Float </a:t>
            </a:r>
            <a:r>
              <a:rPr lang="en-US" sz="2400" b="1" i="1" dirty="0" err="1" smtClean="0">
                <a:latin typeface="Cambria" pitchFamily="18" charset="0"/>
              </a:rPr>
              <a:t>TFij</a:t>
            </a:r>
            <a:r>
              <a:rPr lang="en-US" sz="2400" b="1" i="1" dirty="0" smtClean="0">
                <a:latin typeface="Cambria" pitchFamily="18" charset="0"/>
              </a:rPr>
              <a:t>: </a:t>
            </a:r>
            <a:r>
              <a:rPr lang="en-US" sz="2400" dirty="0" smtClean="0">
                <a:latin typeface="Cambria" pitchFamily="18" charset="0"/>
              </a:rPr>
              <a:t>The total float of an activity is the difference between the latest start time &amp; the earliest start time of that activity.</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2000" fill="hold"/>
                                        <p:tgtEl>
                                          <p:spTgt spid="4"/>
                                        </p:tgtEl>
                                        <p:attrNameLst>
                                          <p:attrName>ppt_w</p:attrName>
                                        </p:attrNameLst>
                                      </p:cBhvr>
                                      <p:tavLst>
                                        <p:tav tm="0">
                                          <p:val>
                                            <p:fltVal val="0"/>
                                          </p:val>
                                        </p:tav>
                                        <p:tav tm="100000">
                                          <p:val>
                                            <p:strVal val="#ppt_w"/>
                                          </p:val>
                                        </p:tav>
                                      </p:tavLst>
                                    </p:anim>
                                    <p:anim calcmode="lin" valueType="num">
                                      <p:cBhvr>
                                        <p:cTn id="15" dur="2000" fill="hold"/>
                                        <p:tgtEl>
                                          <p:spTgt spid="4"/>
                                        </p:tgtEl>
                                        <p:attrNameLst>
                                          <p:attrName>ppt_h</p:attrName>
                                        </p:attrNameLst>
                                      </p:cBhvr>
                                      <p:tavLst>
                                        <p:tav tm="0">
                                          <p:val>
                                            <p:fltVal val="0"/>
                                          </p:val>
                                        </p:tav>
                                        <p:tav tm="100000">
                                          <p:val>
                                            <p:strVal val="#ppt_h"/>
                                          </p:val>
                                        </p:tav>
                                      </p:tavLst>
                                    </p:anim>
                                    <p:anim calcmode="lin" valueType="num">
                                      <p:cBhvr>
                                        <p:cTn id="16" dur="2000" fill="hold"/>
                                        <p:tgtEl>
                                          <p:spTgt spid="4"/>
                                        </p:tgtEl>
                                        <p:attrNameLst>
                                          <p:attrName>style.rotation</p:attrName>
                                        </p:attrNameLst>
                                      </p:cBhvr>
                                      <p:tavLst>
                                        <p:tav tm="0">
                                          <p:val>
                                            <p:fltVal val="360"/>
                                          </p:val>
                                        </p:tav>
                                        <p:tav tm="100000">
                                          <p:val>
                                            <p:fltVal val="0"/>
                                          </p:val>
                                        </p:tav>
                                      </p:tavLst>
                                    </p:anim>
                                    <p:animEffect transition="in" filter="fad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7"/>
          <p:cNvSpPr>
            <a:spLocks noGrp="1"/>
          </p:cNvSpPr>
          <p:nvPr>
            <p:ph type="sldNum" sz="quarter" idx="12"/>
          </p:nvPr>
        </p:nvSpPr>
        <p:spPr/>
        <p:txBody>
          <a:bodyPr/>
          <a:lstStyle/>
          <a:p>
            <a:fld id="{F8C9A816-2F34-4553-8196-8D3D78C77527}" type="slidenum">
              <a:rPr lang="en-US">
                <a:latin typeface="Cambria" pitchFamily="18" charset="0"/>
              </a:rPr>
              <a:pPr/>
              <a:t>22</a:t>
            </a:fld>
            <a:endParaRPr lang="en-US">
              <a:latin typeface="Cambria" pitchFamily="18" charset="0"/>
            </a:endParaRPr>
          </a:p>
        </p:txBody>
      </p:sp>
      <p:sp>
        <p:nvSpPr>
          <p:cNvPr id="3" name="Rectangle 2"/>
          <p:cNvSpPr>
            <a:spLocks noChangeArrowheads="1"/>
          </p:cNvSpPr>
          <p:nvPr/>
        </p:nvSpPr>
        <p:spPr bwMode="auto">
          <a:xfrm>
            <a:off x="577850" y="752475"/>
            <a:ext cx="8832850" cy="1015663"/>
          </a:xfrm>
          <a:prstGeom prst="rect">
            <a:avLst/>
          </a:prstGeom>
          <a:noFill/>
          <a:ln w="9525">
            <a:noFill/>
            <a:miter lim="800000"/>
            <a:headEnd/>
            <a:tailEnd/>
          </a:ln>
        </p:spPr>
        <p:txBody>
          <a:bodyPr>
            <a:spAutoFit/>
          </a:bodyPr>
          <a:lstStyle/>
          <a:p>
            <a:r>
              <a:rPr lang="en-US" sz="2000" b="1" i="1" dirty="0">
                <a:solidFill>
                  <a:srgbClr val="FF0000"/>
                </a:solidFill>
                <a:latin typeface="Cambria" pitchFamily="18" charset="0"/>
              </a:rPr>
              <a:t>Free Float </a:t>
            </a:r>
            <a:r>
              <a:rPr lang="en-US" sz="2000" b="1" i="1" dirty="0" err="1">
                <a:solidFill>
                  <a:srgbClr val="FF0000"/>
                </a:solidFill>
                <a:latin typeface="Cambria" pitchFamily="18" charset="0"/>
              </a:rPr>
              <a:t>FFij</a:t>
            </a:r>
            <a:r>
              <a:rPr lang="en-US" sz="2000" b="1" i="1" dirty="0">
                <a:solidFill>
                  <a:srgbClr val="FF0000"/>
                </a:solidFill>
                <a:latin typeface="Cambria" pitchFamily="18" charset="0"/>
              </a:rPr>
              <a:t>: </a:t>
            </a:r>
            <a:r>
              <a:rPr lang="en-US" sz="2000" b="1" i="1" dirty="0">
                <a:latin typeface="Cambria" pitchFamily="18" charset="0"/>
              </a:rPr>
              <a:t>The time by which the completion of an activity can be delayed from </a:t>
            </a:r>
            <a:r>
              <a:rPr lang="en-US" sz="2000" b="1" dirty="0">
                <a:latin typeface="Cambria" pitchFamily="18" charset="0"/>
              </a:rPr>
              <a:t>its earliest finish time without affecting the earliest start time of the succeeding activity is called free float.</a:t>
            </a:r>
          </a:p>
        </p:txBody>
      </p:sp>
      <p:sp>
        <p:nvSpPr>
          <p:cNvPr id="4" name="Rectangle 3"/>
          <p:cNvSpPr>
            <a:spLocks noChangeArrowheads="1"/>
          </p:cNvSpPr>
          <p:nvPr/>
        </p:nvSpPr>
        <p:spPr bwMode="auto">
          <a:xfrm>
            <a:off x="2476500" y="1944688"/>
            <a:ext cx="4953000" cy="646112"/>
          </a:xfrm>
          <a:prstGeom prst="rect">
            <a:avLst/>
          </a:prstGeom>
          <a:noFill/>
          <a:ln w="9525">
            <a:noFill/>
            <a:miter lim="800000"/>
            <a:headEnd/>
            <a:tailEnd/>
          </a:ln>
        </p:spPr>
        <p:txBody>
          <a:bodyPr>
            <a:spAutoFit/>
          </a:bodyPr>
          <a:lstStyle/>
          <a:p>
            <a:r>
              <a:rPr lang="en-US">
                <a:latin typeface="Cambria" pitchFamily="18" charset="0"/>
              </a:rPr>
              <a:t>FF </a:t>
            </a:r>
            <a:r>
              <a:rPr lang="en-US" baseline="-25000">
                <a:latin typeface="Cambria" pitchFamily="18" charset="0"/>
              </a:rPr>
              <a:t>ij</a:t>
            </a:r>
            <a:r>
              <a:rPr lang="en-US">
                <a:latin typeface="Cambria" pitchFamily="18" charset="0"/>
              </a:rPr>
              <a:t> = (Ej – Ei) – t</a:t>
            </a:r>
            <a:r>
              <a:rPr lang="en-US" baseline="-25000">
                <a:latin typeface="Cambria" pitchFamily="18" charset="0"/>
              </a:rPr>
              <a:t>ij</a:t>
            </a:r>
            <a:r>
              <a:rPr lang="en-US">
                <a:latin typeface="Cambria" pitchFamily="18" charset="0"/>
              </a:rPr>
              <a:t> ....................(3)</a:t>
            </a:r>
          </a:p>
          <a:p>
            <a:r>
              <a:rPr lang="en-US">
                <a:latin typeface="Cambria" pitchFamily="18" charset="0"/>
              </a:rPr>
              <a:t>FF</a:t>
            </a:r>
            <a:r>
              <a:rPr lang="en-US" baseline="-25000">
                <a:latin typeface="Cambria" pitchFamily="18" charset="0"/>
              </a:rPr>
              <a:t>ij </a:t>
            </a:r>
            <a:r>
              <a:rPr lang="en-US">
                <a:latin typeface="Cambria" pitchFamily="18" charset="0"/>
              </a:rPr>
              <a:t>= Total float – Head event slack</a:t>
            </a:r>
          </a:p>
        </p:txBody>
      </p:sp>
      <p:sp>
        <p:nvSpPr>
          <p:cNvPr id="5" name="Rectangle 4"/>
          <p:cNvSpPr>
            <a:spLocks noChangeArrowheads="1"/>
          </p:cNvSpPr>
          <p:nvPr/>
        </p:nvSpPr>
        <p:spPr bwMode="auto">
          <a:xfrm>
            <a:off x="577850" y="2838450"/>
            <a:ext cx="8915400" cy="923330"/>
          </a:xfrm>
          <a:prstGeom prst="rect">
            <a:avLst/>
          </a:prstGeom>
          <a:noFill/>
          <a:ln w="9525">
            <a:noFill/>
            <a:miter lim="800000"/>
            <a:headEnd/>
            <a:tailEnd/>
          </a:ln>
        </p:spPr>
        <p:txBody>
          <a:bodyPr>
            <a:spAutoFit/>
          </a:bodyPr>
          <a:lstStyle/>
          <a:p>
            <a:pPr algn="just"/>
            <a:r>
              <a:rPr lang="en-US" b="1" i="1" dirty="0">
                <a:solidFill>
                  <a:srgbClr val="FF0000"/>
                </a:solidFill>
                <a:latin typeface="Cambria" pitchFamily="18" charset="0"/>
              </a:rPr>
              <a:t>Independent Float </a:t>
            </a:r>
            <a:r>
              <a:rPr lang="en-US" b="1" i="1" dirty="0" err="1">
                <a:solidFill>
                  <a:srgbClr val="FF0000"/>
                </a:solidFill>
                <a:latin typeface="Cambria" pitchFamily="18" charset="0"/>
              </a:rPr>
              <a:t>IFij</a:t>
            </a:r>
            <a:r>
              <a:rPr lang="en-US" b="1" i="1" dirty="0">
                <a:latin typeface="Cambria" pitchFamily="18" charset="0"/>
              </a:rPr>
              <a:t>: </a:t>
            </a:r>
            <a:r>
              <a:rPr lang="en-US" b="1" dirty="0">
                <a:latin typeface="Cambria" pitchFamily="18" charset="0"/>
              </a:rPr>
              <a:t>The amount of time by which the start of an activity can be delayed without affecting the earliest start time of any immediately following activities, assuming that the preceding activity has finished at its latest finish time.</a:t>
            </a:r>
          </a:p>
        </p:txBody>
      </p:sp>
      <p:sp>
        <p:nvSpPr>
          <p:cNvPr id="6" name="Rectangle 5"/>
          <p:cNvSpPr>
            <a:spLocks noChangeArrowheads="1"/>
          </p:cNvSpPr>
          <p:nvPr/>
        </p:nvSpPr>
        <p:spPr bwMode="auto">
          <a:xfrm>
            <a:off x="577850" y="4383088"/>
            <a:ext cx="4953000" cy="646112"/>
          </a:xfrm>
          <a:prstGeom prst="rect">
            <a:avLst/>
          </a:prstGeom>
          <a:noFill/>
          <a:ln w="9525">
            <a:noFill/>
            <a:miter lim="800000"/>
            <a:headEnd/>
            <a:tailEnd/>
          </a:ln>
        </p:spPr>
        <p:txBody>
          <a:bodyPr>
            <a:spAutoFit/>
          </a:bodyPr>
          <a:lstStyle/>
          <a:p>
            <a:r>
              <a:rPr lang="it-IT">
                <a:latin typeface="Cambria" pitchFamily="18" charset="0"/>
              </a:rPr>
              <a:t>IF ij = (Ej – Li) – tij ....................(4)</a:t>
            </a:r>
          </a:p>
          <a:p>
            <a:r>
              <a:rPr lang="en-US">
                <a:latin typeface="Cambria" pitchFamily="18" charset="0"/>
              </a:rPr>
              <a:t>IFij = Free float – Tail event slack</a:t>
            </a:r>
          </a:p>
        </p:txBody>
      </p:sp>
      <p:sp>
        <p:nvSpPr>
          <p:cNvPr id="7" name="Rectangle 6"/>
          <p:cNvSpPr>
            <a:spLocks noChangeArrowheads="1"/>
          </p:cNvSpPr>
          <p:nvPr/>
        </p:nvSpPr>
        <p:spPr bwMode="auto">
          <a:xfrm>
            <a:off x="4870450" y="4659313"/>
            <a:ext cx="3184974" cy="369332"/>
          </a:xfrm>
          <a:prstGeom prst="rect">
            <a:avLst/>
          </a:prstGeom>
          <a:noFill/>
          <a:ln w="9525">
            <a:noFill/>
            <a:miter lim="800000"/>
            <a:headEnd/>
            <a:tailEnd/>
          </a:ln>
        </p:spPr>
        <p:txBody>
          <a:bodyPr wrap="none">
            <a:spAutoFit/>
          </a:bodyPr>
          <a:lstStyle/>
          <a:p>
            <a:r>
              <a:rPr lang="en-US" dirty="0">
                <a:latin typeface="Cambria" pitchFamily="18" charset="0"/>
              </a:rPr>
              <a:t>Where tail event slack = Li – </a:t>
            </a:r>
            <a:r>
              <a:rPr lang="en-US" dirty="0" err="1">
                <a:latin typeface="Cambria" pitchFamily="18" charset="0"/>
              </a:rPr>
              <a:t>Ei</a:t>
            </a:r>
            <a:endParaRPr lang="en-US" dirty="0">
              <a:latin typeface="Cambria" pitchFamily="18" charset="0"/>
            </a:endParaRPr>
          </a:p>
        </p:txBody>
      </p:sp>
      <p:sp>
        <p:nvSpPr>
          <p:cNvPr id="8" name="Rectangle 7"/>
          <p:cNvSpPr>
            <a:spLocks noChangeArrowheads="1"/>
          </p:cNvSpPr>
          <p:nvPr/>
        </p:nvSpPr>
        <p:spPr bwMode="auto">
          <a:xfrm>
            <a:off x="577850" y="5497513"/>
            <a:ext cx="8337550" cy="369887"/>
          </a:xfrm>
          <a:prstGeom prst="rect">
            <a:avLst/>
          </a:prstGeom>
          <a:noFill/>
          <a:ln w="9525">
            <a:noFill/>
            <a:miter lim="800000"/>
            <a:headEnd/>
            <a:tailEnd/>
          </a:ln>
        </p:spPr>
        <p:txBody>
          <a:bodyPr>
            <a:spAutoFit/>
          </a:bodyPr>
          <a:lstStyle/>
          <a:p>
            <a:r>
              <a:rPr lang="en-US" b="1">
                <a:latin typeface="Cambria" pitchFamily="18" charset="0"/>
              </a:rPr>
              <a:t>The negative value of independent float is considered to be zero.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strVal val="#ppt_w*0.70"/>
                                          </p:val>
                                        </p:tav>
                                        <p:tav tm="100000">
                                          <p:val>
                                            <p:strVal val="#ppt_w"/>
                                          </p:val>
                                        </p:tav>
                                      </p:tavLst>
                                    </p:anim>
                                    <p:anim calcmode="lin" valueType="num">
                                      <p:cBhvr>
                                        <p:cTn id="8" dur="2000" fill="hold"/>
                                        <p:tgtEl>
                                          <p:spTgt spid="3"/>
                                        </p:tgtEl>
                                        <p:attrNameLst>
                                          <p:attrName>ppt_h</p:attrName>
                                        </p:attrNameLst>
                                      </p:cBhvr>
                                      <p:tavLst>
                                        <p:tav tm="0">
                                          <p:val>
                                            <p:strVal val="#ppt_h"/>
                                          </p:val>
                                        </p:tav>
                                        <p:tav tm="100000">
                                          <p:val>
                                            <p:strVal val="#ppt_h"/>
                                          </p:val>
                                        </p:tav>
                                      </p:tavLst>
                                    </p:anim>
                                    <p:animEffect transition="in" filter="fade">
                                      <p:cBhvr>
                                        <p:cTn id="9" dur="2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grpId="1"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2000" fill="hold"/>
                                        <p:tgtEl>
                                          <p:spTgt spid="4"/>
                                        </p:tgtEl>
                                        <p:attrNameLst>
                                          <p:attrName>ppt_w</p:attrName>
                                        </p:attrNameLst>
                                      </p:cBhvr>
                                      <p:tavLst>
                                        <p:tav tm="0">
                                          <p:val>
                                            <p:fltVal val="0"/>
                                          </p:val>
                                        </p:tav>
                                        <p:tav tm="100000">
                                          <p:val>
                                            <p:strVal val="#ppt_w"/>
                                          </p:val>
                                        </p:tav>
                                      </p:tavLst>
                                    </p:anim>
                                    <p:anim calcmode="lin" valueType="num">
                                      <p:cBhvr>
                                        <p:cTn id="15" dur="2000" fill="hold"/>
                                        <p:tgtEl>
                                          <p:spTgt spid="4"/>
                                        </p:tgtEl>
                                        <p:attrNameLst>
                                          <p:attrName>ppt_h</p:attrName>
                                        </p:attrNameLst>
                                      </p:cBhvr>
                                      <p:tavLst>
                                        <p:tav tm="0">
                                          <p:val>
                                            <p:fltVal val="0"/>
                                          </p:val>
                                        </p:tav>
                                        <p:tav tm="100000">
                                          <p:val>
                                            <p:strVal val="#ppt_h"/>
                                          </p:val>
                                        </p:tav>
                                      </p:tavLst>
                                    </p:anim>
                                    <p:anim calcmode="lin" valueType="num">
                                      <p:cBhvr>
                                        <p:cTn id="16" dur="2000" fill="hold"/>
                                        <p:tgtEl>
                                          <p:spTgt spid="4"/>
                                        </p:tgtEl>
                                        <p:attrNameLst>
                                          <p:attrName>style.rotation</p:attrName>
                                        </p:attrNameLst>
                                      </p:cBhvr>
                                      <p:tavLst>
                                        <p:tav tm="0">
                                          <p:val>
                                            <p:fltVal val="360"/>
                                          </p:val>
                                        </p:tav>
                                        <p:tav tm="100000">
                                          <p:val>
                                            <p:fltVal val="0"/>
                                          </p:val>
                                        </p:tav>
                                      </p:tavLst>
                                    </p:anim>
                                    <p:animEffect transition="in" filter="fad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2000" fill="hold"/>
                                        <p:tgtEl>
                                          <p:spTgt spid="5"/>
                                        </p:tgtEl>
                                        <p:attrNameLst>
                                          <p:attrName>ppt_w</p:attrName>
                                        </p:attrNameLst>
                                      </p:cBhvr>
                                      <p:tavLst>
                                        <p:tav tm="0">
                                          <p:val>
                                            <p:strVal val="#ppt_w*0.70"/>
                                          </p:val>
                                        </p:tav>
                                        <p:tav tm="100000">
                                          <p:val>
                                            <p:strVal val="#ppt_w"/>
                                          </p:val>
                                        </p:tav>
                                      </p:tavLst>
                                    </p:anim>
                                    <p:anim calcmode="lin" valueType="num">
                                      <p:cBhvr>
                                        <p:cTn id="23" dur="2000" fill="hold"/>
                                        <p:tgtEl>
                                          <p:spTgt spid="5"/>
                                        </p:tgtEl>
                                        <p:attrNameLst>
                                          <p:attrName>ppt_h</p:attrName>
                                        </p:attrNameLst>
                                      </p:cBhvr>
                                      <p:tavLst>
                                        <p:tav tm="0">
                                          <p:val>
                                            <p:strVal val="#ppt_h"/>
                                          </p:val>
                                        </p:tav>
                                        <p:tav tm="100000">
                                          <p:val>
                                            <p:strVal val="#ppt_h"/>
                                          </p:val>
                                        </p:tav>
                                      </p:tavLst>
                                    </p:anim>
                                    <p:animEffect transition="in" filter="fade">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2000" fill="hold"/>
                                        <p:tgtEl>
                                          <p:spTgt spid="7"/>
                                        </p:tgtEl>
                                        <p:attrNameLst>
                                          <p:attrName>ppt_x</p:attrName>
                                        </p:attrNameLst>
                                      </p:cBhvr>
                                      <p:tavLst>
                                        <p:tav tm="0">
                                          <p:val>
                                            <p:strVal val="0-#ppt_w/2"/>
                                          </p:val>
                                        </p:tav>
                                        <p:tav tm="100000">
                                          <p:val>
                                            <p:strVal val="#ppt_x"/>
                                          </p:val>
                                        </p:tav>
                                      </p:tavLst>
                                    </p:anim>
                                    <p:anim calcmode="lin" valueType="num">
                                      <p:cBhvr additive="base">
                                        <p:cTn id="30" dur="20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2000" fill="hold"/>
                                        <p:tgtEl>
                                          <p:spTgt spid="6"/>
                                        </p:tgtEl>
                                        <p:attrNameLst>
                                          <p:attrName>ppt_x</p:attrName>
                                        </p:attrNameLst>
                                      </p:cBhvr>
                                      <p:tavLst>
                                        <p:tav tm="0">
                                          <p:val>
                                            <p:strVal val="0-#ppt_w/2"/>
                                          </p:val>
                                        </p:tav>
                                        <p:tav tm="100000">
                                          <p:val>
                                            <p:strVal val="#ppt_x"/>
                                          </p:val>
                                        </p:tav>
                                      </p:tavLst>
                                    </p:anim>
                                    <p:anim calcmode="lin" valueType="num">
                                      <p:cBhvr additive="base">
                                        <p:cTn id="34"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2000" fill="hold"/>
                                        <p:tgtEl>
                                          <p:spTgt spid="8"/>
                                        </p:tgtEl>
                                        <p:attrNameLst>
                                          <p:attrName>ppt_w</p:attrName>
                                        </p:attrNameLst>
                                      </p:cBhvr>
                                      <p:tavLst>
                                        <p:tav tm="0">
                                          <p:val>
                                            <p:strVal val="#ppt_w*0.70"/>
                                          </p:val>
                                        </p:tav>
                                        <p:tav tm="100000">
                                          <p:val>
                                            <p:strVal val="#ppt_w"/>
                                          </p:val>
                                        </p:tav>
                                      </p:tavLst>
                                    </p:anim>
                                    <p:anim calcmode="lin" valueType="num">
                                      <p:cBhvr>
                                        <p:cTn id="40" dur="2000" fill="hold"/>
                                        <p:tgtEl>
                                          <p:spTgt spid="8"/>
                                        </p:tgtEl>
                                        <p:attrNameLst>
                                          <p:attrName>ppt_h</p:attrName>
                                        </p:attrNameLst>
                                      </p:cBhvr>
                                      <p:tavLst>
                                        <p:tav tm="0">
                                          <p:val>
                                            <p:strVal val="#ppt_h"/>
                                          </p:val>
                                        </p:tav>
                                        <p:tav tm="100000">
                                          <p:val>
                                            <p:strVal val="#ppt_h"/>
                                          </p:val>
                                        </p:tav>
                                      </p:tavLst>
                                    </p:anim>
                                    <p:animEffect transition="in" filter="fade">
                                      <p:cBhvr>
                                        <p:cTn id="4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7"/>
          <p:cNvSpPr>
            <a:spLocks noGrp="1"/>
          </p:cNvSpPr>
          <p:nvPr>
            <p:ph type="sldNum" sz="quarter" idx="12"/>
          </p:nvPr>
        </p:nvSpPr>
        <p:spPr/>
        <p:txBody>
          <a:bodyPr/>
          <a:lstStyle/>
          <a:p>
            <a:fld id="{FC737FA9-0A74-4ABE-A0AD-A67395BEDFE6}" type="slidenum">
              <a:rPr lang="en-US"/>
              <a:pPr/>
              <a:t>23</a:t>
            </a:fld>
            <a:endParaRPr lang="en-US"/>
          </a:p>
        </p:txBody>
      </p:sp>
      <p:sp>
        <p:nvSpPr>
          <p:cNvPr id="2" name="Rectangle 1"/>
          <p:cNvSpPr>
            <a:spLocks noChangeArrowheads="1"/>
          </p:cNvSpPr>
          <p:nvPr/>
        </p:nvSpPr>
        <p:spPr bwMode="auto">
          <a:xfrm>
            <a:off x="685800" y="533401"/>
            <a:ext cx="8763000" cy="3477875"/>
          </a:xfrm>
          <a:prstGeom prst="rect">
            <a:avLst/>
          </a:prstGeom>
          <a:noFill/>
          <a:ln w="9525">
            <a:noFill/>
            <a:miter lim="800000"/>
            <a:headEnd/>
            <a:tailEnd/>
          </a:ln>
        </p:spPr>
        <p:txBody>
          <a:bodyPr wrap="square">
            <a:spAutoFit/>
          </a:bodyPr>
          <a:lstStyle/>
          <a:p>
            <a:pPr algn="just"/>
            <a:r>
              <a:rPr lang="en-US" sz="2000" b="1" i="1" dirty="0">
                <a:solidFill>
                  <a:srgbClr val="0070C0"/>
                </a:solidFill>
                <a:latin typeface="Constantia" pitchFamily="18" charset="0"/>
              </a:rPr>
              <a:t>Critical Path: </a:t>
            </a:r>
          </a:p>
          <a:p>
            <a:pPr marL="166688" indent="-166688">
              <a:buClr>
                <a:schemeClr val="accent4"/>
              </a:buClr>
              <a:buSzPct val="200000"/>
              <a:buFont typeface="Constantia" pitchFamily="18" charset="0"/>
              <a:buChar char="•"/>
            </a:pPr>
            <a:r>
              <a:rPr lang="en-US" sz="2000" dirty="0">
                <a:latin typeface="Constantia" pitchFamily="18" charset="0"/>
              </a:rPr>
              <a:t>After determining the </a:t>
            </a:r>
            <a:r>
              <a:rPr lang="en-US" sz="2000" dirty="0">
                <a:solidFill>
                  <a:srgbClr val="FF0000"/>
                </a:solidFill>
                <a:latin typeface="Constantia" pitchFamily="18" charset="0"/>
              </a:rPr>
              <a:t>earliest</a:t>
            </a:r>
            <a:r>
              <a:rPr lang="en-US" sz="2000" dirty="0">
                <a:latin typeface="Constantia" pitchFamily="18" charset="0"/>
              </a:rPr>
              <a:t> </a:t>
            </a:r>
            <a:r>
              <a:rPr lang="en-US" sz="2000" dirty="0" smtClean="0">
                <a:latin typeface="Constantia" pitchFamily="18" charset="0"/>
              </a:rPr>
              <a:t>&amp; </a:t>
            </a:r>
            <a:r>
              <a:rPr lang="en-US" sz="2000" dirty="0">
                <a:latin typeface="Constantia" pitchFamily="18" charset="0"/>
              </a:rPr>
              <a:t>the </a:t>
            </a:r>
            <a:r>
              <a:rPr lang="en-US" sz="2000" dirty="0">
                <a:solidFill>
                  <a:srgbClr val="FF0000"/>
                </a:solidFill>
                <a:latin typeface="Constantia" pitchFamily="18" charset="0"/>
              </a:rPr>
              <a:t>latest scheduled times </a:t>
            </a:r>
            <a:r>
              <a:rPr lang="en-US" sz="2000" dirty="0">
                <a:latin typeface="Constantia" pitchFamily="18" charset="0"/>
              </a:rPr>
              <a:t>for various activities, the minimum time required to complete the project is calculated. In a network, </a:t>
            </a:r>
            <a:r>
              <a:rPr lang="en-US" sz="2000" dirty="0">
                <a:solidFill>
                  <a:srgbClr val="FF0000"/>
                </a:solidFill>
                <a:latin typeface="Constantia" pitchFamily="18" charset="0"/>
              </a:rPr>
              <a:t>among various paths, the longest path which determines the total time duration of the project is called the critical path.</a:t>
            </a:r>
            <a:r>
              <a:rPr lang="en-US" sz="2000" dirty="0">
                <a:latin typeface="Constantia" pitchFamily="18" charset="0"/>
              </a:rPr>
              <a:t> The following conditions must be satisfied in locating the critical path of a </a:t>
            </a:r>
            <a:r>
              <a:rPr lang="en-US" sz="2000" dirty="0" smtClean="0">
                <a:latin typeface="Constantia" pitchFamily="18" charset="0"/>
              </a:rPr>
              <a:t>network.</a:t>
            </a:r>
          </a:p>
          <a:p>
            <a:pPr marL="166688" indent="-166688">
              <a:buClr>
                <a:schemeClr val="accent4"/>
              </a:buClr>
              <a:buSzPct val="200000"/>
              <a:buFont typeface="Constantia" pitchFamily="18" charset="0"/>
              <a:buChar char="•"/>
            </a:pPr>
            <a:r>
              <a:rPr lang="en-US" sz="2000" dirty="0" smtClean="0">
                <a:latin typeface="Constantia" pitchFamily="18" charset="0"/>
              </a:rPr>
              <a:t>An activity is said to be critical only if both the conditions are satisfied.</a:t>
            </a:r>
          </a:p>
          <a:p>
            <a:pPr>
              <a:buClr>
                <a:schemeClr val="accent4"/>
              </a:buClr>
              <a:buSzPct val="200000"/>
              <a:buFont typeface="Constantia" pitchFamily="18" charset="0"/>
              <a:buChar char="•"/>
            </a:pPr>
            <a:r>
              <a:rPr lang="en-US" sz="2000" dirty="0" smtClean="0">
                <a:latin typeface="Constantia" pitchFamily="18" charset="0"/>
              </a:rPr>
              <a:t>1. TL – TE = 0</a:t>
            </a:r>
          </a:p>
          <a:p>
            <a:pPr>
              <a:buClr>
                <a:schemeClr val="accent4"/>
              </a:buClr>
              <a:buSzPct val="200000"/>
              <a:buFont typeface="Constantia" pitchFamily="18" charset="0"/>
              <a:buChar char="•"/>
            </a:pPr>
            <a:r>
              <a:rPr lang="en-US" sz="2000" dirty="0" smtClean="0">
                <a:latin typeface="Constantia" pitchFamily="18" charset="0"/>
              </a:rPr>
              <a:t>2. </a:t>
            </a:r>
            <a:r>
              <a:rPr lang="en-US" sz="2000" dirty="0" err="1" smtClean="0">
                <a:latin typeface="Constantia" pitchFamily="18" charset="0"/>
              </a:rPr>
              <a:t>TLj</a:t>
            </a:r>
            <a:r>
              <a:rPr lang="en-US" sz="2000" dirty="0" smtClean="0">
                <a:latin typeface="Constantia" pitchFamily="18" charset="0"/>
              </a:rPr>
              <a:t> – </a:t>
            </a:r>
            <a:r>
              <a:rPr lang="en-US" sz="2000" dirty="0" err="1" smtClean="0">
                <a:latin typeface="Constantia" pitchFamily="18" charset="0"/>
              </a:rPr>
              <a:t>tij</a:t>
            </a:r>
            <a:r>
              <a:rPr lang="en-US" sz="2000" dirty="0" smtClean="0">
                <a:latin typeface="Constantia" pitchFamily="18" charset="0"/>
              </a:rPr>
              <a:t> – </a:t>
            </a:r>
            <a:r>
              <a:rPr lang="en-US" sz="2000" dirty="0" err="1" smtClean="0">
                <a:latin typeface="Constantia" pitchFamily="18" charset="0"/>
              </a:rPr>
              <a:t>TEj</a:t>
            </a:r>
            <a:r>
              <a:rPr lang="en-US" sz="2000" dirty="0" smtClean="0">
                <a:latin typeface="Constantia" pitchFamily="18" charset="0"/>
              </a:rPr>
              <a:t> = 0</a:t>
            </a:r>
          </a:p>
          <a:p>
            <a:pPr>
              <a:buClr>
                <a:schemeClr val="accent4"/>
              </a:buClr>
              <a:buSzPct val="200000"/>
              <a:buFont typeface="Constantia" pitchFamily="18" charset="0"/>
              <a:buChar char="•"/>
            </a:pPr>
            <a:r>
              <a:rPr lang="en-US" sz="2000" b="1" i="1" dirty="0" smtClean="0">
                <a:latin typeface="Constantia" pitchFamily="18" charset="0"/>
              </a:rPr>
              <a:t>Example :</a:t>
            </a:r>
            <a:r>
              <a:rPr lang="en-US" sz="2000" dirty="0" smtClean="0">
                <a:latin typeface="Constantia" pitchFamily="18" charset="0"/>
              </a:rPr>
              <a:t> A project schedule has the following characteristics as shown in Table </a:t>
            </a:r>
            <a:endParaRPr lang="en-US" sz="2000" b="1" dirty="0">
              <a:latin typeface="Constantia" pitchFamily="18" charset="0"/>
            </a:endParaRPr>
          </a:p>
        </p:txBody>
      </p:sp>
      <p:pic>
        <p:nvPicPr>
          <p:cNvPr id="1026" name="Picture 2"/>
          <p:cNvPicPr>
            <a:picLocks noChangeAspect="1" noChangeArrowheads="1"/>
          </p:cNvPicPr>
          <p:nvPr/>
        </p:nvPicPr>
        <p:blipFill>
          <a:blip r:embed="rId3"/>
          <a:srcRect/>
          <a:stretch>
            <a:fillRect/>
          </a:stretch>
        </p:blipFill>
        <p:spPr bwMode="auto">
          <a:xfrm>
            <a:off x="457200" y="4495800"/>
            <a:ext cx="5962469" cy="1524000"/>
          </a:xfrm>
          <a:prstGeom prst="rect">
            <a:avLst/>
          </a:prstGeom>
          <a:noFill/>
          <a:ln w="9525">
            <a:noFill/>
            <a:miter lim="800000"/>
            <a:headEnd/>
            <a:tailEnd/>
          </a:ln>
        </p:spPr>
      </p:pic>
      <p:sp>
        <p:nvSpPr>
          <p:cNvPr id="6" name="Rectangle 5"/>
          <p:cNvSpPr>
            <a:spLocks noChangeArrowheads="1"/>
          </p:cNvSpPr>
          <p:nvPr/>
        </p:nvSpPr>
        <p:spPr bwMode="auto">
          <a:xfrm>
            <a:off x="6477000" y="4572000"/>
            <a:ext cx="3200400" cy="1323439"/>
          </a:xfrm>
          <a:prstGeom prst="rect">
            <a:avLst/>
          </a:prstGeom>
          <a:noFill/>
          <a:ln w="9525">
            <a:noFill/>
            <a:miter lim="800000"/>
            <a:headEnd/>
            <a:tailEnd/>
          </a:ln>
        </p:spPr>
        <p:txBody>
          <a:bodyPr wrap="square">
            <a:spAutoFit/>
          </a:bodyPr>
          <a:lstStyle/>
          <a:p>
            <a:r>
              <a:rPr lang="en-US" sz="2000" dirty="0" err="1">
                <a:latin typeface="Constantia" pitchFamily="18" charset="0"/>
              </a:rPr>
              <a:t>i</a:t>
            </a:r>
            <a:r>
              <a:rPr lang="en-US" sz="2000" dirty="0">
                <a:latin typeface="Constantia" pitchFamily="18" charset="0"/>
              </a:rPr>
              <a:t>. Construct PERT network.</a:t>
            </a:r>
          </a:p>
          <a:p>
            <a:r>
              <a:rPr lang="en-US" sz="2000" dirty="0">
                <a:latin typeface="Constantia" pitchFamily="18" charset="0"/>
              </a:rPr>
              <a:t>ii. Compute TE </a:t>
            </a:r>
            <a:r>
              <a:rPr lang="en-US" sz="2000" dirty="0" smtClean="0">
                <a:latin typeface="Constantia" pitchFamily="18" charset="0"/>
              </a:rPr>
              <a:t>&amp; </a:t>
            </a:r>
            <a:r>
              <a:rPr lang="en-US" sz="2000" dirty="0">
                <a:latin typeface="Constantia" pitchFamily="18" charset="0"/>
              </a:rPr>
              <a:t>TL for       </a:t>
            </a:r>
          </a:p>
          <a:p>
            <a:r>
              <a:rPr lang="en-US" sz="2000" dirty="0">
                <a:latin typeface="Constantia" pitchFamily="18" charset="0"/>
              </a:rPr>
              <a:t>      each activity.</a:t>
            </a:r>
          </a:p>
          <a:p>
            <a:r>
              <a:rPr lang="en-US" sz="2000" dirty="0">
                <a:latin typeface="Constantia" pitchFamily="18" charset="0"/>
              </a:rPr>
              <a:t>iii. Find the critical path.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2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3" dur="2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4" dur="20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2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2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p:cTn id="26" dur="2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7" dur="2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8" dur="20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2000" fill="hold"/>
                                        <p:tgtEl>
                                          <p:spTgt spid="2">
                                            <p:txEl>
                                              <p:pRg st="4" end="4"/>
                                            </p:txEl>
                                          </p:spTgt>
                                        </p:tgtEl>
                                        <p:attrNameLst>
                                          <p:attrName>ppt_w</p:attrName>
                                        </p:attrNameLst>
                                      </p:cBhvr>
                                      <p:tavLst>
                                        <p:tav tm="0">
                                          <p:val>
                                            <p:strVal val="#ppt_w*0.70"/>
                                          </p:val>
                                        </p:tav>
                                        <p:tav tm="100000">
                                          <p:val>
                                            <p:strVal val="#ppt_w"/>
                                          </p:val>
                                        </p:tav>
                                      </p:tavLst>
                                    </p:anim>
                                    <p:anim calcmode="lin" valueType="num">
                                      <p:cBhvr>
                                        <p:cTn id="34" dur="2000" fill="hold"/>
                                        <p:tgtEl>
                                          <p:spTgt spid="2">
                                            <p:txEl>
                                              <p:pRg st="4" end="4"/>
                                            </p:txEl>
                                          </p:spTgt>
                                        </p:tgtEl>
                                        <p:attrNameLst>
                                          <p:attrName>ppt_h</p:attrName>
                                        </p:attrNameLst>
                                      </p:cBhvr>
                                      <p:tavLst>
                                        <p:tav tm="0">
                                          <p:val>
                                            <p:strVal val="#ppt_h"/>
                                          </p:val>
                                        </p:tav>
                                        <p:tav tm="100000">
                                          <p:val>
                                            <p:strVal val="#ppt_h"/>
                                          </p:val>
                                        </p:tav>
                                      </p:tavLst>
                                    </p:anim>
                                    <p:animEffect transition="in" filter="fade">
                                      <p:cBhvr>
                                        <p:cTn id="35" dur="2000"/>
                                        <p:tgtEl>
                                          <p:spTgt spid="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 calcmode="lin" valueType="num">
                                      <p:cBhvr>
                                        <p:cTn id="40" dur="2000" fill="hold"/>
                                        <p:tgtEl>
                                          <p:spTgt spid="2">
                                            <p:txEl>
                                              <p:pRg st="5" end="5"/>
                                            </p:txEl>
                                          </p:spTgt>
                                        </p:tgtEl>
                                        <p:attrNameLst>
                                          <p:attrName>ppt_w</p:attrName>
                                        </p:attrNameLst>
                                      </p:cBhvr>
                                      <p:tavLst>
                                        <p:tav tm="0">
                                          <p:val>
                                            <p:strVal val="#ppt_w*0.70"/>
                                          </p:val>
                                        </p:tav>
                                        <p:tav tm="100000">
                                          <p:val>
                                            <p:strVal val="#ppt_w"/>
                                          </p:val>
                                        </p:tav>
                                      </p:tavLst>
                                    </p:anim>
                                    <p:anim calcmode="lin" valueType="num">
                                      <p:cBhvr>
                                        <p:cTn id="41" dur="2000" fill="hold"/>
                                        <p:tgtEl>
                                          <p:spTgt spid="2">
                                            <p:txEl>
                                              <p:pRg st="5" end="5"/>
                                            </p:txEl>
                                          </p:spTgt>
                                        </p:tgtEl>
                                        <p:attrNameLst>
                                          <p:attrName>ppt_h</p:attrName>
                                        </p:attrNameLst>
                                      </p:cBhvr>
                                      <p:tavLst>
                                        <p:tav tm="0">
                                          <p:val>
                                            <p:strVal val="#ppt_h"/>
                                          </p:val>
                                        </p:tav>
                                        <p:tav tm="100000">
                                          <p:val>
                                            <p:strVal val="#ppt_h"/>
                                          </p:val>
                                        </p:tav>
                                      </p:tavLst>
                                    </p:anim>
                                    <p:animEffect transition="in" filter="fade">
                                      <p:cBhvr>
                                        <p:cTn id="42" dur="2000"/>
                                        <p:tgtEl>
                                          <p:spTgt spid="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anim calcmode="lin" valueType="num">
                                      <p:cBhvr>
                                        <p:cTn id="47" dur="2000" fill="hold"/>
                                        <p:tgtEl>
                                          <p:spTgt spid="1026"/>
                                        </p:tgtEl>
                                        <p:attrNameLst>
                                          <p:attrName>ppt_w</p:attrName>
                                        </p:attrNameLst>
                                      </p:cBhvr>
                                      <p:tavLst>
                                        <p:tav tm="0">
                                          <p:val>
                                            <p:fltVal val="0"/>
                                          </p:val>
                                        </p:tav>
                                        <p:tav tm="100000">
                                          <p:val>
                                            <p:strVal val="#ppt_w"/>
                                          </p:val>
                                        </p:tav>
                                      </p:tavLst>
                                    </p:anim>
                                    <p:anim calcmode="lin" valueType="num">
                                      <p:cBhvr>
                                        <p:cTn id="48" dur="2000" fill="hold"/>
                                        <p:tgtEl>
                                          <p:spTgt spid="1026"/>
                                        </p:tgtEl>
                                        <p:attrNameLst>
                                          <p:attrName>ppt_h</p:attrName>
                                        </p:attrNameLst>
                                      </p:cBhvr>
                                      <p:tavLst>
                                        <p:tav tm="0">
                                          <p:val>
                                            <p:fltVal val="0"/>
                                          </p:val>
                                        </p:tav>
                                        <p:tav tm="100000">
                                          <p:val>
                                            <p:strVal val="#ppt_h"/>
                                          </p:val>
                                        </p:tav>
                                      </p:tavLst>
                                    </p:anim>
                                    <p:anim calcmode="lin" valueType="num">
                                      <p:cBhvr>
                                        <p:cTn id="49" dur="2000" fill="hold"/>
                                        <p:tgtEl>
                                          <p:spTgt spid="1026"/>
                                        </p:tgtEl>
                                        <p:attrNameLst>
                                          <p:attrName>style.rotation</p:attrName>
                                        </p:attrNameLst>
                                      </p:cBhvr>
                                      <p:tavLst>
                                        <p:tav tm="0">
                                          <p:val>
                                            <p:fltVal val="360"/>
                                          </p:val>
                                        </p:tav>
                                        <p:tav tm="100000">
                                          <p:val>
                                            <p:fltVal val="0"/>
                                          </p:val>
                                        </p:tav>
                                      </p:tavLst>
                                    </p:anim>
                                    <p:animEffect transition="in" filter="fade">
                                      <p:cBhvr>
                                        <p:cTn id="50" dur="2000"/>
                                        <p:tgtEl>
                                          <p:spTgt spid="1026"/>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2000" fill="hold"/>
                                        <p:tgtEl>
                                          <p:spTgt spid="6"/>
                                        </p:tgtEl>
                                        <p:attrNameLst>
                                          <p:attrName>ppt_x</p:attrName>
                                        </p:attrNameLst>
                                      </p:cBhvr>
                                      <p:tavLst>
                                        <p:tav tm="0">
                                          <p:val>
                                            <p:strVal val="1+#ppt_w/2"/>
                                          </p:val>
                                        </p:tav>
                                        <p:tav tm="100000">
                                          <p:val>
                                            <p:strVal val="#ppt_x"/>
                                          </p:val>
                                        </p:tav>
                                      </p:tavLst>
                                    </p:anim>
                                    <p:anim calcmode="lin" valueType="num">
                                      <p:cBhvr additive="base">
                                        <p:cTn id="56"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fld id="{4751D288-2825-434D-98F7-879402F38539}" type="slidenum">
              <a:rPr lang="en-US" sz="4000">
                <a:solidFill>
                  <a:srgbClr val="FF0000"/>
                </a:solidFill>
              </a:rPr>
              <a:pPr/>
              <a:t>24</a:t>
            </a:fld>
            <a:endParaRPr lang="en-US" sz="4000">
              <a:solidFill>
                <a:srgbClr val="FF0000"/>
              </a:solidFill>
            </a:endParaRPr>
          </a:p>
        </p:txBody>
      </p:sp>
      <p:pic>
        <p:nvPicPr>
          <p:cNvPr id="2" name="Picture 2"/>
          <p:cNvPicPr>
            <a:picLocks noChangeAspect="1" noChangeArrowheads="1"/>
          </p:cNvPicPr>
          <p:nvPr/>
        </p:nvPicPr>
        <p:blipFill>
          <a:blip r:embed="rId3"/>
          <a:srcRect/>
          <a:stretch>
            <a:fillRect/>
          </a:stretch>
        </p:blipFill>
        <p:spPr bwMode="auto">
          <a:xfrm>
            <a:off x="1733550" y="762000"/>
            <a:ext cx="6521450" cy="1666875"/>
          </a:xfrm>
          <a:prstGeom prst="rect">
            <a:avLst/>
          </a:prstGeom>
          <a:noFill/>
          <a:ln w="9525">
            <a:noFill/>
            <a:miter lim="800000"/>
            <a:headEnd/>
            <a:tailEnd/>
          </a:ln>
        </p:spPr>
      </p:pic>
      <p:sp>
        <p:nvSpPr>
          <p:cNvPr id="3" name="Rectangle 2"/>
          <p:cNvSpPr>
            <a:spLocks noChangeArrowheads="1"/>
          </p:cNvSpPr>
          <p:nvPr/>
        </p:nvSpPr>
        <p:spPr bwMode="auto">
          <a:xfrm>
            <a:off x="495300" y="2514600"/>
            <a:ext cx="9080500" cy="646113"/>
          </a:xfrm>
          <a:prstGeom prst="rect">
            <a:avLst/>
          </a:prstGeom>
          <a:noFill/>
          <a:ln w="9525">
            <a:noFill/>
            <a:miter lim="800000"/>
            <a:headEnd/>
            <a:tailEnd/>
          </a:ln>
        </p:spPr>
        <p:txBody>
          <a:bodyPr>
            <a:spAutoFit/>
          </a:bodyPr>
          <a:lstStyle/>
          <a:p>
            <a:pPr marL="400050" indent="-400050">
              <a:buFontTx/>
              <a:buAutoNum type="romanLcParenBoth"/>
            </a:pPr>
            <a:r>
              <a:rPr lang="en-US">
                <a:latin typeface="Constantia" pitchFamily="18" charset="0"/>
              </a:rPr>
              <a:t>From the data given in the problem, the activity network is constructed as shown in Figure given below</a:t>
            </a:r>
          </a:p>
        </p:txBody>
      </p:sp>
      <p:pic>
        <p:nvPicPr>
          <p:cNvPr id="2050" name="Picture 2"/>
          <p:cNvPicPr>
            <a:picLocks noChangeAspect="1" noChangeArrowheads="1"/>
          </p:cNvPicPr>
          <p:nvPr/>
        </p:nvPicPr>
        <p:blipFill>
          <a:blip r:embed="rId4"/>
          <a:srcRect/>
          <a:stretch>
            <a:fillRect/>
          </a:stretch>
        </p:blipFill>
        <p:spPr bwMode="auto">
          <a:xfrm>
            <a:off x="1733550" y="3352800"/>
            <a:ext cx="6480175" cy="2819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36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2000" fill="hold"/>
                                        <p:tgtEl>
                                          <p:spTgt spid="3"/>
                                        </p:tgtEl>
                                        <p:attrNameLst>
                                          <p:attrName>ppt_w</p:attrName>
                                        </p:attrNameLst>
                                      </p:cBhvr>
                                      <p:tavLst>
                                        <p:tav tm="0">
                                          <p:val>
                                            <p:strVal val="#ppt_w*0.70"/>
                                          </p:val>
                                        </p:tav>
                                        <p:tav tm="100000">
                                          <p:val>
                                            <p:strVal val="#ppt_w"/>
                                          </p:val>
                                        </p:tav>
                                      </p:tavLst>
                                    </p:anim>
                                    <p:anim calcmode="lin" valueType="num">
                                      <p:cBhvr>
                                        <p:cTn id="16" dur="2000" fill="hold"/>
                                        <p:tgtEl>
                                          <p:spTgt spid="3"/>
                                        </p:tgtEl>
                                        <p:attrNameLst>
                                          <p:attrName>ppt_h</p:attrName>
                                        </p:attrNameLst>
                                      </p:cBhvr>
                                      <p:tavLst>
                                        <p:tav tm="0">
                                          <p:val>
                                            <p:strVal val="#ppt_h"/>
                                          </p:val>
                                        </p:tav>
                                        <p:tav tm="100000">
                                          <p:val>
                                            <p:strVal val="#ppt_h"/>
                                          </p:val>
                                        </p:tav>
                                      </p:tavLst>
                                    </p:anim>
                                    <p:animEffect transition="in" filter="fade">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2000" fill="hold"/>
                                        <p:tgtEl>
                                          <p:spTgt spid="2050"/>
                                        </p:tgtEl>
                                        <p:attrNameLst>
                                          <p:attrName>ppt_w</p:attrName>
                                        </p:attrNameLst>
                                      </p:cBhvr>
                                      <p:tavLst>
                                        <p:tav tm="0">
                                          <p:val>
                                            <p:fltVal val="0"/>
                                          </p:val>
                                        </p:tav>
                                        <p:tav tm="100000">
                                          <p:val>
                                            <p:strVal val="#ppt_w"/>
                                          </p:val>
                                        </p:tav>
                                      </p:tavLst>
                                    </p:anim>
                                    <p:anim calcmode="lin" valueType="num">
                                      <p:cBhvr>
                                        <p:cTn id="23" dur="2000" fill="hold"/>
                                        <p:tgtEl>
                                          <p:spTgt spid="2050"/>
                                        </p:tgtEl>
                                        <p:attrNameLst>
                                          <p:attrName>ppt_h</p:attrName>
                                        </p:attrNameLst>
                                      </p:cBhvr>
                                      <p:tavLst>
                                        <p:tav tm="0">
                                          <p:val>
                                            <p:fltVal val="0"/>
                                          </p:val>
                                        </p:tav>
                                        <p:tav tm="100000">
                                          <p:val>
                                            <p:strVal val="#ppt_h"/>
                                          </p:val>
                                        </p:tav>
                                      </p:tavLst>
                                    </p:anim>
                                    <p:anim calcmode="lin" valueType="num">
                                      <p:cBhvr>
                                        <p:cTn id="24" dur="2000" fill="hold"/>
                                        <p:tgtEl>
                                          <p:spTgt spid="2050"/>
                                        </p:tgtEl>
                                        <p:attrNameLst>
                                          <p:attrName>style.rotation</p:attrName>
                                        </p:attrNameLst>
                                      </p:cBhvr>
                                      <p:tavLst>
                                        <p:tav tm="0">
                                          <p:val>
                                            <p:fltVal val="360"/>
                                          </p:val>
                                        </p:tav>
                                        <p:tav tm="100000">
                                          <p:val>
                                            <p:fltVal val="0"/>
                                          </p:val>
                                        </p:tav>
                                      </p:tavLst>
                                    </p:anim>
                                    <p:animEffect transition="in" filter="fade">
                                      <p:cBhvr>
                                        <p:cTn id="25"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7"/>
          <p:cNvSpPr>
            <a:spLocks noGrp="1"/>
          </p:cNvSpPr>
          <p:nvPr>
            <p:ph type="sldNum" sz="quarter" idx="12"/>
          </p:nvPr>
        </p:nvSpPr>
        <p:spPr/>
        <p:txBody>
          <a:bodyPr/>
          <a:lstStyle/>
          <a:p>
            <a:fld id="{EE2EBF00-BD93-47E8-AE8D-E431CA304936}" type="slidenum">
              <a:rPr lang="en-US" sz="3600">
                <a:solidFill>
                  <a:srgbClr val="FF0000"/>
                </a:solidFill>
              </a:rPr>
              <a:pPr/>
              <a:t>25</a:t>
            </a:fld>
            <a:endParaRPr lang="en-US" sz="3600">
              <a:solidFill>
                <a:srgbClr val="FF0000"/>
              </a:solidFill>
            </a:endParaRPr>
          </a:p>
        </p:txBody>
      </p:sp>
      <p:sp>
        <p:nvSpPr>
          <p:cNvPr id="2" name="Rectangle 1"/>
          <p:cNvSpPr>
            <a:spLocks noChangeArrowheads="1"/>
          </p:cNvSpPr>
          <p:nvPr/>
        </p:nvSpPr>
        <p:spPr bwMode="auto">
          <a:xfrm>
            <a:off x="495300" y="228600"/>
            <a:ext cx="8750300" cy="646331"/>
          </a:xfrm>
          <a:prstGeom prst="rect">
            <a:avLst/>
          </a:prstGeom>
          <a:noFill/>
          <a:ln w="9525">
            <a:noFill/>
            <a:miter lim="800000"/>
            <a:headEnd/>
            <a:tailEnd/>
          </a:ln>
        </p:spPr>
        <p:txBody>
          <a:bodyPr>
            <a:spAutoFit/>
          </a:bodyPr>
          <a:lstStyle/>
          <a:p>
            <a:pPr algn="just"/>
            <a:r>
              <a:rPr lang="en-US" dirty="0">
                <a:latin typeface="Constantia" pitchFamily="18" charset="0"/>
              </a:rPr>
              <a:t>(ii) </a:t>
            </a:r>
            <a:r>
              <a:rPr lang="en-US" b="1" dirty="0">
                <a:latin typeface="Constantia" pitchFamily="18" charset="0"/>
              </a:rPr>
              <a:t>To determine the critical path, compute the earliest, time TE </a:t>
            </a:r>
            <a:r>
              <a:rPr lang="en-US" b="1" dirty="0" smtClean="0">
                <a:latin typeface="Constantia" pitchFamily="18" charset="0"/>
              </a:rPr>
              <a:t>&amp; </a:t>
            </a:r>
            <a:r>
              <a:rPr lang="en-US" b="1" dirty="0">
                <a:latin typeface="Constantia" pitchFamily="18" charset="0"/>
              </a:rPr>
              <a:t>latest time TL for each of the activity of the project. The calculations of TE </a:t>
            </a:r>
            <a:r>
              <a:rPr lang="en-US" b="1" dirty="0" smtClean="0">
                <a:latin typeface="Constantia" pitchFamily="18" charset="0"/>
              </a:rPr>
              <a:t>&amp; </a:t>
            </a:r>
            <a:r>
              <a:rPr lang="en-US" b="1" dirty="0">
                <a:latin typeface="Constantia" pitchFamily="18" charset="0"/>
              </a:rPr>
              <a:t>TL are as  follows:,</a:t>
            </a:r>
          </a:p>
        </p:txBody>
      </p:sp>
      <p:sp>
        <p:nvSpPr>
          <p:cNvPr id="3" name="Rectangle 2"/>
          <p:cNvSpPr>
            <a:spLocks noChangeArrowheads="1"/>
          </p:cNvSpPr>
          <p:nvPr/>
        </p:nvSpPr>
        <p:spPr bwMode="auto">
          <a:xfrm>
            <a:off x="247650" y="1230313"/>
            <a:ext cx="3814763" cy="369887"/>
          </a:xfrm>
          <a:prstGeom prst="rect">
            <a:avLst/>
          </a:prstGeom>
          <a:noFill/>
          <a:ln w="9525">
            <a:noFill/>
            <a:miter lim="800000"/>
            <a:headEnd/>
            <a:tailEnd/>
          </a:ln>
        </p:spPr>
        <p:txBody>
          <a:bodyPr wrap="none">
            <a:spAutoFit/>
          </a:bodyPr>
          <a:lstStyle/>
          <a:p>
            <a:r>
              <a:rPr lang="en-US" b="1">
                <a:latin typeface="Constantia" pitchFamily="18" charset="0"/>
              </a:rPr>
              <a:t>To calculate TE for all activities</a:t>
            </a:r>
          </a:p>
        </p:txBody>
      </p:sp>
      <p:sp>
        <p:nvSpPr>
          <p:cNvPr id="4" name="Rectangle 3"/>
          <p:cNvSpPr>
            <a:spLocks noChangeArrowheads="1"/>
          </p:cNvSpPr>
          <p:nvPr/>
        </p:nvSpPr>
        <p:spPr bwMode="auto">
          <a:xfrm>
            <a:off x="82550" y="1674813"/>
            <a:ext cx="4953000" cy="1754187"/>
          </a:xfrm>
          <a:prstGeom prst="rect">
            <a:avLst/>
          </a:prstGeom>
          <a:noFill/>
          <a:ln w="9525">
            <a:noFill/>
            <a:miter lim="800000"/>
            <a:headEnd/>
            <a:tailEnd/>
          </a:ln>
        </p:spPr>
        <p:txBody>
          <a:bodyPr>
            <a:spAutoFit/>
          </a:bodyPr>
          <a:lstStyle/>
          <a:p>
            <a:r>
              <a:rPr lang="en-US" dirty="0">
                <a:latin typeface="Constantia" pitchFamily="18" charset="0"/>
              </a:rPr>
              <a:t>TE1 = 0</a:t>
            </a:r>
          </a:p>
          <a:p>
            <a:r>
              <a:rPr lang="en-US" dirty="0">
                <a:latin typeface="Constantia" pitchFamily="18" charset="0"/>
              </a:rPr>
              <a:t>TE2 = TE1 + t1, 2 = 0 + 4 = 4</a:t>
            </a:r>
          </a:p>
          <a:p>
            <a:r>
              <a:rPr lang="en-US" dirty="0">
                <a:latin typeface="Constantia" pitchFamily="18" charset="0"/>
              </a:rPr>
              <a:t>TE3 = TE1 + t1, 3 = 0 + 1 =1</a:t>
            </a:r>
          </a:p>
          <a:p>
            <a:r>
              <a:rPr lang="en-US" dirty="0">
                <a:latin typeface="Constantia" pitchFamily="18" charset="0"/>
              </a:rPr>
              <a:t>TE4 = max (TE2 + t2, 4 </a:t>
            </a:r>
            <a:r>
              <a:rPr lang="en-US" dirty="0" smtClean="0">
                <a:latin typeface="Constantia" pitchFamily="18" charset="0"/>
              </a:rPr>
              <a:t>&amp; </a:t>
            </a:r>
            <a:r>
              <a:rPr lang="en-US" dirty="0">
                <a:latin typeface="Constantia" pitchFamily="18" charset="0"/>
              </a:rPr>
              <a:t>TE3 + t3, 4)</a:t>
            </a:r>
          </a:p>
          <a:p>
            <a:r>
              <a:rPr lang="en-US" dirty="0">
                <a:latin typeface="Constantia" pitchFamily="18" charset="0"/>
              </a:rPr>
              <a:t>        = max (4 + 1 </a:t>
            </a:r>
            <a:r>
              <a:rPr lang="en-US" dirty="0" smtClean="0">
                <a:latin typeface="Constantia" pitchFamily="18" charset="0"/>
              </a:rPr>
              <a:t>&amp; </a:t>
            </a:r>
            <a:r>
              <a:rPr lang="en-US" dirty="0">
                <a:latin typeface="Constantia" pitchFamily="18" charset="0"/>
              </a:rPr>
              <a:t>1 + 1) = max (5, 2)</a:t>
            </a:r>
          </a:p>
          <a:p>
            <a:r>
              <a:rPr lang="en-US" dirty="0">
                <a:latin typeface="Constantia" pitchFamily="18" charset="0"/>
              </a:rPr>
              <a:t>         = 5 days</a:t>
            </a:r>
          </a:p>
        </p:txBody>
      </p:sp>
      <p:sp>
        <p:nvSpPr>
          <p:cNvPr id="5" name="Rectangle 4"/>
          <p:cNvSpPr>
            <a:spLocks noChangeArrowheads="1"/>
          </p:cNvSpPr>
          <p:nvPr/>
        </p:nvSpPr>
        <p:spPr bwMode="auto">
          <a:xfrm>
            <a:off x="82550" y="3406775"/>
            <a:ext cx="4787900" cy="2308225"/>
          </a:xfrm>
          <a:prstGeom prst="rect">
            <a:avLst/>
          </a:prstGeom>
          <a:noFill/>
          <a:ln w="9525">
            <a:noFill/>
            <a:miter lim="800000"/>
            <a:headEnd/>
            <a:tailEnd/>
          </a:ln>
        </p:spPr>
        <p:txBody>
          <a:bodyPr>
            <a:spAutoFit/>
          </a:bodyPr>
          <a:lstStyle/>
          <a:p>
            <a:r>
              <a:rPr lang="en-US" dirty="0">
                <a:latin typeface="Constantia" pitchFamily="18" charset="0"/>
              </a:rPr>
              <a:t>TE5 = TE3 + t3, 6 = 1 + 6 = 7</a:t>
            </a:r>
          </a:p>
          <a:p>
            <a:r>
              <a:rPr lang="en-US" dirty="0">
                <a:latin typeface="Constantia" pitchFamily="18" charset="0"/>
              </a:rPr>
              <a:t>TE6 = TE5 + t5, 6 = 7 + 4 = 11</a:t>
            </a:r>
          </a:p>
          <a:p>
            <a:r>
              <a:rPr lang="en-US" dirty="0">
                <a:latin typeface="Constantia" pitchFamily="18" charset="0"/>
              </a:rPr>
              <a:t>TE7 = TE5 + t5, 7 = 7 + 8 = 15</a:t>
            </a:r>
          </a:p>
          <a:p>
            <a:r>
              <a:rPr lang="en-US" dirty="0">
                <a:latin typeface="Constantia" pitchFamily="18" charset="0"/>
              </a:rPr>
              <a:t>TE8 = max (TE6 + t6, 8 </a:t>
            </a:r>
            <a:r>
              <a:rPr lang="en-US" dirty="0" smtClean="0">
                <a:latin typeface="Constantia" pitchFamily="18" charset="0"/>
              </a:rPr>
              <a:t>&amp; </a:t>
            </a:r>
            <a:r>
              <a:rPr lang="en-US" dirty="0">
                <a:latin typeface="Constantia" pitchFamily="18" charset="0"/>
              </a:rPr>
              <a:t>TE7 + t7, 8)</a:t>
            </a:r>
          </a:p>
          <a:p>
            <a:r>
              <a:rPr lang="en-US" dirty="0">
                <a:latin typeface="Constantia" pitchFamily="18" charset="0"/>
              </a:rPr>
              <a:t>        = max (11 + 1 </a:t>
            </a:r>
            <a:r>
              <a:rPr lang="en-US" dirty="0" smtClean="0">
                <a:latin typeface="Constantia" pitchFamily="18" charset="0"/>
              </a:rPr>
              <a:t>&amp; </a:t>
            </a:r>
            <a:r>
              <a:rPr lang="en-US" dirty="0">
                <a:latin typeface="Constantia" pitchFamily="18" charset="0"/>
              </a:rPr>
              <a:t>15 + 2) = max (12, 17)</a:t>
            </a:r>
          </a:p>
          <a:p>
            <a:r>
              <a:rPr lang="en-US" dirty="0">
                <a:latin typeface="Constantia" pitchFamily="18" charset="0"/>
              </a:rPr>
              <a:t>         = 17 days</a:t>
            </a:r>
          </a:p>
          <a:p>
            <a:r>
              <a:rPr lang="en-US" dirty="0">
                <a:latin typeface="Constantia" pitchFamily="18" charset="0"/>
              </a:rPr>
              <a:t>TE9 = TE4 + t4, 9 = 5 + 5 = 10</a:t>
            </a:r>
          </a:p>
          <a:p>
            <a:endParaRPr lang="en-US" dirty="0">
              <a:latin typeface="Constantia" pitchFamily="18" charset="0"/>
            </a:endParaRPr>
          </a:p>
        </p:txBody>
      </p:sp>
      <p:sp>
        <p:nvSpPr>
          <p:cNvPr id="6" name="Rectangle 5"/>
          <p:cNvSpPr>
            <a:spLocks noChangeArrowheads="1"/>
          </p:cNvSpPr>
          <p:nvPr/>
        </p:nvSpPr>
        <p:spPr bwMode="auto">
          <a:xfrm>
            <a:off x="82550" y="5400675"/>
            <a:ext cx="4953000" cy="923925"/>
          </a:xfrm>
          <a:prstGeom prst="rect">
            <a:avLst/>
          </a:prstGeom>
          <a:noFill/>
          <a:ln w="9525">
            <a:noFill/>
            <a:miter lim="800000"/>
            <a:headEnd/>
            <a:tailEnd/>
          </a:ln>
        </p:spPr>
        <p:txBody>
          <a:bodyPr>
            <a:spAutoFit/>
          </a:bodyPr>
          <a:lstStyle/>
          <a:p>
            <a:r>
              <a:rPr lang="en-US" dirty="0">
                <a:latin typeface="Constantia" pitchFamily="18" charset="0"/>
              </a:rPr>
              <a:t>TE10 = max (TE9 + t9, 10 </a:t>
            </a:r>
            <a:r>
              <a:rPr lang="en-US" dirty="0" smtClean="0">
                <a:latin typeface="Constantia" pitchFamily="18" charset="0"/>
              </a:rPr>
              <a:t>&amp; </a:t>
            </a:r>
            <a:r>
              <a:rPr lang="en-US" dirty="0">
                <a:latin typeface="Constantia" pitchFamily="18" charset="0"/>
              </a:rPr>
              <a:t>TE8 + t8, 10)</a:t>
            </a:r>
          </a:p>
          <a:p>
            <a:r>
              <a:rPr lang="en-US" dirty="0">
                <a:latin typeface="Constantia" pitchFamily="18" charset="0"/>
              </a:rPr>
              <a:t>          = max (10 + 7 </a:t>
            </a:r>
            <a:r>
              <a:rPr lang="en-US" dirty="0" smtClean="0">
                <a:latin typeface="Constantia" pitchFamily="18" charset="0"/>
              </a:rPr>
              <a:t>&amp; </a:t>
            </a:r>
            <a:r>
              <a:rPr lang="en-US" dirty="0">
                <a:latin typeface="Constantia" pitchFamily="18" charset="0"/>
              </a:rPr>
              <a:t>17 + 5) = max (17, 22)</a:t>
            </a:r>
          </a:p>
          <a:p>
            <a:r>
              <a:rPr lang="en-US" dirty="0">
                <a:latin typeface="Constantia" pitchFamily="18" charset="0"/>
              </a:rPr>
              <a:t>          = 22 days</a:t>
            </a:r>
          </a:p>
        </p:txBody>
      </p:sp>
      <p:cxnSp>
        <p:nvCxnSpPr>
          <p:cNvPr id="8" name="Straight Connector 7"/>
          <p:cNvCxnSpPr/>
          <p:nvPr/>
        </p:nvCxnSpPr>
        <p:spPr>
          <a:xfrm rot="5400000">
            <a:off x="1792288" y="3848100"/>
            <a:ext cx="5561012"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auto">
          <a:xfrm>
            <a:off x="5613400" y="1306513"/>
            <a:ext cx="3803650" cy="369887"/>
          </a:xfrm>
          <a:prstGeom prst="rect">
            <a:avLst/>
          </a:prstGeom>
          <a:noFill/>
          <a:ln w="9525">
            <a:noFill/>
            <a:miter lim="800000"/>
            <a:headEnd/>
            <a:tailEnd/>
          </a:ln>
        </p:spPr>
        <p:txBody>
          <a:bodyPr wrap="none">
            <a:spAutoFit/>
          </a:bodyPr>
          <a:lstStyle/>
          <a:p>
            <a:r>
              <a:rPr lang="en-US" b="1">
                <a:latin typeface="Constantia" pitchFamily="18" charset="0"/>
              </a:rPr>
              <a:t>To calculate TL for all activities</a:t>
            </a:r>
          </a:p>
        </p:txBody>
      </p:sp>
      <p:sp>
        <p:nvSpPr>
          <p:cNvPr id="11" name="Rectangle 10"/>
          <p:cNvSpPr>
            <a:spLocks noChangeArrowheads="1"/>
          </p:cNvSpPr>
          <p:nvPr/>
        </p:nvSpPr>
        <p:spPr bwMode="auto">
          <a:xfrm>
            <a:off x="5035550" y="1958975"/>
            <a:ext cx="4953000" cy="2308225"/>
          </a:xfrm>
          <a:prstGeom prst="rect">
            <a:avLst/>
          </a:prstGeom>
          <a:noFill/>
          <a:ln w="9525">
            <a:noFill/>
            <a:miter lim="800000"/>
            <a:headEnd/>
            <a:tailEnd/>
          </a:ln>
        </p:spPr>
        <p:txBody>
          <a:bodyPr>
            <a:spAutoFit/>
          </a:bodyPr>
          <a:lstStyle/>
          <a:p>
            <a:r>
              <a:rPr lang="en-US" dirty="0">
                <a:latin typeface="Constantia" pitchFamily="18" charset="0"/>
              </a:rPr>
              <a:t>TL10 = TE10 = 22</a:t>
            </a:r>
          </a:p>
          <a:p>
            <a:r>
              <a:rPr lang="de-DE" dirty="0">
                <a:latin typeface="Constantia" pitchFamily="18" charset="0"/>
              </a:rPr>
              <a:t>TL9 = TE10 – t9,10 = 22 – 7 = 15</a:t>
            </a:r>
          </a:p>
          <a:p>
            <a:r>
              <a:rPr lang="de-DE" dirty="0">
                <a:latin typeface="Constantia" pitchFamily="18" charset="0"/>
              </a:rPr>
              <a:t>TL8 = TE10 – t8, 10 = 22 – 5 = 17</a:t>
            </a:r>
          </a:p>
          <a:p>
            <a:r>
              <a:rPr lang="de-DE" dirty="0">
                <a:latin typeface="Constantia" pitchFamily="18" charset="0"/>
              </a:rPr>
              <a:t>TL7 = TE8 – t7, 8 = 17 – 2 = 15</a:t>
            </a:r>
          </a:p>
          <a:p>
            <a:r>
              <a:rPr lang="de-DE" dirty="0">
                <a:latin typeface="Constantia" pitchFamily="18" charset="0"/>
              </a:rPr>
              <a:t>TL6 = TE8 – t6, 8 = 17 – 1 = 16</a:t>
            </a:r>
          </a:p>
          <a:p>
            <a:r>
              <a:rPr lang="de-DE" dirty="0">
                <a:latin typeface="Constantia" pitchFamily="18" charset="0"/>
              </a:rPr>
              <a:t>TL5 = min (TE6 – t5, 6 </a:t>
            </a:r>
            <a:r>
              <a:rPr lang="de-DE" dirty="0" smtClean="0">
                <a:latin typeface="Constantia" pitchFamily="18" charset="0"/>
              </a:rPr>
              <a:t>&amp; </a:t>
            </a:r>
            <a:r>
              <a:rPr lang="de-DE" dirty="0">
                <a:latin typeface="Constantia" pitchFamily="18" charset="0"/>
              </a:rPr>
              <a:t>TE7 – t5, 7)</a:t>
            </a:r>
          </a:p>
          <a:p>
            <a:r>
              <a:rPr lang="en-US" dirty="0">
                <a:latin typeface="Constantia" pitchFamily="18" charset="0"/>
              </a:rPr>
              <a:t>        = min (16 – 4 </a:t>
            </a:r>
            <a:r>
              <a:rPr lang="en-US" dirty="0" smtClean="0">
                <a:latin typeface="Constantia" pitchFamily="18" charset="0"/>
              </a:rPr>
              <a:t>&amp; </a:t>
            </a:r>
            <a:r>
              <a:rPr lang="en-US" dirty="0">
                <a:latin typeface="Constantia" pitchFamily="18" charset="0"/>
              </a:rPr>
              <a:t>15 –8) = min (12, 7)</a:t>
            </a:r>
          </a:p>
          <a:p>
            <a:r>
              <a:rPr lang="en-US" dirty="0">
                <a:latin typeface="Constantia" pitchFamily="18" charset="0"/>
              </a:rPr>
              <a:t>         = 7 days</a:t>
            </a:r>
          </a:p>
        </p:txBody>
      </p:sp>
      <p:sp>
        <p:nvSpPr>
          <p:cNvPr id="12" name="Rectangle 11"/>
          <p:cNvSpPr>
            <a:spLocks noChangeArrowheads="1"/>
          </p:cNvSpPr>
          <p:nvPr/>
        </p:nvSpPr>
        <p:spPr bwMode="auto">
          <a:xfrm>
            <a:off x="5035550" y="4216400"/>
            <a:ext cx="4540250" cy="2032000"/>
          </a:xfrm>
          <a:prstGeom prst="rect">
            <a:avLst/>
          </a:prstGeom>
          <a:noFill/>
          <a:ln w="9525">
            <a:noFill/>
            <a:miter lim="800000"/>
            <a:headEnd/>
            <a:tailEnd/>
          </a:ln>
        </p:spPr>
        <p:txBody>
          <a:bodyPr>
            <a:spAutoFit/>
          </a:bodyPr>
          <a:lstStyle/>
          <a:p>
            <a:r>
              <a:rPr lang="en-US" dirty="0">
                <a:latin typeface="Constantia" pitchFamily="18" charset="0"/>
              </a:rPr>
              <a:t>TL4 = TL9 – t4, 9 = 15 – 5 =10</a:t>
            </a:r>
          </a:p>
          <a:p>
            <a:r>
              <a:rPr lang="de-DE" dirty="0">
                <a:latin typeface="Constantia" pitchFamily="18" charset="0"/>
              </a:rPr>
              <a:t>TL3 = min (TL4 – t3, 4 </a:t>
            </a:r>
            <a:r>
              <a:rPr lang="de-DE" dirty="0" smtClean="0">
                <a:latin typeface="Constantia" pitchFamily="18" charset="0"/>
              </a:rPr>
              <a:t>&amp; </a:t>
            </a:r>
            <a:r>
              <a:rPr lang="de-DE" dirty="0">
                <a:latin typeface="Constantia" pitchFamily="18" charset="0"/>
              </a:rPr>
              <a:t>TL5 – t3, 5 )</a:t>
            </a:r>
          </a:p>
          <a:p>
            <a:r>
              <a:rPr lang="en-US" dirty="0">
                <a:latin typeface="Constantia" pitchFamily="18" charset="0"/>
              </a:rPr>
              <a:t>       = min (10 – 1 </a:t>
            </a:r>
            <a:r>
              <a:rPr lang="en-US" dirty="0" smtClean="0">
                <a:latin typeface="Constantia" pitchFamily="18" charset="0"/>
              </a:rPr>
              <a:t>&amp; </a:t>
            </a:r>
            <a:r>
              <a:rPr lang="en-US" dirty="0">
                <a:latin typeface="Constantia" pitchFamily="18" charset="0"/>
              </a:rPr>
              <a:t>7 – 6) = min (9, 1)</a:t>
            </a:r>
          </a:p>
          <a:p>
            <a:r>
              <a:rPr lang="en-US" dirty="0">
                <a:latin typeface="Constantia" pitchFamily="18" charset="0"/>
              </a:rPr>
              <a:t>        = 1 day</a:t>
            </a:r>
          </a:p>
          <a:p>
            <a:r>
              <a:rPr lang="en-US" dirty="0">
                <a:latin typeface="Constantia" pitchFamily="18" charset="0"/>
              </a:rPr>
              <a:t>TL2 = TL4 – t2, 4 = 10 – 1 = 9</a:t>
            </a:r>
          </a:p>
          <a:p>
            <a:r>
              <a:rPr lang="de-DE" dirty="0">
                <a:latin typeface="Constantia" pitchFamily="18" charset="0"/>
              </a:rPr>
              <a:t>TL1 = Min (TL2 – t1, 2 </a:t>
            </a:r>
            <a:r>
              <a:rPr lang="de-DE" dirty="0" smtClean="0">
                <a:latin typeface="Constantia" pitchFamily="18" charset="0"/>
              </a:rPr>
              <a:t>&amp; </a:t>
            </a:r>
            <a:r>
              <a:rPr lang="de-DE" dirty="0">
                <a:latin typeface="Constantia" pitchFamily="18" charset="0"/>
              </a:rPr>
              <a:t>TL3 – t1, 3)</a:t>
            </a:r>
          </a:p>
          <a:p>
            <a:r>
              <a:rPr lang="en-US" dirty="0">
                <a:latin typeface="Constantia" pitchFamily="18" charset="0"/>
              </a:rPr>
              <a:t>       = Min (9 – 4 </a:t>
            </a:r>
            <a:r>
              <a:rPr lang="en-US" dirty="0" smtClean="0">
                <a:latin typeface="Constantia" pitchFamily="18" charset="0"/>
              </a:rPr>
              <a:t>&amp; </a:t>
            </a:r>
            <a:r>
              <a:rPr lang="en-US" dirty="0">
                <a:latin typeface="Constantia" pitchFamily="18" charset="0"/>
              </a:rPr>
              <a:t>1 – 1)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0.7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2000" fill="hold"/>
                                        <p:tgtEl>
                                          <p:spTgt spid="3"/>
                                        </p:tgtEl>
                                        <p:attrNameLst>
                                          <p:attrName>ppt_w</p:attrName>
                                        </p:attrNameLst>
                                      </p:cBhvr>
                                      <p:tavLst>
                                        <p:tav tm="0">
                                          <p:val>
                                            <p:strVal val="#ppt_w*0.70"/>
                                          </p:val>
                                        </p:tav>
                                        <p:tav tm="100000">
                                          <p:val>
                                            <p:strVal val="#ppt_w"/>
                                          </p:val>
                                        </p:tav>
                                      </p:tavLst>
                                    </p:anim>
                                    <p:anim calcmode="lin" valueType="num">
                                      <p:cBhvr>
                                        <p:cTn id="15" dur="2000" fill="hold"/>
                                        <p:tgtEl>
                                          <p:spTgt spid="3"/>
                                        </p:tgtEl>
                                        <p:attrNameLst>
                                          <p:attrName>ppt_h</p:attrName>
                                        </p:attrNameLst>
                                      </p:cBhvr>
                                      <p:tavLst>
                                        <p:tav tm="0">
                                          <p:val>
                                            <p:strVal val="#ppt_h"/>
                                          </p:val>
                                        </p:tav>
                                        <p:tav tm="100000">
                                          <p:val>
                                            <p:strVal val="#ppt_h"/>
                                          </p:val>
                                        </p:tav>
                                      </p:tavLst>
                                    </p:anim>
                                    <p:animEffect transition="in" filter="fade">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amond(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amond(in)">
                                      <p:cBhvr>
                                        <p:cTn id="26" dur="2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amond(in)">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checkerboard(across)">
                                      <p:cBhvr>
                                        <p:cTn id="36" dur="20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amond(in)">
                                      <p:cBhvr>
                                        <p:cTn id="41" dur="20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amond(in)">
                                      <p:cBhvr>
                                        <p:cTn id="4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9"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p>
            <a:fld id="{DB0A66D2-5CD6-4F93-AEB9-144A772C0E6B}" type="slidenum">
              <a:rPr lang="en-US" sz="3600">
                <a:solidFill>
                  <a:srgbClr val="FF0000"/>
                </a:solidFill>
              </a:rPr>
              <a:pPr/>
              <a:t>26</a:t>
            </a:fld>
            <a:endParaRPr lang="en-US" sz="3600" dirty="0">
              <a:solidFill>
                <a:srgbClr val="FF0000"/>
              </a:solidFill>
            </a:endParaRPr>
          </a:p>
        </p:txBody>
      </p:sp>
      <p:pic>
        <p:nvPicPr>
          <p:cNvPr id="3074" name="Picture 2"/>
          <p:cNvPicPr>
            <a:picLocks noChangeAspect="1" noChangeArrowheads="1"/>
          </p:cNvPicPr>
          <p:nvPr/>
        </p:nvPicPr>
        <p:blipFill>
          <a:blip r:embed="rId3"/>
          <a:srcRect/>
          <a:stretch>
            <a:fillRect/>
          </a:stretch>
        </p:blipFill>
        <p:spPr bwMode="auto">
          <a:xfrm>
            <a:off x="825500" y="457200"/>
            <a:ext cx="8007350" cy="2324100"/>
          </a:xfrm>
          <a:prstGeom prst="rect">
            <a:avLst/>
          </a:prstGeom>
          <a:noFill/>
          <a:ln w="9525">
            <a:noFill/>
            <a:miter lim="800000"/>
            <a:headEnd/>
            <a:tailEnd/>
          </a:ln>
        </p:spPr>
      </p:pic>
      <p:pic>
        <p:nvPicPr>
          <p:cNvPr id="3075" name="Picture 3"/>
          <p:cNvPicPr>
            <a:picLocks noChangeAspect="1" noChangeArrowheads="1"/>
          </p:cNvPicPr>
          <p:nvPr/>
        </p:nvPicPr>
        <p:blipFill>
          <a:blip r:embed="rId4"/>
          <a:srcRect/>
          <a:stretch>
            <a:fillRect/>
          </a:stretch>
        </p:blipFill>
        <p:spPr bwMode="auto">
          <a:xfrm>
            <a:off x="908050" y="2686050"/>
            <a:ext cx="8007350" cy="36401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2000" fill="hold"/>
                                        <p:tgtEl>
                                          <p:spTgt spid="3074"/>
                                        </p:tgtEl>
                                        <p:attrNameLst>
                                          <p:attrName>ppt_w</p:attrName>
                                        </p:attrNameLst>
                                      </p:cBhvr>
                                      <p:tavLst>
                                        <p:tav tm="0">
                                          <p:val>
                                            <p:fltVal val="0"/>
                                          </p:val>
                                        </p:tav>
                                        <p:tav tm="100000">
                                          <p:val>
                                            <p:strVal val="#ppt_w"/>
                                          </p:val>
                                        </p:tav>
                                      </p:tavLst>
                                    </p:anim>
                                    <p:anim calcmode="lin" valueType="num">
                                      <p:cBhvr>
                                        <p:cTn id="8" dur="2000" fill="hold"/>
                                        <p:tgtEl>
                                          <p:spTgt spid="3074"/>
                                        </p:tgtEl>
                                        <p:attrNameLst>
                                          <p:attrName>ppt_h</p:attrName>
                                        </p:attrNameLst>
                                      </p:cBhvr>
                                      <p:tavLst>
                                        <p:tav tm="0">
                                          <p:val>
                                            <p:fltVal val="0"/>
                                          </p:val>
                                        </p:tav>
                                        <p:tav tm="100000">
                                          <p:val>
                                            <p:strVal val="#ppt_h"/>
                                          </p:val>
                                        </p:tav>
                                      </p:tavLst>
                                    </p:anim>
                                    <p:anim calcmode="lin" valueType="num">
                                      <p:cBhvr>
                                        <p:cTn id="9" dur="2000" fill="hold"/>
                                        <p:tgtEl>
                                          <p:spTgt spid="3074"/>
                                        </p:tgtEl>
                                        <p:attrNameLst>
                                          <p:attrName>style.rotation</p:attrName>
                                        </p:attrNameLst>
                                      </p:cBhvr>
                                      <p:tavLst>
                                        <p:tav tm="0">
                                          <p:val>
                                            <p:fltVal val="360"/>
                                          </p:val>
                                        </p:tav>
                                        <p:tav tm="100000">
                                          <p:val>
                                            <p:fltVal val="0"/>
                                          </p:val>
                                        </p:tav>
                                      </p:tavLst>
                                    </p:anim>
                                    <p:animEffect transition="in" filter="fade">
                                      <p:cBhvr>
                                        <p:cTn id="10" dur="2000"/>
                                        <p:tgtEl>
                                          <p:spTgt spid="3074"/>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p:cTn id="13" dur="2000" fill="hold"/>
                                        <p:tgtEl>
                                          <p:spTgt spid="3075"/>
                                        </p:tgtEl>
                                        <p:attrNameLst>
                                          <p:attrName>ppt_w</p:attrName>
                                        </p:attrNameLst>
                                      </p:cBhvr>
                                      <p:tavLst>
                                        <p:tav tm="0">
                                          <p:val>
                                            <p:fltVal val="0"/>
                                          </p:val>
                                        </p:tav>
                                        <p:tav tm="100000">
                                          <p:val>
                                            <p:strVal val="#ppt_w"/>
                                          </p:val>
                                        </p:tav>
                                      </p:tavLst>
                                    </p:anim>
                                    <p:anim calcmode="lin" valueType="num">
                                      <p:cBhvr>
                                        <p:cTn id="14" dur="2000" fill="hold"/>
                                        <p:tgtEl>
                                          <p:spTgt spid="3075"/>
                                        </p:tgtEl>
                                        <p:attrNameLst>
                                          <p:attrName>ppt_h</p:attrName>
                                        </p:attrNameLst>
                                      </p:cBhvr>
                                      <p:tavLst>
                                        <p:tav tm="0">
                                          <p:val>
                                            <p:fltVal val="0"/>
                                          </p:val>
                                        </p:tav>
                                        <p:tav tm="100000">
                                          <p:val>
                                            <p:strVal val="#ppt_h"/>
                                          </p:val>
                                        </p:tav>
                                      </p:tavLst>
                                    </p:anim>
                                    <p:anim calcmode="lin" valueType="num">
                                      <p:cBhvr>
                                        <p:cTn id="15" dur="2000" fill="hold"/>
                                        <p:tgtEl>
                                          <p:spTgt spid="3075"/>
                                        </p:tgtEl>
                                        <p:attrNameLst>
                                          <p:attrName>style.rotation</p:attrName>
                                        </p:attrNameLst>
                                      </p:cBhvr>
                                      <p:tavLst>
                                        <p:tav tm="0">
                                          <p:val>
                                            <p:fltVal val="360"/>
                                          </p:val>
                                        </p:tav>
                                        <p:tav tm="100000">
                                          <p:val>
                                            <p:fltVal val="0"/>
                                          </p:val>
                                        </p:tav>
                                      </p:tavLst>
                                    </p:anim>
                                    <p:animEffect transition="in" filter="fade">
                                      <p:cBhvr>
                                        <p:cTn id="16"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7"/>
          <p:cNvSpPr>
            <a:spLocks noGrp="1"/>
          </p:cNvSpPr>
          <p:nvPr>
            <p:ph type="sldNum" sz="quarter" idx="12"/>
          </p:nvPr>
        </p:nvSpPr>
        <p:spPr/>
        <p:txBody>
          <a:bodyPr/>
          <a:lstStyle/>
          <a:p>
            <a:fld id="{8F97145A-A0C8-43BD-BB98-EC63D988A8AB}" type="slidenum">
              <a:rPr lang="en-US" sz="3600">
                <a:solidFill>
                  <a:srgbClr val="FF0000"/>
                </a:solidFill>
              </a:rPr>
              <a:pPr/>
              <a:t>27</a:t>
            </a:fld>
            <a:endParaRPr lang="en-US" sz="3600">
              <a:solidFill>
                <a:srgbClr val="FF0000"/>
              </a:solidFill>
            </a:endParaRPr>
          </a:p>
        </p:txBody>
      </p:sp>
      <p:sp>
        <p:nvSpPr>
          <p:cNvPr id="2" name="Rectangle 1"/>
          <p:cNvSpPr>
            <a:spLocks noChangeArrowheads="1"/>
          </p:cNvSpPr>
          <p:nvPr/>
        </p:nvSpPr>
        <p:spPr bwMode="auto">
          <a:xfrm>
            <a:off x="742950" y="533400"/>
            <a:ext cx="8337550" cy="1384300"/>
          </a:xfrm>
          <a:prstGeom prst="rect">
            <a:avLst/>
          </a:prstGeom>
          <a:noFill/>
          <a:ln w="9525">
            <a:noFill/>
            <a:miter lim="800000"/>
            <a:headEnd/>
            <a:tailEnd/>
          </a:ln>
        </p:spPr>
        <p:txBody>
          <a:bodyPr>
            <a:spAutoFit/>
          </a:bodyPr>
          <a:lstStyle/>
          <a:p>
            <a:r>
              <a:rPr lang="en-US" sz="2800" dirty="0">
                <a:latin typeface="Constantia" pitchFamily="18" charset="0"/>
              </a:rPr>
              <a:t>(iii) From the Table 8.6, we observe that the activities 1 – 3, 3 – 5, 5 – 7,7 – 8 </a:t>
            </a:r>
            <a:r>
              <a:rPr lang="en-US" sz="2800" dirty="0" smtClean="0">
                <a:latin typeface="Constantia" pitchFamily="18" charset="0"/>
              </a:rPr>
              <a:t>&amp; </a:t>
            </a:r>
            <a:r>
              <a:rPr lang="en-US" sz="2800" dirty="0">
                <a:latin typeface="Constantia" pitchFamily="18" charset="0"/>
              </a:rPr>
              <a:t>8 – 10 are critical activities as their floats are zero.</a:t>
            </a:r>
          </a:p>
        </p:txBody>
      </p:sp>
      <p:pic>
        <p:nvPicPr>
          <p:cNvPr id="4098" name="Picture 2"/>
          <p:cNvPicPr>
            <a:picLocks noChangeAspect="1" noChangeArrowheads="1"/>
          </p:cNvPicPr>
          <p:nvPr/>
        </p:nvPicPr>
        <p:blipFill>
          <a:blip r:embed="rId3"/>
          <a:srcRect/>
          <a:stretch>
            <a:fillRect/>
          </a:stretch>
        </p:blipFill>
        <p:spPr bwMode="auto">
          <a:xfrm>
            <a:off x="630238" y="1843088"/>
            <a:ext cx="8615362" cy="4100512"/>
          </a:xfrm>
          <a:prstGeom prst="rect">
            <a:avLst/>
          </a:prstGeom>
          <a:noFill/>
          <a:ln w="9525">
            <a:noFill/>
            <a:miter lim="800000"/>
            <a:headEnd/>
            <a:tailEnd/>
          </a:ln>
        </p:spPr>
      </p:pic>
      <p:cxnSp>
        <p:nvCxnSpPr>
          <p:cNvPr id="5" name="Straight Arrow Connector 4"/>
          <p:cNvCxnSpPr/>
          <p:nvPr/>
        </p:nvCxnSpPr>
        <p:spPr>
          <a:xfrm>
            <a:off x="2057400" y="4038600"/>
            <a:ext cx="533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971800" y="4495800"/>
            <a:ext cx="838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4152900" y="4076700"/>
            <a:ext cx="3810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3886200"/>
            <a:ext cx="9906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72200" y="3886200"/>
            <a:ext cx="533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 calcmode="lin" valueType="num">
                                      <p:cBhvr>
                                        <p:cTn id="14" dur="2000" fill="hold"/>
                                        <p:tgtEl>
                                          <p:spTgt spid="4098"/>
                                        </p:tgtEl>
                                        <p:attrNameLst>
                                          <p:attrName>ppt_w</p:attrName>
                                        </p:attrNameLst>
                                      </p:cBhvr>
                                      <p:tavLst>
                                        <p:tav tm="0">
                                          <p:val>
                                            <p:fltVal val="0"/>
                                          </p:val>
                                        </p:tav>
                                        <p:tav tm="100000">
                                          <p:val>
                                            <p:strVal val="#ppt_w"/>
                                          </p:val>
                                        </p:tav>
                                      </p:tavLst>
                                    </p:anim>
                                    <p:anim calcmode="lin" valueType="num">
                                      <p:cBhvr>
                                        <p:cTn id="15" dur="2000" fill="hold"/>
                                        <p:tgtEl>
                                          <p:spTgt spid="4098"/>
                                        </p:tgtEl>
                                        <p:attrNameLst>
                                          <p:attrName>ppt_h</p:attrName>
                                        </p:attrNameLst>
                                      </p:cBhvr>
                                      <p:tavLst>
                                        <p:tav tm="0">
                                          <p:val>
                                            <p:fltVal val="0"/>
                                          </p:val>
                                        </p:tav>
                                        <p:tav tm="100000">
                                          <p:val>
                                            <p:strVal val="#ppt_h"/>
                                          </p:val>
                                        </p:tav>
                                      </p:tavLst>
                                    </p:anim>
                                    <p:anim calcmode="lin" valueType="num">
                                      <p:cBhvr>
                                        <p:cTn id="16" dur="2000" fill="hold"/>
                                        <p:tgtEl>
                                          <p:spTgt spid="4098"/>
                                        </p:tgtEl>
                                        <p:attrNameLst>
                                          <p:attrName>style.rotation</p:attrName>
                                        </p:attrNameLst>
                                      </p:cBhvr>
                                      <p:tavLst>
                                        <p:tav tm="0">
                                          <p:val>
                                            <p:fltVal val="360"/>
                                          </p:val>
                                        </p:tav>
                                        <p:tav tm="100000">
                                          <p:val>
                                            <p:fltVal val="0"/>
                                          </p:val>
                                        </p:tav>
                                      </p:tavLst>
                                    </p:anim>
                                    <p:animEffect transition="in" filter="fade">
                                      <p:cBhvr>
                                        <p:cTn id="17" dur="20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iterate type="lt">
                                    <p:tmPct val="5000"/>
                                  </p:iterate>
                                  <p:childTnLst>
                                    <p:set>
                                      <p:cBhvr>
                                        <p:cTn id="21" dur="1" fill="hold">
                                          <p:stCondLst>
                                            <p:cond delay="0"/>
                                          </p:stCondLst>
                                        </p:cTn>
                                        <p:tgtEl>
                                          <p:spTgt spid="5"/>
                                        </p:tgtEl>
                                        <p:attrNameLst>
                                          <p:attrName>style.visibility</p:attrName>
                                        </p:attrNameLst>
                                      </p:cBhvr>
                                      <p:to>
                                        <p:strVal val="visible"/>
                                      </p:to>
                                    </p:set>
                                    <p:anim calcmode="lin" valueType="num">
                                      <p:cBhvr>
                                        <p:cTn id="22" dur="2000" fill="hold"/>
                                        <p:tgtEl>
                                          <p:spTgt spid="5"/>
                                        </p:tgtEl>
                                        <p:attrNameLst>
                                          <p:attrName>ppt_w</p:attrName>
                                        </p:attrNameLst>
                                      </p:cBhvr>
                                      <p:tavLst>
                                        <p:tav tm="0">
                                          <p:val>
                                            <p:fltVal val="0"/>
                                          </p:val>
                                        </p:tav>
                                        <p:tav tm="100000">
                                          <p:val>
                                            <p:strVal val="#ppt_w"/>
                                          </p:val>
                                        </p:tav>
                                      </p:tavLst>
                                    </p:anim>
                                    <p:anim calcmode="lin" valueType="num">
                                      <p:cBhvr>
                                        <p:cTn id="23" dur="2000" fill="hold"/>
                                        <p:tgtEl>
                                          <p:spTgt spid="5"/>
                                        </p:tgtEl>
                                        <p:attrNameLst>
                                          <p:attrName>ppt_h</p:attrName>
                                        </p:attrNameLst>
                                      </p:cBhvr>
                                      <p:tavLst>
                                        <p:tav tm="0">
                                          <p:val>
                                            <p:fltVal val="0"/>
                                          </p:val>
                                        </p:tav>
                                        <p:tav tm="100000">
                                          <p:val>
                                            <p:strVal val="#ppt_h"/>
                                          </p:val>
                                        </p:tav>
                                      </p:tavLst>
                                    </p:anim>
                                    <p:anim calcmode="lin" valueType="num">
                                      <p:cBhvr>
                                        <p:cTn id="24" dur="2000" fill="hold"/>
                                        <p:tgtEl>
                                          <p:spTgt spid="5"/>
                                        </p:tgtEl>
                                        <p:attrNameLst>
                                          <p:attrName>style.rotation</p:attrName>
                                        </p:attrNameLst>
                                      </p:cBhvr>
                                      <p:tavLst>
                                        <p:tav tm="0">
                                          <p:val>
                                            <p:fltVal val="90"/>
                                          </p:val>
                                        </p:tav>
                                        <p:tav tm="100000">
                                          <p:val>
                                            <p:fltVal val="0"/>
                                          </p:val>
                                        </p:tav>
                                      </p:tavLst>
                                    </p:anim>
                                    <p:animEffect transition="in" filter="fade">
                                      <p:cBhvr>
                                        <p:cTn id="25" dur="2000"/>
                                        <p:tgtEl>
                                          <p:spTgt spid="5"/>
                                        </p:tgtEl>
                                      </p:cBhvr>
                                    </p:animEffect>
                                  </p:childTnLst>
                                </p:cTn>
                              </p:par>
                              <p:par>
                                <p:cTn id="26" presetID="31" presetClass="entr" presetSubtype="0" fill="hold" nodeType="withEffect">
                                  <p:stCondLst>
                                    <p:cond delay="0"/>
                                  </p:stCondLst>
                                  <p:iterate type="lt">
                                    <p:tmPct val="5000"/>
                                  </p:iterate>
                                  <p:childTnLst>
                                    <p:set>
                                      <p:cBhvr>
                                        <p:cTn id="27" dur="1" fill="hold">
                                          <p:stCondLst>
                                            <p:cond delay="0"/>
                                          </p:stCondLst>
                                        </p:cTn>
                                        <p:tgtEl>
                                          <p:spTgt spid="7"/>
                                        </p:tgtEl>
                                        <p:attrNameLst>
                                          <p:attrName>style.visibility</p:attrName>
                                        </p:attrNameLst>
                                      </p:cBhvr>
                                      <p:to>
                                        <p:strVal val="visible"/>
                                      </p:to>
                                    </p:set>
                                    <p:anim calcmode="lin" valueType="num">
                                      <p:cBhvr>
                                        <p:cTn id="28" dur="2000" fill="hold"/>
                                        <p:tgtEl>
                                          <p:spTgt spid="7"/>
                                        </p:tgtEl>
                                        <p:attrNameLst>
                                          <p:attrName>ppt_w</p:attrName>
                                        </p:attrNameLst>
                                      </p:cBhvr>
                                      <p:tavLst>
                                        <p:tav tm="0">
                                          <p:val>
                                            <p:fltVal val="0"/>
                                          </p:val>
                                        </p:tav>
                                        <p:tav tm="100000">
                                          <p:val>
                                            <p:strVal val="#ppt_w"/>
                                          </p:val>
                                        </p:tav>
                                      </p:tavLst>
                                    </p:anim>
                                    <p:anim calcmode="lin" valueType="num">
                                      <p:cBhvr>
                                        <p:cTn id="29" dur="2000" fill="hold"/>
                                        <p:tgtEl>
                                          <p:spTgt spid="7"/>
                                        </p:tgtEl>
                                        <p:attrNameLst>
                                          <p:attrName>ppt_h</p:attrName>
                                        </p:attrNameLst>
                                      </p:cBhvr>
                                      <p:tavLst>
                                        <p:tav tm="0">
                                          <p:val>
                                            <p:fltVal val="0"/>
                                          </p:val>
                                        </p:tav>
                                        <p:tav tm="100000">
                                          <p:val>
                                            <p:strVal val="#ppt_h"/>
                                          </p:val>
                                        </p:tav>
                                      </p:tavLst>
                                    </p:anim>
                                    <p:anim calcmode="lin" valueType="num">
                                      <p:cBhvr>
                                        <p:cTn id="30" dur="2000" fill="hold"/>
                                        <p:tgtEl>
                                          <p:spTgt spid="7"/>
                                        </p:tgtEl>
                                        <p:attrNameLst>
                                          <p:attrName>style.rotation</p:attrName>
                                        </p:attrNameLst>
                                      </p:cBhvr>
                                      <p:tavLst>
                                        <p:tav tm="0">
                                          <p:val>
                                            <p:fltVal val="90"/>
                                          </p:val>
                                        </p:tav>
                                        <p:tav tm="100000">
                                          <p:val>
                                            <p:fltVal val="0"/>
                                          </p:val>
                                        </p:tav>
                                      </p:tavLst>
                                    </p:anim>
                                    <p:animEffect transition="in" filter="fade">
                                      <p:cBhvr>
                                        <p:cTn id="31" dur="2000"/>
                                        <p:tgtEl>
                                          <p:spTgt spid="7"/>
                                        </p:tgtEl>
                                      </p:cBhvr>
                                    </p:animEffect>
                                  </p:childTnLst>
                                </p:cTn>
                              </p:par>
                              <p:par>
                                <p:cTn id="32" presetID="31" presetClass="entr" presetSubtype="0" fill="hold" nodeType="withEffect">
                                  <p:stCondLst>
                                    <p:cond delay="0"/>
                                  </p:stCondLst>
                                  <p:iterate type="lt">
                                    <p:tmPct val="5000"/>
                                  </p:iterate>
                                  <p:childTnLst>
                                    <p:set>
                                      <p:cBhvr>
                                        <p:cTn id="33" dur="1" fill="hold">
                                          <p:stCondLst>
                                            <p:cond delay="0"/>
                                          </p:stCondLst>
                                        </p:cTn>
                                        <p:tgtEl>
                                          <p:spTgt spid="9"/>
                                        </p:tgtEl>
                                        <p:attrNameLst>
                                          <p:attrName>style.visibility</p:attrName>
                                        </p:attrNameLst>
                                      </p:cBhvr>
                                      <p:to>
                                        <p:strVal val="visible"/>
                                      </p:to>
                                    </p:set>
                                    <p:anim calcmode="lin" valueType="num">
                                      <p:cBhvr>
                                        <p:cTn id="34" dur="2000" fill="hold"/>
                                        <p:tgtEl>
                                          <p:spTgt spid="9"/>
                                        </p:tgtEl>
                                        <p:attrNameLst>
                                          <p:attrName>ppt_w</p:attrName>
                                        </p:attrNameLst>
                                      </p:cBhvr>
                                      <p:tavLst>
                                        <p:tav tm="0">
                                          <p:val>
                                            <p:fltVal val="0"/>
                                          </p:val>
                                        </p:tav>
                                        <p:tav tm="100000">
                                          <p:val>
                                            <p:strVal val="#ppt_w"/>
                                          </p:val>
                                        </p:tav>
                                      </p:tavLst>
                                    </p:anim>
                                    <p:anim calcmode="lin" valueType="num">
                                      <p:cBhvr>
                                        <p:cTn id="35" dur="2000" fill="hold"/>
                                        <p:tgtEl>
                                          <p:spTgt spid="9"/>
                                        </p:tgtEl>
                                        <p:attrNameLst>
                                          <p:attrName>ppt_h</p:attrName>
                                        </p:attrNameLst>
                                      </p:cBhvr>
                                      <p:tavLst>
                                        <p:tav tm="0">
                                          <p:val>
                                            <p:fltVal val="0"/>
                                          </p:val>
                                        </p:tav>
                                        <p:tav tm="100000">
                                          <p:val>
                                            <p:strVal val="#ppt_h"/>
                                          </p:val>
                                        </p:tav>
                                      </p:tavLst>
                                    </p:anim>
                                    <p:anim calcmode="lin" valueType="num">
                                      <p:cBhvr>
                                        <p:cTn id="36" dur="2000" fill="hold"/>
                                        <p:tgtEl>
                                          <p:spTgt spid="9"/>
                                        </p:tgtEl>
                                        <p:attrNameLst>
                                          <p:attrName>style.rotation</p:attrName>
                                        </p:attrNameLst>
                                      </p:cBhvr>
                                      <p:tavLst>
                                        <p:tav tm="0">
                                          <p:val>
                                            <p:fltVal val="90"/>
                                          </p:val>
                                        </p:tav>
                                        <p:tav tm="100000">
                                          <p:val>
                                            <p:fltVal val="0"/>
                                          </p:val>
                                        </p:tav>
                                      </p:tavLst>
                                    </p:anim>
                                    <p:animEffect transition="in" filter="fade">
                                      <p:cBhvr>
                                        <p:cTn id="37" dur="2000"/>
                                        <p:tgtEl>
                                          <p:spTgt spid="9"/>
                                        </p:tgtEl>
                                      </p:cBhvr>
                                    </p:animEffect>
                                  </p:childTnLst>
                                </p:cTn>
                              </p:par>
                              <p:par>
                                <p:cTn id="38" presetID="31" presetClass="entr" presetSubtype="0" fill="hold" nodeType="withEffect">
                                  <p:stCondLst>
                                    <p:cond delay="0"/>
                                  </p:stCondLst>
                                  <p:iterate type="lt">
                                    <p:tmPct val="5000"/>
                                  </p:iterate>
                                  <p:childTnLst>
                                    <p:set>
                                      <p:cBhvr>
                                        <p:cTn id="39" dur="1" fill="hold">
                                          <p:stCondLst>
                                            <p:cond delay="0"/>
                                          </p:stCondLst>
                                        </p:cTn>
                                        <p:tgtEl>
                                          <p:spTgt spid="11"/>
                                        </p:tgtEl>
                                        <p:attrNameLst>
                                          <p:attrName>style.visibility</p:attrName>
                                        </p:attrNameLst>
                                      </p:cBhvr>
                                      <p:to>
                                        <p:strVal val="visible"/>
                                      </p:to>
                                    </p:set>
                                    <p:anim calcmode="lin" valueType="num">
                                      <p:cBhvr>
                                        <p:cTn id="40" dur="2000" fill="hold"/>
                                        <p:tgtEl>
                                          <p:spTgt spid="11"/>
                                        </p:tgtEl>
                                        <p:attrNameLst>
                                          <p:attrName>ppt_w</p:attrName>
                                        </p:attrNameLst>
                                      </p:cBhvr>
                                      <p:tavLst>
                                        <p:tav tm="0">
                                          <p:val>
                                            <p:fltVal val="0"/>
                                          </p:val>
                                        </p:tav>
                                        <p:tav tm="100000">
                                          <p:val>
                                            <p:strVal val="#ppt_w"/>
                                          </p:val>
                                        </p:tav>
                                      </p:tavLst>
                                    </p:anim>
                                    <p:anim calcmode="lin" valueType="num">
                                      <p:cBhvr>
                                        <p:cTn id="41" dur="2000" fill="hold"/>
                                        <p:tgtEl>
                                          <p:spTgt spid="11"/>
                                        </p:tgtEl>
                                        <p:attrNameLst>
                                          <p:attrName>ppt_h</p:attrName>
                                        </p:attrNameLst>
                                      </p:cBhvr>
                                      <p:tavLst>
                                        <p:tav tm="0">
                                          <p:val>
                                            <p:fltVal val="0"/>
                                          </p:val>
                                        </p:tav>
                                        <p:tav tm="100000">
                                          <p:val>
                                            <p:strVal val="#ppt_h"/>
                                          </p:val>
                                        </p:tav>
                                      </p:tavLst>
                                    </p:anim>
                                    <p:anim calcmode="lin" valueType="num">
                                      <p:cBhvr>
                                        <p:cTn id="42" dur="2000" fill="hold"/>
                                        <p:tgtEl>
                                          <p:spTgt spid="11"/>
                                        </p:tgtEl>
                                        <p:attrNameLst>
                                          <p:attrName>style.rotation</p:attrName>
                                        </p:attrNameLst>
                                      </p:cBhvr>
                                      <p:tavLst>
                                        <p:tav tm="0">
                                          <p:val>
                                            <p:fltVal val="90"/>
                                          </p:val>
                                        </p:tav>
                                        <p:tav tm="100000">
                                          <p:val>
                                            <p:fltVal val="0"/>
                                          </p:val>
                                        </p:tav>
                                      </p:tavLst>
                                    </p:anim>
                                    <p:animEffect transition="in" filter="fade">
                                      <p:cBhvr>
                                        <p:cTn id="43" dur="2000"/>
                                        <p:tgtEl>
                                          <p:spTgt spid="11"/>
                                        </p:tgtEl>
                                      </p:cBhvr>
                                    </p:animEffect>
                                  </p:childTnLst>
                                </p:cTn>
                              </p:par>
                              <p:par>
                                <p:cTn id="44" presetID="31" presetClass="entr" presetSubtype="0" fill="hold" nodeType="withEffect">
                                  <p:stCondLst>
                                    <p:cond delay="0"/>
                                  </p:stCondLst>
                                  <p:iterate type="lt">
                                    <p:tmPct val="5000"/>
                                  </p:iterate>
                                  <p:childTnLst>
                                    <p:set>
                                      <p:cBhvr>
                                        <p:cTn id="45" dur="1" fill="hold">
                                          <p:stCondLst>
                                            <p:cond delay="0"/>
                                          </p:stCondLst>
                                        </p:cTn>
                                        <p:tgtEl>
                                          <p:spTgt spid="13"/>
                                        </p:tgtEl>
                                        <p:attrNameLst>
                                          <p:attrName>style.visibility</p:attrName>
                                        </p:attrNameLst>
                                      </p:cBhvr>
                                      <p:to>
                                        <p:strVal val="visible"/>
                                      </p:to>
                                    </p:set>
                                    <p:anim calcmode="lin" valueType="num">
                                      <p:cBhvr>
                                        <p:cTn id="46" dur="2000" fill="hold"/>
                                        <p:tgtEl>
                                          <p:spTgt spid="13"/>
                                        </p:tgtEl>
                                        <p:attrNameLst>
                                          <p:attrName>ppt_w</p:attrName>
                                        </p:attrNameLst>
                                      </p:cBhvr>
                                      <p:tavLst>
                                        <p:tav tm="0">
                                          <p:val>
                                            <p:fltVal val="0"/>
                                          </p:val>
                                        </p:tav>
                                        <p:tav tm="100000">
                                          <p:val>
                                            <p:strVal val="#ppt_w"/>
                                          </p:val>
                                        </p:tav>
                                      </p:tavLst>
                                    </p:anim>
                                    <p:anim calcmode="lin" valueType="num">
                                      <p:cBhvr>
                                        <p:cTn id="47" dur="2000" fill="hold"/>
                                        <p:tgtEl>
                                          <p:spTgt spid="13"/>
                                        </p:tgtEl>
                                        <p:attrNameLst>
                                          <p:attrName>ppt_h</p:attrName>
                                        </p:attrNameLst>
                                      </p:cBhvr>
                                      <p:tavLst>
                                        <p:tav tm="0">
                                          <p:val>
                                            <p:fltVal val="0"/>
                                          </p:val>
                                        </p:tav>
                                        <p:tav tm="100000">
                                          <p:val>
                                            <p:strVal val="#ppt_h"/>
                                          </p:val>
                                        </p:tav>
                                      </p:tavLst>
                                    </p:anim>
                                    <p:anim calcmode="lin" valueType="num">
                                      <p:cBhvr>
                                        <p:cTn id="48" dur="2000" fill="hold"/>
                                        <p:tgtEl>
                                          <p:spTgt spid="13"/>
                                        </p:tgtEl>
                                        <p:attrNameLst>
                                          <p:attrName>style.rotation</p:attrName>
                                        </p:attrNameLst>
                                      </p:cBhvr>
                                      <p:tavLst>
                                        <p:tav tm="0">
                                          <p:val>
                                            <p:fltVal val="90"/>
                                          </p:val>
                                        </p:tav>
                                        <p:tav tm="100000">
                                          <p:val>
                                            <p:fltVal val="0"/>
                                          </p:val>
                                        </p:tav>
                                      </p:tavLst>
                                    </p:anim>
                                    <p:animEffect transition="in" filter="fade">
                                      <p:cBhvr>
                                        <p:cTn id="4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7"/>
          <p:cNvSpPr>
            <a:spLocks noGrp="1"/>
          </p:cNvSpPr>
          <p:nvPr>
            <p:ph type="sldNum" sz="quarter" idx="12"/>
          </p:nvPr>
        </p:nvSpPr>
        <p:spPr/>
        <p:txBody>
          <a:bodyPr/>
          <a:lstStyle/>
          <a:p>
            <a:fld id="{5FCAA6A3-A922-48D4-8D1F-D219FB823A5F}" type="slidenum">
              <a:rPr lang="en-US" sz="3200">
                <a:solidFill>
                  <a:srgbClr val="FF0000"/>
                </a:solidFill>
                <a:latin typeface="Cambria" pitchFamily="18" charset="0"/>
              </a:rPr>
              <a:pPr/>
              <a:t>28</a:t>
            </a:fld>
            <a:endParaRPr lang="en-US" dirty="0">
              <a:solidFill>
                <a:srgbClr val="FF0000"/>
              </a:solidFill>
              <a:latin typeface="Cambria" pitchFamily="18" charset="0"/>
            </a:endParaRPr>
          </a:p>
        </p:txBody>
      </p:sp>
      <p:sp>
        <p:nvSpPr>
          <p:cNvPr id="3" name="Rectangle 2"/>
          <p:cNvSpPr>
            <a:spLocks noChangeArrowheads="1"/>
          </p:cNvSpPr>
          <p:nvPr/>
        </p:nvSpPr>
        <p:spPr bwMode="auto">
          <a:xfrm>
            <a:off x="742950" y="533400"/>
            <a:ext cx="8667750" cy="400050"/>
          </a:xfrm>
          <a:prstGeom prst="rect">
            <a:avLst/>
          </a:prstGeom>
          <a:noFill/>
          <a:ln w="9525">
            <a:noFill/>
            <a:miter lim="800000"/>
            <a:headEnd/>
            <a:tailEnd/>
          </a:ln>
        </p:spPr>
        <p:txBody>
          <a:bodyPr>
            <a:spAutoFit/>
          </a:bodyPr>
          <a:lstStyle/>
          <a:p>
            <a:pPr algn="ctr"/>
            <a:r>
              <a:rPr lang="en-US" sz="2000" b="1" u="sng">
                <a:latin typeface="Cambria" pitchFamily="18" charset="0"/>
              </a:rPr>
              <a:t>PROJECT EVALUATION REVIEW TECHNIQUE, (</a:t>
            </a:r>
            <a:r>
              <a:rPr lang="en-US" sz="2000" b="1" u="sng">
                <a:solidFill>
                  <a:srgbClr val="FF0000"/>
                </a:solidFill>
                <a:latin typeface="Cambria" pitchFamily="18" charset="0"/>
              </a:rPr>
              <a:t>PERT</a:t>
            </a:r>
            <a:r>
              <a:rPr lang="en-US" sz="2000" b="1" u="sng">
                <a:latin typeface="Cambria" pitchFamily="18" charset="0"/>
              </a:rPr>
              <a:t>)</a:t>
            </a:r>
          </a:p>
        </p:txBody>
      </p:sp>
      <p:sp>
        <p:nvSpPr>
          <p:cNvPr id="4" name="Rectangle 3"/>
          <p:cNvSpPr>
            <a:spLocks noChangeArrowheads="1"/>
          </p:cNvSpPr>
          <p:nvPr/>
        </p:nvSpPr>
        <p:spPr bwMode="auto">
          <a:xfrm>
            <a:off x="742950" y="990600"/>
            <a:ext cx="8255000" cy="923330"/>
          </a:xfrm>
          <a:prstGeom prst="rect">
            <a:avLst/>
          </a:prstGeom>
          <a:noFill/>
          <a:ln w="9525">
            <a:noFill/>
            <a:miter lim="800000"/>
            <a:headEnd/>
            <a:tailEnd/>
          </a:ln>
        </p:spPr>
        <p:txBody>
          <a:bodyPr wrap="square">
            <a:spAutoFit/>
          </a:bodyPr>
          <a:lstStyle/>
          <a:p>
            <a:pPr algn="just"/>
            <a:r>
              <a:rPr lang="en-US" b="1" dirty="0">
                <a:latin typeface="Cambria" pitchFamily="18" charset="0"/>
              </a:rPr>
              <a:t>In the critical path method, the time estimates are assumed to be known with certainty. In certain projects like research </a:t>
            </a:r>
            <a:r>
              <a:rPr lang="en-US" b="1" dirty="0" smtClean="0">
                <a:latin typeface="Cambria" pitchFamily="18" charset="0"/>
              </a:rPr>
              <a:t>&amp; </a:t>
            </a:r>
            <a:r>
              <a:rPr lang="en-US" b="1" dirty="0">
                <a:latin typeface="Cambria" pitchFamily="18" charset="0"/>
              </a:rPr>
              <a:t>development, new product introductions, it is difficult to estimate the time of various activities.</a:t>
            </a:r>
          </a:p>
        </p:txBody>
      </p:sp>
      <p:sp>
        <p:nvSpPr>
          <p:cNvPr id="5" name="Rectangle 4"/>
          <p:cNvSpPr>
            <a:spLocks noChangeArrowheads="1"/>
          </p:cNvSpPr>
          <p:nvPr/>
        </p:nvSpPr>
        <p:spPr bwMode="auto">
          <a:xfrm>
            <a:off x="685800" y="1981200"/>
            <a:ext cx="8344849" cy="615553"/>
          </a:xfrm>
          <a:prstGeom prst="rect">
            <a:avLst/>
          </a:prstGeom>
          <a:noFill/>
          <a:ln w="9525">
            <a:noFill/>
            <a:miter lim="800000"/>
            <a:headEnd/>
            <a:tailEnd/>
          </a:ln>
        </p:spPr>
        <p:txBody>
          <a:bodyPr wrap="none">
            <a:spAutoFit/>
          </a:bodyPr>
          <a:lstStyle/>
          <a:p>
            <a:r>
              <a:rPr lang="en-US" sz="1700" b="1" dirty="0">
                <a:latin typeface="Cambria" pitchFamily="18" charset="0"/>
              </a:rPr>
              <a:t>Hence PERT is used in such projects with a  probabilistic method using three time </a:t>
            </a:r>
          </a:p>
          <a:p>
            <a:r>
              <a:rPr lang="en-US" sz="1700" b="1" dirty="0">
                <a:latin typeface="Cambria" pitchFamily="18" charset="0"/>
              </a:rPr>
              <a:t>estimates for an activity, rather than a single estimate, as shown in Figure 8.22.</a:t>
            </a:r>
          </a:p>
        </p:txBody>
      </p:sp>
      <p:pic>
        <p:nvPicPr>
          <p:cNvPr id="5123" name="Picture 3"/>
          <p:cNvPicPr>
            <a:picLocks noChangeAspect="1" noChangeArrowheads="1"/>
          </p:cNvPicPr>
          <p:nvPr/>
        </p:nvPicPr>
        <p:blipFill>
          <a:blip r:embed="rId3"/>
          <a:srcRect/>
          <a:stretch>
            <a:fillRect/>
          </a:stretch>
        </p:blipFill>
        <p:spPr bwMode="auto">
          <a:xfrm>
            <a:off x="363720" y="2819400"/>
            <a:ext cx="4821055" cy="3714750"/>
          </a:xfrm>
          <a:prstGeom prst="rect">
            <a:avLst/>
          </a:prstGeom>
          <a:noFill/>
          <a:ln w="9525">
            <a:noFill/>
            <a:miter lim="800000"/>
            <a:headEnd/>
            <a:tailEnd/>
          </a:ln>
        </p:spPr>
      </p:pic>
      <p:sp>
        <p:nvSpPr>
          <p:cNvPr id="7" name="Rectangle 6"/>
          <p:cNvSpPr>
            <a:spLocks noChangeArrowheads="1"/>
          </p:cNvSpPr>
          <p:nvPr/>
        </p:nvSpPr>
        <p:spPr bwMode="auto">
          <a:xfrm>
            <a:off x="5105400" y="2667000"/>
            <a:ext cx="4292600" cy="1015663"/>
          </a:xfrm>
          <a:prstGeom prst="rect">
            <a:avLst/>
          </a:prstGeom>
          <a:noFill/>
          <a:ln w="9525">
            <a:noFill/>
            <a:miter lim="800000"/>
            <a:headEnd/>
            <a:tailEnd/>
          </a:ln>
        </p:spPr>
        <p:txBody>
          <a:bodyPr>
            <a:spAutoFit/>
          </a:bodyPr>
          <a:lstStyle/>
          <a:p>
            <a:r>
              <a:rPr lang="en-US" b="1" dirty="0">
                <a:latin typeface="Cambria" pitchFamily="18" charset="0"/>
              </a:rPr>
              <a:t>Optimistic time </a:t>
            </a:r>
            <a:r>
              <a:rPr lang="en-US" b="1" dirty="0" err="1">
                <a:latin typeface="Cambria" pitchFamily="18" charset="0"/>
              </a:rPr>
              <a:t>t</a:t>
            </a:r>
            <a:r>
              <a:rPr lang="en-US" sz="1200" b="1" dirty="0" err="1">
                <a:latin typeface="Cambria" pitchFamily="18" charset="0"/>
              </a:rPr>
              <a:t>O</a:t>
            </a:r>
            <a:r>
              <a:rPr lang="en-US" b="1" dirty="0">
                <a:latin typeface="Cambria" pitchFamily="18" charset="0"/>
              </a:rPr>
              <a:t>:</a:t>
            </a:r>
          </a:p>
          <a:p>
            <a:pPr algn="just"/>
            <a:r>
              <a:rPr lang="en-US" sz="1400" dirty="0">
                <a:latin typeface="Cambria" pitchFamily="18" charset="0"/>
              </a:rPr>
              <a:t>It is the shortest time taken to complete the activity. It means that if everything goes well then there is more chance of completing the activity within this time.</a:t>
            </a:r>
          </a:p>
        </p:txBody>
      </p:sp>
      <p:sp>
        <p:nvSpPr>
          <p:cNvPr id="8" name="Rectangle 7"/>
          <p:cNvSpPr>
            <a:spLocks noChangeArrowheads="1"/>
          </p:cNvSpPr>
          <p:nvPr/>
        </p:nvSpPr>
        <p:spPr bwMode="auto">
          <a:xfrm>
            <a:off x="5181600" y="3810000"/>
            <a:ext cx="4375150" cy="1016000"/>
          </a:xfrm>
          <a:prstGeom prst="rect">
            <a:avLst/>
          </a:prstGeom>
          <a:noFill/>
          <a:ln w="9525">
            <a:noFill/>
            <a:miter lim="800000"/>
            <a:headEnd/>
            <a:tailEnd/>
          </a:ln>
        </p:spPr>
        <p:txBody>
          <a:bodyPr>
            <a:spAutoFit/>
          </a:bodyPr>
          <a:lstStyle/>
          <a:p>
            <a:r>
              <a:rPr lang="en-US" b="1" dirty="0">
                <a:latin typeface="Cambria" pitchFamily="18" charset="0"/>
              </a:rPr>
              <a:t>Most likely time tm:</a:t>
            </a:r>
          </a:p>
          <a:p>
            <a:pPr algn="just"/>
            <a:r>
              <a:rPr lang="en-US" sz="1400" dirty="0">
                <a:latin typeface="Cambria" pitchFamily="18" charset="0"/>
              </a:rPr>
              <a:t>It is the normal time taken to complete an activity, if the activity were frequently repeated under the same conditions.</a:t>
            </a:r>
          </a:p>
        </p:txBody>
      </p:sp>
      <p:sp>
        <p:nvSpPr>
          <p:cNvPr id="9" name="Rectangle 8"/>
          <p:cNvSpPr>
            <a:spLocks noChangeArrowheads="1"/>
          </p:cNvSpPr>
          <p:nvPr/>
        </p:nvSpPr>
        <p:spPr bwMode="auto">
          <a:xfrm>
            <a:off x="5181600" y="4953000"/>
            <a:ext cx="4540250" cy="1015663"/>
          </a:xfrm>
          <a:prstGeom prst="rect">
            <a:avLst/>
          </a:prstGeom>
          <a:noFill/>
          <a:ln w="9525">
            <a:noFill/>
            <a:miter lim="800000"/>
            <a:headEnd/>
            <a:tailEnd/>
          </a:ln>
        </p:spPr>
        <p:txBody>
          <a:bodyPr>
            <a:spAutoFit/>
          </a:bodyPr>
          <a:lstStyle/>
          <a:p>
            <a:r>
              <a:rPr lang="en-US" b="1" dirty="0">
                <a:latin typeface="Cambria" pitchFamily="18" charset="0"/>
              </a:rPr>
              <a:t>Pessimistic time </a:t>
            </a:r>
            <a:r>
              <a:rPr lang="en-US" b="1" dirty="0" err="1">
                <a:latin typeface="Cambria" pitchFamily="18" charset="0"/>
              </a:rPr>
              <a:t>tp</a:t>
            </a:r>
            <a:r>
              <a:rPr lang="en-US" b="1" dirty="0">
                <a:latin typeface="Cambria" pitchFamily="18" charset="0"/>
              </a:rPr>
              <a:t>:</a:t>
            </a:r>
          </a:p>
          <a:p>
            <a:pPr algn="just"/>
            <a:r>
              <a:rPr lang="en-US" sz="1400" dirty="0">
                <a:latin typeface="Cambria" pitchFamily="18" charset="0"/>
              </a:rPr>
              <a:t>It is the longest time that an activity would take to complete. It is the worst time estimate that an activity would take if unexpected problems are faced.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2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13" dur="2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14" dur="2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2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20" dur="2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21" dur="2000"/>
                                        <p:tgtEl>
                                          <p:spTgt spid="5">
                                            <p:txEl>
                                              <p:pRg st="0" end="0"/>
                                            </p:txEl>
                                          </p:spTgt>
                                        </p:tgtEl>
                                      </p:cBhvr>
                                    </p:animEffect>
                                  </p:childTnLst>
                                </p:cTn>
                              </p:par>
                              <p:par>
                                <p:cTn id="22" presetID="55" presetClass="entr" presetSubtype="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p:cTn id="24" dur="2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25" dur="2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26" dur="20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nodeType="clickEffect">
                                  <p:stCondLst>
                                    <p:cond delay="0"/>
                                  </p:stCondLst>
                                  <p:childTnLst>
                                    <p:set>
                                      <p:cBhvr>
                                        <p:cTn id="30" dur="1" fill="hold">
                                          <p:stCondLst>
                                            <p:cond delay="0"/>
                                          </p:stCondLst>
                                        </p:cTn>
                                        <p:tgtEl>
                                          <p:spTgt spid="5123"/>
                                        </p:tgtEl>
                                        <p:attrNameLst>
                                          <p:attrName>style.visibility</p:attrName>
                                        </p:attrNameLst>
                                      </p:cBhvr>
                                      <p:to>
                                        <p:strVal val="visible"/>
                                      </p:to>
                                    </p:set>
                                    <p:anim calcmode="lin" valueType="num">
                                      <p:cBhvr>
                                        <p:cTn id="31" dur="2000" fill="hold"/>
                                        <p:tgtEl>
                                          <p:spTgt spid="5123"/>
                                        </p:tgtEl>
                                        <p:attrNameLst>
                                          <p:attrName>ppt_w</p:attrName>
                                        </p:attrNameLst>
                                      </p:cBhvr>
                                      <p:tavLst>
                                        <p:tav tm="0">
                                          <p:val>
                                            <p:fltVal val="0"/>
                                          </p:val>
                                        </p:tav>
                                        <p:tav tm="100000">
                                          <p:val>
                                            <p:strVal val="#ppt_w"/>
                                          </p:val>
                                        </p:tav>
                                      </p:tavLst>
                                    </p:anim>
                                    <p:anim calcmode="lin" valueType="num">
                                      <p:cBhvr>
                                        <p:cTn id="32" dur="2000" fill="hold"/>
                                        <p:tgtEl>
                                          <p:spTgt spid="5123"/>
                                        </p:tgtEl>
                                        <p:attrNameLst>
                                          <p:attrName>ppt_h</p:attrName>
                                        </p:attrNameLst>
                                      </p:cBhvr>
                                      <p:tavLst>
                                        <p:tav tm="0">
                                          <p:val>
                                            <p:fltVal val="0"/>
                                          </p:val>
                                        </p:tav>
                                        <p:tav tm="100000">
                                          <p:val>
                                            <p:strVal val="#ppt_h"/>
                                          </p:val>
                                        </p:tav>
                                      </p:tavLst>
                                    </p:anim>
                                    <p:anim calcmode="lin" valueType="num">
                                      <p:cBhvr>
                                        <p:cTn id="33" dur="2000" fill="hold"/>
                                        <p:tgtEl>
                                          <p:spTgt spid="5123"/>
                                        </p:tgtEl>
                                        <p:attrNameLst>
                                          <p:attrName>style.rotation</p:attrName>
                                        </p:attrNameLst>
                                      </p:cBhvr>
                                      <p:tavLst>
                                        <p:tav tm="0">
                                          <p:val>
                                            <p:fltVal val="360"/>
                                          </p:val>
                                        </p:tav>
                                        <p:tav tm="100000">
                                          <p:val>
                                            <p:fltVal val="0"/>
                                          </p:val>
                                        </p:tav>
                                      </p:tavLst>
                                    </p:anim>
                                    <p:animEffect transition="in" filter="fade">
                                      <p:cBhvr>
                                        <p:cTn id="34" dur="2000"/>
                                        <p:tgtEl>
                                          <p:spTgt spid="512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2000" fill="hold"/>
                                        <p:tgtEl>
                                          <p:spTgt spid="7"/>
                                        </p:tgtEl>
                                        <p:attrNameLst>
                                          <p:attrName>ppt_x</p:attrName>
                                        </p:attrNameLst>
                                      </p:cBhvr>
                                      <p:tavLst>
                                        <p:tav tm="0">
                                          <p:val>
                                            <p:strVal val="1+#ppt_w/2"/>
                                          </p:val>
                                        </p:tav>
                                        <p:tav tm="100000">
                                          <p:val>
                                            <p:strVal val="#ppt_x"/>
                                          </p:val>
                                        </p:tav>
                                      </p:tavLst>
                                    </p:anim>
                                    <p:anim calcmode="lin" valueType="num">
                                      <p:cBhvr additive="base">
                                        <p:cTn id="40" dur="2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2000" fill="hold"/>
                                        <p:tgtEl>
                                          <p:spTgt spid="8"/>
                                        </p:tgtEl>
                                        <p:attrNameLst>
                                          <p:attrName>ppt_x</p:attrName>
                                        </p:attrNameLst>
                                      </p:cBhvr>
                                      <p:tavLst>
                                        <p:tav tm="0">
                                          <p:val>
                                            <p:strVal val="1+#ppt_w/2"/>
                                          </p:val>
                                        </p:tav>
                                        <p:tav tm="100000">
                                          <p:val>
                                            <p:strVal val="#ppt_x"/>
                                          </p:val>
                                        </p:tav>
                                      </p:tavLst>
                                    </p:anim>
                                    <p:anim calcmode="lin" valueType="num">
                                      <p:cBhvr additive="base">
                                        <p:cTn id="46"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2000" fill="hold"/>
                                        <p:tgtEl>
                                          <p:spTgt spid="9"/>
                                        </p:tgtEl>
                                        <p:attrNameLst>
                                          <p:attrName>ppt_x</p:attrName>
                                        </p:attrNameLst>
                                      </p:cBhvr>
                                      <p:tavLst>
                                        <p:tav tm="0">
                                          <p:val>
                                            <p:strVal val="1+#ppt_w/2"/>
                                          </p:val>
                                        </p:tav>
                                        <p:tav tm="100000">
                                          <p:val>
                                            <p:strVal val="#ppt_x"/>
                                          </p:val>
                                        </p:tav>
                                      </p:tavLst>
                                    </p:anim>
                                    <p:anim calcmode="lin" valueType="num">
                                      <p:cBhvr additive="base">
                                        <p:cTn id="52" dur="2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7"/>
          <p:cNvSpPr>
            <a:spLocks noGrp="1"/>
          </p:cNvSpPr>
          <p:nvPr>
            <p:ph type="sldNum" sz="quarter" idx="12"/>
          </p:nvPr>
        </p:nvSpPr>
        <p:spPr/>
        <p:txBody>
          <a:bodyPr/>
          <a:lstStyle/>
          <a:p>
            <a:fld id="{4C1DF6E1-F7F6-48DD-9D47-AD798A10A8BA}" type="slidenum">
              <a:rPr lang="en-US"/>
              <a:pPr/>
              <a:t>29</a:t>
            </a:fld>
            <a:endParaRPr lang="en-US"/>
          </a:p>
        </p:txBody>
      </p:sp>
      <p:sp>
        <p:nvSpPr>
          <p:cNvPr id="2" name="Rectangle 1"/>
          <p:cNvSpPr>
            <a:spLocks noChangeArrowheads="1"/>
          </p:cNvSpPr>
          <p:nvPr/>
        </p:nvSpPr>
        <p:spPr bwMode="auto">
          <a:xfrm>
            <a:off x="742950" y="533400"/>
            <a:ext cx="8337550" cy="646113"/>
          </a:xfrm>
          <a:prstGeom prst="rect">
            <a:avLst/>
          </a:prstGeom>
          <a:noFill/>
          <a:ln w="9525">
            <a:noFill/>
            <a:miter lim="800000"/>
            <a:headEnd/>
            <a:tailEnd/>
          </a:ln>
        </p:spPr>
        <p:txBody>
          <a:bodyPr>
            <a:spAutoFit/>
          </a:bodyPr>
          <a:lstStyle/>
          <a:p>
            <a:r>
              <a:rPr lang="en-US" b="1" dirty="0">
                <a:latin typeface="Constantia" pitchFamily="18" charset="0"/>
              </a:rPr>
              <a:t>Taking all these time estimates into consideration, the expected time of an activity is arrived at.</a:t>
            </a:r>
          </a:p>
        </p:txBody>
      </p:sp>
      <p:sp>
        <p:nvSpPr>
          <p:cNvPr id="3" name="Rectangle 2"/>
          <p:cNvSpPr>
            <a:spLocks noChangeArrowheads="1"/>
          </p:cNvSpPr>
          <p:nvPr/>
        </p:nvSpPr>
        <p:spPr bwMode="auto">
          <a:xfrm>
            <a:off x="381000" y="1295400"/>
            <a:ext cx="4127500" cy="646113"/>
          </a:xfrm>
          <a:prstGeom prst="rect">
            <a:avLst/>
          </a:prstGeom>
          <a:noFill/>
          <a:ln w="9525">
            <a:noFill/>
            <a:miter lim="800000"/>
            <a:headEnd/>
            <a:tailEnd/>
          </a:ln>
        </p:spPr>
        <p:txBody>
          <a:bodyPr>
            <a:spAutoFit/>
          </a:bodyPr>
          <a:lstStyle/>
          <a:p>
            <a:r>
              <a:rPr lang="en-US" b="1" dirty="0">
                <a:latin typeface="Constantia" pitchFamily="18" charset="0"/>
              </a:rPr>
              <a:t>The average or mean (</a:t>
            </a:r>
            <a:r>
              <a:rPr lang="en-US" b="1" dirty="0" err="1">
                <a:latin typeface="Constantia" pitchFamily="18" charset="0"/>
              </a:rPr>
              <a:t>ta</a:t>
            </a:r>
            <a:r>
              <a:rPr lang="en-US" b="1" dirty="0">
                <a:latin typeface="Constantia" pitchFamily="18" charset="0"/>
              </a:rPr>
              <a:t>) value of the activity duration is given by,</a:t>
            </a:r>
          </a:p>
        </p:txBody>
      </p:sp>
      <p:pic>
        <p:nvPicPr>
          <p:cNvPr id="6146" name="Picture 2"/>
          <p:cNvPicPr>
            <a:picLocks noChangeAspect="1" noChangeArrowheads="1"/>
          </p:cNvPicPr>
          <p:nvPr/>
        </p:nvPicPr>
        <p:blipFill>
          <a:blip r:embed="rId3"/>
          <a:srcRect/>
          <a:stretch>
            <a:fillRect/>
          </a:stretch>
        </p:blipFill>
        <p:spPr bwMode="auto">
          <a:xfrm>
            <a:off x="4572000" y="1143000"/>
            <a:ext cx="4437062" cy="715963"/>
          </a:xfrm>
          <a:prstGeom prst="rect">
            <a:avLst/>
          </a:prstGeom>
          <a:noFill/>
          <a:ln w="9525">
            <a:noFill/>
            <a:miter lim="800000"/>
            <a:headEnd/>
            <a:tailEnd/>
          </a:ln>
        </p:spPr>
      </p:pic>
      <p:sp>
        <p:nvSpPr>
          <p:cNvPr id="5" name="Rectangle 4"/>
          <p:cNvSpPr>
            <a:spLocks noChangeArrowheads="1"/>
          </p:cNvSpPr>
          <p:nvPr/>
        </p:nvSpPr>
        <p:spPr bwMode="auto">
          <a:xfrm>
            <a:off x="381000" y="2133600"/>
            <a:ext cx="3962400" cy="646113"/>
          </a:xfrm>
          <a:prstGeom prst="rect">
            <a:avLst/>
          </a:prstGeom>
          <a:noFill/>
          <a:ln w="9525">
            <a:noFill/>
            <a:miter lim="800000"/>
            <a:headEnd/>
            <a:tailEnd/>
          </a:ln>
        </p:spPr>
        <p:txBody>
          <a:bodyPr>
            <a:spAutoFit/>
          </a:bodyPr>
          <a:lstStyle/>
          <a:p>
            <a:r>
              <a:rPr lang="en-US" b="1" dirty="0">
                <a:latin typeface="Constantia" pitchFamily="18" charset="0"/>
              </a:rPr>
              <a:t>The variance of the activity time is calculated using the formula,</a:t>
            </a:r>
          </a:p>
        </p:txBody>
      </p:sp>
      <p:sp>
        <p:nvSpPr>
          <p:cNvPr id="7" name="Rectangle 6"/>
          <p:cNvSpPr>
            <a:spLocks noChangeArrowheads="1"/>
          </p:cNvSpPr>
          <p:nvPr/>
        </p:nvSpPr>
        <p:spPr bwMode="auto">
          <a:xfrm>
            <a:off x="381000" y="3581400"/>
            <a:ext cx="4953000" cy="1754187"/>
          </a:xfrm>
          <a:prstGeom prst="rect">
            <a:avLst/>
          </a:prstGeom>
          <a:noFill/>
          <a:ln w="9525">
            <a:noFill/>
            <a:miter lim="800000"/>
            <a:headEnd/>
            <a:tailEnd/>
          </a:ln>
        </p:spPr>
        <p:txBody>
          <a:bodyPr>
            <a:spAutoFit/>
          </a:bodyPr>
          <a:lstStyle/>
          <a:p>
            <a:pPr algn="just"/>
            <a:r>
              <a:rPr lang="en-US" b="1" dirty="0">
                <a:latin typeface="Constantia" pitchFamily="18" charset="0"/>
              </a:rPr>
              <a:t>The probability of completing the project within the scheduled time (Ts) or contracted time may be obtained by using the standard normal deviate where Te is the expected time of project completion.</a:t>
            </a:r>
          </a:p>
        </p:txBody>
      </p:sp>
      <p:sp>
        <p:nvSpPr>
          <p:cNvPr id="8" name="Rectangle 7"/>
          <p:cNvSpPr>
            <a:spLocks noChangeArrowheads="1"/>
          </p:cNvSpPr>
          <p:nvPr/>
        </p:nvSpPr>
        <p:spPr bwMode="auto">
          <a:xfrm>
            <a:off x="381000" y="2971800"/>
            <a:ext cx="4371975" cy="400050"/>
          </a:xfrm>
          <a:prstGeom prst="rect">
            <a:avLst/>
          </a:prstGeom>
          <a:noFill/>
          <a:ln w="9525">
            <a:noFill/>
            <a:miter lim="800000"/>
            <a:headEnd/>
            <a:tailEnd/>
          </a:ln>
        </p:spPr>
        <p:txBody>
          <a:bodyPr wrap="none">
            <a:spAutoFit/>
          </a:bodyPr>
          <a:lstStyle/>
          <a:p>
            <a:r>
              <a:rPr lang="en-US" sz="2000" b="1" u="sng" dirty="0">
                <a:solidFill>
                  <a:srgbClr val="FF0000"/>
                </a:solidFill>
                <a:latin typeface="Constantia" pitchFamily="18" charset="0"/>
              </a:rPr>
              <a:t>Probability for Project Duration</a:t>
            </a:r>
          </a:p>
        </p:txBody>
      </p:sp>
      <p:pic>
        <p:nvPicPr>
          <p:cNvPr id="6148" name="Picture 4"/>
          <p:cNvPicPr>
            <a:picLocks noChangeAspect="1" noChangeArrowheads="1"/>
          </p:cNvPicPr>
          <p:nvPr/>
        </p:nvPicPr>
        <p:blipFill>
          <a:blip r:embed="rId4"/>
          <a:srcRect/>
          <a:stretch>
            <a:fillRect/>
          </a:stretch>
        </p:blipFill>
        <p:spPr bwMode="auto">
          <a:xfrm>
            <a:off x="5695950" y="3857625"/>
            <a:ext cx="3054350" cy="752475"/>
          </a:xfrm>
          <a:prstGeom prst="rect">
            <a:avLst/>
          </a:prstGeom>
          <a:noFill/>
          <a:ln w="9525">
            <a:noFill/>
            <a:miter lim="800000"/>
            <a:headEnd/>
            <a:tailEnd/>
          </a:ln>
        </p:spPr>
      </p:pic>
      <p:sp>
        <p:nvSpPr>
          <p:cNvPr id="10" name="Rectangle 9"/>
          <p:cNvSpPr>
            <a:spLocks noChangeArrowheads="1"/>
          </p:cNvSpPr>
          <p:nvPr/>
        </p:nvSpPr>
        <p:spPr bwMode="auto">
          <a:xfrm>
            <a:off x="381000" y="5105400"/>
            <a:ext cx="4953000" cy="646112"/>
          </a:xfrm>
          <a:prstGeom prst="rect">
            <a:avLst/>
          </a:prstGeom>
          <a:noFill/>
          <a:ln w="9525">
            <a:noFill/>
            <a:miter lim="800000"/>
            <a:headEnd/>
            <a:tailEnd/>
          </a:ln>
        </p:spPr>
        <p:txBody>
          <a:bodyPr>
            <a:spAutoFit/>
          </a:bodyPr>
          <a:lstStyle/>
          <a:p>
            <a:r>
              <a:rPr lang="en-US" b="1" dirty="0">
                <a:latin typeface="Constantia" pitchFamily="18" charset="0"/>
              </a:rPr>
              <a:t>Probability of completing the project within the scheduled time is,</a:t>
            </a:r>
          </a:p>
        </p:txBody>
      </p:sp>
      <p:pic>
        <p:nvPicPr>
          <p:cNvPr id="6149" name="Picture 5"/>
          <p:cNvPicPr>
            <a:picLocks noChangeAspect="1" noChangeArrowheads="1"/>
          </p:cNvPicPr>
          <p:nvPr/>
        </p:nvPicPr>
        <p:blipFill>
          <a:blip r:embed="rId5"/>
          <a:srcRect r="19028"/>
          <a:stretch>
            <a:fillRect/>
          </a:stretch>
        </p:blipFill>
        <p:spPr bwMode="auto">
          <a:xfrm>
            <a:off x="5257800" y="5181600"/>
            <a:ext cx="4457700" cy="400050"/>
          </a:xfrm>
          <a:prstGeom prst="rect">
            <a:avLst/>
          </a:prstGeom>
          <a:noFill/>
          <a:ln w="9525">
            <a:noFill/>
            <a:miter lim="800000"/>
            <a:headEnd/>
            <a:tailEnd/>
          </a:ln>
        </p:spPr>
      </p:pic>
      <p:pic>
        <p:nvPicPr>
          <p:cNvPr id="11266" name="Picture 2"/>
          <p:cNvPicPr>
            <a:picLocks noChangeAspect="1" noChangeArrowheads="1"/>
          </p:cNvPicPr>
          <p:nvPr/>
        </p:nvPicPr>
        <p:blipFill>
          <a:blip r:embed="rId6"/>
          <a:srcRect/>
          <a:stretch>
            <a:fillRect/>
          </a:stretch>
        </p:blipFill>
        <p:spPr bwMode="auto">
          <a:xfrm>
            <a:off x="4800600" y="1905000"/>
            <a:ext cx="1816100" cy="936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0.7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2000" fill="hold"/>
                                        <p:tgtEl>
                                          <p:spTgt spid="3"/>
                                        </p:tgtEl>
                                        <p:attrNameLst>
                                          <p:attrName>ppt_w</p:attrName>
                                        </p:attrNameLst>
                                      </p:cBhvr>
                                      <p:tavLst>
                                        <p:tav tm="0">
                                          <p:val>
                                            <p:strVal val="#ppt_w*0.70"/>
                                          </p:val>
                                        </p:tav>
                                        <p:tav tm="100000">
                                          <p:val>
                                            <p:strVal val="#ppt_w"/>
                                          </p:val>
                                        </p:tav>
                                      </p:tavLst>
                                    </p:anim>
                                    <p:anim calcmode="lin" valueType="num">
                                      <p:cBhvr>
                                        <p:cTn id="15" dur="2000" fill="hold"/>
                                        <p:tgtEl>
                                          <p:spTgt spid="3"/>
                                        </p:tgtEl>
                                        <p:attrNameLst>
                                          <p:attrName>ppt_h</p:attrName>
                                        </p:attrNameLst>
                                      </p:cBhvr>
                                      <p:tavLst>
                                        <p:tav tm="0">
                                          <p:val>
                                            <p:strVal val="#ppt_h"/>
                                          </p:val>
                                        </p:tav>
                                        <p:tav tm="100000">
                                          <p:val>
                                            <p:strVal val="#ppt_h"/>
                                          </p:val>
                                        </p:tav>
                                      </p:tavLst>
                                    </p:anim>
                                    <p:animEffect transition="in" filter="fade">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6146"/>
                                        </p:tgtEl>
                                        <p:attrNameLst>
                                          <p:attrName>style.visibility</p:attrName>
                                        </p:attrNameLst>
                                      </p:cBhvr>
                                      <p:to>
                                        <p:strVal val="visible"/>
                                      </p:to>
                                    </p:set>
                                    <p:anim calcmode="lin" valueType="num">
                                      <p:cBhvr>
                                        <p:cTn id="21" dur="2000" fill="hold"/>
                                        <p:tgtEl>
                                          <p:spTgt spid="6146"/>
                                        </p:tgtEl>
                                        <p:attrNameLst>
                                          <p:attrName>ppt_w</p:attrName>
                                        </p:attrNameLst>
                                      </p:cBhvr>
                                      <p:tavLst>
                                        <p:tav tm="0">
                                          <p:val>
                                            <p:fltVal val="0"/>
                                          </p:val>
                                        </p:tav>
                                        <p:tav tm="100000">
                                          <p:val>
                                            <p:strVal val="#ppt_w"/>
                                          </p:val>
                                        </p:tav>
                                      </p:tavLst>
                                    </p:anim>
                                    <p:anim calcmode="lin" valueType="num">
                                      <p:cBhvr>
                                        <p:cTn id="22" dur="2000" fill="hold"/>
                                        <p:tgtEl>
                                          <p:spTgt spid="6146"/>
                                        </p:tgtEl>
                                        <p:attrNameLst>
                                          <p:attrName>ppt_h</p:attrName>
                                        </p:attrNameLst>
                                      </p:cBhvr>
                                      <p:tavLst>
                                        <p:tav tm="0">
                                          <p:val>
                                            <p:fltVal val="0"/>
                                          </p:val>
                                        </p:tav>
                                        <p:tav tm="100000">
                                          <p:val>
                                            <p:strVal val="#ppt_h"/>
                                          </p:val>
                                        </p:tav>
                                      </p:tavLst>
                                    </p:anim>
                                    <p:anim calcmode="lin" valueType="num">
                                      <p:cBhvr>
                                        <p:cTn id="23" dur="2000" fill="hold"/>
                                        <p:tgtEl>
                                          <p:spTgt spid="6146"/>
                                        </p:tgtEl>
                                        <p:attrNameLst>
                                          <p:attrName>style.rotation</p:attrName>
                                        </p:attrNameLst>
                                      </p:cBhvr>
                                      <p:tavLst>
                                        <p:tav tm="0">
                                          <p:val>
                                            <p:fltVal val="360"/>
                                          </p:val>
                                        </p:tav>
                                        <p:tav tm="100000">
                                          <p:val>
                                            <p:fltVal val="0"/>
                                          </p:val>
                                        </p:tav>
                                      </p:tavLst>
                                    </p:anim>
                                    <p:animEffect transition="in" filter="fade">
                                      <p:cBhvr>
                                        <p:cTn id="24" dur="2000"/>
                                        <p:tgtEl>
                                          <p:spTgt spid="6146"/>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2000" fill="hold"/>
                                        <p:tgtEl>
                                          <p:spTgt spid="5"/>
                                        </p:tgtEl>
                                        <p:attrNameLst>
                                          <p:attrName>ppt_w</p:attrName>
                                        </p:attrNameLst>
                                      </p:cBhvr>
                                      <p:tavLst>
                                        <p:tav tm="0">
                                          <p:val>
                                            <p:strVal val="#ppt_w*0.70"/>
                                          </p:val>
                                        </p:tav>
                                        <p:tav tm="100000">
                                          <p:val>
                                            <p:strVal val="#ppt_w"/>
                                          </p:val>
                                        </p:tav>
                                      </p:tavLst>
                                    </p:anim>
                                    <p:anim calcmode="lin" valueType="num">
                                      <p:cBhvr>
                                        <p:cTn id="30" dur="2000" fill="hold"/>
                                        <p:tgtEl>
                                          <p:spTgt spid="5"/>
                                        </p:tgtEl>
                                        <p:attrNameLst>
                                          <p:attrName>ppt_h</p:attrName>
                                        </p:attrNameLst>
                                      </p:cBhvr>
                                      <p:tavLst>
                                        <p:tav tm="0">
                                          <p:val>
                                            <p:strVal val="#ppt_h"/>
                                          </p:val>
                                        </p:tav>
                                        <p:tav tm="100000">
                                          <p:val>
                                            <p:strVal val="#ppt_h"/>
                                          </p:val>
                                        </p:tav>
                                      </p:tavLst>
                                    </p:anim>
                                    <p:animEffect transition="in" filter="fade">
                                      <p:cBhvr>
                                        <p:cTn id="31" dur="2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11266"/>
                                        </p:tgtEl>
                                        <p:attrNameLst>
                                          <p:attrName>style.visibility</p:attrName>
                                        </p:attrNameLst>
                                      </p:cBhvr>
                                      <p:to>
                                        <p:strVal val="visible"/>
                                      </p:to>
                                    </p:set>
                                    <p:anim calcmode="lin" valueType="num">
                                      <p:cBhvr>
                                        <p:cTn id="36" dur="2000" fill="hold"/>
                                        <p:tgtEl>
                                          <p:spTgt spid="11266"/>
                                        </p:tgtEl>
                                        <p:attrNameLst>
                                          <p:attrName>ppt_w</p:attrName>
                                        </p:attrNameLst>
                                      </p:cBhvr>
                                      <p:tavLst>
                                        <p:tav tm="0">
                                          <p:val>
                                            <p:fltVal val="0"/>
                                          </p:val>
                                        </p:tav>
                                        <p:tav tm="100000">
                                          <p:val>
                                            <p:strVal val="#ppt_w"/>
                                          </p:val>
                                        </p:tav>
                                      </p:tavLst>
                                    </p:anim>
                                    <p:anim calcmode="lin" valueType="num">
                                      <p:cBhvr>
                                        <p:cTn id="37" dur="2000" fill="hold"/>
                                        <p:tgtEl>
                                          <p:spTgt spid="11266"/>
                                        </p:tgtEl>
                                        <p:attrNameLst>
                                          <p:attrName>ppt_h</p:attrName>
                                        </p:attrNameLst>
                                      </p:cBhvr>
                                      <p:tavLst>
                                        <p:tav tm="0">
                                          <p:val>
                                            <p:fltVal val="0"/>
                                          </p:val>
                                        </p:tav>
                                        <p:tav tm="100000">
                                          <p:val>
                                            <p:strVal val="#ppt_h"/>
                                          </p:val>
                                        </p:tav>
                                      </p:tavLst>
                                    </p:anim>
                                    <p:anim calcmode="lin" valueType="num">
                                      <p:cBhvr>
                                        <p:cTn id="38" dur="2000" fill="hold"/>
                                        <p:tgtEl>
                                          <p:spTgt spid="11266"/>
                                        </p:tgtEl>
                                        <p:attrNameLst>
                                          <p:attrName>style.rotation</p:attrName>
                                        </p:attrNameLst>
                                      </p:cBhvr>
                                      <p:tavLst>
                                        <p:tav tm="0">
                                          <p:val>
                                            <p:fltVal val="360"/>
                                          </p:val>
                                        </p:tav>
                                        <p:tav tm="100000">
                                          <p:val>
                                            <p:fltVal val="0"/>
                                          </p:val>
                                        </p:tav>
                                      </p:tavLst>
                                    </p:anim>
                                    <p:animEffect transition="in" filter="fade">
                                      <p:cBhvr>
                                        <p:cTn id="39" dur="2000"/>
                                        <p:tgtEl>
                                          <p:spTgt spid="11266"/>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nodeType="click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Effect transition="in" filter="diamond(in)">
                                      <p:cBhvr>
                                        <p:cTn id="44" dur="2000"/>
                                        <p:tgtEl>
                                          <p:spTgt spid="8">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2000" fill="hold"/>
                                        <p:tgtEl>
                                          <p:spTgt spid="7"/>
                                        </p:tgtEl>
                                        <p:attrNameLst>
                                          <p:attrName>ppt_w</p:attrName>
                                        </p:attrNameLst>
                                      </p:cBhvr>
                                      <p:tavLst>
                                        <p:tav tm="0">
                                          <p:val>
                                            <p:strVal val="#ppt_w*0.70"/>
                                          </p:val>
                                        </p:tav>
                                        <p:tav tm="100000">
                                          <p:val>
                                            <p:strVal val="#ppt_w"/>
                                          </p:val>
                                        </p:tav>
                                      </p:tavLst>
                                    </p:anim>
                                    <p:anim calcmode="lin" valueType="num">
                                      <p:cBhvr>
                                        <p:cTn id="50" dur="2000" fill="hold"/>
                                        <p:tgtEl>
                                          <p:spTgt spid="7"/>
                                        </p:tgtEl>
                                        <p:attrNameLst>
                                          <p:attrName>ppt_h</p:attrName>
                                        </p:attrNameLst>
                                      </p:cBhvr>
                                      <p:tavLst>
                                        <p:tav tm="0">
                                          <p:val>
                                            <p:strVal val="#ppt_h"/>
                                          </p:val>
                                        </p:tav>
                                        <p:tav tm="100000">
                                          <p:val>
                                            <p:strVal val="#ppt_h"/>
                                          </p:val>
                                        </p:tav>
                                      </p:tavLst>
                                    </p:anim>
                                    <p:animEffect transition="in" filter="fade">
                                      <p:cBhvr>
                                        <p:cTn id="51" dur="20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nodeType="clickEffect">
                                  <p:stCondLst>
                                    <p:cond delay="0"/>
                                  </p:stCondLst>
                                  <p:childTnLst>
                                    <p:set>
                                      <p:cBhvr>
                                        <p:cTn id="55" dur="1" fill="hold">
                                          <p:stCondLst>
                                            <p:cond delay="0"/>
                                          </p:stCondLst>
                                        </p:cTn>
                                        <p:tgtEl>
                                          <p:spTgt spid="6148"/>
                                        </p:tgtEl>
                                        <p:attrNameLst>
                                          <p:attrName>style.visibility</p:attrName>
                                        </p:attrNameLst>
                                      </p:cBhvr>
                                      <p:to>
                                        <p:strVal val="visible"/>
                                      </p:to>
                                    </p:set>
                                    <p:anim calcmode="lin" valueType="num">
                                      <p:cBhvr>
                                        <p:cTn id="56" dur="2000" fill="hold"/>
                                        <p:tgtEl>
                                          <p:spTgt spid="6148"/>
                                        </p:tgtEl>
                                        <p:attrNameLst>
                                          <p:attrName>ppt_w</p:attrName>
                                        </p:attrNameLst>
                                      </p:cBhvr>
                                      <p:tavLst>
                                        <p:tav tm="0">
                                          <p:val>
                                            <p:fltVal val="0"/>
                                          </p:val>
                                        </p:tav>
                                        <p:tav tm="100000">
                                          <p:val>
                                            <p:strVal val="#ppt_w"/>
                                          </p:val>
                                        </p:tav>
                                      </p:tavLst>
                                    </p:anim>
                                    <p:anim calcmode="lin" valueType="num">
                                      <p:cBhvr>
                                        <p:cTn id="57" dur="2000" fill="hold"/>
                                        <p:tgtEl>
                                          <p:spTgt spid="6148"/>
                                        </p:tgtEl>
                                        <p:attrNameLst>
                                          <p:attrName>ppt_h</p:attrName>
                                        </p:attrNameLst>
                                      </p:cBhvr>
                                      <p:tavLst>
                                        <p:tav tm="0">
                                          <p:val>
                                            <p:fltVal val="0"/>
                                          </p:val>
                                        </p:tav>
                                        <p:tav tm="100000">
                                          <p:val>
                                            <p:strVal val="#ppt_h"/>
                                          </p:val>
                                        </p:tav>
                                      </p:tavLst>
                                    </p:anim>
                                    <p:anim calcmode="lin" valueType="num">
                                      <p:cBhvr>
                                        <p:cTn id="58" dur="2000" fill="hold"/>
                                        <p:tgtEl>
                                          <p:spTgt spid="6148"/>
                                        </p:tgtEl>
                                        <p:attrNameLst>
                                          <p:attrName>style.rotation</p:attrName>
                                        </p:attrNameLst>
                                      </p:cBhvr>
                                      <p:tavLst>
                                        <p:tav tm="0">
                                          <p:val>
                                            <p:fltVal val="360"/>
                                          </p:val>
                                        </p:tav>
                                        <p:tav tm="100000">
                                          <p:val>
                                            <p:fltVal val="0"/>
                                          </p:val>
                                        </p:tav>
                                      </p:tavLst>
                                    </p:anim>
                                    <p:animEffect transition="in" filter="fade">
                                      <p:cBhvr>
                                        <p:cTn id="59" dur="2000"/>
                                        <p:tgtEl>
                                          <p:spTgt spid="6148"/>
                                        </p:tgtEl>
                                      </p:cBhvr>
                                    </p:animEffect>
                                  </p:childTnLst>
                                </p:cTn>
                              </p:par>
                            </p:childTnLst>
                          </p:cTn>
                        </p:par>
                      </p:childTnLst>
                    </p:cTn>
                  </p:par>
                  <p:par>
                    <p:cTn id="60" fill="hold">
                      <p:stCondLst>
                        <p:cond delay="indefinite"/>
                      </p:stCondLst>
                      <p:childTnLst>
                        <p:par>
                          <p:cTn id="61" fill="hold">
                            <p:stCondLst>
                              <p:cond delay="0"/>
                            </p:stCondLst>
                            <p:childTnLst>
                              <p:par>
                                <p:cTn id="62" presetID="55" presetClass="entr" presetSubtype="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p:cTn id="64" dur="2000" fill="hold"/>
                                        <p:tgtEl>
                                          <p:spTgt spid="10"/>
                                        </p:tgtEl>
                                        <p:attrNameLst>
                                          <p:attrName>ppt_w</p:attrName>
                                        </p:attrNameLst>
                                      </p:cBhvr>
                                      <p:tavLst>
                                        <p:tav tm="0">
                                          <p:val>
                                            <p:strVal val="#ppt_w*0.70"/>
                                          </p:val>
                                        </p:tav>
                                        <p:tav tm="100000">
                                          <p:val>
                                            <p:strVal val="#ppt_w"/>
                                          </p:val>
                                        </p:tav>
                                      </p:tavLst>
                                    </p:anim>
                                    <p:anim calcmode="lin" valueType="num">
                                      <p:cBhvr>
                                        <p:cTn id="65" dur="2000" fill="hold"/>
                                        <p:tgtEl>
                                          <p:spTgt spid="10"/>
                                        </p:tgtEl>
                                        <p:attrNameLst>
                                          <p:attrName>ppt_h</p:attrName>
                                        </p:attrNameLst>
                                      </p:cBhvr>
                                      <p:tavLst>
                                        <p:tav tm="0">
                                          <p:val>
                                            <p:strVal val="#ppt_h"/>
                                          </p:val>
                                        </p:tav>
                                        <p:tav tm="100000">
                                          <p:val>
                                            <p:strVal val="#ppt_h"/>
                                          </p:val>
                                        </p:tav>
                                      </p:tavLst>
                                    </p:anim>
                                    <p:animEffect transition="in" filter="fade">
                                      <p:cBhvr>
                                        <p:cTn id="66" dur="20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49" presetClass="entr" presetSubtype="0" decel="100000" fill="hold" nodeType="clickEffect">
                                  <p:stCondLst>
                                    <p:cond delay="0"/>
                                  </p:stCondLst>
                                  <p:childTnLst>
                                    <p:set>
                                      <p:cBhvr>
                                        <p:cTn id="70" dur="1" fill="hold">
                                          <p:stCondLst>
                                            <p:cond delay="0"/>
                                          </p:stCondLst>
                                        </p:cTn>
                                        <p:tgtEl>
                                          <p:spTgt spid="6149"/>
                                        </p:tgtEl>
                                        <p:attrNameLst>
                                          <p:attrName>style.visibility</p:attrName>
                                        </p:attrNameLst>
                                      </p:cBhvr>
                                      <p:to>
                                        <p:strVal val="visible"/>
                                      </p:to>
                                    </p:set>
                                    <p:anim calcmode="lin" valueType="num">
                                      <p:cBhvr>
                                        <p:cTn id="71" dur="2000" fill="hold"/>
                                        <p:tgtEl>
                                          <p:spTgt spid="6149"/>
                                        </p:tgtEl>
                                        <p:attrNameLst>
                                          <p:attrName>ppt_w</p:attrName>
                                        </p:attrNameLst>
                                      </p:cBhvr>
                                      <p:tavLst>
                                        <p:tav tm="0">
                                          <p:val>
                                            <p:fltVal val="0"/>
                                          </p:val>
                                        </p:tav>
                                        <p:tav tm="100000">
                                          <p:val>
                                            <p:strVal val="#ppt_w"/>
                                          </p:val>
                                        </p:tav>
                                      </p:tavLst>
                                    </p:anim>
                                    <p:anim calcmode="lin" valueType="num">
                                      <p:cBhvr>
                                        <p:cTn id="72" dur="2000" fill="hold"/>
                                        <p:tgtEl>
                                          <p:spTgt spid="6149"/>
                                        </p:tgtEl>
                                        <p:attrNameLst>
                                          <p:attrName>ppt_h</p:attrName>
                                        </p:attrNameLst>
                                      </p:cBhvr>
                                      <p:tavLst>
                                        <p:tav tm="0">
                                          <p:val>
                                            <p:fltVal val="0"/>
                                          </p:val>
                                        </p:tav>
                                        <p:tav tm="100000">
                                          <p:val>
                                            <p:strVal val="#ppt_h"/>
                                          </p:val>
                                        </p:tav>
                                      </p:tavLst>
                                    </p:anim>
                                    <p:anim calcmode="lin" valueType="num">
                                      <p:cBhvr>
                                        <p:cTn id="73" dur="2000" fill="hold"/>
                                        <p:tgtEl>
                                          <p:spTgt spid="6149"/>
                                        </p:tgtEl>
                                        <p:attrNameLst>
                                          <p:attrName>style.rotation</p:attrName>
                                        </p:attrNameLst>
                                      </p:cBhvr>
                                      <p:tavLst>
                                        <p:tav tm="0">
                                          <p:val>
                                            <p:fltVal val="360"/>
                                          </p:val>
                                        </p:tav>
                                        <p:tav tm="100000">
                                          <p:val>
                                            <p:fltVal val="0"/>
                                          </p:val>
                                        </p:tav>
                                      </p:tavLst>
                                    </p:anim>
                                    <p:animEffect transition="in" filter="fade">
                                      <p:cBhvr>
                                        <p:cTn id="74" dur="20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7"/>
          <p:cNvSpPr>
            <a:spLocks noGrp="1"/>
          </p:cNvSpPr>
          <p:nvPr>
            <p:ph type="sldNum" sz="quarter" idx="12"/>
          </p:nvPr>
        </p:nvSpPr>
        <p:spPr/>
        <p:txBody>
          <a:bodyPr/>
          <a:lstStyle/>
          <a:p>
            <a:fld id="{54DB66E0-4CC2-4FD3-8F1C-6D5B6F63D237}" type="slidenum">
              <a:rPr lang="en-US"/>
              <a:pPr/>
              <a:t>3</a:t>
            </a:fld>
            <a:endParaRPr lang="en-US"/>
          </a:p>
        </p:txBody>
      </p:sp>
      <p:sp>
        <p:nvSpPr>
          <p:cNvPr id="2" name="Rectangle 1"/>
          <p:cNvSpPr>
            <a:spLocks noChangeArrowheads="1"/>
          </p:cNvSpPr>
          <p:nvPr/>
        </p:nvSpPr>
        <p:spPr bwMode="auto">
          <a:xfrm>
            <a:off x="381000" y="685800"/>
            <a:ext cx="9163050" cy="5632311"/>
          </a:xfrm>
          <a:prstGeom prst="rect">
            <a:avLst/>
          </a:prstGeom>
          <a:noFill/>
          <a:ln w="9525">
            <a:noFill/>
            <a:miter lim="800000"/>
            <a:headEnd/>
            <a:tailEnd/>
          </a:ln>
        </p:spPr>
        <p:txBody>
          <a:bodyPr wrap="square">
            <a:spAutoFit/>
          </a:bodyPr>
          <a:lstStyle/>
          <a:p>
            <a:pPr marL="344488" indent="-344488">
              <a:buClr>
                <a:srgbClr val="00B0F0"/>
              </a:buClr>
              <a:buSzPct val="200000"/>
              <a:buFont typeface="Cambria" pitchFamily="18" charset="0"/>
              <a:buChar char="•"/>
            </a:pPr>
            <a:r>
              <a:rPr lang="en-US" sz="2400" b="1" i="1" dirty="0">
                <a:latin typeface="Cambria" pitchFamily="18" charset="0"/>
              </a:rPr>
              <a:t>A convenient analytical </a:t>
            </a:r>
            <a:r>
              <a:rPr lang="en-US" sz="2400" b="1" i="1" dirty="0" smtClean="0">
                <a:latin typeface="Cambria" pitchFamily="18" charset="0"/>
              </a:rPr>
              <a:t>&amp; </a:t>
            </a:r>
            <a:r>
              <a:rPr lang="en-US" sz="2400" b="1" i="1" dirty="0">
                <a:latin typeface="Cambria" pitchFamily="18" charset="0"/>
              </a:rPr>
              <a:t>visual technique of </a:t>
            </a:r>
            <a:r>
              <a:rPr lang="en-US" sz="2400" b="1" i="1" dirty="0">
                <a:solidFill>
                  <a:srgbClr val="FF0000"/>
                </a:solidFill>
                <a:latin typeface="Cambria" pitchFamily="18" charset="0"/>
              </a:rPr>
              <a:t>PERT</a:t>
            </a:r>
            <a:r>
              <a:rPr lang="en-US" sz="2400" b="1" i="1" dirty="0">
                <a:latin typeface="Cambria" pitchFamily="18" charset="0"/>
              </a:rPr>
              <a:t> </a:t>
            </a:r>
            <a:r>
              <a:rPr lang="en-US" sz="2400" b="1" i="1" dirty="0" smtClean="0">
                <a:latin typeface="Cambria" pitchFamily="18" charset="0"/>
              </a:rPr>
              <a:t>&amp; </a:t>
            </a:r>
            <a:r>
              <a:rPr lang="en-US" sz="2400" b="1" i="1" dirty="0">
                <a:solidFill>
                  <a:srgbClr val="FF0000"/>
                </a:solidFill>
                <a:latin typeface="Cambria" pitchFamily="18" charset="0"/>
              </a:rPr>
              <a:t>CPM</a:t>
            </a:r>
            <a:r>
              <a:rPr lang="en-US" sz="2400" b="1" i="1" dirty="0">
                <a:latin typeface="Cambria" pitchFamily="18" charset="0"/>
              </a:rPr>
              <a:t> prove extremely valuable in assisting the managers in managing the projects</a:t>
            </a:r>
            <a:r>
              <a:rPr lang="en-US" sz="2400" b="1" i="1" dirty="0" smtClean="0">
                <a:latin typeface="Cambria" pitchFamily="18" charset="0"/>
              </a:rPr>
              <a:t>.</a:t>
            </a:r>
            <a:r>
              <a:rPr lang="en-US" sz="2400" b="1" i="1" dirty="0" smtClean="0">
                <a:solidFill>
                  <a:srgbClr val="FF0000"/>
                </a:solidFill>
                <a:latin typeface="Cambria" pitchFamily="18" charset="0"/>
              </a:rPr>
              <a:t> </a:t>
            </a:r>
          </a:p>
          <a:p>
            <a:pPr marL="344488" indent="-344488">
              <a:buClr>
                <a:srgbClr val="00B0F0"/>
              </a:buClr>
              <a:buSzPct val="200000"/>
              <a:buFont typeface="Cambria" pitchFamily="18" charset="0"/>
              <a:buChar char="•"/>
            </a:pPr>
            <a:r>
              <a:rPr lang="en-US" sz="2400" b="1" i="1" dirty="0" smtClean="0">
                <a:solidFill>
                  <a:srgbClr val="FF0000"/>
                </a:solidFill>
                <a:latin typeface="Cambria" pitchFamily="18" charset="0"/>
              </a:rPr>
              <a:t>PERT</a:t>
            </a:r>
            <a:r>
              <a:rPr lang="en-US" sz="2400" b="1" i="1" dirty="0" smtClean="0">
                <a:latin typeface="Cambria" pitchFamily="18" charset="0"/>
              </a:rPr>
              <a:t> stands for </a:t>
            </a:r>
            <a:r>
              <a:rPr lang="en-US" sz="2400" b="1" i="1" dirty="0" smtClean="0">
                <a:solidFill>
                  <a:srgbClr val="FF0000"/>
                </a:solidFill>
                <a:latin typeface="Cambria" pitchFamily="18" charset="0"/>
              </a:rPr>
              <a:t>Project Evaluation &amp; Review Technique</a:t>
            </a:r>
            <a:r>
              <a:rPr lang="en-US" sz="2400" b="1" i="1" dirty="0" smtClean="0">
                <a:latin typeface="Cambria" pitchFamily="18" charset="0"/>
              </a:rPr>
              <a:t> developed during 1950’s. The technique was developed &amp; used in conjunction with the planning &amp; designing of the Polaris missile project.</a:t>
            </a:r>
            <a:r>
              <a:rPr lang="en-US" sz="2400" b="1" i="1" dirty="0" smtClean="0">
                <a:solidFill>
                  <a:srgbClr val="FF0000"/>
                </a:solidFill>
                <a:latin typeface="Cambria" pitchFamily="18" charset="0"/>
              </a:rPr>
              <a:t> </a:t>
            </a:r>
          </a:p>
          <a:p>
            <a:pPr marL="344488" indent="-344488">
              <a:buClr>
                <a:srgbClr val="00B0F0"/>
              </a:buClr>
              <a:buSzPct val="200000"/>
              <a:buFont typeface="Cambria" pitchFamily="18" charset="0"/>
              <a:buChar char="•"/>
            </a:pPr>
            <a:r>
              <a:rPr lang="en-US" sz="2400" b="1" i="1" dirty="0" smtClean="0">
                <a:solidFill>
                  <a:srgbClr val="FF0000"/>
                </a:solidFill>
                <a:latin typeface="Cambria" pitchFamily="18" charset="0"/>
              </a:rPr>
              <a:t>CPM</a:t>
            </a:r>
            <a:r>
              <a:rPr lang="en-US" sz="2400" b="1" i="1" dirty="0" smtClean="0">
                <a:latin typeface="Cambria" pitchFamily="18" charset="0"/>
              </a:rPr>
              <a:t> stands for </a:t>
            </a:r>
            <a:r>
              <a:rPr lang="en-US" sz="2400" b="1" i="1" dirty="0" smtClean="0">
                <a:solidFill>
                  <a:srgbClr val="FF0000"/>
                </a:solidFill>
                <a:latin typeface="Cambria" pitchFamily="18" charset="0"/>
              </a:rPr>
              <a:t>Critical Path Method </a:t>
            </a:r>
            <a:r>
              <a:rPr lang="en-US" sz="2400" b="1" i="1" dirty="0" smtClean="0">
                <a:latin typeface="Cambria" pitchFamily="18" charset="0"/>
              </a:rPr>
              <a:t>which was developed by DuPont  Company &amp; applied first to the construction projects in the chemical industry.</a:t>
            </a:r>
          </a:p>
          <a:p>
            <a:pPr marL="344488" indent="-344488">
              <a:buClr>
                <a:srgbClr val="00B0F0"/>
              </a:buClr>
              <a:buSzPct val="200000"/>
              <a:buFont typeface="Cambria" pitchFamily="18" charset="0"/>
              <a:buChar char="•"/>
            </a:pPr>
            <a:r>
              <a:rPr lang="en-US" sz="2400" b="1" i="1" dirty="0" smtClean="0">
                <a:latin typeface="Cambria" pitchFamily="18" charset="0"/>
              </a:rPr>
              <a:t>Though both PERT &amp; CPM techniques have similarity in terms of concepts, the basic difference is, PERT is used for analysis of project scheduling problems. CPM has single time estimate &amp; PERT has three time estimates for activities &amp; uses probability theory to find the chance of reaching the scheduled time.</a:t>
            </a:r>
            <a:endParaRPr lang="en-US" sz="2400" b="1" i="1"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7"/>
          <p:cNvSpPr>
            <a:spLocks noGrp="1"/>
          </p:cNvSpPr>
          <p:nvPr>
            <p:ph type="sldNum" sz="quarter" idx="12"/>
          </p:nvPr>
        </p:nvSpPr>
        <p:spPr/>
        <p:txBody>
          <a:bodyPr/>
          <a:lstStyle/>
          <a:p>
            <a:fld id="{598F6B1C-3FC1-4899-AA35-F78781419347}" type="slidenum">
              <a:rPr lang="en-US"/>
              <a:pPr/>
              <a:t>30</a:t>
            </a:fld>
            <a:endParaRPr lang="en-US"/>
          </a:p>
        </p:txBody>
      </p:sp>
      <p:sp>
        <p:nvSpPr>
          <p:cNvPr id="2" name="Rectangle 1"/>
          <p:cNvSpPr>
            <a:spLocks noChangeArrowheads="1"/>
          </p:cNvSpPr>
          <p:nvPr/>
        </p:nvSpPr>
        <p:spPr bwMode="auto">
          <a:xfrm>
            <a:off x="609600" y="914400"/>
            <a:ext cx="9080500" cy="646113"/>
          </a:xfrm>
          <a:prstGeom prst="rect">
            <a:avLst/>
          </a:prstGeom>
          <a:noFill/>
          <a:ln w="9525">
            <a:noFill/>
            <a:miter lim="800000"/>
            <a:headEnd/>
            <a:tailEnd/>
          </a:ln>
        </p:spPr>
        <p:txBody>
          <a:bodyPr>
            <a:spAutoFit/>
          </a:bodyPr>
          <a:lstStyle/>
          <a:p>
            <a:pPr algn="just"/>
            <a:r>
              <a:rPr lang="en-US" b="1" dirty="0">
                <a:latin typeface="Constantia" pitchFamily="18" charset="0"/>
              </a:rPr>
              <a:t>An R &amp; D project has a list of tasks to be performed whose time estimates are given in the Table 8.11, as follows.</a:t>
            </a:r>
          </a:p>
        </p:txBody>
      </p:sp>
      <p:sp>
        <p:nvSpPr>
          <p:cNvPr id="3" name="Rectangle 2"/>
          <p:cNvSpPr>
            <a:spLocks noChangeArrowheads="1"/>
          </p:cNvSpPr>
          <p:nvPr/>
        </p:nvSpPr>
        <p:spPr bwMode="auto">
          <a:xfrm>
            <a:off x="4495800" y="457200"/>
            <a:ext cx="1424236" cy="461665"/>
          </a:xfrm>
          <a:prstGeom prst="rect">
            <a:avLst/>
          </a:prstGeom>
          <a:noFill/>
          <a:ln w="9525">
            <a:noFill/>
            <a:miter lim="800000"/>
            <a:headEnd/>
            <a:tailEnd/>
          </a:ln>
        </p:spPr>
        <p:txBody>
          <a:bodyPr wrap="none">
            <a:spAutoFit/>
          </a:bodyPr>
          <a:lstStyle/>
          <a:p>
            <a:r>
              <a:rPr lang="en-US" sz="2400" b="1" i="1" dirty="0">
                <a:solidFill>
                  <a:srgbClr val="0070C0"/>
                </a:solidFill>
                <a:latin typeface="Constantia" pitchFamily="18" charset="0"/>
              </a:rPr>
              <a:t>Example</a:t>
            </a:r>
          </a:p>
        </p:txBody>
      </p:sp>
      <p:pic>
        <p:nvPicPr>
          <p:cNvPr id="7170" name="Picture 2"/>
          <p:cNvPicPr>
            <a:picLocks noChangeAspect="1" noChangeArrowheads="1"/>
          </p:cNvPicPr>
          <p:nvPr/>
        </p:nvPicPr>
        <p:blipFill>
          <a:blip r:embed="rId3"/>
          <a:srcRect/>
          <a:stretch>
            <a:fillRect/>
          </a:stretch>
        </p:blipFill>
        <p:spPr bwMode="auto">
          <a:xfrm>
            <a:off x="1600200" y="1524000"/>
            <a:ext cx="6511925" cy="2857500"/>
          </a:xfrm>
          <a:prstGeom prst="rect">
            <a:avLst/>
          </a:prstGeom>
          <a:noFill/>
          <a:ln w="9525">
            <a:noFill/>
            <a:miter lim="800000"/>
            <a:headEnd/>
            <a:tailEnd/>
          </a:ln>
        </p:spPr>
      </p:pic>
      <p:sp>
        <p:nvSpPr>
          <p:cNvPr id="5" name="Rectangle 4"/>
          <p:cNvSpPr>
            <a:spLocks noChangeArrowheads="1"/>
          </p:cNvSpPr>
          <p:nvPr/>
        </p:nvSpPr>
        <p:spPr bwMode="auto">
          <a:xfrm>
            <a:off x="1238250" y="4572000"/>
            <a:ext cx="8058150" cy="1200329"/>
          </a:xfrm>
          <a:prstGeom prst="rect">
            <a:avLst/>
          </a:prstGeom>
          <a:noFill/>
          <a:ln w="9525">
            <a:noFill/>
            <a:miter lim="800000"/>
            <a:headEnd/>
            <a:tailEnd/>
          </a:ln>
        </p:spPr>
        <p:txBody>
          <a:bodyPr wrap="square">
            <a:spAutoFit/>
          </a:bodyPr>
          <a:lstStyle/>
          <a:p>
            <a:pPr algn="just"/>
            <a:r>
              <a:rPr lang="en-US" dirty="0">
                <a:latin typeface="Constantia" pitchFamily="18" charset="0"/>
              </a:rPr>
              <a:t>a. Draw the project network.</a:t>
            </a:r>
          </a:p>
          <a:p>
            <a:pPr algn="just"/>
            <a:r>
              <a:rPr lang="en-US" dirty="0">
                <a:latin typeface="Constantia" pitchFamily="18" charset="0"/>
              </a:rPr>
              <a:t>b. Find the critical path.</a:t>
            </a:r>
          </a:p>
          <a:p>
            <a:pPr algn="just"/>
            <a:r>
              <a:rPr lang="en-US" dirty="0">
                <a:latin typeface="Constantia" pitchFamily="18" charset="0"/>
              </a:rPr>
              <a:t>c. Find the probability that the project is completed in 19 days. If the </a:t>
            </a:r>
          </a:p>
          <a:p>
            <a:pPr algn="just"/>
            <a:r>
              <a:rPr lang="en-US" dirty="0">
                <a:latin typeface="Constantia" pitchFamily="18" charset="0"/>
              </a:rPr>
              <a:t>     probability is less that 20%, find the probability of completing it in 24 days.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anim calcmode="lin" valueType="num">
                                      <p:cBhvr>
                                        <p:cTn id="19" dur="500" fill="hold"/>
                                        <p:tgtEl>
                                          <p:spTgt spid="7170"/>
                                        </p:tgtEl>
                                        <p:attrNameLst>
                                          <p:attrName>ppt_w</p:attrName>
                                        </p:attrNameLst>
                                      </p:cBhvr>
                                      <p:tavLst>
                                        <p:tav tm="0">
                                          <p:val>
                                            <p:fltVal val="0"/>
                                          </p:val>
                                        </p:tav>
                                        <p:tav tm="100000">
                                          <p:val>
                                            <p:strVal val="#ppt_w"/>
                                          </p:val>
                                        </p:tav>
                                      </p:tavLst>
                                    </p:anim>
                                    <p:anim calcmode="lin" valueType="num">
                                      <p:cBhvr>
                                        <p:cTn id="20" dur="500" fill="hold"/>
                                        <p:tgtEl>
                                          <p:spTgt spid="7170"/>
                                        </p:tgtEl>
                                        <p:attrNameLst>
                                          <p:attrName>ppt_h</p:attrName>
                                        </p:attrNameLst>
                                      </p:cBhvr>
                                      <p:tavLst>
                                        <p:tav tm="0">
                                          <p:val>
                                            <p:fltVal val="0"/>
                                          </p:val>
                                        </p:tav>
                                        <p:tav tm="100000">
                                          <p:val>
                                            <p:strVal val="#ppt_h"/>
                                          </p:val>
                                        </p:tav>
                                      </p:tavLst>
                                    </p:anim>
                                    <p:anim calcmode="lin" valueType="num">
                                      <p:cBhvr>
                                        <p:cTn id="21" dur="500" fill="hold"/>
                                        <p:tgtEl>
                                          <p:spTgt spid="7170"/>
                                        </p:tgtEl>
                                        <p:attrNameLst>
                                          <p:attrName>style.rotation</p:attrName>
                                        </p:attrNameLst>
                                      </p:cBhvr>
                                      <p:tavLst>
                                        <p:tav tm="0">
                                          <p:val>
                                            <p:fltVal val="360"/>
                                          </p:val>
                                        </p:tav>
                                        <p:tav tm="100000">
                                          <p:val>
                                            <p:fltVal val="0"/>
                                          </p:val>
                                        </p:tav>
                                      </p:tavLst>
                                    </p:anim>
                                    <p:animEffect transition="in" filter="fade">
                                      <p:cBhvr>
                                        <p:cTn id="22" dur="500"/>
                                        <p:tgtEl>
                                          <p:spTgt spid="7170"/>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2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29" dur="1000"/>
                                        <p:tgtEl>
                                          <p:spTgt spid="5">
                                            <p:txEl>
                                              <p:pRg st="0" end="0"/>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 calcmode="lin" valueType="num">
                                      <p:cBhvr>
                                        <p:cTn id="32"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33"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34" dur="1000"/>
                                        <p:tgtEl>
                                          <p:spTgt spid="5">
                                            <p:txEl>
                                              <p:pRg st="1" end="1"/>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p:cTn id="37"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38"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39" dur="1000"/>
                                        <p:tgtEl>
                                          <p:spTgt spid="5">
                                            <p:txEl>
                                              <p:pRg st="2" end="2"/>
                                            </p:txEl>
                                          </p:spTgt>
                                        </p:tgtEl>
                                      </p:cBhvr>
                                    </p:animEffect>
                                  </p:childTnLst>
                                </p:cTn>
                              </p:par>
                              <p:par>
                                <p:cTn id="40" presetID="55" presetClass="entr" presetSubtype="0" fill="hold" nodeType="with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 calcmode="lin" valueType="num">
                                      <p:cBhvr>
                                        <p:cTn id="42"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43"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44" dur="1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7"/>
          <p:cNvSpPr>
            <a:spLocks noGrp="1"/>
          </p:cNvSpPr>
          <p:nvPr>
            <p:ph type="sldNum" sz="quarter" idx="12"/>
          </p:nvPr>
        </p:nvSpPr>
        <p:spPr/>
        <p:txBody>
          <a:bodyPr/>
          <a:lstStyle/>
          <a:p>
            <a:fld id="{D99A5CC2-BA14-45D9-BB0F-B482A3F9C722}" type="slidenum">
              <a:rPr lang="en-US"/>
              <a:pPr/>
              <a:t>31</a:t>
            </a:fld>
            <a:endParaRPr lang="en-US"/>
          </a:p>
        </p:txBody>
      </p:sp>
      <p:sp>
        <p:nvSpPr>
          <p:cNvPr id="2" name="Rectangle 1"/>
          <p:cNvSpPr>
            <a:spLocks noChangeArrowheads="1"/>
          </p:cNvSpPr>
          <p:nvPr/>
        </p:nvSpPr>
        <p:spPr bwMode="auto">
          <a:xfrm>
            <a:off x="412750" y="685800"/>
            <a:ext cx="4375150" cy="1200150"/>
          </a:xfrm>
          <a:prstGeom prst="rect">
            <a:avLst/>
          </a:prstGeom>
          <a:noFill/>
          <a:ln w="9525">
            <a:noFill/>
            <a:miter lim="800000"/>
            <a:headEnd/>
            <a:tailEnd/>
          </a:ln>
        </p:spPr>
        <p:txBody>
          <a:bodyPr>
            <a:spAutoFit/>
          </a:bodyPr>
          <a:lstStyle/>
          <a:p>
            <a:pPr algn="just"/>
            <a:r>
              <a:rPr lang="en-US" b="1" dirty="0">
                <a:latin typeface="Constantia" pitchFamily="18" charset="0"/>
              </a:rPr>
              <a:t>Time expected for each activity is calculated using the formula (5):</a:t>
            </a:r>
          </a:p>
          <a:p>
            <a:pPr algn="just"/>
            <a:r>
              <a:rPr lang="en-US" b="1" dirty="0">
                <a:latin typeface="Constantia" pitchFamily="18" charset="0"/>
              </a:rPr>
              <a:t>Similarly, the expected time is calculated for all the activities.</a:t>
            </a:r>
          </a:p>
        </p:txBody>
      </p:sp>
      <p:pic>
        <p:nvPicPr>
          <p:cNvPr id="8194" name="Picture 2"/>
          <p:cNvPicPr>
            <a:picLocks noChangeAspect="1" noChangeArrowheads="1"/>
          </p:cNvPicPr>
          <p:nvPr/>
        </p:nvPicPr>
        <p:blipFill>
          <a:blip r:embed="rId3"/>
          <a:srcRect/>
          <a:stretch>
            <a:fillRect/>
          </a:stretch>
        </p:blipFill>
        <p:spPr bwMode="auto">
          <a:xfrm>
            <a:off x="4953000" y="457200"/>
            <a:ext cx="4786312" cy="1468438"/>
          </a:xfrm>
          <a:prstGeom prst="rect">
            <a:avLst/>
          </a:prstGeom>
          <a:noFill/>
          <a:ln w="9525">
            <a:noFill/>
            <a:miter lim="800000"/>
            <a:headEnd/>
            <a:tailEnd/>
          </a:ln>
        </p:spPr>
      </p:pic>
      <p:sp>
        <p:nvSpPr>
          <p:cNvPr id="4" name="Rectangle 3"/>
          <p:cNvSpPr>
            <a:spLocks noChangeArrowheads="1"/>
          </p:cNvSpPr>
          <p:nvPr/>
        </p:nvSpPr>
        <p:spPr bwMode="auto">
          <a:xfrm>
            <a:off x="330200" y="2286000"/>
            <a:ext cx="4292600" cy="1200150"/>
          </a:xfrm>
          <a:prstGeom prst="rect">
            <a:avLst/>
          </a:prstGeom>
          <a:noFill/>
          <a:ln w="9525">
            <a:noFill/>
            <a:miter lim="800000"/>
            <a:headEnd/>
            <a:tailEnd/>
          </a:ln>
        </p:spPr>
        <p:txBody>
          <a:bodyPr>
            <a:spAutoFit/>
          </a:bodyPr>
          <a:lstStyle/>
          <a:p>
            <a:pPr algn="just"/>
            <a:r>
              <a:rPr lang="en-US" b="1" dirty="0">
                <a:latin typeface="Constantia" pitchFamily="18" charset="0"/>
              </a:rPr>
              <a:t>The variance of activity time is calculated using the formula (6).</a:t>
            </a:r>
          </a:p>
          <a:p>
            <a:pPr algn="just"/>
            <a:r>
              <a:rPr lang="en-US" b="1" dirty="0">
                <a:latin typeface="Constantia" pitchFamily="18" charset="0"/>
              </a:rPr>
              <a:t>Similarly, variances of all the activities are calculated.</a:t>
            </a:r>
          </a:p>
        </p:txBody>
      </p:sp>
      <p:pic>
        <p:nvPicPr>
          <p:cNvPr id="8195" name="Picture 3"/>
          <p:cNvPicPr>
            <a:picLocks noChangeAspect="1" noChangeArrowheads="1"/>
          </p:cNvPicPr>
          <p:nvPr/>
        </p:nvPicPr>
        <p:blipFill>
          <a:blip r:embed="rId4"/>
          <a:srcRect/>
          <a:stretch>
            <a:fillRect/>
          </a:stretch>
        </p:blipFill>
        <p:spPr bwMode="auto">
          <a:xfrm>
            <a:off x="5105400" y="2057400"/>
            <a:ext cx="2514600" cy="1633538"/>
          </a:xfrm>
          <a:prstGeom prst="rect">
            <a:avLst/>
          </a:prstGeom>
          <a:noFill/>
          <a:ln w="9525">
            <a:noFill/>
            <a:miter lim="800000"/>
            <a:headEnd/>
            <a:tailEnd/>
          </a:ln>
        </p:spPr>
      </p:pic>
      <p:pic>
        <p:nvPicPr>
          <p:cNvPr id="8198" name="Picture 6"/>
          <p:cNvPicPr>
            <a:picLocks noChangeAspect="1" noChangeArrowheads="1"/>
          </p:cNvPicPr>
          <p:nvPr/>
        </p:nvPicPr>
        <p:blipFill>
          <a:blip r:embed="rId5"/>
          <a:srcRect/>
          <a:stretch>
            <a:fillRect/>
          </a:stretch>
        </p:blipFill>
        <p:spPr bwMode="auto">
          <a:xfrm>
            <a:off x="660400" y="3581400"/>
            <a:ext cx="8337550" cy="3073400"/>
          </a:xfrm>
          <a:prstGeom prst="rect">
            <a:avLst/>
          </a:prstGeom>
          <a:noFill/>
          <a:ln w="9525">
            <a:noFill/>
            <a:miter lim="800000"/>
            <a:headEnd/>
            <a:tailEnd/>
          </a:ln>
        </p:spPr>
      </p:pic>
      <p:cxnSp>
        <p:nvCxnSpPr>
          <p:cNvPr id="8" name="Straight Connector 7"/>
          <p:cNvCxnSpPr/>
          <p:nvPr/>
        </p:nvCxnSpPr>
        <p:spPr>
          <a:xfrm>
            <a:off x="304800" y="2057400"/>
            <a:ext cx="8610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0.7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 calcmode="lin" valueType="num">
                                      <p:cBhvr>
                                        <p:cTn id="14" dur="2000" fill="hold"/>
                                        <p:tgtEl>
                                          <p:spTgt spid="8194"/>
                                        </p:tgtEl>
                                        <p:attrNameLst>
                                          <p:attrName>ppt_w</p:attrName>
                                        </p:attrNameLst>
                                      </p:cBhvr>
                                      <p:tavLst>
                                        <p:tav tm="0">
                                          <p:val>
                                            <p:fltVal val="0"/>
                                          </p:val>
                                        </p:tav>
                                        <p:tav tm="100000">
                                          <p:val>
                                            <p:strVal val="#ppt_w"/>
                                          </p:val>
                                        </p:tav>
                                      </p:tavLst>
                                    </p:anim>
                                    <p:anim calcmode="lin" valueType="num">
                                      <p:cBhvr>
                                        <p:cTn id="15" dur="2000" fill="hold"/>
                                        <p:tgtEl>
                                          <p:spTgt spid="8194"/>
                                        </p:tgtEl>
                                        <p:attrNameLst>
                                          <p:attrName>ppt_h</p:attrName>
                                        </p:attrNameLst>
                                      </p:cBhvr>
                                      <p:tavLst>
                                        <p:tav tm="0">
                                          <p:val>
                                            <p:fltVal val="0"/>
                                          </p:val>
                                        </p:tav>
                                        <p:tav tm="100000">
                                          <p:val>
                                            <p:strVal val="#ppt_h"/>
                                          </p:val>
                                        </p:tav>
                                      </p:tavLst>
                                    </p:anim>
                                    <p:anim calcmode="lin" valueType="num">
                                      <p:cBhvr>
                                        <p:cTn id="16" dur="2000" fill="hold"/>
                                        <p:tgtEl>
                                          <p:spTgt spid="8194"/>
                                        </p:tgtEl>
                                        <p:attrNameLst>
                                          <p:attrName>style.rotation</p:attrName>
                                        </p:attrNameLst>
                                      </p:cBhvr>
                                      <p:tavLst>
                                        <p:tav tm="0">
                                          <p:val>
                                            <p:fltVal val="360"/>
                                          </p:val>
                                        </p:tav>
                                        <p:tav tm="100000">
                                          <p:val>
                                            <p:fltVal val="0"/>
                                          </p:val>
                                        </p:tav>
                                      </p:tavLst>
                                    </p:anim>
                                    <p:animEffect transition="in" filter="fade">
                                      <p:cBhvr>
                                        <p:cTn id="17" dur="2000"/>
                                        <p:tgtEl>
                                          <p:spTgt spid="8194"/>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2000" fill="hold"/>
                                        <p:tgtEl>
                                          <p:spTgt spid="4"/>
                                        </p:tgtEl>
                                        <p:attrNameLst>
                                          <p:attrName>ppt_w</p:attrName>
                                        </p:attrNameLst>
                                      </p:cBhvr>
                                      <p:tavLst>
                                        <p:tav tm="0">
                                          <p:val>
                                            <p:strVal val="#ppt_w*0.70"/>
                                          </p:val>
                                        </p:tav>
                                        <p:tav tm="100000">
                                          <p:val>
                                            <p:strVal val="#ppt_w"/>
                                          </p:val>
                                        </p:tav>
                                      </p:tavLst>
                                    </p:anim>
                                    <p:anim calcmode="lin" valueType="num">
                                      <p:cBhvr>
                                        <p:cTn id="23" dur="2000" fill="hold"/>
                                        <p:tgtEl>
                                          <p:spTgt spid="4"/>
                                        </p:tgtEl>
                                        <p:attrNameLst>
                                          <p:attrName>ppt_h</p:attrName>
                                        </p:attrNameLst>
                                      </p:cBhvr>
                                      <p:tavLst>
                                        <p:tav tm="0">
                                          <p:val>
                                            <p:strVal val="#ppt_h"/>
                                          </p:val>
                                        </p:tav>
                                        <p:tav tm="100000">
                                          <p:val>
                                            <p:strVal val="#ppt_h"/>
                                          </p:val>
                                        </p:tav>
                                      </p:tavLst>
                                    </p:anim>
                                    <p:animEffect transition="in" filter="fade">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8195"/>
                                        </p:tgtEl>
                                        <p:attrNameLst>
                                          <p:attrName>style.visibility</p:attrName>
                                        </p:attrNameLst>
                                      </p:cBhvr>
                                      <p:to>
                                        <p:strVal val="visible"/>
                                      </p:to>
                                    </p:set>
                                    <p:anim calcmode="lin" valueType="num">
                                      <p:cBhvr>
                                        <p:cTn id="29" dur="2000" fill="hold"/>
                                        <p:tgtEl>
                                          <p:spTgt spid="8195"/>
                                        </p:tgtEl>
                                        <p:attrNameLst>
                                          <p:attrName>ppt_w</p:attrName>
                                        </p:attrNameLst>
                                      </p:cBhvr>
                                      <p:tavLst>
                                        <p:tav tm="0">
                                          <p:val>
                                            <p:fltVal val="0"/>
                                          </p:val>
                                        </p:tav>
                                        <p:tav tm="100000">
                                          <p:val>
                                            <p:strVal val="#ppt_w"/>
                                          </p:val>
                                        </p:tav>
                                      </p:tavLst>
                                    </p:anim>
                                    <p:anim calcmode="lin" valueType="num">
                                      <p:cBhvr>
                                        <p:cTn id="30" dur="2000" fill="hold"/>
                                        <p:tgtEl>
                                          <p:spTgt spid="8195"/>
                                        </p:tgtEl>
                                        <p:attrNameLst>
                                          <p:attrName>ppt_h</p:attrName>
                                        </p:attrNameLst>
                                      </p:cBhvr>
                                      <p:tavLst>
                                        <p:tav tm="0">
                                          <p:val>
                                            <p:fltVal val="0"/>
                                          </p:val>
                                        </p:tav>
                                        <p:tav tm="100000">
                                          <p:val>
                                            <p:strVal val="#ppt_h"/>
                                          </p:val>
                                        </p:tav>
                                      </p:tavLst>
                                    </p:anim>
                                    <p:anim calcmode="lin" valueType="num">
                                      <p:cBhvr>
                                        <p:cTn id="31" dur="2000" fill="hold"/>
                                        <p:tgtEl>
                                          <p:spTgt spid="8195"/>
                                        </p:tgtEl>
                                        <p:attrNameLst>
                                          <p:attrName>style.rotation</p:attrName>
                                        </p:attrNameLst>
                                      </p:cBhvr>
                                      <p:tavLst>
                                        <p:tav tm="0">
                                          <p:val>
                                            <p:fltVal val="360"/>
                                          </p:val>
                                        </p:tav>
                                        <p:tav tm="100000">
                                          <p:val>
                                            <p:fltVal val="0"/>
                                          </p:val>
                                        </p:tav>
                                      </p:tavLst>
                                    </p:anim>
                                    <p:animEffect transition="in" filter="fade">
                                      <p:cBhvr>
                                        <p:cTn id="32" dur="2000"/>
                                        <p:tgtEl>
                                          <p:spTgt spid="8195"/>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nodeType="clickEffect">
                                  <p:stCondLst>
                                    <p:cond delay="0"/>
                                  </p:stCondLst>
                                  <p:childTnLst>
                                    <p:set>
                                      <p:cBhvr>
                                        <p:cTn id="36" dur="1" fill="hold">
                                          <p:stCondLst>
                                            <p:cond delay="0"/>
                                          </p:stCondLst>
                                        </p:cTn>
                                        <p:tgtEl>
                                          <p:spTgt spid="8198"/>
                                        </p:tgtEl>
                                        <p:attrNameLst>
                                          <p:attrName>style.visibility</p:attrName>
                                        </p:attrNameLst>
                                      </p:cBhvr>
                                      <p:to>
                                        <p:strVal val="visible"/>
                                      </p:to>
                                    </p:set>
                                    <p:anim calcmode="lin" valueType="num">
                                      <p:cBhvr>
                                        <p:cTn id="37" dur="2000" fill="hold"/>
                                        <p:tgtEl>
                                          <p:spTgt spid="8198"/>
                                        </p:tgtEl>
                                        <p:attrNameLst>
                                          <p:attrName>ppt_w</p:attrName>
                                        </p:attrNameLst>
                                      </p:cBhvr>
                                      <p:tavLst>
                                        <p:tav tm="0">
                                          <p:val>
                                            <p:fltVal val="0"/>
                                          </p:val>
                                        </p:tav>
                                        <p:tav tm="100000">
                                          <p:val>
                                            <p:strVal val="#ppt_w"/>
                                          </p:val>
                                        </p:tav>
                                      </p:tavLst>
                                    </p:anim>
                                    <p:anim calcmode="lin" valueType="num">
                                      <p:cBhvr>
                                        <p:cTn id="38" dur="2000" fill="hold"/>
                                        <p:tgtEl>
                                          <p:spTgt spid="8198"/>
                                        </p:tgtEl>
                                        <p:attrNameLst>
                                          <p:attrName>ppt_h</p:attrName>
                                        </p:attrNameLst>
                                      </p:cBhvr>
                                      <p:tavLst>
                                        <p:tav tm="0">
                                          <p:val>
                                            <p:fltVal val="0"/>
                                          </p:val>
                                        </p:tav>
                                        <p:tav tm="100000">
                                          <p:val>
                                            <p:strVal val="#ppt_h"/>
                                          </p:val>
                                        </p:tav>
                                      </p:tavLst>
                                    </p:anim>
                                    <p:anim calcmode="lin" valueType="num">
                                      <p:cBhvr>
                                        <p:cTn id="39" dur="2000" fill="hold"/>
                                        <p:tgtEl>
                                          <p:spTgt spid="8198"/>
                                        </p:tgtEl>
                                        <p:attrNameLst>
                                          <p:attrName>style.rotation</p:attrName>
                                        </p:attrNameLst>
                                      </p:cBhvr>
                                      <p:tavLst>
                                        <p:tav tm="0">
                                          <p:val>
                                            <p:fltVal val="360"/>
                                          </p:val>
                                        </p:tav>
                                        <p:tav tm="100000">
                                          <p:val>
                                            <p:fltVal val="0"/>
                                          </p:val>
                                        </p:tav>
                                      </p:tavLst>
                                    </p:anim>
                                    <p:animEffect transition="in" filter="fade">
                                      <p:cBhvr>
                                        <p:cTn id="40" dur="20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7"/>
          <p:cNvSpPr>
            <a:spLocks noGrp="1"/>
          </p:cNvSpPr>
          <p:nvPr>
            <p:ph type="sldNum" sz="quarter" idx="12"/>
          </p:nvPr>
        </p:nvSpPr>
        <p:spPr/>
        <p:txBody>
          <a:bodyPr/>
          <a:lstStyle/>
          <a:p>
            <a:fld id="{54A5FFA3-B791-4A39-9C2C-CDF6C590BB50}" type="slidenum">
              <a:rPr lang="en-US"/>
              <a:pPr/>
              <a:t>32</a:t>
            </a:fld>
            <a:endParaRPr lang="en-US"/>
          </a:p>
        </p:txBody>
      </p:sp>
      <p:sp>
        <p:nvSpPr>
          <p:cNvPr id="2" name="Rectangle 1"/>
          <p:cNvSpPr>
            <a:spLocks noChangeArrowheads="1"/>
          </p:cNvSpPr>
          <p:nvPr/>
        </p:nvSpPr>
        <p:spPr bwMode="auto">
          <a:xfrm>
            <a:off x="495300" y="2859088"/>
            <a:ext cx="3848100" cy="1015663"/>
          </a:xfrm>
          <a:prstGeom prst="rect">
            <a:avLst/>
          </a:prstGeom>
          <a:noFill/>
          <a:ln w="9525">
            <a:noFill/>
            <a:miter lim="800000"/>
            <a:headEnd/>
            <a:tailEnd/>
          </a:ln>
        </p:spPr>
        <p:txBody>
          <a:bodyPr wrap="square">
            <a:spAutoFit/>
          </a:bodyPr>
          <a:lstStyle/>
          <a:p>
            <a:r>
              <a:rPr lang="en-US" sz="2000" dirty="0">
                <a:latin typeface="Constantia" pitchFamily="18" charset="0"/>
              </a:rPr>
              <a:t>calculate the time earliest, TE </a:t>
            </a:r>
            <a:r>
              <a:rPr lang="en-US" sz="2000" dirty="0" smtClean="0">
                <a:latin typeface="Constantia" pitchFamily="18" charset="0"/>
              </a:rPr>
              <a:t>&amp; </a:t>
            </a:r>
            <a:r>
              <a:rPr lang="en-US" sz="2000" dirty="0">
                <a:latin typeface="Constantia" pitchFamily="18" charset="0"/>
              </a:rPr>
              <a:t>time Latest TL for all the activities.</a:t>
            </a:r>
          </a:p>
        </p:txBody>
      </p:sp>
      <p:sp>
        <p:nvSpPr>
          <p:cNvPr id="3" name="Rectangle 2"/>
          <p:cNvSpPr>
            <a:spLocks noChangeArrowheads="1"/>
          </p:cNvSpPr>
          <p:nvPr/>
        </p:nvSpPr>
        <p:spPr bwMode="auto">
          <a:xfrm>
            <a:off x="412750" y="1447800"/>
            <a:ext cx="3460563" cy="400110"/>
          </a:xfrm>
          <a:prstGeom prst="rect">
            <a:avLst/>
          </a:prstGeom>
          <a:noFill/>
          <a:ln w="9525">
            <a:noFill/>
            <a:miter lim="800000"/>
            <a:headEnd/>
            <a:tailEnd/>
          </a:ln>
        </p:spPr>
        <p:txBody>
          <a:bodyPr wrap="none">
            <a:spAutoFit/>
          </a:bodyPr>
          <a:lstStyle/>
          <a:p>
            <a:r>
              <a:rPr lang="en-US" sz="2000" dirty="0">
                <a:latin typeface="Constantia" pitchFamily="18" charset="0"/>
              </a:rPr>
              <a:t>Construct a network diagram:</a:t>
            </a:r>
          </a:p>
        </p:txBody>
      </p:sp>
      <p:pic>
        <p:nvPicPr>
          <p:cNvPr id="4" name="Picture 4"/>
          <p:cNvPicPr>
            <a:picLocks noChangeAspect="1" noChangeArrowheads="1"/>
          </p:cNvPicPr>
          <p:nvPr/>
        </p:nvPicPr>
        <p:blipFill>
          <a:blip r:embed="rId3"/>
          <a:srcRect/>
          <a:stretch>
            <a:fillRect/>
          </a:stretch>
        </p:blipFill>
        <p:spPr bwMode="auto">
          <a:xfrm>
            <a:off x="4267200" y="609599"/>
            <a:ext cx="4946650" cy="3142395"/>
          </a:xfrm>
          <a:prstGeom prst="rect">
            <a:avLst/>
          </a:prstGeom>
          <a:noFill/>
          <a:ln w="9525">
            <a:noFill/>
            <a:miter lim="800000"/>
            <a:headEnd/>
            <a:tailEnd/>
          </a:ln>
        </p:spPr>
      </p:pic>
      <p:sp>
        <p:nvSpPr>
          <p:cNvPr id="5" name="Rectangle 4"/>
          <p:cNvSpPr>
            <a:spLocks noChangeArrowheads="1"/>
          </p:cNvSpPr>
          <p:nvPr/>
        </p:nvSpPr>
        <p:spPr bwMode="auto">
          <a:xfrm>
            <a:off x="330200" y="4078288"/>
            <a:ext cx="8661400" cy="707886"/>
          </a:xfrm>
          <a:prstGeom prst="rect">
            <a:avLst/>
          </a:prstGeom>
          <a:noFill/>
          <a:ln w="9525">
            <a:noFill/>
            <a:miter lim="800000"/>
            <a:headEnd/>
            <a:tailEnd/>
          </a:ln>
        </p:spPr>
        <p:txBody>
          <a:bodyPr wrap="square">
            <a:spAutoFit/>
          </a:bodyPr>
          <a:lstStyle/>
          <a:p>
            <a:r>
              <a:rPr lang="en-US" sz="2000" dirty="0">
                <a:latin typeface="Constantia" pitchFamily="18" charset="0"/>
              </a:rPr>
              <a:t>From the network diagram Figure 8.24, the critical path is identified </a:t>
            </a:r>
            <a:r>
              <a:rPr lang="en-US" sz="2000" dirty="0" smtClean="0">
                <a:latin typeface="Constantia" pitchFamily="18" charset="0"/>
              </a:rPr>
              <a:t>as </a:t>
            </a:r>
            <a:r>
              <a:rPr lang="en-US" sz="2000" dirty="0" smtClean="0">
                <a:solidFill>
                  <a:srgbClr val="FF0000"/>
                </a:solidFill>
                <a:latin typeface="Constantia" pitchFamily="18" charset="0"/>
              </a:rPr>
              <a:t>1-4</a:t>
            </a:r>
            <a:r>
              <a:rPr lang="en-US" sz="2000" dirty="0">
                <a:solidFill>
                  <a:srgbClr val="FF0000"/>
                </a:solidFill>
                <a:latin typeface="Constantia" pitchFamily="18" charset="0"/>
              </a:rPr>
              <a:t>, 4-6, 6-7</a:t>
            </a:r>
            <a:r>
              <a:rPr lang="en-US" sz="2000" dirty="0">
                <a:latin typeface="Constantia" pitchFamily="18" charset="0"/>
              </a:rPr>
              <a:t>, with a project duration of 22 days.</a:t>
            </a:r>
          </a:p>
        </p:txBody>
      </p:sp>
      <p:cxnSp>
        <p:nvCxnSpPr>
          <p:cNvPr id="7" name="Straight Arrow Connector 6"/>
          <p:cNvCxnSpPr/>
          <p:nvPr/>
        </p:nvCxnSpPr>
        <p:spPr>
          <a:xfrm>
            <a:off x="5638800" y="1905000"/>
            <a:ext cx="533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400800" y="1409700"/>
            <a:ext cx="8382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8077200" y="1371600"/>
            <a:ext cx="457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2000" fill="hold"/>
                                        <p:tgtEl>
                                          <p:spTgt spid="4"/>
                                        </p:tgtEl>
                                        <p:attrNameLst>
                                          <p:attrName>ppt_w</p:attrName>
                                        </p:attrNameLst>
                                      </p:cBhvr>
                                      <p:tavLst>
                                        <p:tav tm="0">
                                          <p:val>
                                            <p:fltVal val="0"/>
                                          </p:val>
                                        </p:tav>
                                        <p:tav tm="100000">
                                          <p:val>
                                            <p:strVal val="#ppt_w"/>
                                          </p:val>
                                        </p:tav>
                                      </p:tavLst>
                                    </p:anim>
                                    <p:anim calcmode="lin" valueType="num">
                                      <p:cBhvr>
                                        <p:cTn id="15" dur="2000" fill="hold"/>
                                        <p:tgtEl>
                                          <p:spTgt spid="4"/>
                                        </p:tgtEl>
                                        <p:attrNameLst>
                                          <p:attrName>ppt_h</p:attrName>
                                        </p:attrNameLst>
                                      </p:cBhvr>
                                      <p:tavLst>
                                        <p:tav tm="0">
                                          <p:val>
                                            <p:fltVal val="0"/>
                                          </p:val>
                                        </p:tav>
                                        <p:tav tm="100000">
                                          <p:val>
                                            <p:strVal val="#ppt_h"/>
                                          </p:val>
                                        </p:tav>
                                      </p:tavLst>
                                    </p:anim>
                                    <p:anim calcmode="lin" valueType="num">
                                      <p:cBhvr>
                                        <p:cTn id="16" dur="2000" fill="hold"/>
                                        <p:tgtEl>
                                          <p:spTgt spid="4"/>
                                        </p:tgtEl>
                                        <p:attrNameLst>
                                          <p:attrName>style.rotation</p:attrName>
                                        </p:attrNameLst>
                                      </p:cBhvr>
                                      <p:tavLst>
                                        <p:tav tm="0">
                                          <p:val>
                                            <p:fltVal val="360"/>
                                          </p:val>
                                        </p:tav>
                                        <p:tav tm="100000">
                                          <p:val>
                                            <p:fltVal val="0"/>
                                          </p:val>
                                        </p:tav>
                                      </p:tavLst>
                                    </p:anim>
                                    <p:animEffect transition="in" filter="fad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2000" fill="hold"/>
                                        <p:tgtEl>
                                          <p:spTgt spid="2"/>
                                        </p:tgtEl>
                                        <p:attrNameLst>
                                          <p:attrName>ppt_w</p:attrName>
                                        </p:attrNameLst>
                                      </p:cBhvr>
                                      <p:tavLst>
                                        <p:tav tm="0">
                                          <p:val>
                                            <p:strVal val="#ppt_w*0.70"/>
                                          </p:val>
                                        </p:tav>
                                        <p:tav tm="100000">
                                          <p:val>
                                            <p:strVal val="#ppt_w"/>
                                          </p:val>
                                        </p:tav>
                                      </p:tavLst>
                                    </p:anim>
                                    <p:anim calcmode="lin" valueType="num">
                                      <p:cBhvr>
                                        <p:cTn id="23" dur="2000" fill="hold"/>
                                        <p:tgtEl>
                                          <p:spTgt spid="2"/>
                                        </p:tgtEl>
                                        <p:attrNameLst>
                                          <p:attrName>ppt_h</p:attrName>
                                        </p:attrNameLst>
                                      </p:cBhvr>
                                      <p:tavLst>
                                        <p:tav tm="0">
                                          <p:val>
                                            <p:strVal val="#ppt_h"/>
                                          </p:val>
                                        </p:tav>
                                        <p:tav tm="100000">
                                          <p:val>
                                            <p:strVal val="#ppt_h"/>
                                          </p:val>
                                        </p:tav>
                                      </p:tavLst>
                                    </p:anim>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2000" fill="hold"/>
                                        <p:tgtEl>
                                          <p:spTgt spid="5"/>
                                        </p:tgtEl>
                                        <p:attrNameLst>
                                          <p:attrName>ppt_w</p:attrName>
                                        </p:attrNameLst>
                                      </p:cBhvr>
                                      <p:tavLst>
                                        <p:tav tm="0">
                                          <p:val>
                                            <p:strVal val="#ppt_w*0.70"/>
                                          </p:val>
                                        </p:tav>
                                        <p:tav tm="100000">
                                          <p:val>
                                            <p:strVal val="#ppt_w"/>
                                          </p:val>
                                        </p:tav>
                                      </p:tavLst>
                                    </p:anim>
                                    <p:anim calcmode="lin" valueType="num">
                                      <p:cBhvr>
                                        <p:cTn id="30" dur="2000" fill="hold"/>
                                        <p:tgtEl>
                                          <p:spTgt spid="5"/>
                                        </p:tgtEl>
                                        <p:attrNameLst>
                                          <p:attrName>ppt_h</p:attrName>
                                        </p:attrNameLst>
                                      </p:cBhvr>
                                      <p:tavLst>
                                        <p:tav tm="0">
                                          <p:val>
                                            <p:strVal val="#ppt_h"/>
                                          </p:val>
                                        </p:tav>
                                        <p:tav tm="100000">
                                          <p:val>
                                            <p:strVal val="#ppt_h"/>
                                          </p:val>
                                        </p:tav>
                                      </p:tavLst>
                                    </p:anim>
                                    <p:animEffect transition="in" filter="fade">
                                      <p:cBhvr>
                                        <p:cTn id="31" dur="2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0" fill="hold"/>
                                        <p:tgtEl>
                                          <p:spTgt spid="7"/>
                                        </p:tgtEl>
                                        <p:attrNameLst>
                                          <p:attrName>ppt_x</p:attrName>
                                        </p:attrNameLst>
                                      </p:cBhvr>
                                      <p:tavLst>
                                        <p:tav tm="0">
                                          <p:val>
                                            <p:strVal val="0-#ppt_w/2"/>
                                          </p:val>
                                        </p:tav>
                                        <p:tav tm="100000">
                                          <p:val>
                                            <p:strVal val="#ppt_x"/>
                                          </p:val>
                                        </p:tav>
                                      </p:tavLst>
                                    </p:anim>
                                    <p:anim calcmode="lin" valueType="num">
                                      <p:cBhvr additive="base">
                                        <p:cTn id="37" dur="5000" fill="hold"/>
                                        <p:tgtEl>
                                          <p:spTgt spid="7"/>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0" fill="hold"/>
                                        <p:tgtEl>
                                          <p:spTgt spid="9"/>
                                        </p:tgtEl>
                                        <p:attrNameLst>
                                          <p:attrName>ppt_x</p:attrName>
                                        </p:attrNameLst>
                                      </p:cBhvr>
                                      <p:tavLst>
                                        <p:tav tm="0">
                                          <p:val>
                                            <p:strVal val="0-#ppt_w/2"/>
                                          </p:val>
                                        </p:tav>
                                        <p:tav tm="100000">
                                          <p:val>
                                            <p:strVal val="#ppt_x"/>
                                          </p:val>
                                        </p:tav>
                                      </p:tavLst>
                                    </p:anim>
                                    <p:anim calcmode="lin" valueType="num">
                                      <p:cBhvr additive="base">
                                        <p:cTn id="41" dur="5000" fill="hold"/>
                                        <p:tgtEl>
                                          <p:spTgt spid="9"/>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0" fill="hold"/>
                                        <p:tgtEl>
                                          <p:spTgt spid="11"/>
                                        </p:tgtEl>
                                        <p:attrNameLst>
                                          <p:attrName>ppt_x</p:attrName>
                                        </p:attrNameLst>
                                      </p:cBhvr>
                                      <p:tavLst>
                                        <p:tav tm="0">
                                          <p:val>
                                            <p:strVal val="0-#ppt_w/2"/>
                                          </p:val>
                                        </p:tav>
                                        <p:tav tm="100000">
                                          <p:val>
                                            <p:strVal val="#ppt_x"/>
                                          </p:val>
                                        </p:tav>
                                      </p:tavLst>
                                    </p:anim>
                                    <p:anim calcmode="lin" valueType="num">
                                      <p:cBhvr additive="base">
                                        <p:cTn id="45" dur="5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7"/>
          <p:cNvSpPr>
            <a:spLocks noGrp="1"/>
          </p:cNvSpPr>
          <p:nvPr>
            <p:ph type="sldNum" sz="quarter" idx="12"/>
          </p:nvPr>
        </p:nvSpPr>
        <p:spPr/>
        <p:txBody>
          <a:bodyPr/>
          <a:lstStyle/>
          <a:p>
            <a:fld id="{19725DBD-7C5D-4779-9119-F69D185AB966}" type="slidenum">
              <a:rPr lang="en-US"/>
              <a:pPr/>
              <a:t>33</a:t>
            </a:fld>
            <a:endParaRPr lang="en-US"/>
          </a:p>
        </p:txBody>
      </p:sp>
      <p:sp>
        <p:nvSpPr>
          <p:cNvPr id="2" name="Rectangle 1"/>
          <p:cNvSpPr>
            <a:spLocks noChangeArrowheads="1"/>
          </p:cNvSpPr>
          <p:nvPr/>
        </p:nvSpPr>
        <p:spPr bwMode="auto">
          <a:xfrm>
            <a:off x="412750" y="838200"/>
            <a:ext cx="9245600" cy="369888"/>
          </a:xfrm>
          <a:prstGeom prst="rect">
            <a:avLst/>
          </a:prstGeom>
          <a:noFill/>
          <a:ln w="9525">
            <a:noFill/>
            <a:miter lim="800000"/>
            <a:headEnd/>
            <a:tailEnd/>
          </a:ln>
        </p:spPr>
        <p:txBody>
          <a:bodyPr>
            <a:spAutoFit/>
          </a:bodyPr>
          <a:lstStyle/>
          <a:p>
            <a:r>
              <a:rPr lang="en-US" b="1">
                <a:latin typeface="Constantia" pitchFamily="18" charset="0"/>
              </a:rPr>
              <a:t>The probability of completing the project within 19 days is given by, P (Z&lt; Z0)</a:t>
            </a:r>
          </a:p>
        </p:txBody>
      </p:sp>
      <p:sp>
        <p:nvSpPr>
          <p:cNvPr id="5" name="Rectangle 4"/>
          <p:cNvSpPr>
            <a:spLocks noChangeArrowheads="1"/>
          </p:cNvSpPr>
          <p:nvPr/>
        </p:nvSpPr>
        <p:spPr bwMode="auto">
          <a:xfrm>
            <a:off x="660400" y="1447800"/>
            <a:ext cx="1431925" cy="369888"/>
          </a:xfrm>
          <a:prstGeom prst="rect">
            <a:avLst/>
          </a:prstGeom>
          <a:noFill/>
          <a:ln w="9525">
            <a:noFill/>
            <a:miter lim="800000"/>
            <a:headEnd/>
            <a:tailEnd/>
          </a:ln>
        </p:spPr>
        <p:txBody>
          <a:bodyPr wrap="none">
            <a:spAutoFit/>
          </a:bodyPr>
          <a:lstStyle/>
          <a:p>
            <a:r>
              <a:rPr lang="en-US">
                <a:latin typeface="Constantia" pitchFamily="18" charset="0"/>
              </a:rPr>
              <a:t>To find Z0 ,</a:t>
            </a:r>
          </a:p>
        </p:txBody>
      </p:sp>
      <p:pic>
        <p:nvPicPr>
          <p:cNvPr id="9219" name="Picture 3"/>
          <p:cNvPicPr>
            <a:picLocks noChangeAspect="1" noChangeArrowheads="1"/>
          </p:cNvPicPr>
          <p:nvPr/>
        </p:nvPicPr>
        <p:blipFill>
          <a:blip r:embed="rId3"/>
          <a:srcRect/>
          <a:stretch>
            <a:fillRect/>
          </a:stretch>
        </p:blipFill>
        <p:spPr bwMode="auto">
          <a:xfrm>
            <a:off x="2559050" y="1371600"/>
            <a:ext cx="2393950" cy="1243013"/>
          </a:xfrm>
          <a:prstGeom prst="rect">
            <a:avLst/>
          </a:prstGeom>
          <a:noFill/>
          <a:ln w="9525">
            <a:noFill/>
            <a:miter lim="800000"/>
            <a:headEnd/>
            <a:tailEnd/>
          </a:ln>
        </p:spPr>
      </p:pic>
      <p:pic>
        <p:nvPicPr>
          <p:cNvPr id="9220" name="Picture 4"/>
          <p:cNvPicPr>
            <a:picLocks noChangeAspect="1" noChangeArrowheads="1"/>
          </p:cNvPicPr>
          <p:nvPr/>
        </p:nvPicPr>
        <p:blipFill>
          <a:blip r:embed="rId4"/>
          <a:srcRect/>
          <a:stretch>
            <a:fillRect/>
          </a:stretch>
        </p:blipFill>
        <p:spPr bwMode="auto">
          <a:xfrm>
            <a:off x="5365750" y="2009775"/>
            <a:ext cx="1166813" cy="504825"/>
          </a:xfrm>
          <a:prstGeom prst="rect">
            <a:avLst/>
          </a:prstGeom>
          <a:noFill/>
          <a:ln w="9525">
            <a:noFill/>
            <a:miter lim="800000"/>
            <a:headEnd/>
            <a:tailEnd/>
          </a:ln>
        </p:spPr>
      </p:pic>
      <p:sp>
        <p:nvSpPr>
          <p:cNvPr id="8" name="Rectangle 7"/>
          <p:cNvSpPr>
            <a:spLocks noChangeArrowheads="1"/>
          </p:cNvSpPr>
          <p:nvPr/>
        </p:nvSpPr>
        <p:spPr bwMode="auto">
          <a:xfrm>
            <a:off x="330200" y="2701925"/>
            <a:ext cx="9245600" cy="1108075"/>
          </a:xfrm>
          <a:prstGeom prst="rect">
            <a:avLst/>
          </a:prstGeom>
          <a:noFill/>
          <a:ln w="9525">
            <a:noFill/>
            <a:miter lim="800000"/>
            <a:headEnd/>
            <a:tailEnd/>
          </a:ln>
        </p:spPr>
        <p:txBody>
          <a:bodyPr>
            <a:spAutoFit/>
          </a:bodyPr>
          <a:lstStyle/>
          <a:p>
            <a:r>
              <a:rPr lang="en-US" sz="1600">
                <a:latin typeface="Constantia" pitchFamily="18" charset="0"/>
              </a:rPr>
              <a:t>we know, P (Z &lt;Z Network Model 0) = 0.5 – z (1.3416) (from normal tables, z (1.3416) = 0.4099)</a:t>
            </a:r>
          </a:p>
          <a:p>
            <a:r>
              <a:rPr lang="en-US" sz="1600">
                <a:latin typeface="Constantia" pitchFamily="18" charset="0"/>
              </a:rPr>
              <a:t>= 0.5 – 0.4099</a:t>
            </a:r>
          </a:p>
          <a:p>
            <a:r>
              <a:rPr lang="en-US" sz="1600">
                <a:latin typeface="Constantia" pitchFamily="18" charset="0"/>
              </a:rPr>
              <a:t>= 0.0901</a:t>
            </a:r>
          </a:p>
          <a:p>
            <a:r>
              <a:rPr lang="en-US" sz="1600">
                <a:latin typeface="Constantia" pitchFamily="18" charset="0"/>
              </a:rPr>
              <a:t>= 9.01%</a:t>
            </a:r>
          </a:p>
        </p:txBody>
      </p:sp>
      <p:sp>
        <p:nvSpPr>
          <p:cNvPr id="9" name="Rectangle 8"/>
          <p:cNvSpPr>
            <a:spLocks noChangeArrowheads="1"/>
          </p:cNvSpPr>
          <p:nvPr/>
        </p:nvSpPr>
        <p:spPr bwMode="auto">
          <a:xfrm>
            <a:off x="1568450" y="3440113"/>
            <a:ext cx="7924800" cy="369887"/>
          </a:xfrm>
          <a:prstGeom prst="rect">
            <a:avLst/>
          </a:prstGeom>
          <a:noFill/>
          <a:ln w="9525">
            <a:noFill/>
            <a:miter lim="800000"/>
            <a:headEnd/>
            <a:tailEnd/>
          </a:ln>
        </p:spPr>
        <p:txBody>
          <a:bodyPr>
            <a:spAutoFit/>
          </a:bodyPr>
          <a:lstStyle/>
          <a:p>
            <a:r>
              <a:rPr lang="en-US">
                <a:latin typeface="Constantia" pitchFamily="18" charset="0"/>
              </a:rPr>
              <a:t>Thus, the probability of completing the R &amp; D project in 19 days is 9.01%.</a:t>
            </a:r>
          </a:p>
        </p:txBody>
      </p:sp>
      <p:sp>
        <p:nvSpPr>
          <p:cNvPr id="10" name="Rectangle 9"/>
          <p:cNvSpPr>
            <a:spLocks noChangeArrowheads="1"/>
          </p:cNvSpPr>
          <p:nvPr/>
        </p:nvSpPr>
        <p:spPr bwMode="auto">
          <a:xfrm>
            <a:off x="412750" y="3905250"/>
            <a:ext cx="9080500" cy="646113"/>
          </a:xfrm>
          <a:prstGeom prst="rect">
            <a:avLst/>
          </a:prstGeom>
          <a:noFill/>
          <a:ln w="9525">
            <a:noFill/>
            <a:miter lim="800000"/>
            <a:headEnd/>
            <a:tailEnd/>
          </a:ln>
        </p:spPr>
        <p:txBody>
          <a:bodyPr>
            <a:spAutoFit/>
          </a:bodyPr>
          <a:lstStyle/>
          <a:p>
            <a:r>
              <a:rPr lang="en-US" i="1">
                <a:solidFill>
                  <a:srgbClr val="FF0000"/>
                </a:solidFill>
                <a:latin typeface="Constantia" pitchFamily="18" charset="0"/>
              </a:rPr>
              <a:t>Since the probability of completing the project in 19 days is less than 20% As in question, we find the probability of completing it in 24 days.</a:t>
            </a:r>
          </a:p>
        </p:txBody>
      </p:sp>
      <p:pic>
        <p:nvPicPr>
          <p:cNvPr id="9221" name="Picture 5"/>
          <p:cNvPicPr>
            <a:picLocks noChangeAspect="1" noChangeArrowheads="1"/>
          </p:cNvPicPr>
          <p:nvPr/>
        </p:nvPicPr>
        <p:blipFill>
          <a:blip r:embed="rId5"/>
          <a:srcRect/>
          <a:stretch>
            <a:fillRect/>
          </a:stretch>
        </p:blipFill>
        <p:spPr bwMode="auto">
          <a:xfrm>
            <a:off x="577850" y="4600575"/>
            <a:ext cx="1558925" cy="428625"/>
          </a:xfrm>
          <a:prstGeom prst="rect">
            <a:avLst/>
          </a:prstGeom>
          <a:noFill/>
          <a:ln w="9525">
            <a:noFill/>
            <a:miter lim="800000"/>
            <a:headEnd/>
            <a:tailEnd/>
          </a:ln>
        </p:spPr>
      </p:pic>
      <p:pic>
        <p:nvPicPr>
          <p:cNvPr id="9222" name="Picture 6"/>
          <p:cNvPicPr>
            <a:picLocks noChangeAspect="1" noChangeArrowheads="1"/>
          </p:cNvPicPr>
          <p:nvPr/>
        </p:nvPicPr>
        <p:blipFill>
          <a:blip r:embed="rId6"/>
          <a:srcRect/>
          <a:stretch>
            <a:fillRect/>
          </a:stretch>
        </p:blipFill>
        <p:spPr bwMode="auto">
          <a:xfrm>
            <a:off x="485775" y="5248275"/>
            <a:ext cx="2238375" cy="466725"/>
          </a:xfrm>
          <a:prstGeom prst="rect">
            <a:avLst/>
          </a:prstGeom>
          <a:noFill/>
          <a:ln w="9525">
            <a:noFill/>
            <a:miter lim="800000"/>
            <a:headEnd/>
            <a:tailEnd/>
          </a:ln>
        </p:spPr>
      </p:pic>
      <p:pic>
        <p:nvPicPr>
          <p:cNvPr id="9223" name="Picture 7"/>
          <p:cNvPicPr>
            <a:picLocks noChangeAspect="1" noChangeArrowheads="1"/>
          </p:cNvPicPr>
          <p:nvPr/>
        </p:nvPicPr>
        <p:blipFill>
          <a:blip r:embed="rId7"/>
          <a:srcRect/>
          <a:stretch>
            <a:fillRect/>
          </a:stretch>
        </p:blipFill>
        <p:spPr bwMode="auto">
          <a:xfrm>
            <a:off x="2909888" y="4533900"/>
            <a:ext cx="6886575" cy="1485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strVal val="#ppt_w*0.70"/>
                                          </p:val>
                                        </p:tav>
                                        <p:tav tm="100000">
                                          <p:val>
                                            <p:strVal val="#ppt_w"/>
                                          </p:val>
                                        </p:tav>
                                      </p:tavLst>
                                    </p:anim>
                                    <p:anim calcmode="lin" valueType="num">
                                      <p:cBhvr>
                                        <p:cTn id="8" dur="3000" fill="hold"/>
                                        <p:tgtEl>
                                          <p:spTgt spid="2"/>
                                        </p:tgtEl>
                                        <p:attrNameLst>
                                          <p:attrName>ppt_h</p:attrName>
                                        </p:attrNameLst>
                                      </p:cBhvr>
                                      <p:tavLst>
                                        <p:tav tm="0">
                                          <p:val>
                                            <p:strVal val="#ppt_h"/>
                                          </p:val>
                                        </p:tav>
                                        <p:tav tm="100000">
                                          <p:val>
                                            <p:strVal val="#ppt_h"/>
                                          </p:val>
                                        </p:tav>
                                      </p:tavLst>
                                    </p:anim>
                                    <p:animEffect transition="in" filter="fade">
                                      <p:cBhvr>
                                        <p:cTn id="9" dur="3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0" fill="hold"/>
                                        <p:tgtEl>
                                          <p:spTgt spid="5"/>
                                        </p:tgtEl>
                                        <p:attrNameLst>
                                          <p:attrName>ppt_w</p:attrName>
                                        </p:attrNameLst>
                                      </p:cBhvr>
                                      <p:tavLst>
                                        <p:tav tm="0">
                                          <p:val>
                                            <p:strVal val="#ppt_w*0.70"/>
                                          </p:val>
                                        </p:tav>
                                        <p:tav tm="100000">
                                          <p:val>
                                            <p:strVal val="#ppt_w"/>
                                          </p:val>
                                        </p:tav>
                                      </p:tavLst>
                                    </p:anim>
                                    <p:anim calcmode="lin" valueType="num">
                                      <p:cBhvr>
                                        <p:cTn id="15" dur="3000" fill="hold"/>
                                        <p:tgtEl>
                                          <p:spTgt spid="5"/>
                                        </p:tgtEl>
                                        <p:attrNameLst>
                                          <p:attrName>ppt_h</p:attrName>
                                        </p:attrNameLst>
                                      </p:cBhvr>
                                      <p:tavLst>
                                        <p:tav tm="0">
                                          <p:val>
                                            <p:strVal val="#ppt_h"/>
                                          </p:val>
                                        </p:tav>
                                        <p:tav tm="100000">
                                          <p:val>
                                            <p:strVal val="#ppt_h"/>
                                          </p:val>
                                        </p:tav>
                                      </p:tavLst>
                                    </p:anim>
                                    <p:animEffect transition="in" filter="fade">
                                      <p:cBhvr>
                                        <p:cTn id="16" dur="3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9219"/>
                                        </p:tgtEl>
                                        <p:attrNameLst>
                                          <p:attrName>style.visibility</p:attrName>
                                        </p:attrNameLst>
                                      </p:cBhvr>
                                      <p:to>
                                        <p:strVal val="visible"/>
                                      </p:to>
                                    </p:set>
                                    <p:anim calcmode="lin" valueType="num">
                                      <p:cBhvr>
                                        <p:cTn id="21" dur="3000" fill="hold"/>
                                        <p:tgtEl>
                                          <p:spTgt spid="9219"/>
                                        </p:tgtEl>
                                        <p:attrNameLst>
                                          <p:attrName>ppt_w</p:attrName>
                                        </p:attrNameLst>
                                      </p:cBhvr>
                                      <p:tavLst>
                                        <p:tav tm="0">
                                          <p:val>
                                            <p:fltVal val="0"/>
                                          </p:val>
                                        </p:tav>
                                        <p:tav tm="100000">
                                          <p:val>
                                            <p:strVal val="#ppt_w"/>
                                          </p:val>
                                        </p:tav>
                                      </p:tavLst>
                                    </p:anim>
                                    <p:anim calcmode="lin" valueType="num">
                                      <p:cBhvr>
                                        <p:cTn id="22" dur="3000" fill="hold"/>
                                        <p:tgtEl>
                                          <p:spTgt spid="9219"/>
                                        </p:tgtEl>
                                        <p:attrNameLst>
                                          <p:attrName>ppt_h</p:attrName>
                                        </p:attrNameLst>
                                      </p:cBhvr>
                                      <p:tavLst>
                                        <p:tav tm="0">
                                          <p:val>
                                            <p:fltVal val="0"/>
                                          </p:val>
                                        </p:tav>
                                        <p:tav tm="100000">
                                          <p:val>
                                            <p:strVal val="#ppt_h"/>
                                          </p:val>
                                        </p:tav>
                                      </p:tavLst>
                                    </p:anim>
                                    <p:anim calcmode="lin" valueType="num">
                                      <p:cBhvr>
                                        <p:cTn id="23" dur="3000" fill="hold"/>
                                        <p:tgtEl>
                                          <p:spTgt spid="9219"/>
                                        </p:tgtEl>
                                        <p:attrNameLst>
                                          <p:attrName>style.rotation</p:attrName>
                                        </p:attrNameLst>
                                      </p:cBhvr>
                                      <p:tavLst>
                                        <p:tav tm="0">
                                          <p:val>
                                            <p:fltVal val="360"/>
                                          </p:val>
                                        </p:tav>
                                        <p:tav tm="100000">
                                          <p:val>
                                            <p:fltVal val="0"/>
                                          </p:val>
                                        </p:tav>
                                      </p:tavLst>
                                    </p:anim>
                                    <p:animEffect transition="in" filter="fade">
                                      <p:cBhvr>
                                        <p:cTn id="24" dur="3000"/>
                                        <p:tgtEl>
                                          <p:spTgt spid="9219"/>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9220"/>
                                        </p:tgtEl>
                                        <p:attrNameLst>
                                          <p:attrName>style.visibility</p:attrName>
                                        </p:attrNameLst>
                                      </p:cBhvr>
                                      <p:to>
                                        <p:strVal val="visible"/>
                                      </p:to>
                                    </p:set>
                                    <p:anim calcmode="lin" valueType="num">
                                      <p:cBhvr>
                                        <p:cTn id="29" dur="3000" fill="hold"/>
                                        <p:tgtEl>
                                          <p:spTgt spid="9220"/>
                                        </p:tgtEl>
                                        <p:attrNameLst>
                                          <p:attrName>ppt_w</p:attrName>
                                        </p:attrNameLst>
                                      </p:cBhvr>
                                      <p:tavLst>
                                        <p:tav tm="0">
                                          <p:val>
                                            <p:fltVal val="0"/>
                                          </p:val>
                                        </p:tav>
                                        <p:tav tm="100000">
                                          <p:val>
                                            <p:strVal val="#ppt_w"/>
                                          </p:val>
                                        </p:tav>
                                      </p:tavLst>
                                    </p:anim>
                                    <p:anim calcmode="lin" valueType="num">
                                      <p:cBhvr>
                                        <p:cTn id="30" dur="3000" fill="hold"/>
                                        <p:tgtEl>
                                          <p:spTgt spid="9220"/>
                                        </p:tgtEl>
                                        <p:attrNameLst>
                                          <p:attrName>ppt_h</p:attrName>
                                        </p:attrNameLst>
                                      </p:cBhvr>
                                      <p:tavLst>
                                        <p:tav tm="0">
                                          <p:val>
                                            <p:fltVal val="0"/>
                                          </p:val>
                                        </p:tav>
                                        <p:tav tm="100000">
                                          <p:val>
                                            <p:strVal val="#ppt_h"/>
                                          </p:val>
                                        </p:tav>
                                      </p:tavLst>
                                    </p:anim>
                                    <p:anim calcmode="lin" valueType="num">
                                      <p:cBhvr>
                                        <p:cTn id="31" dur="3000" fill="hold"/>
                                        <p:tgtEl>
                                          <p:spTgt spid="9220"/>
                                        </p:tgtEl>
                                        <p:attrNameLst>
                                          <p:attrName>style.rotation</p:attrName>
                                        </p:attrNameLst>
                                      </p:cBhvr>
                                      <p:tavLst>
                                        <p:tav tm="0">
                                          <p:val>
                                            <p:fltVal val="360"/>
                                          </p:val>
                                        </p:tav>
                                        <p:tav tm="100000">
                                          <p:val>
                                            <p:fltVal val="0"/>
                                          </p:val>
                                        </p:tav>
                                      </p:tavLst>
                                    </p:anim>
                                    <p:animEffect transition="in" filter="fade">
                                      <p:cBhvr>
                                        <p:cTn id="32" dur="3000"/>
                                        <p:tgtEl>
                                          <p:spTgt spid="9220"/>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3000" fill="hold"/>
                                        <p:tgtEl>
                                          <p:spTgt spid="8"/>
                                        </p:tgtEl>
                                        <p:attrNameLst>
                                          <p:attrName>ppt_w</p:attrName>
                                        </p:attrNameLst>
                                      </p:cBhvr>
                                      <p:tavLst>
                                        <p:tav tm="0">
                                          <p:val>
                                            <p:strVal val="#ppt_w*0.70"/>
                                          </p:val>
                                        </p:tav>
                                        <p:tav tm="100000">
                                          <p:val>
                                            <p:strVal val="#ppt_w"/>
                                          </p:val>
                                        </p:tav>
                                      </p:tavLst>
                                    </p:anim>
                                    <p:anim calcmode="lin" valueType="num">
                                      <p:cBhvr>
                                        <p:cTn id="38" dur="3000" fill="hold"/>
                                        <p:tgtEl>
                                          <p:spTgt spid="8"/>
                                        </p:tgtEl>
                                        <p:attrNameLst>
                                          <p:attrName>ppt_h</p:attrName>
                                        </p:attrNameLst>
                                      </p:cBhvr>
                                      <p:tavLst>
                                        <p:tav tm="0">
                                          <p:val>
                                            <p:strVal val="#ppt_h"/>
                                          </p:val>
                                        </p:tav>
                                        <p:tav tm="100000">
                                          <p:val>
                                            <p:strVal val="#ppt_h"/>
                                          </p:val>
                                        </p:tav>
                                      </p:tavLst>
                                    </p:anim>
                                    <p:animEffect transition="in" filter="fade">
                                      <p:cBhvr>
                                        <p:cTn id="39" dur="3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3000" fill="hold"/>
                                        <p:tgtEl>
                                          <p:spTgt spid="9"/>
                                        </p:tgtEl>
                                        <p:attrNameLst>
                                          <p:attrName>ppt_w</p:attrName>
                                        </p:attrNameLst>
                                      </p:cBhvr>
                                      <p:tavLst>
                                        <p:tav tm="0">
                                          <p:val>
                                            <p:strVal val="#ppt_w*0.70"/>
                                          </p:val>
                                        </p:tav>
                                        <p:tav tm="100000">
                                          <p:val>
                                            <p:strVal val="#ppt_w"/>
                                          </p:val>
                                        </p:tav>
                                      </p:tavLst>
                                    </p:anim>
                                    <p:anim calcmode="lin" valueType="num">
                                      <p:cBhvr>
                                        <p:cTn id="45" dur="3000" fill="hold"/>
                                        <p:tgtEl>
                                          <p:spTgt spid="9"/>
                                        </p:tgtEl>
                                        <p:attrNameLst>
                                          <p:attrName>ppt_h</p:attrName>
                                        </p:attrNameLst>
                                      </p:cBhvr>
                                      <p:tavLst>
                                        <p:tav tm="0">
                                          <p:val>
                                            <p:strVal val="#ppt_h"/>
                                          </p:val>
                                        </p:tav>
                                        <p:tav tm="100000">
                                          <p:val>
                                            <p:strVal val="#ppt_h"/>
                                          </p:val>
                                        </p:tav>
                                      </p:tavLst>
                                    </p:anim>
                                    <p:animEffect transition="in" filter="fade">
                                      <p:cBhvr>
                                        <p:cTn id="46" dur="30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3000" fill="hold"/>
                                        <p:tgtEl>
                                          <p:spTgt spid="10"/>
                                        </p:tgtEl>
                                        <p:attrNameLst>
                                          <p:attrName>ppt_w</p:attrName>
                                        </p:attrNameLst>
                                      </p:cBhvr>
                                      <p:tavLst>
                                        <p:tav tm="0">
                                          <p:val>
                                            <p:strVal val="#ppt_w*0.70"/>
                                          </p:val>
                                        </p:tav>
                                        <p:tav tm="100000">
                                          <p:val>
                                            <p:strVal val="#ppt_w"/>
                                          </p:val>
                                        </p:tav>
                                      </p:tavLst>
                                    </p:anim>
                                    <p:anim calcmode="lin" valueType="num">
                                      <p:cBhvr>
                                        <p:cTn id="52" dur="3000" fill="hold"/>
                                        <p:tgtEl>
                                          <p:spTgt spid="10"/>
                                        </p:tgtEl>
                                        <p:attrNameLst>
                                          <p:attrName>ppt_h</p:attrName>
                                        </p:attrNameLst>
                                      </p:cBhvr>
                                      <p:tavLst>
                                        <p:tav tm="0">
                                          <p:val>
                                            <p:strVal val="#ppt_h"/>
                                          </p:val>
                                        </p:tav>
                                        <p:tav tm="100000">
                                          <p:val>
                                            <p:strVal val="#ppt_h"/>
                                          </p:val>
                                        </p:tav>
                                      </p:tavLst>
                                    </p:anim>
                                    <p:animEffect transition="in" filter="fade">
                                      <p:cBhvr>
                                        <p:cTn id="53" dur="30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nodeType="clickEffect">
                                  <p:stCondLst>
                                    <p:cond delay="0"/>
                                  </p:stCondLst>
                                  <p:childTnLst>
                                    <p:set>
                                      <p:cBhvr>
                                        <p:cTn id="57" dur="1" fill="hold">
                                          <p:stCondLst>
                                            <p:cond delay="0"/>
                                          </p:stCondLst>
                                        </p:cTn>
                                        <p:tgtEl>
                                          <p:spTgt spid="9221"/>
                                        </p:tgtEl>
                                        <p:attrNameLst>
                                          <p:attrName>style.visibility</p:attrName>
                                        </p:attrNameLst>
                                      </p:cBhvr>
                                      <p:to>
                                        <p:strVal val="visible"/>
                                      </p:to>
                                    </p:set>
                                    <p:anim calcmode="lin" valueType="num">
                                      <p:cBhvr>
                                        <p:cTn id="58" dur="3000" fill="hold"/>
                                        <p:tgtEl>
                                          <p:spTgt spid="9221"/>
                                        </p:tgtEl>
                                        <p:attrNameLst>
                                          <p:attrName>ppt_w</p:attrName>
                                        </p:attrNameLst>
                                      </p:cBhvr>
                                      <p:tavLst>
                                        <p:tav tm="0">
                                          <p:val>
                                            <p:fltVal val="0"/>
                                          </p:val>
                                        </p:tav>
                                        <p:tav tm="100000">
                                          <p:val>
                                            <p:strVal val="#ppt_w"/>
                                          </p:val>
                                        </p:tav>
                                      </p:tavLst>
                                    </p:anim>
                                    <p:anim calcmode="lin" valueType="num">
                                      <p:cBhvr>
                                        <p:cTn id="59" dur="3000" fill="hold"/>
                                        <p:tgtEl>
                                          <p:spTgt spid="9221"/>
                                        </p:tgtEl>
                                        <p:attrNameLst>
                                          <p:attrName>ppt_h</p:attrName>
                                        </p:attrNameLst>
                                      </p:cBhvr>
                                      <p:tavLst>
                                        <p:tav tm="0">
                                          <p:val>
                                            <p:fltVal val="0"/>
                                          </p:val>
                                        </p:tav>
                                        <p:tav tm="100000">
                                          <p:val>
                                            <p:strVal val="#ppt_h"/>
                                          </p:val>
                                        </p:tav>
                                      </p:tavLst>
                                    </p:anim>
                                    <p:anim calcmode="lin" valueType="num">
                                      <p:cBhvr>
                                        <p:cTn id="60" dur="3000" fill="hold"/>
                                        <p:tgtEl>
                                          <p:spTgt spid="9221"/>
                                        </p:tgtEl>
                                        <p:attrNameLst>
                                          <p:attrName>style.rotation</p:attrName>
                                        </p:attrNameLst>
                                      </p:cBhvr>
                                      <p:tavLst>
                                        <p:tav tm="0">
                                          <p:val>
                                            <p:fltVal val="360"/>
                                          </p:val>
                                        </p:tav>
                                        <p:tav tm="100000">
                                          <p:val>
                                            <p:fltVal val="0"/>
                                          </p:val>
                                        </p:tav>
                                      </p:tavLst>
                                    </p:anim>
                                    <p:animEffect transition="in" filter="fade">
                                      <p:cBhvr>
                                        <p:cTn id="61" dur="3000"/>
                                        <p:tgtEl>
                                          <p:spTgt spid="9221"/>
                                        </p:tgtEl>
                                      </p:cBhvr>
                                    </p:animEffect>
                                  </p:childTnLst>
                                </p:cTn>
                              </p:par>
                            </p:childTnLst>
                          </p:cTn>
                        </p:par>
                      </p:childTnLst>
                    </p:cTn>
                  </p:par>
                  <p:par>
                    <p:cTn id="62" fill="hold">
                      <p:stCondLst>
                        <p:cond delay="indefinite"/>
                      </p:stCondLst>
                      <p:childTnLst>
                        <p:par>
                          <p:cTn id="63" fill="hold">
                            <p:stCondLst>
                              <p:cond delay="0"/>
                            </p:stCondLst>
                            <p:childTnLst>
                              <p:par>
                                <p:cTn id="64" presetID="49" presetClass="entr" presetSubtype="0" decel="100000" fill="hold" nodeType="clickEffect">
                                  <p:stCondLst>
                                    <p:cond delay="0"/>
                                  </p:stCondLst>
                                  <p:childTnLst>
                                    <p:set>
                                      <p:cBhvr>
                                        <p:cTn id="65" dur="1" fill="hold">
                                          <p:stCondLst>
                                            <p:cond delay="0"/>
                                          </p:stCondLst>
                                        </p:cTn>
                                        <p:tgtEl>
                                          <p:spTgt spid="9222"/>
                                        </p:tgtEl>
                                        <p:attrNameLst>
                                          <p:attrName>style.visibility</p:attrName>
                                        </p:attrNameLst>
                                      </p:cBhvr>
                                      <p:to>
                                        <p:strVal val="visible"/>
                                      </p:to>
                                    </p:set>
                                    <p:anim calcmode="lin" valueType="num">
                                      <p:cBhvr>
                                        <p:cTn id="66" dur="3000" fill="hold"/>
                                        <p:tgtEl>
                                          <p:spTgt spid="9222"/>
                                        </p:tgtEl>
                                        <p:attrNameLst>
                                          <p:attrName>ppt_w</p:attrName>
                                        </p:attrNameLst>
                                      </p:cBhvr>
                                      <p:tavLst>
                                        <p:tav tm="0">
                                          <p:val>
                                            <p:fltVal val="0"/>
                                          </p:val>
                                        </p:tav>
                                        <p:tav tm="100000">
                                          <p:val>
                                            <p:strVal val="#ppt_w"/>
                                          </p:val>
                                        </p:tav>
                                      </p:tavLst>
                                    </p:anim>
                                    <p:anim calcmode="lin" valueType="num">
                                      <p:cBhvr>
                                        <p:cTn id="67" dur="3000" fill="hold"/>
                                        <p:tgtEl>
                                          <p:spTgt spid="9222"/>
                                        </p:tgtEl>
                                        <p:attrNameLst>
                                          <p:attrName>ppt_h</p:attrName>
                                        </p:attrNameLst>
                                      </p:cBhvr>
                                      <p:tavLst>
                                        <p:tav tm="0">
                                          <p:val>
                                            <p:fltVal val="0"/>
                                          </p:val>
                                        </p:tav>
                                        <p:tav tm="100000">
                                          <p:val>
                                            <p:strVal val="#ppt_h"/>
                                          </p:val>
                                        </p:tav>
                                      </p:tavLst>
                                    </p:anim>
                                    <p:anim calcmode="lin" valueType="num">
                                      <p:cBhvr>
                                        <p:cTn id="68" dur="3000" fill="hold"/>
                                        <p:tgtEl>
                                          <p:spTgt spid="9222"/>
                                        </p:tgtEl>
                                        <p:attrNameLst>
                                          <p:attrName>style.rotation</p:attrName>
                                        </p:attrNameLst>
                                      </p:cBhvr>
                                      <p:tavLst>
                                        <p:tav tm="0">
                                          <p:val>
                                            <p:fltVal val="360"/>
                                          </p:val>
                                        </p:tav>
                                        <p:tav tm="100000">
                                          <p:val>
                                            <p:fltVal val="0"/>
                                          </p:val>
                                        </p:tav>
                                      </p:tavLst>
                                    </p:anim>
                                    <p:animEffect transition="in" filter="fade">
                                      <p:cBhvr>
                                        <p:cTn id="69" dur="3000"/>
                                        <p:tgtEl>
                                          <p:spTgt spid="9222"/>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9223"/>
                                        </p:tgtEl>
                                        <p:attrNameLst>
                                          <p:attrName>style.visibility</p:attrName>
                                        </p:attrNameLst>
                                      </p:cBhvr>
                                      <p:to>
                                        <p:strVal val="visible"/>
                                      </p:to>
                                    </p:set>
                                    <p:anim calcmode="lin" valueType="num">
                                      <p:cBhvr additive="base">
                                        <p:cTn id="74" dur="3000" fill="hold"/>
                                        <p:tgtEl>
                                          <p:spTgt spid="9223"/>
                                        </p:tgtEl>
                                        <p:attrNameLst>
                                          <p:attrName>ppt_x</p:attrName>
                                        </p:attrNameLst>
                                      </p:cBhvr>
                                      <p:tavLst>
                                        <p:tav tm="0">
                                          <p:val>
                                            <p:strVal val="1+#ppt_w/2"/>
                                          </p:val>
                                        </p:tav>
                                        <p:tav tm="100000">
                                          <p:val>
                                            <p:strVal val="#ppt_x"/>
                                          </p:val>
                                        </p:tav>
                                      </p:tavLst>
                                    </p:anim>
                                    <p:anim calcmode="lin" valueType="num">
                                      <p:cBhvr additive="base">
                                        <p:cTn id="75" dur="3000" fill="hold"/>
                                        <p:tgtEl>
                                          <p:spTgt spid="9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7"/>
          <p:cNvSpPr>
            <a:spLocks noGrp="1"/>
          </p:cNvSpPr>
          <p:nvPr>
            <p:ph type="sldNum" sz="quarter" idx="12"/>
          </p:nvPr>
        </p:nvSpPr>
        <p:spPr/>
        <p:txBody>
          <a:bodyPr/>
          <a:lstStyle/>
          <a:p>
            <a:fld id="{95CA3C25-2A09-4E91-AA7A-10FB1478E7AC}" type="slidenum">
              <a:rPr lang="en-US"/>
              <a:pPr/>
              <a:t>34</a:t>
            </a:fld>
            <a:endParaRPr lang="en-US"/>
          </a:p>
        </p:txBody>
      </p:sp>
      <p:sp>
        <p:nvSpPr>
          <p:cNvPr id="2" name="Rectangle 1"/>
          <p:cNvSpPr>
            <a:spLocks noChangeArrowheads="1"/>
          </p:cNvSpPr>
          <p:nvPr/>
        </p:nvSpPr>
        <p:spPr bwMode="auto">
          <a:xfrm>
            <a:off x="3922713" y="381000"/>
            <a:ext cx="2060575" cy="369888"/>
          </a:xfrm>
          <a:prstGeom prst="rect">
            <a:avLst/>
          </a:prstGeom>
          <a:noFill/>
          <a:ln w="9525">
            <a:noFill/>
            <a:miter lim="800000"/>
            <a:headEnd/>
            <a:tailEnd/>
          </a:ln>
        </p:spPr>
        <p:txBody>
          <a:bodyPr wrap="none">
            <a:spAutoFit/>
          </a:bodyPr>
          <a:lstStyle/>
          <a:p>
            <a:r>
              <a:rPr lang="en-US" b="1">
                <a:latin typeface="Constantia" pitchFamily="18" charset="0"/>
              </a:rPr>
              <a:t>COST ANALYSIS</a:t>
            </a:r>
          </a:p>
        </p:txBody>
      </p:sp>
      <p:sp>
        <p:nvSpPr>
          <p:cNvPr id="3" name="Rectangle 2"/>
          <p:cNvSpPr>
            <a:spLocks noChangeArrowheads="1"/>
          </p:cNvSpPr>
          <p:nvPr/>
        </p:nvSpPr>
        <p:spPr bwMode="auto">
          <a:xfrm>
            <a:off x="495300" y="609600"/>
            <a:ext cx="8750300" cy="646113"/>
          </a:xfrm>
          <a:prstGeom prst="rect">
            <a:avLst/>
          </a:prstGeom>
          <a:noFill/>
          <a:ln w="9525">
            <a:noFill/>
            <a:miter lim="800000"/>
            <a:headEnd/>
            <a:tailEnd/>
          </a:ln>
        </p:spPr>
        <p:txBody>
          <a:bodyPr>
            <a:spAutoFit/>
          </a:bodyPr>
          <a:lstStyle/>
          <a:p>
            <a:r>
              <a:rPr lang="en-US" dirty="0">
                <a:latin typeface="Constantia" pitchFamily="18" charset="0"/>
              </a:rPr>
              <a:t>The two important components of any activity are the cost </a:t>
            </a:r>
            <a:r>
              <a:rPr lang="en-US" dirty="0" smtClean="0">
                <a:latin typeface="Constantia" pitchFamily="18" charset="0"/>
              </a:rPr>
              <a:t>&amp; </a:t>
            </a:r>
            <a:r>
              <a:rPr lang="en-US" dirty="0">
                <a:latin typeface="Constantia" pitchFamily="18" charset="0"/>
              </a:rPr>
              <a:t>time. Cost is directly proportional to time </a:t>
            </a:r>
            <a:r>
              <a:rPr lang="en-US" dirty="0" smtClean="0">
                <a:latin typeface="Constantia" pitchFamily="18" charset="0"/>
              </a:rPr>
              <a:t>&amp; </a:t>
            </a:r>
            <a:r>
              <a:rPr lang="en-US" dirty="0">
                <a:latin typeface="Constantia" pitchFamily="18" charset="0"/>
              </a:rPr>
              <a:t>vice versa.</a:t>
            </a:r>
          </a:p>
        </p:txBody>
      </p:sp>
      <p:sp>
        <p:nvSpPr>
          <p:cNvPr id="5" name="Rectangle 4"/>
          <p:cNvSpPr>
            <a:spLocks noChangeArrowheads="1"/>
          </p:cNvSpPr>
          <p:nvPr/>
        </p:nvSpPr>
        <p:spPr bwMode="auto">
          <a:xfrm>
            <a:off x="495300" y="1447800"/>
            <a:ext cx="8997950" cy="1200329"/>
          </a:xfrm>
          <a:prstGeom prst="rect">
            <a:avLst/>
          </a:prstGeom>
          <a:noFill/>
          <a:ln w="9525">
            <a:noFill/>
            <a:miter lim="800000"/>
            <a:headEnd/>
            <a:tailEnd/>
          </a:ln>
        </p:spPr>
        <p:txBody>
          <a:bodyPr>
            <a:spAutoFit/>
          </a:bodyPr>
          <a:lstStyle/>
          <a:p>
            <a:pPr algn="just"/>
            <a:r>
              <a:rPr lang="en-US" dirty="0">
                <a:latin typeface="Constantia" pitchFamily="18" charset="0"/>
              </a:rPr>
              <a:t>For example, in constructing a shopping complex, the expected time of completion can be calculated using be time estimates of various activities. But if the construction has to the finished earlier, it requires additional cost to complete the project. We need to arrive at a time / cost trade-off between total cost of project </a:t>
            </a:r>
            <a:r>
              <a:rPr lang="en-US" dirty="0" smtClean="0">
                <a:latin typeface="Constantia" pitchFamily="18" charset="0"/>
              </a:rPr>
              <a:t>&amp; </a:t>
            </a:r>
            <a:r>
              <a:rPr lang="en-US" dirty="0">
                <a:latin typeface="Constantia" pitchFamily="18" charset="0"/>
              </a:rPr>
              <a:t>total time required to complete it.</a:t>
            </a:r>
          </a:p>
        </p:txBody>
      </p:sp>
      <p:sp>
        <p:nvSpPr>
          <p:cNvPr id="6" name="Rectangle 5"/>
          <p:cNvSpPr>
            <a:spLocks noChangeArrowheads="1"/>
          </p:cNvSpPr>
          <p:nvPr/>
        </p:nvSpPr>
        <p:spPr bwMode="auto">
          <a:xfrm>
            <a:off x="412750" y="2819400"/>
            <a:ext cx="4953000" cy="923925"/>
          </a:xfrm>
          <a:prstGeom prst="rect">
            <a:avLst/>
          </a:prstGeom>
          <a:noFill/>
          <a:ln w="9525">
            <a:noFill/>
            <a:miter lim="800000"/>
            <a:headEnd/>
            <a:tailEnd/>
          </a:ln>
        </p:spPr>
        <p:txBody>
          <a:bodyPr>
            <a:spAutoFit/>
          </a:bodyPr>
          <a:lstStyle/>
          <a:p>
            <a:r>
              <a:rPr lang="en-US" b="1" i="1" dirty="0">
                <a:latin typeface="Constantia" pitchFamily="18" charset="0"/>
              </a:rPr>
              <a:t>Normal time: </a:t>
            </a:r>
          </a:p>
          <a:p>
            <a:pPr algn="just"/>
            <a:r>
              <a:rPr lang="en-US" i="1" dirty="0">
                <a:latin typeface="Constantia" pitchFamily="18" charset="0"/>
              </a:rPr>
              <a:t>Normal time is the time required to complete the activity at normal </a:t>
            </a:r>
            <a:r>
              <a:rPr lang="en-US" dirty="0">
                <a:latin typeface="Constantia" pitchFamily="18" charset="0"/>
              </a:rPr>
              <a:t>conditions </a:t>
            </a:r>
            <a:r>
              <a:rPr lang="en-US" dirty="0" smtClean="0">
                <a:latin typeface="Constantia" pitchFamily="18" charset="0"/>
              </a:rPr>
              <a:t>&amp; </a:t>
            </a:r>
            <a:r>
              <a:rPr lang="en-US" dirty="0">
                <a:latin typeface="Constantia" pitchFamily="18" charset="0"/>
              </a:rPr>
              <a:t>cost.</a:t>
            </a:r>
          </a:p>
        </p:txBody>
      </p:sp>
      <p:sp>
        <p:nvSpPr>
          <p:cNvPr id="7" name="Rectangle 6"/>
          <p:cNvSpPr>
            <a:spLocks noChangeArrowheads="1"/>
          </p:cNvSpPr>
          <p:nvPr/>
        </p:nvSpPr>
        <p:spPr bwMode="auto">
          <a:xfrm>
            <a:off x="412750" y="3733800"/>
            <a:ext cx="4953000" cy="1200150"/>
          </a:xfrm>
          <a:prstGeom prst="rect">
            <a:avLst/>
          </a:prstGeom>
          <a:noFill/>
          <a:ln w="9525">
            <a:noFill/>
            <a:miter lim="800000"/>
            <a:headEnd/>
            <a:tailEnd/>
          </a:ln>
        </p:spPr>
        <p:txBody>
          <a:bodyPr>
            <a:spAutoFit/>
          </a:bodyPr>
          <a:lstStyle/>
          <a:p>
            <a:r>
              <a:rPr lang="en-US" b="1" i="1">
                <a:latin typeface="Constantia" pitchFamily="18" charset="0"/>
              </a:rPr>
              <a:t>Crash time: </a:t>
            </a:r>
          </a:p>
          <a:p>
            <a:pPr algn="just"/>
            <a:r>
              <a:rPr lang="en-US" i="1">
                <a:latin typeface="Constantia" pitchFamily="18" charset="0"/>
              </a:rPr>
              <a:t>Crash time is the shortest possible activity time; crashing more than the </a:t>
            </a:r>
            <a:r>
              <a:rPr lang="en-US">
                <a:latin typeface="Constantia" pitchFamily="18" charset="0"/>
              </a:rPr>
              <a:t>normal time will increase the direct cost.</a:t>
            </a:r>
          </a:p>
        </p:txBody>
      </p:sp>
      <p:sp>
        <p:nvSpPr>
          <p:cNvPr id="8" name="Rectangle 7"/>
          <p:cNvSpPr>
            <a:spLocks noChangeArrowheads="1"/>
          </p:cNvSpPr>
          <p:nvPr/>
        </p:nvSpPr>
        <p:spPr bwMode="auto">
          <a:xfrm>
            <a:off x="412750" y="4953000"/>
            <a:ext cx="4953000" cy="1200150"/>
          </a:xfrm>
          <a:prstGeom prst="rect">
            <a:avLst/>
          </a:prstGeom>
          <a:noFill/>
          <a:ln w="9525">
            <a:noFill/>
            <a:miter lim="800000"/>
            <a:headEnd/>
            <a:tailEnd/>
          </a:ln>
        </p:spPr>
        <p:txBody>
          <a:bodyPr>
            <a:spAutoFit/>
          </a:bodyPr>
          <a:lstStyle/>
          <a:p>
            <a:r>
              <a:rPr lang="en-US" b="1">
                <a:latin typeface="Constantia" pitchFamily="18" charset="0"/>
              </a:rPr>
              <a:t>Cost Slope</a:t>
            </a:r>
          </a:p>
          <a:p>
            <a:pPr algn="just"/>
            <a:r>
              <a:rPr lang="en-US">
                <a:latin typeface="Constantia" pitchFamily="18" charset="0"/>
              </a:rPr>
              <a:t>Cost slope is the increase in cost per unit of time saved by crashing. A linear cost curve</a:t>
            </a:r>
          </a:p>
          <a:p>
            <a:pPr algn="just"/>
            <a:r>
              <a:rPr lang="en-US">
                <a:latin typeface="Constantia" pitchFamily="18" charset="0"/>
              </a:rPr>
              <a:t>is shown in Figure 8.27.</a:t>
            </a:r>
          </a:p>
        </p:txBody>
      </p:sp>
      <p:pic>
        <p:nvPicPr>
          <p:cNvPr id="1027" name="Picture 3"/>
          <p:cNvPicPr>
            <a:picLocks noChangeAspect="1" noChangeArrowheads="1"/>
          </p:cNvPicPr>
          <p:nvPr/>
        </p:nvPicPr>
        <p:blipFill>
          <a:blip r:embed="rId3"/>
          <a:srcRect/>
          <a:stretch>
            <a:fillRect/>
          </a:stretch>
        </p:blipFill>
        <p:spPr bwMode="auto">
          <a:xfrm>
            <a:off x="5562600" y="2667000"/>
            <a:ext cx="4095750" cy="2246313"/>
          </a:xfrm>
          <a:prstGeom prst="rect">
            <a:avLst/>
          </a:prstGeom>
          <a:noFill/>
          <a:ln w="9525">
            <a:noFill/>
            <a:miter lim="800000"/>
            <a:headEnd/>
            <a:tailEnd/>
          </a:ln>
        </p:spPr>
      </p:pic>
      <p:pic>
        <p:nvPicPr>
          <p:cNvPr id="1028" name="Picture 4"/>
          <p:cNvPicPr>
            <a:picLocks noChangeAspect="1" noChangeArrowheads="1"/>
          </p:cNvPicPr>
          <p:nvPr/>
        </p:nvPicPr>
        <p:blipFill>
          <a:blip r:embed="rId4"/>
          <a:srcRect/>
          <a:stretch>
            <a:fillRect/>
          </a:stretch>
        </p:blipFill>
        <p:spPr bwMode="auto">
          <a:xfrm>
            <a:off x="5307013" y="4953000"/>
            <a:ext cx="4598987" cy="1371600"/>
          </a:xfrm>
          <a:prstGeom prst="rect">
            <a:avLst/>
          </a:prstGeom>
          <a:noFill/>
          <a:ln w="9525">
            <a:noFill/>
            <a:miter lim="800000"/>
            <a:headEnd/>
            <a:tailEnd/>
          </a:ln>
        </p:spPr>
      </p:pic>
      <p:cxnSp>
        <p:nvCxnSpPr>
          <p:cNvPr id="13" name="Straight Connector 12"/>
          <p:cNvCxnSpPr/>
          <p:nvPr/>
        </p:nvCxnSpPr>
        <p:spPr>
          <a:xfrm rot="5400000">
            <a:off x="4572794" y="5638006"/>
            <a:ext cx="152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strVal val="#ppt_w*0.70"/>
                                          </p:val>
                                        </p:tav>
                                        <p:tav tm="100000">
                                          <p:val>
                                            <p:strVal val="#ppt_w"/>
                                          </p:val>
                                        </p:tav>
                                      </p:tavLst>
                                    </p:anim>
                                    <p:anim calcmode="lin" valueType="num">
                                      <p:cBhvr>
                                        <p:cTn id="22" dur="1000" fill="hold"/>
                                        <p:tgtEl>
                                          <p:spTgt spid="5"/>
                                        </p:tgtEl>
                                        <p:attrNameLst>
                                          <p:attrName>ppt_h</p:attrName>
                                        </p:attrNameLst>
                                      </p:cBhvr>
                                      <p:tavLst>
                                        <p:tav tm="0">
                                          <p:val>
                                            <p:strVal val="#ppt_h"/>
                                          </p:val>
                                        </p:tav>
                                        <p:tav tm="100000">
                                          <p:val>
                                            <p:strVal val="#ppt_h"/>
                                          </p:val>
                                        </p:tav>
                                      </p:tavLst>
                                    </p:anim>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strVal val="#ppt_w*0.70"/>
                                          </p:val>
                                        </p:tav>
                                        <p:tav tm="100000">
                                          <p:val>
                                            <p:strVal val="#ppt_w"/>
                                          </p:val>
                                        </p:tav>
                                      </p:tavLst>
                                    </p:anim>
                                    <p:anim calcmode="lin" valueType="num">
                                      <p:cBhvr>
                                        <p:cTn id="29" dur="1000" fill="hold"/>
                                        <p:tgtEl>
                                          <p:spTgt spid="6"/>
                                        </p:tgtEl>
                                        <p:attrNameLst>
                                          <p:attrName>ppt_h</p:attrName>
                                        </p:attrNameLst>
                                      </p:cBhvr>
                                      <p:tavLst>
                                        <p:tav tm="0">
                                          <p:val>
                                            <p:strVal val="#ppt_h"/>
                                          </p:val>
                                        </p:tav>
                                        <p:tav tm="100000">
                                          <p:val>
                                            <p:strVal val="#ppt_h"/>
                                          </p:val>
                                        </p:tav>
                                      </p:tavLst>
                                    </p:anim>
                                    <p:animEffect transition="in" filter="fade">
                                      <p:cBhvr>
                                        <p:cTn id="30" dur="1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strVal val="#ppt_w*0.70"/>
                                          </p:val>
                                        </p:tav>
                                        <p:tav tm="100000">
                                          <p:val>
                                            <p:strVal val="#ppt_w"/>
                                          </p:val>
                                        </p:tav>
                                      </p:tavLst>
                                    </p:anim>
                                    <p:anim calcmode="lin" valueType="num">
                                      <p:cBhvr>
                                        <p:cTn id="36" dur="1000" fill="hold"/>
                                        <p:tgtEl>
                                          <p:spTgt spid="7"/>
                                        </p:tgtEl>
                                        <p:attrNameLst>
                                          <p:attrName>ppt_h</p:attrName>
                                        </p:attrNameLst>
                                      </p:cBhvr>
                                      <p:tavLst>
                                        <p:tav tm="0">
                                          <p:val>
                                            <p:strVal val="#ppt_h"/>
                                          </p:val>
                                        </p:tav>
                                        <p:tav tm="100000">
                                          <p:val>
                                            <p:strVal val="#ppt_h"/>
                                          </p:val>
                                        </p:tav>
                                      </p:tavLst>
                                    </p:anim>
                                    <p:animEffect transition="in" filter="fade">
                                      <p:cBhvr>
                                        <p:cTn id="37" dur="1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strVal val="#ppt_w*0.70"/>
                                          </p:val>
                                        </p:tav>
                                        <p:tav tm="100000">
                                          <p:val>
                                            <p:strVal val="#ppt_w"/>
                                          </p:val>
                                        </p:tav>
                                      </p:tavLst>
                                    </p:anim>
                                    <p:anim calcmode="lin" valueType="num">
                                      <p:cBhvr>
                                        <p:cTn id="43" dur="1000" fill="hold"/>
                                        <p:tgtEl>
                                          <p:spTgt spid="8"/>
                                        </p:tgtEl>
                                        <p:attrNameLst>
                                          <p:attrName>ppt_h</p:attrName>
                                        </p:attrNameLst>
                                      </p:cBhvr>
                                      <p:tavLst>
                                        <p:tav tm="0">
                                          <p:val>
                                            <p:strVal val="#ppt_h"/>
                                          </p:val>
                                        </p:tav>
                                        <p:tav tm="100000">
                                          <p:val>
                                            <p:strVal val="#ppt_h"/>
                                          </p:val>
                                        </p:tav>
                                      </p:tavLst>
                                    </p:anim>
                                    <p:animEffect transition="in" filter="fade">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49" presetClass="entr" presetSubtype="0" decel="100000" fill="hold" nodeType="clickEffect">
                                  <p:stCondLst>
                                    <p:cond delay="0"/>
                                  </p:stCondLst>
                                  <p:childTnLst>
                                    <p:set>
                                      <p:cBhvr>
                                        <p:cTn id="48" dur="1" fill="hold">
                                          <p:stCondLst>
                                            <p:cond delay="0"/>
                                          </p:stCondLst>
                                        </p:cTn>
                                        <p:tgtEl>
                                          <p:spTgt spid="1027"/>
                                        </p:tgtEl>
                                        <p:attrNameLst>
                                          <p:attrName>style.visibility</p:attrName>
                                        </p:attrNameLst>
                                      </p:cBhvr>
                                      <p:to>
                                        <p:strVal val="visible"/>
                                      </p:to>
                                    </p:set>
                                    <p:anim calcmode="lin" valueType="num">
                                      <p:cBhvr>
                                        <p:cTn id="49" dur="2000" fill="hold"/>
                                        <p:tgtEl>
                                          <p:spTgt spid="1027"/>
                                        </p:tgtEl>
                                        <p:attrNameLst>
                                          <p:attrName>ppt_w</p:attrName>
                                        </p:attrNameLst>
                                      </p:cBhvr>
                                      <p:tavLst>
                                        <p:tav tm="0">
                                          <p:val>
                                            <p:fltVal val="0"/>
                                          </p:val>
                                        </p:tav>
                                        <p:tav tm="100000">
                                          <p:val>
                                            <p:strVal val="#ppt_w"/>
                                          </p:val>
                                        </p:tav>
                                      </p:tavLst>
                                    </p:anim>
                                    <p:anim calcmode="lin" valueType="num">
                                      <p:cBhvr>
                                        <p:cTn id="50" dur="2000" fill="hold"/>
                                        <p:tgtEl>
                                          <p:spTgt spid="1027"/>
                                        </p:tgtEl>
                                        <p:attrNameLst>
                                          <p:attrName>ppt_h</p:attrName>
                                        </p:attrNameLst>
                                      </p:cBhvr>
                                      <p:tavLst>
                                        <p:tav tm="0">
                                          <p:val>
                                            <p:fltVal val="0"/>
                                          </p:val>
                                        </p:tav>
                                        <p:tav tm="100000">
                                          <p:val>
                                            <p:strVal val="#ppt_h"/>
                                          </p:val>
                                        </p:tav>
                                      </p:tavLst>
                                    </p:anim>
                                    <p:anim calcmode="lin" valueType="num">
                                      <p:cBhvr>
                                        <p:cTn id="51" dur="2000" fill="hold"/>
                                        <p:tgtEl>
                                          <p:spTgt spid="1027"/>
                                        </p:tgtEl>
                                        <p:attrNameLst>
                                          <p:attrName>style.rotation</p:attrName>
                                        </p:attrNameLst>
                                      </p:cBhvr>
                                      <p:tavLst>
                                        <p:tav tm="0">
                                          <p:val>
                                            <p:fltVal val="360"/>
                                          </p:val>
                                        </p:tav>
                                        <p:tav tm="100000">
                                          <p:val>
                                            <p:fltVal val="0"/>
                                          </p:val>
                                        </p:tav>
                                      </p:tavLst>
                                    </p:anim>
                                    <p:animEffect transition="in" filter="fade">
                                      <p:cBhvr>
                                        <p:cTn id="52" dur="2000"/>
                                        <p:tgtEl>
                                          <p:spTgt spid="1027"/>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028"/>
                                        </p:tgtEl>
                                        <p:attrNameLst>
                                          <p:attrName>style.visibility</p:attrName>
                                        </p:attrNameLst>
                                      </p:cBhvr>
                                      <p:to>
                                        <p:strVal val="visible"/>
                                      </p:to>
                                    </p:set>
                                    <p:anim calcmode="lin" valueType="num">
                                      <p:cBhvr additive="base">
                                        <p:cTn id="57" dur="2000" fill="hold"/>
                                        <p:tgtEl>
                                          <p:spTgt spid="1028"/>
                                        </p:tgtEl>
                                        <p:attrNameLst>
                                          <p:attrName>ppt_x</p:attrName>
                                        </p:attrNameLst>
                                      </p:cBhvr>
                                      <p:tavLst>
                                        <p:tav tm="0">
                                          <p:val>
                                            <p:strVal val="1+#ppt_w/2"/>
                                          </p:val>
                                        </p:tav>
                                        <p:tav tm="100000">
                                          <p:val>
                                            <p:strVal val="#ppt_x"/>
                                          </p:val>
                                        </p:tav>
                                      </p:tavLst>
                                    </p:anim>
                                    <p:anim calcmode="lin" valueType="num">
                                      <p:cBhvr additive="base">
                                        <p:cTn id="58" dur="2000" fill="hold"/>
                                        <p:tgtEl>
                                          <p:spTgt spid="1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7"/>
          <p:cNvSpPr>
            <a:spLocks noGrp="1"/>
          </p:cNvSpPr>
          <p:nvPr>
            <p:ph type="sldNum" sz="quarter" idx="12"/>
          </p:nvPr>
        </p:nvSpPr>
        <p:spPr/>
        <p:txBody>
          <a:bodyPr/>
          <a:lstStyle/>
          <a:p>
            <a:fld id="{0D545370-F5B3-485C-A852-6D6ABC6E4088}" type="slidenum">
              <a:rPr lang="en-US"/>
              <a:pPr/>
              <a:t>35</a:t>
            </a:fld>
            <a:endParaRPr lang="en-US"/>
          </a:p>
        </p:txBody>
      </p:sp>
      <p:sp>
        <p:nvSpPr>
          <p:cNvPr id="2" name="Rectangle 1"/>
          <p:cNvSpPr>
            <a:spLocks noChangeArrowheads="1"/>
          </p:cNvSpPr>
          <p:nvPr/>
        </p:nvSpPr>
        <p:spPr bwMode="auto">
          <a:xfrm>
            <a:off x="412750" y="762000"/>
            <a:ext cx="8915400" cy="923925"/>
          </a:xfrm>
          <a:prstGeom prst="rect">
            <a:avLst/>
          </a:prstGeom>
          <a:noFill/>
          <a:ln w="9525">
            <a:noFill/>
            <a:miter lim="800000"/>
            <a:headEnd/>
            <a:tailEnd/>
          </a:ln>
        </p:spPr>
        <p:txBody>
          <a:bodyPr>
            <a:spAutoFit/>
          </a:bodyPr>
          <a:lstStyle/>
          <a:p>
            <a:pPr algn="just"/>
            <a:r>
              <a:rPr lang="en-US" dirty="0">
                <a:latin typeface="Constantia" pitchFamily="18" charset="0"/>
              </a:rPr>
              <a:t>An activity takes 4 days to complete at a normal cost of Rs. 500.00. If it is possible to complete the activity in 2 days with an additional cost of Rs. 700.00, what is the incremental cost of the activity?</a:t>
            </a:r>
          </a:p>
        </p:txBody>
      </p:sp>
      <p:sp>
        <p:nvSpPr>
          <p:cNvPr id="48130" name="Rectangle 2"/>
          <p:cNvSpPr>
            <a:spLocks noChangeArrowheads="1"/>
          </p:cNvSpPr>
          <p:nvPr/>
        </p:nvSpPr>
        <p:spPr bwMode="auto">
          <a:xfrm>
            <a:off x="4127500" y="304800"/>
            <a:ext cx="1208088" cy="369888"/>
          </a:xfrm>
          <a:prstGeom prst="rect">
            <a:avLst/>
          </a:prstGeom>
          <a:noFill/>
          <a:ln w="9525">
            <a:noFill/>
            <a:miter lim="800000"/>
            <a:headEnd/>
            <a:tailEnd/>
          </a:ln>
        </p:spPr>
        <p:txBody>
          <a:bodyPr wrap="none">
            <a:spAutoFit/>
          </a:bodyPr>
          <a:lstStyle/>
          <a:p>
            <a:r>
              <a:rPr lang="en-US" b="1" i="1">
                <a:latin typeface="Constantia" pitchFamily="18" charset="0"/>
              </a:rPr>
              <a:t>Example</a:t>
            </a:r>
          </a:p>
        </p:txBody>
      </p:sp>
      <p:sp>
        <p:nvSpPr>
          <p:cNvPr id="4" name="Rectangle 3"/>
          <p:cNvSpPr>
            <a:spLocks noChangeArrowheads="1"/>
          </p:cNvSpPr>
          <p:nvPr/>
        </p:nvSpPr>
        <p:spPr bwMode="auto">
          <a:xfrm>
            <a:off x="1733550" y="2057400"/>
            <a:ext cx="3533775" cy="369888"/>
          </a:xfrm>
          <a:prstGeom prst="rect">
            <a:avLst/>
          </a:prstGeom>
          <a:noFill/>
          <a:ln w="9525">
            <a:noFill/>
            <a:miter lim="800000"/>
            <a:headEnd/>
            <a:tailEnd/>
          </a:ln>
        </p:spPr>
        <p:txBody>
          <a:bodyPr wrap="none">
            <a:spAutoFit/>
          </a:bodyPr>
          <a:lstStyle/>
          <a:p>
            <a:r>
              <a:rPr lang="en-US">
                <a:latin typeface="Constantia" pitchFamily="18" charset="0"/>
              </a:rPr>
              <a:t>Incremental Cost or Cost Slope</a:t>
            </a:r>
          </a:p>
        </p:txBody>
      </p:sp>
      <p:pic>
        <p:nvPicPr>
          <p:cNvPr id="2050" name="Picture 2"/>
          <p:cNvPicPr>
            <a:picLocks noChangeAspect="1" noChangeArrowheads="1"/>
          </p:cNvPicPr>
          <p:nvPr/>
        </p:nvPicPr>
        <p:blipFill>
          <a:blip r:embed="rId3"/>
          <a:srcRect/>
          <a:stretch>
            <a:fillRect/>
          </a:stretch>
        </p:blipFill>
        <p:spPr bwMode="auto">
          <a:xfrm>
            <a:off x="5345113" y="1905000"/>
            <a:ext cx="1011237" cy="617538"/>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6865938" y="1905000"/>
            <a:ext cx="2184400" cy="590550"/>
          </a:xfrm>
          <a:prstGeom prst="rect">
            <a:avLst/>
          </a:prstGeom>
          <a:noFill/>
          <a:ln w="9525">
            <a:noFill/>
            <a:miter lim="800000"/>
            <a:headEnd/>
            <a:tailEnd/>
          </a:ln>
        </p:spPr>
      </p:pic>
      <p:sp>
        <p:nvSpPr>
          <p:cNvPr id="7" name="Rectangle 6"/>
          <p:cNvSpPr>
            <a:spLocks noChangeArrowheads="1"/>
          </p:cNvSpPr>
          <p:nvPr/>
        </p:nvSpPr>
        <p:spPr bwMode="auto">
          <a:xfrm>
            <a:off x="742950" y="2554288"/>
            <a:ext cx="8667750" cy="369887"/>
          </a:xfrm>
          <a:prstGeom prst="rect">
            <a:avLst/>
          </a:prstGeom>
          <a:noFill/>
          <a:ln w="9525">
            <a:noFill/>
            <a:miter lim="800000"/>
            <a:headEnd/>
            <a:tailEnd/>
          </a:ln>
        </p:spPr>
        <p:txBody>
          <a:bodyPr>
            <a:spAutoFit/>
          </a:bodyPr>
          <a:lstStyle/>
          <a:p>
            <a:r>
              <a:rPr lang="en-US" b="1">
                <a:solidFill>
                  <a:srgbClr val="FF0000"/>
                </a:solidFill>
                <a:latin typeface="Constantia" pitchFamily="18" charset="0"/>
              </a:rPr>
              <a:t>It means, if one day is reduced we have to spend Rs. 100/- extra per day.</a:t>
            </a:r>
          </a:p>
        </p:txBody>
      </p:sp>
      <p:sp>
        <p:nvSpPr>
          <p:cNvPr id="8" name="Rectangle 7"/>
          <p:cNvSpPr>
            <a:spLocks noChangeArrowheads="1"/>
          </p:cNvSpPr>
          <p:nvPr/>
        </p:nvSpPr>
        <p:spPr bwMode="auto">
          <a:xfrm>
            <a:off x="3622675" y="3048000"/>
            <a:ext cx="2794000" cy="461963"/>
          </a:xfrm>
          <a:prstGeom prst="rect">
            <a:avLst/>
          </a:prstGeom>
          <a:noFill/>
          <a:ln w="9525">
            <a:noFill/>
            <a:miter lim="800000"/>
            <a:headEnd/>
            <a:tailEnd/>
          </a:ln>
        </p:spPr>
        <p:txBody>
          <a:bodyPr wrap="none">
            <a:spAutoFit/>
          </a:bodyPr>
          <a:lstStyle/>
          <a:p>
            <a:r>
              <a:rPr lang="en-US" sz="2400" b="1" u="sng">
                <a:latin typeface="Constantia" pitchFamily="18" charset="0"/>
              </a:rPr>
              <a:t>Project</a:t>
            </a:r>
            <a:r>
              <a:rPr lang="en-US" b="1" u="sng">
                <a:latin typeface="Constantia" pitchFamily="18" charset="0"/>
              </a:rPr>
              <a:t> </a:t>
            </a:r>
            <a:r>
              <a:rPr lang="en-US" sz="2400" b="1" u="sng">
                <a:latin typeface="Constantia" pitchFamily="18" charset="0"/>
              </a:rPr>
              <a:t>Crashing</a:t>
            </a:r>
            <a:endParaRPr lang="en-US" b="1" u="sng">
              <a:latin typeface="Constantia" pitchFamily="18" charset="0"/>
            </a:endParaRPr>
          </a:p>
        </p:txBody>
      </p:sp>
      <p:sp>
        <p:nvSpPr>
          <p:cNvPr id="9" name="Rectangle 8"/>
          <p:cNvSpPr>
            <a:spLocks noChangeArrowheads="1"/>
          </p:cNvSpPr>
          <p:nvPr/>
        </p:nvSpPr>
        <p:spPr bwMode="auto">
          <a:xfrm>
            <a:off x="434975" y="3505200"/>
            <a:ext cx="2867025" cy="369888"/>
          </a:xfrm>
          <a:prstGeom prst="rect">
            <a:avLst/>
          </a:prstGeom>
          <a:noFill/>
          <a:ln w="9525">
            <a:noFill/>
            <a:miter lim="800000"/>
            <a:headEnd/>
            <a:tailEnd/>
          </a:ln>
        </p:spPr>
        <p:txBody>
          <a:bodyPr wrap="none">
            <a:spAutoFit/>
          </a:bodyPr>
          <a:lstStyle/>
          <a:p>
            <a:r>
              <a:rPr lang="en-US" b="1" i="1">
                <a:latin typeface="Constantia" pitchFamily="18" charset="0"/>
              </a:rPr>
              <a:t>Procedure for crashing</a:t>
            </a:r>
          </a:p>
        </p:txBody>
      </p:sp>
      <p:sp>
        <p:nvSpPr>
          <p:cNvPr id="10" name="Rectangle 9"/>
          <p:cNvSpPr>
            <a:spLocks noChangeArrowheads="1"/>
          </p:cNvSpPr>
          <p:nvPr/>
        </p:nvSpPr>
        <p:spPr bwMode="auto">
          <a:xfrm>
            <a:off x="412750" y="3962400"/>
            <a:ext cx="9245600" cy="2308225"/>
          </a:xfrm>
          <a:prstGeom prst="rect">
            <a:avLst/>
          </a:prstGeom>
          <a:noFill/>
          <a:ln w="9525">
            <a:noFill/>
            <a:miter lim="800000"/>
            <a:headEnd/>
            <a:tailEnd/>
          </a:ln>
        </p:spPr>
        <p:txBody>
          <a:bodyPr>
            <a:spAutoFit/>
          </a:bodyPr>
          <a:lstStyle/>
          <a:p>
            <a:r>
              <a:rPr lang="en-US" b="1" i="1" dirty="0">
                <a:latin typeface="Constantia" pitchFamily="18" charset="0"/>
              </a:rPr>
              <a:t>Step1: </a:t>
            </a:r>
            <a:r>
              <a:rPr lang="en-US" b="1" i="1" dirty="0">
                <a:solidFill>
                  <a:srgbClr val="FF0000"/>
                </a:solidFill>
                <a:latin typeface="Constantia" pitchFamily="18" charset="0"/>
              </a:rPr>
              <a:t>Draw the network diagram </a:t>
            </a:r>
            <a:r>
              <a:rPr lang="en-US" b="1" i="1" dirty="0" smtClean="0">
                <a:solidFill>
                  <a:srgbClr val="FF0000"/>
                </a:solidFill>
                <a:latin typeface="Constantia" pitchFamily="18" charset="0"/>
              </a:rPr>
              <a:t>&amp; </a:t>
            </a:r>
            <a:r>
              <a:rPr lang="en-US" b="1" i="1" dirty="0">
                <a:solidFill>
                  <a:srgbClr val="FF0000"/>
                </a:solidFill>
                <a:latin typeface="Constantia" pitchFamily="18" charset="0"/>
              </a:rPr>
              <a:t>mark the Normal time </a:t>
            </a:r>
            <a:r>
              <a:rPr lang="en-US" b="1" i="1" dirty="0" smtClean="0">
                <a:solidFill>
                  <a:srgbClr val="FF0000"/>
                </a:solidFill>
                <a:latin typeface="Constantia" pitchFamily="18" charset="0"/>
              </a:rPr>
              <a:t>&amp; </a:t>
            </a:r>
            <a:r>
              <a:rPr lang="en-US" b="1" i="1" dirty="0">
                <a:solidFill>
                  <a:srgbClr val="FF0000"/>
                </a:solidFill>
                <a:latin typeface="Constantia" pitchFamily="18" charset="0"/>
              </a:rPr>
              <a:t>Crash time.</a:t>
            </a:r>
          </a:p>
          <a:p>
            <a:endParaRPr lang="en-US" b="1" i="1" dirty="0">
              <a:solidFill>
                <a:srgbClr val="FF0000"/>
              </a:solidFill>
              <a:latin typeface="Constantia" pitchFamily="18" charset="0"/>
            </a:endParaRPr>
          </a:p>
          <a:p>
            <a:r>
              <a:rPr lang="en-US" b="1" i="1" dirty="0">
                <a:latin typeface="Constantia" pitchFamily="18" charset="0"/>
              </a:rPr>
              <a:t>Step2: </a:t>
            </a:r>
            <a:r>
              <a:rPr lang="en-US" b="1" i="1" dirty="0">
                <a:solidFill>
                  <a:srgbClr val="FF0000"/>
                </a:solidFill>
                <a:latin typeface="Constantia" pitchFamily="18" charset="0"/>
              </a:rPr>
              <a:t>Calculate TE </a:t>
            </a:r>
            <a:r>
              <a:rPr lang="en-US" b="1" i="1" dirty="0" smtClean="0">
                <a:solidFill>
                  <a:srgbClr val="FF0000"/>
                </a:solidFill>
                <a:latin typeface="Constantia" pitchFamily="18" charset="0"/>
              </a:rPr>
              <a:t>&amp; </a:t>
            </a:r>
            <a:r>
              <a:rPr lang="en-US" b="1" i="1" dirty="0">
                <a:solidFill>
                  <a:srgbClr val="FF0000"/>
                </a:solidFill>
                <a:latin typeface="Constantia" pitchFamily="18" charset="0"/>
              </a:rPr>
              <a:t>TL for all the activities.</a:t>
            </a:r>
            <a:endParaRPr lang="en-US" dirty="0">
              <a:solidFill>
                <a:srgbClr val="FF0000"/>
              </a:solidFill>
              <a:latin typeface="Constantia" pitchFamily="18" charset="0"/>
            </a:endParaRPr>
          </a:p>
          <a:p>
            <a:endParaRPr lang="en-US" dirty="0">
              <a:solidFill>
                <a:srgbClr val="FF0000"/>
              </a:solidFill>
              <a:latin typeface="Constantia" pitchFamily="18" charset="0"/>
            </a:endParaRPr>
          </a:p>
          <a:p>
            <a:r>
              <a:rPr lang="en-US" b="1" i="1" dirty="0">
                <a:latin typeface="Constantia" pitchFamily="18" charset="0"/>
              </a:rPr>
              <a:t>Step3: </a:t>
            </a:r>
            <a:r>
              <a:rPr lang="en-US" b="1" i="1" dirty="0">
                <a:solidFill>
                  <a:srgbClr val="FF0000"/>
                </a:solidFill>
                <a:latin typeface="Constantia" pitchFamily="18" charset="0"/>
              </a:rPr>
              <a:t>Find the critical path </a:t>
            </a:r>
            <a:r>
              <a:rPr lang="en-US" b="1" i="1" dirty="0" smtClean="0">
                <a:solidFill>
                  <a:srgbClr val="FF0000"/>
                </a:solidFill>
                <a:latin typeface="Constantia" pitchFamily="18" charset="0"/>
              </a:rPr>
              <a:t>&amp; </a:t>
            </a:r>
            <a:r>
              <a:rPr lang="en-US" b="1" i="1" dirty="0">
                <a:solidFill>
                  <a:srgbClr val="FF0000"/>
                </a:solidFill>
                <a:latin typeface="Constantia" pitchFamily="18" charset="0"/>
              </a:rPr>
              <a:t>other paths.</a:t>
            </a:r>
          </a:p>
          <a:p>
            <a:endParaRPr lang="en-US" b="1" i="1" dirty="0">
              <a:solidFill>
                <a:srgbClr val="FF0000"/>
              </a:solidFill>
              <a:latin typeface="Constantia" pitchFamily="18" charset="0"/>
            </a:endParaRPr>
          </a:p>
          <a:p>
            <a:r>
              <a:rPr lang="en-US" b="1" i="1" dirty="0">
                <a:latin typeface="Constantia" pitchFamily="18" charset="0"/>
              </a:rPr>
              <a:t>Step 4: </a:t>
            </a:r>
            <a:r>
              <a:rPr lang="en-US" b="1" i="1" dirty="0">
                <a:solidFill>
                  <a:srgbClr val="FF0000"/>
                </a:solidFill>
                <a:latin typeface="Constantia" pitchFamily="18" charset="0"/>
              </a:rPr>
              <a:t>Find the slope for all activities </a:t>
            </a:r>
            <a:r>
              <a:rPr lang="en-US" b="1" i="1" dirty="0" smtClean="0">
                <a:solidFill>
                  <a:srgbClr val="FF0000"/>
                </a:solidFill>
                <a:latin typeface="Constantia" pitchFamily="18" charset="0"/>
              </a:rPr>
              <a:t>&amp; </a:t>
            </a:r>
            <a:r>
              <a:rPr lang="en-US" b="1" i="1" dirty="0">
                <a:solidFill>
                  <a:srgbClr val="FF0000"/>
                </a:solidFill>
                <a:latin typeface="Constantia" pitchFamily="18" charset="0"/>
              </a:rPr>
              <a:t>rank them in ascending order.</a:t>
            </a:r>
          </a:p>
          <a:p>
            <a:endParaRPr lang="en-US" dirty="0">
              <a:solidFill>
                <a:srgbClr val="FF0000"/>
              </a:solidFill>
              <a:latin typeface="Constant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2000" fill="hold"/>
                                        <p:tgtEl>
                                          <p:spTgt spid="4"/>
                                        </p:tgtEl>
                                        <p:attrNameLst>
                                          <p:attrName>ppt_x</p:attrName>
                                        </p:attrNameLst>
                                      </p:cBhvr>
                                      <p:tavLst>
                                        <p:tav tm="0">
                                          <p:val>
                                            <p:strVal val="0-#ppt_w/2"/>
                                          </p:val>
                                        </p:tav>
                                        <p:tav tm="100000">
                                          <p:val>
                                            <p:strVal val="#ppt_x"/>
                                          </p:val>
                                        </p:tav>
                                      </p:tavLst>
                                    </p:anim>
                                    <p:anim calcmode="lin" valueType="num">
                                      <p:cBhvr additive="base">
                                        <p:cTn id="15" dur="20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additive="base">
                                        <p:cTn id="18" dur="2000" fill="hold"/>
                                        <p:tgtEl>
                                          <p:spTgt spid="2050"/>
                                        </p:tgtEl>
                                        <p:attrNameLst>
                                          <p:attrName>ppt_x</p:attrName>
                                        </p:attrNameLst>
                                      </p:cBhvr>
                                      <p:tavLst>
                                        <p:tav tm="0">
                                          <p:val>
                                            <p:strVal val="0-#ppt_w/2"/>
                                          </p:val>
                                        </p:tav>
                                        <p:tav tm="100000">
                                          <p:val>
                                            <p:strVal val="#ppt_x"/>
                                          </p:val>
                                        </p:tav>
                                      </p:tavLst>
                                    </p:anim>
                                    <p:anim calcmode="lin" valueType="num">
                                      <p:cBhvr additive="base">
                                        <p:cTn id="19" dur="2000" fill="hold"/>
                                        <p:tgtEl>
                                          <p:spTgt spid="2050"/>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2051"/>
                                        </p:tgtEl>
                                        <p:attrNameLst>
                                          <p:attrName>style.visibility</p:attrName>
                                        </p:attrNameLst>
                                      </p:cBhvr>
                                      <p:to>
                                        <p:strVal val="visible"/>
                                      </p:to>
                                    </p:set>
                                    <p:anim calcmode="lin" valueType="num">
                                      <p:cBhvr additive="base">
                                        <p:cTn id="22" dur="2000" fill="hold"/>
                                        <p:tgtEl>
                                          <p:spTgt spid="2051"/>
                                        </p:tgtEl>
                                        <p:attrNameLst>
                                          <p:attrName>ppt_x</p:attrName>
                                        </p:attrNameLst>
                                      </p:cBhvr>
                                      <p:tavLst>
                                        <p:tav tm="0">
                                          <p:val>
                                            <p:strVal val="0-#ppt_w/2"/>
                                          </p:val>
                                        </p:tav>
                                        <p:tav tm="100000">
                                          <p:val>
                                            <p:strVal val="#ppt_x"/>
                                          </p:val>
                                        </p:tav>
                                      </p:tavLst>
                                    </p:anim>
                                    <p:anim calcmode="lin" valueType="num">
                                      <p:cBhvr additive="base">
                                        <p:cTn id="23" dur="200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2000" fill="hold"/>
                                        <p:tgtEl>
                                          <p:spTgt spid="7"/>
                                        </p:tgtEl>
                                        <p:attrNameLst>
                                          <p:attrName>ppt_w</p:attrName>
                                        </p:attrNameLst>
                                      </p:cBhvr>
                                      <p:tavLst>
                                        <p:tav tm="0">
                                          <p:val>
                                            <p:strVal val="#ppt_w*0.70"/>
                                          </p:val>
                                        </p:tav>
                                        <p:tav tm="100000">
                                          <p:val>
                                            <p:strVal val="#ppt_w"/>
                                          </p:val>
                                        </p:tav>
                                      </p:tavLst>
                                    </p:anim>
                                    <p:anim calcmode="lin" valueType="num">
                                      <p:cBhvr>
                                        <p:cTn id="29" dur="2000" fill="hold"/>
                                        <p:tgtEl>
                                          <p:spTgt spid="7"/>
                                        </p:tgtEl>
                                        <p:attrNameLst>
                                          <p:attrName>ppt_h</p:attrName>
                                        </p:attrNameLst>
                                      </p:cBhvr>
                                      <p:tavLst>
                                        <p:tav tm="0">
                                          <p:val>
                                            <p:strVal val="#ppt_h"/>
                                          </p:val>
                                        </p:tav>
                                        <p:tav tm="100000">
                                          <p:val>
                                            <p:strVal val="#ppt_h"/>
                                          </p:val>
                                        </p:tav>
                                      </p:tavLst>
                                    </p:anim>
                                    <p:animEffect transition="in" filter="fade">
                                      <p:cBhvr>
                                        <p:cTn id="30" dur="2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ox(in)">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ox(in)">
                                      <p:cBhvr>
                                        <p:cTn id="40" dur="2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2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20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0">
                                            <p:txEl>
                                              <p:pRg st="2" end="2"/>
                                            </p:txEl>
                                          </p:spTgt>
                                        </p:tgtEl>
                                        <p:attrNameLst>
                                          <p:attrName>style.visibility</p:attrName>
                                        </p:attrNameLst>
                                      </p:cBhvr>
                                      <p:to>
                                        <p:strVal val="visible"/>
                                      </p:to>
                                    </p:set>
                                    <p:anim calcmode="lin" valueType="num">
                                      <p:cBhvr additive="base">
                                        <p:cTn id="51" dur="20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52" dur="20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10">
                                            <p:txEl>
                                              <p:pRg st="4" end="4"/>
                                            </p:txEl>
                                          </p:spTgt>
                                        </p:tgtEl>
                                        <p:attrNameLst>
                                          <p:attrName>style.visibility</p:attrName>
                                        </p:attrNameLst>
                                      </p:cBhvr>
                                      <p:to>
                                        <p:strVal val="visible"/>
                                      </p:to>
                                    </p:set>
                                    <p:anim calcmode="lin" valueType="num">
                                      <p:cBhvr additive="base">
                                        <p:cTn id="57" dur="20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58" dur="20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10">
                                            <p:txEl>
                                              <p:pRg st="6" end="6"/>
                                            </p:txEl>
                                          </p:spTgt>
                                        </p:tgtEl>
                                        <p:attrNameLst>
                                          <p:attrName>style.visibility</p:attrName>
                                        </p:attrNameLst>
                                      </p:cBhvr>
                                      <p:to>
                                        <p:strVal val="visible"/>
                                      </p:to>
                                    </p:set>
                                    <p:anim calcmode="lin" valueType="num">
                                      <p:cBhvr additive="base">
                                        <p:cTn id="63" dur="20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64" dur="2000" fill="hold"/>
                                        <p:tgtEl>
                                          <p:spTgt spid="1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7"/>
          <p:cNvSpPr>
            <a:spLocks noGrp="1"/>
          </p:cNvSpPr>
          <p:nvPr>
            <p:ph type="sldNum" sz="quarter" idx="12"/>
          </p:nvPr>
        </p:nvSpPr>
        <p:spPr/>
        <p:txBody>
          <a:bodyPr/>
          <a:lstStyle/>
          <a:p>
            <a:fld id="{B318CB0B-1411-4DF3-9868-22AC9FBC1056}" type="slidenum">
              <a:rPr lang="en-US"/>
              <a:pPr/>
              <a:t>36</a:t>
            </a:fld>
            <a:endParaRPr lang="en-US"/>
          </a:p>
        </p:txBody>
      </p:sp>
      <p:sp>
        <p:nvSpPr>
          <p:cNvPr id="2" name="Rectangle 1"/>
          <p:cNvSpPr>
            <a:spLocks noChangeArrowheads="1"/>
          </p:cNvSpPr>
          <p:nvPr/>
        </p:nvSpPr>
        <p:spPr bwMode="auto">
          <a:xfrm>
            <a:off x="660400" y="304800"/>
            <a:ext cx="8832850" cy="2308225"/>
          </a:xfrm>
          <a:prstGeom prst="rect">
            <a:avLst/>
          </a:prstGeom>
          <a:noFill/>
          <a:ln w="9525">
            <a:noFill/>
            <a:miter lim="800000"/>
            <a:headEnd/>
            <a:tailEnd/>
          </a:ln>
        </p:spPr>
        <p:txBody>
          <a:bodyPr>
            <a:spAutoFit/>
          </a:bodyPr>
          <a:lstStyle/>
          <a:p>
            <a:r>
              <a:rPr lang="en-US" b="1" i="1">
                <a:latin typeface="Constantia" pitchFamily="18" charset="0"/>
              </a:rPr>
              <a:t>Step 5: </a:t>
            </a:r>
            <a:r>
              <a:rPr lang="en-US" b="1" i="1">
                <a:solidFill>
                  <a:srgbClr val="FF0000"/>
                </a:solidFill>
                <a:latin typeface="Constantia" pitchFamily="18" charset="0"/>
              </a:rPr>
              <a:t>Establish a tabular column with required field.</a:t>
            </a:r>
          </a:p>
          <a:p>
            <a:endParaRPr lang="en-US" b="1" i="1">
              <a:solidFill>
                <a:srgbClr val="FF0000"/>
              </a:solidFill>
              <a:latin typeface="Constantia" pitchFamily="18" charset="0"/>
            </a:endParaRPr>
          </a:p>
          <a:p>
            <a:r>
              <a:rPr lang="en-US" b="1" i="1">
                <a:latin typeface="Constantia" pitchFamily="18" charset="0"/>
              </a:rPr>
              <a:t>Step 6: </a:t>
            </a:r>
            <a:r>
              <a:rPr lang="en-US" i="1">
                <a:solidFill>
                  <a:srgbClr val="FF0000"/>
                </a:solidFill>
                <a:latin typeface="Constantia" pitchFamily="18" charset="0"/>
              </a:rPr>
              <a:t>Select the lowest ranked activity; check whether it is a critical activity. If </a:t>
            </a:r>
          </a:p>
          <a:p>
            <a:r>
              <a:rPr lang="en-US" i="1">
                <a:solidFill>
                  <a:srgbClr val="FF0000"/>
                </a:solidFill>
                <a:latin typeface="Constantia" pitchFamily="18" charset="0"/>
              </a:rPr>
              <a:t>	so,</a:t>
            </a:r>
            <a:r>
              <a:rPr lang="en-US">
                <a:solidFill>
                  <a:srgbClr val="FF0000"/>
                </a:solidFill>
                <a:latin typeface="Constantia" pitchFamily="18" charset="0"/>
              </a:rPr>
              <a:t>crash the activity, else go to the next highest ranked activity.</a:t>
            </a:r>
          </a:p>
          <a:p>
            <a:r>
              <a:rPr lang="en-US" b="1" i="1">
                <a:latin typeface="Constantia" pitchFamily="18" charset="0"/>
              </a:rPr>
              <a:t>	Note: The critical path must remain critical while crashing.</a:t>
            </a:r>
          </a:p>
          <a:p>
            <a:r>
              <a:rPr lang="en-US" b="1" i="1">
                <a:latin typeface="Constantia" pitchFamily="18" charset="0"/>
              </a:rPr>
              <a:t>Step 7: </a:t>
            </a:r>
            <a:r>
              <a:rPr lang="en-US" b="1" i="1">
                <a:solidFill>
                  <a:srgbClr val="FF0000"/>
                </a:solidFill>
                <a:latin typeface="Constantia" pitchFamily="18" charset="0"/>
              </a:rPr>
              <a:t>Calculate the total cost of project for each crashing</a:t>
            </a:r>
          </a:p>
          <a:p>
            <a:r>
              <a:rPr lang="en-US" b="1" i="1">
                <a:latin typeface="Constantia" pitchFamily="18" charset="0"/>
              </a:rPr>
              <a:t>Step 8: </a:t>
            </a:r>
            <a:r>
              <a:rPr lang="en-US" b="1" i="1">
                <a:solidFill>
                  <a:srgbClr val="FF0000"/>
                </a:solidFill>
                <a:latin typeface="Constantia" pitchFamily="18" charset="0"/>
              </a:rPr>
              <a:t>Repeat Step 6 until all the activities in the critical path are fully     </a:t>
            </a:r>
          </a:p>
          <a:p>
            <a:r>
              <a:rPr lang="en-US" b="1" i="1">
                <a:solidFill>
                  <a:srgbClr val="FF0000"/>
                </a:solidFill>
                <a:latin typeface="Constantia" pitchFamily="18" charset="0"/>
              </a:rPr>
              <a:t>               crashed.</a:t>
            </a:r>
          </a:p>
        </p:txBody>
      </p:sp>
      <p:sp>
        <p:nvSpPr>
          <p:cNvPr id="3" name="Rectangle 2"/>
          <p:cNvSpPr>
            <a:spLocks noChangeArrowheads="1"/>
          </p:cNvSpPr>
          <p:nvPr/>
        </p:nvSpPr>
        <p:spPr bwMode="auto">
          <a:xfrm>
            <a:off x="3416300" y="2667000"/>
            <a:ext cx="1206500" cy="369888"/>
          </a:xfrm>
          <a:prstGeom prst="rect">
            <a:avLst/>
          </a:prstGeom>
          <a:noFill/>
          <a:ln w="9525">
            <a:noFill/>
            <a:miter lim="800000"/>
            <a:headEnd/>
            <a:tailEnd/>
          </a:ln>
        </p:spPr>
        <p:txBody>
          <a:bodyPr wrap="none">
            <a:spAutoFit/>
          </a:bodyPr>
          <a:lstStyle/>
          <a:p>
            <a:r>
              <a:rPr lang="en-US" b="1" i="1">
                <a:latin typeface="Constantia" pitchFamily="18" charset="0"/>
              </a:rPr>
              <a:t>Example</a:t>
            </a:r>
          </a:p>
        </p:txBody>
      </p:sp>
      <p:sp>
        <p:nvSpPr>
          <p:cNvPr id="4" name="Rectangle 3"/>
          <p:cNvSpPr>
            <a:spLocks noChangeArrowheads="1"/>
          </p:cNvSpPr>
          <p:nvPr/>
        </p:nvSpPr>
        <p:spPr bwMode="auto">
          <a:xfrm>
            <a:off x="82550" y="3524250"/>
            <a:ext cx="2641600" cy="1200150"/>
          </a:xfrm>
          <a:prstGeom prst="rect">
            <a:avLst/>
          </a:prstGeom>
          <a:noFill/>
          <a:ln w="9525">
            <a:noFill/>
            <a:miter lim="800000"/>
            <a:headEnd/>
            <a:tailEnd/>
          </a:ln>
        </p:spPr>
        <p:txBody>
          <a:bodyPr>
            <a:spAutoFit/>
          </a:bodyPr>
          <a:lstStyle/>
          <a:p>
            <a:pPr algn="just"/>
            <a:r>
              <a:rPr lang="en-US" dirty="0">
                <a:latin typeface="Constantia" pitchFamily="18" charset="0"/>
              </a:rPr>
              <a:t>The following Table 8.13 gives the activities of a construction project </a:t>
            </a:r>
            <a:r>
              <a:rPr lang="en-US" dirty="0" smtClean="0">
                <a:latin typeface="Constantia" pitchFamily="18" charset="0"/>
              </a:rPr>
              <a:t>&amp; </a:t>
            </a:r>
            <a:r>
              <a:rPr lang="en-US" dirty="0">
                <a:latin typeface="Constantia" pitchFamily="18" charset="0"/>
              </a:rPr>
              <a:t>other data.</a:t>
            </a:r>
          </a:p>
        </p:txBody>
      </p:sp>
      <p:pic>
        <p:nvPicPr>
          <p:cNvPr id="3074" name="Picture 2"/>
          <p:cNvPicPr>
            <a:picLocks noChangeAspect="1" noChangeArrowheads="1"/>
          </p:cNvPicPr>
          <p:nvPr/>
        </p:nvPicPr>
        <p:blipFill>
          <a:blip r:embed="rId3"/>
          <a:srcRect/>
          <a:stretch>
            <a:fillRect/>
          </a:stretch>
        </p:blipFill>
        <p:spPr bwMode="auto">
          <a:xfrm>
            <a:off x="2741613" y="3124200"/>
            <a:ext cx="7164387" cy="2667000"/>
          </a:xfrm>
          <a:prstGeom prst="rect">
            <a:avLst/>
          </a:prstGeom>
          <a:noFill/>
          <a:ln w="9525">
            <a:noFill/>
            <a:miter lim="800000"/>
            <a:headEnd/>
            <a:tailEnd/>
          </a:ln>
        </p:spPr>
      </p:pic>
      <p:sp>
        <p:nvSpPr>
          <p:cNvPr id="6" name="Rectangle 5"/>
          <p:cNvSpPr>
            <a:spLocks noChangeArrowheads="1"/>
          </p:cNvSpPr>
          <p:nvPr/>
        </p:nvSpPr>
        <p:spPr bwMode="auto">
          <a:xfrm>
            <a:off x="577850" y="5907088"/>
            <a:ext cx="7512050" cy="646112"/>
          </a:xfrm>
          <a:prstGeom prst="rect">
            <a:avLst/>
          </a:prstGeom>
          <a:noFill/>
          <a:ln w="9525">
            <a:noFill/>
            <a:miter lim="800000"/>
            <a:headEnd/>
            <a:tailEnd/>
          </a:ln>
        </p:spPr>
        <p:txBody>
          <a:bodyPr>
            <a:spAutoFit/>
          </a:bodyPr>
          <a:lstStyle/>
          <a:p>
            <a:r>
              <a:rPr lang="en-US" dirty="0">
                <a:latin typeface="Constantia" pitchFamily="18" charset="0"/>
              </a:rPr>
              <a:t>If the indirect cost is Rs. 20 per day, crash the activities to find the minimum duration of the project </a:t>
            </a:r>
            <a:r>
              <a:rPr lang="en-US" dirty="0" smtClean="0">
                <a:latin typeface="Constantia" pitchFamily="18" charset="0"/>
              </a:rPr>
              <a:t>&amp; </a:t>
            </a:r>
            <a:r>
              <a:rPr lang="en-US" dirty="0">
                <a:latin typeface="Constantia" pitchFamily="18" charset="0"/>
              </a:rPr>
              <a:t>the project cost associated.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2">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2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2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2">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2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0" dur="2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ox(in)">
                                      <p:cBhvr>
                                        <p:cTn id="45" dur="20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ox(in)">
                                      <p:cBhvr>
                                        <p:cTn id="50" dur="20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nodeType="clickEffect">
                                  <p:stCondLst>
                                    <p:cond delay="0"/>
                                  </p:stCondLst>
                                  <p:childTnLst>
                                    <p:set>
                                      <p:cBhvr>
                                        <p:cTn id="54" dur="1" fill="hold">
                                          <p:stCondLst>
                                            <p:cond delay="0"/>
                                          </p:stCondLst>
                                        </p:cTn>
                                        <p:tgtEl>
                                          <p:spTgt spid="3074"/>
                                        </p:tgtEl>
                                        <p:attrNameLst>
                                          <p:attrName>style.visibility</p:attrName>
                                        </p:attrNameLst>
                                      </p:cBhvr>
                                      <p:to>
                                        <p:strVal val="visible"/>
                                      </p:to>
                                    </p:set>
                                    <p:anim calcmode="lin" valueType="num">
                                      <p:cBhvr>
                                        <p:cTn id="55" dur="2000" fill="hold"/>
                                        <p:tgtEl>
                                          <p:spTgt spid="3074"/>
                                        </p:tgtEl>
                                        <p:attrNameLst>
                                          <p:attrName>ppt_w</p:attrName>
                                        </p:attrNameLst>
                                      </p:cBhvr>
                                      <p:tavLst>
                                        <p:tav tm="0">
                                          <p:val>
                                            <p:fltVal val="0"/>
                                          </p:val>
                                        </p:tav>
                                        <p:tav tm="100000">
                                          <p:val>
                                            <p:strVal val="#ppt_w"/>
                                          </p:val>
                                        </p:tav>
                                      </p:tavLst>
                                    </p:anim>
                                    <p:anim calcmode="lin" valueType="num">
                                      <p:cBhvr>
                                        <p:cTn id="56" dur="2000" fill="hold"/>
                                        <p:tgtEl>
                                          <p:spTgt spid="3074"/>
                                        </p:tgtEl>
                                        <p:attrNameLst>
                                          <p:attrName>ppt_h</p:attrName>
                                        </p:attrNameLst>
                                      </p:cBhvr>
                                      <p:tavLst>
                                        <p:tav tm="0">
                                          <p:val>
                                            <p:fltVal val="0"/>
                                          </p:val>
                                        </p:tav>
                                        <p:tav tm="100000">
                                          <p:val>
                                            <p:strVal val="#ppt_h"/>
                                          </p:val>
                                        </p:tav>
                                      </p:tavLst>
                                    </p:anim>
                                    <p:anim calcmode="lin" valueType="num">
                                      <p:cBhvr>
                                        <p:cTn id="57" dur="2000" fill="hold"/>
                                        <p:tgtEl>
                                          <p:spTgt spid="3074"/>
                                        </p:tgtEl>
                                        <p:attrNameLst>
                                          <p:attrName>style.rotation</p:attrName>
                                        </p:attrNameLst>
                                      </p:cBhvr>
                                      <p:tavLst>
                                        <p:tav tm="0">
                                          <p:val>
                                            <p:fltVal val="360"/>
                                          </p:val>
                                        </p:tav>
                                        <p:tav tm="100000">
                                          <p:val>
                                            <p:fltVal val="0"/>
                                          </p:val>
                                        </p:tav>
                                      </p:tavLst>
                                    </p:anim>
                                    <p:animEffect transition="in" filter="fade">
                                      <p:cBhvr>
                                        <p:cTn id="58" dur="2000"/>
                                        <p:tgtEl>
                                          <p:spTgt spid="3074"/>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1000" fill="hold"/>
                                        <p:tgtEl>
                                          <p:spTgt spid="6"/>
                                        </p:tgtEl>
                                        <p:attrNameLst>
                                          <p:attrName>ppt_w</p:attrName>
                                        </p:attrNameLst>
                                      </p:cBhvr>
                                      <p:tavLst>
                                        <p:tav tm="0">
                                          <p:val>
                                            <p:strVal val="#ppt_w*0.70"/>
                                          </p:val>
                                        </p:tav>
                                        <p:tav tm="100000">
                                          <p:val>
                                            <p:strVal val="#ppt_w"/>
                                          </p:val>
                                        </p:tav>
                                      </p:tavLst>
                                    </p:anim>
                                    <p:anim calcmode="lin" valueType="num">
                                      <p:cBhvr>
                                        <p:cTn id="64" dur="1000" fill="hold"/>
                                        <p:tgtEl>
                                          <p:spTgt spid="6"/>
                                        </p:tgtEl>
                                        <p:attrNameLst>
                                          <p:attrName>ppt_h</p:attrName>
                                        </p:attrNameLst>
                                      </p:cBhvr>
                                      <p:tavLst>
                                        <p:tav tm="0">
                                          <p:val>
                                            <p:strVal val="#ppt_h"/>
                                          </p:val>
                                        </p:tav>
                                        <p:tav tm="100000">
                                          <p:val>
                                            <p:strVal val="#ppt_h"/>
                                          </p:val>
                                        </p:tav>
                                      </p:tavLst>
                                    </p:anim>
                                    <p:animEffect transition="in" filter="fade">
                                      <p:cBhvr>
                                        <p:cTn id="6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7"/>
          <p:cNvSpPr>
            <a:spLocks noGrp="1"/>
          </p:cNvSpPr>
          <p:nvPr>
            <p:ph type="sldNum" sz="quarter" idx="12"/>
          </p:nvPr>
        </p:nvSpPr>
        <p:spPr/>
        <p:txBody>
          <a:bodyPr/>
          <a:lstStyle/>
          <a:p>
            <a:fld id="{58FC9473-74CA-4EF2-B542-9B3C4866A108}" type="slidenum">
              <a:rPr lang="en-US"/>
              <a:pPr/>
              <a:t>37</a:t>
            </a:fld>
            <a:endParaRPr lang="en-US"/>
          </a:p>
        </p:txBody>
      </p:sp>
      <p:sp>
        <p:nvSpPr>
          <p:cNvPr id="2" name="Rectangle 1"/>
          <p:cNvSpPr>
            <a:spLocks noChangeArrowheads="1"/>
          </p:cNvSpPr>
          <p:nvPr/>
        </p:nvSpPr>
        <p:spPr bwMode="auto">
          <a:xfrm>
            <a:off x="577850" y="685800"/>
            <a:ext cx="7740965" cy="646331"/>
          </a:xfrm>
          <a:prstGeom prst="rect">
            <a:avLst/>
          </a:prstGeom>
          <a:noFill/>
          <a:ln w="9525">
            <a:noFill/>
            <a:miter lim="800000"/>
            <a:headEnd/>
            <a:tailEnd/>
          </a:ln>
        </p:spPr>
        <p:txBody>
          <a:bodyPr wrap="none">
            <a:spAutoFit/>
          </a:bodyPr>
          <a:lstStyle/>
          <a:p>
            <a:r>
              <a:rPr lang="en-US" dirty="0">
                <a:latin typeface="Constantia" pitchFamily="18" charset="0"/>
              </a:rPr>
              <a:t>From the data provided in the table, draw the network diagram (Figure 8.28)</a:t>
            </a:r>
          </a:p>
          <a:p>
            <a:r>
              <a:rPr lang="en-US" dirty="0" smtClean="0">
                <a:latin typeface="Constantia" pitchFamily="18" charset="0"/>
              </a:rPr>
              <a:t>&amp; </a:t>
            </a:r>
            <a:r>
              <a:rPr lang="en-US" dirty="0">
                <a:latin typeface="Constantia" pitchFamily="18" charset="0"/>
              </a:rPr>
              <a:t>find the critical path.</a:t>
            </a:r>
          </a:p>
        </p:txBody>
      </p:sp>
      <p:sp>
        <p:nvSpPr>
          <p:cNvPr id="3" name="Rectangle 2"/>
          <p:cNvSpPr>
            <a:spLocks noChangeArrowheads="1"/>
          </p:cNvSpPr>
          <p:nvPr/>
        </p:nvSpPr>
        <p:spPr bwMode="auto">
          <a:xfrm>
            <a:off x="4352925" y="228600"/>
            <a:ext cx="1200150" cy="369888"/>
          </a:xfrm>
          <a:prstGeom prst="rect">
            <a:avLst/>
          </a:prstGeom>
          <a:noFill/>
          <a:ln w="9525">
            <a:noFill/>
            <a:miter lim="800000"/>
            <a:headEnd/>
            <a:tailEnd/>
          </a:ln>
        </p:spPr>
        <p:txBody>
          <a:bodyPr wrap="none">
            <a:spAutoFit/>
          </a:bodyPr>
          <a:lstStyle/>
          <a:p>
            <a:r>
              <a:rPr lang="en-US" b="1" i="1">
                <a:latin typeface="Constantia" pitchFamily="18" charset="0"/>
              </a:rPr>
              <a:t>Solution</a:t>
            </a:r>
          </a:p>
        </p:txBody>
      </p:sp>
      <p:pic>
        <p:nvPicPr>
          <p:cNvPr id="4098" name="Picture 2"/>
          <p:cNvPicPr>
            <a:picLocks noChangeAspect="1" noChangeArrowheads="1"/>
          </p:cNvPicPr>
          <p:nvPr/>
        </p:nvPicPr>
        <p:blipFill>
          <a:blip r:embed="rId3"/>
          <a:srcRect/>
          <a:stretch>
            <a:fillRect/>
          </a:stretch>
        </p:blipFill>
        <p:spPr bwMode="auto">
          <a:xfrm>
            <a:off x="412750" y="1524000"/>
            <a:ext cx="4362450" cy="2595563"/>
          </a:xfrm>
          <a:prstGeom prst="rect">
            <a:avLst/>
          </a:prstGeom>
          <a:noFill/>
          <a:ln w="9525">
            <a:noFill/>
            <a:miter lim="800000"/>
            <a:headEnd/>
            <a:tailEnd/>
          </a:ln>
        </p:spPr>
      </p:pic>
      <p:sp>
        <p:nvSpPr>
          <p:cNvPr id="5" name="Rectangle 4"/>
          <p:cNvSpPr>
            <a:spLocks noChangeArrowheads="1"/>
          </p:cNvSpPr>
          <p:nvPr/>
        </p:nvSpPr>
        <p:spPr bwMode="auto">
          <a:xfrm>
            <a:off x="4870450" y="2200275"/>
            <a:ext cx="4953000" cy="923925"/>
          </a:xfrm>
          <a:prstGeom prst="rect">
            <a:avLst/>
          </a:prstGeom>
          <a:noFill/>
          <a:ln w="9525">
            <a:noFill/>
            <a:miter lim="800000"/>
            <a:headEnd/>
            <a:tailEnd/>
          </a:ln>
        </p:spPr>
        <p:txBody>
          <a:bodyPr>
            <a:spAutoFit/>
          </a:bodyPr>
          <a:lstStyle/>
          <a:p>
            <a:pPr algn="just"/>
            <a:r>
              <a:rPr lang="en-US">
                <a:latin typeface="Constantia" pitchFamily="18" charset="0"/>
              </a:rPr>
              <a:t>From the diagram, we observe that the critical path is 1-2-5 with project duration of</a:t>
            </a:r>
          </a:p>
          <a:p>
            <a:pPr algn="just"/>
            <a:r>
              <a:rPr lang="en-US">
                <a:latin typeface="Constantia" pitchFamily="18" charset="0"/>
              </a:rPr>
              <a:t>14 days</a:t>
            </a:r>
          </a:p>
        </p:txBody>
      </p:sp>
      <p:cxnSp>
        <p:nvCxnSpPr>
          <p:cNvPr id="9" name="Straight Arrow Connector 8"/>
          <p:cNvCxnSpPr/>
          <p:nvPr/>
        </p:nvCxnSpPr>
        <p:spPr>
          <a:xfrm flipV="1">
            <a:off x="1295400" y="2362200"/>
            <a:ext cx="4572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81200" y="2209800"/>
            <a:ext cx="12954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a:spLocks noChangeArrowheads="1"/>
          </p:cNvSpPr>
          <p:nvPr/>
        </p:nvSpPr>
        <p:spPr bwMode="auto">
          <a:xfrm>
            <a:off x="330200" y="4383088"/>
            <a:ext cx="4953000" cy="646112"/>
          </a:xfrm>
          <a:prstGeom prst="rect">
            <a:avLst/>
          </a:prstGeom>
          <a:noFill/>
          <a:ln w="9525">
            <a:noFill/>
            <a:miter lim="800000"/>
            <a:headEnd/>
            <a:tailEnd/>
          </a:ln>
        </p:spPr>
        <p:txBody>
          <a:bodyPr>
            <a:spAutoFit/>
          </a:bodyPr>
          <a:lstStyle/>
          <a:p>
            <a:r>
              <a:rPr lang="en-US" dirty="0">
                <a:latin typeface="Constantia" pitchFamily="18" charset="0"/>
              </a:rPr>
              <a:t>The cost slope for all activities </a:t>
            </a:r>
            <a:r>
              <a:rPr lang="en-US" dirty="0" smtClean="0">
                <a:latin typeface="Constantia" pitchFamily="18" charset="0"/>
              </a:rPr>
              <a:t>&amp; </a:t>
            </a:r>
            <a:r>
              <a:rPr lang="en-US" dirty="0">
                <a:latin typeface="Constantia" pitchFamily="18" charset="0"/>
              </a:rPr>
              <a:t>their rank is calculated as shown in Table 8.14</a:t>
            </a:r>
          </a:p>
        </p:txBody>
      </p:sp>
      <p:pic>
        <p:nvPicPr>
          <p:cNvPr id="4099" name="Picture 3"/>
          <p:cNvPicPr>
            <a:picLocks noChangeAspect="1" noChangeArrowheads="1"/>
          </p:cNvPicPr>
          <p:nvPr/>
        </p:nvPicPr>
        <p:blipFill>
          <a:blip r:embed="rId4"/>
          <a:srcRect/>
          <a:stretch>
            <a:fillRect/>
          </a:stretch>
        </p:blipFill>
        <p:spPr bwMode="auto">
          <a:xfrm>
            <a:off x="330200" y="5181600"/>
            <a:ext cx="4551363" cy="654050"/>
          </a:xfrm>
          <a:prstGeom prst="rect">
            <a:avLst/>
          </a:prstGeom>
          <a:noFill/>
          <a:ln w="9525">
            <a:noFill/>
            <a:miter lim="800000"/>
            <a:headEnd/>
            <a:tailEnd/>
          </a:ln>
        </p:spPr>
      </p:pic>
      <p:pic>
        <p:nvPicPr>
          <p:cNvPr id="4100" name="Picture 4"/>
          <p:cNvPicPr>
            <a:picLocks noChangeAspect="1" noChangeArrowheads="1"/>
          </p:cNvPicPr>
          <p:nvPr/>
        </p:nvPicPr>
        <p:blipFill>
          <a:blip r:embed="rId5"/>
          <a:srcRect/>
          <a:stretch>
            <a:fillRect/>
          </a:stretch>
        </p:blipFill>
        <p:spPr bwMode="auto">
          <a:xfrm>
            <a:off x="519113" y="6019800"/>
            <a:ext cx="4598987" cy="538163"/>
          </a:xfrm>
          <a:prstGeom prst="rect">
            <a:avLst/>
          </a:prstGeom>
          <a:noFill/>
          <a:ln w="9525">
            <a:noFill/>
            <a:miter lim="800000"/>
            <a:headEnd/>
            <a:tailEnd/>
          </a:ln>
        </p:spPr>
      </p:pic>
      <p:pic>
        <p:nvPicPr>
          <p:cNvPr id="4101" name="Picture 5"/>
          <p:cNvPicPr>
            <a:picLocks noChangeAspect="1" noChangeArrowheads="1"/>
          </p:cNvPicPr>
          <p:nvPr/>
        </p:nvPicPr>
        <p:blipFill>
          <a:blip r:embed="rId6"/>
          <a:srcRect/>
          <a:stretch>
            <a:fillRect/>
          </a:stretch>
        </p:blipFill>
        <p:spPr bwMode="auto">
          <a:xfrm>
            <a:off x="5200650" y="4267200"/>
            <a:ext cx="4564063"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p:cTn id="17" dur="2000" fill="hold"/>
                                        <p:tgtEl>
                                          <p:spTgt spid="4098"/>
                                        </p:tgtEl>
                                        <p:attrNameLst>
                                          <p:attrName>ppt_w</p:attrName>
                                        </p:attrNameLst>
                                      </p:cBhvr>
                                      <p:tavLst>
                                        <p:tav tm="0">
                                          <p:val>
                                            <p:fltVal val="0"/>
                                          </p:val>
                                        </p:tav>
                                        <p:tav tm="100000">
                                          <p:val>
                                            <p:strVal val="#ppt_w"/>
                                          </p:val>
                                        </p:tav>
                                      </p:tavLst>
                                    </p:anim>
                                    <p:anim calcmode="lin" valueType="num">
                                      <p:cBhvr>
                                        <p:cTn id="18" dur="2000" fill="hold"/>
                                        <p:tgtEl>
                                          <p:spTgt spid="4098"/>
                                        </p:tgtEl>
                                        <p:attrNameLst>
                                          <p:attrName>ppt_h</p:attrName>
                                        </p:attrNameLst>
                                      </p:cBhvr>
                                      <p:tavLst>
                                        <p:tav tm="0">
                                          <p:val>
                                            <p:fltVal val="0"/>
                                          </p:val>
                                        </p:tav>
                                        <p:tav tm="100000">
                                          <p:val>
                                            <p:strVal val="#ppt_h"/>
                                          </p:val>
                                        </p:tav>
                                      </p:tavLst>
                                    </p:anim>
                                    <p:anim calcmode="lin" valueType="num">
                                      <p:cBhvr>
                                        <p:cTn id="19" dur="2000" fill="hold"/>
                                        <p:tgtEl>
                                          <p:spTgt spid="4098"/>
                                        </p:tgtEl>
                                        <p:attrNameLst>
                                          <p:attrName>style.rotation</p:attrName>
                                        </p:attrNameLst>
                                      </p:cBhvr>
                                      <p:tavLst>
                                        <p:tav tm="0">
                                          <p:val>
                                            <p:fltVal val="360"/>
                                          </p:val>
                                        </p:tav>
                                        <p:tav tm="100000">
                                          <p:val>
                                            <p:fltVal val="0"/>
                                          </p:val>
                                        </p:tav>
                                      </p:tavLst>
                                    </p:anim>
                                    <p:animEffect transition="in" filter="fade">
                                      <p:cBhvr>
                                        <p:cTn id="20" dur="2000"/>
                                        <p:tgtEl>
                                          <p:spTgt spid="409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2000" fill="hold"/>
                                        <p:tgtEl>
                                          <p:spTgt spid="9"/>
                                        </p:tgtEl>
                                        <p:attrNameLst>
                                          <p:attrName>ppt_x</p:attrName>
                                        </p:attrNameLst>
                                      </p:cBhvr>
                                      <p:tavLst>
                                        <p:tav tm="0">
                                          <p:val>
                                            <p:strVal val="0-#ppt_w/2"/>
                                          </p:val>
                                        </p:tav>
                                        <p:tav tm="100000">
                                          <p:val>
                                            <p:strVal val="#ppt_x"/>
                                          </p:val>
                                        </p:tav>
                                      </p:tavLst>
                                    </p:anim>
                                    <p:anim calcmode="lin" valueType="num">
                                      <p:cBhvr additive="base">
                                        <p:cTn id="26" dur="20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2000" fill="hold"/>
                                        <p:tgtEl>
                                          <p:spTgt spid="11"/>
                                        </p:tgtEl>
                                        <p:attrNameLst>
                                          <p:attrName>ppt_x</p:attrName>
                                        </p:attrNameLst>
                                      </p:cBhvr>
                                      <p:tavLst>
                                        <p:tav tm="0">
                                          <p:val>
                                            <p:strVal val="0-#ppt_w/2"/>
                                          </p:val>
                                        </p:tav>
                                        <p:tav tm="100000">
                                          <p:val>
                                            <p:strVal val="#ppt_x"/>
                                          </p:val>
                                        </p:tav>
                                      </p:tavLst>
                                    </p:anim>
                                    <p:anim calcmode="lin" valueType="num">
                                      <p:cBhvr additive="base">
                                        <p:cTn id="30" dur="2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amond(in)">
                                      <p:cBhvr>
                                        <p:cTn id="35" dur="20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amond(in)">
                                      <p:cBhvr>
                                        <p:cTn id="40" dur="3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4099"/>
                                        </p:tgtEl>
                                        <p:attrNameLst>
                                          <p:attrName>style.visibility</p:attrName>
                                        </p:attrNameLst>
                                      </p:cBhvr>
                                      <p:to>
                                        <p:strVal val="visible"/>
                                      </p:to>
                                    </p:set>
                                    <p:animEffect transition="in" filter="box(in)">
                                      <p:cBhvr>
                                        <p:cTn id="45" dur="3000"/>
                                        <p:tgtEl>
                                          <p:spTgt spid="4099"/>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4100"/>
                                        </p:tgtEl>
                                        <p:attrNameLst>
                                          <p:attrName>style.visibility</p:attrName>
                                        </p:attrNameLst>
                                      </p:cBhvr>
                                      <p:to>
                                        <p:strVal val="visible"/>
                                      </p:to>
                                    </p:set>
                                    <p:animEffect transition="in" filter="box(in)">
                                      <p:cBhvr>
                                        <p:cTn id="50" dur="3000"/>
                                        <p:tgtEl>
                                          <p:spTgt spid="4100"/>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nodeType="clickEffect">
                                  <p:stCondLst>
                                    <p:cond delay="0"/>
                                  </p:stCondLst>
                                  <p:childTnLst>
                                    <p:set>
                                      <p:cBhvr>
                                        <p:cTn id="54" dur="1" fill="hold">
                                          <p:stCondLst>
                                            <p:cond delay="0"/>
                                          </p:stCondLst>
                                        </p:cTn>
                                        <p:tgtEl>
                                          <p:spTgt spid="4101"/>
                                        </p:tgtEl>
                                        <p:attrNameLst>
                                          <p:attrName>style.visibility</p:attrName>
                                        </p:attrNameLst>
                                      </p:cBhvr>
                                      <p:to>
                                        <p:strVal val="visible"/>
                                      </p:to>
                                    </p:set>
                                    <p:anim calcmode="lin" valueType="num">
                                      <p:cBhvr>
                                        <p:cTn id="55" dur="3000" fill="hold"/>
                                        <p:tgtEl>
                                          <p:spTgt spid="4101"/>
                                        </p:tgtEl>
                                        <p:attrNameLst>
                                          <p:attrName>ppt_w</p:attrName>
                                        </p:attrNameLst>
                                      </p:cBhvr>
                                      <p:tavLst>
                                        <p:tav tm="0">
                                          <p:val>
                                            <p:fltVal val="0"/>
                                          </p:val>
                                        </p:tav>
                                        <p:tav tm="100000">
                                          <p:val>
                                            <p:strVal val="#ppt_w"/>
                                          </p:val>
                                        </p:tav>
                                      </p:tavLst>
                                    </p:anim>
                                    <p:anim calcmode="lin" valueType="num">
                                      <p:cBhvr>
                                        <p:cTn id="56" dur="3000" fill="hold"/>
                                        <p:tgtEl>
                                          <p:spTgt spid="4101"/>
                                        </p:tgtEl>
                                        <p:attrNameLst>
                                          <p:attrName>ppt_h</p:attrName>
                                        </p:attrNameLst>
                                      </p:cBhvr>
                                      <p:tavLst>
                                        <p:tav tm="0">
                                          <p:val>
                                            <p:fltVal val="0"/>
                                          </p:val>
                                        </p:tav>
                                        <p:tav tm="100000">
                                          <p:val>
                                            <p:strVal val="#ppt_h"/>
                                          </p:val>
                                        </p:tav>
                                      </p:tavLst>
                                    </p:anim>
                                    <p:anim calcmode="lin" valueType="num">
                                      <p:cBhvr>
                                        <p:cTn id="57" dur="3000" fill="hold"/>
                                        <p:tgtEl>
                                          <p:spTgt spid="4101"/>
                                        </p:tgtEl>
                                        <p:attrNameLst>
                                          <p:attrName>style.rotation</p:attrName>
                                        </p:attrNameLst>
                                      </p:cBhvr>
                                      <p:tavLst>
                                        <p:tav tm="0">
                                          <p:val>
                                            <p:fltVal val="360"/>
                                          </p:val>
                                        </p:tav>
                                        <p:tav tm="100000">
                                          <p:val>
                                            <p:fltVal val="0"/>
                                          </p:val>
                                        </p:tav>
                                      </p:tavLst>
                                    </p:anim>
                                    <p:animEffect transition="in" filter="fade">
                                      <p:cBhvr>
                                        <p:cTn id="58" dur="3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7"/>
          <p:cNvSpPr>
            <a:spLocks noGrp="1"/>
          </p:cNvSpPr>
          <p:nvPr>
            <p:ph type="sldNum" sz="quarter" idx="12"/>
          </p:nvPr>
        </p:nvSpPr>
        <p:spPr/>
        <p:txBody>
          <a:bodyPr/>
          <a:lstStyle/>
          <a:p>
            <a:fld id="{20B9DA37-0945-4789-A9A6-C7683043AE01}" type="slidenum">
              <a:rPr lang="en-US"/>
              <a:pPr/>
              <a:t>38</a:t>
            </a:fld>
            <a:endParaRPr lang="en-US"/>
          </a:p>
        </p:txBody>
      </p:sp>
      <p:sp>
        <p:nvSpPr>
          <p:cNvPr id="2" name="Rectangle 1"/>
          <p:cNvSpPr>
            <a:spLocks noChangeArrowheads="1"/>
          </p:cNvSpPr>
          <p:nvPr/>
        </p:nvSpPr>
        <p:spPr bwMode="auto">
          <a:xfrm>
            <a:off x="660400" y="371475"/>
            <a:ext cx="8667750" cy="647700"/>
          </a:xfrm>
          <a:prstGeom prst="rect">
            <a:avLst/>
          </a:prstGeom>
          <a:noFill/>
          <a:ln w="9525">
            <a:noFill/>
            <a:miter lim="800000"/>
            <a:headEnd/>
            <a:tailEnd/>
          </a:ln>
        </p:spPr>
        <p:txBody>
          <a:bodyPr>
            <a:spAutoFit/>
          </a:bodyPr>
          <a:lstStyle/>
          <a:p>
            <a:r>
              <a:rPr lang="en-US" b="1">
                <a:latin typeface="Constantia" pitchFamily="18" charset="0"/>
              </a:rPr>
              <a:t>The available paths of the network are listed down in Table 8.15 indicating the sequence of crashing (see Figure 8.29).</a:t>
            </a:r>
          </a:p>
        </p:txBody>
      </p:sp>
      <p:pic>
        <p:nvPicPr>
          <p:cNvPr id="5122" name="Picture 2"/>
          <p:cNvPicPr>
            <a:picLocks noChangeAspect="1" noChangeArrowheads="1"/>
          </p:cNvPicPr>
          <p:nvPr/>
        </p:nvPicPr>
        <p:blipFill>
          <a:blip r:embed="rId3"/>
          <a:srcRect/>
          <a:stretch>
            <a:fillRect/>
          </a:stretch>
        </p:blipFill>
        <p:spPr bwMode="auto">
          <a:xfrm>
            <a:off x="1403350" y="1066800"/>
            <a:ext cx="7843838" cy="1371600"/>
          </a:xfrm>
          <a:prstGeom prst="rect">
            <a:avLst/>
          </a:prstGeom>
          <a:noFill/>
          <a:ln w="9525">
            <a:noFill/>
            <a:miter lim="800000"/>
            <a:headEnd/>
            <a:tailEnd/>
          </a:ln>
        </p:spPr>
      </p:pic>
      <p:pic>
        <p:nvPicPr>
          <p:cNvPr id="5123" name="Picture 3"/>
          <p:cNvPicPr>
            <a:picLocks noChangeAspect="1" noChangeArrowheads="1"/>
          </p:cNvPicPr>
          <p:nvPr/>
        </p:nvPicPr>
        <p:blipFill>
          <a:blip r:embed="rId4"/>
          <a:srcRect/>
          <a:stretch>
            <a:fillRect/>
          </a:stretch>
        </p:blipFill>
        <p:spPr bwMode="auto">
          <a:xfrm>
            <a:off x="293688" y="2514600"/>
            <a:ext cx="5567362" cy="3160713"/>
          </a:xfrm>
          <a:prstGeom prst="rect">
            <a:avLst/>
          </a:prstGeom>
          <a:noFill/>
          <a:ln w="9525">
            <a:noFill/>
            <a:miter lim="800000"/>
            <a:headEnd/>
            <a:tailEnd/>
          </a:ln>
        </p:spPr>
      </p:pic>
      <p:sp>
        <p:nvSpPr>
          <p:cNvPr id="5" name="Rectangle 4"/>
          <p:cNvSpPr>
            <a:spLocks noChangeArrowheads="1"/>
          </p:cNvSpPr>
          <p:nvPr/>
        </p:nvSpPr>
        <p:spPr bwMode="auto">
          <a:xfrm>
            <a:off x="5778500" y="2690813"/>
            <a:ext cx="3549650" cy="1476375"/>
          </a:xfrm>
          <a:prstGeom prst="rect">
            <a:avLst/>
          </a:prstGeom>
          <a:noFill/>
          <a:ln w="9525">
            <a:noFill/>
            <a:miter lim="800000"/>
            <a:headEnd/>
            <a:tailEnd/>
          </a:ln>
        </p:spPr>
        <p:txBody>
          <a:bodyPr>
            <a:spAutoFit/>
          </a:bodyPr>
          <a:lstStyle/>
          <a:p>
            <a:r>
              <a:rPr lang="en-US" dirty="0">
                <a:latin typeface="Constantia" pitchFamily="18" charset="0"/>
              </a:rPr>
              <a:t>The sequence of crashing </a:t>
            </a:r>
            <a:r>
              <a:rPr lang="en-US" dirty="0" smtClean="0">
                <a:latin typeface="Constantia" pitchFamily="18" charset="0"/>
              </a:rPr>
              <a:t>&amp; </a:t>
            </a:r>
            <a:r>
              <a:rPr lang="en-US" dirty="0">
                <a:latin typeface="Constantia" pitchFamily="18" charset="0"/>
              </a:rPr>
              <a:t>the total cost involved is given in Table 8.16 Initial direct cost = sum of all normal costs given</a:t>
            </a:r>
          </a:p>
          <a:p>
            <a:r>
              <a:rPr lang="en-US" dirty="0">
                <a:latin typeface="Constantia" pitchFamily="18" charset="0"/>
              </a:rPr>
              <a:t>= Rs. 490.00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 calcmode="lin" valueType="num">
                                      <p:cBhvr additive="base">
                                        <p:cTn id="14" dur="2000" fill="hold"/>
                                        <p:tgtEl>
                                          <p:spTgt spid="5122"/>
                                        </p:tgtEl>
                                        <p:attrNameLst>
                                          <p:attrName>ppt_x</p:attrName>
                                        </p:attrNameLst>
                                      </p:cBhvr>
                                      <p:tavLst>
                                        <p:tav tm="0">
                                          <p:val>
                                            <p:strVal val="0-#ppt_w/2"/>
                                          </p:val>
                                        </p:tav>
                                        <p:tav tm="100000">
                                          <p:val>
                                            <p:strVal val="#ppt_x"/>
                                          </p:val>
                                        </p:tav>
                                      </p:tavLst>
                                    </p:anim>
                                    <p:anim calcmode="lin" valueType="num">
                                      <p:cBhvr additive="base">
                                        <p:cTn id="15" dur="20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5123"/>
                                        </p:tgtEl>
                                        <p:attrNameLst>
                                          <p:attrName>style.visibility</p:attrName>
                                        </p:attrNameLst>
                                      </p:cBhvr>
                                      <p:to>
                                        <p:strVal val="visible"/>
                                      </p:to>
                                    </p:set>
                                    <p:anim calcmode="lin" valueType="num">
                                      <p:cBhvr>
                                        <p:cTn id="20" dur="2000" fill="hold"/>
                                        <p:tgtEl>
                                          <p:spTgt spid="5123"/>
                                        </p:tgtEl>
                                        <p:attrNameLst>
                                          <p:attrName>ppt_w</p:attrName>
                                        </p:attrNameLst>
                                      </p:cBhvr>
                                      <p:tavLst>
                                        <p:tav tm="0">
                                          <p:val>
                                            <p:fltVal val="0"/>
                                          </p:val>
                                        </p:tav>
                                        <p:tav tm="100000">
                                          <p:val>
                                            <p:strVal val="#ppt_w"/>
                                          </p:val>
                                        </p:tav>
                                      </p:tavLst>
                                    </p:anim>
                                    <p:anim calcmode="lin" valueType="num">
                                      <p:cBhvr>
                                        <p:cTn id="21" dur="2000" fill="hold"/>
                                        <p:tgtEl>
                                          <p:spTgt spid="5123"/>
                                        </p:tgtEl>
                                        <p:attrNameLst>
                                          <p:attrName>ppt_h</p:attrName>
                                        </p:attrNameLst>
                                      </p:cBhvr>
                                      <p:tavLst>
                                        <p:tav tm="0">
                                          <p:val>
                                            <p:fltVal val="0"/>
                                          </p:val>
                                        </p:tav>
                                        <p:tav tm="100000">
                                          <p:val>
                                            <p:strVal val="#ppt_h"/>
                                          </p:val>
                                        </p:tav>
                                      </p:tavLst>
                                    </p:anim>
                                    <p:anim calcmode="lin" valueType="num">
                                      <p:cBhvr>
                                        <p:cTn id="22" dur="2000" fill="hold"/>
                                        <p:tgtEl>
                                          <p:spTgt spid="5123"/>
                                        </p:tgtEl>
                                        <p:attrNameLst>
                                          <p:attrName>style.rotation</p:attrName>
                                        </p:attrNameLst>
                                      </p:cBhvr>
                                      <p:tavLst>
                                        <p:tav tm="0">
                                          <p:val>
                                            <p:fltVal val="360"/>
                                          </p:val>
                                        </p:tav>
                                        <p:tav tm="100000">
                                          <p:val>
                                            <p:fltVal val="0"/>
                                          </p:val>
                                        </p:tav>
                                      </p:tavLst>
                                    </p:anim>
                                    <p:animEffect transition="in" filter="fade">
                                      <p:cBhvr>
                                        <p:cTn id="23" dur="2000"/>
                                        <p:tgtEl>
                                          <p:spTgt spid="512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strVal val="#ppt_w*0.70"/>
                                          </p:val>
                                        </p:tav>
                                        <p:tav tm="100000">
                                          <p:val>
                                            <p:strVal val="#ppt_w"/>
                                          </p:val>
                                        </p:tav>
                                      </p:tavLst>
                                    </p:anim>
                                    <p:anim calcmode="lin" valueType="num">
                                      <p:cBhvr>
                                        <p:cTn id="29" dur="1000" fill="hold"/>
                                        <p:tgtEl>
                                          <p:spTgt spid="5"/>
                                        </p:tgtEl>
                                        <p:attrNameLst>
                                          <p:attrName>ppt_h</p:attrName>
                                        </p:attrNameLst>
                                      </p:cBhvr>
                                      <p:tavLst>
                                        <p:tav tm="0">
                                          <p:val>
                                            <p:strVal val="#ppt_h"/>
                                          </p:val>
                                        </p:tav>
                                        <p:tav tm="100000">
                                          <p:val>
                                            <p:strVal val="#ppt_h"/>
                                          </p:val>
                                        </p:tav>
                                      </p:tavLst>
                                    </p:anim>
                                    <p:animEffect transition="in" filter="fade">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fld id="{17E682F3-5FE4-4353-9201-D093B256DB56}" type="slidenum">
              <a:rPr lang="en-US"/>
              <a:pPr/>
              <a:t>39</a:t>
            </a:fld>
            <a:endParaRPr lang="en-US"/>
          </a:p>
        </p:txBody>
      </p:sp>
      <p:pic>
        <p:nvPicPr>
          <p:cNvPr id="6146" name="Picture 2"/>
          <p:cNvPicPr>
            <a:picLocks noChangeAspect="1" noChangeArrowheads="1"/>
          </p:cNvPicPr>
          <p:nvPr/>
        </p:nvPicPr>
        <p:blipFill>
          <a:blip r:embed="rId3"/>
          <a:srcRect/>
          <a:stretch>
            <a:fillRect/>
          </a:stretch>
        </p:blipFill>
        <p:spPr bwMode="auto">
          <a:xfrm>
            <a:off x="1614488" y="990600"/>
            <a:ext cx="6677025" cy="1152525"/>
          </a:xfrm>
          <a:prstGeom prst="rect">
            <a:avLst/>
          </a:prstGeom>
          <a:noFill/>
          <a:ln w="9525">
            <a:noFill/>
            <a:miter lim="800000"/>
            <a:headEnd/>
            <a:tailEnd/>
          </a:ln>
        </p:spPr>
      </p:pic>
      <p:pic>
        <p:nvPicPr>
          <p:cNvPr id="6147" name="Picture 3"/>
          <p:cNvPicPr>
            <a:picLocks noChangeAspect="1" noChangeArrowheads="1"/>
          </p:cNvPicPr>
          <p:nvPr/>
        </p:nvPicPr>
        <p:blipFill>
          <a:blip r:embed="rId4"/>
          <a:srcRect/>
          <a:stretch>
            <a:fillRect/>
          </a:stretch>
        </p:blipFill>
        <p:spPr bwMode="auto">
          <a:xfrm>
            <a:off x="1633538" y="2119313"/>
            <a:ext cx="6621462" cy="1587500"/>
          </a:xfrm>
          <a:prstGeom prst="rect">
            <a:avLst/>
          </a:prstGeom>
          <a:noFill/>
          <a:ln w="9525">
            <a:noFill/>
            <a:miter lim="800000"/>
            <a:headEnd/>
            <a:tailEnd/>
          </a:ln>
        </p:spPr>
      </p:pic>
      <p:sp>
        <p:nvSpPr>
          <p:cNvPr id="4" name="Rectangle 3"/>
          <p:cNvSpPr>
            <a:spLocks noChangeArrowheads="1"/>
          </p:cNvSpPr>
          <p:nvPr/>
        </p:nvSpPr>
        <p:spPr bwMode="auto">
          <a:xfrm>
            <a:off x="1403350" y="3856038"/>
            <a:ext cx="7429500" cy="923925"/>
          </a:xfrm>
          <a:prstGeom prst="rect">
            <a:avLst/>
          </a:prstGeom>
          <a:noFill/>
          <a:ln w="9525">
            <a:noFill/>
            <a:miter lim="800000"/>
            <a:headEnd/>
            <a:tailEnd/>
          </a:ln>
        </p:spPr>
        <p:txBody>
          <a:bodyPr>
            <a:spAutoFit/>
          </a:bodyPr>
          <a:lstStyle/>
          <a:p>
            <a:pPr algn="just"/>
            <a:r>
              <a:rPr lang="en-US">
                <a:latin typeface="Constantia" pitchFamily="18" charset="0"/>
              </a:rPr>
              <a:t>It is not possible to crash more than 10 days, as all the activities in the critical path are fully crashed. Hence the minimum project duration is 10 days with the total cost of Rs. 970.00.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2000" fill="hold"/>
                                        <p:tgtEl>
                                          <p:spTgt spid="6146"/>
                                        </p:tgtEl>
                                        <p:attrNameLst>
                                          <p:attrName>ppt_w</p:attrName>
                                        </p:attrNameLst>
                                      </p:cBhvr>
                                      <p:tavLst>
                                        <p:tav tm="0">
                                          <p:val>
                                            <p:fltVal val="0"/>
                                          </p:val>
                                        </p:tav>
                                        <p:tav tm="100000">
                                          <p:val>
                                            <p:strVal val="#ppt_w"/>
                                          </p:val>
                                        </p:tav>
                                      </p:tavLst>
                                    </p:anim>
                                    <p:anim calcmode="lin" valueType="num">
                                      <p:cBhvr>
                                        <p:cTn id="8" dur="2000" fill="hold"/>
                                        <p:tgtEl>
                                          <p:spTgt spid="6146"/>
                                        </p:tgtEl>
                                        <p:attrNameLst>
                                          <p:attrName>ppt_h</p:attrName>
                                        </p:attrNameLst>
                                      </p:cBhvr>
                                      <p:tavLst>
                                        <p:tav tm="0">
                                          <p:val>
                                            <p:fltVal val="0"/>
                                          </p:val>
                                        </p:tav>
                                        <p:tav tm="100000">
                                          <p:val>
                                            <p:strVal val="#ppt_h"/>
                                          </p:val>
                                        </p:tav>
                                      </p:tavLst>
                                    </p:anim>
                                    <p:anim calcmode="lin" valueType="num">
                                      <p:cBhvr>
                                        <p:cTn id="9" dur="2000" fill="hold"/>
                                        <p:tgtEl>
                                          <p:spTgt spid="6146"/>
                                        </p:tgtEl>
                                        <p:attrNameLst>
                                          <p:attrName>style.rotation</p:attrName>
                                        </p:attrNameLst>
                                      </p:cBhvr>
                                      <p:tavLst>
                                        <p:tav tm="0">
                                          <p:val>
                                            <p:fltVal val="360"/>
                                          </p:val>
                                        </p:tav>
                                        <p:tav tm="100000">
                                          <p:val>
                                            <p:fltVal val="0"/>
                                          </p:val>
                                        </p:tav>
                                      </p:tavLst>
                                    </p:anim>
                                    <p:animEffect transition="in" filter="fade">
                                      <p:cBhvr>
                                        <p:cTn id="10" dur="2000"/>
                                        <p:tgtEl>
                                          <p:spTgt spid="6146"/>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6147"/>
                                        </p:tgtEl>
                                        <p:attrNameLst>
                                          <p:attrName>style.visibility</p:attrName>
                                        </p:attrNameLst>
                                      </p:cBhvr>
                                      <p:to>
                                        <p:strVal val="visible"/>
                                      </p:to>
                                    </p:set>
                                    <p:anim calcmode="lin" valueType="num">
                                      <p:cBhvr>
                                        <p:cTn id="13" dur="2000" fill="hold"/>
                                        <p:tgtEl>
                                          <p:spTgt spid="6147"/>
                                        </p:tgtEl>
                                        <p:attrNameLst>
                                          <p:attrName>ppt_w</p:attrName>
                                        </p:attrNameLst>
                                      </p:cBhvr>
                                      <p:tavLst>
                                        <p:tav tm="0">
                                          <p:val>
                                            <p:fltVal val="0"/>
                                          </p:val>
                                        </p:tav>
                                        <p:tav tm="100000">
                                          <p:val>
                                            <p:strVal val="#ppt_w"/>
                                          </p:val>
                                        </p:tav>
                                      </p:tavLst>
                                    </p:anim>
                                    <p:anim calcmode="lin" valueType="num">
                                      <p:cBhvr>
                                        <p:cTn id="14" dur="2000" fill="hold"/>
                                        <p:tgtEl>
                                          <p:spTgt spid="6147"/>
                                        </p:tgtEl>
                                        <p:attrNameLst>
                                          <p:attrName>ppt_h</p:attrName>
                                        </p:attrNameLst>
                                      </p:cBhvr>
                                      <p:tavLst>
                                        <p:tav tm="0">
                                          <p:val>
                                            <p:fltVal val="0"/>
                                          </p:val>
                                        </p:tav>
                                        <p:tav tm="100000">
                                          <p:val>
                                            <p:strVal val="#ppt_h"/>
                                          </p:val>
                                        </p:tav>
                                      </p:tavLst>
                                    </p:anim>
                                    <p:anim calcmode="lin" valueType="num">
                                      <p:cBhvr>
                                        <p:cTn id="15" dur="2000" fill="hold"/>
                                        <p:tgtEl>
                                          <p:spTgt spid="6147"/>
                                        </p:tgtEl>
                                        <p:attrNameLst>
                                          <p:attrName>style.rotation</p:attrName>
                                        </p:attrNameLst>
                                      </p:cBhvr>
                                      <p:tavLst>
                                        <p:tav tm="0">
                                          <p:val>
                                            <p:fltVal val="360"/>
                                          </p:val>
                                        </p:tav>
                                        <p:tav tm="100000">
                                          <p:val>
                                            <p:fltVal val="0"/>
                                          </p:val>
                                        </p:tav>
                                      </p:tavLst>
                                    </p:anim>
                                    <p:animEffect transition="in" filter="fade">
                                      <p:cBhvr>
                                        <p:cTn id="16" dur="2000"/>
                                        <p:tgtEl>
                                          <p:spTgt spid="6147"/>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strVal val="#ppt_w*0.7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7"/>
          <p:cNvSpPr>
            <a:spLocks noGrp="1"/>
          </p:cNvSpPr>
          <p:nvPr>
            <p:ph type="sldNum" sz="quarter" idx="12"/>
          </p:nvPr>
        </p:nvSpPr>
        <p:spPr/>
        <p:txBody>
          <a:bodyPr/>
          <a:lstStyle/>
          <a:p>
            <a:fld id="{34598335-03C0-4A91-AE7B-9564DAED6C7E}" type="slidenum">
              <a:rPr lang="en-US"/>
              <a:pPr/>
              <a:t>4</a:t>
            </a:fld>
            <a:endParaRPr lang="en-US"/>
          </a:p>
        </p:txBody>
      </p:sp>
      <p:sp>
        <p:nvSpPr>
          <p:cNvPr id="2" name="Rectangle 1"/>
          <p:cNvSpPr>
            <a:spLocks noChangeArrowheads="1"/>
          </p:cNvSpPr>
          <p:nvPr/>
        </p:nvSpPr>
        <p:spPr bwMode="auto">
          <a:xfrm>
            <a:off x="914400" y="381000"/>
            <a:ext cx="8077200" cy="1077218"/>
          </a:xfrm>
          <a:prstGeom prst="rect">
            <a:avLst/>
          </a:prstGeom>
          <a:noFill/>
          <a:ln w="9525">
            <a:noFill/>
            <a:miter lim="800000"/>
            <a:headEnd/>
            <a:tailEnd/>
          </a:ln>
        </p:spPr>
        <p:txBody>
          <a:bodyPr wrap="square">
            <a:spAutoFit/>
          </a:bodyPr>
          <a:lstStyle/>
          <a:p>
            <a:pPr algn="ctr"/>
            <a:r>
              <a:rPr lang="en-US" sz="3200" b="1" dirty="0" smtClean="0">
                <a:solidFill>
                  <a:srgbClr val="0070C0"/>
                </a:solidFill>
                <a:latin typeface="Cambria" pitchFamily="18" charset="0"/>
              </a:rPr>
              <a:t>PROJECT MANAGEMENT GENERALLY CONSISTS OF THREE PHASES.</a:t>
            </a:r>
            <a:endParaRPr lang="en-US" sz="3600" b="1" dirty="0">
              <a:solidFill>
                <a:srgbClr val="0070C0"/>
              </a:solidFill>
              <a:latin typeface="Cambria" pitchFamily="18" charset="0"/>
            </a:endParaRPr>
          </a:p>
        </p:txBody>
      </p:sp>
      <p:sp>
        <p:nvSpPr>
          <p:cNvPr id="3" name="Rectangle 2"/>
          <p:cNvSpPr>
            <a:spLocks noChangeArrowheads="1"/>
          </p:cNvSpPr>
          <p:nvPr/>
        </p:nvSpPr>
        <p:spPr bwMode="auto">
          <a:xfrm>
            <a:off x="533400" y="1447800"/>
            <a:ext cx="8534400" cy="5016758"/>
          </a:xfrm>
          <a:prstGeom prst="rect">
            <a:avLst/>
          </a:prstGeom>
          <a:noFill/>
          <a:ln w="9525">
            <a:noFill/>
            <a:miter lim="800000"/>
            <a:headEnd/>
            <a:tailEnd/>
          </a:ln>
        </p:spPr>
        <p:txBody>
          <a:bodyPr wrap="square">
            <a:spAutoFit/>
          </a:bodyPr>
          <a:lstStyle/>
          <a:p>
            <a:pPr marL="166688" indent="-166688">
              <a:buClr>
                <a:srgbClr val="00B0F0"/>
              </a:buClr>
              <a:buSzPct val="200000"/>
              <a:buFont typeface="Constantia" pitchFamily="18" charset="0"/>
              <a:buChar char="•"/>
            </a:pPr>
            <a:r>
              <a:rPr lang="en-US" sz="2000" b="1" i="1" dirty="0">
                <a:solidFill>
                  <a:srgbClr val="C00000"/>
                </a:solidFill>
                <a:latin typeface="Constantia" pitchFamily="18" charset="0"/>
              </a:rPr>
              <a:t>Planning: </a:t>
            </a:r>
            <a:r>
              <a:rPr lang="en-US" sz="2000" b="1" i="1" dirty="0" smtClean="0">
                <a:solidFill>
                  <a:srgbClr val="C00000"/>
                </a:solidFill>
                <a:latin typeface="Constantia" pitchFamily="18" charset="0"/>
              </a:rPr>
              <a:t> </a:t>
            </a:r>
            <a:r>
              <a:rPr lang="en-US" sz="2000" b="1" i="1" dirty="0" smtClean="0">
                <a:latin typeface="Constantia" pitchFamily="18" charset="0"/>
              </a:rPr>
              <a:t>Planning </a:t>
            </a:r>
            <a:r>
              <a:rPr lang="en-US" sz="2000" b="1" i="1" dirty="0">
                <a:latin typeface="Constantia" pitchFamily="18" charset="0"/>
              </a:rPr>
              <a:t>involves setting the objectives of the project. Identifying various </a:t>
            </a:r>
            <a:r>
              <a:rPr lang="en-US" sz="2000" dirty="0">
                <a:latin typeface="Constantia" pitchFamily="18" charset="0"/>
              </a:rPr>
              <a:t>activities to be performed </a:t>
            </a:r>
            <a:r>
              <a:rPr lang="en-US" sz="2000" dirty="0" smtClean="0">
                <a:latin typeface="Constantia" pitchFamily="18" charset="0"/>
              </a:rPr>
              <a:t>&amp; </a:t>
            </a:r>
            <a:r>
              <a:rPr lang="en-US" sz="2000" dirty="0">
                <a:latin typeface="Constantia" pitchFamily="18" charset="0"/>
              </a:rPr>
              <a:t>determining the requirement of resources such as men, materials, machines, etc.</a:t>
            </a:r>
          </a:p>
          <a:p>
            <a:pPr marL="166688" indent="-166688" algn="just">
              <a:buClr>
                <a:srgbClr val="00B0F0"/>
              </a:buClr>
              <a:buSzPct val="200000"/>
              <a:buFont typeface="Constantia" pitchFamily="18" charset="0"/>
              <a:buChar char="•"/>
            </a:pPr>
            <a:endParaRPr lang="en-US" sz="2000" dirty="0">
              <a:latin typeface="Constantia" pitchFamily="18" charset="0"/>
            </a:endParaRPr>
          </a:p>
          <a:p>
            <a:pPr marL="166688" indent="-166688">
              <a:buClr>
                <a:srgbClr val="00B0F0"/>
              </a:buClr>
              <a:buSzPct val="200000"/>
              <a:buFont typeface="Constantia" pitchFamily="18" charset="0"/>
              <a:buChar char="•"/>
            </a:pPr>
            <a:r>
              <a:rPr lang="en-US" sz="2000" dirty="0">
                <a:latin typeface="Constantia" pitchFamily="18" charset="0"/>
              </a:rPr>
              <a:t>The cost </a:t>
            </a:r>
            <a:r>
              <a:rPr lang="en-US" sz="2000" dirty="0" smtClean="0">
                <a:latin typeface="Constantia" pitchFamily="18" charset="0"/>
              </a:rPr>
              <a:t>&amp; </a:t>
            </a:r>
            <a:r>
              <a:rPr lang="en-US" sz="2000" dirty="0">
                <a:latin typeface="Constantia" pitchFamily="18" charset="0"/>
              </a:rPr>
              <a:t>time for all the activities are estimated, </a:t>
            </a:r>
            <a:r>
              <a:rPr lang="en-US" sz="2000" dirty="0" smtClean="0">
                <a:latin typeface="Constantia" pitchFamily="18" charset="0"/>
              </a:rPr>
              <a:t>&amp; </a:t>
            </a:r>
            <a:r>
              <a:rPr lang="en-US" sz="2000" dirty="0">
                <a:latin typeface="Constantia" pitchFamily="18" charset="0"/>
              </a:rPr>
              <a:t>a network diagram is developed showing sequential interrelationships (predecessor </a:t>
            </a:r>
            <a:r>
              <a:rPr lang="en-US" sz="2000" dirty="0" smtClean="0">
                <a:latin typeface="Constantia" pitchFamily="18" charset="0"/>
              </a:rPr>
              <a:t>&amp; </a:t>
            </a:r>
            <a:r>
              <a:rPr lang="en-US" sz="2000" dirty="0">
                <a:latin typeface="Constantia" pitchFamily="18" charset="0"/>
              </a:rPr>
              <a:t>successor) between various activities during the planning stage</a:t>
            </a:r>
            <a:r>
              <a:rPr lang="en-US" sz="2000" dirty="0" smtClean="0">
                <a:latin typeface="Constantia" pitchFamily="18" charset="0"/>
              </a:rPr>
              <a:t>.</a:t>
            </a:r>
            <a:r>
              <a:rPr lang="en-US" sz="2000" b="1" i="1" dirty="0" smtClean="0">
                <a:latin typeface="Constantia" pitchFamily="18" charset="0"/>
              </a:rPr>
              <a:t> </a:t>
            </a:r>
          </a:p>
          <a:p>
            <a:pPr marL="166688" indent="-166688">
              <a:buClr>
                <a:srgbClr val="00B0F0"/>
              </a:buClr>
              <a:buSzPct val="200000"/>
              <a:buFont typeface="Constantia" pitchFamily="18" charset="0"/>
              <a:buChar char="•"/>
            </a:pPr>
            <a:endParaRPr lang="en-US" sz="2000" b="1" i="1" dirty="0" smtClean="0">
              <a:latin typeface="Constantia" pitchFamily="18" charset="0"/>
            </a:endParaRPr>
          </a:p>
          <a:p>
            <a:pPr marL="166688" indent="-166688">
              <a:buClr>
                <a:srgbClr val="00B0F0"/>
              </a:buClr>
              <a:buSzPct val="200000"/>
              <a:buFont typeface="Constantia" pitchFamily="18" charset="0"/>
              <a:buChar char="•"/>
            </a:pPr>
            <a:r>
              <a:rPr lang="en-US" sz="2000" b="1" i="1" dirty="0" smtClean="0">
                <a:solidFill>
                  <a:srgbClr val="C00000"/>
                </a:solidFill>
                <a:latin typeface="Constantia" pitchFamily="18" charset="0"/>
              </a:rPr>
              <a:t>Scheduling:  </a:t>
            </a:r>
            <a:r>
              <a:rPr lang="en-US" sz="2000" b="1" i="1" dirty="0" smtClean="0">
                <a:latin typeface="Constantia" pitchFamily="18" charset="0"/>
              </a:rPr>
              <a:t>Based on the time estimates, the start &amp; finish times for each activity are </a:t>
            </a:r>
            <a:r>
              <a:rPr lang="en-US" sz="2000" dirty="0" smtClean="0">
                <a:latin typeface="Constantia" pitchFamily="18" charset="0"/>
              </a:rPr>
              <a:t>worked out by applying forward &amp; backward pass techniques, critical path is identified, along with the slack &amp; float for the non-critical paths.</a:t>
            </a:r>
          </a:p>
          <a:p>
            <a:pPr marL="166688" indent="-166688">
              <a:buClr>
                <a:srgbClr val="00B0F0"/>
              </a:buClr>
              <a:buSzPct val="200000"/>
              <a:buFont typeface="Constantia" pitchFamily="18" charset="0"/>
              <a:buChar char="•"/>
            </a:pPr>
            <a:endParaRPr lang="en-US" sz="2000" b="1" i="1" dirty="0" smtClean="0">
              <a:latin typeface="Constantia" pitchFamily="18" charset="0"/>
            </a:endParaRPr>
          </a:p>
          <a:p>
            <a:pPr marL="166688" indent="-166688">
              <a:buClr>
                <a:srgbClr val="00B0F0"/>
              </a:buClr>
              <a:buSzPct val="200000"/>
              <a:buFont typeface="Constantia" pitchFamily="18" charset="0"/>
              <a:buChar char="•"/>
            </a:pPr>
            <a:r>
              <a:rPr lang="en-US" sz="2000" b="1" i="1" dirty="0" smtClean="0">
                <a:solidFill>
                  <a:srgbClr val="C00000"/>
                </a:solidFill>
                <a:latin typeface="Constantia" pitchFamily="18" charset="0"/>
              </a:rPr>
              <a:t>Controlling:  </a:t>
            </a:r>
            <a:r>
              <a:rPr lang="en-US" sz="2000" b="1" i="1" dirty="0" smtClean="0">
                <a:latin typeface="Constantia" pitchFamily="18" charset="0"/>
              </a:rPr>
              <a:t>Controlling refers to analyzing &amp; evaluating the actual progress against </a:t>
            </a:r>
            <a:r>
              <a:rPr lang="en-US" sz="2000" dirty="0" smtClean="0">
                <a:latin typeface="Constantia" pitchFamily="18" charset="0"/>
              </a:rPr>
              <a:t>the plan. Reallocation of resources, crashing &amp; review of projects with periodical reports are carried out.</a:t>
            </a:r>
            <a:endParaRPr lang="en-US" sz="2000" dirty="0">
              <a:latin typeface="Constant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2000"/>
                                        <p:tgtEl>
                                          <p:spTgt spid="2"/>
                                        </p:tgtEl>
                                      </p:cBhvr>
                                    </p:animEffect>
                                  </p:childTnLst>
                                </p:cTn>
                              </p:par>
                              <p:par>
                                <p:cTn id="8" presetID="55"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1"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p:cTn id="24"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32"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fld id="{8DBCEF72-7A71-49FF-9E5C-579309F8A1A8}" type="slidenum">
              <a:rPr lang="en-US"/>
              <a:pPr/>
              <a:t>40</a:t>
            </a:fld>
            <a:endParaRPr lang="en-US"/>
          </a:p>
        </p:txBody>
      </p:sp>
      <p:pic>
        <p:nvPicPr>
          <p:cNvPr id="53249" name="Picture 2"/>
          <p:cNvPicPr>
            <a:picLocks noChangeAspect="1" noChangeArrowheads="1"/>
          </p:cNvPicPr>
          <p:nvPr/>
        </p:nvPicPr>
        <p:blipFill>
          <a:blip r:embed="rId3"/>
          <a:srcRect/>
          <a:stretch>
            <a:fillRect/>
          </a:stretch>
        </p:blipFill>
        <p:spPr bwMode="auto">
          <a:xfrm>
            <a:off x="1744663" y="762000"/>
            <a:ext cx="6418262" cy="3400425"/>
          </a:xfrm>
          <a:prstGeom prst="rect">
            <a:avLst/>
          </a:prstGeom>
          <a:noFill/>
          <a:ln w="9525">
            <a:noFill/>
            <a:miter lim="800000"/>
            <a:headEnd/>
            <a:tailEnd/>
          </a:ln>
        </p:spPr>
      </p:pic>
      <p:sp>
        <p:nvSpPr>
          <p:cNvPr id="53250" name="Rectangle 2"/>
          <p:cNvSpPr>
            <a:spLocks noChangeArrowheads="1"/>
          </p:cNvSpPr>
          <p:nvPr/>
        </p:nvSpPr>
        <p:spPr bwMode="auto">
          <a:xfrm>
            <a:off x="577850" y="304800"/>
            <a:ext cx="1485900" cy="369888"/>
          </a:xfrm>
          <a:prstGeom prst="rect">
            <a:avLst/>
          </a:prstGeom>
          <a:noFill/>
          <a:ln w="9525">
            <a:noFill/>
            <a:miter lim="800000"/>
            <a:headEnd/>
            <a:tailEnd/>
          </a:ln>
        </p:spPr>
        <p:txBody>
          <a:bodyPr wrap="none">
            <a:spAutoFit/>
          </a:bodyPr>
          <a:lstStyle/>
          <a:p>
            <a:r>
              <a:rPr lang="en-US">
                <a:latin typeface="Constantia" pitchFamily="18" charset="0"/>
              </a:rPr>
              <a:t>Assignment</a:t>
            </a:r>
          </a:p>
        </p:txBody>
      </p:sp>
      <p:pic>
        <p:nvPicPr>
          <p:cNvPr id="53251" name="Picture 3"/>
          <p:cNvPicPr>
            <a:picLocks noChangeAspect="1" noChangeArrowheads="1"/>
          </p:cNvPicPr>
          <p:nvPr/>
        </p:nvPicPr>
        <p:blipFill>
          <a:blip r:embed="rId4"/>
          <a:srcRect/>
          <a:stretch>
            <a:fillRect/>
          </a:stretch>
        </p:blipFill>
        <p:spPr bwMode="auto">
          <a:xfrm>
            <a:off x="1655763" y="4114800"/>
            <a:ext cx="6594475" cy="111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7"/>
          <p:cNvSpPr>
            <a:spLocks noGrp="1"/>
          </p:cNvSpPr>
          <p:nvPr>
            <p:ph type="sldNum" sz="quarter" idx="12"/>
          </p:nvPr>
        </p:nvSpPr>
        <p:spPr/>
        <p:txBody>
          <a:bodyPr/>
          <a:lstStyle/>
          <a:p>
            <a:fld id="{B20834BA-B716-448E-B878-4241544D2315}" type="slidenum">
              <a:rPr lang="en-US"/>
              <a:pPr/>
              <a:t>41</a:t>
            </a:fld>
            <a:endParaRPr lang="en-US"/>
          </a:p>
        </p:txBody>
      </p:sp>
      <p:pic>
        <p:nvPicPr>
          <p:cNvPr id="54273" name="Picture 2"/>
          <p:cNvPicPr>
            <a:picLocks noChangeAspect="1" noChangeArrowheads="1"/>
          </p:cNvPicPr>
          <p:nvPr/>
        </p:nvPicPr>
        <p:blipFill>
          <a:blip r:embed="rId3"/>
          <a:srcRect/>
          <a:stretch>
            <a:fillRect/>
          </a:stretch>
        </p:blipFill>
        <p:spPr bwMode="auto">
          <a:xfrm>
            <a:off x="1579563" y="609600"/>
            <a:ext cx="6748462" cy="1000125"/>
          </a:xfrm>
          <a:prstGeom prst="rect">
            <a:avLst/>
          </a:prstGeom>
          <a:noFill/>
          <a:ln w="9525">
            <a:noFill/>
            <a:miter lim="800000"/>
            <a:headEnd/>
            <a:tailEnd/>
          </a:ln>
        </p:spPr>
      </p:pic>
      <p:sp>
        <p:nvSpPr>
          <p:cNvPr id="3" name="Rectangle 2"/>
          <p:cNvSpPr/>
          <p:nvPr/>
        </p:nvSpPr>
        <p:spPr>
          <a:xfrm>
            <a:off x="1651000" y="685800"/>
            <a:ext cx="1651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4275" name="Picture 3"/>
          <p:cNvPicPr>
            <a:picLocks noChangeAspect="1" noChangeArrowheads="1"/>
          </p:cNvPicPr>
          <p:nvPr/>
        </p:nvPicPr>
        <p:blipFill>
          <a:blip r:embed="rId4"/>
          <a:srcRect/>
          <a:stretch>
            <a:fillRect/>
          </a:stretch>
        </p:blipFill>
        <p:spPr bwMode="auto">
          <a:xfrm>
            <a:off x="1538288" y="1781175"/>
            <a:ext cx="6831012" cy="4467225"/>
          </a:xfrm>
          <a:prstGeom prst="rect">
            <a:avLst/>
          </a:prstGeom>
          <a:noFill/>
          <a:ln w="9525">
            <a:noFill/>
            <a:miter lim="800000"/>
            <a:headEnd/>
            <a:tailEnd/>
          </a:ln>
        </p:spPr>
      </p:pic>
      <p:sp>
        <p:nvSpPr>
          <p:cNvPr id="6" name="Rectangle 5"/>
          <p:cNvSpPr/>
          <p:nvPr/>
        </p:nvSpPr>
        <p:spPr>
          <a:xfrm>
            <a:off x="1704975" y="1843088"/>
            <a:ext cx="8255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p>
            <a:fld id="{54D5E7B6-1C8D-4896-8E88-A4D0C57F8147}" type="slidenum">
              <a:rPr lang="en-US"/>
              <a:pPr/>
              <a:t>42</a:t>
            </a:fld>
            <a:endParaRPr lang="en-US"/>
          </a:p>
        </p:txBody>
      </p:sp>
      <p:pic>
        <p:nvPicPr>
          <p:cNvPr id="55297" name="Picture 2"/>
          <p:cNvPicPr>
            <a:picLocks noChangeAspect="1" noChangeArrowheads="1"/>
          </p:cNvPicPr>
          <p:nvPr/>
        </p:nvPicPr>
        <p:blipFill>
          <a:blip r:embed="rId3"/>
          <a:srcRect/>
          <a:stretch>
            <a:fillRect/>
          </a:stretch>
        </p:blipFill>
        <p:spPr bwMode="auto">
          <a:xfrm>
            <a:off x="1465263" y="381000"/>
            <a:ext cx="6975475" cy="3848100"/>
          </a:xfrm>
          <a:prstGeom prst="rect">
            <a:avLst/>
          </a:prstGeom>
          <a:noFill/>
          <a:ln w="9525">
            <a:noFill/>
            <a:miter lim="800000"/>
            <a:headEnd/>
            <a:tailEnd/>
          </a:ln>
        </p:spPr>
      </p:pic>
      <p:sp>
        <p:nvSpPr>
          <p:cNvPr id="3" name="Rounded Rectangle 2"/>
          <p:cNvSpPr/>
          <p:nvPr/>
        </p:nvSpPr>
        <p:spPr>
          <a:xfrm>
            <a:off x="1643063" y="434975"/>
            <a:ext cx="1651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fld id="{AA1E79F5-DECF-4C90-A9A3-15A690812973}" type="slidenum">
              <a:rPr lang="en-US"/>
              <a:pPr/>
              <a:t>43</a:t>
            </a:fld>
            <a:endParaRPr lang="en-US"/>
          </a:p>
        </p:txBody>
      </p:sp>
      <p:pic>
        <p:nvPicPr>
          <p:cNvPr id="56321" name="Picture 2"/>
          <p:cNvPicPr>
            <a:picLocks noChangeAspect="1" noChangeArrowheads="1"/>
          </p:cNvPicPr>
          <p:nvPr/>
        </p:nvPicPr>
        <p:blipFill>
          <a:blip r:embed="rId3"/>
          <a:srcRect/>
          <a:stretch>
            <a:fillRect/>
          </a:stretch>
        </p:blipFill>
        <p:spPr bwMode="auto">
          <a:xfrm>
            <a:off x="1584325" y="533400"/>
            <a:ext cx="6737350" cy="3409950"/>
          </a:xfrm>
          <a:prstGeom prst="rect">
            <a:avLst/>
          </a:prstGeom>
          <a:noFill/>
          <a:ln w="9525">
            <a:noFill/>
            <a:miter lim="800000"/>
            <a:headEnd/>
            <a:tailEnd/>
          </a:ln>
        </p:spPr>
      </p:pic>
      <p:sp>
        <p:nvSpPr>
          <p:cNvPr id="56322" name="Rectangle 2"/>
          <p:cNvSpPr>
            <a:spLocks noChangeArrowheads="1"/>
          </p:cNvSpPr>
          <p:nvPr/>
        </p:nvSpPr>
        <p:spPr bwMode="auto">
          <a:xfrm>
            <a:off x="1733550" y="4113213"/>
            <a:ext cx="7677150" cy="1200150"/>
          </a:xfrm>
          <a:prstGeom prst="rect">
            <a:avLst/>
          </a:prstGeom>
          <a:noFill/>
          <a:ln w="9525">
            <a:noFill/>
            <a:miter lim="800000"/>
            <a:headEnd/>
            <a:tailEnd/>
          </a:ln>
        </p:spPr>
        <p:txBody>
          <a:bodyPr>
            <a:spAutoFit/>
          </a:bodyPr>
          <a:lstStyle/>
          <a:p>
            <a:r>
              <a:rPr lang="en-US" dirty="0">
                <a:latin typeface="Constantia" pitchFamily="18" charset="0"/>
              </a:rPr>
              <a:t>a. Draw the project network diagram.</a:t>
            </a:r>
          </a:p>
          <a:p>
            <a:r>
              <a:rPr lang="en-US" dirty="0">
                <a:latin typeface="Constantia" pitchFamily="18" charset="0"/>
              </a:rPr>
              <a:t>b. Calculate the length </a:t>
            </a:r>
            <a:r>
              <a:rPr lang="en-US" dirty="0" smtClean="0">
                <a:latin typeface="Constantia" pitchFamily="18" charset="0"/>
              </a:rPr>
              <a:t>&amp; </a:t>
            </a:r>
            <a:r>
              <a:rPr lang="en-US" dirty="0">
                <a:latin typeface="Constantia" pitchFamily="18" charset="0"/>
              </a:rPr>
              <a:t>variance of the critical path.</a:t>
            </a:r>
          </a:p>
          <a:p>
            <a:r>
              <a:rPr lang="en-US" dirty="0">
                <a:latin typeface="Constantia" pitchFamily="18" charset="0"/>
              </a:rPr>
              <a:t>c. What is the probability that the jobs on the critical path can be </a:t>
            </a:r>
          </a:p>
          <a:p>
            <a:r>
              <a:rPr lang="en-US" dirty="0">
                <a:latin typeface="Constantia" pitchFamily="18" charset="0"/>
              </a:rPr>
              <a:t>     completed in 41 days?</a:t>
            </a:r>
          </a:p>
        </p:txBody>
      </p:sp>
      <p:sp>
        <p:nvSpPr>
          <p:cNvPr id="4" name="Rectangle 3"/>
          <p:cNvSpPr/>
          <p:nvPr/>
        </p:nvSpPr>
        <p:spPr>
          <a:xfrm>
            <a:off x="1651000" y="609600"/>
            <a:ext cx="24765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7"/>
          <p:cNvSpPr>
            <a:spLocks noGrp="1"/>
          </p:cNvSpPr>
          <p:nvPr>
            <p:ph type="sldNum" sz="quarter" idx="12"/>
          </p:nvPr>
        </p:nvSpPr>
        <p:spPr/>
        <p:txBody>
          <a:bodyPr/>
          <a:lstStyle/>
          <a:p>
            <a:fld id="{F013A467-9D7E-46A1-AC9F-AB252F2CDE3D}" type="slidenum">
              <a:rPr lang="en-US">
                <a:latin typeface="+mn-lt"/>
              </a:rPr>
              <a:pPr/>
              <a:t>5</a:t>
            </a:fld>
            <a:endParaRPr lang="en-US">
              <a:latin typeface="+mn-lt"/>
            </a:endParaRPr>
          </a:p>
        </p:txBody>
      </p:sp>
      <p:sp>
        <p:nvSpPr>
          <p:cNvPr id="2" name="Rectangle 1"/>
          <p:cNvSpPr>
            <a:spLocks noChangeArrowheads="1"/>
          </p:cNvSpPr>
          <p:nvPr/>
        </p:nvSpPr>
        <p:spPr bwMode="auto">
          <a:xfrm>
            <a:off x="527050" y="152400"/>
            <a:ext cx="8997950" cy="646331"/>
          </a:xfrm>
          <a:prstGeom prst="rect">
            <a:avLst/>
          </a:prstGeom>
          <a:noFill/>
          <a:ln w="9525">
            <a:noFill/>
            <a:miter lim="800000"/>
            <a:headEnd/>
            <a:tailEnd/>
          </a:ln>
        </p:spPr>
        <p:txBody>
          <a:bodyPr wrap="square">
            <a:spAutoFit/>
          </a:bodyPr>
          <a:lstStyle/>
          <a:p>
            <a:pPr algn="ctr"/>
            <a:r>
              <a:rPr lang="en-US" sz="3600" b="1" dirty="0">
                <a:solidFill>
                  <a:srgbClr val="0070C0"/>
                </a:solidFill>
                <a:latin typeface="+mn-lt"/>
              </a:rPr>
              <a:t>COMPONENTS  of PERT/CPM NETWORK</a:t>
            </a:r>
          </a:p>
        </p:txBody>
      </p:sp>
      <p:sp>
        <p:nvSpPr>
          <p:cNvPr id="4" name="Rectangle 3"/>
          <p:cNvSpPr>
            <a:spLocks noChangeArrowheads="1"/>
          </p:cNvSpPr>
          <p:nvPr/>
        </p:nvSpPr>
        <p:spPr bwMode="auto">
          <a:xfrm>
            <a:off x="609600" y="914400"/>
            <a:ext cx="8890000" cy="1708160"/>
          </a:xfrm>
          <a:prstGeom prst="rect">
            <a:avLst/>
          </a:prstGeom>
          <a:noFill/>
          <a:ln w="9525">
            <a:noFill/>
            <a:miter lim="800000"/>
            <a:headEnd/>
            <a:tailEnd/>
          </a:ln>
        </p:spPr>
        <p:txBody>
          <a:bodyPr wrap="square">
            <a:spAutoFit/>
          </a:bodyPr>
          <a:lstStyle/>
          <a:p>
            <a:r>
              <a:rPr lang="en-US" sz="2100" b="1" i="1" dirty="0" smtClean="0">
                <a:solidFill>
                  <a:srgbClr val="FF0000"/>
                </a:solidFill>
                <a:latin typeface="+mn-lt"/>
              </a:rPr>
              <a:t>PERT/CPM networks contain two major components (</a:t>
            </a:r>
            <a:r>
              <a:rPr lang="en-US" sz="2100" b="1" i="1" dirty="0" err="1" smtClean="0">
                <a:solidFill>
                  <a:srgbClr val="FF0000"/>
                </a:solidFill>
                <a:latin typeface="+mn-lt"/>
              </a:rPr>
              <a:t>i</a:t>
            </a:r>
            <a:r>
              <a:rPr lang="en-US" sz="2100" b="1" i="1" dirty="0" smtClean="0">
                <a:solidFill>
                  <a:srgbClr val="FF0000"/>
                </a:solidFill>
                <a:latin typeface="+mn-lt"/>
              </a:rPr>
              <a:t>) Activities, &amp; (ii) Events</a:t>
            </a:r>
          </a:p>
          <a:p>
            <a:pPr marL="225425" indent="-225425" algn="just">
              <a:buClr>
                <a:schemeClr val="accent4">
                  <a:lumMod val="60000"/>
                  <a:lumOff val="40000"/>
                </a:schemeClr>
              </a:buClr>
              <a:buSzPct val="200000"/>
              <a:buFont typeface="Constantia" pitchFamily="18" charset="0"/>
              <a:buChar char="•"/>
            </a:pPr>
            <a:r>
              <a:rPr lang="en-US" sz="2100" b="1" i="1" dirty="0">
                <a:solidFill>
                  <a:srgbClr val="FF0000"/>
                </a:solidFill>
                <a:latin typeface="+mn-lt"/>
              </a:rPr>
              <a:t>Activity: </a:t>
            </a:r>
            <a:r>
              <a:rPr lang="en-US" sz="2100" b="1" i="1" dirty="0" smtClean="0">
                <a:solidFill>
                  <a:srgbClr val="FF0000"/>
                </a:solidFill>
                <a:latin typeface="+mn-lt"/>
              </a:rPr>
              <a:t>An activity represents an action &amp; consumption of resources (time, money, energy) required to complete a portion of a project. Activity is represented by an arrow, (Figure 8.1).</a:t>
            </a:r>
            <a:endParaRPr lang="en-US" sz="2100" b="1" i="1" dirty="0">
              <a:solidFill>
                <a:srgbClr val="FF0000"/>
              </a:solidFill>
              <a:latin typeface="+mn-lt"/>
            </a:endParaRPr>
          </a:p>
        </p:txBody>
      </p:sp>
      <p:pic>
        <p:nvPicPr>
          <p:cNvPr id="1026" name="Picture 2"/>
          <p:cNvPicPr>
            <a:picLocks noChangeAspect="1" noChangeArrowheads="1"/>
          </p:cNvPicPr>
          <p:nvPr/>
        </p:nvPicPr>
        <p:blipFill>
          <a:blip r:embed="rId3"/>
          <a:srcRect/>
          <a:stretch>
            <a:fillRect/>
          </a:stretch>
        </p:blipFill>
        <p:spPr bwMode="auto">
          <a:xfrm>
            <a:off x="1828800" y="2743200"/>
            <a:ext cx="5418138" cy="809625"/>
          </a:xfrm>
          <a:prstGeom prst="rect">
            <a:avLst/>
          </a:prstGeom>
          <a:noFill/>
          <a:ln w="9525">
            <a:noFill/>
            <a:miter lim="800000"/>
            <a:headEnd/>
            <a:tailEnd/>
          </a:ln>
        </p:spPr>
      </p:pic>
      <p:sp>
        <p:nvSpPr>
          <p:cNvPr id="6" name="Rectangle 5"/>
          <p:cNvSpPr>
            <a:spLocks noChangeArrowheads="1"/>
          </p:cNvSpPr>
          <p:nvPr/>
        </p:nvSpPr>
        <p:spPr bwMode="auto">
          <a:xfrm>
            <a:off x="685800" y="3810000"/>
            <a:ext cx="8610600" cy="1384995"/>
          </a:xfrm>
          <a:prstGeom prst="rect">
            <a:avLst/>
          </a:prstGeom>
          <a:noFill/>
          <a:ln w="9525">
            <a:noFill/>
            <a:miter lim="800000"/>
            <a:headEnd/>
            <a:tailEnd/>
          </a:ln>
        </p:spPr>
        <p:txBody>
          <a:bodyPr wrap="square">
            <a:spAutoFit/>
          </a:bodyPr>
          <a:lstStyle/>
          <a:p>
            <a:pPr marL="166688" indent="-166688" algn="just">
              <a:buClr>
                <a:schemeClr val="accent4">
                  <a:lumMod val="60000"/>
                  <a:lumOff val="40000"/>
                </a:schemeClr>
              </a:buClr>
              <a:buSzPct val="200000"/>
              <a:buFont typeface="Constantia" pitchFamily="18" charset="0"/>
              <a:buChar char="•"/>
            </a:pPr>
            <a:r>
              <a:rPr lang="en-US" sz="2100" b="1" i="1" dirty="0">
                <a:solidFill>
                  <a:srgbClr val="FF0000"/>
                </a:solidFill>
                <a:latin typeface="+mn-lt"/>
              </a:rPr>
              <a:t>Event: An event (or node) will always occur at the beginning &amp; end of an activity. The event has no resources &amp; is represented by a circle. The </a:t>
            </a:r>
            <a:r>
              <a:rPr lang="en-US" sz="2100" b="1" i="1" dirty="0" err="1">
                <a:solidFill>
                  <a:srgbClr val="FF0000"/>
                </a:solidFill>
                <a:latin typeface="+mn-lt"/>
              </a:rPr>
              <a:t>ith</a:t>
            </a:r>
            <a:r>
              <a:rPr lang="en-US" sz="2100" b="1" i="1" dirty="0">
                <a:solidFill>
                  <a:srgbClr val="FF0000"/>
                </a:solidFill>
                <a:latin typeface="+mn-lt"/>
              </a:rPr>
              <a:t> event &amp; </a:t>
            </a:r>
            <a:r>
              <a:rPr lang="en-US" sz="2100" b="1" i="1" dirty="0" err="1">
                <a:solidFill>
                  <a:srgbClr val="FF0000"/>
                </a:solidFill>
                <a:latin typeface="+mn-lt"/>
              </a:rPr>
              <a:t>jth</a:t>
            </a:r>
            <a:r>
              <a:rPr lang="en-US" sz="2100" b="1" i="1" dirty="0">
                <a:solidFill>
                  <a:srgbClr val="FF0000"/>
                </a:solidFill>
                <a:latin typeface="+mn-lt"/>
              </a:rPr>
              <a:t> event are the tail event &amp; head event respectively, (Figure 8.2).</a:t>
            </a:r>
          </a:p>
        </p:txBody>
      </p:sp>
      <p:pic>
        <p:nvPicPr>
          <p:cNvPr id="1027" name="Picture 3"/>
          <p:cNvPicPr>
            <a:picLocks noChangeAspect="1" noChangeArrowheads="1"/>
          </p:cNvPicPr>
          <p:nvPr/>
        </p:nvPicPr>
        <p:blipFill>
          <a:blip r:embed="rId4"/>
          <a:srcRect/>
          <a:stretch>
            <a:fillRect/>
          </a:stretch>
        </p:blipFill>
        <p:spPr bwMode="auto">
          <a:xfrm>
            <a:off x="1828800" y="5105400"/>
            <a:ext cx="5407025" cy="114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0.7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2000" fill="hold"/>
                                        <p:tgtEl>
                                          <p:spTgt spid="4"/>
                                        </p:tgtEl>
                                        <p:attrNameLst>
                                          <p:attrName>ppt_w</p:attrName>
                                        </p:attrNameLst>
                                      </p:cBhvr>
                                      <p:tavLst>
                                        <p:tav tm="0">
                                          <p:val>
                                            <p:strVal val="#ppt_w*0.70"/>
                                          </p:val>
                                        </p:tav>
                                        <p:tav tm="100000">
                                          <p:val>
                                            <p:strVal val="#ppt_w"/>
                                          </p:val>
                                        </p:tav>
                                      </p:tavLst>
                                    </p:anim>
                                    <p:anim calcmode="lin" valueType="num">
                                      <p:cBhvr>
                                        <p:cTn id="15" dur="2000" fill="hold"/>
                                        <p:tgtEl>
                                          <p:spTgt spid="4"/>
                                        </p:tgtEl>
                                        <p:attrNameLst>
                                          <p:attrName>ppt_h</p:attrName>
                                        </p:attrNameLst>
                                      </p:cBhvr>
                                      <p:tavLst>
                                        <p:tav tm="0">
                                          <p:val>
                                            <p:strVal val="#ppt_h"/>
                                          </p:val>
                                        </p:tav>
                                        <p:tav tm="100000">
                                          <p:val>
                                            <p:strVal val="#ppt_h"/>
                                          </p:val>
                                        </p:tav>
                                      </p:tavLst>
                                    </p:anim>
                                    <p:animEffect transition="in" filter="fade">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p:cTn id="21" dur="2000" fill="hold"/>
                                        <p:tgtEl>
                                          <p:spTgt spid="1026"/>
                                        </p:tgtEl>
                                        <p:attrNameLst>
                                          <p:attrName>ppt_w</p:attrName>
                                        </p:attrNameLst>
                                      </p:cBhvr>
                                      <p:tavLst>
                                        <p:tav tm="0">
                                          <p:val>
                                            <p:fltVal val="0"/>
                                          </p:val>
                                        </p:tav>
                                        <p:tav tm="100000">
                                          <p:val>
                                            <p:strVal val="#ppt_w"/>
                                          </p:val>
                                        </p:tav>
                                      </p:tavLst>
                                    </p:anim>
                                    <p:anim calcmode="lin" valueType="num">
                                      <p:cBhvr>
                                        <p:cTn id="22" dur="2000" fill="hold"/>
                                        <p:tgtEl>
                                          <p:spTgt spid="1026"/>
                                        </p:tgtEl>
                                        <p:attrNameLst>
                                          <p:attrName>ppt_h</p:attrName>
                                        </p:attrNameLst>
                                      </p:cBhvr>
                                      <p:tavLst>
                                        <p:tav tm="0">
                                          <p:val>
                                            <p:fltVal val="0"/>
                                          </p:val>
                                        </p:tav>
                                        <p:tav tm="100000">
                                          <p:val>
                                            <p:strVal val="#ppt_h"/>
                                          </p:val>
                                        </p:tav>
                                      </p:tavLst>
                                    </p:anim>
                                    <p:anim calcmode="lin" valueType="num">
                                      <p:cBhvr>
                                        <p:cTn id="23" dur="2000" fill="hold"/>
                                        <p:tgtEl>
                                          <p:spTgt spid="1026"/>
                                        </p:tgtEl>
                                        <p:attrNameLst>
                                          <p:attrName>style.rotation</p:attrName>
                                        </p:attrNameLst>
                                      </p:cBhvr>
                                      <p:tavLst>
                                        <p:tav tm="0">
                                          <p:val>
                                            <p:fltVal val="360"/>
                                          </p:val>
                                        </p:tav>
                                        <p:tav tm="100000">
                                          <p:val>
                                            <p:fltVal val="0"/>
                                          </p:val>
                                        </p:tav>
                                      </p:tavLst>
                                    </p:anim>
                                    <p:animEffect transition="in" filter="fade">
                                      <p:cBhvr>
                                        <p:cTn id="24" dur="20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2000" fill="hold"/>
                                        <p:tgtEl>
                                          <p:spTgt spid="6"/>
                                        </p:tgtEl>
                                        <p:attrNameLst>
                                          <p:attrName>ppt_w</p:attrName>
                                        </p:attrNameLst>
                                      </p:cBhvr>
                                      <p:tavLst>
                                        <p:tav tm="0">
                                          <p:val>
                                            <p:strVal val="#ppt_w*0.70"/>
                                          </p:val>
                                        </p:tav>
                                        <p:tav tm="100000">
                                          <p:val>
                                            <p:strVal val="#ppt_w"/>
                                          </p:val>
                                        </p:tav>
                                      </p:tavLst>
                                    </p:anim>
                                    <p:anim calcmode="lin" valueType="num">
                                      <p:cBhvr>
                                        <p:cTn id="30" dur="2000" fill="hold"/>
                                        <p:tgtEl>
                                          <p:spTgt spid="6"/>
                                        </p:tgtEl>
                                        <p:attrNameLst>
                                          <p:attrName>ppt_h</p:attrName>
                                        </p:attrNameLst>
                                      </p:cBhvr>
                                      <p:tavLst>
                                        <p:tav tm="0">
                                          <p:val>
                                            <p:strVal val="#ppt_h"/>
                                          </p:val>
                                        </p:tav>
                                        <p:tav tm="100000">
                                          <p:val>
                                            <p:strVal val="#ppt_h"/>
                                          </p:val>
                                        </p:tav>
                                      </p:tavLst>
                                    </p:anim>
                                    <p:animEffect transition="in" filter="fade">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1027"/>
                                        </p:tgtEl>
                                        <p:attrNameLst>
                                          <p:attrName>style.visibility</p:attrName>
                                        </p:attrNameLst>
                                      </p:cBhvr>
                                      <p:to>
                                        <p:strVal val="visible"/>
                                      </p:to>
                                    </p:set>
                                    <p:anim calcmode="lin" valueType="num">
                                      <p:cBhvr>
                                        <p:cTn id="36" dur="2000" fill="hold"/>
                                        <p:tgtEl>
                                          <p:spTgt spid="1027"/>
                                        </p:tgtEl>
                                        <p:attrNameLst>
                                          <p:attrName>ppt_w</p:attrName>
                                        </p:attrNameLst>
                                      </p:cBhvr>
                                      <p:tavLst>
                                        <p:tav tm="0">
                                          <p:val>
                                            <p:fltVal val="0"/>
                                          </p:val>
                                        </p:tav>
                                        <p:tav tm="100000">
                                          <p:val>
                                            <p:strVal val="#ppt_w"/>
                                          </p:val>
                                        </p:tav>
                                      </p:tavLst>
                                    </p:anim>
                                    <p:anim calcmode="lin" valueType="num">
                                      <p:cBhvr>
                                        <p:cTn id="37" dur="2000" fill="hold"/>
                                        <p:tgtEl>
                                          <p:spTgt spid="1027"/>
                                        </p:tgtEl>
                                        <p:attrNameLst>
                                          <p:attrName>ppt_h</p:attrName>
                                        </p:attrNameLst>
                                      </p:cBhvr>
                                      <p:tavLst>
                                        <p:tav tm="0">
                                          <p:val>
                                            <p:fltVal val="0"/>
                                          </p:val>
                                        </p:tav>
                                        <p:tav tm="100000">
                                          <p:val>
                                            <p:strVal val="#ppt_h"/>
                                          </p:val>
                                        </p:tav>
                                      </p:tavLst>
                                    </p:anim>
                                    <p:anim calcmode="lin" valueType="num">
                                      <p:cBhvr>
                                        <p:cTn id="38" dur="2000" fill="hold"/>
                                        <p:tgtEl>
                                          <p:spTgt spid="1027"/>
                                        </p:tgtEl>
                                        <p:attrNameLst>
                                          <p:attrName>style.rotation</p:attrName>
                                        </p:attrNameLst>
                                      </p:cBhvr>
                                      <p:tavLst>
                                        <p:tav tm="0">
                                          <p:val>
                                            <p:fltVal val="360"/>
                                          </p:val>
                                        </p:tav>
                                        <p:tav tm="100000">
                                          <p:val>
                                            <p:fltVal val="0"/>
                                          </p:val>
                                        </p:tav>
                                      </p:tavLst>
                                    </p:anim>
                                    <p:animEffect transition="in" filter="fade">
                                      <p:cBhvr>
                                        <p:cTn id="39"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7"/>
          <p:cNvSpPr>
            <a:spLocks noGrp="1"/>
          </p:cNvSpPr>
          <p:nvPr>
            <p:ph type="sldNum" sz="quarter" idx="12"/>
          </p:nvPr>
        </p:nvSpPr>
        <p:spPr/>
        <p:txBody>
          <a:bodyPr/>
          <a:lstStyle/>
          <a:p>
            <a:fld id="{0ADAFDC2-722A-40A0-937A-3A80B2BC1A81}" type="slidenum">
              <a:rPr lang="en-US">
                <a:latin typeface="Cambria" pitchFamily="18" charset="0"/>
              </a:rPr>
              <a:pPr/>
              <a:t>6</a:t>
            </a:fld>
            <a:endParaRPr lang="en-US">
              <a:latin typeface="Cambria" pitchFamily="18" charset="0"/>
            </a:endParaRPr>
          </a:p>
        </p:txBody>
      </p:sp>
      <p:sp>
        <p:nvSpPr>
          <p:cNvPr id="2" name="Rectangle 1"/>
          <p:cNvSpPr>
            <a:spLocks noChangeArrowheads="1"/>
          </p:cNvSpPr>
          <p:nvPr/>
        </p:nvSpPr>
        <p:spPr bwMode="auto">
          <a:xfrm>
            <a:off x="412750" y="295274"/>
            <a:ext cx="9036050" cy="830997"/>
          </a:xfrm>
          <a:prstGeom prst="rect">
            <a:avLst/>
          </a:prstGeom>
          <a:noFill/>
          <a:ln w="9525">
            <a:noFill/>
            <a:miter lim="800000"/>
            <a:headEnd/>
            <a:tailEnd/>
          </a:ln>
        </p:spPr>
        <p:txBody>
          <a:bodyPr wrap="square">
            <a:spAutoFit/>
          </a:bodyPr>
          <a:lstStyle/>
          <a:p>
            <a:pPr>
              <a:buClr>
                <a:srgbClr val="00B0F0"/>
              </a:buClr>
              <a:buSzPct val="200000"/>
              <a:buFont typeface="Constantia" pitchFamily="18" charset="0"/>
              <a:buChar char="•"/>
            </a:pPr>
            <a:r>
              <a:rPr lang="en-US" sz="2400" b="1" dirty="0">
                <a:latin typeface="Cambria" pitchFamily="18" charset="0"/>
              </a:rPr>
              <a:t>Merge </a:t>
            </a:r>
            <a:r>
              <a:rPr lang="en-US" sz="2400" b="1" dirty="0" smtClean="0">
                <a:latin typeface="Cambria" pitchFamily="18" charset="0"/>
              </a:rPr>
              <a:t>&amp; </a:t>
            </a:r>
            <a:r>
              <a:rPr lang="en-US" sz="2400" b="1" dirty="0">
                <a:latin typeface="Cambria" pitchFamily="18" charset="0"/>
              </a:rPr>
              <a:t>Burst </a:t>
            </a:r>
            <a:r>
              <a:rPr lang="en-US" sz="2400" b="1" dirty="0" smtClean="0">
                <a:latin typeface="Cambria" pitchFamily="18" charset="0"/>
              </a:rPr>
              <a:t>Events: </a:t>
            </a:r>
            <a:r>
              <a:rPr lang="en-US" sz="2400" dirty="0" smtClean="0">
                <a:latin typeface="Cambria" pitchFamily="18" charset="0"/>
              </a:rPr>
              <a:t>One </a:t>
            </a:r>
            <a:r>
              <a:rPr lang="en-US" sz="2400" dirty="0">
                <a:latin typeface="Cambria" pitchFamily="18" charset="0"/>
              </a:rPr>
              <a:t>or more activities can start </a:t>
            </a:r>
            <a:r>
              <a:rPr lang="en-US" sz="2400" dirty="0" smtClean="0">
                <a:latin typeface="Cambria" pitchFamily="18" charset="0"/>
              </a:rPr>
              <a:t>&amp; </a:t>
            </a:r>
            <a:r>
              <a:rPr lang="en-US" sz="2400" dirty="0">
                <a:latin typeface="Cambria" pitchFamily="18" charset="0"/>
              </a:rPr>
              <a:t>end simultaneously at an event (Figure 8.3 a, b).</a:t>
            </a:r>
          </a:p>
        </p:txBody>
      </p:sp>
      <p:pic>
        <p:nvPicPr>
          <p:cNvPr id="2050" name="Picture 2"/>
          <p:cNvPicPr>
            <a:picLocks noChangeAspect="1" noChangeArrowheads="1"/>
          </p:cNvPicPr>
          <p:nvPr/>
        </p:nvPicPr>
        <p:blipFill>
          <a:blip r:embed="rId3"/>
          <a:srcRect/>
          <a:stretch>
            <a:fillRect/>
          </a:stretch>
        </p:blipFill>
        <p:spPr bwMode="auto">
          <a:xfrm>
            <a:off x="2514600" y="1371600"/>
            <a:ext cx="5386388" cy="1295400"/>
          </a:xfrm>
          <a:prstGeom prst="rect">
            <a:avLst/>
          </a:prstGeom>
          <a:noFill/>
          <a:ln w="9525">
            <a:noFill/>
            <a:miter lim="800000"/>
            <a:headEnd/>
            <a:tailEnd/>
          </a:ln>
        </p:spPr>
      </p:pic>
      <p:sp>
        <p:nvSpPr>
          <p:cNvPr id="5" name="Rectangle 4"/>
          <p:cNvSpPr>
            <a:spLocks noChangeArrowheads="1"/>
          </p:cNvSpPr>
          <p:nvPr/>
        </p:nvSpPr>
        <p:spPr bwMode="auto">
          <a:xfrm>
            <a:off x="533400" y="2667000"/>
            <a:ext cx="8934450" cy="1569660"/>
          </a:xfrm>
          <a:prstGeom prst="rect">
            <a:avLst/>
          </a:prstGeom>
          <a:noFill/>
          <a:ln w="9525">
            <a:noFill/>
            <a:miter lim="800000"/>
            <a:headEnd/>
            <a:tailEnd/>
          </a:ln>
        </p:spPr>
        <p:txBody>
          <a:bodyPr wrap="square">
            <a:spAutoFit/>
          </a:bodyPr>
          <a:lstStyle/>
          <a:p>
            <a:pPr>
              <a:buClr>
                <a:srgbClr val="00B0F0"/>
              </a:buClr>
              <a:buSzPct val="200000"/>
              <a:buFont typeface="Constantia" pitchFamily="18" charset="0"/>
              <a:buChar char="•"/>
            </a:pPr>
            <a:r>
              <a:rPr lang="en-US" sz="2400" b="1" dirty="0">
                <a:latin typeface="Cambria" pitchFamily="18" charset="0"/>
              </a:rPr>
              <a:t>Preceding &amp; Succeeding Activities</a:t>
            </a:r>
          </a:p>
          <a:p>
            <a:pPr algn="just"/>
            <a:r>
              <a:rPr lang="en-US" sz="2400" dirty="0" smtClean="0">
                <a:latin typeface="Cambria" pitchFamily="18" charset="0"/>
              </a:rPr>
              <a:t>Activities </a:t>
            </a:r>
            <a:r>
              <a:rPr lang="en-US" sz="2400" dirty="0">
                <a:latin typeface="Cambria" pitchFamily="18" charset="0"/>
              </a:rPr>
              <a:t>performed before given events are known as </a:t>
            </a:r>
            <a:r>
              <a:rPr lang="en-US" sz="2400" i="1" dirty="0">
                <a:latin typeface="Cambria" pitchFamily="18" charset="0"/>
              </a:rPr>
              <a:t>preceding activities </a:t>
            </a:r>
            <a:r>
              <a:rPr lang="en-US" sz="2400" dirty="0">
                <a:latin typeface="Cambria" pitchFamily="18" charset="0"/>
              </a:rPr>
              <a:t>(Figure 8.4), </a:t>
            </a:r>
            <a:r>
              <a:rPr lang="en-US" sz="2400" dirty="0" smtClean="0">
                <a:latin typeface="Cambria" pitchFamily="18" charset="0"/>
              </a:rPr>
              <a:t>&amp; </a:t>
            </a:r>
            <a:r>
              <a:rPr lang="en-US" sz="2400" dirty="0">
                <a:latin typeface="Cambria" pitchFamily="18" charset="0"/>
              </a:rPr>
              <a:t>activities performed after a given event are known as </a:t>
            </a:r>
            <a:r>
              <a:rPr lang="en-US" sz="2400" i="1" dirty="0">
                <a:latin typeface="Cambria" pitchFamily="18" charset="0"/>
              </a:rPr>
              <a:t>succeeding activities.</a:t>
            </a:r>
          </a:p>
        </p:txBody>
      </p:sp>
      <p:pic>
        <p:nvPicPr>
          <p:cNvPr id="2051" name="Picture 3"/>
          <p:cNvPicPr>
            <a:picLocks noChangeAspect="1" noChangeArrowheads="1"/>
          </p:cNvPicPr>
          <p:nvPr/>
        </p:nvPicPr>
        <p:blipFill>
          <a:blip r:embed="rId4"/>
          <a:srcRect/>
          <a:stretch>
            <a:fillRect/>
          </a:stretch>
        </p:blipFill>
        <p:spPr bwMode="auto">
          <a:xfrm>
            <a:off x="2743200" y="4267200"/>
            <a:ext cx="5395912" cy="1524000"/>
          </a:xfrm>
          <a:prstGeom prst="rect">
            <a:avLst/>
          </a:prstGeom>
          <a:noFill/>
          <a:ln w="9525">
            <a:noFill/>
            <a:miter lim="800000"/>
            <a:headEnd/>
            <a:tailEnd/>
          </a:ln>
        </p:spPr>
      </p:pic>
      <p:sp>
        <p:nvSpPr>
          <p:cNvPr id="7" name="Rectangle 6"/>
          <p:cNvSpPr>
            <a:spLocks noChangeArrowheads="1"/>
          </p:cNvSpPr>
          <p:nvPr/>
        </p:nvSpPr>
        <p:spPr bwMode="auto">
          <a:xfrm>
            <a:off x="685800" y="6019800"/>
            <a:ext cx="8007350" cy="461665"/>
          </a:xfrm>
          <a:prstGeom prst="rect">
            <a:avLst/>
          </a:prstGeom>
          <a:noFill/>
          <a:ln w="9525">
            <a:noFill/>
            <a:miter lim="800000"/>
            <a:headEnd/>
            <a:tailEnd/>
          </a:ln>
        </p:spPr>
        <p:txBody>
          <a:bodyPr>
            <a:spAutoFit/>
          </a:bodyPr>
          <a:lstStyle/>
          <a:p>
            <a:r>
              <a:rPr lang="en-US" sz="2400" dirty="0">
                <a:latin typeface="Cambria" pitchFamily="18" charset="0"/>
              </a:rPr>
              <a:t>Activities A </a:t>
            </a:r>
            <a:r>
              <a:rPr lang="en-US" sz="2400" dirty="0" smtClean="0">
                <a:latin typeface="Cambria" pitchFamily="18" charset="0"/>
              </a:rPr>
              <a:t>&amp; </a:t>
            </a:r>
            <a:r>
              <a:rPr lang="en-US" sz="2400" dirty="0">
                <a:latin typeface="Cambria" pitchFamily="18" charset="0"/>
              </a:rPr>
              <a:t>B precede activities C </a:t>
            </a:r>
            <a:r>
              <a:rPr lang="en-US" sz="2400" dirty="0" smtClean="0">
                <a:latin typeface="Cambria" pitchFamily="18" charset="0"/>
              </a:rPr>
              <a:t>&amp; </a:t>
            </a:r>
            <a:r>
              <a:rPr lang="en-US" sz="2400" dirty="0">
                <a:latin typeface="Cambria" pitchFamily="18" charset="0"/>
              </a:rPr>
              <a:t>D respectively.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 calcmode="lin" valueType="num">
                                      <p:cBhvr>
                                        <p:cTn id="14" dur="2000" fill="hold"/>
                                        <p:tgtEl>
                                          <p:spTgt spid="2050"/>
                                        </p:tgtEl>
                                        <p:attrNameLst>
                                          <p:attrName>ppt_w</p:attrName>
                                        </p:attrNameLst>
                                      </p:cBhvr>
                                      <p:tavLst>
                                        <p:tav tm="0">
                                          <p:val>
                                            <p:fltVal val="0"/>
                                          </p:val>
                                        </p:tav>
                                        <p:tav tm="100000">
                                          <p:val>
                                            <p:strVal val="#ppt_w"/>
                                          </p:val>
                                        </p:tav>
                                      </p:tavLst>
                                    </p:anim>
                                    <p:anim calcmode="lin" valueType="num">
                                      <p:cBhvr>
                                        <p:cTn id="15" dur="2000" fill="hold"/>
                                        <p:tgtEl>
                                          <p:spTgt spid="2050"/>
                                        </p:tgtEl>
                                        <p:attrNameLst>
                                          <p:attrName>ppt_h</p:attrName>
                                        </p:attrNameLst>
                                      </p:cBhvr>
                                      <p:tavLst>
                                        <p:tav tm="0">
                                          <p:val>
                                            <p:fltVal val="0"/>
                                          </p:val>
                                        </p:tav>
                                        <p:tav tm="100000">
                                          <p:val>
                                            <p:strVal val="#ppt_h"/>
                                          </p:val>
                                        </p:tav>
                                      </p:tavLst>
                                    </p:anim>
                                    <p:anim calcmode="lin" valueType="num">
                                      <p:cBhvr>
                                        <p:cTn id="16" dur="2000" fill="hold"/>
                                        <p:tgtEl>
                                          <p:spTgt spid="2050"/>
                                        </p:tgtEl>
                                        <p:attrNameLst>
                                          <p:attrName>style.rotation</p:attrName>
                                        </p:attrNameLst>
                                      </p:cBhvr>
                                      <p:tavLst>
                                        <p:tav tm="0">
                                          <p:val>
                                            <p:fltVal val="360"/>
                                          </p:val>
                                        </p:tav>
                                        <p:tav tm="100000">
                                          <p:val>
                                            <p:fltVal val="0"/>
                                          </p:val>
                                        </p:tav>
                                      </p:tavLst>
                                    </p:anim>
                                    <p:animEffect transition="in" filter="fade">
                                      <p:cBhvr>
                                        <p:cTn id="17" dur="2000"/>
                                        <p:tgtEl>
                                          <p:spTgt spid="2050"/>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2000" fill="hold"/>
                                        <p:tgtEl>
                                          <p:spTgt spid="5"/>
                                        </p:tgtEl>
                                        <p:attrNameLst>
                                          <p:attrName>ppt_w</p:attrName>
                                        </p:attrNameLst>
                                      </p:cBhvr>
                                      <p:tavLst>
                                        <p:tav tm="0">
                                          <p:val>
                                            <p:strVal val="#ppt_w*0.70"/>
                                          </p:val>
                                        </p:tav>
                                        <p:tav tm="100000">
                                          <p:val>
                                            <p:strVal val="#ppt_w"/>
                                          </p:val>
                                        </p:tav>
                                      </p:tavLst>
                                    </p:anim>
                                    <p:anim calcmode="lin" valueType="num">
                                      <p:cBhvr>
                                        <p:cTn id="21" dur="2000" fill="hold"/>
                                        <p:tgtEl>
                                          <p:spTgt spid="5"/>
                                        </p:tgtEl>
                                        <p:attrNameLst>
                                          <p:attrName>ppt_h</p:attrName>
                                        </p:attrNameLst>
                                      </p:cBhvr>
                                      <p:tavLst>
                                        <p:tav tm="0">
                                          <p:val>
                                            <p:strVal val="#ppt_h"/>
                                          </p:val>
                                        </p:tav>
                                        <p:tav tm="100000">
                                          <p:val>
                                            <p:strVal val="#ppt_h"/>
                                          </p:val>
                                        </p:tav>
                                      </p:tavLst>
                                    </p:anim>
                                    <p:animEffect transition="in" filter="fade">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anim calcmode="lin" valueType="num">
                                      <p:cBhvr>
                                        <p:cTn id="27" dur="2000" fill="hold"/>
                                        <p:tgtEl>
                                          <p:spTgt spid="2051"/>
                                        </p:tgtEl>
                                        <p:attrNameLst>
                                          <p:attrName>ppt_w</p:attrName>
                                        </p:attrNameLst>
                                      </p:cBhvr>
                                      <p:tavLst>
                                        <p:tav tm="0">
                                          <p:val>
                                            <p:fltVal val="0"/>
                                          </p:val>
                                        </p:tav>
                                        <p:tav tm="100000">
                                          <p:val>
                                            <p:strVal val="#ppt_w"/>
                                          </p:val>
                                        </p:tav>
                                      </p:tavLst>
                                    </p:anim>
                                    <p:anim calcmode="lin" valueType="num">
                                      <p:cBhvr>
                                        <p:cTn id="28" dur="2000" fill="hold"/>
                                        <p:tgtEl>
                                          <p:spTgt spid="2051"/>
                                        </p:tgtEl>
                                        <p:attrNameLst>
                                          <p:attrName>ppt_h</p:attrName>
                                        </p:attrNameLst>
                                      </p:cBhvr>
                                      <p:tavLst>
                                        <p:tav tm="0">
                                          <p:val>
                                            <p:fltVal val="0"/>
                                          </p:val>
                                        </p:tav>
                                        <p:tav tm="100000">
                                          <p:val>
                                            <p:strVal val="#ppt_h"/>
                                          </p:val>
                                        </p:tav>
                                      </p:tavLst>
                                    </p:anim>
                                    <p:anim calcmode="lin" valueType="num">
                                      <p:cBhvr>
                                        <p:cTn id="29" dur="2000" fill="hold"/>
                                        <p:tgtEl>
                                          <p:spTgt spid="2051"/>
                                        </p:tgtEl>
                                        <p:attrNameLst>
                                          <p:attrName>style.rotation</p:attrName>
                                        </p:attrNameLst>
                                      </p:cBhvr>
                                      <p:tavLst>
                                        <p:tav tm="0">
                                          <p:val>
                                            <p:fltVal val="360"/>
                                          </p:val>
                                        </p:tav>
                                        <p:tav tm="100000">
                                          <p:val>
                                            <p:fltVal val="0"/>
                                          </p:val>
                                        </p:tav>
                                      </p:tavLst>
                                    </p:anim>
                                    <p:animEffect transition="in" filter="fade">
                                      <p:cBhvr>
                                        <p:cTn id="30" dur="2000"/>
                                        <p:tgtEl>
                                          <p:spTgt spid="2051"/>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2000" fill="hold"/>
                                        <p:tgtEl>
                                          <p:spTgt spid="7"/>
                                        </p:tgtEl>
                                        <p:attrNameLst>
                                          <p:attrName>ppt_w</p:attrName>
                                        </p:attrNameLst>
                                      </p:cBhvr>
                                      <p:tavLst>
                                        <p:tav tm="0">
                                          <p:val>
                                            <p:strVal val="#ppt_w*0.70"/>
                                          </p:val>
                                        </p:tav>
                                        <p:tav tm="100000">
                                          <p:val>
                                            <p:strVal val="#ppt_w"/>
                                          </p:val>
                                        </p:tav>
                                      </p:tavLst>
                                    </p:anim>
                                    <p:anim calcmode="lin" valueType="num">
                                      <p:cBhvr>
                                        <p:cTn id="36" dur="2000" fill="hold"/>
                                        <p:tgtEl>
                                          <p:spTgt spid="7"/>
                                        </p:tgtEl>
                                        <p:attrNameLst>
                                          <p:attrName>ppt_h</p:attrName>
                                        </p:attrNameLst>
                                      </p:cBhvr>
                                      <p:tavLst>
                                        <p:tav tm="0">
                                          <p:val>
                                            <p:strVal val="#ppt_h"/>
                                          </p:val>
                                        </p:tav>
                                        <p:tav tm="100000">
                                          <p:val>
                                            <p:strVal val="#ppt_h"/>
                                          </p:val>
                                        </p:tav>
                                      </p:tavLst>
                                    </p:anim>
                                    <p:animEffect transition="in" filter="fade">
                                      <p:cBhvr>
                                        <p:cTn id="3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fld id="{C78F922A-EADF-4629-88A9-C4374E0552BE}" type="slidenum">
              <a:rPr lang="en-US">
                <a:latin typeface="+mn-lt"/>
              </a:rPr>
              <a:pPr/>
              <a:t>7</a:t>
            </a:fld>
            <a:endParaRPr lang="en-US">
              <a:latin typeface="+mn-lt"/>
            </a:endParaRPr>
          </a:p>
        </p:txBody>
      </p:sp>
      <p:sp>
        <p:nvSpPr>
          <p:cNvPr id="3" name="Rectangle 2"/>
          <p:cNvSpPr>
            <a:spLocks noChangeArrowheads="1"/>
          </p:cNvSpPr>
          <p:nvPr/>
        </p:nvSpPr>
        <p:spPr bwMode="auto">
          <a:xfrm>
            <a:off x="685800" y="533400"/>
            <a:ext cx="8534400" cy="2308324"/>
          </a:xfrm>
          <a:prstGeom prst="rect">
            <a:avLst/>
          </a:prstGeom>
          <a:noFill/>
          <a:ln w="9525">
            <a:noFill/>
            <a:miter lim="800000"/>
            <a:headEnd/>
            <a:tailEnd/>
          </a:ln>
        </p:spPr>
        <p:txBody>
          <a:bodyPr wrap="square">
            <a:spAutoFit/>
          </a:bodyPr>
          <a:lstStyle/>
          <a:p>
            <a:pPr algn="just">
              <a:buClr>
                <a:schemeClr val="accent2"/>
              </a:buClr>
              <a:buSzPct val="200000"/>
              <a:buFont typeface="Cambria" pitchFamily="18" charset="0"/>
              <a:buChar char="•"/>
            </a:pPr>
            <a:r>
              <a:rPr lang="en-US" sz="2400" b="1" dirty="0">
                <a:solidFill>
                  <a:srgbClr val="FF0000"/>
                </a:solidFill>
                <a:latin typeface="+mn-lt"/>
              </a:rPr>
              <a:t>Dummy</a:t>
            </a:r>
            <a:r>
              <a:rPr lang="en-US" sz="2400" b="1" dirty="0" smtClean="0">
                <a:solidFill>
                  <a:srgbClr val="FF0000"/>
                </a:solidFill>
                <a:latin typeface="+mn-lt"/>
              </a:rPr>
              <a:t> Activity</a:t>
            </a:r>
          </a:p>
          <a:p>
            <a:pPr algn="just"/>
            <a:r>
              <a:rPr lang="en-US" sz="2400" dirty="0" smtClean="0">
                <a:latin typeface="+mn-lt"/>
              </a:rPr>
              <a:t>An </a:t>
            </a:r>
            <a:r>
              <a:rPr lang="en-US" sz="2400" dirty="0">
                <a:latin typeface="+mn-lt"/>
              </a:rPr>
              <a:t>imaginary activity which does not consume any resource </a:t>
            </a:r>
            <a:r>
              <a:rPr lang="en-US" sz="2400" dirty="0" smtClean="0">
                <a:latin typeface="+mn-lt"/>
              </a:rPr>
              <a:t>&amp; </a:t>
            </a:r>
            <a:r>
              <a:rPr lang="en-US" sz="2400" dirty="0">
                <a:latin typeface="+mn-lt"/>
              </a:rPr>
              <a:t>time is called a </a:t>
            </a:r>
            <a:r>
              <a:rPr lang="en-US" sz="2400" b="1" i="1" dirty="0">
                <a:latin typeface="+mn-lt"/>
              </a:rPr>
              <a:t>dummy activity. Dummy activities are simply used to represent a connection between events in </a:t>
            </a:r>
            <a:r>
              <a:rPr lang="en-US" sz="2400" dirty="0">
                <a:latin typeface="+mn-lt"/>
              </a:rPr>
              <a:t>order to maintain a logic in the network. It is represented by a dotted line in a network, see Figure 8.5.</a:t>
            </a:r>
          </a:p>
        </p:txBody>
      </p:sp>
      <p:pic>
        <p:nvPicPr>
          <p:cNvPr id="3074" name="Picture 2"/>
          <p:cNvPicPr>
            <a:picLocks noChangeAspect="1" noChangeArrowheads="1"/>
          </p:cNvPicPr>
          <p:nvPr/>
        </p:nvPicPr>
        <p:blipFill>
          <a:blip r:embed="rId3"/>
          <a:srcRect/>
          <a:stretch>
            <a:fillRect/>
          </a:stretch>
        </p:blipFill>
        <p:spPr bwMode="auto">
          <a:xfrm>
            <a:off x="1898650" y="2971800"/>
            <a:ext cx="5541963" cy="1819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strVal val="#ppt_w*0.70"/>
                                          </p:val>
                                        </p:tav>
                                        <p:tav tm="100000">
                                          <p:val>
                                            <p:strVal val="#ppt_w"/>
                                          </p:val>
                                        </p:tav>
                                      </p:tavLst>
                                    </p:anim>
                                    <p:anim calcmode="lin" valueType="num">
                                      <p:cBhvr>
                                        <p:cTn id="8" dur="2000" fill="hold"/>
                                        <p:tgtEl>
                                          <p:spTgt spid="3"/>
                                        </p:tgtEl>
                                        <p:attrNameLst>
                                          <p:attrName>ppt_h</p:attrName>
                                        </p:attrNameLst>
                                      </p:cBhvr>
                                      <p:tavLst>
                                        <p:tav tm="0">
                                          <p:val>
                                            <p:strVal val="#ppt_h"/>
                                          </p:val>
                                        </p:tav>
                                        <p:tav tm="100000">
                                          <p:val>
                                            <p:strVal val="#ppt_h"/>
                                          </p:val>
                                        </p:tav>
                                      </p:tavLst>
                                    </p:anim>
                                    <p:animEffect transition="in" filter="fade">
                                      <p:cBhvr>
                                        <p:cTn id="9" dur="2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2000" fill="hold"/>
                                        <p:tgtEl>
                                          <p:spTgt spid="3074"/>
                                        </p:tgtEl>
                                        <p:attrNameLst>
                                          <p:attrName>ppt_w</p:attrName>
                                        </p:attrNameLst>
                                      </p:cBhvr>
                                      <p:tavLst>
                                        <p:tav tm="0">
                                          <p:val>
                                            <p:fltVal val="0"/>
                                          </p:val>
                                        </p:tav>
                                        <p:tav tm="100000">
                                          <p:val>
                                            <p:strVal val="#ppt_w"/>
                                          </p:val>
                                        </p:tav>
                                      </p:tavLst>
                                    </p:anim>
                                    <p:anim calcmode="lin" valueType="num">
                                      <p:cBhvr>
                                        <p:cTn id="15" dur="2000" fill="hold"/>
                                        <p:tgtEl>
                                          <p:spTgt spid="3074"/>
                                        </p:tgtEl>
                                        <p:attrNameLst>
                                          <p:attrName>ppt_h</p:attrName>
                                        </p:attrNameLst>
                                      </p:cBhvr>
                                      <p:tavLst>
                                        <p:tav tm="0">
                                          <p:val>
                                            <p:fltVal val="0"/>
                                          </p:val>
                                        </p:tav>
                                        <p:tav tm="100000">
                                          <p:val>
                                            <p:strVal val="#ppt_h"/>
                                          </p:val>
                                        </p:tav>
                                      </p:tavLst>
                                    </p:anim>
                                    <p:anim calcmode="lin" valueType="num">
                                      <p:cBhvr>
                                        <p:cTn id="16" dur="2000" fill="hold"/>
                                        <p:tgtEl>
                                          <p:spTgt spid="3074"/>
                                        </p:tgtEl>
                                        <p:attrNameLst>
                                          <p:attrName>style.rotation</p:attrName>
                                        </p:attrNameLst>
                                      </p:cBhvr>
                                      <p:tavLst>
                                        <p:tav tm="0">
                                          <p:val>
                                            <p:fltVal val="360"/>
                                          </p:val>
                                        </p:tav>
                                        <p:tav tm="100000">
                                          <p:val>
                                            <p:fltVal val="0"/>
                                          </p:val>
                                        </p:tav>
                                      </p:tavLst>
                                    </p:anim>
                                    <p:animEffect transition="in" filter="fade">
                                      <p:cBhvr>
                                        <p:cTn id="1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7"/>
          <p:cNvSpPr>
            <a:spLocks noGrp="1"/>
          </p:cNvSpPr>
          <p:nvPr>
            <p:ph type="sldNum" sz="quarter" idx="12"/>
          </p:nvPr>
        </p:nvSpPr>
        <p:spPr/>
        <p:txBody>
          <a:bodyPr/>
          <a:lstStyle/>
          <a:p>
            <a:fld id="{ECF6D49E-A48D-4E74-976D-27E9B236BE23}" type="slidenum">
              <a:rPr lang="en-US">
                <a:latin typeface="Cambria" pitchFamily="18" charset="0"/>
              </a:rPr>
              <a:pPr/>
              <a:t>8</a:t>
            </a:fld>
            <a:endParaRPr lang="en-US">
              <a:latin typeface="Cambria" pitchFamily="18" charset="0"/>
            </a:endParaRPr>
          </a:p>
        </p:txBody>
      </p:sp>
      <p:sp>
        <p:nvSpPr>
          <p:cNvPr id="20481" name="Rectangle 1"/>
          <p:cNvSpPr>
            <a:spLocks noChangeArrowheads="1"/>
          </p:cNvSpPr>
          <p:nvPr/>
        </p:nvSpPr>
        <p:spPr bwMode="auto">
          <a:xfrm>
            <a:off x="577850" y="228600"/>
            <a:ext cx="8832850" cy="461665"/>
          </a:xfrm>
          <a:prstGeom prst="rect">
            <a:avLst/>
          </a:prstGeom>
          <a:noFill/>
          <a:ln w="9525">
            <a:noFill/>
            <a:miter lim="800000"/>
            <a:headEnd/>
            <a:tailEnd/>
          </a:ln>
        </p:spPr>
        <p:txBody>
          <a:bodyPr>
            <a:spAutoFit/>
          </a:bodyPr>
          <a:lstStyle/>
          <a:p>
            <a:pPr algn="ctr"/>
            <a:r>
              <a:rPr lang="en-US" sz="2400" b="1" dirty="0">
                <a:solidFill>
                  <a:srgbClr val="FF0000"/>
                </a:solidFill>
                <a:latin typeface="Cambria" pitchFamily="18" charset="0"/>
              </a:rPr>
              <a:t>ERRORS TO BE AVOIDED IN CONSTRUCTING A NETWORK</a:t>
            </a:r>
          </a:p>
        </p:txBody>
      </p:sp>
      <p:sp>
        <p:nvSpPr>
          <p:cNvPr id="3" name="Rectangle 2"/>
          <p:cNvSpPr>
            <a:spLocks noChangeArrowheads="1"/>
          </p:cNvSpPr>
          <p:nvPr/>
        </p:nvSpPr>
        <p:spPr bwMode="auto">
          <a:xfrm>
            <a:off x="247650" y="1171575"/>
            <a:ext cx="4953000" cy="1190625"/>
          </a:xfrm>
          <a:prstGeom prst="rect">
            <a:avLst/>
          </a:prstGeom>
          <a:noFill/>
          <a:ln w="9525">
            <a:noFill/>
            <a:miter lim="800000"/>
            <a:headEnd/>
            <a:tailEnd/>
          </a:ln>
        </p:spPr>
        <p:txBody>
          <a:bodyPr>
            <a:spAutoFit/>
          </a:bodyPr>
          <a:lstStyle/>
          <a:p>
            <a:pPr algn="just"/>
            <a:r>
              <a:rPr lang="en-US" dirty="0">
                <a:latin typeface="Cambria" pitchFamily="18" charset="0"/>
              </a:rPr>
              <a:t>a. Two activities starting from a tail event must not have a same end event. To ensure this, it is absolutely necessary to introduce a dummy activity, as shown in Figure 8.6.</a:t>
            </a:r>
          </a:p>
        </p:txBody>
      </p:sp>
      <p:pic>
        <p:nvPicPr>
          <p:cNvPr id="1026" name="Picture 2"/>
          <p:cNvPicPr>
            <a:picLocks noChangeAspect="1" noChangeArrowheads="1"/>
          </p:cNvPicPr>
          <p:nvPr/>
        </p:nvPicPr>
        <p:blipFill>
          <a:blip r:embed="rId3"/>
          <a:srcRect/>
          <a:stretch>
            <a:fillRect/>
          </a:stretch>
        </p:blipFill>
        <p:spPr bwMode="auto">
          <a:xfrm>
            <a:off x="5613401" y="614848"/>
            <a:ext cx="3606800" cy="1504465"/>
          </a:xfrm>
          <a:prstGeom prst="rect">
            <a:avLst/>
          </a:prstGeom>
          <a:noFill/>
          <a:ln w="9525">
            <a:noFill/>
            <a:miter lim="800000"/>
            <a:headEnd/>
            <a:tailEnd/>
          </a:ln>
        </p:spPr>
      </p:pic>
      <p:sp>
        <p:nvSpPr>
          <p:cNvPr id="5" name="Rectangle 4"/>
          <p:cNvSpPr>
            <a:spLocks noChangeArrowheads="1"/>
          </p:cNvSpPr>
          <p:nvPr/>
        </p:nvSpPr>
        <p:spPr bwMode="auto">
          <a:xfrm>
            <a:off x="247650" y="2466975"/>
            <a:ext cx="4953000" cy="1190625"/>
          </a:xfrm>
          <a:prstGeom prst="rect">
            <a:avLst/>
          </a:prstGeom>
          <a:noFill/>
          <a:ln w="9525">
            <a:noFill/>
            <a:miter lim="800000"/>
            <a:headEnd/>
            <a:tailEnd/>
          </a:ln>
        </p:spPr>
        <p:txBody>
          <a:bodyPr>
            <a:spAutoFit/>
          </a:bodyPr>
          <a:lstStyle/>
          <a:p>
            <a:pPr algn="just"/>
            <a:r>
              <a:rPr lang="en-US" dirty="0">
                <a:latin typeface="Cambria" pitchFamily="18" charset="0"/>
              </a:rPr>
              <a:t>b. Looping error should not be formed in a network, as it represents performance of activities repeatedly in a cyclic manner, as shown below in Figure 8.7.</a:t>
            </a:r>
          </a:p>
        </p:txBody>
      </p:sp>
      <p:pic>
        <p:nvPicPr>
          <p:cNvPr id="1027" name="Picture 3"/>
          <p:cNvPicPr>
            <a:picLocks noChangeAspect="1" noChangeArrowheads="1"/>
          </p:cNvPicPr>
          <p:nvPr/>
        </p:nvPicPr>
        <p:blipFill>
          <a:blip r:embed="rId4"/>
          <a:srcRect/>
          <a:stretch>
            <a:fillRect/>
          </a:stretch>
        </p:blipFill>
        <p:spPr bwMode="auto">
          <a:xfrm>
            <a:off x="6356350" y="2160588"/>
            <a:ext cx="1919288" cy="1387475"/>
          </a:xfrm>
          <a:prstGeom prst="rect">
            <a:avLst/>
          </a:prstGeom>
          <a:noFill/>
          <a:ln w="9525">
            <a:noFill/>
            <a:miter lim="800000"/>
            <a:headEnd/>
            <a:tailEnd/>
          </a:ln>
        </p:spPr>
      </p:pic>
      <p:sp>
        <p:nvSpPr>
          <p:cNvPr id="7" name="Rectangle 6"/>
          <p:cNvSpPr>
            <a:spLocks noChangeArrowheads="1"/>
          </p:cNvSpPr>
          <p:nvPr/>
        </p:nvSpPr>
        <p:spPr bwMode="auto">
          <a:xfrm>
            <a:off x="247650" y="3960812"/>
            <a:ext cx="4953000" cy="915988"/>
          </a:xfrm>
          <a:prstGeom prst="rect">
            <a:avLst/>
          </a:prstGeom>
          <a:noFill/>
          <a:ln w="9525">
            <a:noFill/>
            <a:miter lim="800000"/>
            <a:headEnd/>
            <a:tailEnd/>
          </a:ln>
        </p:spPr>
        <p:txBody>
          <a:bodyPr>
            <a:spAutoFit/>
          </a:bodyPr>
          <a:lstStyle/>
          <a:p>
            <a:r>
              <a:rPr lang="en-US" dirty="0">
                <a:latin typeface="Cambria" pitchFamily="18" charset="0"/>
              </a:rPr>
              <a:t>c. In a network, there should be only one start event </a:t>
            </a:r>
            <a:r>
              <a:rPr lang="en-US" dirty="0" smtClean="0">
                <a:latin typeface="Cambria" pitchFamily="18" charset="0"/>
              </a:rPr>
              <a:t>&amp; </a:t>
            </a:r>
            <a:r>
              <a:rPr lang="en-US" dirty="0">
                <a:latin typeface="Cambria" pitchFamily="18" charset="0"/>
              </a:rPr>
              <a:t>one ending event as shown</a:t>
            </a:r>
          </a:p>
          <a:p>
            <a:r>
              <a:rPr lang="en-US" dirty="0">
                <a:latin typeface="Cambria" pitchFamily="18" charset="0"/>
              </a:rPr>
              <a:t>below, in Figure 8.8.</a:t>
            </a:r>
          </a:p>
        </p:txBody>
      </p:sp>
      <p:pic>
        <p:nvPicPr>
          <p:cNvPr id="1028" name="Picture 4"/>
          <p:cNvPicPr>
            <a:picLocks noChangeAspect="1" noChangeArrowheads="1"/>
          </p:cNvPicPr>
          <p:nvPr/>
        </p:nvPicPr>
        <p:blipFill>
          <a:blip r:embed="rId5"/>
          <a:srcRect/>
          <a:stretch>
            <a:fillRect/>
          </a:stretch>
        </p:blipFill>
        <p:spPr bwMode="auto">
          <a:xfrm>
            <a:off x="5283200" y="3505200"/>
            <a:ext cx="4102100" cy="1555750"/>
          </a:xfrm>
          <a:prstGeom prst="rect">
            <a:avLst/>
          </a:prstGeom>
          <a:noFill/>
          <a:ln w="9525">
            <a:noFill/>
            <a:miter lim="800000"/>
            <a:headEnd/>
            <a:tailEnd/>
          </a:ln>
        </p:spPr>
      </p:pic>
      <p:sp>
        <p:nvSpPr>
          <p:cNvPr id="9" name="Rectangle 8"/>
          <p:cNvSpPr>
            <a:spLocks noChangeArrowheads="1"/>
          </p:cNvSpPr>
          <p:nvPr/>
        </p:nvSpPr>
        <p:spPr bwMode="auto">
          <a:xfrm>
            <a:off x="330200" y="5638800"/>
            <a:ext cx="4044950" cy="915987"/>
          </a:xfrm>
          <a:prstGeom prst="rect">
            <a:avLst/>
          </a:prstGeom>
          <a:noFill/>
          <a:ln w="9525">
            <a:noFill/>
            <a:miter lim="800000"/>
            <a:headEnd/>
            <a:tailEnd/>
          </a:ln>
        </p:spPr>
        <p:txBody>
          <a:bodyPr>
            <a:spAutoFit/>
          </a:bodyPr>
          <a:lstStyle/>
          <a:p>
            <a:pPr algn="just"/>
            <a:r>
              <a:rPr lang="en-US" dirty="0">
                <a:latin typeface="Cambria" pitchFamily="18" charset="0"/>
              </a:rPr>
              <a:t>d. The direction of arrows should flow from left to right avoiding mixing of direction as shown in Figure 8.9.</a:t>
            </a:r>
          </a:p>
        </p:txBody>
      </p:sp>
      <p:pic>
        <p:nvPicPr>
          <p:cNvPr id="10" name="Picture 2"/>
          <p:cNvPicPr>
            <a:picLocks noChangeAspect="1" noChangeArrowheads="1"/>
          </p:cNvPicPr>
          <p:nvPr/>
        </p:nvPicPr>
        <p:blipFill>
          <a:blip r:embed="rId6"/>
          <a:srcRect/>
          <a:stretch>
            <a:fillRect/>
          </a:stretch>
        </p:blipFill>
        <p:spPr bwMode="auto">
          <a:xfrm>
            <a:off x="6216650" y="5029200"/>
            <a:ext cx="2393950" cy="1638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strVal val="#ppt_w*0.70"/>
                                          </p:val>
                                        </p:tav>
                                        <p:tav tm="100000">
                                          <p:val>
                                            <p:strVal val="#ppt_w"/>
                                          </p:val>
                                        </p:tav>
                                      </p:tavLst>
                                    </p:anim>
                                    <p:anim calcmode="lin" valueType="num">
                                      <p:cBhvr>
                                        <p:cTn id="8" dur="2000" fill="hold"/>
                                        <p:tgtEl>
                                          <p:spTgt spid="3"/>
                                        </p:tgtEl>
                                        <p:attrNameLst>
                                          <p:attrName>ppt_h</p:attrName>
                                        </p:attrNameLst>
                                      </p:cBhvr>
                                      <p:tavLst>
                                        <p:tav tm="0">
                                          <p:val>
                                            <p:strVal val="#ppt_h"/>
                                          </p:val>
                                        </p:tav>
                                        <p:tav tm="100000">
                                          <p:val>
                                            <p:strVal val="#ppt_h"/>
                                          </p:val>
                                        </p:tav>
                                      </p:tavLst>
                                    </p:anim>
                                    <p:animEffect transition="in" filter="fade">
                                      <p:cBhvr>
                                        <p:cTn id="9" dur="2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2000" fill="hold"/>
                                        <p:tgtEl>
                                          <p:spTgt spid="1026"/>
                                        </p:tgtEl>
                                        <p:attrNameLst>
                                          <p:attrName>ppt_w</p:attrName>
                                        </p:attrNameLst>
                                      </p:cBhvr>
                                      <p:tavLst>
                                        <p:tav tm="0">
                                          <p:val>
                                            <p:fltVal val="0"/>
                                          </p:val>
                                        </p:tav>
                                        <p:tav tm="100000">
                                          <p:val>
                                            <p:strVal val="#ppt_w"/>
                                          </p:val>
                                        </p:tav>
                                      </p:tavLst>
                                    </p:anim>
                                    <p:anim calcmode="lin" valueType="num">
                                      <p:cBhvr>
                                        <p:cTn id="15" dur="2000" fill="hold"/>
                                        <p:tgtEl>
                                          <p:spTgt spid="1026"/>
                                        </p:tgtEl>
                                        <p:attrNameLst>
                                          <p:attrName>ppt_h</p:attrName>
                                        </p:attrNameLst>
                                      </p:cBhvr>
                                      <p:tavLst>
                                        <p:tav tm="0">
                                          <p:val>
                                            <p:fltVal val="0"/>
                                          </p:val>
                                        </p:tav>
                                        <p:tav tm="100000">
                                          <p:val>
                                            <p:strVal val="#ppt_h"/>
                                          </p:val>
                                        </p:tav>
                                      </p:tavLst>
                                    </p:anim>
                                    <p:anim calcmode="lin" valueType="num">
                                      <p:cBhvr>
                                        <p:cTn id="16" dur="2000" fill="hold"/>
                                        <p:tgtEl>
                                          <p:spTgt spid="1026"/>
                                        </p:tgtEl>
                                        <p:attrNameLst>
                                          <p:attrName>style.rotation</p:attrName>
                                        </p:attrNameLst>
                                      </p:cBhvr>
                                      <p:tavLst>
                                        <p:tav tm="0">
                                          <p:val>
                                            <p:fltVal val="360"/>
                                          </p:val>
                                        </p:tav>
                                        <p:tav tm="100000">
                                          <p:val>
                                            <p:fltVal val="0"/>
                                          </p:val>
                                        </p:tav>
                                      </p:tavLst>
                                    </p:anim>
                                    <p:animEffect transition="in" filter="fade">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2000" fill="hold"/>
                                        <p:tgtEl>
                                          <p:spTgt spid="5"/>
                                        </p:tgtEl>
                                        <p:attrNameLst>
                                          <p:attrName>ppt_w</p:attrName>
                                        </p:attrNameLst>
                                      </p:cBhvr>
                                      <p:tavLst>
                                        <p:tav tm="0">
                                          <p:val>
                                            <p:strVal val="#ppt_w*0.70"/>
                                          </p:val>
                                        </p:tav>
                                        <p:tav tm="100000">
                                          <p:val>
                                            <p:strVal val="#ppt_w"/>
                                          </p:val>
                                        </p:tav>
                                      </p:tavLst>
                                    </p:anim>
                                    <p:anim calcmode="lin" valueType="num">
                                      <p:cBhvr>
                                        <p:cTn id="23" dur="2000" fill="hold"/>
                                        <p:tgtEl>
                                          <p:spTgt spid="5"/>
                                        </p:tgtEl>
                                        <p:attrNameLst>
                                          <p:attrName>ppt_h</p:attrName>
                                        </p:attrNameLst>
                                      </p:cBhvr>
                                      <p:tavLst>
                                        <p:tav tm="0">
                                          <p:val>
                                            <p:strVal val="#ppt_h"/>
                                          </p:val>
                                        </p:tav>
                                        <p:tav tm="100000">
                                          <p:val>
                                            <p:strVal val="#ppt_h"/>
                                          </p:val>
                                        </p:tav>
                                      </p:tavLst>
                                    </p:anim>
                                    <p:animEffect transition="in" filter="fade">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anim calcmode="lin" valueType="num">
                                      <p:cBhvr>
                                        <p:cTn id="29" dur="2000" fill="hold"/>
                                        <p:tgtEl>
                                          <p:spTgt spid="1027"/>
                                        </p:tgtEl>
                                        <p:attrNameLst>
                                          <p:attrName>ppt_w</p:attrName>
                                        </p:attrNameLst>
                                      </p:cBhvr>
                                      <p:tavLst>
                                        <p:tav tm="0">
                                          <p:val>
                                            <p:fltVal val="0"/>
                                          </p:val>
                                        </p:tav>
                                        <p:tav tm="100000">
                                          <p:val>
                                            <p:strVal val="#ppt_w"/>
                                          </p:val>
                                        </p:tav>
                                      </p:tavLst>
                                    </p:anim>
                                    <p:anim calcmode="lin" valueType="num">
                                      <p:cBhvr>
                                        <p:cTn id="30" dur="2000" fill="hold"/>
                                        <p:tgtEl>
                                          <p:spTgt spid="1027"/>
                                        </p:tgtEl>
                                        <p:attrNameLst>
                                          <p:attrName>ppt_h</p:attrName>
                                        </p:attrNameLst>
                                      </p:cBhvr>
                                      <p:tavLst>
                                        <p:tav tm="0">
                                          <p:val>
                                            <p:fltVal val="0"/>
                                          </p:val>
                                        </p:tav>
                                        <p:tav tm="100000">
                                          <p:val>
                                            <p:strVal val="#ppt_h"/>
                                          </p:val>
                                        </p:tav>
                                      </p:tavLst>
                                    </p:anim>
                                    <p:anim calcmode="lin" valueType="num">
                                      <p:cBhvr>
                                        <p:cTn id="31" dur="2000" fill="hold"/>
                                        <p:tgtEl>
                                          <p:spTgt spid="1027"/>
                                        </p:tgtEl>
                                        <p:attrNameLst>
                                          <p:attrName>style.rotation</p:attrName>
                                        </p:attrNameLst>
                                      </p:cBhvr>
                                      <p:tavLst>
                                        <p:tav tm="0">
                                          <p:val>
                                            <p:fltVal val="360"/>
                                          </p:val>
                                        </p:tav>
                                        <p:tav tm="100000">
                                          <p:val>
                                            <p:fltVal val="0"/>
                                          </p:val>
                                        </p:tav>
                                      </p:tavLst>
                                    </p:anim>
                                    <p:animEffect transition="in" filter="fade">
                                      <p:cBhvr>
                                        <p:cTn id="32" dur="2000"/>
                                        <p:tgtEl>
                                          <p:spTgt spid="1027"/>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1000" fill="hold"/>
                                        <p:tgtEl>
                                          <p:spTgt spid="7"/>
                                        </p:tgtEl>
                                        <p:attrNameLst>
                                          <p:attrName>ppt_w</p:attrName>
                                        </p:attrNameLst>
                                      </p:cBhvr>
                                      <p:tavLst>
                                        <p:tav tm="0">
                                          <p:val>
                                            <p:strVal val="#ppt_w*0.70"/>
                                          </p:val>
                                        </p:tav>
                                        <p:tav tm="100000">
                                          <p:val>
                                            <p:strVal val="#ppt_w"/>
                                          </p:val>
                                        </p:tav>
                                      </p:tavLst>
                                    </p:anim>
                                    <p:anim calcmode="lin" valueType="num">
                                      <p:cBhvr>
                                        <p:cTn id="38" dur="1000" fill="hold"/>
                                        <p:tgtEl>
                                          <p:spTgt spid="7"/>
                                        </p:tgtEl>
                                        <p:attrNameLst>
                                          <p:attrName>ppt_h</p:attrName>
                                        </p:attrNameLst>
                                      </p:cBhvr>
                                      <p:tavLst>
                                        <p:tav tm="0">
                                          <p:val>
                                            <p:strVal val="#ppt_h"/>
                                          </p:val>
                                        </p:tav>
                                        <p:tav tm="100000">
                                          <p:val>
                                            <p:strVal val="#ppt_h"/>
                                          </p:val>
                                        </p:tav>
                                      </p:tavLst>
                                    </p:anim>
                                    <p:animEffect transition="in" filter="fade">
                                      <p:cBhvr>
                                        <p:cTn id="39" dur="10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49" presetClass="entr" presetSubtype="0" decel="100000" fill="hold" nodeType="clickEffect">
                                  <p:stCondLst>
                                    <p:cond delay="0"/>
                                  </p:stCondLst>
                                  <p:childTnLst>
                                    <p:set>
                                      <p:cBhvr>
                                        <p:cTn id="43" dur="1" fill="hold">
                                          <p:stCondLst>
                                            <p:cond delay="0"/>
                                          </p:stCondLst>
                                        </p:cTn>
                                        <p:tgtEl>
                                          <p:spTgt spid="1028"/>
                                        </p:tgtEl>
                                        <p:attrNameLst>
                                          <p:attrName>style.visibility</p:attrName>
                                        </p:attrNameLst>
                                      </p:cBhvr>
                                      <p:to>
                                        <p:strVal val="visible"/>
                                      </p:to>
                                    </p:set>
                                    <p:anim calcmode="lin" valueType="num">
                                      <p:cBhvr>
                                        <p:cTn id="44" dur="2000" fill="hold"/>
                                        <p:tgtEl>
                                          <p:spTgt spid="1028"/>
                                        </p:tgtEl>
                                        <p:attrNameLst>
                                          <p:attrName>ppt_w</p:attrName>
                                        </p:attrNameLst>
                                      </p:cBhvr>
                                      <p:tavLst>
                                        <p:tav tm="0">
                                          <p:val>
                                            <p:fltVal val="0"/>
                                          </p:val>
                                        </p:tav>
                                        <p:tav tm="100000">
                                          <p:val>
                                            <p:strVal val="#ppt_w"/>
                                          </p:val>
                                        </p:tav>
                                      </p:tavLst>
                                    </p:anim>
                                    <p:anim calcmode="lin" valueType="num">
                                      <p:cBhvr>
                                        <p:cTn id="45" dur="2000" fill="hold"/>
                                        <p:tgtEl>
                                          <p:spTgt spid="1028"/>
                                        </p:tgtEl>
                                        <p:attrNameLst>
                                          <p:attrName>ppt_h</p:attrName>
                                        </p:attrNameLst>
                                      </p:cBhvr>
                                      <p:tavLst>
                                        <p:tav tm="0">
                                          <p:val>
                                            <p:fltVal val="0"/>
                                          </p:val>
                                        </p:tav>
                                        <p:tav tm="100000">
                                          <p:val>
                                            <p:strVal val="#ppt_h"/>
                                          </p:val>
                                        </p:tav>
                                      </p:tavLst>
                                    </p:anim>
                                    <p:anim calcmode="lin" valueType="num">
                                      <p:cBhvr>
                                        <p:cTn id="46" dur="2000" fill="hold"/>
                                        <p:tgtEl>
                                          <p:spTgt spid="1028"/>
                                        </p:tgtEl>
                                        <p:attrNameLst>
                                          <p:attrName>style.rotation</p:attrName>
                                        </p:attrNameLst>
                                      </p:cBhvr>
                                      <p:tavLst>
                                        <p:tav tm="0">
                                          <p:val>
                                            <p:fltVal val="360"/>
                                          </p:val>
                                        </p:tav>
                                        <p:tav tm="100000">
                                          <p:val>
                                            <p:fltVal val="0"/>
                                          </p:val>
                                        </p:tav>
                                      </p:tavLst>
                                    </p:anim>
                                    <p:animEffect transition="in" filter="fade">
                                      <p:cBhvr>
                                        <p:cTn id="47" dur="2000"/>
                                        <p:tgtEl>
                                          <p:spTgt spid="1028"/>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1000" fill="hold"/>
                                        <p:tgtEl>
                                          <p:spTgt spid="9"/>
                                        </p:tgtEl>
                                        <p:attrNameLst>
                                          <p:attrName>ppt_w</p:attrName>
                                        </p:attrNameLst>
                                      </p:cBhvr>
                                      <p:tavLst>
                                        <p:tav tm="0">
                                          <p:val>
                                            <p:strVal val="#ppt_w*0.70"/>
                                          </p:val>
                                        </p:tav>
                                        <p:tav tm="100000">
                                          <p:val>
                                            <p:strVal val="#ppt_w"/>
                                          </p:val>
                                        </p:tav>
                                      </p:tavLst>
                                    </p:anim>
                                    <p:anim calcmode="lin" valueType="num">
                                      <p:cBhvr>
                                        <p:cTn id="53" dur="1000" fill="hold"/>
                                        <p:tgtEl>
                                          <p:spTgt spid="9"/>
                                        </p:tgtEl>
                                        <p:attrNameLst>
                                          <p:attrName>ppt_h</p:attrName>
                                        </p:attrNameLst>
                                      </p:cBhvr>
                                      <p:tavLst>
                                        <p:tav tm="0">
                                          <p:val>
                                            <p:strVal val="#ppt_h"/>
                                          </p:val>
                                        </p:tav>
                                        <p:tav tm="100000">
                                          <p:val>
                                            <p:strVal val="#ppt_h"/>
                                          </p:val>
                                        </p:tav>
                                      </p:tavLst>
                                    </p:anim>
                                    <p:animEffect transition="in" filter="fade">
                                      <p:cBhvr>
                                        <p:cTn id="54" dur="10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49" presetClass="entr" presetSubtype="0" decel="10000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2000" fill="hold"/>
                                        <p:tgtEl>
                                          <p:spTgt spid="10"/>
                                        </p:tgtEl>
                                        <p:attrNameLst>
                                          <p:attrName>ppt_w</p:attrName>
                                        </p:attrNameLst>
                                      </p:cBhvr>
                                      <p:tavLst>
                                        <p:tav tm="0">
                                          <p:val>
                                            <p:fltVal val="0"/>
                                          </p:val>
                                        </p:tav>
                                        <p:tav tm="100000">
                                          <p:val>
                                            <p:strVal val="#ppt_w"/>
                                          </p:val>
                                        </p:tav>
                                      </p:tavLst>
                                    </p:anim>
                                    <p:anim calcmode="lin" valueType="num">
                                      <p:cBhvr>
                                        <p:cTn id="60" dur="2000" fill="hold"/>
                                        <p:tgtEl>
                                          <p:spTgt spid="10"/>
                                        </p:tgtEl>
                                        <p:attrNameLst>
                                          <p:attrName>ppt_h</p:attrName>
                                        </p:attrNameLst>
                                      </p:cBhvr>
                                      <p:tavLst>
                                        <p:tav tm="0">
                                          <p:val>
                                            <p:fltVal val="0"/>
                                          </p:val>
                                        </p:tav>
                                        <p:tav tm="100000">
                                          <p:val>
                                            <p:strVal val="#ppt_h"/>
                                          </p:val>
                                        </p:tav>
                                      </p:tavLst>
                                    </p:anim>
                                    <p:anim calcmode="lin" valueType="num">
                                      <p:cBhvr>
                                        <p:cTn id="61" dur="2000" fill="hold"/>
                                        <p:tgtEl>
                                          <p:spTgt spid="10"/>
                                        </p:tgtEl>
                                        <p:attrNameLst>
                                          <p:attrName>style.rotation</p:attrName>
                                        </p:attrNameLst>
                                      </p:cBhvr>
                                      <p:tavLst>
                                        <p:tav tm="0">
                                          <p:val>
                                            <p:fltVal val="360"/>
                                          </p:val>
                                        </p:tav>
                                        <p:tav tm="100000">
                                          <p:val>
                                            <p:fltVal val="0"/>
                                          </p:val>
                                        </p:tav>
                                      </p:tavLst>
                                    </p:anim>
                                    <p:animEffect transition="in" filter="fade">
                                      <p:cBhvr>
                                        <p:cTn id="6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p>
            <a:fld id="{5C979DF2-582B-4353-BB06-8C6A170FD92C}" type="slidenum">
              <a:rPr lang="en-US"/>
              <a:pPr/>
              <a:t>9</a:t>
            </a:fld>
            <a:endParaRPr lang="en-US"/>
          </a:p>
        </p:txBody>
      </p:sp>
      <p:sp>
        <p:nvSpPr>
          <p:cNvPr id="5" name="Rectangle 4"/>
          <p:cNvSpPr>
            <a:spLocks noChangeArrowheads="1"/>
          </p:cNvSpPr>
          <p:nvPr/>
        </p:nvSpPr>
        <p:spPr bwMode="auto">
          <a:xfrm>
            <a:off x="457200" y="304800"/>
            <a:ext cx="9067800" cy="646331"/>
          </a:xfrm>
          <a:prstGeom prst="rect">
            <a:avLst/>
          </a:prstGeom>
          <a:noFill/>
          <a:ln w="9525">
            <a:noFill/>
            <a:miter lim="800000"/>
            <a:headEnd/>
            <a:tailEnd/>
          </a:ln>
        </p:spPr>
        <p:txBody>
          <a:bodyPr wrap="square">
            <a:spAutoFit/>
          </a:bodyPr>
          <a:lstStyle/>
          <a:p>
            <a:pPr algn="ctr"/>
            <a:r>
              <a:rPr lang="en-US" sz="3600" b="1" dirty="0">
                <a:solidFill>
                  <a:srgbClr val="FF0000"/>
                </a:solidFill>
                <a:latin typeface="Cambria" pitchFamily="18" charset="0"/>
              </a:rPr>
              <a:t>RULES IN CONSTRUCTING A NETWORK</a:t>
            </a:r>
          </a:p>
        </p:txBody>
      </p:sp>
      <p:sp>
        <p:nvSpPr>
          <p:cNvPr id="7" name="Rectangle 6"/>
          <p:cNvSpPr/>
          <p:nvPr/>
        </p:nvSpPr>
        <p:spPr>
          <a:xfrm>
            <a:off x="609600" y="1143000"/>
            <a:ext cx="8686800" cy="5139869"/>
          </a:xfrm>
          <a:prstGeom prst="rect">
            <a:avLst/>
          </a:prstGeom>
        </p:spPr>
        <p:txBody>
          <a:bodyPr wrap="square">
            <a:spAutoFit/>
          </a:bodyPr>
          <a:lstStyle/>
          <a:p>
            <a:pPr marL="463550" indent="-463550" algn="just" fontAlgn="auto">
              <a:spcBef>
                <a:spcPts val="600"/>
              </a:spcBef>
              <a:spcAft>
                <a:spcPts val="600"/>
              </a:spcAft>
              <a:buFontTx/>
              <a:buAutoNum type="arabicPeriod"/>
              <a:defRPr/>
            </a:pPr>
            <a:r>
              <a:rPr lang="en-US" sz="2400" dirty="0">
                <a:latin typeface="+mn-lt"/>
              </a:rPr>
              <a:t>No single activity can be represented more than once in a network. The length of an arrow has no significance</a:t>
            </a:r>
            <a:r>
              <a:rPr lang="en-US" sz="2400" dirty="0" smtClean="0">
                <a:latin typeface="+mn-lt"/>
              </a:rPr>
              <a:t>.</a:t>
            </a:r>
            <a:endParaRPr lang="en-US" sz="2400" dirty="0">
              <a:latin typeface="+mn-lt"/>
            </a:endParaRPr>
          </a:p>
          <a:p>
            <a:pPr marL="463550" indent="-463550" algn="just" fontAlgn="auto">
              <a:spcBef>
                <a:spcPts val="600"/>
              </a:spcBef>
              <a:spcAft>
                <a:spcPts val="600"/>
              </a:spcAft>
              <a:buFont typeface="+mj-lt"/>
              <a:buAutoNum type="arabicPeriod"/>
              <a:defRPr/>
            </a:pPr>
            <a:r>
              <a:rPr lang="en-US" sz="2400" dirty="0" smtClean="0">
                <a:latin typeface="+mn-lt"/>
              </a:rPr>
              <a:t>The </a:t>
            </a:r>
            <a:r>
              <a:rPr lang="en-US" sz="2400" dirty="0">
                <a:latin typeface="+mn-lt"/>
              </a:rPr>
              <a:t>event numbered 1 is the start event </a:t>
            </a:r>
            <a:r>
              <a:rPr lang="en-US" sz="2400" dirty="0" smtClean="0">
                <a:latin typeface="+mn-lt"/>
              </a:rPr>
              <a:t>&amp; </a:t>
            </a:r>
            <a:r>
              <a:rPr lang="en-US" sz="2400" dirty="0">
                <a:latin typeface="+mn-lt"/>
              </a:rPr>
              <a:t>an event with highest number is the end event. Before an activity can be undertaken, all activities preceding it must be completed. That is, the activities must follow a logical sequence (or – interrelationship) between activities</a:t>
            </a:r>
            <a:r>
              <a:rPr lang="en-US" sz="2400" dirty="0" smtClean="0">
                <a:latin typeface="+mn-lt"/>
              </a:rPr>
              <a:t>.</a:t>
            </a:r>
            <a:endParaRPr lang="en-US" sz="2400" dirty="0">
              <a:latin typeface="+mn-lt"/>
            </a:endParaRPr>
          </a:p>
          <a:p>
            <a:pPr marL="463550" indent="-463550" algn="just" fontAlgn="auto">
              <a:spcBef>
                <a:spcPts val="600"/>
              </a:spcBef>
              <a:spcAft>
                <a:spcPts val="600"/>
              </a:spcAft>
              <a:buFont typeface="+mj-lt"/>
              <a:buAutoNum type="arabicPeriod"/>
              <a:defRPr/>
            </a:pPr>
            <a:r>
              <a:rPr lang="en-US" sz="2400" dirty="0" smtClean="0">
                <a:latin typeface="+mn-lt"/>
              </a:rPr>
              <a:t>In </a:t>
            </a:r>
            <a:r>
              <a:rPr lang="en-US" sz="2400" dirty="0">
                <a:latin typeface="+mn-lt"/>
              </a:rPr>
              <a:t>assigning numbers to events, there should not be any duplication of event numbers in a network</a:t>
            </a:r>
            <a:r>
              <a:rPr lang="en-US" sz="2400" dirty="0" smtClean="0">
                <a:latin typeface="+mn-lt"/>
              </a:rPr>
              <a:t>.</a:t>
            </a:r>
            <a:endParaRPr lang="en-US" sz="2400" dirty="0">
              <a:latin typeface="+mn-lt"/>
            </a:endParaRPr>
          </a:p>
          <a:p>
            <a:pPr marL="463550" indent="-463550" algn="just" fontAlgn="auto">
              <a:spcBef>
                <a:spcPts val="600"/>
              </a:spcBef>
              <a:spcAft>
                <a:spcPts val="600"/>
              </a:spcAft>
              <a:buFont typeface="+mj-lt"/>
              <a:buAutoNum type="arabicPeriod"/>
              <a:defRPr/>
            </a:pPr>
            <a:r>
              <a:rPr lang="en-US" sz="2400" dirty="0" smtClean="0">
                <a:latin typeface="+mn-lt"/>
              </a:rPr>
              <a:t>Dummy </a:t>
            </a:r>
            <a:r>
              <a:rPr lang="en-US" sz="2400" dirty="0">
                <a:latin typeface="+mn-lt"/>
              </a:rPr>
              <a:t>activities must be used only if it is necessary to reduce the complexity of a network</a:t>
            </a:r>
            <a:r>
              <a:rPr lang="en-US" sz="2400" dirty="0" smtClean="0">
                <a:latin typeface="+mn-lt"/>
              </a:rPr>
              <a:t>.</a:t>
            </a:r>
            <a:endParaRPr lang="en-US" sz="2400" dirty="0">
              <a:latin typeface="+mn-lt"/>
            </a:endParaRPr>
          </a:p>
          <a:p>
            <a:pPr marL="463550" indent="-463550" algn="just" fontAlgn="auto">
              <a:spcBef>
                <a:spcPts val="600"/>
              </a:spcBef>
              <a:spcAft>
                <a:spcPts val="600"/>
              </a:spcAft>
              <a:buFont typeface="+mj-lt"/>
              <a:buAutoNum type="arabicPeriod"/>
              <a:defRPr/>
            </a:pPr>
            <a:r>
              <a:rPr lang="en-US" sz="2400" dirty="0" smtClean="0">
                <a:latin typeface="+mn-lt"/>
              </a:rPr>
              <a:t>A </a:t>
            </a:r>
            <a:r>
              <a:rPr lang="en-US" sz="2400" dirty="0">
                <a:latin typeface="+mn-lt"/>
              </a:rPr>
              <a:t>network should have only one start event </a:t>
            </a:r>
            <a:r>
              <a:rPr lang="en-US" sz="2400" dirty="0" smtClean="0">
                <a:latin typeface="+mn-lt"/>
              </a:rPr>
              <a:t>&amp; </a:t>
            </a:r>
            <a:r>
              <a:rPr lang="en-US" sz="2400" dirty="0">
                <a:latin typeface="+mn-lt"/>
              </a:rPr>
              <a:t>one end event</a:t>
            </a:r>
            <a:r>
              <a:rPr lang="en-US" sz="2400" dirty="0" smtClean="0">
                <a:latin typeface="+mn-lt"/>
              </a:rPr>
              <a:t>.</a:t>
            </a:r>
            <a:endParaRPr lang="en-US" sz="20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2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2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20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9" dur="2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20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20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31" dur="20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20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7" dur="20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921</TotalTime>
  <Words>3905</Words>
  <Application>Microsoft Office PowerPoint</Application>
  <PresentationFormat>A4 Paper (210x297 mm)</PresentationFormat>
  <Paragraphs>285</Paragraphs>
  <Slides>43</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Cambria</vt:lpstr>
      <vt:lpstr>Constantia</vt:lpstr>
      <vt:lpstr>Copperplate Gothic Bold</vt:lpstr>
      <vt:lpstr>Wingdings 2</vt:lpstr>
      <vt:lpstr>Flow</vt:lpstr>
      <vt:lpstr>Network Problem CPM &amp;  PERT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Problem CPM &amp;  PERT</dc:title>
  <dc:creator>Nagendra Amatya</dc:creator>
  <cp:lastModifiedBy>Microsoft account</cp:lastModifiedBy>
  <cp:revision>143</cp:revision>
  <dcterms:created xsi:type="dcterms:W3CDTF">2009-04-28T12:45:27Z</dcterms:created>
  <dcterms:modified xsi:type="dcterms:W3CDTF">2022-11-11T14:24:31Z</dcterms:modified>
</cp:coreProperties>
</file>