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40.xml" ContentType="application/vnd.openxmlformats-officedocument.presentationml.notesSlide+xml"/>
  <Override PartName="/ppt/notesSlides/_rels/notesSlide19.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40.xml.rels" ContentType="application/vnd.openxmlformats-package.relationships+xml"/>
  <Override PartName="/ppt/notesSlides/_rels/notesSlide22.xml.rels" ContentType="application/vnd.openxmlformats-package.relationships+xml"/>
  <Override PartName="/ppt/embeddings/oleObject1.xls" ContentType="application/vnd.ms-excel"/>
  <Override PartName="/ppt/embeddings/oleObject2.xls" ContentType="application/vnd.ms-excel"/>
  <Override PartName="/ppt/embeddings/oleObject1.bin" ContentType="application/vnd.openxmlformats-officedocument.oleObject"/>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media/image57.png" ContentType="image/png"/>
  <Override PartName="/ppt/media/image12.wmf" ContentType="image/x-wmf"/>
  <Override PartName="/ppt/media/image1.png" ContentType="image/png"/>
  <Override PartName="/ppt/media/image58.png" ContentType="image/png"/>
  <Override PartName="/ppt/media/image130.png" ContentType="image/png"/>
  <Override PartName="/ppt/media/image13.wmf" ContentType="image/x-wmf"/>
  <Override PartName="/ppt/media/image2.png" ContentType="image/png"/>
  <Override PartName="/ppt/media/image80.wmf" ContentType="image/x-wmf"/>
  <Override PartName="/ppt/media/image3.png" ContentType="image/png"/>
  <Override PartName="/ppt/media/image14.wmf" ContentType="image/x-wmf"/>
  <Override PartName="/ppt/media/image131.png" ContentType="image/png"/>
  <Override PartName="/ppt/media/image59.png" ContentType="image/png"/>
  <Override PartName="/ppt/media/image70.png" ContentType="image/png"/>
  <Override PartName="/ppt/media/image4.png" ContentType="image/png"/>
  <Override PartName="/ppt/media/image15.wmf" ContentType="image/x-wmf"/>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75.png" ContentType="image/png"/>
  <Override PartName="/ppt/media/image9.png" ContentType="image/png"/>
  <Override PartName="/ppt/media/image29.gif" ContentType="image/gif"/>
  <Override PartName="/ppt/media/image10.png" ContentType="image/png"/>
  <Override PartName="/ppt/media/image11.png" ContentType="image/png"/>
  <Override PartName="/ppt/media/image23.wmf" ContentType="image/x-wmf"/>
  <Override PartName="/ppt/media/image16.png" ContentType="image/png"/>
  <Override PartName="/ppt/media/image28.wmf" ContentType="image/x-wmf"/>
  <Override PartName="/ppt/media/image17.png" ContentType="image/png"/>
  <Override PartName="/ppt/media/image18.png" ContentType="image/png"/>
  <Override PartName="/ppt/media/image19.png" ContentType="image/png"/>
  <Override PartName="/ppt/media/image20.png" ContentType="image/png"/>
  <Override PartName="/ppt/media/image32.wmf" ContentType="image/x-wmf"/>
  <Override PartName="/ppt/media/image21.png" ContentType="image/png"/>
  <Override PartName="/ppt/media/image33.wmf" ContentType="image/x-wmf"/>
  <Override PartName="/ppt/media/image22.png" ContentType="image/png"/>
  <Override PartName="/ppt/media/image34.wmf" ContentType="image/x-wmf"/>
  <Override PartName="/ppt/media/image24.wmf" ContentType="image/x-wmf"/>
  <Override PartName="/ppt/media/image25.png" ContentType="image/png"/>
  <Override PartName="/ppt/media/image26.png" ContentType="image/png"/>
  <Override PartName="/ppt/media/image27.wmf" ContentType="image/x-wmf"/>
  <Override PartName="/ppt/media/image30.gif" ContentType="image/gif"/>
  <Override PartName="/ppt/media/image31.wmf" ContentType="image/x-wmf"/>
  <Override PartName="/ppt/media/image35.png" ContentType="image/png"/>
  <Override PartName="/ppt/media/image47.wmf" ContentType="image/x-wmf"/>
  <Override PartName="/ppt/media/image36.png" ContentType="image/png"/>
  <Override PartName="/ppt/media/image37.png" ContentType="image/png"/>
  <Override PartName="/ppt/media/image122.wmf" ContentType="image/x-wmf"/>
  <Override PartName="/ppt/media/image110.png" ContentType="image/png"/>
  <Override PartName="/ppt/media/image38.png" ContentType="image/png"/>
  <Override PartName="/ppt/media/image123.wmf" ContentType="image/x-wmf"/>
  <Override PartName="/ppt/media/image111.png" ContentType="image/png"/>
  <Override PartName="/ppt/media/image39.png" ContentType="image/png"/>
  <Override PartName="/ppt/media/image40.png" ContentType="image/png"/>
  <Override PartName="/ppt/media/image102.png" ContentType="image/png"/>
  <Override PartName="/ppt/media/image61.gif" ContentType="image/gif"/>
  <Override PartName="/ppt/media/image41.png" ContentType="image/png"/>
  <Override PartName="/ppt/media/image42.png" ContentType="image/png"/>
  <Override PartName="/ppt/media/image43.png" ContentType="image/png"/>
  <Override PartName="/ppt/media/image105.png" ContentType="image/png"/>
  <Override PartName="/ppt/media/image64.gif" ContentType="image/gif"/>
  <Override PartName="/ppt/media/image44.png" ContentType="image/png"/>
  <Override PartName="/ppt/media/image45.png" ContentType="image/png"/>
  <Override PartName="/ppt/media/image46.wmf" ContentType="image/x-wmf"/>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gif" ContentType="image/gif"/>
  <Override PartName="/ppt/media/image101.png" ContentType="image/png"/>
  <Override PartName="/ppt/media/image62.png" ContentType="image/png"/>
  <Override PartName="/ppt/media/image63.png" ContentType="image/png"/>
  <Override PartName="/ppt/media/image65.png" ContentType="image/png"/>
  <Override PartName="/ppt/media/image66.png" ContentType="image/png"/>
  <Override PartName="/ppt/media/image67.png" ContentType="image/png"/>
  <Override PartName="/ppt/media/image79.wmf" ContentType="image/x-wmf"/>
  <Override PartName="/ppt/media/image68.png" ContentType="image/png"/>
  <Override PartName="/ppt/media/image140.png" ContentType="image/png"/>
  <Override PartName="/ppt/media/image69.png" ContentType="image/png"/>
  <Override PartName="/ppt/media/image141.png" ContentType="image/png"/>
  <Override PartName="/ppt/media/image76.png" ContentType="image/png"/>
  <Override PartName="/ppt/media/image77.png" ContentType="image/png"/>
  <Override PartName="/ppt/media/image78.png" ContentType="image/png"/>
  <Override PartName="/ppt/media/image15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160.png" ContentType="image/png"/>
  <Override PartName="/ppt/media/image89.png" ContentType="image/png"/>
  <Override PartName="/ppt/media/image161.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Override PartName="/ppt/media/image100.png" ContentType="image/png"/>
  <Override PartName="/ppt/media/image103.png" ContentType="image/png"/>
  <Override PartName="/ppt/media/image104.png" ContentType="image/png"/>
  <Override PartName="/ppt/media/image106.png" ContentType="image/png"/>
  <Override PartName="/ppt/media/image107.png" ContentType="image/png"/>
  <Override PartName="/ppt/media/image108.png" ContentType="image/png"/>
  <Override PartName="/ppt/media/image109.png" ContentType="image/png"/>
  <Override PartName="/ppt/media/image112.png" ContentType="image/png"/>
  <Override PartName="/ppt/media/image113.png" ContentType="image/png"/>
  <Override PartName="/ppt/media/image114.png" ContentType="image/png"/>
  <Override PartName="/ppt/media/image115.png" ContentType="image/png"/>
  <Override PartName="/ppt/media/image116.png" ContentType="image/png"/>
  <Override PartName="/ppt/media/image117.png" ContentType="image/png"/>
  <Override PartName="/ppt/media/image118.png" ContentType="image/png"/>
  <Override PartName="/ppt/media/image119.png" ContentType="image/png"/>
  <Override PartName="/ppt/media/image120.gif" ContentType="image/gif"/>
  <Override PartName="/ppt/media/image121.gif" ContentType="image/gif"/>
  <Override PartName="/ppt/media/image124.png" ContentType="image/png"/>
  <Override PartName="/ppt/media/image125.png" ContentType="image/png"/>
  <Override PartName="/ppt/media/image126.png" ContentType="image/png"/>
  <Override PartName="/ppt/media/image127.png" ContentType="image/png"/>
  <Override PartName="/ppt/media/image128.png" ContentType="image/png"/>
  <Override PartName="/ppt/media/image129.png" ContentType="image/png"/>
  <Override PartName="/ppt/media/image132.png" ContentType="image/png"/>
  <Override PartName="/ppt/media/image133.png" ContentType="image/png"/>
  <Override PartName="/ppt/media/image134.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139.png" ContentType="image/png"/>
  <Override PartName="/ppt/media/image142.png" ContentType="image/png"/>
  <Override PartName="/ppt/media/image143.png" ContentType="image/png"/>
  <Override PartName="/ppt/media/image144.png" ContentType="image/png"/>
  <Override PartName="/ppt/media/image145.png" ContentType="image/png"/>
  <Override PartName="/ppt/media/image146.png" ContentType="image/png"/>
  <Override PartName="/ppt/media/image147.png" ContentType="image/png"/>
  <Override PartName="/ppt/media/image148.png" ContentType="image/png"/>
  <Override PartName="/ppt/media/image149.png" ContentType="image/png"/>
  <Override PartName="/ppt/media/image151.png" ContentType="image/png"/>
  <Override PartName="/ppt/media/image152.png" ContentType="image/png"/>
  <Override PartName="/ppt/media/image153.png" ContentType="image/png"/>
  <Override PartName="/ppt/media/image154.png" ContentType="image/png"/>
  <Override PartName="/ppt/media/image155.png" ContentType="image/png"/>
  <Override PartName="/ppt/media/image156.png" ContentType="image/png"/>
  <Override PartName="/ppt/media/image157.png" ContentType="image/png"/>
  <Override PartName="/ppt/media/image158.png" ContentType="image/png"/>
  <Override PartName="/ppt/media/image159.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1371600" y="764280"/>
            <a:ext cx="502848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6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67"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68"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69"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1DB5E136-E266-424C-8ED7-9CE2E677715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Num" idx="14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F0EB0A95-45E5-456F-A0EE-E887CBA3C28E}"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11" name="PlaceHolder 2"/>
          <p:cNvSpPr>
            <a:spLocks noGrp="1"/>
          </p:cNvSpPr>
          <p:nvPr>
            <p:ph type="sldImg"/>
          </p:nvPr>
        </p:nvSpPr>
        <p:spPr>
          <a:xfrm>
            <a:off x="1152360" y="692280"/>
            <a:ext cx="4552560" cy="3416040"/>
          </a:xfrm>
          <a:prstGeom prst="rect">
            <a:avLst/>
          </a:prstGeom>
          <a:ln w="0">
            <a:noFill/>
          </a:ln>
        </p:spPr>
      </p:sp>
      <p:sp>
        <p:nvSpPr>
          <p:cNvPr id="612"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Num" idx="14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7D77662B-4972-4AED-A7ED-E664C3DE663D}"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14" name="PlaceHolder 2"/>
          <p:cNvSpPr>
            <a:spLocks noGrp="1"/>
          </p:cNvSpPr>
          <p:nvPr>
            <p:ph type="sldImg"/>
          </p:nvPr>
        </p:nvSpPr>
        <p:spPr>
          <a:xfrm>
            <a:off x="1152360" y="692280"/>
            <a:ext cx="4552560" cy="3416040"/>
          </a:xfrm>
          <a:prstGeom prst="rect">
            <a:avLst/>
          </a:prstGeom>
          <a:ln w="0">
            <a:noFill/>
          </a:ln>
        </p:spPr>
      </p:sp>
      <p:sp>
        <p:nvSpPr>
          <p:cNvPr id="615"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Num" idx="14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0CF4CFA1-B21D-4131-8218-F5EF16EC7329}"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17" name="PlaceHolder 2"/>
          <p:cNvSpPr>
            <a:spLocks noGrp="1"/>
          </p:cNvSpPr>
          <p:nvPr>
            <p:ph type="sldImg"/>
          </p:nvPr>
        </p:nvSpPr>
        <p:spPr>
          <a:xfrm>
            <a:off x="1152360" y="692280"/>
            <a:ext cx="4552560" cy="3416040"/>
          </a:xfrm>
          <a:prstGeom prst="rect">
            <a:avLst/>
          </a:prstGeom>
          <a:ln w="0">
            <a:noFill/>
          </a:ln>
        </p:spPr>
      </p:sp>
      <p:sp>
        <p:nvSpPr>
          <p:cNvPr id="618"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sldNum" idx="14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8A89FB8D-C503-4776-8B99-3799B2055C94}"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02" name="PlaceHolder 2"/>
          <p:cNvSpPr>
            <a:spLocks noGrp="1"/>
          </p:cNvSpPr>
          <p:nvPr>
            <p:ph type="sldImg"/>
          </p:nvPr>
        </p:nvSpPr>
        <p:spPr>
          <a:xfrm>
            <a:off x="1152360" y="692280"/>
            <a:ext cx="4552560" cy="3416040"/>
          </a:xfrm>
          <a:prstGeom prst="rect">
            <a:avLst/>
          </a:prstGeom>
          <a:ln w="0">
            <a:noFill/>
          </a:ln>
        </p:spPr>
      </p:sp>
      <p:sp>
        <p:nvSpPr>
          <p:cNvPr id="603"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Num" idx="14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8E54A396-7809-4AC7-BEC7-260BA7308C3A}"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05" name="PlaceHolder 2"/>
          <p:cNvSpPr>
            <a:spLocks noGrp="1"/>
          </p:cNvSpPr>
          <p:nvPr>
            <p:ph type="sldImg"/>
          </p:nvPr>
        </p:nvSpPr>
        <p:spPr>
          <a:xfrm>
            <a:off x="1152360" y="692280"/>
            <a:ext cx="4552560" cy="3416040"/>
          </a:xfrm>
          <a:prstGeom prst="rect">
            <a:avLst/>
          </a:prstGeom>
          <a:ln w="0">
            <a:noFill/>
          </a:ln>
        </p:spPr>
      </p:sp>
      <p:sp>
        <p:nvSpPr>
          <p:cNvPr id="606"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Num" idx="15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1B749396-5E5C-47D9-8065-3B32CD456F5A}"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20" name="PlaceHolder 2"/>
          <p:cNvSpPr>
            <a:spLocks noGrp="1"/>
          </p:cNvSpPr>
          <p:nvPr>
            <p:ph type="sldImg"/>
          </p:nvPr>
        </p:nvSpPr>
        <p:spPr>
          <a:xfrm>
            <a:off x="1152360" y="692280"/>
            <a:ext cx="4552560" cy="3416040"/>
          </a:xfrm>
          <a:prstGeom prst="rect">
            <a:avLst/>
          </a:prstGeom>
          <a:ln w="0">
            <a:noFill/>
          </a:ln>
        </p:spPr>
      </p:sp>
      <p:sp>
        <p:nvSpPr>
          <p:cNvPr id="621"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Num" idx="14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300" spc="-1" strike="noStrike">
                <a:solidFill>
                  <a:srgbClr val="000000"/>
                </a:solidFill>
                <a:latin typeface="Times New Roman"/>
              </a:defRPr>
            </a:lvl1pPr>
          </a:lstStyle>
          <a:p>
            <a:pPr algn="r">
              <a:lnSpc>
                <a:spcPct val="100000"/>
              </a:lnSpc>
              <a:buNone/>
            </a:pPr>
            <a:fld id="{E1E0070E-B2E6-45BE-A52C-DDECBD1EDA51}" type="slidenum">
              <a:rPr b="0" lang="en-US" sz="1300" spc="-1" strike="noStrike">
                <a:solidFill>
                  <a:srgbClr val="000000"/>
                </a:solidFill>
                <a:latin typeface="Times New Roman"/>
              </a:rPr>
              <a:t>&lt;number&gt;</a:t>
            </a:fld>
            <a:endParaRPr b="0" lang="en-US" sz="1300" spc="-1" strike="noStrike">
              <a:latin typeface="Times New Roman"/>
            </a:endParaRPr>
          </a:p>
        </p:txBody>
      </p:sp>
      <p:sp>
        <p:nvSpPr>
          <p:cNvPr id="608" name="PlaceHolder 2"/>
          <p:cNvSpPr>
            <a:spLocks noGrp="1"/>
          </p:cNvSpPr>
          <p:nvPr>
            <p:ph type="sldImg"/>
          </p:nvPr>
        </p:nvSpPr>
        <p:spPr>
          <a:xfrm>
            <a:off x="1152360" y="692280"/>
            <a:ext cx="4552560" cy="3416040"/>
          </a:xfrm>
          <a:prstGeom prst="rect">
            <a:avLst/>
          </a:prstGeom>
          <a:ln w="0">
            <a:noFill/>
          </a:ln>
        </p:spPr>
      </p:sp>
      <p:sp>
        <p:nvSpPr>
          <p:cNvPr id="609" name="PlaceHolder 3"/>
          <p:cNvSpPr>
            <a:spLocks noGrp="1"/>
          </p:cNvSpPr>
          <p:nvPr>
            <p:ph type="body"/>
          </p:nvPr>
        </p:nvSpPr>
        <p:spPr>
          <a:xfrm>
            <a:off x="914040" y="4343760"/>
            <a:ext cx="5029920" cy="4113360"/>
          </a:xfrm>
          <a:prstGeom prst="rect">
            <a:avLst/>
          </a:prstGeom>
          <a:noFill/>
          <a:ln w="0">
            <a:noFill/>
          </a:ln>
        </p:spPr>
        <p:txBody>
          <a:bodyPr lIns="95760" rIns="95760" tIns="47160" bIns="47160" anchor="t">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E00ECE8-EEF2-4CC7-8CAD-B17982B8EA6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6C8E278-A6CF-4F99-B6CD-A65AE80D25A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4920FB8-E373-44D7-AC36-9E874A34F6D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209C0CE-82D2-438D-B4EA-6D79B0EF049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B539730-551F-4517-8114-6376DFC5BB1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7A64638-C272-4D48-8D03-565B810B468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4DD1DC0-DAAE-40A6-9A07-F5AD8854033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9F33438-201F-443C-AF63-BB429AAC1CA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883E7FE-A198-41ED-BB44-86503FDE656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4B4A312-F264-461A-BBE1-8C71E8E6FA8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06F16AA-BABC-4D46-A85A-BFEFC646D46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C8F1168-9F30-47B4-A490-8C971C3BDE3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B64C4EE-A4D3-4F3D-BF07-5532ACA828D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E121E6E-CC06-4DF0-B628-3AB775462E3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C2ECB58-C065-4FBA-9406-FA446A94C5B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A2BBA0D-49F0-4F1B-81B7-B0F0D394D42D}"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0516F2F-F8C2-4AA0-94F8-9B356A2A4792}"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223B44A-024B-48B5-B34E-88F475BC90A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3EE98C8-189C-4B6C-859C-E2D159CEDED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45642C8-3F4D-4E0E-A4A1-700E7EC9408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3"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34F99E1-44D9-409C-969B-071EDC0C078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BD04937-B58C-4A92-9C5B-492DB79BA39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58316D1-AF8F-4A8F-9CF3-FBF0B3E9410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27594A4-547B-46E9-A33E-1184DCC57C3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8"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9"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B4E65CE-E37F-4CE5-856F-382AD43FFA1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3"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17C9E58-8122-4B57-9751-FCE5372E677D}"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6"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7"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B116FC9-C768-4D8E-8426-717AB74D45B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0"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49E4528-AECB-46AC-91D2-24DA6D904902}"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4"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5"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359216AA-886F-4251-A370-6A2CCCEE80CD}"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8"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9"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0"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1"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2"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E04415B4-E171-46F2-84C8-0FFAFA4A348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902A192-B6F5-4176-8600-170CB8DB4A38}"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9"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089E4D0-CAFA-4F9E-942B-5E168B9CDDC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1"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B449DAF-688F-4FBD-BB15-C514E529154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2F9D039-9E99-4BF0-BD70-BD803DCC0F7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34"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650C6B2-8C90-4803-8935-26E9D4E0EAF3}"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3BE6706-239A-4C7A-8373-B0166248DD8C}"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135FD7C-C173-40BD-B020-40867D1AB57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39"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40"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27EE53A-A6BF-4F27-914E-297492FC7237}"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4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44"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C3697B5-50FE-4D82-A8D2-BA09403CBB7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47"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48"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AD153B0-74C2-4DC7-A311-A709A0EAD1E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1"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F0C00FA-9587-4B01-839D-D3F3895D7632}"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5"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6"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F679F0E2-78C8-44C9-84AA-55E63A96543B}"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8"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9"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0"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1"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2"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3"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DCD91745-49D4-46F5-894E-8F1D1DB60199}"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51BD374-0114-4055-8629-0E067BB0300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4F133DB-FC68-4DCD-B272-37D65E0C956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EBCB1EA-FD5C-4494-9723-1ABFF2058A1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7D262EB-0D9E-4F08-A375-09CDFF2229C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29A542-868C-4F1C-8832-5AD204E1A3C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 </a:t>
            </a:r>
            <a:endParaRPr b="0" lang="en-US"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72D68A0-BA89-472B-BA73-DDDAC17E9E09}" type="slidenum">
              <a:rPr b="0" lang="en-US" sz="1200" spc="-1" strike="noStrike">
                <a:solidFill>
                  <a:srgbClr val="8b8b8b"/>
                </a:solidFill>
                <a:latin typeface="Calibri"/>
              </a:rPr>
              <a:t>8</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DED3397-ABAF-48F2-8B39-A8D50F5E552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idx="7"/>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84" name="PlaceHolder 3"/>
          <p:cNvSpPr>
            <a:spLocks noGrp="1"/>
          </p:cNvSpPr>
          <p:nvPr>
            <p:ph type="ftr" idx="8"/>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5" name="PlaceHolder 4"/>
          <p:cNvSpPr>
            <a:spLocks noGrp="1"/>
          </p:cNvSpPr>
          <p:nvPr>
            <p:ph type="sldNum" idx="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184EA5E-BF2C-4A90-A63F-A71B408EC853}" type="slidenum">
              <a:rPr b="0" lang="en-US" sz="1200" spc="-1" strike="noStrike">
                <a:solidFill>
                  <a:srgbClr val="8b8b8b"/>
                </a:solidFill>
                <a:latin typeface="Calibri"/>
              </a:rPr>
              <a:t>&lt;number&gt;</a:t>
            </a:fld>
            <a:endParaRPr b="0" lang="en-US"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dt" idx="10"/>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24" name="PlaceHolder 2"/>
          <p:cNvSpPr>
            <a:spLocks noGrp="1"/>
          </p:cNvSpPr>
          <p:nvPr>
            <p:ph type="ftr" idx="11"/>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25" name="PlaceHolder 3"/>
          <p:cNvSpPr>
            <a:spLocks noGrp="1"/>
          </p:cNvSpPr>
          <p:nvPr>
            <p:ph type="sldNum" idx="12"/>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BE1B5BB1-946A-4BB3-8528-39F0C5BC10A2}" type="slidenum">
              <a:rPr b="0" lang="en-US" sz="1200" spc="-1" strike="noStrike">
                <a:solidFill>
                  <a:srgbClr val="8b8b8b"/>
                </a:solidFill>
                <a:latin typeface="Calibri"/>
              </a:rPr>
              <a:t>&lt;number&gt;</a:t>
            </a:fld>
            <a:endParaRPr b="0" lang="en-US" sz="1200" spc="-1" strike="noStrike">
              <a:latin typeface="Times New Roman"/>
            </a:endParaRPr>
          </a:p>
        </p:txBody>
      </p:sp>
      <p:sp>
        <p:nvSpPr>
          <p:cNvPr id="12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oleObject" Target="../embeddings/oleObject1.bin"/><Relationship Id="rId4" Type="http://schemas.openxmlformats.org/officeDocument/2006/relationships/image" Target="../media/image27.wmf"/><Relationship Id="rId5" Type="http://schemas.openxmlformats.org/officeDocument/2006/relationships/image" Target="../media/image28.wmf"/><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9.gif"/><Relationship Id="rId2" Type="http://schemas.openxmlformats.org/officeDocument/2006/relationships/image" Target="../media/image30.gif"/><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oleObject" Target="../embeddings/oleObject1.xls"/><Relationship Id="rId2" Type="http://schemas.openxmlformats.org/officeDocument/2006/relationships/image" Target="../media/image31.wmf"/><Relationship Id="rId3" Type="http://schemas.openxmlformats.org/officeDocument/2006/relationships/image" Target="../media/image32.wmf"/><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oleObject" Target="../embeddings/oleObject1.xls"/><Relationship Id="rId2" Type="http://schemas.openxmlformats.org/officeDocument/2006/relationships/image" Target="../media/image33.wmf"/><Relationship Id="rId3" Type="http://schemas.openxmlformats.org/officeDocument/2006/relationships/image" Target="../media/image34.wmf"/><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3.xml"/><Relationship Id="rId7"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9.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6.wmf"/><Relationship Id="rId3" Type="http://schemas.openxmlformats.org/officeDocument/2006/relationships/image" Target="../media/image47.wmf"/><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0" Type="http://schemas.openxmlformats.org/officeDocument/2006/relationships/image" Target="../media/image57.png"/><Relationship Id="rId11" Type="http://schemas.openxmlformats.org/officeDocument/2006/relationships/image" Target="../media/image58.png"/><Relationship Id="rId12" Type="http://schemas.openxmlformats.org/officeDocument/2006/relationships/image" Target="../media/image59.png"/><Relationship Id="rId13" Type="http://schemas.openxmlformats.org/officeDocument/2006/relationships/slideLayout" Target="../slideLayouts/slideLayout13.xml"/><Relationship Id="rId1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0.gif"/><Relationship Id="rId2" Type="http://schemas.openxmlformats.org/officeDocument/2006/relationships/image" Target="../media/image61.gif"/><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gif"/><Relationship Id="rId6"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9.wmf"/><Relationship Id="rId3" Type="http://schemas.openxmlformats.org/officeDocument/2006/relationships/image" Target="../media/image80.wmf"/><Relationship Id="rId4"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3.xml"/><Relationship Id="rId6"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image" Target="../media/image93.png"/><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image" Target="../media/image97.png"/><Relationship Id="rId3"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image" Target="../media/image99.png"/><Relationship Id="rId3" Type="http://schemas.openxmlformats.org/officeDocument/2006/relationships/image" Target="../media/image100.png"/><Relationship Id="rId4" Type="http://schemas.openxmlformats.org/officeDocument/2006/relationships/image" Target="../media/image101.png"/><Relationship Id="rId5"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png"/><Relationship Id="rId3" Type="http://schemas.openxmlformats.org/officeDocument/2006/relationships/image" Target="../media/image104.png"/><Relationship Id="rId4"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image" Target="../media/image106.png"/><Relationship Id="rId3" Type="http://schemas.openxmlformats.org/officeDocument/2006/relationships/image" Target="../media/image107.png"/><Relationship Id="rId4"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image" Target="../media/image117.png"/><Relationship Id="rId3" Type="http://schemas.openxmlformats.org/officeDocument/2006/relationships/image" Target="../media/image118.png"/><Relationship Id="rId4" Type="http://schemas.openxmlformats.org/officeDocument/2006/relationships/image" Target="../media/image119.png"/><Relationship Id="rId5"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20.gif"/><Relationship Id="rId2" Type="http://schemas.openxmlformats.org/officeDocument/2006/relationships/image" Target="../media/image121.gi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oleObject" Target="../embeddings/oleObject1.xls"/><Relationship Id="rId2" Type="http://schemas.openxmlformats.org/officeDocument/2006/relationships/image" Target="../media/image12.wmf"/><Relationship Id="rId3" Type="http://schemas.openxmlformats.org/officeDocument/2006/relationships/oleObject" Target="../embeddings/oleObject2.xls"/><Relationship Id="rId4" Type="http://schemas.openxmlformats.org/officeDocument/2006/relationships/image" Target="../media/image13.wmf"/><Relationship Id="rId5" Type="http://schemas.openxmlformats.org/officeDocument/2006/relationships/image" Target="../media/image14.wmf"/><Relationship Id="rId6" Type="http://schemas.openxmlformats.org/officeDocument/2006/relationships/image" Target="../media/image15.wmf"/><Relationship Id="rId7"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2.wmf"/><Relationship Id="rId3" Type="http://schemas.openxmlformats.org/officeDocument/2006/relationships/image" Target="../media/image123.wmf"/><Relationship Id="rId4"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26.png"/><Relationship Id="rId4" Type="http://schemas.openxmlformats.org/officeDocument/2006/relationships/image" Target="../media/image127.png"/><Relationship Id="rId5" Type="http://schemas.openxmlformats.org/officeDocument/2006/relationships/image" Target="../media/image128.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1.png"/><Relationship Id="rId9" Type="http://schemas.openxmlformats.org/officeDocument/2006/relationships/image" Target="../media/image132.png"/><Relationship Id="rId10" Type="http://schemas.openxmlformats.org/officeDocument/2006/relationships/image" Target="../media/image133.png"/><Relationship Id="rId11" Type="http://schemas.openxmlformats.org/officeDocument/2006/relationships/image" Target="../media/image134.png"/><Relationship Id="rId12" Type="http://schemas.openxmlformats.org/officeDocument/2006/relationships/image" Target="../media/image135.png"/><Relationship Id="rId13" Type="http://schemas.openxmlformats.org/officeDocument/2006/relationships/image" Target="../media/image136.png"/><Relationship Id="rId14" Type="http://schemas.openxmlformats.org/officeDocument/2006/relationships/image" Target="../media/image137.png"/><Relationship Id="rId15" Type="http://schemas.openxmlformats.org/officeDocument/2006/relationships/image" Target="../media/image138.png"/><Relationship Id="rId16"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139.png"/><Relationship Id="rId2" Type="http://schemas.openxmlformats.org/officeDocument/2006/relationships/image" Target="../media/image140.png"/><Relationship Id="rId3" Type="http://schemas.openxmlformats.org/officeDocument/2006/relationships/image" Target="../media/image141.png"/><Relationship Id="rId4" Type="http://schemas.openxmlformats.org/officeDocument/2006/relationships/image" Target="../media/image142.png"/><Relationship Id="rId5" Type="http://schemas.openxmlformats.org/officeDocument/2006/relationships/image" Target="../media/image143.png"/><Relationship Id="rId6" Type="http://schemas.openxmlformats.org/officeDocument/2006/relationships/image" Target="../media/image144.png"/><Relationship Id="rId7" Type="http://schemas.openxmlformats.org/officeDocument/2006/relationships/image" Target="../media/image145.png"/><Relationship Id="rId8" Type="http://schemas.openxmlformats.org/officeDocument/2006/relationships/image" Target="../media/image146.png"/><Relationship Id="rId9" Type="http://schemas.openxmlformats.org/officeDocument/2006/relationships/image" Target="../media/image147.png"/><Relationship Id="rId10" Type="http://schemas.openxmlformats.org/officeDocument/2006/relationships/image" Target="../media/image148.png"/><Relationship Id="rId11" Type="http://schemas.openxmlformats.org/officeDocument/2006/relationships/image" Target="../media/image149.png"/><Relationship Id="rId12" Type="http://schemas.openxmlformats.org/officeDocument/2006/relationships/image" Target="../media/image150.png"/><Relationship Id="rId13"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image" Target="../media/image160.png"/><Relationship Id="rId11" Type="http://schemas.openxmlformats.org/officeDocument/2006/relationships/image" Target="../media/image161.png"/><Relationship Id="rId1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usatrade.gov/website/ccg.nsf/ccghomepage?openform" TargetMode="External"/><Relationship Id="rId2" Type="http://schemas.openxmlformats.org/officeDocument/2006/relationships/hyperlink" Target="http://lcweb2.loc.gov/frd/cs/cshome.html" TargetMode="External"/><Relationship Id="rId3" Type="http://schemas.openxmlformats.org/officeDocument/2006/relationships/hyperlink" Target="http://www.odci.gov/" TargetMode="External"/><Relationship Id="rId4" Type="http://schemas.openxmlformats.org/officeDocument/2006/relationships/hyperlink" Target="http://www.pwcglobal.com/" TargetMode="External"/><Relationship Id="rId5" Type="http://schemas.openxmlformats.org/officeDocument/2006/relationships/hyperlink" Target="http://www.morganstanley.com/gef/" TargetMode="External"/><Relationship Id="rId6" Type="http://schemas.openxmlformats.org/officeDocument/2006/relationships/hyperlink" Target="http://biz.yahoo.com/ifc/" TargetMode="External"/><Relationship Id="rId7" Type="http://schemas.openxmlformats.org/officeDocument/2006/relationships/hyperlink" Target="http://biz.yahoo.com/ifc/" TargetMode="External"/><Relationship Id="rId8" Type="http://schemas.openxmlformats.org/officeDocument/2006/relationships/hyperlink" Target="http://ciber.bus.msu.edu/" TargetMode="External"/><Relationship Id="rId9"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oleObject" Target="../embeddings/oleObject1.bin"/><Relationship Id="rId6" Type="http://schemas.openxmlformats.org/officeDocument/2006/relationships/image" Target="../media/image23.wmf"/><Relationship Id="rId7" Type="http://schemas.openxmlformats.org/officeDocument/2006/relationships/image" Target="../media/image24.wmf"/><Relationship Id="rId8"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212840" y="609480"/>
            <a:ext cx="6270120" cy="4191120"/>
          </a:xfrm>
          <a:prstGeom prst="rect">
            <a:avLst/>
          </a:prstGeom>
          <a:noFill/>
          <a:ln w="0">
            <a:noFill/>
          </a:ln>
        </p:spPr>
        <p:txBody>
          <a:bodyPr numCol="1" spcCol="0" anchor="ctr">
            <a:noAutofit/>
          </a:bodyPr>
          <a:p>
            <a:pPr algn="ctr">
              <a:lnSpc>
                <a:spcPct val="100000"/>
              </a:lnSpc>
              <a:buNone/>
            </a:pPr>
            <a:r>
              <a:rPr b="1" lang="en-US" sz="7300" spc="-1" strike="noStrike">
                <a:solidFill>
                  <a:srgbClr val="0000ff"/>
                </a:solidFill>
                <a:latin typeface="Calibri"/>
              </a:rPr>
              <a:t>Direct Foreign Investment</a:t>
            </a:r>
            <a:endParaRPr b="0" lang="en-US" sz="7300" spc="-1" strike="noStrike">
              <a:solidFill>
                <a:srgbClr val="000000"/>
              </a:solidFill>
              <a:latin typeface="Calibri"/>
            </a:endParaRPr>
          </a:p>
        </p:txBody>
      </p:sp>
      <p:sp>
        <p:nvSpPr>
          <p:cNvPr id="171" name="PlaceHolder 2"/>
          <p:cNvSpPr>
            <a:spLocks noGrp="1"/>
          </p:cNvSpPr>
          <p:nvPr>
            <p:ph type="ftr" idx="1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172" name="PlaceHolder 3"/>
          <p:cNvSpPr>
            <a:spLocks noGrp="1"/>
          </p:cNvSpPr>
          <p:nvPr>
            <p:ph type="sldNum" idx="1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0D8AB1A6-A6D5-41E5-9716-4F5709D5EC70}"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424080" y="309240"/>
            <a:ext cx="8178480" cy="1750680"/>
          </a:xfrm>
          <a:prstGeom prst="rect">
            <a:avLst/>
          </a:prstGeom>
          <a:noFill/>
          <a:ln w="0">
            <a:noFill/>
          </a:ln>
        </p:spPr>
        <p:txBody>
          <a:bodyPr numCol="1" spcCol="0" anchor="t">
            <a:noAutofit/>
          </a:bodyPr>
          <a:p>
            <a:pPr marL="343080" indent="-343080">
              <a:lnSpc>
                <a:spcPct val="100000"/>
              </a:lnSpc>
              <a:spcBef>
                <a:spcPts val="519"/>
              </a:spcBef>
              <a:buNone/>
              <a:tabLst>
                <a:tab algn="l" pos="0"/>
              </a:tabLst>
            </a:pPr>
            <a:r>
              <a:rPr b="1" lang="en-US" sz="2600" spc="-1" strike="noStrike">
                <a:solidFill>
                  <a:srgbClr val="0070c0"/>
                </a:solidFill>
                <a:latin typeface="Calibri"/>
              </a:rPr>
              <a:t>Diversification Benefits for Merrimack Co.(contd…)</a:t>
            </a:r>
            <a:endParaRPr b="0" lang="en-US" sz="2600" spc="-1" strike="noStrike">
              <a:solidFill>
                <a:srgbClr val="000000"/>
              </a:solidFill>
              <a:latin typeface="Calibri"/>
            </a:endParaRPr>
          </a:p>
          <a:p>
            <a:pPr marL="343080" indent="-343080">
              <a:lnSpc>
                <a:spcPct val="100000"/>
              </a:lnSpc>
              <a:spcBef>
                <a:spcPts val="519"/>
              </a:spcBef>
              <a:buSzPct val="100016"/>
              <a:buBlip>
                <a:blip r:embed="rId1"/>
              </a:buBlip>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If the new project is located in the U.K., the portfolio variance for the overall firm</a:t>
            </a:r>
            <a:endParaRPr b="0" lang="en-US" sz="2600" spc="-1" strike="noStrike">
              <a:solidFill>
                <a:srgbClr val="000000"/>
              </a:solidFill>
              <a:latin typeface="Calibri"/>
            </a:endParaRPr>
          </a:p>
        </p:txBody>
      </p:sp>
      <p:sp>
        <p:nvSpPr>
          <p:cNvPr id="236" name="PlaceHolder 2"/>
          <p:cNvSpPr>
            <a:spLocks noGrp="1"/>
          </p:cNvSpPr>
          <p:nvPr>
            <p:ph type="ftr" idx="3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37" name="PlaceHolder 3"/>
          <p:cNvSpPr>
            <a:spLocks noGrp="1"/>
          </p:cNvSpPr>
          <p:nvPr>
            <p:ph type="sldNum" idx="3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D76E1885-BD2E-4724-BBE5-11A2420146CB}" type="slidenum">
              <a:rPr b="0" lang="en-US" sz="2200" spc="-1" strike="noStrike">
                <a:solidFill>
                  <a:srgbClr val="8b8b8b"/>
                </a:solidFill>
                <a:latin typeface="Cambria"/>
              </a:rPr>
              <a:t>9</a:t>
            </a:fld>
            <a:endParaRPr b="0" lang="en-US" sz="2200" spc="-1" strike="noStrike">
              <a:latin typeface="Times New Roman"/>
            </a:endParaRPr>
          </a:p>
        </p:txBody>
      </p:sp>
      <p:sp>
        <p:nvSpPr>
          <p:cNvPr id="238" name="Rectangle 3"/>
          <p:cNvSpPr/>
          <p:nvPr/>
        </p:nvSpPr>
        <p:spPr>
          <a:xfrm>
            <a:off x="608040" y="3965400"/>
            <a:ext cx="7994880" cy="1677600"/>
          </a:xfrm>
          <a:prstGeom prst="rect">
            <a:avLst/>
          </a:prstGeom>
          <a:noFill/>
          <a:ln w="0">
            <a:noFill/>
          </a:ln>
        </p:spPr>
        <p:style>
          <a:lnRef idx="0"/>
          <a:fillRef idx="0"/>
          <a:effectRef idx="0"/>
          <a:fontRef idx="minor"/>
        </p:style>
        <p:txBody>
          <a:bodyPr lIns="83160" rIns="83160" tIns="40680" bIns="40680" anchor="t">
            <a:noAutofit/>
          </a:bodyPr>
          <a:p>
            <a:pPr marL="315000" indent="-315000">
              <a:lnSpc>
                <a:spcPct val="100000"/>
              </a:lnSpc>
              <a:spcBef>
                <a:spcPts val="519"/>
              </a:spcBef>
              <a:buSzPct val="100016"/>
              <a:buBlip>
                <a:blip r:embed="rId2"/>
              </a:buBlip>
            </a:pPr>
            <a:r>
              <a:rPr b="0" lang="en-US" sz="2600" spc="-1" strike="noStrike">
                <a:solidFill>
                  <a:srgbClr val="000000"/>
                </a:solidFill>
                <a:latin typeface="Calibri"/>
              </a:rPr>
              <a:t>Thus, as a whole, Merrimack will generate more stable returns if the new project is located in the U.K.</a:t>
            </a:r>
            <a:endParaRPr b="0" lang="en-US" sz="2600" spc="-1" strike="noStrike">
              <a:latin typeface="Arial"/>
            </a:endParaRPr>
          </a:p>
        </p:txBody>
      </p:sp>
      <p:graphicFrame>
        <p:nvGraphicFramePr>
          <p:cNvPr id="239" name=""/>
          <p:cNvGraphicFramePr/>
          <p:nvPr/>
        </p:nvGraphicFramePr>
        <p:xfrm>
          <a:off x="1280160" y="1981440"/>
          <a:ext cx="5853240" cy="1416600"/>
        </p:xfrm>
        <a:graphic>
          <a:graphicData uri="http://schemas.openxmlformats.org/presentationml/2006/ole">
            <p:oleObj progId="Equation.3" r:id="rId3" spid="">
              <p:embed/>
              <p:pic>
                <p:nvPicPr>
                  <p:cNvPr id="240" name="" descr=""/>
                  <p:cNvPicPr/>
                  <p:nvPr/>
                </p:nvPicPr>
                <p:blipFill>
                  <a:blip r:embed="rId4"/>
                  <a:stretch/>
                </p:blipFill>
                <p:spPr>
                  <a:xfrm>
                    <a:off x="1280160" y="1981440"/>
                    <a:ext cx="5853240" cy="1416600"/>
                  </a:xfrm>
                  <a:prstGeom prst="rect">
                    <a:avLst/>
                  </a:prstGeom>
                  <a:ln w="0">
                    <a:noFill/>
                  </a:ln>
                </p:spPr>
              </p:pic>
            </p:oleObj>
          </a:graphicData>
        </a:graphic>
      </p:graphicFrame>
      <p:pic>
        <p:nvPicPr>
          <p:cNvPr id="241" name="" descr=""/>
          <p:cNvPicPr/>
          <p:nvPr/>
        </p:nvPicPr>
        <p:blipFill>
          <a:blip r:embed="rId5"/>
          <a:stretch/>
        </p:blipFill>
        <p:spPr>
          <a:xfrm>
            <a:off x="1270080" y="1981080"/>
            <a:ext cx="5842080" cy="1409760"/>
          </a:xfrm>
          <a:prstGeom prst="rect">
            <a:avLst/>
          </a:prstGeom>
          <a:ln w="0">
            <a:noFill/>
          </a:ln>
        </p:spPr>
      </p:pic>
    </p:spTree>
  </p:cSld>
  <mc:AlternateContent>
    <mc:Choice Requires="p14">
      <p:transition spd="slow" p14:dur="2000"/>
    </mc:Choice>
    <mc:Fallback>
      <p:transition spd="slow"/>
    </mc:Fallback>
  </mc:AlternateContent>
  <p:timing>
    <p:tnLst>
      <p:par>
        <p:cTn id="126" dur="indefinite" restart="never" nodeType="tmRoot">
          <p:childTnLst>
            <p:seq>
              <p:cTn id="127" dur="indefinite" nodeType="mainSeq">
                <p:childTnLst>
                  <p:par>
                    <p:cTn id="128" nodeType="clickEffect" fill="hold">
                      <p:stCondLst>
                        <p:cond delay="indefinite"/>
                      </p:stCondLst>
                      <p:childTnLst>
                        <p:par>
                          <p:cTn id="129" nodeType="withEffect" fill="hold">
                            <p:stCondLst>
                              <p:cond delay="0"/>
                            </p:stCondLst>
                            <p:childTnLst>
                              <p:par>
                                <p:cTn id="130" nodeType="clickEffect" fill="hold" presetClass="entr" presetID="22" presetSubtype="8">
                                  <p:stCondLst>
                                    <p:cond delay="0"/>
                                  </p:stCondLst>
                                  <p:childTnLst>
                                    <p:set>
                                      <p:cBhvr>
                                        <p:cTn id="131" dur="1" fill="hold">
                                          <p:stCondLst>
                                            <p:cond delay="0"/>
                                          </p:stCondLst>
                                        </p:cTn>
                                        <p:tgtEl>
                                          <p:spTgt spid="238"/>
                                        </p:tgtEl>
                                        <p:attrNameLst>
                                          <p:attrName>style.visibility</p:attrName>
                                        </p:attrNameLst>
                                      </p:cBhvr>
                                      <p:to>
                                        <p:strVal val="visible"/>
                                      </p:to>
                                    </p:set>
                                    <p:animEffect filter="wipe(left)" transition="in">
                                      <p:cBhvr additive="repl">
                                        <p:cTn id="132"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p:nvPr>
        </p:nvSpPr>
        <p:spPr>
          <a:xfrm>
            <a:off x="424080" y="309240"/>
            <a:ext cx="8178480" cy="5785920"/>
          </a:xfrm>
          <a:prstGeom prst="rect">
            <a:avLst/>
          </a:prstGeom>
          <a:noFill/>
          <a:ln w="0">
            <a:noFill/>
          </a:ln>
        </p:spPr>
        <p:txBody>
          <a:bodyPr anchor="t">
            <a:noAutofit/>
          </a:bodyPr>
          <a:p>
            <a:pPr marL="228600" indent="-228600" algn="ctr">
              <a:lnSpc>
                <a:spcPct val="100000"/>
              </a:lnSpc>
              <a:spcBef>
                <a:spcPts val="1001"/>
              </a:spcBef>
              <a:buNone/>
              <a:tabLst>
                <a:tab algn="l" pos="0"/>
              </a:tabLst>
            </a:pPr>
            <a:r>
              <a:rPr b="1" lang="en-US" sz="3300" spc="-1" strike="noStrike">
                <a:solidFill>
                  <a:srgbClr val="0070c0"/>
                </a:solidFill>
                <a:latin typeface="Calibri"/>
              </a:rPr>
              <a:t>Benefits of International Diversification</a:t>
            </a:r>
            <a:r>
              <a:rPr b="0" lang="en-US" sz="2800" spc="-1" strike="noStrike">
                <a:solidFill>
                  <a:srgbClr val="0070c0"/>
                </a:solidFill>
                <a:latin typeface="Calibri"/>
              </a:rPr>
              <a:t> </a:t>
            </a:r>
            <a:endParaRPr b="0" lang="en-US" sz="2800" spc="-1" strike="noStrike">
              <a:solidFill>
                <a:srgbClr val="000000"/>
              </a:solidFill>
              <a:latin typeface="Calibri"/>
            </a:endParaRPr>
          </a:p>
          <a:p>
            <a:pPr marL="228600" indent="-228600">
              <a:lnSpc>
                <a:spcPct val="100000"/>
              </a:lnSpc>
              <a:spcBef>
                <a:spcPts val="1001"/>
              </a:spcBef>
              <a:buSzPct val="100058"/>
              <a:buBlip>
                <a:blip r:embed="rId1"/>
              </a:buBlip>
              <a:tabLst>
                <a:tab algn="l" pos="0"/>
              </a:tabLst>
            </a:pPr>
            <a:r>
              <a:rPr b="0" lang="en-US" sz="2800" spc="-1" strike="noStrike">
                <a:solidFill>
                  <a:srgbClr val="000000"/>
                </a:solidFill>
                <a:latin typeface="Calibri"/>
              </a:rPr>
              <a:t>An MNC may not be insulated from a global crisis, since many countries will be adversely affected.</a:t>
            </a:r>
            <a:endParaRPr b="0" lang="en-US" sz="2800" spc="-1" strike="noStrike">
              <a:solidFill>
                <a:srgbClr val="000000"/>
              </a:solidFill>
              <a:latin typeface="Calibri"/>
            </a:endParaRPr>
          </a:p>
          <a:p>
            <a:pPr marL="228600" indent="-228600">
              <a:lnSpc>
                <a:spcPct val="100000"/>
              </a:lnSpc>
              <a:spcBef>
                <a:spcPts val="1001"/>
              </a:spcBef>
              <a:buSzPct val="100058"/>
              <a:buBlip>
                <a:blip r:embed="rId2"/>
              </a:buBlip>
              <a:tabLst>
                <a:tab algn="l" pos="0"/>
              </a:tabLst>
            </a:pPr>
            <a:r>
              <a:rPr b="0" lang="en-US" sz="2800" spc="-1" strike="noStrike">
                <a:solidFill>
                  <a:srgbClr val="000000"/>
                </a:solidFill>
                <a:latin typeface="Calibri"/>
              </a:rPr>
              <a:t>However, as can be seen from the 1997-98 Asian crisis, an MNC that had diversified among the Asian countries might have fared better than if it had focused on one country. Even better would be diversification among the continents. </a:t>
            </a:r>
            <a:endParaRPr b="0" lang="en-US" sz="2800" spc="-1" strike="noStrike">
              <a:solidFill>
                <a:srgbClr val="000000"/>
              </a:solidFill>
              <a:latin typeface="Calibri"/>
            </a:endParaRPr>
          </a:p>
        </p:txBody>
      </p:sp>
      <p:sp>
        <p:nvSpPr>
          <p:cNvPr id="243" name="PlaceHolder 2"/>
          <p:cNvSpPr>
            <a:spLocks noGrp="1"/>
          </p:cNvSpPr>
          <p:nvPr>
            <p:ph type="ftr" idx="3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44" name="PlaceHolder 3"/>
          <p:cNvSpPr>
            <a:spLocks noGrp="1"/>
          </p:cNvSpPr>
          <p:nvPr>
            <p:ph type="sldNum" idx="3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0EFCD0C0-2914-4CF3-8051-27AB07AE1802}" type="slidenum">
              <a:rPr b="0" lang="en-US" sz="2200" spc="-1" strike="noStrike">
                <a:solidFill>
                  <a:srgbClr val="8b8b8b"/>
                </a:solidFill>
                <a:latin typeface="Cambria"/>
              </a:rPr>
              <a:t>9</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87320" y="227520"/>
            <a:ext cx="7423200" cy="1071360"/>
          </a:xfrm>
          <a:prstGeom prst="rect">
            <a:avLst/>
          </a:prstGeom>
          <a:noFill/>
          <a:ln w="0">
            <a:noFill/>
          </a:ln>
        </p:spPr>
        <p:txBody>
          <a:bodyPr numCol="1" spcCol="0" anchor="ctr">
            <a:noAutofit/>
          </a:bodyPr>
          <a:p>
            <a:pPr algn="ctr">
              <a:lnSpc>
                <a:spcPct val="100000"/>
              </a:lnSpc>
              <a:buNone/>
            </a:pPr>
            <a:r>
              <a:rPr b="1" lang="en-US" sz="3700" spc="-1" strike="noStrike">
                <a:solidFill>
                  <a:srgbClr val="0070c0"/>
                </a:solidFill>
                <a:latin typeface="Calibri"/>
              </a:rPr>
              <a:t>Real Growth in GDP</a:t>
            </a:r>
            <a:endParaRPr b="0" lang="en-US" sz="3700" spc="-1" strike="noStrike">
              <a:solidFill>
                <a:srgbClr val="000000"/>
              </a:solidFill>
              <a:latin typeface="Calibri"/>
            </a:endParaRPr>
          </a:p>
        </p:txBody>
      </p:sp>
      <p:sp>
        <p:nvSpPr>
          <p:cNvPr id="246" name="PlaceHolder 2"/>
          <p:cNvSpPr>
            <a:spLocks noGrp="1"/>
          </p:cNvSpPr>
          <p:nvPr>
            <p:ph type="ftr" idx="3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47" name="PlaceHolder 3"/>
          <p:cNvSpPr>
            <a:spLocks noGrp="1"/>
          </p:cNvSpPr>
          <p:nvPr>
            <p:ph type="sldNum" idx="3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DC362BF5-F8C6-4FCB-862C-223D4516FAAD}" type="slidenum">
              <a:rPr b="0" lang="en-US" sz="2200" spc="-1" strike="noStrike">
                <a:solidFill>
                  <a:srgbClr val="8b8b8b"/>
                </a:solidFill>
                <a:latin typeface="Cambria"/>
              </a:rPr>
              <a:t>9</a:t>
            </a:fld>
            <a:endParaRPr b="0" lang="en-US" sz="2200" spc="-1" strike="noStrike">
              <a:latin typeface="Times New Roman"/>
            </a:endParaRPr>
          </a:p>
        </p:txBody>
      </p:sp>
      <p:grpSp>
        <p:nvGrpSpPr>
          <p:cNvPr id="248" name="Group 3"/>
          <p:cNvGrpSpPr/>
          <p:nvPr/>
        </p:nvGrpSpPr>
        <p:grpSpPr>
          <a:xfrm>
            <a:off x="960840" y="1297440"/>
            <a:ext cx="7248240" cy="4797720"/>
            <a:chOff x="960840" y="1297440"/>
            <a:chExt cx="7248240" cy="4797720"/>
          </a:xfrm>
        </p:grpSpPr>
        <p:graphicFrame>
          <p:nvGraphicFramePr>
            <p:cNvPr id="249" name=""/>
            <p:cNvGraphicFramePr/>
            <p:nvPr/>
          </p:nvGraphicFramePr>
          <p:xfrm>
            <a:off x="1222560" y="1346760"/>
            <a:ext cx="6986520" cy="4748400"/>
          </p:xfrm>
          <a:graphic>
            <a:graphicData uri="http://schemas.openxmlformats.org/presentationml/2006/ole">
              <p:oleObj progId="Excel.Sheet.8" r:id="rId1" spid="">
                <p:embed/>
                <p:pic>
                  <p:nvPicPr>
                    <p:cNvPr id="250" name="" descr=""/>
                    <p:cNvPicPr/>
                    <p:nvPr/>
                  </p:nvPicPr>
                  <p:blipFill>
                    <a:blip r:embed="rId2"/>
                    <a:stretch/>
                  </p:blipFill>
                  <p:spPr>
                    <a:xfrm>
                      <a:off x="1222560" y="1346760"/>
                      <a:ext cx="6986520" cy="4748400"/>
                    </a:xfrm>
                    <a:prstGeom prst="rect">
                      <a:avLst/>
                    </a:prstGeom>
                    <a:ln w="0">
                      <a:noFill/>
                    </a:ln>
                  </p:spPr>
                </p:pic>
              </p:oleObj>
            </a:graphicData>
          </a:graphic>
        </p:graphicFrame>
        <p:sp>
          <p:nvSpPr>
            <p:cNvPr id="251" name="Text Box 5"/>
            <p:cNvSpPr/>
            <p:nvPr/>
          </p:nvSpPr>
          <p:spPr>
            <a:xfrm rot="16200000">
              <a:off x="-981360" y="3240000"/>
              <a:ext cx="4250520" cy="36540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1800" spc="-1" strike="noStrike">
                  <a:solidFill>
                    <a:srgbClr val="000000"/>
                  </a:solidFill>
                  <a:latin typeface="Century Gothic"/>
                </a:rPr>
                <a:t>Annual % D in GDP (constant prices) </a:t>
              </a:r>
              <a:endParaRPr b="0" lang="en-US" sz="1800" spc="-1" strike="noStrike">
                <a:latin typeface="Arial"/>
              </a:endParaRPr>
            </a:p>
          </p:txBody>
        </p:sp>
      </p:grpSp>
      <p:sp>
        <p:nvSpPr>
          <p:cNvPr id="252" name="Text Box 6"/>
          <p:cNvSpPr/>
          <p:nvPr/>
        </p:nvSpPr>
        <p:spPr>
          <a:xfrm>
            <a:off x="205560" y="988560"/>
            <a:ext cx="8732520" cy="419040"/>
          </a:xfrm>
          <a:prstGeom prst="rect">
            <a:avLst/>
          </a:prstGeom>
          <a:noFill/>
          <a:ln w="0">
            <a:noFill/>
          </a:ln>
        </p:spPr>
        <p:style>
          <a:lnRef idx="0"/>
          <a:fillRef idx="0"/>
          <a:effectRef idx="0"/>
          <a:fontRef idx="minor"/>
        </p:style>
        <p:txBody>
          <a:bodyPr lIns="83880" rIns="83880" tIns="42120" bIns="42120" anchor="t">
            <a:spAutoFit/>
          </a:bodyPr>
          <a:p>
            <a:pPr algn="ctr">
              <a:lnSpc>
                <a:spcPct val="100000"/>
              </a:lnSpc>
              <a:buNone/>
            </a:pPr>
            <a:r>
              <a:rPr b="1" i="1" lang="en-US" sz="2200" spc="-1" strike="noStrike">
                <a:solidFill>
                  <a:srgbClr val="000000"/>
                </a:solidFill>
                <a:latin typeface="Century Gothic"/>
              </a:rPr>
              <a:t>For Selected Asian Economies</a:t>
            </a:r>
            <a:endParaRPr b="0" lang="en-US" sz="2200" spc="-1" strike="noStrike">
              <a:latin typeface="Arial"/>
            </a:endParaRPr>
          </a:p>
        </p:txBody>
      </p:sp>
      <p:pic>
        <p:nvPicPr>
          <p:cNvPr id="253" name="" descr=""/>
          <p:cNvPicPr/>
          <p:nvPr/>
        </p:nvPicPr>
        <p:blipFill>
          <a:blip r:embed="rId3"/>
          <a:stretch/>
        </p:blipFill>
        <p:spPr>
          <a:xfrm>
            <a:off x="1219320" y="1346040"/>
            <a:ext cx="6985080" cy="4737240"/>
          </a:xfrm>
          <a:prstGeom prst="rect">
            <a:avLst/>
          </a:prstGeom>
          <a:ln w="0">
            <a:noFill/>
          </a:ln>
        </p:spPr>
      </p:pic>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nodeType="clickEffect" fill="hold">
                      <p:stCondLst>
                        <p:cond delay="indefinite"/>
                      </p:stCondLst>
                      <p:childTnLst>
                        <p:par>
                          <p:cTn id="136" nodeType="withEffect" fill="hold">
                            <p:stCondLst>
                              <p:cond delay="0"/>
                            </p:stCondLst>
                            <p:childTnLst>
                              <p:par>
                                <p:cTn id="137" nodeType="clickEffect" fill="hold" presetClass="entr" presetID="22" presetSubtype="1">
                                  <p:stCondLst>
                                    <p:cond delay="0"/>
                                  </p:stCondLst>
                                  <p:childTnLst>
                                    <p:set>
                                      <p:cBhvr>
                                        <p:cTn id="138" dur="1" fill="hold">
                                          <p:stCondLst>
                                            <p:cond delay="0"/>
                                          </p:stCondLst>
                                        </p:cTn>
                                        <p:tgtEl>
                                          <p:spTgt spid="248"/>
                                        </p:tgtEl>
                                        <p:attrNameLst>
                                          <p:attrName>style.visibility</p:attrName>
                                        </p:attrNameLst>
                                      </p:cBhvr>
                                      <p:to>
                                        <p:strVal val="visible"/>
                                      </p:to>
                                    </p:set>
                                    <p:animEffect filter="wipe(up)" transition="in">
                                      <p:cBhvr additive="repl">
                                        <p:cTn id="139"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787320" y="227520"/>
            <a:ext cx="7423200" cy="1071360"/>
          </a:xfrm>
          <a:prstGeom prst="rect">
            <a:avLst/>
          </a:prstGeom>
          <a:noFill/>
          <a:ln w="0">
            <a:noFill/>
          </a:ln>
        </p:spPr>
        <p:txBody>
          <a:bodyPr numCol="1" spcCol="0" lIns="83160" rIns="83160" tIns="40680" bIns="40680" anchor="ctr">
            <a:noAutofit/>
          </a:bodyPr>
          <a:p>
            <a:pPr algn="ctr">
              <a:lnSpc>
                <a:spcPct val="100000"/>
              </a:lnSpc>
              <a:buNone/>
            </a:pPr>
            <a:r>
              <a:rPr b="1" lang="en-US" sz="3700" spc="-1" strike="noStrike">
                <a:solidFill>
                  <a:srgbClr val="0070c0"/>
                </a:solidFill>
                <a:latin typeface="Calibri"/>
              </a:rPr>
              <a:t>Real Growth in GDP</a:t>
            </a:r>
            <a:endParaRPr b="0" lang="en-US" sz="3700" spc="-1" strike="noStrike">
              <a:solidFill>
                <a:srgbClr val="000000"/>
              </a:solidFill>
              <a:latin typeface="Calibri"/>
            </a:endParaRPr>
          </a:p>
        </p:txBody>
      </p:sp>
      <p:sp>
        <p:nvSpPr>
          <p:cNvPr id="255" name="PlaceHolder 2"/>
          <p:cNvSpPr>
            <a:spLocks noGrp="1"/>
          </p:cNvSpPr>
          <p:nvPr>
            <p:ph type="ftr" idx="4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56" name="PlaceHolder 3"/>
          <p:cNvSpPr>
            <a:spLocks noGrp="1"/>
          </p:cNvSpPr>
          <p:nvPr>
            <p:ph type="sldNum" idx="4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BCC2946B-ABA3-4E26-872D-A05EFAAB1D55}" type="slidenum">
              <a:rPr b="0" lang="en-US" sz="2200" spc="-1" strike="noStrike">
                <a:solidFill>
                  <a:srgbClr val="8b8b8b"/>
                </a:solidFill>
                <a:latin typeface="Cambria"/>
              </a:rPr>
              <a:t>9</a:t>
            </a:fld>
            <a:endParaRPr b="0" lang="en-US" sz="2200" spc="-1" strike="noStrike">
              <a:latin typeface="Times New Roman"/>
            </a:endParaRPr>
          </a:p>
        </p:txBody>
      </p:sp>
      <p:grpSp>
        <p:nvGrpSpPr>
          <p:cNvPr id="257" name="Group 3"/>
          <p:cNvGrpSpPr/>
          <p:nvPr/>
        </p:nvGrpSpPr>
        <p:grpSpPr>
          <a:xfrm>
            <a:off x="819000" y="1748880"/>
            <a:ext cx="7463160" cy="4378320"/>
            <a:chOff x="819000" y="1748880"/>
            <a:chExt cx="7463160" cy="4378320"/>
          </a:xfrm>
        </p:grpSpPr>
        <p:graphicFrame>
          <p:nvGraphicFramePr>
            <p:cNvPr id="258" name=""/>
            <p:cNvGraphicFramePr/>
            <p:nvPr/>
          </p:nvGraphicFramePr>
          <p:xfrm>
            <a:off x="1006920" y="1748880"/>
            <a:ext cx="7275240" cy="4378320"/>
          </p:xfrm>
          <a:graphic>
            <a:graphicData uri="http://schemas.openxmlformats.org/presentationml/2006/ole">
              <p:oleObj progId="Excel.Sheet.8" r:id="rId1" spid="">
                <p:embed/>
                <p:pic>
                  <p:nvPicPr>
                    <p:cNvPr id="259" name="" descr=""/>
                    <p:cNvPicPr/>
                    <p:nvPr/>
                  </p:nvPicPr>
                  <p:blipFill>
                    <a:blip r:embed="rId2"/>
                    <a:stretch/>
                  </p:blipFill>
                  <p:spPr>
                    <a:xfrm>
                      <a:off x="1006920" y="1748880"/>
                      <a:ext cx="7275240" cy="4378320"/>
                    </a:xfrm>
                    <a:prstGeom prst="rect">
                      <a:avLst/>
                    </a:prstGeom>
                    <a:ln w="0">
                      <a:noFill/>
                    </a:ln>
                  </p:spPr>
                </p:pic>
              </p:oleObj>
            </a:graphicData>
          </a:graphic>
        </p:graphicFrame>
        <p:sp>
          <p:nvSpPr>
            <p:cNvPr id="260" name="Text Box 5"/>
            <p:cNvSpPr/>
            <p:nvPr/>
          </p:nvSpPr>
          <p:spPr>
            <a:xfrm rot="16200000">
              <a:off x="-1123200" y="3719520"/>
              <a:ext cx="4250520" cy="365400"/>
            </a:xfrm>
            <a:prstGeom prst="rect">
              <a:avLst/>
            </a:prstGeom>
            <a:noFill/>
            <a:ln w="0">
              <a:noFill/>
            </a:ln>
          </p:spPr>
          <p:style>
            <a:lnRef idx="0"/>
            <a:fillRef idx="0"/>
            <a:effectRef idx="0"/>
            <a:fontRef idx="minor"/>
          </p:style>
          <p:txBody>
            <a:bodyPr wrap="none" anchor="t">
              <a:spAutoFit/>
            </a:bodyPr>
            <a:p>
              <a:pPr algn="ctr">
                <a:lnSpc>
                  <a:spcPct val="100000"/>
                </a:lnSpc>
                <a:buNone/>
              </a:pPr>
              <a:r>
                <a:rPr b="0" lang="en-US" sz="1800" spc="-1" strike="noStrike">
                  <a:solidFill>
                    <a:srgbClr val="000000"/>
                  </a:solidFill>
                  <a:latin typeface="Century Gothic"/>
                </a:rPr>
                <a:t>Annual % D in GDP (constant prices) </a:t>
              </a:r>
              <a:endParaRPr b="0" lang="en-US" sz="1800" spc="-1" strike="noStrike">
                <a:latin typeface="Arial"/>
              </a:endParaRPr>
            </a:p>
          </p:txBody>
        </p:sp>
      </p:grpSp>
      <p:sp>
        <p:nvSpPr>
          <p:cNvPr id="261" name="Text Box 6"/>
          <p:cNvSpPr/>
          <p:nvPr/>
        </p:nvSpPr>
        <p:spPr>
          <a:xfrm>
            <a:off x="205560" y="988560"/>
            <a:ext cx="8732520" cy="419040"/>
          </a:xfrm>
          <a:prstGeom prst="rect">
            <a:avLst/>
          </a:prstGeom>
          <a:noFill/>
          <a:ln w="0">
            <a:noFill/>
          </a:ln>
        </p:spPr>
        <p:style>
          <a:lnRef idx="0"/>
          <a:fillRef idx="0"/>
          <a:effectRef idx="0"/>
          <a:fontRef idx="minor"/>
        </p:style>
        <p:txBody>
          <a:bodyPr lIns="83880" rIns="83880" tIns="42120" bIns="42120" anchor="t">
            <a:spAutoFit/>
          </a:bodyPr>
          <a:p>
            <a:pPr algn="ctr">
              <a:lnSpc>
                <a:spcPct val="100000"/>
              </a:lnSpc>
              <a:buNone/>
            </a:pPr>
            <a:r>
              <a:rPr b="1" i="1" lang="en-US" sz="2200" spc="-1" strike="noStrike">
                <a:solidFill>
                  <a:srgbClr val="000000"/>
                </a:solidFill>
                <a:latin typeface="Century Gothic"/>
              </a:rPr>
              <a:t>For Selected Non-Asian Economies</a:t>
            </a:r>
            <a:endParaRPr b="0" lang="en-US" sz="2200" spc="-1" strike="noStrike">
              <a:latin typeface="Arial"/>
            </a:endParaRPr>
          </a:p>
        </p:txBody>
      </p:sp>
      <p:pic>
        <p:nvPicPr>
          <p:cNvPr id="262" name="" descr=""/>
          <p:cNvPicPr/>
          <p:nvPr/>
        </p:nvPicPr>
        <p:blipFill>
          <a:blip r:embed="rId3"/>
          <a:stretch/>
        </p:blipFill>
        <p:spPr>
          <a:xfrm>
            <a:off x="1003320" y="1739880"/>
            <a:ext cx="7264440" cy="4368960"/>
          </a:xfrm>
          <a:prstGeom prst="rect">
            <a:avLst/>
          </a:prstGeom>
          <a:ln w="0">
            <a:noFill/>
          </a:ln>
        </p:spPr>
      </p:pic>
    </p:spTree>
  </p:cSld>
  <mc:AlternateContent>
    <mc:Choice Requires="p14">
      <p:transition spd="slow" p14:dur="2000"/>
    </mc:Choice>
    <mc:Fallback>
      <p:transition spd="slow"/>
    </mc:Fallback>
  </mc:AlternateContent>
  <p:timing>
    <p:tnLst>
      <p:par>
        <p:cTn id="140" dur="indefinite" restart="never" nodeType="tmRoot">
          <p:childTnLst>
            <p:seq>
              <p:cTn id="141" dur="indefinite" nodeType="mainSeq">
                <p:childTnLst>
                  <p:par>
                    <p:cTn id="142" nodeType="clickEffect" fill="hold">
                      <p:stCondLst>
                        <p:cond delay="indefinite"/>
                      </p:stCondLst>
                      <p:childTnLst>
                        <p:par>
                          <p:cTn id="143" nodeType="withEffect" fill="hold">
                            <p:stCondLst>
                              <p:cond delay="0"/>
                            </p:stCondLst>
                            <p:childTnLst>
                              <p:par>
                                <p:cTn id="144" nodeType="clickEffect" fill="hold" presetClass="entr" presetID="22" presetSubtype="1">
                                  <p:stCondLst>
                                    <p:cond delay="0"/>
                                  </p:stCondLst>
                                  <p:childTnLst>
                                    <p:set>
                                      <p:cBhvr>
                                        <p:cTn id="145" dur="1" fill="hold">
                                          <p:stCondLst>
                                            <p:cond delay="0"/>
                                          </p:stCondLst>
                                        </p:cTn>
                                        <p:tgtEl>
                                          <p:spTgt spid="257"/>
                                        </p:tgtEl>
                                        <p:attrNameLst>
                                          <p:attrName>style.visibility</p:attrName>
                                        </p:attrNameLst>
                                      </p:cBhvr>
                                      <p:to>
                                        <p:strVal val="visible"/>
                                      </p:to>
                                    </p:set>
                                    <p:animEffect filter="wipe(up)" transition="in">
                                      <p:cBhvr additive="repl">
                                        <p:cTn id="146"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424080" y="838440"/>
            <a:ext cx="8245440" cy="5256720"/>
          </a:xfrm>
          <a:prstGeom prst="rect">
            <a:avLst/>
          </a:prstGeom>
          <a:noFill/>
          <a:ln w="0">
            <a:noFill/>
          </a:ln>
        </p:spPr>
        <p:txBody>
          <a:bodyPr anchor="t">
            <a:noAutofit/>
          </a:bodyPr>
          <a:p>
            <a:pPr marL="228600" indent="-228600" algn="ctr">
              <a:lnSpc>
                <a:spcPct val="100000"/>
              </a:lnSpc>
              <a:spcBef>
                <a:spcPts val="1001"/>
              </a:spcBef>
              <a:buNone/>
              <a:tabLst>
                <a:tab algn="l" pos="0"/>
              </a:tabLst>
            </a:pPr>
            <a:r>
              <a:rPr b="1" lang="en-US" sz="3300" spc="-1" strike="noStrike">
                <a:solidFill>
                  <a:srgbClr val="0070c0"/>
                </a:solidFill>
                <a:latin typeface="Calibri"/>
              </a:rPr>
              <a:t>Benefits of International Diversification</a:t>
            </a:r>
            <a:r>
              <a:rPr b="1" lang="en-US" sz="2800" spc="-1" strike="noStrike">
                <a:solidFill>
                  <a:srgbClr val="0070c0"/>
                </a:solidFill>
                <a:latin typeface="Calibri"/>
              </a:rPr>
              <a:t>.   (contd)</a:t>
            </a:r>
            <a:endParaRPr b="0" lang="en-US" sz="2800" spc="-1" strike="noStrike">
              <a:solidFill>
                <a:srgbClr val="000000"/>
              </a:solidFill>
              <a:latin typeface="Calibri"/>
            </a:endParaRPr>
          </a:p>
          <a:p>
            <a:pPr marL="228600" indent="-228600">
              <a:lnSpc>
                <a:spcPct val="100000"/>
              </a:lnSpc>
              <a:spcBef>
                <a:spcPts val="1001"/>
              </a:spcBef>
              <a:buSzPct val="100058"/>
              <a:buBlip>
                <a:blip r:embed="rId1"/>
              </a:buBlip>
              <a:tabLst>
                <a:tab algn="l" pos="0"/>
              </a:tabLst>
            </a:pPr>
            <a:r>
              <a:rPr b="0" lang="en-US" sz="2800" spc="-1" strike="noStrike">
                <a:solidFill>
                  <a:srgbClr val="000000"/>
                </a:solidFill>
                <a:latin typeface="Calibri"/>
              </a:rPr>
              <a:t>As more projects are added to a portfolio, the portfolio variance should decrease on average, up to a certain point.</a:t>
            </a:r>
            <a:endParaRPr b="0" lang="en-US" sz="2800" spc="-1" strike="noStrike">
              <a:solidFill>
                <a:srgbClr val="000000"/>
              </a:solidFill>
              <a:latin typeface="Calibri"/>
            </a:endParaRPr>
          </a:p>
          <a:p>
            <a:pPr marL="228600" indent="-228600">
              <a:lnSpc>
                <a:spcPct val="100000"/>
              </a:lnSpc>
              <a:spcBef>
                <a:spcPts val="1001"/>
              </a:spcBef>
              <a:buSzPct val="100058"/>
              <a:buBlip>
                <a:blip r:embed="rId2"/>
              </a:buBlip>
              <a:tabLst>
                <a:tab algn="l" pos="0"/>
              </a:tabLst>
            </a:pPr>
            <a:r>
              <a:rPr b="0" lang="en-US" sz="2800" spc="-1" strike="noStrike">
                <a:solidFill>
                  <a:srgbClr val="000000"/>
                </a:solidFill>
                <a:latin typeface="Calibri"/>
              </a:rPr>
              <a:t>However, the degree of risk reduction is greater for a global portfolio than for a domestic portfolio, due to the lower correlations among the returns of projects implemented in different economies.</a:t>
            </a:r>
            <a:endParaRPr b="0" lang="en-US" sz="2800" spc="-1" strike="noStrike">
              <a:solidFill>
                <a:srgbClr val="000000"/>
              </a:solidFill>
              <a:latin typeface="Calibri"/>
            </a:endParaRPr>
          </a:p>
        </p:txBody>
      </p:sp>
      <p:sp>
        <p:nvSpPr>
          <p:cNvPr id="264" name="PlaceHolder 2"/>
          <p:cNvSpPr>
            <a:spLocks noGrp="1"/>
          </p:cNvSpPr>
          <p:nvPr>
            <p:ph type="ftr" idx="4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65" name="PlaceHolder 3"/>
          <p:cNvSpPr>
            <a:spLocks noGrp="1"/>
          </p:cNvSpPr>
          <p:nvPr>
            <p:ph type="sldNum" idx="4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9D48D70-7F69-427C-8CBF-3C18878571CD}" type="slidenum">
              <a:rPr b="0" lang="en-US" sz="2200" spc="-1" strike="noStrike">
                <a:solidFill>
                  <a:srgbClr val="8b8b8b"/>
                </a:solidFill>
                <a:latin typeface="Cambria"/>
              </a:rPr>
              <a:t>9</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424080" y="608040"/>
            <a:ext cx="8178480" cy="1142640"/>
          </a:xfrm>
          <a:prstGeom prst="rect">
            <a:avLst/>
          </a:prstGeom>
          <a:noFill/>
          <a:ln w="0">
            <a:noFill/>
          </a:ln>
        </p:spPr>
        <p:txBody>
          <a:bodyPr numCol="1" spcCol="0" lIns="83160" rIns="83160" tIns="40680" bIns="40680" anchor="ctr">
            <a:noAutofit/>
          </a:bodyPr>
          <a:p>
            <a:pPr algn="ctr">
              <a:lnSpc>
                <a:spcPct val="100000"/>
              </a:lnSpc>
              <a:buNone/>
            </a:pPr>
            <a:r>
              <a:rPr b="1" lang="en-US" sz="3300" spc="-1" strike="noStrike">
                <a:solidFill>
                  <a:srgbClr val="0070c0"/>
                </a:solidFill>
                <a:latin typeface="Calibri"/>
              </a:rPr>
              <a:t>Benefits of International Diversification</a:t>
            </a:r>
            <a:r>
              <a:rPr b="1" i="1" lang="en-US" sz="2900" spc="-1" strike="noStrike">
                <a:solidFill>
                  <a:srgbClr val="0070c0"/>
                </a:solidFill>
                <a:latin typeface="Calibri"/>
              </a:rPr>
              <a:t>.(contd..)</a:t>
            </a:r>
            <a:endParaRPr b="0" lang="en-US" sz="2900" spc="-1" strike="noStrike">
              <a:solidFill>
                <a:srgbClr val="000000"/>
              </a:solidFill>
              <a:latin typeface="Calibri"/>
            </a:endParaRPr>
          </a:p>
        </p:txBody>
      </p:sp>
      <p:sp>
        <p:nvSpPr>
          <p:cNvPr id="267" name="PlaceHolder 2"/>
          <p:cNvSpPr>
            <a:spLocks noGrp="1"/>
          </p:cNvSpPr>
          <p:nvPr>
            <p:ph type="ftr" idx="4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68" name="PlaceHolder 3"/>
          <p:cNvSpPr>
            <a:spLocks noGrp="1"/>
          </p:cNvSpPr>
          <p:nvPr>
            <p:ph type="sldNum" idx="4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7FA6D0A-E107-4514-9DC0-26B0C2F77EA9}" type="slidenum">
              <a:rPr b="0" lang="en-US" sz="2200" spc="-1" strike="noStrike">
                <a:solidFill>
                  <a:srgbClr val="8b8b8b"/>
                </a:solidFill>
                <a:latin typeface="Cambria"/>
              </a:rPr>
              <a:t>9</a:t>
            </a:fld>
            <a:endParaRPr b="0" lang="en-US" sz="2200" spc="-1" strike="noStrike">
              <a:latin typeface="Times New Roman"/>
            </a:endParaRPr>
          </a:p>
        </p:txBody>
      </p:sp>
      <p:grpSp>
        <p:nvGrpSpPr>
          <p:cNvPr id="269" name="Group 3"/>
          <p:cNvGrpSpPr/>
          <p:nvPr/>
        </p:nvGrpSpPr>
        <p:grpSpPr>
          <a:xfrm>
            <a:off x="972000" y="2141640"/>
            <a:ext cx="6770880" cy="4007880"/>
            <a:chOff x="972000" y="2141640"/>
            <a:chExt cx="6770880" cy="4007880"/>
          </a:xfrm>
        </p:grpSpPr>
        <p:sp>
          <p:nvSpPr>
            <p:cNvPr id="270" name="Rectangle 4"/>
            <p:cNvSpPr/>
            <p:nvPr/>
          </p:nvSpPr>
          <p:spPr>
            <a:xfrm>
              <a:off x="5209920" y="3666600"/>
              <a:ext cx="2272680" cy="624600"/>
            </a:xfrm>
            <a:prstGeom prst="rect">
              <a:avLst/>
            </a:prstGeom>
            <a:noFill/>
            <a:ln w="0">
              <a:noFill/>
            </a:ln>
          </p:spPr>
          <p:style>
            <a:lnRef idx="0"/>
            <a:fillRef idx="0"/>
            <a:effectRef idx="0"/>
            <a:fontRef idx="minor"/>
          </p:style>
          <p:txBody>
            <a:bodyPr wrap="none" lIns="90360" rIns="90360" tIns="44640" bIns="44640" anchor="t">
              <a:spAutoFit/>
            </a:bodyPr>
            <a:p>
              <a:pPr>
                <a:lnSpc>
                  <a:spcPct val="80000"/>
                </a:lnSpc>
                <a:buNone/>
              </a:pPr>
              <a:r>
                <a:rPr b="1" lang="en-US" sz="2200" spc="-1" strike="noStrike">
                  <a:solidFill>
                    <a:srgbClr val="000000"/>
                  </a:solidFill>
                  <a:latin typeface="Century Gothic"/>
                </a:rPr>
                <a:t>Domestic</a:t>
              </a:r>
              <a:endParaRPr b="0" lang="en-US" sz="2200" spc="-1" strike="noStrike">
                <a:latin typeface="Arial"/>
              </a:endParaRPr>
            </a:p>
            <a:p>
              <a:pPr>
                <a:lnSpc>
                  <a:spcPct val="80000"/>
                </a:lnSpc>
                <a:buNone/>
              </a:pPr>
              <a:r>
                <a:rPr b="1" lang="en-US" sz="2200" spc="-1" strike="noStrike">
                  <a:solidFill>
                    <a:srgbClr val="000000"/>
                  </a:solidFill>
                  <a:latin typeface="Century Gothic"/>
                </a:rPr>
                <a:t>Project Portfolio</a:t>
              </a:r>
              <a:endParaRPr b="0" lang="en-US" sz="2200" spc="-1" strike="noStrike">
                <a:latin typeface="Arial"/>
              </a:endParaRPr>
            </a:p>
          </p:txBody>
        </p:sp>
        <p:sp>
          <p:nvSpPr>
            <p:cNvPr id="271" name="Rectangle 5"/>
            <p:cNvSpPr/>
            <p:nvPr/>
          </p:nvSpPr>
          <p:spPr>
            <a:xfrm>
              <a:off x="5209920" y="4581720"/>
              <a:ext cx="2272680" cy="624600"/>
            </a:xfrm>
            <a:prstGeom prst="rect">
              <a:avLst/>
            </a:prstGeom>
            <a:noFill/>
            <a:ln w="0">
              <a:noFill/>
            </a:ln>
          </p:spPr>
          <p:style>
            <a:lnRef idx="0"/>
            <a:fillRef idx="0"/>
            <a:effectRef idx="0"/>
            <a:fontRef idx="minor"/>
          </p:style>
          <p:txBody>
            <a:bodyPr wrap="none" lIns="90360" rIns="90360" tIns="44640" bIns="44640" anchor="t">
              <a:spAutoFit/>
            </a:bodyPr>
            <a:p>
              <a:pPr>
                <a:lnSpc>
                  <a:spcPct val="80000"/>
                </a:lnSpc>
                <a:buNone/>
              </a:pPr>
              <a:r>
                <a:rPr b="1" lang="en-US" sz="2200" spc="-1" strike="noStrike">
                  <a:solidFill>
                    <a:srgbClr val="000000"/>
                  </a:solidFill>
                  <a:latin typeface="Century Gothic"/>
                </a:rPr>
                <a:t>Global</a:t>
              </a:r>
              <a:endParaRPr b="0" lang="en-US" sz="2200" spc="-1" strike="noStrike">
                <a:latin typeface="Arial"/>
              </a:endParaRPr>
            </a:p>
            <a:p>
              <a:pPr>
                <a:lnSpc>
                  <a:spcPct val="80000"/>
                </a:lnSpc>
                <a:buNone/>
              </a:pPr>
              <a:r>
                <a:rPr b="1" lang="en-US" sz="2200" spc="-1" strike="noStrike">
                  <a:solidFill>
                    <a:srgbClr val="000000"/>
                  </a:solidFill>
                  <a:latin typeface="Century Gothic"/>
                </a:rPr>
                <a:t>Project Portfolio</a:t>
              </a:r>
              <a:endParaRPr b="0" lang="en-US" sz="2200" spc="-1" strike="noStrike">
                <a:latin typeface="Arial"/>
              </a:endParaRPr>
            </a:p>
          </p:txBody>
        </p:sp>
        <p:sp>
          <p:nvSpPr>
            <p:cNvPr id="272" name="Rectangle 6"/>
            <p:cNvSpPr/>
            <p:nvPr/>
          </p:nvSpPr>
          <p:spPr>
            <a:xfrm rot="16200000">
              <a:off x="-5040" y="3522240"/>
              <a:ext cx="2680200" cy="725400"/>
            </a:xfrm>
            <a:prstGeom prst="rect">
              <a:avLst/>
            </a:prstGeom>
            <a:noFill/>
            <a:ln w="0">
              <a:noFill/>
            </a:ln>
          </p:spPr>
          <p:style>
            <a:lnRef idx="0"/>
            <a:fillRef idx="0"/>
            <a:effectRef idx="0"/>
            <a:fontRef idx="minor"/>
          </p:style>
          <p:txBody>
            <a:bodyPr wrap="none" lIns="90360" rIns="90360" tIns="44640" bIns="44640" anchor="t">
              <a:spAutoFit/>
            </a:bodyPr>
            <a:p>
              <a:pPr algn="ctr">
                <a:lnSpc>
                  <a:spcPct val="95000"/>
                </a:lnSpc>
                <a:buNone/>
              </a:pPr>
              <a:r>
                <a:rPr b="1" lang="en-US" sz="2200" spc="-1" strike="noStrike">
                  <a:solidFill>
                    <a:srgbClr val="000000"/>
                  </a:solidFill>
                  <a:latin typeface="Century Gothic"/>
                </a:rPr>
                <a:t>Average Variance</a:t>
              </a:r>
              <a:endParaRPr b="0" lang="en-US" sz="2200" spc="-1" strike="noStrike">
                <a:latin typeface="Arial"/>
              </a:endParaRPr>
            </a:p>
            <a:p>
              <a:pPr algn="ctr">
                <a:lnSpc>
                  <a:spcPct val="95000"/>
                </a:lnSpc>
                <a:buNone/>
              </a:pPr>
              <a:r>
                <a:rPr b="1" lang="en-US" sz="2200" spc="-1" strike="noStrike">
                  <a:solidFill>
                    <a:srgbClr val="000000"/>
                  </a:solidFill>
                  <a:latin typeface="Century Gothic"/>
                </a:rPr>
                <a:t>of Returns</a:t>
              </a:r>
              <a:endParaRPr b="0" lang="en-US" sz="2200" spc="-1" strike="noStrike">
                <a:latin typeface="Arial"/>
              </a:endParaRPr>
            </a:p>
          </p:txBody>
        </p:sp>
        <p:sp>
          <p:nvSpPr>
            <p:cNvPr id="273" name="Rectangle 7"/>
            <p:cNvSpPr/>
            <p:nvPr/>
          </p:nvSpPr>
          <p:spPr>
            <a:xfrm>
              <a:off x="3455280" y="5725440"/>
              <a:ext cx="2742120" cy="424080"/>
            </a:xfrm>
            <a:prstGeom prst="rect">
              <a:avLst/>
            </a:prstGeom>
            <a:noFill/>
            <a:ln w="0">
              <a:noFill/>
            </a:ln>
          </p:spPr>
          <p:style>
            <a:lnRef idx="0"/>
            <a:fillRef idx="0"/>
            <a:effectRef idx="0"/>
            <a:fontRef idx="minor"/>
          </p:style>
          <p:txBody>
            <a:bodyPr wrap="none" lIns="90360" rIns="90360" tIns="44640" bIns="44640" anchor="t">
              <a:spAutoFit/>
            </a:bodyPr>
            <a:p>
              <a:pPr algn="ctr">
                <a:lnSpc>
                  <a:spcPct val="100000"/>
                </a:lnSpc>
                <a:buNone/>
              </a:pPr>
              <a:r>
                <a:rPr b="1" lang="en-US" sz="2200" spc="-1" strike="noStrike">
                  <a:solidFill>
                    <a:srgbClr val="000000"/>
                  </a:solidFill>
                  <a:latin typeface="Century Gothic"/>
                </a:rPr>
                <a:t>Number of Projects</a:t>
              </a:r>
              <a:endParaRPr b="0" lang="en-US" sz="2200" spc="-1" strike="noStrike">
                <a:latin typeface="Arial"/>
              </a:endParaRPr>
            </a:p>
          </p:txBody>
        </p:sp>
        <p:sp>
          <p:nvSpPr>
            <p:cNvPr id="274" name="Line 8"/>
            <p:cNvSpPr/>
            <p:nvPr/>
          </p:nvSpPr>
          <p:spPr>
            <a:xfrm>
              <a:off x="1775160" y="2141640"/>
              <a:ext cx="360" cy="3507480"/>
            </a:xfrm>
            <a:prstGeom prst="line">
              <a:avLst/>
            </a:prstGeom>
            <a:ln w="25400">
              <a:solidFill>
                <a:srgbClr val="000000"/>
              </a:solidFill>
              <a:round/>
            </a:ln>
          </p:spPr>
          <p:style>
            <a:lnRef idx="0"/>
            <a:fillRef idx="0"/>
            <a:effectRef idx="0"/>
            <a:fontRef idx="minor"/>
          </p:style>
        </p:sp>
        <p:sp>
          <p:nvSpPr>
            <p:cNvPr id="275" name="Line 9"/>
            <p:cNvSpPr/>
            <p:nvPr/>
          </p:nvSpPr>
          <p:spPr>
            <a:xfrm>
              <a:off x="1775160" y="5649120"/>
              <a:ext cx="5967720" cy="360"/>
            </a:xfrm>
            <a:prstGeom prst="line">
              <a:avLst/>
            </a:prstGeom>
            <a:ln w="25400">
              <a:solidFill>
                <a:srgbClr val="000000"/>
              </a:solidFill>
              <a:round/>
            </a:ln>
          </p:spPr>
          <p:style>
            <a:lnRef idx="0"/>
            <a:fillRef idx="0"/>
            <a:effectRef idx="0"/>
            <a:fontRef idx="minor"/>
          </p:style>
        </p:sp>
        <p:sp>
          <p:nvSpPr>
            <p:cNvPr id="276" name="Freeform 10"/>
            <p:cNvSpPr/>
            <p:nvPr/>
          </p:nvSpPr>
          <p:spPr>
            <a:xfrm>
              <a:off x="2066400" y="2522880"/>
              <a:ext cx="183240" cy="366480"/>
            </a:xfrm>
            <a:custGeom>
              <a:avLst/>
              <a:gdLst/>
              <a:ahLst/>
              <a:rect l="l" t="t" r="r" b="b"/>
              <a:pathLst>
                <a:path w="2016" h="768">
                  <a:moveTo>
                    <a:pt x="0" y="0"/>
                  </a:moveTo>
                  <a:cubicBezTo>
                    <a:pt x="180" y="180"/>
                    <a:pt x="360" y="360"/>
                    <a:pt x="576" y="480"/>
                  </a:cubicBezTo>
                  <a:cubicBezTo>
                    <a:pt x="792" y="600"/>
                    <a:pt x="1056" y="672"/>
                    <a:pt x="1296" y="720"/>
                  </a:cubicBezTo>
                  <a:cubicBezTo>
                    <a:pt x="1536" y="768"/>
                    <a:pt x="1776" y="768"/>
                    <a:pt x="2016" y="768"/>
                  </a:cubicBezTo>
                </a:path>
              </a:pathLst>
            </a:custGeom>
            <a:noFill/>
            <a:ln w="38100">
              <a:solidFill>
                <a:srgbClr val="000000"/>
              </a:solidFill>
              <a:round/>
            </a:ln>
          </p:spPr>
          <p:style>
            <a:lnRef idx="0"/>
            <a:fillRef idx="0"/>
            <a:effectRef idx="0"/>
            <a:fontRef idx="minor"/>
          </p:style>
        </p:sp>
        <p:sp>
          <p:nvSpPr>
            <p:cNvPr id="277" name="Freeform 11"/>
            <p:cNvSpPr/>
            <p:nvPr/>
          </p:nvSpPr>
          <p:spPr>
            <a:xfrm>
              <a:off x="2066400" y="2904120"/>
              <a:ext cx="183240" cy="366480"/>
            </a:xfrm>
            <a:custGeom>
              <a:avLst/>
              <a:gdLst/>
              <a:ahLst/>
              <a:rect l="l" t="t" r="r" b="b"/>
              <a:pathLst>
                <a:path w="2016" h="768">
                  <a:moveTo>
                    <a:pt x="0" y="0"/>
                  </a:moveTo>
                  <a:cubicBezTo>
                    <a:pt x="180" y="180"/>
                    <a:pt x="360" y="360"/>
                    <a:pt x="576" y="480"/>
                  </a:cubicBezTo>
                  <a:cubicBezTo>
                    <a:pt x="792" y="600"/>
                    <a:pt x="1056" y="672"/>
                    <a:pt x="1296" y="720"/>
                  </a:cubicBezTo>
                  <a:cubicBezTo>
                    <a:pt x="1536" y="768"/>
                    <a:pt x="1776" y="768"/>
                    <a:pt x="2016" y="768"/>
                  </a:cubicBezTo>
                </a:path>
              </a:pathLst>
            </a:custGeom>
            <a:noFill/>
            <a:ln w="38100">
              <a:solidFill>
                <a:srgbClr val="000000"/>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nodeType="clickEffect" fill="hold">
                      <p:stCondLst>
                        <p:cond delay="indefinite"/>
                      </p:stCondLst>
                      <p:childTnLst>
                        <p:par>
                          <p:cTn id="150" nodeType="withEffect" fill="hold">
                            <p:stCondLst>
                              <p:cond delay="0"/>
                            </p:stCondLst>
                            <p:childTnLst>
                              <p:par>
                                <p:cTn id="151" nodeType="clickEffect" fill="hold" presetClass="entr" presetID="22" presetSubtype="1">
                                  <p:stCondLst>
                                    <p:cond delay="0"/>
                                  </p:stCondLst>
                                  <p:childTnLst>
                                    <p:set>
                                      <p:cBhvr>
                                        <p:cTn id="152" dur="1" fill="hold">
                                          <p:stCondLst>
                                            <p:cond delay="0"/>
                                          </p:stCondLst>
                                        </p:cTn>
                                        <p:tgtEl>
                                          <p:spTgt spid="269"/>
                                        </p:tgtEl>
                                        <p:attrNameLst>
                                          <p:attrName>style.visibility</p:attrName>
                                        </p:attrNameLst>
                                      </p:cBhvr>
                                      <p:to>
                                        <p:strVal val="visible"/>
                                      </p:to>
                                    </p:set>
                                    <p:animEffect filter="wipe(up)" transition="in">
                                      <p:cBhvr additive="repl">
                                        <p:cTn id="153"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73760" y="608040"/>
            <a:ext cx="8196120" cy="843840"/>
          </a:xfrm>
          <a:prstGeom prst="rect">
            <a:avLst/>
          </a:prstGeom>
          <a:noFill/>
          <a:ln w="0">
            <a:noFill/>
          </a:ln>
        </p:spPr>
        <p:txBody>
          <a:bodyPr lIns="83160" rIns="83160" tIns="40680" bIns="40680" anchor="ctr">
            <a:normAutofit fontScale="90000"/>
          </a:bodyPr>
          <a:p>
            <a:pPr algn="ctr">
              <a:lnSpc>
                <a:spcPct val="100000"/>
              </a:lnSpc>
              <a:buNone/>
            </a:pPr>
            <a:r>
              <a:rPr b="1" lang="en-US" sz="3300" spc="-1" strike="noStrike">
                <a:solidFill>
                  <a:srgbClr val="0070c0"/>
                </a:solidFill>
                <a:latin typeface="Calibri"/>
              </a:rPr>
              <a:t>Benefits of International Diversification</a:t>
            </a:r>
            <a:r>
              <a:rPr b="1" lang="en-US" sz="2800" spc="-1" strike="noStrike">
                <a:solidFill>
                  <a:srgbClr val="0070c0"/>
                </a:solidFill>
                <a:latin typeface="Calibri"/>
              </a:rPr>
              <a:t>.(contd..)</a:t>
            </a:r>
            <a:endParaRPr b="0" lang="en-US" sz="2800" spc="-1" strike="noStrike">
              <a:solidFill>
                <a:srgbClr val="000000"/>
              </a:solidFill>
              <a:latin typeface="Calibri"/>
            </a:endParaRPr>
          </a:p>
        </p:txBody>
      </p:sp>
      <p:sp>
        <p:nvSpPr>
          <p:cNvPr id="279" name="PlaceHolder 2"/>
          <p:cNvSpPr>
            <a:spLocks noGrp="1"/>
          </p:cNvSpPr>
          <p:nvPr>
            <p:ph/>
          </p:nvPr>
        </p:nvSpPr>
        <p:spPr>
          <a:xfrm>
            <a:off x="447480" y="1749600"/>
            <a:ext cx="8248320" cy="1370160"/>
          </a:xfrm>
          <a:prstGeom prst="rect">
            <a:avLst/>
          </a:prstGeom>
          <a:noFill/>
          <a:ln w="0">
            <a:noFill/>
          </a:ln>
        </p:spPr>
        <p:txBody>
          <a:bodyPr numCol="1" spcCol="0" anchor="t">
            <a:noAutofit/>
          </a:bodyPr>
          <a:p>
            <a:pPr marL="343080" indent="-343080">
              <a:lnSpc>
                <a:spcPct val="100000"/>
              </a:lnSpc>
              <a:spcBef>
                <a:spcPts val="519"/>
              </a:spcBef>
              <a:buSzPct val="100016"/>
              <a:buBlip>
                <a:blip r:embed="rId1"/>
              </a:buBlip>
            </a:pPr>
            <a:r>
              <a:rPr b="0" lang="en-US" sz="2600" spc="-1" strike="noStrike">
                <a:solidFill>
                  <a:srgbClr val="000000"/>
                </a:solidFill>
                <a:latin typeface="Calibri"/>
              </a:rPr>
              <a:t>An MNC with projects positioned around the world is concerned about the risk &amp; return characteristics of its projects.</a:t>
            </a:r>
            <a:endParaRPr b="0" lang="en-US" sz="2600" spc="-1" strike="noStrike">
              <a:solidFill>
                <a:srgbClr val="000000"/>
              </a:solidFill>
              <a:latin typeface="Calibri"/>
            </a:endParaRPr>
          </a:p>
        </p:txBody>
      </p:sp>
      <p:sp>
        <p:nvSpPr>
          <p:cNvPr id="280" name="PlaceHolder 3"/>
          <p:cNvSpPr>
            <a:spLocks noGrp="1"/>
          </p:cNvSpPr>
          <p:nvPr>
            <p:ph type="ftr" idx="4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81" name="PlaceHolder 4"/>
          <p:cNvSpPr>
            <a:spLocks noGrp="1"/>
          </p:cNvSpPr>
          <p:nvPr>
            <p:ph type="sldNum" idx="4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5A5F68EB-47DD-4DB9-A77A-B0D27054124C}" type="slidenum">
              <a:rPr b="0" lang="en-US" sz="2200" spc="-1" strike="noStrike">
                <a:solidFill>
                  <a:srgbClr val="8b8b8b"/>
                </a:solidFill>
                <a:latin typeface="Cambria"/>
              </a:rPr>
              <a:t>16</a:t>
            </a:fld>
            <a:endParaRPr b="0" lang="en-US" sz="2200" spc="-1" strike="noStrike">
              <a:latin typeface="Times New Roman"/>
            </a:endParaRPr>
          </a:p>
        </p:txBody>
      </p:sp>
      <p:grpSp>
        <p:nvGrpSpPr>
          <p:cNvPr id="282" name="Group 4"/>
          <p:cNvGrpSpPr/>
          <p:nvPr/>
        </p:nvGrpSpPr>
        <p:grpSpPr>
          <a:xfrm>
            <a:off x="1421640" y="3587760"/>
            <a:ext cx="5869800" cy="3013200"/>
            <a:chOff x="1421640" y="3587760"/>
            <a:chExt cx="5869800" cy="3013200"/>
          </a:xfrm>
        </p:grpSpPr>
        <p:sp>
          <p:nvSpPr>
            <p:cNvPr id="283" name="Rectangle 5"/>
            <p:cNvSpPr/>
            <p:nvPr/>
          </p:nvSpPr>
          <p:spPr>
            <a:xfrm>
              <a:off x="5248800" y="3816720"/>
              <a:ext cx="2042640" cy="745920"/>
            </a:xfrm>
            <a:prstGeom prst="rect">
              <a:avLst/>
            </a:prstGeom>
            <a:noFill/>
            <a:ln w="0">
              <a:noFill/>
            </a:ln>
          </p:spPr>
          <p:style>
            <a:lnRef idx="0"/>
            <a:fillRef idx="0"/>
            <a:effectRef idx="0"/>
            <a:fontRef idx="minor"/>
          </p:style>
          <p:txBody>
            <a:bodyPr wrap="none" lIns="90360" rIns="90360" tIns="44280" bIns="44280" anchor="t">
              <a:spAutoFit/>
            </a:bodyPr>
            <a:p>
              <a:pPr>
                <a:lnSpc>
                  <a:spcPct val="80000"/>
                </a:lnSpc>
                <a:buNone/>
              </a:pPr>
              <a:r>
                <a:rPr b="1" lang="en-US" sz="1800" spc="-1" strike="noStrike">
                  <a:solidFill>
                    <a:srgbClr val="000000"/>
                  </a:solidFill>
                  <a:latin typeface="Century Gothic"/>
                </a:rPr>
                <a:t>Frontier</a:t>
              </a:r>
              <a:endParaRPr b="0" lang="en-US" sz="1800" spc="-1" strike="noStrike">
                <a:latin typeface="Arial"/>
              </a:endParaRPr>
            </a:p>
            <a:p>
              <a:pPr>
                <a:lnSpc>
                  <a:spcPct val="80000"/>
                </a:lnSpc>
                <a:buNone/>
              </a:pPr>
              <a:r>
                <a:rPr b="1" lang="en-US" sz="1800" spc="-1" strike="noStrike">
                  <a:solidFill>
                    <a:srgbClr val="000000"/>
                  </a:solidFill>
                  <a:latin typeface="Century Gothic"/>
                </a:rPr>
                <a:t>of efficient</a:t>
              </a:r>
              <a:endParaRPr b="0" lang="en-US" sz="1800" spc="-1" strike="noStrike">
                <a:latin typeface="Arial"/>
              </a:endParaRPr>
            </a:p>
            <a:p>
              <a:pPr>
                <a:lnSpc>
                  <a:spcPct val="80000"/>
                </a:lnSpc>
                <a:buNone/>
              </a:pPr>
              <a:r>
                <a:rPr b="1" lang="en-US" sz="1800" spc="-1" strike="noStrike">
                  <a:solidFill>
                    <a:srgbClr val="000000"/>
                  </a:solidFill>
                  <a:latin typeface="Century Gothic"/>
                </a:rPr>
                <a:t>project portfolios</a:t>
              </a:r>
              <a:endParaRPr b="0" lang="en-US" sz="1800" spc="-1" strike="noStrike">
                <a:latin typeface="Arial"/>
              </a:endParaRPr>
            </a:p>
          </p:txBody>
        </p:sp>
        <p:sp>
          <p:nvSpPr>
            <p:cNvPr id="284" name="Rectangle 6"/>
            <p:cNvSpPr/>
            <p:nvPr/>
          </p:nvSpPr>
          <p:spPr>
            <a:xfrm rot="16200000">
              <a:off x="597960" y="4705560"/>
              <a:ext cx="1995840" cy="348480"/>
            </a:xfrm>
            <a:prstGeom prst="rect">
              <a:avLst/>
            </a:prstGeom>
            <a:noFill/>
            <a:ln w="0">
              <a:noFill/>
            </a:ln>
          </p:spPr>
          <p:style>
            <a:lnRef idx="0"/>
            <a:fillRef idx="0"/>
            <a:effectRef idx="0"/>
            <a:fontRef idx="minor"/>
          </p:style>
          <p:txBody>
            <a:bodyPr wrap="none" lIns="90360" rIns="90360" tIns="44280" bIns="44280" anchor="t">
              <a:spAutoFit/>
            </a:bodyPr>
            <a:p>
              <a:pPr algn="ctr">
                <a:lnSpc>
                  <a:spcPct val="95000"/>
                </a:lnSpc>
                <a:buNone/>
              </a:pPr>
              <a:r>
                <a:rPr b="1" lang="en-US" sz="1800" spc="-1" strike="noStrike">
                  <a:solidFill>
                    <a:srgbClr val="000000"/>
                  </a:solidFill>
                  <a:latin typeface="Century Gothic"/>
                </a:rPr>
                <a:t>Expected Return</a:t>
              </a:r>
              <a:endParaRPr b="0" lang="en-US" sz="1800" spc="-1" strike="noStrike">
                <a:latin typeface="Arial"/>
              </a:endParaRPr>
            </a:p>
          </p:txBody>
        </p:sp>
        <p:sp>
          <p:nvSpPr>
            <p:cNvPr id="285" name="Rectangle 7"/>
            <p:cNvSpPr/>
            <p:nvPr/>
          </p:nvSpPr>
          <p:spPr>
            <a:xfrm>
              <a:off x="4215600" y="6238440"/>
              <a:ext cx="602280" cy="362520"/>
            </a:xfrm>
            <a:prstGeom prst="rect">
              <a:avLst/>
            </a:prstGeom>
            <a:noFill/>
            <a:ln w="0">
              <a:noFill/>
            </a:ln>
          </p:spPr>
          <p:style>
            <a:lnRef idx="0"/>
            <a:fillRef idx="0"/>
            <a:effectRef idx="0"/>
            <a:fontRef idx="minor"/>
          </p:style>
          <p:txBody>
            <a:bodyPr wrap="none" lIns="90360" rIns="90360" tIns="44280" bIns="44280" anchor="t">
              <a:spAutoFit/>
            </a:bodyPr>
            <a:p>
              <a:pPr>
                <a:lnSpc>
                  <a:spcPct val="100000"/>
                </a:lnSpc>
                <a:buNone/>
              </a:pPr>
              <a:r>
                <a:rPr b="1" lang="en-US" sz="1800" spc="-1" strike="noStrike">
                  <a:solidFill>
                    <a:srgbClr val="000000"/>
                  </a:solidFill>
                  <a:latin typeface="Century Gothic"/>
                </a:rPr>
                <a:t>Risk</a:t>
              </a:r>
              <a:endParaRPr b="0" lang="en-US" sz="1800" spc="-1" strike="noStrike">
                <a:latin typeface="Arial"/>
              </a:endParaRPr>
            </a:p>
          </p:txBody>
        </p:sp>
        <p:sp>
          <p:nvSpPr>
            <p:cNvPr id="286" name="Line 8"/>
            <p:cNvSpPr/>
            <p:nvPr/>
          </p:nvSpPr>
          <p:spPr>
            <a:xfrm>
              <a:off x="1881720" y="3587760"/>
              <a:ext cx="360" cy="2594880"/>
            </a:xfrm>
            <a:prstGeom prst="line">
              <a:avLst/>
            </a:prstGeom>
            <a:ln w="25400">
              <a:solidFill>
                <a:srgbClr val="000000"/>
              </a:solidFill>
              <a:round/>
            </a:ln>
          </p:spPr>
          <p:style>
            <a:lnRef idx="0"/>
            <a:fillRef idx="0"/>
            <a:effectRef idx="0"/>
            <a:fontRef idx="minor"/>
          </p:style>
        </p:sp>
        <p:sp>
          <p:nvSpPr>
            <p:cNvPr id="287" name="Line 9"/>
            <p:cNvSpPr/>
            <p:nvPr/>
          </p:nvSpPr>
          <p:spPr>
            <a:xfrm>
              <a:off x="1881720" y="6182640"/>
              <a:ext cx="5359680" cy="360"/>
            </a:xfrm>
            <a:prstGeom prst="line">
              <a:avLst/>
            </a:prstGeom>
            <a:ln w="25400">
              <a:solidFill>
                <a:srgbClr val="000000"/>
              </a:solidFill>
              <a:round/>
            </a:ln>
          </p:spPr>
          <p:style>
            <a:lnRef idx="0"/>
            <a:fillRef idx="0"/>
            <a:effectRef idx="0"/>
            <a:fontRef idx="minor"/>
          </p:style>
        </p:sp>
        <p:sp>
          <p:nvSpPr>
            <p:cNvPr id="288" name="Oval 10"/>
            <p:cNvSpPr/>
            <p:nvPr/>
          </p:nvSpPr>
          <p:spPr>
            <a:xfrm>
              <a:off x="4347360" y="4845600"/>
              <a:ext cx="257400" cy="602280"/>
            </a:xfrm>
            <a:prstGeom prst="ellipse">
              <a:avLst/>
            </a:prstGeom>
            <a:solidFill>
              <a:srgbClr val="006b61"/>
            </a:solidFill>
            <a:ln w="12700">
              <a:solidFill>
                <a:srgbClr val="006b61"/>
              </a:solidFill>
              <a:round/>
            </a:ln>
          </p:spPr>
          <p:style>
            <a:lnRef idx="0"/>
            <a:fillRef idx="0"/>
            <a:effectRef idx="0"/>
            <a:fontRef idx="minor"/>
          </p:style>
        </p:sp>
        <p:sp>
          <p:nvSpPr>
            <p:cNvPr id="289" name="Oval 11"/>
            <p:cNvSpPr/>
            <p:nvPr/>
          </p:nvSpPr>
          <p:spPr>
            <a:xfrm>
              <a:off x="3701520" y="4885560"/>
              <a:ext cx="257400" cy="602280"/>
            </a:xfrm>
            <a:prstGeom prst="ellipse">
              <a:avLst/>
            </a:prstGeom>
            <a:solidFill>
              <a:srgbClr val="006b61"/>
            </a:solidFill>
            <a:ln w="12700">
              <a:solidFill>
                <a:srgbClr val="006b61"/>
              </a:solidFill>
              <a:round/>
            </a:ln>
          </p:spPr>
          <p:style>
            <a:lnRef idx="0"/>
            <a:fillRef idx="0"/>
            <a:effectRef idx="0"/>
            <a:fontRef idx="minor"/>
          </p:style>
        </p:sp>
        <p:sp>
          <p:nvSpPr>
            <p:cNvPr id="290" name="Oval 12"/>
            <p:cNvSpPr/>
            <p:nvPr/>
          </p:nvSpPr>
          <p:spPr>
            <a:xfrm>
              <a:off x="2955600" y="5437080"/>
              <a:ext cx="257400" cy="602280"/>
            </a:xfrm>
            <a:prstGeom prst="ellipse">
              <a:avLst/>
            </a:prstGeom>
            <a:solidFill>
              <a:srgbClr val="006b61"/>
            </a:solidFill>
            <a:ln w="12700">
              <a:solidFill>
                <a:srgbClr val="006b61"/>
              </a:solidFill>
              <a:round/>
            </a:ln>
          </p:spPr>
          <p:style>
            <a:lnRef idx="0"/>
            <a:fillRef idx="0"/>
            <a:effectRef idx="0"/>
            <a:fontRef idx="minor"/>
          </p:style>
        </p:sp>
        <p:sp>
          <p:nvSpPr>
            <p:cNvPr id="291" name="Oval 13"/>
            <p:cNvSpPr/>
            <p:nvPr/>
          </p:nvSpPr>
          <p:spPr>
            <a:xfrm>
              <a:off x="3783240" y="5341680"/>
              <a:ext cx="257400" cy="602280"/>
            </a:xfrm>
            <a:prstGeom prst="ellipse">
              <a:avLst/>
            </a:prstGeom>
            <a:solidFill>
              <a:srgbClr val="006b61"/>
            </a:solidFill>
            <a:ln w="12700">
              <a:solidFill>
                <a:srgbClr val="006b61"/>
              </a:solidFill>
              <a:round/>
            </a:ln>
          </p:spPr>
          <p:style>
            <a:lnRef idx="0"/>
            <a:fillRef idx="0"/>
            <a:effectRef idx="0"/>
            <a:fontRef idx="minor"/>
          </p:style>
        </p:sp>
        <p:sp>
          <p:nvSpPr>
            <p:cNvPr id="292" name="Freeform 14"/>
            <p:cNvSpPr/>
            <p:nvPr/>
          </p:nvSpPr>
          <p:spPr>
            <a:xfrm>
              <a:off x="2318760" y="4046040"/>
              <a:ext cx="183240" cy="366840"/>
            </a:xfrm>
            <a:custGeom>
              <a:avLst/>
              <a:gdLst/>
              <a:ahLst/>
              <a:rect l="l" t="t" r="r" b="b"/>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ln>
          </p:spPr>
          <p:style>
            <a:lnRef idx="0"/>
            <a:fillRef idx="0"/>
            <a:effectRef idx="0"/>
            <a:fontRef idx="minor"/>
          </p:style>
        </p:sp>
        <p:sp>
          <p:nvSpPr>
            <p:cNvPr id="293" name="Oval 15"/>
            <p:cNvSpPr/>
            <p:nvPr/>
          </p:nvSpPr>
          <p:spPr>
            <a:xfrm>
              <a:off x="2900880" y="4809240"/>
              <a:ext cx="257400" cy="602280"/>
            </a:xfrm>
            <a:prstGeom prst="ellipse">
              <a:avLst/>
            </a:prstGeom>
            <a:solidFill>
              <a:srgbClr val="006b61"/>
            </a:solidFill>
            <a:ln w="12700">
              <a:solidFill>
                <a:srgbClr val="006b61"/>
              </a:solidFill>
              <a:round/>
            </a:ln>
          </p:spPr>
          <p:style>
            <a:lnRef idx="0"/>
            <a:fillRef idx="0"/>
            <a:effectRef idx="0"/>
            <a:fontRef idx="minor"/>
          </p:style>
        </p:sp>
        <p:sp>
          <p:nvSpPr>
            <p:cNvPr id="294" name="Oval 16"/>
            <p:cNvSpPr/>
            <p:nvPr/>
          </p:nvSpPr>
          <p:spPr>
            <a:xfrm>
              <a:off x="4283640" y="4122360"/>
              <a:ext cx="257400" cy="602280"/>
            </a:xfrm>
            <a:prstGeom prst="ellipse">
              <a:avLst/>
            </a:prstGeom>
            <a:solidFill>
              <a:srgbClr val="006b61"/>
            </a:solidFill>
            <a:ln w="12700">
              <a:solidFill>
                <a:srgbClr val="006b61"/>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54" dur="indefinite" restart="never" nodeType="tmRoot">
          <p:childTnLst>
            <p:seq>
              <p:cTn id="155" dur="indefinite" nodeType="mainSeq">
                <p:childTnLst>
                  <p:par>
                    <p:cTn id="156" nodeType="clickEffect" fill="hold">
                      <p:stCondLst>
                        <p:cond delay="indefinite"/>
                      </p:stCondLst>
                      <p:childTnLst>
                        <p:par>
                          <p:cTn id="157" nodeType="withEffect" fill="hold">
                            <p:stCondLst>
                              <p:cond delay="0"/>
                            </p:stCondLst>
                            <p:childTnLst>
                              <p:par>
                                <p:cTn id="158" nodeType="clickEffect" fill="hold" presetClass="entr" presetID="22" presetSubtype="1">
                                  <p:stCondLst>
                                    <p:cond delay="0"/>
                                  </p:stCondLst>
                                  <p:childTnLst>
                                    <p:set>
                                      <p:cBhvr>
                                        <p:cTn id="159" dur="1" fill="hold">
                                          <p:stCondLst>
                                            <p:cond delay="0"/>
                                          </p:stCondLst>
                                        </p:cTn>
                                        <p:tgtEl>
                                          <p:spTgt spid="282"/>
                                        </p:tgtEl>
                                        <p:attrNameLst>
                                          <p:attrName>style.visibility</p:attrName>
                                        </p:attrNameLst>
                                      </p:cBhvr>
                                      <p:to>
                                        <p:strVal val="visible"/>
                                      </p:to>
                                    </p:set>
                                    <p:animEffect filter="wipe(up)" transition="in">
                                      <p:cBhvr additive="repl">
                                        <p:cTn id="160"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24080" y="0"/>
            <a:ext cx="8245440" cy="1213920"/>
          </a:xfrm>
          <a:prstGeom prst="rect">
            <a:avLst/>
          </a:prstGeom>
          <a:noFill/>
          <a:ln w="0">
            <a:noFill/>
          </a:ln>
        </p:spPr>
        <p:txBody>
          <a:bodyPr numCol="1" spcCol="0" lIns="83160" rIns="83160" tIns="40680" bIns="40680" anchor="ctr">
            <a:noAutofit/>
          </a:bodyPr>
          <a:p>
            <a:pPr algn="ctr">
              <a:lnSpc>
                <a:spcPct val="100000"/>
              </a:lnSpc>
              <a:buNone/>
            </a:pPr>
            <a:r>
              <a:rPr b="1" lang="en-US" sz="3300" spc="-1" strike="noStrike">
                <a:solidFill>
                  <a:srgbClr val="0070c0"/>
                </a:solidFill>
                <a:latin typeface="Calibri"/>
              </a:rPr>
              <a:t>Benefits of International Diversification</a:t>
            </a:r>
            <a:r>
              <a:rPr b="1" lang="en-US" sz="2900" spc="-1" strike="noStrike">
                <a:solidFill>
                  <a:srgbClr val="0070c0"/>
                </a:solidFill>
                <a:latin typeface="Calibri"/>
              </a:rPr>
              <a:t>. (contd..)</a:t>
            </a:r>
            <a:endParaRPr b="0" lang="en-US" sz="2900" spc="-1" strike="noStrike">
              <a:solidFill>
                <a:srgbClr val="000000"/>
              </a:solidFill>
              <a:latin typeface="Calibri"/>
            </a:endParaRPr>
          </a:p>
        </p:txBody>
      </p:sp>
      <p:sp>
        <p:nvSpPr>
          <p:cNvPr id="296" name="PlaceHolder 2"/>
          <p:cNvSpPr>
            <a:spLocks noGrp="1"/>
          </p:cNvSpPr>
          <p:nvPr>
            <p:ph/>
          </p:nvPr>
        </p:nvSpPr>
        <p:spPr>
          <a:xfrm>
            <a:off x="424080" y="1523520"/>
            <a:ext cx="7974360" cy="4571640"/>
          </a:xfrm>
          <a:prstGeom prst="rect">
            <a:avLst/>
          </a:prstGeom>
          <a:noFill/>
          <a:ln w="0">
            <a:noFill/>
          </a:ln>
        </p:spPr>
        <p:txBody>
          <a:bodyPr anchor="t">
            <a:noAutofit/>
          </a:bodyPr>
          <a:p>
            <a:pPr marL="228600" indent="-228600">
              <a:lnSpc>
                <a:spcPct val="100000"/>
              </a:lnSpc>
              <a:spcBef>
                <a:spcPts val="1001"/>
              </a:spcBef>
              <a:buSzPct val="100058"/>
              <a:buBlip>
                <a:blip r:embed="rId1"/>
              </a:buBlip>
            </a:pPr>
            <a:r>
              <a:rPr b="0" lang="en-US" sz="2800" spc="-1" strike="noStrike">
                <a:solidFill>
                  <a:srgbClr val="000000"/>
                </a:solidFill>
                <a:latin typeface="Calibri"/>
              </a:rPr>
              <a:t>Project portfolios along the efficient frontier exhibit minimum risk for a given expected return.</a:t>
            </a:r>
            <a:endParaRPr b="0" lang="en-US" sz="2800" spc="-1" strike="noStrike">
              <a:solidFill>
                <a:srgbClr val="000000"/>
              </a:solidFill>
              <a:latin typeface="Calibri"/>
            </a:endParaRPr>
          </a:p>
          <a:p>
            <a:pPr marL="228600" indent="-228600">
              <a:lnSpc>
                <a:spcPct val="100000"/>
              </a:lnSpc>
              <a:spcBef>
                <a:spcPts val="1001"/>
              </a:spcBef>
              <a:buSzPct val="100058"/>
              <a:buBlip>
                <a:blip r:embed="rId2"/>
              </a:buBlip>
            </a:pPr>
            <a:r>
              <a:rPr b="0" lang="en-US" sz="2800" spc="-1" strike="noStrike">
                <a:solidFill>
                  <a:srgbClr val="000000"/>
                </a:solidFill>
                <a:latin typeface="Calibri"/>
              </a:rPr>
              <a:t>Of these efficient portfolios, an MNC may choose one that corresponds to its willingness to accept risk.</a:t>
            </a:r>
            <a:endParaRPr b="0" lang="en-US" sz="2800" spc="-1" strike="noStrike">
              <a:solidFill>
                <a:srgbClr val="000000"/>
              </a:solidFill>
              <a:latin typeface="Calibri"/>
            </a:endParaRPr>
          </a:p>
        </p:txBody>
      </p:sp>
      <p:sp>
        <p:nvSpPr>
          <p:cNvPr id="297" name="PlaceHolder 3"/>
          <p:cNvSpPr>
            <a:spLocks noGrp="1"/>
          </p:cNvSpPr>
          <p:nvPr>
            <p:ph type="ftr" idx="4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98" name="PlaceHolder 4"/>
          <p:cNvSpPr>
            <a:spLocks noGrp="1"/>
          </p:cNvSpPr>
          <p:nvPr>
            <p:ph type="sldNum" idx="4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9A634E81-DC52-47EA-BB6C-B8C6083094A6}" type="slidenum">
              <a:rPr b="0" lang="en-US" sz="2200" spc="-1" strike="noStrike">
                <a:solidFill>
                  <a:srgbClr val="8b8b8b"/>
                </a:solidFill>
                <a:latin typeface="Cambria"/>
              </a:rPr>
              <a:t>16</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424080" y="380520"/>
            <a:ext cx="8245440" cy="762120"/>
          </a:xfrm>
          <a:prstGeom prst="rect">
            <a:avLst/>
          </a:prstGeom>
          <a:noFill/>
          <a:ln w="0">
            <a:noFill/>
          </a:ln>
        </p:spPr>
        <p:txBody>
          <a:bodyPr numCol="1" spcCol="0" lIns="83160" rIns="83160" tIns="40680" bIns="40680" anchor="ctr">
            <a:noAutofit/>
          </a:bodyPr>
          <a:p>
            <a:pPr algn="ctr">
              <a:lnSpc>
                <a:spcPct val="100000"/>
              </a:lnSpc>
              <a:buNone/>
            </a:pPr>
            <a:r>
              <a:rPr b="1" lang="en-US" sz="2900" spc="-1" strike="noStrike">
                <a:solidFill>
                  <a:srgbClr val="0070c0"/>
                </a:solidFill>
                <a:latin typeface="Calibri"/>
              </a:rPr>
              <a:t>Benefits of International Diversification</a:t>
            </a:r>
            <a:r>
              <a:rPr b="1" lang="en-US" sz="2600" spc="-1" strike="noStrike">
                <a:solidFill>
                  <a:srgbClr val="0070c0"/>
                </a:solidFill>
                <a:latin typeface="Calibri"/>
              </a:rPr>
              <a:t>.(contd)</a:t>
            </a:r>
            <a:endParaRPr b="0" lang="en-US" sz="2600" spc="-1" strike="noStrike">
              <a:solidFill>
                <a:srgbClr val="000000"/>
              </a:solidFill>
              <a:latin typeface="Calibri"/>
            </a:endParaRPr>
          </a:p>
        </p:txBody>
      </p:sp>
      <p:sp>
        <p:nvSpPr>
          <p:cNvPr id="300" name="PlaceHolder 2"/>
          <p:cNvSpPr>
            <a:spLocks noGrp="1"/>
          </p:cNvSpPr>
          <p:nvPr>
            <p:ph/>
          </p:nvPr>
        </p:nvSpPr>
        <p:spPr>
          <a:xfrm>
            <a:off x="676440" y="1370520"/>
            <a:ext cx="7926120" cy="1638360"/>
          </a:xfrm>
          <a:prstGeom prst="rect">
            <a:avLst/>
          </a:prstGeom>
          <a:noFill/>
          <a:ln w="0">
            <a:noFill/>
          </a:ln>
        </p:spPr>
        <p:txBody>
          <a:bodyPr anchor="t">
            <a:noAutofit/>
          </a:bodyPr>
          <a:p>
            <a:pPr marL="228600" indent="-228600">
              <a:lnSpc>
                <a:spcPct val="100000"/>
              </a:lnSpc>
              <a:spcBef>
                <a:spcPts val="1001"/>
              </a:spcBef>
              <a:buSzPct val="100058"/>
              <a:buBlip>
                <a:blip r:embed="rId1"/>
              </a:buBlip>
            </a:pPr>
            <a:r>
              <a:rPr b="0" lang="en-US" sz="2800" spc="-1" strike="noStrike">
                <a:solidFill>
                  <a:srgbClr val="000000"/>
                </a:solidFill>
                <a:latin typeface="Calibri"/>
              </a:rPr>
              <a:t>The frontiers of efficient project portfolios of some MNCs are more desirable than the frontiers of other MNCs.</a:t>
            </a:r>
            <a:endParaRPr b="0" lang="en-US" sz="2800" spc="-1" strike="noStrike">
              <a:solidFill>
                <a:srgbClr val="000000"/>
              </a:solidFill>
              <a:latin typeface="Calibri"/>
            </a:endParaRPr>
          </a:p>
        </p:txBody>
      </p:sp>
      <p:sp>
        <p:nvSpPr>
          <p:cNvPr id="301" name="PlaceHolder 3"/>
          <p:cNvSpPr>
            <a:spLocks noGrp="1"/>
          </p:cNvSpPr>
          <p:nvPr>
            <p:ph type="ftr" idx="5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02" name="PlaceHolder 4"/>
          <p:cNvSpPr>
            <a:spLocks noGrp="1"/>
          </p:cNvSpPr>
          <p:nvPr>
            <p:ph type="sldNum" idx="5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2E4DB11-7EBE-4790-94FB-8031BB87B9A4}" type="slidenum">
              <a:rPr b="0" lang="en-US" sz="2200" spc="-1" strike="noStrike">
                <a:solidFill>
                  <a:srgbClr val="8b8b8b"/>
                </a:solidFill>
                <a:latin typeface="Cambria"/>
              </a:rPr>
              <a:t>16</a:t>
            </a:fld>
            <a:endParaRPr b="0" lang="en-US" sz="2200" spc="-1" strike="noStrike">
              <a:latin typeface="Times New Roman"/>
            </a:endParaRPr>
          </a:p>
        </p:txBody>
      </p:sp>
      <p:grpSp>
        <p:nvGrpSpPr>
          <p:cNvPr id="303" name="Group 4"/>
          <p:cNvGrpSpPr/>
          <p:nvPr/>
        </p:nvGrpSpPr>
        <p:grpSpPr>
          <a:xfrm>
            <a:off x="1426320" y="3416760"/>
            <a:ext cx="6586200" cy="3244320"/>
            <a:chOff x="1426320" y="3416760"/>
            <a:chExt cx="6586200" cy="3244320"/>
          </a:xfrm>
        </p:grpSpPr>
        <p:sp>
          <p:nvSpPr>
            <p:cNvPr id="304" name="Rectangle 5"/>
            <p:cNvSpPr/>
            <p:nvPr/>
          </p:nvSpPr>
          <p:spPr>
            <a:xfrm>
              <a:off x="3989880" y="5037120"/>
              <a:ext cx="3262680" cy="624600"/>
            </a:xfrm>
            <a:prstGeom prst="rect">
              <a:avLst/>
            </a:prstGeom>
            <a:noFill/>
            <a:ln w="0">
              <a:noFill/>
            </a:ln>
          </p:spPr>
          <p:style>
            <a:lnRef idx="0"/>
            <a:fillRef idx="0"/>
            <a:effectRef idx="0"/>
            <a:fontRef idx="minor"/>
          </p:style>
          <p:txBody>
            <a:bodyPr lIns="90360" rIns="90360" tIns="44640" bIns="44640" anchor="t">
              <a:spAutoFit/>
            </a:bodyPr>
            <a:p>
              <a:pPr>
                <a:lnSpc>
                  <a:spcPct val="80000"/>
                </a:lnSpc>
                <a:buNone/>
              </a:pPr>
              <a:r>
                <a:rPr b="1" lang="en-US" sz="2200" spc="-1" strike="noStrike">
                  <a:solidFill>
                    <a:srgbClr val="000000"/>
                  </a:solidFill>
                  <a:latin typeface="Century Gothic"/>
                </a:rPr>
                <a:t>Efficient frontier for</a:t>
              </a:r>
              <a:endParaRPr b="0" lang="en-US" sz="2200" spc="-1" strike="noStrike">
                <a:latin typeface="Arial"/>
              </a:endParaRPr>
            </a:p>
            <a:p>
              <a:pPr>
                <a:lnSpc>
                  <a:spcPct val="80000"/>
                </a:lnSpc>
                <a:buNone/>
              </a:pPr>
              <a:r>
                <a:rPr b="1" lang="en-US" sz="2200" spc="-1" strike="noStrike">
                  <a:solidFill>
                    <a:srgbClr val="000000"/>
                  </a:solidFill>
                  <a:latin typeface="Century Gothic"/>
                </a:rPr>
                <a:t>a single-product MNC</a:t>
              </a:r>
              <a:endParaRPr b="0" lang="en-US" sz="2200" spc="-1" strike="noStrike">
                <a:latin typeface="Arial"/>
              </a:endParaRPr>
            </a:p>
          </p:txBody>
        </p:sp>
        <p:sp>
          <p:nvSpPr>
            <p:cNvPr id="305" name="Rectangle 6"/>
            <p:cNvSpPr/>
            <p:nvPr/>
          </p:nvSpPr>
          <p:spPr>
            <a:xfrm>
              <a:off x="4861800" y="3655800"/>
              <a:ext cx="3150720" cy="624600"/>
            </a:xfrm>
            <a:prstGeom prst="rect">
              <a:avLst/>
            </a:prstGeom>
            <a:noFill/>
            <a:ln w="0">
              <a:noFill/>
            </a:ln>
          </p:spPr>
          <p:style>
            <a:lnRef idx="0"/>
            <a:fillRef idx="0"/>
            <a:effectRef idx="0"/>
            <a:fontRef idx="minor"/>
          </p:style>
          <p:txBody>
            <a:bodyPr lIns="90360" rIns="90360" tIns="44640" bIns="44640" anchor="t">
              <a:spAutoFit/>
            </a:bodyPr>
            <a:p>
              <a:pPr>
                <a:lnSpc>
                  <a:spcPct val="80000"/>
                </a:lnSpc>
                <a:buNone/>
              </a:pPr>
              <a:r>
                <a:rPr b="1" lang="en-US" sz="2200" spc="-1" strike="noStrike">
                  <a:solidFill>
                    <a:srgbClr val="000000"/>
                  </a:solidFill>
                  <a:latin typeface="Century Gothic"/>
                </a:rPr>
                <a:t>Efficient frontier for</a:t>
              </a:r>
              <a:endParaRPr b="0" lang="en-US" sz="2200" spc="-1" strike="noStrike">
                <a:latin typeface="Arial"/>
              </a:endParaRPr>
            </a:p>
            <a:p>
              <a:pPr>
                <a:lnSpc>
                  <a:spcPct val="80000"/>
                </a:lnSpc>
                <a:buNone/>
              </a:pPr>
              <a:r>
                <a:rPr b="1" lang="en-US" sz="2200" spc="-1" strike="noStrike">
                  <a:solidFill>
                    <a:srgbClr val="000000"/>
                  </a:solidFill>
                  <a:latin typeface="Century Gothic"/>
                </a:rPr>
                <a:t>a multi-product MNC</a:t>
              </a:r>
              <a:endParaRPr b="0" lang="en-US" sz="2200" spc="-1" strike="noStrike">
                <a:latin typeface="Arial"/>
              </a:endParaRPr>
            </a:p>
          </p:txBody>
        </p:sp>
        <p:sp>
          <p:nvSpPr>
            <p:cNvPr id="306" name="Rectangle 7"/>
            <p:cNvSpPr/>
            <p:nvPr/>
          </p:nvSpPr>
          <p:spPr>
            <a:xfrm rot="16200000">
              <a:off x="177120" y="4665600"/>
              <a:ext cx="2905200" cy="407160"/>
            </a:xfrm>
            <a:prstGeom prst="rect">
              <a:avLst/>
            </a:prstGeom>
            <a:noFill/>
            <a:ln w="0">
              <a:noFill/>
            </a:ln>
          </p:spPr>
          <p:style>
            <a:lnRef idx="0"/>
            <a:fillRef idx="0"/>
            <a:effectRef idx="0"/>
            <a:fontRef idx="minor"/>
          </p:style>
          <p:txBody>
            <a:bodyPr lIns="90360" rIns="90360" tIns="44640" bIns="44640" anchor="t">
              <a:spAutoFit/>
            </a:bodyPr>
            <a:p>
              <a:pPr algn="ctr">
                <a:lnSpc>
                  <a:spcPct val="95000"/>
                </a:lnSpc>
                <a:buNone/>
              </a:pPr>
              <a:r>
                <a:rPr b="1" lang="en-US" sz="2200" spc="-1" strike="noStrike">
                  <a:solidFill>
                    <a:srgbClr val="000000"/>
                  </a:solidFill>
                  <a:latin typeface="Century Gothic"/>
                </a:rPr>
                <a:t>Expected Return</a:t>
              </a:r>
              <a:endParaRPr b="0" lang="en-US" sz="2200" spc="-1" strike="noStrike">
                <a:latin typeface="Arial"/>
              </a:endParaRPr>
            </a:p>
          </p:txBody>
        </p:sp>
        <p:sp>
          <p:nvSpPr>
            <p:cNvPr id="307" name="Rectangle 8"/>
            <p:cNvSpPr/>
            <p:nvPr/>
          </p:nvSpPr>
          <p:spPr>
            <a:xfrm>
              <a:off x="4212720" y="6237000"/>
              <a:ext cx="803160" cy="424080"/>
            </a:xfrm>
            <a:prstGeom prst="rect">
              <a:avLst/>
            </a:prstGeom>
            <a:noFill/>
            <a:ln w="0">
              <a:noFill/>
            </a:ln>
          </p:spPr>
          <p:style>
            <a:lnRef idx="0"/>
            <a:fillRef idx="0"/>
            <a:effectRef idx="0"/>
            <a:fontRef idx="minor"/>
          </p:style>
          <p:txBody>
            <a:bodyPr lIns="90360" rIns="90360" tIns="44640" bIns="44640" anchor="t">
              <a:spAutoFit/>
            </a:bodyPr>
            <a:p>
              <a:pPr>
                <a:lnSpc>
                  <a:spcPct val="100000"/>
                </a:lnSpc>
                <a:buNone/>
              </a:pPr>
              <a:r>
                <a:rPr b="1" lang="en-US" sz="2200" spc="-1" strike="noStrike">
                  <a:solidFill>
                    <a:srgbClr val="000000"/>
                  </a:solidFill>
                  <a:latin typeface="Century Gothic"/>
                </a:rPr>
                <a:t>Risk</a:t>
              </a:r>
              <a:endParaRPr b="0" lang="en-US" sz="2200" spc="-1" strike="noStrike">
                <a:latin typeface="Arial"/>
              </a:endParaRPr>
            </a:p>
          </p:txBody>
        </p:sp>
        <p:sp>
          <p:nvSpPr>
            <p:cNvPr id="308" name="Line 9"/>
            <p:cNvSpPr/>
            <p:nvPr/>
          </p:nvSpPr>
          <p:spPr>
            <a:xfrm>
              <a:off x="1882080" y="3587400"/>
              <a:ext cx="360" cy="2593800"/>
            </a:xfrm>
            <a:prstGeom prst="line">
              <a:avLst/>
            </a:prstGeom>
            <a:ln w="25400">
              <a:solidFill>
                <a:srgbClr val="000000"/>
              </a:solidFill>
              <a:round/>
            </a:ln>
          </p:spPr>
          <p:style>
            <a:lnRef idx="0"/>
            <a:fillRef idx="0"/>
            <a:effectRef idx="0"/>
            <a:fontRef idx="minor"/>
          </p:style>
        </p:sp>
        <p:sp>
          <p:nvSpPr>
            <p:cNvPr id="309" name="Line 10"/>
            <p:cNvSpPr/>
            <p:nvPr/>
          </p:nvSpPr>
          <p:spPr>
            <a:xfrm>
              <a:off x="1882080" y="6181200"/>
              <a:ext cx="5360040" cy="360"/>
            </a:xfrm>
            <a:prstGeom prst="line">
              <a:avLst/>
            </a:prstGeom>
            <a:ln w="25400">
              <a:solidFill>
                <a:srgbClr val="000000"/>
              </a:solidFill>
              <a:round/>
            </a:ln>
          </p:spPr>
          <p:style>
            <a:lnRef idx="0"/>
            <a:fillRef idx="0"/>
            <a:effectRef idx="0"/>
            <a:fontRef idx="minor"/>
          </p:style>
        </p:sp>
        <p:sp>
          <p:nvSpPr>
            <p:cNvPr id="310" name="Freeform 11"/>
            <p:cNvSpPr/>
            <p:nvPr/>
          </p:nvSpPr>
          <p:spPr>
            <a:xfrm>
              <a:off x="2243160" y="3888000"/>
              <a:ext cx="2547000" cy="366840"/>
            </a:xfrm>
            <a:custGeom>
              <a:avLst/>
              <a:gdLst/>
              <a:ahLst/>
              <a:rect l="l" t="t" r="r" b="b"/>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ln>
          </p:spPr>
          <p:style>
            <a:lnRef idx="0"/>
            <a:fillRef idx="0"/>
            <a:effectRef idx="0"/>
            <a:fontRef idx="minor"/>
          </p:style>
        </p:sp>
        <p:sp>
          <p:nvSpPr>
            <p:cNvPr id="311" name="Freeform 12"/>
            <p:cNvSpPr/>
            <p:nvPr/>
          </p:nvSpPr>
          <p:spPr>
            <a:xfrm>
              <a:off x="3189240" y="4498200"/>
              <a:ext cx="2183040" cy="366840"/>
            </a:xfrm>
            <a:custGeom>
              <a:avLst/>
              <a:gdLst/>
              <a:ahLst/>
              <a:rect l="l" t="t" r="r" b="b"/>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nodeType="clickEffect" fill="hold">
                      <p:stCondLst>
                        <p:cond delay="indefinite"/>
                      </p:stCondLst>
                      <p:childTnLst>
                        <p:par>
                          <p:cTn id="164" nodeType="withEffect" fill="hold">
                            <p:stCondLst>
                              <p:cond delay="0"/>
                            </p:stCondLst>
                            <p:childTnLst>
                              <p:par>
                                <p:cTn id="165" nodeType="clickEffect" fill="hold" presetClass="entr" presetID="22" presetSubtype="1">
                                  <p:stCondLst>
                                    <p:cond delay="0"/>
                                  </p:stCondLst>
                                  <p:childTnLst>
                                    <p:set>
                                      <p:cBhvr>
                                        <p:cTn id="166" dur="1" fill="hold">
                                          <p:stCondLst>
                                            <p:cond delay="0"/>
                                          </p:stCondLst>
                                        </p:cTn>
                                        <p:tgtEl>
                                          <p:spTgt spid="303"/>
                                        </p:tgtEl>
                                        <p:attrNameLst>
                                          <p:attrName>style.visibility</p:attrName>
                                        </p:attrNameLst>
                                      </p:cBhvr>
                                      <p:to>
                                        <p:strVal val="visible"/>
                                      </p:to>
                                    </p:set>
                                    <p:animEffect filter="wipe(up)" transition="in">
                                      <p:cBhvr additive="repl">
                                        <p:cTn id="167"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p:nvPr>
        </p:nvSpPr>
        <p:spPr>
          <a:xfrm>
            <a:off x="482400" y="380520"/>
            <a:ext cx="8053200" cy="6096600"/>
          </a:xfrm>
          <a:prstGeom prst="rect">
            <a:avLst/>
          </a:prstGeom>
          <a:noFill/>
          <a:ln w="0">
            <a:noFill/>
          </a:ln>
        </p:spPr>
        <p:txBody>
          <a:bodyPr anchor="t">
            <a:noAutofit/>
          </a:bodyPr>
          <a:p>
            <a:pPr marL="228600" indent="-228600" algn="ctr">
              <a:lnSpc>
                <a:spcPct val="100000"/>
              </a:lnSpc>
              <a:spcBef>
                <a:spcPts val="1001"/>
              </a:spcBef>
              <a:buNone/>
              <a:tabLst>
                <a:tab algn="l" pos="0"/>
              </a:tabLst>
            </a:pPr>
            <a:r>
              <a:rPr b="1" lang="en-US" sz="2800" spc="-1" strike="noStrike">
                <a:solidFill>
                  <a:srgbClr val="0070c0"/>
                </a:solidFill>
                <a:latin typeface="Calibri"/>
              </a:rPr>
              <a:t>Decisions Subsequent to DFI</a:t>
            </a:r>
            <a:r>
              <a:rPr b="0" lang="en-US" sz="2800" spc="-1" strike="noStrike">
                <a:solidFill>
                  <a:srgbClr val="0070c0"/>
                </a:solidFill>
                <a:latin typeface="Calibri"/>
              </a:rPr>
              <a:t> </a:t>
            </a:r>
            <a:endParaRPr b="0" lang="en-US" sz="2800" spc="-1" strike="noStrike">
              <a:solidFill>
                <a:srgbClr val="000000"/>
              </a:solidFill>
              <a:latin typeface="Calibri"/>
            </a:endParaRPr>
          </a:p>
          <a:p>
            <a:pPr marL="228600" indent="-228600">
              <a:lnSpc>
                <a:spcPct val="100000"/>
              </a:lnSpc>
              <a:spcBef>
                <a:spcPts val="1001"/>
              </a:spcBef>
              <a:buSzPct val="100000"/>
              <a:buBlip>
                <a:blip r:embed="rId1"/>
              </a:buBlip>
              <a:tabLst>
                <a:tab algn="l" pos="0"/>
              </a:tabLst>
            </a:pPr>
            <a:r>
              <a:rPr b="0" lang="en-US" sz="2500" spc="-1" strike="noStrike">
                <a:solidFill>
                  <a:srgbClr val="000000"/>
                </a:solidFill>
                <a:latin typeface="Calibri"/>
              </a:rPr>
              <a:t>Some periodic decisions are necessary.</a:t>
            </a:r>
            <a:endParaRPr b="0" lang="en-US" sz="2500" spc="-1" strike="noStrike">
              <a:solidFill>
                <a:srgbClr val="000000"/>
              </a:solidFill>
              <a:latin typeface="Calibri"/>
            </a:endParaRPr>
          </a:p>
          <a:p>
            <a:pPr lvl="1" marL="685800" indent="-228600">
              <a:lnSpc>
                <a:spcPct val="100000"/>
              </a:lnSpc>
              <a:spcBef>
                <a:spcPts val="1001"/>
              </a:spcBef>
              <a:buSzPct val="100000"/>
              <a:buBlip>
                <a:blip r:embed="rId2"/>
              </a:buBlip>
              <a:tabLst>
                <a:tab algn="l" pos="0"/>
              </a:tabLst>
            </a:pPr>
            <a:r>
              <a:rPr b="1" lang="en-US" sz="2500" spc="-1" strike="noStrike">
                <a:solidFill>
                  <a:srgbClr val="000000"/>
                </a:solidFill>
                <a:latin typeface="Calibri"/>
              </a:rPr>
              <a:t>Should further expansion take place?</a:t>
            </a:r>
            <a:endParaRPr b="0" lang="en-US" sz="2500" spc="-1" strike="noStrike">
              <a:solidFill>
                <a:srgbClr val="000000"/>
              </a:solidFill>
              <a:latin typeface="Calibri"/>
            </a:endParaRPr>
          </a:p>
          <a:p>
            <a:pPr lvl="1" marL="685800" indent="-228600">
              <a:lnSpc>
                <a:spcPct val="100000"/>
              </a:lnSpc>
              <a:spcBef>
                <a:spcPts val="1001"/>
              </a:spcBef>
              <a:buSzPct val="100000"/>
              <a:buBlip>
                <a:blip r:embed="rId3"/>
              </a:buBlip>
              <a:tabLst>
                <a:tab algn="l" pos="0"/>
              </a:tabLst>
            </a:pPr>
            <a:r>
              <a:rPr b="1" lang="en-US" sz="2500" spc="-1" strike="noStrike">
                <a:solidFill>
                  <a:srgbClr val="000000"/>
                </a:solidFill>
                <a:latin typeface="Calibri"/>
              </a:rPr>
              <a:t>Should the earnings be remitted to the parent, or used by the subsidiary?</a:t>
            </a:r>
            <a:endParaRPr b="0" lang="en-US" sz="2500" spc="-1" strike="noStrike">
              <a:solidFill>
                <a:srgbClr val="000000"/>
              </a:solidFill>
              <a:latin typeface="Calibri"/>
            </a:endParaRPr>
          </a:p>
          <a:p>
            <a:endParaRPr b="0" lang="en-US" sz="2500" spc="-1" strike="noStrike">
              <a:solidFill>
                <a:srgbClr val="000000"/>
              </a:solidFill>
              <a:latin typeface="Calibri"/>
            </a:endParaRPr>
          </a:p>
          <a:p>
            <a:pPr marL="228600" indent="-228600" algn="ctr">
              <a:lnSpc>
                <a:spcPct val="100000"/>
              </a:lnSpc>
              <a:spcBef>
                <a:spcPts val="1001"/>
              </a:spcBef>
              <a:buNone/>
              <a:tabLst>
                <a:tab algn="l" pos="0"/>
              </a:tabLst>
            </a:pPr>
            <a:r>
              <a:rPr b="1" lang="en-US" sz="2800" spc="-1" strike="noStrike">
                <a:solidFill>
                  <a:srgbClr val="0070c0"/>
                </a:solidFill>
                <a:latin typeface="Calibri"/>
              </a:rPr>
              <a:t>Host Government View of DFI </a:t>
            </a:r>
            <a:endParaRPr b="0" lang="en-US" sz="2800" spc="-1" strike="noStrike">
              <a:solidFill>
                <a:srgbClr val="000000"/>
              </a:solidFill>
              <a:latin typeface="Calibri"/>
            </a:endParaRPr>
          </a:p>
          <a:p>
            <a:pPr marL="228600" indent="-228600">
              <a:lnSpc>
                <a:spcPct val="100000"/>
              </a:lnSpc>
              <a:spcBef>
                <a:spcPts val="1001"/>
              </a:spcBef>
              <a:buSzPct val="100000"/>
              <a:buBlip>
                <a:blip r:embed="rId4"/>
              </a:buBlip>
              <a:tabLst>
                <a:tab algn="l" pos="0"/>
              </a:tabLst>
            </a:pPr>
            <a:r>
              <a:rPr b="0" lang="en-US" sz="2500" spc="-1" strike="noStrike">
                <a:solidFill>
                  <a:srgbClr val="000000"/>
                </a:solidFill>
                <a:latin typeface="Calibri"/>
              </a:rPr>
              <a:t>For the government, the ideal DFI solves problems such as unemployment &amp; lack of technology without taking business away from the local firms.</a:t>
            </a:r>
            <a:endParaRPr b="0" lang="en-US" sz="2500" spc="-1" strike="noStrike">
              <a:solidFill>
                <a:srgbClr val="000000"/>
              </a:solidFill>
              <a:latin typeface="Calibri"/>
            </a:endParaRPr>
          </a:p>
          <a:p>
            <a:pPr marL="228600" indent="-228600">
              <a:lnSpc>
                <a:spcPct val="100000"/>
              </a:lnSpc>
              <a:spcBef>
                <a:spcPts val="1001"/>
              </a:spcBef>
              <a:buSzPct val="100000"/>
              <a:buBlip>
                <a:blip r:embed="rId5"/>
              </a:buBlip>
              <a:tabLst>
                <a:tab algn="l" pos="0"/>
              </a:tabLst>
            </a:pPr>
            <a:r>
              <a:rPr b="0" lang="en-US" sz="2500" spc="-1" strike="noStrike">
                <a:solidFill>
                  <a:srgbClr val="000000"/>
                </a:solidFill>
                <a:latin typeface="Calibri"/>
              </a:rPr>
              <a:t>The government may provide incentives to encourage the forms of DFI that it desires, &amp; impose preventive barriers or conditions on the forms of DFI that it does not want.</a:t>
            </a:r>
            <a:endParaRPr b="0" lang="en-US" sz="2500" spc="-1" strike="noStrike">
              <a:solidFill>
                <a:srgbClr val="000000"/>
              </a:solidFill>
              <a:latin typeface="Calibri"/>
            </a:endParaRPr>
          </a:p>
        </p:txBody>
      </p:sp>
      <p:sp>
        <p:nvSpPr>
          <p:cNvPr id="313" name="PlaceHolder 2"/>
          <p:cNvSpPr>
            <a:spLocks noGrp="1"/>
          </p:cNvSpPr>
          <p:nvPr>
            <p:ph type="ftr" idx="5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14" name="PlaceHolder 3"/>
          <p:cNvSpPr>
            <a:spLocks noGrp="1"/>
          </p:cNvSpPr>
          <p:nvPr>
            <p:ph type="sldNum" idx="5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93243764-968E-4A38-80F8-4FE90101ABC3}" type="slidenum">
              <a:rPr b="0" lang="en-US" sz="2200" spc="-1" strike="noStrike">
                <a:solidFill>
                  <a:srgbClr val="8b8b8b"/>
                </a:solidFill>
                <a:latin typeface="Cambria"/>
              </a:rPr>
              <a:t>16</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168" dur="indefinite" restart="never" nodeType="tmRoot">
          <p:childTnLst>
            <p:seq>
              <p:cTn id="169" dur="indefinite" nodeType="mainSeq">
                <p:childTnLst>
                  <p:par>
                    <p:cTn id="170" nodeType="clickEffect" fill="hold">
                      <p:stCondLst>
                        <p:cond delay="indefinite"/>
                      </p:stCondLst>
                      <p:childTnLst>
                        <p:par>
                          <p:cTn id="171" nodeType="withEffect" fill="hold">
                            <p:stCondLst>
                              <p:cond delay="0"/>
                            </p:stCondLst>
                            <p:childTnLst>
                              <p:par>
                                <p:cTn id="172" nodeType="clickEffect" fill="hold" presetClass="entr" presetID="22" presetSubtype="8">
                                  <p:stCondLst>
                                    <p:cond delay="0"/>
                                  </p:stCondLst>
                                  <p:childTnLst>
                                    <p:set>
                                      <p:cBhvr>
                                        <p:cTn id="173" dur="1" fill="hold">
                                          <p:stCondLst>
                                            <p:cond delay="0"/>
                                          </p:stCondLst>
                                        </p:cTn>
                                        <p:tgtEl>
                                          <p:spTgt spid="312">
                                            <p:txEl>
                                              <p:pRg st="0" end="0"/>
                                            </p:txEl>
                                          </p:spTgt>
                                        </p:tgtEl>
                                        <p:attrNameLst>
                                          <p:attrName>style.visibility</p:attrName>
                                        </p:attrNameLst>
                                      </p:cBhvr>
                                      <p:to>
                                        <p:strVal val="visible"/>
                                      </p:to>
                                    </p:set>
                                    <p:animEffect filter="wipe(left)" transition="in">
                                      <p:cBhvr additive="repl">
                                        <p:cTn id="174" dur="500"/>
                                        <p:tgtEl>
                                          <p:spTgt spid="312">
                                            <p:txEl>
                                              <p:pRg st="0" end="0"/>
                                            </p:txEl>
                                          </p:spTgt>
                                        </p:tgtEl>
                                      </p:cBhvr>
                                    </p:animEffec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22" presetSubtype="8">
                                  <p:stCondLst>
                                    <p:cond delay="0"/>
                                  </p:stCondLst>
                                  <p:childTnLst>
                                    <p:set>
                                      <p:cBhvr>
                                        <p:cTn id="178" dur="1" fill="hold">
                                          <p:stCondLst>
                                            <p:cond delay="0"/>
                                          </p:stCondLst>
                                        </p:cTn>
                                        <p:tgtEl>
                                          <p:spTgt spid="312">
                                            <p:txEl>
                                              <p:pRg st="1" end="1"/>
                                            </p:txEl>
                                          </p:spTgt>
                                        </p:tgtEl>
                                        <p:attrNameLst>
                                          <p:attrName>style.visibility</p:attrName>
                                        </p:attrNameLst>
                                      </p:cBhvr>
                                      <p:to>
                                        <p:strVal val="visible"/>
                                      </p:to>
                                    </p:set>
                                    <p:animEffect filter="wipe(left)" transition="in">
                                      <p:cBhvr additive="repl">
                                        <p:cTn id="179" dur="500"/>
                                        <p:tgtEl>
                                          <p:spTgt spid="312">
                                            <p:txEl>
                                              <p:pRg st="1" end="1"/>
                                            </p:txEl>
                                          </p:spTgt>
                                        </p:tgtEl>
                                      </p:cBhvr>
                                    </p:animEffect>
                                  </p:childTnLst>
                                </p:cTn>
                              </p:par>
                            </p:childTnLst>
                          </p:cTn>
                        </p:par>
                      </p:childTnLst>
                    </p:cTn>
                  </p:par>
                  <p:par>
                    <p:cTn id="180" nodeType="clickEffect" fill="hold">
                      <p:stCondLst>
                        <p:cond delay="indefinite"/>
                      </p:stCondLst>
                      <p:childTnLst>
                        <p:par>
                          <p:cTn id="181" nodeType="withEffect" fill="hold">
                            <p:stCondLst>
                              <p:cond delay="0"/>
                            </p:stCondLst>
                            <p:childTnLst>
                              <p:par>
                                <p:cTn id="182" nodeType="clickEffect" fill="hold" presetClass="entr" presetID="22" presetSubtype="8">
                                  <p:stCondLst>
                                    <p:cond delay="0"/>
                                  </p:stCondLst>
                                  <p:childTnLst>
                                    <p:set>
                                      <p:cBhvr>
                                        <p:cTn id="183" dur="1" fill="hold">
                                          <p:stCondLst>
                                            <p:cond delay="0"/>
                                          </p:stCondLst>
                                        </p:cTn>
                                        <p:tgtEl>
                                          <p:spTgt spid="312">
                                            <p:txEl>
                                              <p:pRg st="2" end="2"/>
                                            </p:txEl>
                                          </p:spTgt>
                                        </p:tgtEl>
                                        <p:attrNameLst>
                                          <p:attrName>style.visibility</p:attrName>
                                        </p:attrNameLst>
                                      </p:cBhvr>
                                      <p:to>
                                        <p:strVal val="visible"/>
                                      </p:to>
                                    </p:set>
                                    <p:animEffect filter="wipe(left)" transition="in">
                                      <p:cBhvr additive="repl">
                                        <p:cTn id="184" dur="500"/>
                                        <p:tgtEl>
                                          <p:spTgt spid="312">
                                            <p:txEl>
                                              <p:pRg st="2" end="2"/>
                                            </p:txEl>
                                          </p:spTgt>
                                        </p:tgtEl>
                                      </p:cBhvr>
                                    </p:animEffect>
                                  </p:childTnLst>
                                </p:cTn>
                              </p:par>
                            </p:childTnLst>
                          </p:cTn>
                        </p:par>
                      </p:childTnLst>
                    </p:cTn>
                  </p:par>
                  <p:par>
                    <p:cTn id="185" nodeType="clickEffect" fill="hold">
                      <p:stCondLst>
                        <p:cond delay="indefinite"/>
                      </p:stCondLst>
                      <p:childTnLst>
                        <p:par>
                          <p:cTn id="186" nodeType="withEffect" fill="hold">
                            <p:stCondLst>
                              <p:cond delay="0"/>
                            </p:stCondLst>
                            <p:childTnLst>
                              <p:par>
                                <p:cTn id="187" nodeType="clickEffect" fill="hold" presetClass="entr" presetID="22" presetSubtype="8">
                                  <p:stCondLst>
                                    <p:cond delay="0"/>
                                  </p:stCondLst>
                                  <p:childTnLst>
                                    <p:set>
                                      <p:cBhvr>
                                        <p:cTn id="188" dur="1" fill="hold">
                                          <p:stCondLst>
                                            <p:cond delay="0"/>
                                          </p:stCondLst>
                                        </p:cTn>
                                        <p:tgtEl>
                                          <p:spTgt spid="312">
                                            <p:txEl>
                                              <p:pRg st="3" end="3"/>
                                            </p:txEl>
                                          </p:spTgt>
                                        </p:tgtEl>
                                        <p:attrNameLst>
                                          <p:attrName>style.visibility</p:attrName>
                                        </p:attrNameLst>
                                      </p:cBhvr>
                                      <p:to>
                                        <p:strVal val="visible"/>
                                      </p:to>
                                    </p:set>
                                    <p:animEffect filter="wipe(left)" transition="in">
                                      <p:cBhvr additive="repl">
                                        <p:cTn id="189" dur="500"/>
                                        <p:tgtEl>
                                          <p:spTgt spid="312">
                                            <p:txEl>
                                              <p:pRg st="3" end="3"/>
                                            </p:txEl>
                                          </p:spTgt>
                                        </p:tgtEl>
                                      </p:cBhvr>
                                    </p:animEffect>
                                  </p:childTnLst>
                                </p:cTn>
                              </p:par>
                            </p:childTnLst>
                          </p:cTn>
                        </p:par>
                      </p:childTnLst>
                    </p:cTn>
                  </p:par>
                  <p:par>
                    <p:cTn id="190" nodeType="clickEffect" fill="hold">
                      <p:stCondLst>
                        <p:cond delay="indefinite"/>
                      </p:stCondLst>
                      <p:childTnLst>
                        <p:par>
                          <p:cTn id="191" nodeType="withEffect" fill="hold">
                            <p:stCondLst>
                              <p:cond delay="0"/>
                            </p:stCondLst>
                            <p:childTnLst>
                              <p:par>
                                <p:cTn id="192" nodeType="clickEffect" fill="hold" presetClass="entr" presetID="22" presetSubtype="8">
                                  <p:stCondLst>
                                    <p:cond delay="0"/>
                                  </p:stCondLst>
                                  <p:childTnLst>
                                    <p:set>
                                      <p:cBhvr>
                                        <p:cTn id="193" dur="1" fill="hold">
                                          <p:stCondLst>
                                            <p:cond delay="0"/>
                                          </p:stCondLst>
                                        </p:cTn>
                                        <p:tgtEl>
                                          <p:spTgt spid="312">
                                            <p:txEl>
                                              <p:pRg st="5" end="5"/>
                                            </p:txEl>
                                          </p:spTgt>
                                        </p:tgtEl>
                                        <p:attrNameLst>
                                          <p:attrName>style.visibility</p:attrName>
                                        </p:attrNameLst>
                                      </p:cBhvr>
                                      <p:to>
                                        <p:strVal val="visible"/>
                                      </p:to>
                                    </p:set>
                                    <p:animEffect filter="wipe(left)" transition="in">
                                      <p:cBhvr additive="repl">
                                        <p:cTn id="194" dur="500"/>
                                        <p:tgtEl>
                                          <p:spTgt spid="312">
                                            <p:txEl>
                                              <p:pRg st="5" end="5"/>
                                            </p:txEl>
                                          </p:spTgt>
                                        </p:tgtEl>
                                      </p:cBhvr>
                                    </p:animEffect>
                                  </p:childTnLst>
                                </p:cTn>
                              </p:par>
                            </p:childTnLst>
                          </p:cTn>
                        </p:par>
                      </p:childTnLst>
                    </p:cTn>
                  </p:par>
                  <p:par>
                    <p:cTn id="195" nodeType="clickEffect" fill="hold">
                      <p:stCondLst>
                        <p:cond delay="indefinite"/>
                      </p:stCondLst>
                      <p:childTnLst>
                        <p:par>
                          <p:cTn id="196" nodeType="withEffect" fill="hold">
                            <p:stCondLst>
                              <p:cond delay="0"/>
                            </p:stCondLst>
                            <p:childTnLst>
                              <p:par>
                                <p:cTn id="197" nodeType="clickEffect" fill="hold" presetClass="entr" presetID="22" presetSubtype="8">
                                  <p:stCondLst>
                                    <p:cond delay="0"/>
                                  </p:stCondLst>
                                  <p:childTnLst>
                                    <p:set>
                                      <p:cBhvr>
                                        <p:cTn id="198" dur="1" fill="hold">
                                          <p:stCondLst>
                                            <p:cond delay="0"/>
                                          </p:stCondLst>
                                        </p:cTn>
                                        <p:tgtEl>
                                          <p:spTgt spid="312">
                                            <p:txEl>
                                              <p:pRg st="6" end="6"/>
                                            </p:txEl>
                                          </p:spTgt>
                                        </p:tgtEl>
                                        <p:attrNameLst>
                                          <p:attrName>style.visibility</p:attrName>
                                        </p:attrNameLst>
                                      </p:cBhvr>
                                      <p:to>
                                        <p:strVal val="visible"/>
                                      </p:to>
                                    </p:set>
                                    <p:animEffect filter="wipe(left)" transition="in">
                                      <p:cBhvr additive="repl">
                                        <p:cTn id="199" dur="500"/>
                                        <p:tgtEl>
                                          <p:spTgt spid="312">
                                            <p:txEl>
                                              <p:pRg st="6" end="6"/>
                                            </p:txEl>
                                          </p:spTgt>
                                        </p:tgtEl>
                                      </p:cBhvr>
                                    </p:animEffect>
                                  </p:childTnLst>
                                </p:cTn>
                              </p:par>
                            </p:childTnLst>
                          </p:cTn>
                        </p:par>
                      </p:childTnLst>
                    </p:cTn>
                  </p:par>
                  <p:par>
                    <p:cTn id="200" nodeType="clickEffect" fill="hold">
                      <p:stCondLst>
                        <p:cond delay="indefinite"/>
                      </p:stCondLst>
                      <p:childTnLst>
                        <p:par>
                          <p:cTn id="201" nodeType="withEffect" fill="hold">
                            <p:stCondLst>
                              <p:cond delay="0"/>
                            </p:stCondLst>
                            <p:childTnLst>
                              <p:par>
                                <p:cTn id="202" nodeType="clickEffect" fill="hold" presetClass="entr" presetID="22" presetSubtype="8">
                                  <p:stCondLst>
                                    <p:cond delay="0"/>
                                  </p:stCondLst>
                                  <p:childTnLst>
                                    <p:set>
                                      <p:cBhvr>
                                        <p:cTn id="203" dur="1" fill="hold">
                                          <p:stCondLst>
                                            <p:cond delay="0"/>
                                          </p:stCondLst>
                                        </p:cTn>
                                        <p:tgtEl>
                                          <p:spTgt spid="312">
                                            <p:txEl>
                                              <p:pRg st="7" end="7"/>
                                            </p:txEl>
                                          </p:spTgt>
                                        </p:tgtEl>
                                        <p:attrNameLst>
                                          <p:attrName>style.visibility</p:attrName>
                                        </p:attrNameLst>
                                      </p:cBhvr>
                                      <p:to>
                                        <p:strVal val="visible"/>
                                      </p:to>
                                    </p:set>
                                    <p:animEffect filter="wipe(left)" transition="in">
                                      <p:cBhvr additive="repl">
                                        <p:cTn id="204" dur="500"/>
                                        <p:tgtEl>
                                          <p:spTgt spid="31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743400" y="685080"/>
            <a:ext cx="7792200" cy="1441440"/>
          </a:xfrm>
          <a:prstGeom prst="rect">
            <a:avLst/>
          </a:prstGeom>
          <a:noFill/>
          <a:ln w="0">
            <a:noFill/>
          </a:ln>
          <a:effectLst>
            <a:outerShdw dist="28174" dir="14606097" blurRad="0" rotWithShape="0">
              <a:srgbClr val="800080"/>
            </a:outerShdw>
          </a:effectLst>
        </p:spPr>
        <p:txBody>
          <a:bodyPr numCol="1" spcCol="0" anchor="ctr">
            <a:noAutofit/>
          </a:bodyPr>
          <a:p>
            <a:pPr algn="ctr">
              <a:lnSpc>
                <a:spcPct val="100000"/>
              </a:lnSpc>
              <a:buNone/>
            </a:pPr>
            <a:r>
              <a:rPr b="1" lang="en-US" sz="5000" spc="-1" strike="noStrike">
                <a:solidFill>
                  <a:srgbClr val="0070c0"/>
                </a:solidFill>
                <a:latin typeface="Calibri"/>
              </a:rPr>
              <a:t>Objectives </a:t>
            </a:r>
            <a:endParaRPr b="0" lang="en-US" sz="5000" spc="-1" strike="noStrike">
              <a:solidFill>
                <a:srgbClr val="000000"/>
              </a:solidFill>
              <a:latin typeface="Calibri"/>
            </a:endParaRPr>
          </a:p>
        </p:txBody>
      </p:sp>
      <p:sp>
        <p:nvSpPr>
          <p:cNvPr id="174" name="PlaceHolder 2"/>
          <p:cNvSpPr>
            <a:spLocks noGrp="1"/>
          </p:cNvSpPr>
          <p:nvPr>
            <p:ph type="ftr" idx="1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175" name="PlaceHolder 3"/>
          <p:cNvSpPr>
            <a:spLocks noGrp="1"/>
          </p:cNvSpPr>
          <p:nvPr>
            <p:ph type="sldNum" idx="1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532AB6D7-4DA2-4613-A15E-E275CCA1A975}" type="slidenum">
              <a:rPr b="0" lang="en-US" sz="2200" spc="-1" strike="noStrike">
                <a:solidFill>
                  <a:srgbClr val="8b8b8b"/>
                </a:solidFill>
                <a:latin typeface="Cambria"/>
              </a:rPr>
              <a:t>&lt;number&gt;</a:t>
            </a:fld>
            <a:endParaRPr b="0" lang="en-US" sz="2200" spc="-1" strike="noStrike">
              <a:latin typeface="Times New Roman"/>
            </a:endParaRPr>
          </a:p>
        </p:txBody>
      </p:sp>
      <p:sp>
        <p:nvSpPr>
          <p:cNvPr id="176" name="Rectangle 3"/>
          <p:cNvSpPr/>
          <p:nvPr/>
        </p:nvSpPr>
        <p:spPr>
          <a:xfrm>
            <a:off x="673560" y="2286000"/>
            <a:ext cx="7929360" cy="3965040"/>
          </a:xfrm>
          <a:prstGeom prst="rect">
            <a:avLst/>
          </a:prstGeom>
          <a:noFill/>
          <a:ln w="0">
            <a:noFill/>
          </a:ln>
        </p:spPr>
        <p:style>
          <a:lnRef idx="0"/>
          <a:fillRef idx="0"/>
          <a:effectRef idx="0"/>
          <a:fontRef idx="minor"/>
        </p:style>
        <p:txBody>
          <a:bodyPr lIns="83880" rIns="83880" tIns="42120" bIns="42120" anchor="t">
            <a:noAutofit/>
          </a:bodyPr>
          <a:p>
            <a:pPr lvl="1" marL="457200" indent="-419760">
              <a:lnSpc>
                <a:spcPct val="90000"/>
              </a:lnSpc>
              <a:spcBef>
                <a:spcPts val="581"/>
              </a:spcBef>
              <a:buSzPct val="100000"/>
              <a:buBlip>
                <a:blip r:embed="rId1"/>
              </a:buBlip>
            </a:pPr>
            <a:r>
              <a:rPr b="0" lang="en-US" sz="2900" spc="-1" strike="noStrike">
                <a:solidFill>
                  <a:srgbClr val="000000"/>
                </a:solidFill>
                <a:latin typeface="Calibri"/>
              </a:rPr>
              <a:t>To describe common motives for initiating direct foreign investment (DFI); &amp;</a:t>
            </a:r>
            <a:endParaRPr b="0" lang="en-US" sz="2900" spc="-1" strike="noStrike">
              <a:latin typeface="Arial"/>
            </a:endParaRPr>
          </a:p>
          <a:p>
            <a:pPr lvl="1" marL="457200" indent="-419760">
              <a:lnSpc>
                <a:spcPct val="90000"/>
              </a:lnSpc>
              <a:spcBef>
                <a:spcPts val="581"/>
              </a:spcBef>
              <a:buSzPct val="100000"/>
              <a:buBlip>
                <a:blip r:embed="rId2"/>
              </a:buBlip>
            </a:pPr>
            <a:r>
              <a:rPr b="0" lang="en-US" sz="2900" spc="-1" strike="noStrike">
                <a:solidFill>
                  <a:srgbClr val="000000"/>
                </a:solidFill>
                <a:latin typeface="Calibri"/>
              </a:rPr>
              <a:t>To illustrate the benefits of international diversification.</a:t>
            </a:r>
            <a:endParaRPr b="0" lang="en-US" sz="29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22" presetSubtype="8">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filter="wipe(left)" transition="in">
                                      <p:cBhvr additive="repl">
                                        <p:cTn id="7" dur="500"/>
                                        <p:tgtEl>
                                          <p:spTgt spid="176">
                                            <p:txEl>
                                              <p:pRg st="0" end="0"/>
                                            </p:txEl>
                                          </p:spTgt>
                                        </p:tgtEl>
                                      </p:cBhvr>
                                    </p:animEffect>
                                  </p:childTnLst>
                                </p:cTn>
                              </p:par>
                              <p:par>
                                <p:cTn id="8" nodeType="withEffect" fill="hold" presetClass="entr" presetID="22" presetSubtype="8">
                                  <p:stCondLst>
                                    <p:cond delay="0"/>
                                  </p:stCondLst>
                                  <p:childTnLst>
                                    <p:set>
                                      <p:cBhvr>
                                        <p:cTn id="9" dur="1" fill="hold">
                                          <p:stCondLst>
                                            <p:cond delay="0"/>
                                          </p:stCondLst>
                                        </p:cTn>
                                        <p:tgtEl>
                                          <p:spTgt spid="176">
                                            <p:txEl>
                                              <p:pRg st="1" end="1"/>
                                            </p:txEl>
                                          </p:spTgt>
                                        </p:tgtEl>
                                        <p:attrNameLst>
                                          <p:attrName>style.visibility</p:attrName>
                                        </p:attrNameLst>
                                      </p:cBhvr>
                                      <p:to>
                                        <p:strVal val="visible"/>
                                      </p:to>
                                    </p:set>
                                    <p:animEffect filter="wipe(left)" transition="in">
                                      <p:cBhvr additive="repl">
                                        <p:cTn id="10" dur="500"/>
                                        <p:tgtEl>
                                          <p:spTgt spid="17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482400" y="309240"/>
            <a:ext cx="8178480" cy="833400"/>
          </a:xfrm>
          <a:prstGeom prst="rect">
            <a:avLst/>
          </a:prstGeom>
          <a:noFill/>
          <a:ln w="0">
            <a:noFill/>
          </a:ln>
        </p:spPr>
        <p:txBody>
          <a:bodyPr numCol="1" spcCol="0" lIns="83160" rIns="83160" tIns="40680" bIns="40680" anchor="ctr">
            <a:noAutofit/>
          </a:bodyPr>
          <a:p>
            <a:pPr algn="ctr">
              <a:lnSpc>
                <a:spcPct val="100000"/>
              </a:lnSpc>
              <a:buNone/>
            </a:pPr>
            <a:r>
              <a:rPr b="0" lang="en-US" sz="3700" spc="-1" strike="noStrike">
                <a:solidFill>
                  <a:srgbClr val="000000"/>
                </a:solidFill>
                <a:latin typeface="Calibri"/>
              </a:rPr>
              <a:t>Host Government View of DFI(contd..)</a:t>
            </a:r>
            <a:endParaRPr b="0" lang="en-US" sz="3700" spc="-1" strike="noStrike">
              <a:solidFill>
                <a:srgbClr val="000000"/>
              </a:solidFill>
              <a:latin typeface="Calibri"/>
            </a:endParaRPr>
          </a:p>
        </p:txBody>
      </p:sp>
      <p:sp>
        <p:nvSpPr>
          <p:cNvPr id="316" name="PlaceHolder 2"/>
          <p:cNvSpPr>
            <a:spLocks noGrp="1"/>
          </p:cNvSpPr>
          <p:nvPr>
            <p:ph/>
          </p:nvPr>
        </p:nvSpPr>
        <p:spPr>
          <a:xfrm>
            <a:off x="424080" y="1143000"/>
            <a:ext cx="8178480" cy="5334120"/>
          </a:xfrm>
          <a:prstGeom prst="rect">
            <a:avLst/>
          </a:prstGeom>
          <a:noFill/>
          <a:ln w="0">
            <a:noFill/>
          </a:ln>
        </p:spPr>
        <p:txBody>
          <a:bodyPr numCol="1" spcCol="0" lIns="83160" rIns="83160" tIns="40680" bIns="40680" anchor="t">
            <a:noAutofit/>
          </a:bodyPr>
          <a:p>
            <a:pPr marL="343080" indent="-343080">
              <a:lnSpc>
                <a:spcPct val="100000"/>
              </a:lnSpc>
              <a:spcBef>
                <a:spcPts val="499"/>
              </a:spcBef>
              <a:buClr>
                <a:srgbClr val="0000ff"/>
              </a:buClr>
              <a:buFont typeface="Wingdings" charset="2"/>
              <a:buChar char=""/>
            </a:pPr>
            <a:r>
              <a:rPr b="0" lang="en-US" sz="2500" spc="-1" strike="noStrike">
                <a:solidFill>
                  <a:srgbClr val="000000"/>
                </a:solidFill>
                <a:latin typeface="Calibri"/>
              </a:rPr>
              <a:t>The ability of a host government to attract DFI is dependent on the country’s markets &amp; resources, as well as government regulations &amp; incentives.</a:t>
            </a:r>
            <a:endParaRPr b="0" lang="en-US" sz="2500" spc="-1" strike="noStrike">
              <a:solidFill>
                <a:srgbClr val="000000"/>
              </a:solidFill>
              <a:latin typeface="Calibri"/>
            </a:endParaRPr>
          </a:p>
          <a:p>
            <a:pPr marL="343080" indent="-343080">
              <a:lnSpc>
                <a:spcPct val="100000"/>
              </a:lnSpc>
              <a:spcBef>
                <a:spcPts val="499"/>
              </a:spcBef>
              <a:buClr>
                <a:srgbClr val="0000ff"/>
              </a:buClr>
              <a:buFont typeface="Wingdings" charset="2"/>
              <a:buChar char=""/>
            </a:pPr>
            <a:r>
              <a:rPr b="0" lang="en-US" sz="2500" spc="-1" strike="noStrike">
                <a:solidFill>
                  <a:srgbClr val="000000"/>
                </a:solidFill>
                <a:latin typeface="Calibri"/>
              </a:rPr>
              <a:t>Common incentives offered by the host government include tax breaks, discounted rent for land &amp; buildings, low-interest loans, subsidized energy, &amp; reduced environmental restrictions.</a:t>
            </a:r>
            <a:endParaRPr b="0" lang="en-US" sz="2500" spc="-1" strike="noStrike">
              <a:solidFill>
                <a:srgbClr val="000000"/>
              </a:solidFill>
              <a:latin typeface="Calibri"/>
            </a:endParaRPr>
          </a:p>
          <a:p>
            <a:pPr marL="343080" indent="-343080">
              <a:lnSpc>
                <a:spcPct val="100000"/>
              </a:lnSpc>
              <a:spcBef>
                <a:spcPts val="499"/>
              </a:spcBef>
              <a:buClr>
                <a:srgbClr val="0000ff"/>
              </a:buClr>
              <a:buFont typeface="Wingdings" charset="2"/>
              <a:buChar char=""/>
            </a:pPr>
            <a:r>
              <a:rPr b="0" lang="en-US" sz="2500" spc="-1" strike="noStrike">
                <a:solidFill>
                  <a:srgbClr val="000000"/>
                </a:solidFill>
                <a:latin typeface="Calibri"/>
              </a:rPr>
              <a:t>Common barriers imposed by the host government include the power to block a merger/acquisition, foreign majority ownership restrictions, excessive procedure &amp; documentation requirements (red tape), &amp; operational conditions.</a:t>
            </a:r>
            <a:endParaRPr b="0" lang="en-US" sz="2500" spc="-1" strike="noStrike">
              <a:solidFill>
                <a:srgbClr val="000000"/>
              </a:solidFill>
              <a:latin typeface="Calibri"/>
            </a:endParaRPr>
          </a:p>
        </p:txBody>
      </p:sp>
      <p:sp>
        <p:nvSpPr>
          <p:cNvPr id="317" name="PlaceHolder 3"/>
          <p:cNvSpPr>
            <a:spLocks noGrp="1"/>
          </p:cNvSpPr>
          <p:nvPr>
            <p:ph type="ftr" idx="5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18" name="PlaceHolder 4"/>
          <p:cNvSpPr>
            <a:spLocks noGrp="1"/>
          </p:cNvSpPr>
          <p:nvPr>
            <p:ph type="sldNum" idx="5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A07A85CB-5DA1-41F0-84CE-FF23DE1FDC82}" type="slidenum">
              <a:rPr b="0" lang="en-US" sz="2200" spc="-1" strike="noStrike">
                <a:solidFill>
                  <a:srgbClr val="8b8b8b"/>
                </a:solidFill>
                <a:latin typeface="Cambria"/>
              </a:rPr>
              <a:t>16</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205560" y="227520"/>
            <a:ext cx="8732520" cy="986760"/>
          </a:xfrm>
          <a:prstGeom prst="rect">
            <a:avLst/>
          </a:prstGeom>
          <a:noFill/>
          <a:ln w="0">
            <a:noFill/>
          </a:ln>
        </p:spPr>
        <p:txBody>
          <a:bodyPr numCol="1" spcCol="0" lIns="83160" rIns="83160" tIns="40680" bIns="40680" anchor="ctr">
            <a:noAutofit/>
          </a:bodyPr>
          <a:p>
            <a:pPr algn="ctr">
              <a:lnSpc>
                <a:spcPct val="100000"/>
              </a:lnSpc>
              <a:buNone/>
            </a:pPr>
            <a:r>
              <a:rPr b="1" lang="en-US" sz="3300" spc="-1" strike="noStrike">
                <a:solidFill>
                  <a:srgbClr val="0070c0"/>
                </a:solidFill>
                <a:latin typeface="Calibri"/>
              </a:rPr>
              <a:t>Impact of DFI Decisions on an MNC’s Value</a:t>
            </a:r>
            <a:endParaRPr b="0" lang="en-US" sz="3300" spc="-1" strike="noStrike">
              <a:solidFill>
                <a:srgbClr val="000000"/>
              </a:solidFill>
              <a:latin typeface="Calibri"/>
            </a:endParaRPr>
          </a:p>
        </p:txBody>
      </p:sp>
      <p:sp>
        <p:nvSpPr>
          <p:cNvPr id="320" name="PlaceHolder 2"/>
          <p:cNvSpPr>
            <a:spLocks noGrp="1"/>
          </p:cNvSpPr>
          <p:nvPr>
            <p:ph type="ftr" idx="5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21" name="PlaceHolder 3"/>
          <p:cNvSpPr>
            <a:spLocks noGrp="1"/>
          </p:cNvSpPr>
          <p:nvPr>
            <p:ph type="sldNum" idx="5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84351A8-A2F6-4B8E-9DEE-6289C388B13E}" type="slidenum">
              <a:rPr b="0" lang="en-US" sz="2200" spc="-1" strike="noStrike">
                <a:solidFill>
                  <a:srgbClr val="8b8b8b"/>
                </a:solidFill>
                <a:latin typeface="Cambria"/>
              </a:rPr>
              <a:t>16</a:t>
            </a:fld>
            <a:endParaRPr b="0" lang="en-US" sz="2200" spc="-1" strike="noStrike">
              <a:latin typeface="Times New Roman"/>
            </a:endParaRPr>
          </a:p>
        </p:txBody>
      </p:sp>
      <p:grpSp>
        <p:nvGrpSpPr>
          <p:cNvPr id="322" name="Group 3"/>
          <p:cNvGrpSpPr/>
          <p:nvPr/>
        </p:nvGrpSpPr>
        <p:grpSpPr>
          <a:xfrm>
            <a:off x="583200" y="1298880"/>
            <a:ext cx="8117280" cy="5388120"/>
            <a:chOff x="583200" y="1298880"/>
            <a:chExt cx="8117280" cy="5388120"/>
          </a:xfrm>
        </p:grpSpPr>
        <p:grpSp>
          <p:nvGrpSpPr>
            <p:cNvPr id="323" name="Group 4"/>
            <p:cNvGrpSpPr/>
            <p:nvPr/>
          </p:nvGrpSpPr>
          <p:grpSpPr>
            <a:xfrm>
              <a:off x="914400" y="2441160"/>
              <a:ext cx="7123320" cy="2246040"/>
              <a:chOff x="914400" y="2441160"/>
              <a:chExt cx="7123320" cy="2246040"/>
            </a:xfrm>
          </p:grpSpPr>
          <p:sp>
            <p:nvSpPr>
              <p:cNvPr id="324" name="Rectangle 5"/>
              <p:cNvSpPr/>
              <p:nvPr/>
            </p:nvSpPr>
            <p:spPr>
              <a:xfrm>
                <a:off x="914400" y="2441160"/>
                <a:ext cx="7040520" cy="428040"/>
              </a:xfrm>
              <a:prstGeom prst="rect">
                <a:avLst/>
              </a:prstGeom>
              <a:solidFill>
                <a:srgbClr val="006b61"/>
              </a:solidFill>
              <a:ln w="9525">
                <a:solidFill>
                  <a:srgbClr val="006b61"/>
                </a:solidFill>
                <a:miter/>
              </a:ln>
            </p:spPr>
            <p:style>
              <a:lnRef idx="0"/>
              <a:fillRef idx="0"/>
              <a:effectRef idx="0"/>
              <a:fontRef idx="minor"/>
            </p:style>
          </p:sp>
          <p:sp>
            <p:nvSpPr>
              <p:cNvPr id="325" name="Rectangle 6"/>
              <p:cNvSpPr/>
              <p:nvPr/>
            </p:nvSpPr>
            <p:spPr>
              <a:xfrm>
                <a:off x="997200" y="2517480"/>
                <a:ext cx="7040520" cy="428040"/>
              </a:xfrm>
              <a:prstGeom prst="rect">
                <a:avLst/>
              </a:prstGeom>
              <a:solidFill>
                <a:srgbClr val="ffffff"/>
              </a:solidFill>
              <a:ln w="9525">
                <a:solidFill>
                  <a:srgbClr val="006b61"/>
                </a:solidFill>
                <a:miter/>
              </a:ln>
            </p:spPr>
            <p:style>
              <a:lnRef idx="0"/>
              <a:fillRef idx="0"/>
              <a:effectRef idx="0"/>
              <a:fontRef idx="minor"/>
            </p:style>
          </p:sp>
          <p:graphicFrame>
            <p:nvGraphicFramePr>
              <p:cNvPr id="326" name=""/>
              <p:cNvGraphicFramePr/>
              <p:nvPr/>
            </p:nvGraphicFramePr>
            <p:xfrm>
              <a:off x="1328760" y="2517480"/>
              <a:ext cx="6294960" cy="2169720"/>
            </p:xfrm>
            <a:graphic>
              <a:graphicData uri="http://schemas.openxmlformats.org/presentationml/2006/ole">
                <p:oleObj progId="Equation.3" r:id="rId1" spid="">
                  <p:embed/>
                  <p:pic>
                    <p:nvPicPr>
                      <p:cNvPr id="327" name="" descr=""/>
                      <p:cNvPicPr/>
                      <p:nvPr/>
                    </p:nvPicPr>
                    <p:blipFill>
                      <a:blip r:embed="rId2"/>
                      <a:stretch/>
                    </p:blipFill>
                    <p:spPr>
                      <a:xfrm>
                        <a:off x="1328760" y="2517480"/>
                        <a:ext cx="6294960" cy="2169720"/>
                      </a:xfrm>
                      <a:prstGeom prst="rect">
                        <a:avLst/>
                      </a:prstGeom>
                      <a:ln w="0">
                        <a:noFill/>
                      </a:ln>
                    </p:spPr>
                  </p:pic>
                </p:oleObj>
              </a:graphicData>
            </a:graphic>
          </p:graphicFrame>
        </p:grpSp>
        <p:sp>
          <p:nvSpPr>
            <p:cNvPr id="328" name="Rectangle 8"/>
            <p:cNvSpPr/>
            <p:nvPr/>
          </p:nvSpPr>
          <p:spPr>
            <a:xfrm>
              <a:off x="583200" y="4878000"/>
              <a:ext cx="8117280" cy="1809000"/>
            </a:xfrm>
            <a:prstGeom prst="rect">
              <a:avLst/>
            </a:prstGeom>
            <a:noFill/>
            <a:ln w="0">
              <a:noFill/>
            </a:ln>
          </p:spPr>
          <p:style>
            <a:lnRef idx="0"/>
            <a:fillRef idx="0"/>
            <a:effectRef idx="0"/>
            <a:fontRef idx="minor"/>
          </p:style>
          <p:txBody>
            <a:bodyPr lIns="90360" rIns="90360" tIns="44280" bIns="44280" anchor="t">
              <a:spAutoFit/>
            </a:bodyPr>
            <a:p>
              <a:pPr marL="1205640" indent="-1205640">
                <a:lnSpc>
                  <a:spcPct val="100000"/>
                </a:lnSpc>
                <a:buNone/>
                <a:tabLst>
                  <a:tab algn="l" pos="0"/>
                </a:tabLst>
              </a:pPr>
              <a:r>
                <a:rPr b="0" lang="en-US" sz="1800" spc="-1" strike="noStrike">
                  <a:solidFill>
                    <a:srgbClr val="000000"/>
                  </a:solidFill>
                  <a:latin typeface="Century Gothic"/>
                </a:rPr>
                <a:t>	</a:t>
              </a:r>
              <a:r>
                <a:rPr b="0" lang="en-US" sz="1800" spc="-1" strike="noStrike">
                  <a:solidFill>
                    <a:srgbClr val="000000"/>
                  </a:solidFill>
                  <a:latin typeface="Century Gothic"/>
                </a:rPr>
                <a:t>E (CF</a:t>
              </a:r>
              <a:r>
                <a:rPr b="0" i="1" lang="en-US" sz="1800" spc="-1" strike="noStrike" baseline="-25000">
                  <a:solidFill>
                    <a:srgbClr val="000000"/>
                  </a:solidFill>
                  <a:latin typeface="Century Gothic"/>
                </a:rPr>
                <a:t>j,t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expected cash flows in currency </a:t>
              </a:r>
              <a:r>
                <a:rPr b="0" i="1" lang="en-US" sz="1800" spc="-1" strike="noStrike">
                  <a:solidFill>
                    <a:srgbClr val="000000"/>
                  </a:solidFill>
                  <a:latin typeface="Century Gothic"/>
                </a:rPr>
                <a:t>j</a:t>
              </a:r>
              <a:r>
                <a:rPr b="0" lang="en-US" sz="1800" spc="-1" strike="noStrike">
                  <a:solidFill>
                    <a:srgbClr val="000000"/>
                  </a:solidFill>
                  <a:latin typeface="Century Gothic"/>
                </a:rPr>
                <a:t> to be received by the U.S. parent at the end of period </a:t>
              </a:r>
              <a:r>
                <a:rPr b="0" i="1" lang="en-US" sz="1800" spc="-1" strike="noStrike">
                  <a:solidFill>
                    <a:srgbClr val="000000"/>
                  </a:solidFill>
                  <a:latin typeface="Century Gothic"/>
                </a:rPr>
                <a:t>t</a:t>
              </a:r>
              <a:endParaRPr b="0" lang="en-US" sz="1800" spc="-1" strike="noStrike">
                <a:latin typeface="Arial"/>
              </a:endParaRPr>
            </a:p>
            <a:p>
              <a:pPr marL="1205640" indent="-1205640">
                <a:lnSpc>
                  <a:spcPct val="100000"/>
                </a:lnSpc>
                <a:buNone/>
                <a:tabLst>
                  <a:tab algn="l" pos="0"/>
                </a:tabLst>
              </a:pPr>
              <a:r>
                <a:rPr b="0" lang="en-US" sz="1800" spc="-1" strike="noStrike">
                  <a:solidFill>
                    <a:srgbClr val="000000"/>
                  </a:solidFill>
                  <a:latin typeface="Century Gothic"/>
                </a:rPr>
                <a:t>	</a:t>
              </a:r>
              <a:r>
                <a:rPr b="0" lang="en-US" sz="1800" spc="-1" strike="noStrike">
                  <a:solidFill>
                    <a:srgbClr val="000000"/>
                  </a:solidFill>
                  <a:latin typeface="Century Gothic"/>
                </a:rPr>
                <a:t>E (ER</a:t>
              </a:r>
              <a:r>
                <a:rPr b="0" i="1" lang="en-US" sz="1800" spc="-1" strike="noStrike" baseline="-25000">
                  <a:solidFill>
                    <a:srgbClr val="000000"/>
                  </a:solidFill>
                  <a:latin typeface="Century Gothic"/>
                </a:rPr>
                <a:t>j,t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expected exchange rate at which currency </a:t>
              </a:r>
              <a:r>
                <a:rPr b="0" i="1" lang="en-US" sz="1800" spc="-1" strike="noStrike">
                  <a:solidFill>
                    <a:srgbClr val="000000"/>
                  </a:solidFill>
                  <a:latin typeface="Century Gothic"/>
                </a:rPr>
                <a:t>j</a:t>
              </a:r>
              <a:r>
                <a:rPr b="0" lang="en-US" sz="1800" spc="-1" strike="noStrike">
                  <a:solidFill>
                    <a:srgbClr val="000000"/>
                  </a:solidFill>
                  <a:latin typeface="Century Gothic"/>
                </a:rPr>
                <a:t> can be converted to dollars at the end of period </a:t>
              </a:r>
              <a:r>
                <a:rPr b="0" i="1" lang="en-US" sz="1800" spc="-1" strike="noStrike">
                  <a:solidFill>
                    <a:srgbClr val="000000"/>
                  </a:solidFill>
                  <a:latin typeface="Century Gothic"/>
                </a:rPr>
                <a:t>t</a:t>
              </a:r>
              <a:endParaRPr b="0" lang="en-US" sz="1800" spc="-1" strike="noStrike">
                <a:latin typeface="Arial"/>
              </a:endParaRPr>
            </a:p>
            <a:p>
              <a:pPr marL="1205640" indent="-1205640">
                <a:lnSpc>
                  <a:spcPct val="100000"/>
                </a:lnSpc>
                <a:buNone/>
                <a:tabLst>
                  <a:tab algn="l" pos="0"/>
                </a:tabLst>
              </a:pPr>
              <a:r>
                <a:rPr b="0" i="1" lang="en-US" sz="1800" spc="-1" strike="noStrike">
                  <a:solidFill>
                    <a:srgbClr val="000000"/>
                  </a:solidFill>
                  <a:latin typeface="Century Gothic"/>
                </a:rPr>
                <a:t>	</a:t>
              </a:r>
              <a:r>
                <a:rPr b="0" i="1" lang="en-US" sz="1800" spc="-1" strike="noStrike">
                  <a:solidFill>
                    <a:srgbClr val="000000"/>
                  </a:solidFill>
                  <a:latin typeface="Century Gothic"/>
                </a:rPr>
                <a:t>k</a:t>
              </a:r>
              <a:r>
                <a:rPr b="0" i="1" lang="en-US" sz="1800" spc="-1" strike="noStrike">
                  <a:solidFill>
                    <a:srgbClr val="000000"/>
                  </a:solidFill>
                  <a:latin typeface="Century Gothic"/>
                </a:rPr>
                <a: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weighted average cost of capital of the parent</a:t>
              </a:r>
              <a:endParaRPr b="0" lang="en-US" sz="1800" spc="-1" strike="noStrike">
                <a:latin typeface="Arial"/>
              </a:endParaRPr>
            </a:p>
          </p:txBody>
        </p:sp>
        <p:grpSp>
          <p:nvGrpSpPr>
            <p:cNvPr id="329" name="Group 9"/>
            <p:cNvGrpSpPr/>
            <p:nvPr/>
          </p:nvGrpSpPr>
          <p:grpSpPr>
            <a:xfrm>
              <a:off x="2571120" y="1298880"/>
              <a:ext cx="4472640" cy="733680"/>
              <a:chOff x="2571120" y="1298880"/>
              <a:chExt cx="4472640" cy="733680"/>
            </a:xfrm>
          </p:grpSpPr>
          <p:sp>
            <p:nvSpPr>
              <p:cNvPr id="330" name="Rectangle 10"/>
              <p:cNvSpPr/>
              <p:nvPr/>
            </p:nvSpPr>
            <p:spPr>
              <a:xfrm>
                <a:off x="2571120" y="1298880"/>
                <a:ext cx="4389840" cy="428040"/>
              </a:xfrm>
              <a:prstGeom prst="rect">
                <a:avLst/>
              </a:prstGeom>
              <a:solidFill>
                <a:srgbClr val="006b61"/>
              </a:solidFill>
              <a:ln w="12700">
                <a:solidFill>
                  <a:srgbClr val="006b61"/>
                </a:solidFill>
                <a:miter/>
              </a:ln>
            </p:spPr>
            <p:style>
              <a:lnRef idx="0"/>
              <a:fillRef idx="0"/>
              <a:effectRef idx="0"/>
              <a:fontRef idx="minor"/>
            </p:style>
          </p:sp>
          <p:sp>
            <p:nvSpPr>
              <p:cNvPr id="331" name="Rectangle 11"/>
              <p:cNvSpPr/>
              <p:nvPr/>
            </p:nvSpPr>
            <p:spPr>
              <a:xfrm>
                <a:off x="2653920" y="1375200"/>
                <a:ext cx="4389840" cy="428040"/>
              </a:xfrm>
              <a:prstGeom prst="rect">
                <a:avLst/>
              </a:prstGeom>
              <a:solidFill>
                <a:srgbClr val="ffffff"/>
              </a:solidFill>
              <a:ln w="12700">
                <a:solidFill>
                  <a:srgbClr val="006b61"/>
                </a:solidFill>
                <a:miter/>
              </a:ln>
            </p:spPr>
            <p:style>
              <a:lnRef idx="0"/>
              <a:fillRef idx="0"/>
              <a:effectRef idx="0"/>
              <a:fontRef idx="minor"/>
            </p:style>
          </p:sp>
          <p:sp>
            <p:nvSpPr>
              <p:cNvPr id="332" name="Rectangle 12"/>
              <p:cNvSpPr/>
              <p:nvPr/>
            </p:nvSpPr>
            <p:spPr>
              <a:xfrm>
                <a:off x="2653920" y="1451160"/>
                <a:ext cx="4389840" cy="5814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entury Gothic"/>
                  </a:rPr>
                  <a:t>DFI Decisions on</a:t>
                </a:r>
                <a:endParaRPr b="0" lang="en-US" sz="1800" spc="-1" strike="noStrike">
                  <a:latin typeface="Arial"/>
                </a:endParaRPr>
              </a:p>
              <a:p>
                <a:pPr algn="ctr">
                  <a:lnSpc>
                    <a:spcPct val="90000"/>
                  </a:lnSpc>
                  <a:buNone/>
                </a:pPr>
                <a:r>
                  <a:rPr b="1" lang="en-US" sz="1800" spc="-1" strike="noStrike">
                    <a:solidFill>
                      <a:srgbClr val="000000"/>
                    </a:solidFill>
                    <a:latin typeface="Century Gothic"/>
                  </a:rPr>
                  <a:t>Type of Business &amp; Location</a:t>
                </a:r>
                <a:endParaRPr b="0" lang="en-US" sz="1800" spc="-1" strike="noStrike">
                  <a:latin typeface="Arial"/>
                </a:endParaRPr>
              </a:p>
            </p:txBody>
          </p:sp>
        </p:grpSp>
        <p:sp>
          <p:nvSpPr>
            <p:cNvPr id="333" name="Line 13"/>
            <p:cNvSpPr/>
            <p:nvPr/>
          </p:nvSpPr>
          <p:spPr>
            <a:xfrm>
              <a:off x="4807440" y="2136600"/>
              <a:ext cx="360" cy="609120"/>
            </a:xfrm>
            <a:prstGeom prst="line">
              <a:avLst/>
            </a:prstGeom>
            <a:ln w="38100">
              <a:solidFill>
                <a:srgbClr val="000000"/>
              </a:solidFill>
              <a:round/>
              <a:tailEnd len="med" type="triangle" w="med"/>
            </a:ln>
          </p:spPr>
          <p:style>
            <a:lnRef idx="0"/>
            <a:fillRef idx="0"/>
            <a:effectRef idx="0"/>
            <a:fontRef idx="minor"/>
          </p:style>
        </p:sp>
        <p:sp>
          <p:nvSpPr>
            <p:cNvPr id="334" name="Line 14"/>
            <p:cNvSpPr/>
            <p:nvPr/>
          </p:nvSpPr>
          <p:spPr>
            <a:xfrm flipV="1">
              <a:off x="5553000" y="4040280"/>
              <a:ext cx="360" cy="304560"/>
            </a:xfrm>
            <a:prstGeom prst="line">
              <a:avLst/>
            </a:prstGeom>
            <a:ln w="38100">
              <a:solidFill>
                <a:srgbClr val="000000"/>
              </a:solidFill>
              <a:round/>
              <a:tailEnd len="med" type="triangle" w="med"/>
            </a:ln>
          </p:spPr>
          <p:style>
            <a:lnRef idx="0"/>
            <a:fillRef idx="0"/>
            <a:effectRef idx="0"/>
            <a:fontRef idx="minor"/>
          </p:style>
        </p:sp>
        <p:sp>
          <p:nvSpPr>
            <p:cNvPr id="335" name="Line 15"/>
            <p:cNvSpPr/>
            <p:nvPr/>
          </p:nvSpPr>
          <p:spPr>
            <a:xfrm>
              <a:off x="5553000" y="4344840"/>
              <a:ext cx="2899080" cy="360"/>
            </a:xfrm>
            <a:prstGeom prst="line">
              <a:avLst/>
            </a:prstGeom>
            <a:ln w="38100">
              <a:solidFill>
                <a:srgbClr val="000000"/>
              </a:solidFill>
              <a:round/>
            </a:ln>
          </p:spPr>
          <p:style>
            <a:lnRef idx="0"/>
            <a:fillRef idx="0"/>
            <a:effectRef idx="0"/>
            <a:fontRef idx="minor"/>
          </p:style>
        </p:sp>
        <p:sp>
          <p:nvSpPr>
            <p:cNvPr id="336" name="Line 16"/>
            <p:cNvSpPr/>
            <p:nvPr/>
          </p:nvSpPr>
          <p:spPr>
            <a:xfrm>
              <a:off x="7044120" y="1755720"/>
              <a:ext cx="1407960" cy="360"/>
            </a:xfrm>
            <a:prstGeom prst="line">
              <a:avLst/>
            </a:prstGeom>
            <a:ln w="38100">
              <a:solidFill>
                <a:srgbClr val="000000"/>
              </a:solidFill>
              <a:round/>
            </a:ln>
          </p:spPr>
          <p:style>
            <a:lnRef idx="0"/>
            <a:fillRef idx="0"/>
            <a:effectRef idx="0"/>
            <a:fontRef idx="minor"/>
          </p:style>
        </p:sp>
        <p:sp>
          <p:nvSpPr>
            <p:cNvPr id="337" name="Line 17"/>
            <p:cNvSpPr/>
            <p:nvPr/>
          </p:nvSpPr>
          <p:spPr>
            <a:xfrm>
              <a:off x="8452080" y="1755720"/>
              <a:ext cx="360" cy="2589120"/>
            </a:xfrm>
            <a:prstGeom prst="line">
              <a:avLst/>
            </a:prstGeom>
            <a:ln w="38100">
              <a:solidFill>
                <a:srgbClr val="000000"/>
              </a:solidFill>
              <a:round/>
            </a:ln>
          </p:spPr>
          <p:style>
            <a:lnRef idx="0"/>
            <a:fillRef idx="0"/>
            <a:effectRef idx="0"/>
            <a:fontRef idx="minor"/>
          </p:style>
        </p:sp>
      </p:grpSp>
      <p:pic>
        <p:nvPicPr>
          <p:cNvPr id="338" name="" descr=""/>
          <p:cNvPicPr/>
          <p:nvPr/>
        </p:nvPicPr>
        <p:blipFill>
          <a:blip r:embed="rId3"/>
          <a:stretch/>
        </p:blipFill>
        <p:spPr>
          <a:xfrm>
            <a:off x="1320840" y="2514600"/>
            <a:ext cx="6286680" cy="2158920"/>
          </a:xfrm>
          <a:prstGeom prst="rect">
            <a:avLst/>
          </a:prstGeom>
          <a:ln w="0">
            <a:noFill/>
          </a:ln>
        </p:spPr>
      </p:pic>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childTnLst>
                  <p:par>
                    <p:cTn id="207" nodeType="clickEffect" fill="hold">
                      <p:stCondLst>
                        <p:cond delay="indefinite"/>
                      </p:stCondLst>
                      <p:childTnLst>
                        <p:par>
                          <p:cTn id="208" nodeType="withEffect" fill="hold">
                            <p:stCondLst>
                              <p:cond delay="0"/>
                            </p:stCondLst>
                            <p:childTnLst>
                              <p:par>
                                <p:cTn id="209" nodeType="clickEffect" fill="hold" presetClass="entr" presetID="22" presetSubtype="1">
                                  <p:stCondLst>
                                    <p:cond delay="0"/>
                                  </p:stCondLst>
                                  <p:childTnLst>
                                    <p:set>
                                      <p:cBhvr>
                                        <p:cTn id="210" dur="1" fill="hold">
                                          <p:stCondLst>
                                            <p:cond delay="0"/>
                                          </p:stCondLst>
                                        </p:cTn>
                                        <p:tgtEl>
                                          <p:spTgt spid="322"/>
                                        </p:tgtEl>
                                        <p:attrNameLst>
                                          <p:attrName>style.visibility</p:attrName>
                                        </p:attrNameLst>
                                      </p:cBhvr>
                                      <p:to>
                                        <p:strVal val="visible"/>
                                      </p:to>
                                    </p:set>
                                    <p:animEffect filter="wipe(up)" transition="in">
                                      <p:cBhvr additive="repl">
                                        <p:cTn id="211"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473760" y="309240"/>
            <a:ext cx="5172120" cy="833400"/>
          </a:xfrm>
          <a:prstGeom prst="rect">
            <a:avLst/>
          </a:prstGeom>
          <a:noFill/>
          <a:ln w="0">
            <a:noFill/>
          </a:ln>
        </p:spPr>
        <p:txBody>
          <a:bodyPr numCol="1" spcCol="0" lIns="83160" rIns="83160" tIns="40680" bIns="40680"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340" name="PlaceHolder 2"/>
          <p:cNvSpPr>
            <a:spLocks noGrp="1"/>
          </p:cNvSpPr>
          <p:nvPr>
            <p:ph/>
          </p:nvPr>
        </p:nvSpPr>
        <p:spPr>
          <a:xfrm>
            <a:off x="482400" y="1067040"/>
            <a:ext cx="8178480" cy="5410080"/>
          </a:xfrm>
          <a:prstGeom prst="rect">
            <a:avLst/>
          </a:prstGeom>
          <a:noFill/>
          <a:ln w="0">
            <a:noFill/>
          </a:ln>
        </p:spPr>
        <p:txBody>
          <a:bodyPr anchor="t">
            <a:noAutofit/>
          </a:bodyPr>
          <a:p>
            <a:pPr marL="228600" indent="-228600">
              <a:lnSpc>
                <a:spcPct val="100000"/>
              </a:lnSpc>
              <a:spcBef>
                <a:spcPts val="1001"/>
              </a:spcBef>
              <a:buSzPct val="100058"/>
              <a:buBlip>
                <a:blip r:embed="rId1"/>
              </a:buBlip>
            </a:pPr>
            <a:r>
              <a:rPr b="1" lang="en-US" sz="2800" spc="-1" strike="noStrike">
                <a:solidFill>
                  <a:srgbClr val="0070c0"/>
                </a:solidFill>
                <a:latin typeface="Calibri"/>
              </a:rPr>
              <a:t>Motives for DFI</a:t>
            </a:r>
            <a:endParaRPr b="0" lang="en-US" sz="2800" spc="-1" strike="noStrike">
              <a:solidFill>
                <a:srgbClr val="000000"/>
              </a:solidFill>
              <a:latin typeface="Calibri"/>
            </a:endParaRPr>
          </a:p>
          <a:p>
            <a:pPr lvl="1" marL="685800" indent="-228600">
              <a:lnSpc>
                <a:spcPct val="100000"/>
              </a:lnSpc>
              <a:spcBef>
                <a:spcPts val="499"/>
              </a:spcBef>
              <a:buSzPct val="100053"/>
              <a:buBlip>
                <a:blip r:embed="rId2"/>
              </a:buBlip>
            </a:pPr>
            <a:r>
              <a:rPr b="0" lang="en-US" sz="2300" spc="-1" strike="noStrike">
                <a:solidFill>
                  <a:srgbClr val="000000"/>
                </a:solidFill>
                <a:latin typeface="Calibri"/>
              </a:rPr>
              <a:t>Revenue-Related Motives</a:t>
            </a:r>
            <a:endParaRPr b="0" lang="en-US" sz="2300" spc="-1" strike="noStrike">
              <a:solidFill>
                <a:srgbClr val="000000"/>
              </a:solidFill>
              <a:latin typeface="Calibri"/>
            </a:endParaRPr>
          </a:p>
          <a:p>
            <a:pPr lvl="1" marL="685800" indent="-228600">
              <a:lnSpc>
                <a:spcPct val="100000"/>
              </a:lnSpc>
              <a:spcBef>
                <a:spcPts val="499"/>
              </a:spcBef>
              <a:buSzPct val="100053"/>
              <a:buBlip>
                <a:blip r:embed="rId3"/>
              </a:buBlip>
            </a:pPr>
            <a:r>
              <a:rPr b="0" lang="en-US" sz="2300" spc="-1" strike="noStrike">
                <a:solidFill>
                  <a:srgbClr val="000000"/>
                </a:solidFill>
                <a:latin typeface="Calibri"/>
              </a:rPr>
              <a:t>Cost-Related Motives</a:t>
            </a:r>
            <a:endParaRPr b="0" lang="en-US" sz="2300" spc="-1" strike="noStrike">
              <a:solidFill>
                <a:srgbClr val="000000"/>
              </a:solidFill>
              <a:latin typeface="Calibri"/>
            </a:endParaRPr>
          </a:p>
          <a:p>
            <a:pPr lvl="1" marL="685800" indent="-228600">
              <a:lnSpc>
                <a:spcPct val="100000"/>
              </a:lnSpc>
              <a:spcBef>
                <a:spcPts val="499"/>
              </a:spcBef>
              <a:buSzPct val="100053"/>
              <a:buBlip>
                <a:blip r:embed="rId4"/>
              </a:buBlip>
            </a:pPr>
            <a:r>
              <a:rPr b="0" lang="en-US" sz="2300" spc="-1" strike="noStrike">
                <a:solidFill>
                  <a:srgbClr val="000000"/>
                </a:solidFill>
                <a:latin typeface="Calibri"/>
              </a:rPr>
              <a:t>Comparing the Benefits of DFI Among Countries</a:t>
            </a:r>
            <a:endParaRPr b="0" lang="en-US" sz="2300" spc="-1" strike="noStrike">
              <a:solidFill>
                <a:srgbClr val="000000"/>
              </a:solidFill>
              <a:latin typeface="Calibri"/>
            </a:endParaRPr>
          </a:p>
          <a:p>
            <a:pPr lvl="1" marL="685800" indent="-228600">
              <a:lnSpc>
                <a:spcPct val="100000"/>
              </a:lnSpc>
              <a:spcBef>
                <a:spcPts val="499"/>
              </a:spcBef>
              <a:buSzPct val="100053"/>
              <a:buBlip>
                <a:blip r:embed="rId5"/>
              </a:buBlip>
            </a:pPr>
            <a:r>
              <a:rPr b="0" lang="en-US" sz="2300" spc="-1" strike="noStrike">
                <a:solidFill>
                  <a:srgbClr val="000000"/>
                </a:solidFill>
                <a:latin typeface="Calibri"/>
              </a:rPr>
              <a:t>Comparing the Benefits of DFI Over Time</a:t>
            </a:r>
            <a:endParaRPr b="0" lang="en-US" sz="2300" spc="-1" strike="noStrike">
              <a:solidFill>
                <a:srgbClr val="000000"/>
              </a:solidFill>
              <a:latin typeface="Calibri"/>
            </a:endParaRPr>
          </a:p>
          <a:p>
            <a:endParaRPr b="0" lang="en-US" sz="2300" spc="-1" strike="noStrike">
              <a:solidFill>
                <a:srgbClr val="000000"/>
              </a:solidFill>
              <a:latin typeface="Calibri"/>
            </a:endParaRPr>
          </a:p>
          <a:p>
            <a:pPr marL="228600" indent="-228600">
              <a:lnSpc>
                <a:spcPct val="100000"/>
              </a:lnSpc>
              <a:spcBef>
                <a:spcPts val="1001"/>
              </a:spcBef>
              <a:buSzPct val="100058"/>
              <a:buBlip>
                <a:blip r:embed="rId6"/>
              </a:buBlip>
            </a:pPr>
            <a:r>
              <a:rPr b="1" lang="en-US" sz="2800" spc="-1" strike="noStrike">
                <a:solidFill>
                  <a:srgbClr val="0070c0"/>
                </a:solidFill>
                <a:latin typeface="Calibri"/>
              </a:rPr>
              <a:t>Benefits of International Diversification</a:t>
            </a:r>
            <a:endParaRPr b="0" lang="en-US" sz="2800" spc="-1" strike="noStrike">
              <a:solidFill>
                <a:srgbClr val="000000"/>
              </a:solidFill>
              <a:latin typeface="Calibri"/>
            </a:endParaRPr>
          </a:p>
          <a:p>
            <a:pPr lvl="1" marL="685800" indent="-228600">
              <a:lnSpc>
                <a:spcPct val="100000"/>
              </a:lnSpc>
              <a:spcBef>
                <a:spcPts val="499"/>
              </a:spcBef>
              <a:buSzPct val="100053"/>
              <a:buBlip>
                <a:blip r:embed="rId7"/>
              </a:buBlip>
            </a:pPr>
            <a:r>
              <a:rPr b="0" lang="en-US" sz="2300" spc="-1" strike="noStrike">
                <a:solidFill>
                  <a:srgbClr val="000000"/>
                </a:solidFill>
                <a:latin typeface="Calibri"/>
              </a:rPr>
              <a:t>Example of Diversification Benefits</a:t>
            </a:r>
            <a:endParaRPr b="0" lang="en-US" sz="2300" spc="-1" strike="noStrike">
              <a:solidFill>
                <a:srgbClr val="000000"/>
              </a:solidFill>
              <a:latin typeface="Calibri"/>
            </a:endParaRPr>
          </a:p>
          <a:p>
            <a:pPr lvl="1" marL="685800" indent="-228600">
              <a:lnSpc>
                <a:spcPct val="100000"/>
              </a:lnSpc>
              <a:spcBef>
                <a:spcPts val="499"/>
              </a:spcBef>
              <a:buSzPct val="100053"/>
              <a:buBlip>
                <a:blip r:embed="rId8"/>
              </a:buBlip>
            </a:pPr>
            <a:r>
              <a:rPr b="0" lang="en-US" sz="2300" spc="-1" strike="noStrike">
                <a:solidFill>
                  <a:srgbClr val="000000"/>
                </a:solidFill>
                <a:latin typeface="Calibri"/>
              </a:rPr>
              <a:t>Diversification Benefits During a Global Crisis</a:t>
            </a:r>
            <a:endParaRPr b="0" lang="en-US" sz="2300" spc="-1" strike="noStrike">
              <a:solidFill>
                <a:srgbClr val="000000"/>
              </a:solidFill>
              <a:latin typeface="Calibri"/>
            </a:endParaRPr>
          </a:p>
          <a:p>
            <a:pPr lvl="1" marL="685800" indent="-228600">
              <a:lnSpc>
                <a:spcPct val="100000"/>
              </a:lnSpc>
              <a:spcBef>
                <a:spcPts val="499"/>
              </a:spcBef>
              <a:buSzPct val="100053"/>
              <a:buBlip>
                <a:blip r:embed="rId9"/>
              </a:buBlip>
            </a:pPr>
            <a:r>
              <a:rPr b="0" lang="en-US" sz="2300" spc="-1" strike="noStrike">
                <a:solidFill>
                  <a:srgbClr val="000000"/>
                </a:solidFill>
                <a:latin typeface="Calibri"/>
              </a:rPr>
              <a:t>Diversification Benefits of Multiple Projects</a:t>
            </a:r>
            <a:endParaRPr b="0" lang="en-US" sz="2300" spc="-1" strike="noStrike">
              <a:solidFill>
                <a:srgbClr val="000000"/>
              </a:solidFill>
              <a:latin typeface="Calibri"/>
            </a:endParaRPr>
          </a:p>
          <a:p>
            <a:pPr lvl="1" marL="685800" indent="-228600">
              <a:lnSpc>
                <a:spcPct val="100000"/>
              </a:lnSpc>
              <a:spcBef>
                <a:spcPts val="499"/>
              </a:spcBef>
              <a:buSzPct val="100053"/>
              <a:buBlip>
                <a:blip r:embed="rId10"/>
              </a:buBlip>
            </a:pPr>
            <a:r>
              <a:rPr b="0" lang="en-US" sz="2300" spc="-1" strike="noStrike">
                <a:solidFill>
                  <a:srgbClr val="000000"/>
                </a:solidFill>
                <a:latin typeface="Calibri"/>
              </a:rPr>
              <a:t>Risk-Return Analysis of International Projects</a:t>
            </a:r>
            <a:endParaRPr b="0" lang="en-US" sz="2300" spc="-1" strike="noStrike">
              <a:solidFill>
                <a:srgbClr val="000000"/>
              </a:solidFill>
              <a:latin typeface="Calibri"/>
            </a:endParaRPr>
          </a:p>
          <a:p>
            <a:pPr lvl="2" marL="1161720" indent="-322200">
              <a:lnSpc>
                <a:spcPct val="100000"/>
              </a:lnSpc>
              <a:spcBef>
                <a:spcPts val="499"/>
              </a:spcBef>
              <a:buSzPct val="100017"/>
              <a:buBlip>
                <a:blip r:embed="rId11"/>
              </a:buBlip>
            </a:pPr>
            <a:r>
              <a:rPr b="0" lang="en-US" sz="2400" spc="-1" strike="noStrike">
                <a:solidFill>
                  <a:srgbClr val="000000"/>
                </a:solidFill>
                <a:latin typeface="Calibri"/>
              </a:rPr>
              <a:t>Comparing Portfolios Along the Frontier</a:t>
            </a:r>
            <a:endParaRPr b="0" lang="en-US" sz="2400" spc="-1" strike="noStrike">
              <a:solidFill>
                <a:srgbClr val="000000"/>
              </a:solidFill>
              <a:latin typeface="Calibri"/>
            </a:endParaRPr>
          </a:p>
          <a:p>
            <a:pPr lvl="2" marL="1161720" indent="-322200">
              <a:lnSpc>
                <a:spcPct val="100000"/>
              </a:lnSpc>
              <a:spcBef>
                <a:spcPts val="499"/>
              </a:spcBef>
              <a:buSzPct val="100017"/>
              <a:buBlip>
                <a:blip r:embed="rId12"/>
              </a:buBlip>
            </a:pPr>
            <a:r>
              <a:rPr b="0" lang="en-US" sz="2400" spc="-1" strike="noStrike">
                <a:solidFill>
                  <a:srgbClr val="000000"/>
                </a:solidFill>
                <a:latin typeface="Calibri"/>
              </a:rPr>
              <a:t>Comparing Frontiers Among MNCs</a:t>
            </a:r>
            <a:endParaRPr b="0" lang="en-US" sz="2400" spc="-1" strike="noStrike">
              <a:solidFill>
                <a:srgbClr val="000000"/>
              </a:solidFill>
              <a:latin typeface="Calibri"/>
            </a:endParaRPr>
          </a:p>
        </p:txBody>
      </p:sp>
      <p:sp>
        <p:nvSpPr>
          <p:cNvPr id="341" name="PlaceHolder 3"/>
          <p:cNvSpPr>
            <a:spLocks noGrp="1"/>
          </p:cNvSpPr>
          <p:nvPr>
            <p:ph type="ftr" idx="5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42" name="PlaceHolder 4"/>
          <p:cNvSpPr>
            <a:spLocks noGrp="1"/>
          </p:cNvSpPr>
          <p:nvPr>
            <p:ph type="sldNum" idx="5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D43488D-F267-4EFB-8305-936610B08A39}" type="slidenum">
              <a:rPr b="0" lang="en-US" sz="2200" spc="-1" strike="noStrike">
                <a:solidFill>
                  <a:srgbClr val="8b8b8b"/>
                </a:solidFill>
                <a:latin typeface="Cambria"/>
              </a:rPr>
              <a:t>16</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212" dur="indefinite" restart="never" nodeType="tmRoot">
          <p:childTnLst>
            <p:seq>
              <p:cTn id="213" dur="indefinite" nodeType="mainSeq">
                <p:childTnLst>
                  <p:par>
                    <p:cTn id="214" nodeType="clickEffect" fill="hold">
                      <p:stCondLst>
                        <p:cond delay="indefinite"/>
                      </p:stCondLst>
                      <p:childTnLst>
                        <p:par>
                          <p:cTn id="215" nodeType="withEffect" fill="hold">
                            <p:stCondLst>
                              <p:cond delay="0"/>
                            </p:stCondLst>
                            <p:childTnLst>
                              <p:par>
                                <p:cTn id="216" nodeType="clickEffect" fill="hold" presetClass="entr" presetID="22" presetSubtype="8">
                                  <p:stCondLst>
                                    <p:cond delay="0"/>
                                  </p:stCondLst>
                                  <p:childTnLst>
                                    <p:set>
                                      <p:cBhvr>
                                        <p:cTn id="217" dur="1" fill="hold">
                                          <p:stCondLst>
                                            <p:cond delay="0"/>
                                          </p:stCondLst>
                                        </p:cTn>
                                        <p:tgtEl>
                                          <p:spTgt spid="340">
                                            <p:txEl>
                                              <p:pRg st="0" end="0"/>
                                            </p:txEl>
                                          </p:spTgt>
                                        </p:tgtEl>
                                        <p:attrNameLst>
                                          <p:attrName>style.visibility</p:attrName>
                                        </p:attrNameLst>
                                      </p:cBhvr>
                                      <p:to>
                                        <p:strVal val="visible"/>
                                      </p:to>
                                    </p:set>
                                    <p:animEffect filter="wipe(left)" transition="in">
                                      <p:cBhvr additive="repl">
                                        <p:cTn id="218" dur="500"/>
                                        <p:tgtEl>
                                          <p:spTgt spid="340">
                                            <p:txEl>
                                              <p:pRg st="0" end="0"/>
                                            </p:txEl>
                                          </p:spTgt>
                                        </p:tgtEl>
                                      </p:cBhvr>
                                    </p:animEffect>
                                  </p:childTnLst>
                                </p:cTn>
                              </p:par>
                              <p:par>
                                <p:cTn id="219" nodeType="withEffect" fill="hold" presetClass="entr" presetID="22" presetSubtype="8">
                                  <p:stCondLst>
                                    <p:cond delay="0"/>
                                  </p:stCondLst>
                                  <p:childTnLst>
                                    <p:set>
                                      <p:cBhvr>
                                        <p:cTn id="220" dur="1" fill="hold">
                                          <p:stCondLst>
                                            <p:cond delay="0"/>
                                          </p:stCondLst>
                                        </p:cTn>
                                        <p:tgtEl>
                                          <p:spTgt spid="340">
                                            <p:txEl>
                                              <p:pRg st="1" end="1"/>
                                            </p:txEl>
                                          </p:spTgt>
                                        </p:tgtEl>
                                        <p:attrNameLst>
                                          <p:attrName>style.visibility</p:attrName>
                                        </p:attrNameLst>
                                      </p:cBhvr>
                                      <p:to>
                                        <p:strVal val="visible"/>
                                      </p:to>
                                    </p:set>
                                    <p:animEffect filter="wipe(left)" transition="in">
                                      <p:cBhvr additive="repl">
                                        <p:cTn id="221" dur="500"/>
                                        <p:tgtEl>
                                          <p:spTgt spid="340">
                                            <p:txEl>
                                              <p:pRg st="1" end="1"/>
                                            </p:txEl>
                                          </p:spTgt>
                                        </p:tgtEl>
                                      </p:cBhvr>
                                    </p:animEffect>
                                  </p:childTnLst>
                                </p:cTn>
                              </p:par>
                              <p:par>
                                <p:cTn id="222" nodeType="withEffect" fill="hold" presetClass="entr" presetID="22" presetSubtype="8">
                                  <p:stCondLst>
                                    <p:cond delay="0"/>
                                  </p:stCondLst>
                                  <p:childTnLst>
                                    <p:set>
                                      <p:cBhvr>
                                        <p:cTn id="223" dur="1" fill="hold">
                                          <p:stCondLst>
                                            <p:cond delay="0"/>
                                          </p:stCondLst>
                                        </p:cTn>
                                        <p:tgtEl>
                                          <p:spTgt spid="340">
                                            <p:txEl>
                                              <p:pRg st="2" end="2"/>
                                            </p:txEl>
                                          </p:spTgt>
                                        </p:tgtEl>
                                        <p:attrNameLst>
                                          <p:attrName>style.visibility</p:attrName>
                                        </p:attrNameLst>
                                      </p:cBhvr>
                                      <p:to>
                                        <p:strVal val="visible"/>
                                      </p:to>
                                    </p:set>
                                    <p:animEffect filter="wipe(left)" transition="in">
                                      <p:cBhvr additive="repl">
                                        <p:cTn id="224" dur="500"/>
                                        <p:tgtEl>
                                          <p:spTgt spid="340">
                                            <p:txEl>
                                              <p:pRg st="2" end="2"/>
                                            </p:txEl>
                                          </p:spTgt>
                                        </p:tgtEl>
                                      </p:cBhvr>
                                    </p:animEffect>
                                  </p:childTnLst>
                                </p:cTn>
                              </p:par>
                              <p:par>
                                <p:cTn id="225" nodeType="withEffect" fill="hold" presetClass="entr" presetID="22" presetSubtype="8">
                                  <p:stCondLst>
                                    <p:cond delay="0"/>
                                  </p:stCondLst>
                                  <p:childTnLst>
                                    <p:set>
                                      <p:cBhvr>
                                        <p:cTn id="226" dur="1" fill="hold">
                                          <p:stCondLst>
                                            <p:cond delay="0"/>
                                          </p:stCondLst>
                                        </p:cTn>
                                        <p:tgtEl>
                                          <p:spTgt spid="340">
                                            <p:txEl>
                                              <p:pRg st="3" end="3"/>
                                            </p:txEl>
                                          </p:spTgt>
                                        </p:tgtEl>
                                        <p:attrNameLst>
                                          <p:attrName>style.visibility</p:attrName>
                                        </p:attrNameLst>
                                      </p:cBhvr>
                                      <p:to>
                                        <p:strVal val="visible"/>
                                      </p:to>
                                    </p:set>
                                    <p:animEffect filter="wipe(left)" transition="in">
                                      <p:cBhvr additive="repl">
                                        <p:cTn id="227" dur="500"/>
                                        <p:tgtEl>
                                          <p:spTgt spid="340">
                                            <p:txEl>
                                              <p:pRg st="3" end="3"/>
                                            </p:txEl>
                                          </p:spTgt>
                                        </p:tgtEl>
                                      </p:cBhvr>
                                    </p:animEffect>
                                  </p:childTnLst>
                                </p:cTn>
                              </p:par>
                              <p:par>
                                <p:cTn id="228" nodeType="withEffect" fill="hold" presetClass="entr" presetID="22" presetSubtype="8">
                                  <p:stCondLst>
                                    <p:cond delay="0"/>
                                  </p:stCondLst>
                                  <p:childTnLst>
                                    <p:set>
                                      <p:cBhvr>
                                        <p:cTn id="229" dur="1" fill="hold">
                                          <p:stCondLst>
                                            <p:cond delay="0"/>
                                          </p:stCondLst>
                                        </p:cTn>
                                        <p:tgtEl>
                                          <p:spTgt spid="340">
                                            <p:txEl>
                                              <p:pRg st="4" end="4"/>
                                            </p:txEl>
                                          </p:spTgt>
                                        </p:tgtEl>
                                        <p:attrNameLst>
                                          <p:attrName>style.visibility</p:attrName>
                                        </p:attrNameLst>
                                      </p:cBhvr>
                                      <p:to>
                                        <p:strVal val="visible"/>
                                      </p:to>
                                    </p:set>
                                    <p:animEffect filter="wipe(left)" transition="in">
                                      <p:cBhvr additive="repl">
                                        <p:cTn id="230" dur="500"/>
                                        <p:tgtEl>
                                          <p:spTgt spid="340">
                                            <p:txEl>
                                              <p:pRg st="4" end="4"/>
                                            </p:txEl>
                                          </p:spTgt>
                                        </p:tgtEl>
                                      </p:cBhvr>
                                    </p:animEffect>
                                  </p:childTnLst>
                                </p:cTn>
                              </p:par>
                            </p:childTnLst>
                          </p:cTn>
                        </p:par>
                      </p:childTnLst>
                    </p:cTn>
                  </p:par>
                  <p:par>
                    <p:cTn id="231" nodeType="clickEffect" fill="hold">
                      <p:stCondLst>
                        <p:cond delay="indefinite"/>
                      </p:stCondLst>
                      <p:childTnLst>
                        <p:par>
                          <p:cTn id="232" nodeType="withEffect" fill="hold">
                            <p:stCondLst>
                              <p:cond delay="0"/>
                            </p:stCondLst>
                            <p:childTnLst>
                              <p:par>
                                <p:cTn id="233" nodeType="clickEffect" fill="hold" presetClass="entr" presetID="22" presetSubtype="8">
                                  <p:stCondLst>
                                    <p:cond delay="0"/>
                                  </p:stCondLst>
                                  <p:childTnLst>
                                    <p:set>
                                      <p:cBhvr>
                                        <p:cTn id="234" dur="1" fill="hold">
                                          <p:stCondLst>
                                            <p:cond delay="0"/>
                                          </p:stCondLst>
                                        </p:cTn>
                                        <p:tgtEl>
                                          <p:spTgt spid="340">
                                            <p:txEl>
                                              <p:pRg st="6" end="6"/>
                                            </p:txEl>
                                          </p:spTgt>
                                        </p:tgtEl>
                                        <p:attrNameLst>
                                          <p:attrName>style.visibility</p:attrName>
                                        </p:attrNameLst>
                                      </p:cBhvr>
                                      <p:to>
                                        <p:strVal val="visible"/>
                                      </p:to>
                                    </p:set>
                                    <p:animEffect filter="wipe(left)" transition="in">
                                      <p:cBhvr additive="repl">
                                        <p:cTn id="235" dur="500"/>
                                        <p:tgtEl>
                                          <p:spTgt spid="340">
                                            <p:txEl>
                                              <p:pRg st="6" end="6"/>
                                            </p:txEl>
                                          </p:spTgt>
                                        </p:tgtEl>
                                      </p:cBhvr>
                                    </p:animEffect>
                                  </p:childTnLst>
                                </p:cTn>
                              </p:par>
                              <p:par>
                                <p:cTn id="236" nodeType="withEffect" fill="hold" presetClass="entr" presetID="22" presetSubtype="8">
                                  <p:stCondLst>
                                    <p:cond delay="0"/>
                                  </p:stCondLst>
                                  <p:childTnLst>
                                    <p:set>
                                      <p:cBhvr>
                                        <p:cTn id="237" dur="1" fill="hold">
                                          <p:stCondLst>
                                            <p:cond delay="0"/>
                                          </p:stCondLst>
                                        </p:cTn>
                                        <p:tgtEl>
                                          <p:spTgt spid="340">
                                            <p:txEl>
                                              <p:pRg st="7" end="7"/>
                                            </p:txEl>
                                          </p:spTgt>
                                        </p:tgtEl>
                                        <p:attrNameLst>
                                          <p:attrName>style.visibility</p:attrName>
                                        </p:attrNameLst>
                                      </p:cBhvr>
                                      <p:to>
                                        <p:strVal val="visible"/>
                                      </p:to>
                                    </p:set>
                                    <p:animEffect filter="wipe(left)" transition="in">
                                      <p:cBhvr additive="repl">
                                        <p:cTn id="238" dur="500"/>
                                        <p:tgtEl>
                                          <p:spTgt spid="340">
                                            <p:txEl>
                                              <p:pRg st="7" end="7"/>
                                            </p:txEl>
                                          </p:spTgt>
                                        </p:tgtEl>
                                      </p:cBhvr>
                                    </p:animEffect>
                                  </p:childTnLst>
                                </p:cTn>
                              </p:par>
                              <p:par>
                                <p:cTn id="239" nodeType="withEffect" fill="hold" presetClass="entr" presetID="22" presetSubtype="8">
                                  <p:stCondLst>
                                    <p:cond delay="0"/>
                                  </p:stCondLst>
                                  <p:childTnLst>
                                    <p:set>
                                      <p:cBhvr>
                                        <p:cTn id="240" dur="1" fill="hold">
                                          <p:stCondLst>
                                            <p:cond delay="0"/>
                                          </p:stCondLst>
                                        </p:cTn>
                                        <p:tgtEl>
                                          <p:spTgt spid="340">
                                            <p:txEl>
                                              <p:pRg st="8" end="8"/>
                                            </p:txEl>
                                          </p:spTgt>
                                        </p:tgtEl>
                                        <p:attrNameLst>
                                          <p:attrName>style.visibility</p:attrName>
                                        </p:attrNameLst>
                                      </p:cBhvr>
                                      <p:to>
                                        <p:strVal val="visible"/>
                                      </p:to>
                                    </p:set>
                                    <p:animEffect filter="wipe(left)" transition="in">
                                      <p:cBhvr additive="repl">
                                        <p:cTn id="241" dur="500"/>
                                        <p:tgtEl>
                                          <p:spTgt spid="340">
                                            <p:txEl>
                                              <p:pRg st="8" end="8"/>
                                            </p:txEl>
                                          </p:spTgt>
                                        </p:tgtEl>
                                      </p:cBhvr>
                                    </p:animEffect>
                                  </p:childTnLst>
                                </p:cTn>
                              </p:par>
                              <p:par>
                                <p:cTn id="242" nodeType="withEffect" fill="hold" presetClass="entr" presetID="22" presetSubtype="8">
                                  <p:stCondLst>
                                    <p:cond delay="0"/>
                                  </p:stCondLst>
                                  <p:childTnLst>
                                    <p:set>
                                      <p:cBhvr>
                                        <p:cTn id="243" dur="1" fill="hold">
                                          <p:stCondLst>
                                            <p:cond delay="0"/>
                                          </p:stCondLst>
                                        </p:cTn>
                                        <p:tgtEl>
                                          <p:spTgt spid="340">
                                            <p:txEl>
                                              <p:pRg st="9" end="9"/>
                                            </p:txEl>
                                          </p:spTgt>
                                        </p:tgtEl>
                                        <p:attrNameLst>
                                          <p:attrName>style.visibility</p:attrName>
                                        </p:attrNameLst>
                                      </p:cBhvr>
                                      <p:to>
                                        <p:strVal val="visible"/>
                                      </p:to>
                                    </p:set>
                                    <p:animEffect filter="wipe(left)" transition="in">
                                      <p:cBhvr additive="repl">
                                        <p:cTn id="244" dur="500"/>
                                        <p:tgtEl>
                                          <p:spTgt spid="340">
                                            <p:txEl>
                                              <p:pRg st="9" end="9"/>
                                            </p:txEl>
                                          </p:spTgt>
                                        </p:tgtEl>
                                      </p:cBhvr>
                                    </p:animEffect>
                                  </p:childTnLst>
                                </p:cTn>
                              </p:par>
                              <p:par>
                                <p:cTn id="245" nodeType="withEffect" fill="hold" presetClass="entr" presetID="22" presetSubtype="8">
                                  <p:stCondLst>
                                    <p:cond delay="0"/>
                                  </p:stCondLst>
                                  <p:childTnLst>
                                    <p:set>
                                      <p:cBhvr>
                                        <p:cTn id="246" dur="1" fill="hold">
                                          <p:stCondLst>
                                            <p:cond delay="0"/>
                                          </p:stCondLst>
                                        </p:cTn>
                                        <p:tgtEl>
                                          <p:spTgt spid="340">
                                            <p:txEl>
                                              <p:pRg st="10" end="10"/>
                                            </p:txEl>
                                          </p:spTgt>
                                        </p:tgtEl>
                                        <p:attrNameLst>
                                          <p:attrName>style.visibility</p:attrName>
                                        </p:attrNameLst>
                                      </p:cBhvr>
                                      <p:to>
                                        <p:strVal val="visible"/>
                                      </p:to>
                                    </p:set>
                                    <p:animEffect filter="wipe(left)" transition="in">
                                      <p:cBhvr additive="repl">
                                        <p:cTn id="247" dur="500"/>
                                        <p:tgtEl>
                                          <p:spTgt spid="340">
                                            <p:txEl>
                                              <p:pRg st="10" end="10"/>
                                            </p:txEl>
                                          </p:spTgt>
                                        </p:tgtEl>
                                      </p:cBhvr>
                                    </p:animEffect>
                                  </p:childTnLst>
                                </p:cTn>
                              </p:par>
                              <p:par>
                                <p:cTn id="248" nodeType="withEffect" fill="hold" presetClass="entr" presetID="22" presetSubtype="8">
                                  <p:stCondLst>
                                    <p:cond delay="0"/>
                                  </p:stCondLst>
                                  <p:childTnLst>
                                    <p:set>
                                      <p:cBhvr>
                                        <p:cTn id="249" dur="1" fill="hold">
                                          <p:stCondLst>
                                            <p:cond delay="0"/>
                                          </p:stCondLst>
                                        </p:cTn>
                                        <p:tgtEl>
                                          <p:spTgt spid="340">
                                            <p:txEl>
                                              <p:pRg st="11" end="11"/>
                                            </p:txEl>
                                          </p:spTgt>
                                        </p:tgtEl>
                                        <p:attrNameLst>
                                          <p:attrName>style.visibility</p:attrName>
                                        </p:attrNameLst>
                                      </p:cBhvr>
                                      <p:to>
                                        <p:strVal val="visible"/>
                                      </p:to>
                                    </p:set>
                                    <p:animEffect filter="wipe(left)" transition="in">
                                      <p:cBhvr additive="repl">
                                        <p:cTn id="250" dur="500"/>
                                        <p:tgtEl>
                                          <p:spTgt spid="340">
                                            <p:txEl>
                                              <p:pRg st="11" end="11"/>
                                            </p:txEl>
                                          </p:spTgt>
                                        </p:tgtEl>
                                      </p:cBhvr>
                                    </p:animEffect>
                                  </p:childTnLst>
                                </p:cTn>
                              </p:par>
                              <p:par>
                                <p:cTn id="251" nodeType="withEffect" fill="hold" presetClass="entr" presetID="22" presetSubtype="8">
                                  <p:stCondLst>
                                    <p:cond delay="0"/>
                                  </p:stCondLst>
                                  <p:childTnLst>
                                    <p:set>
                                      <p:cBhvr>
                                        <p:cTn id="252" dur="1" fill="hold">
                                          <p:stCondLst>
                                            <p:cond delay="0"/>
                                          </p:stCondLst>
                                        </p:cTn>
                                        <p:tgtEl>
                                          <p:spTgt spid="340">
                                            <p:txEl>
                                              <p:pRg st="12" end="12"/>
                                            </p:txEl>
                                          </p:spTgt>
                                        </p:tgtEl>
                                        <p:attrNameLst>
                                          <p:attrName>style.visibility</p:attrName>
                                        </p:attrNameLst>
                                      </p:cBhvr>
                                      <p:to>
                                        <p:strVal val="visible"/>
                                      </p:to>
                                    </p:set>
                                    <p:animEffect filter="wipe(left)" transition="in">
                                      <p:cBhvr additive="repl">
                                        <p:cTn id="253" dur="500"/>
                                        <p:tgtEl>
                                          <p:spTgt spid="340">
                                            <p:txEl>
                                              <p:pRg st="12" end="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205560" y="309240"/>
            <a:ext cx="4366080" cy="114264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344" name="PlaceHolder 2"/>
          <p:cNvSpPr>
            <a:spLocks noGrp="1"/>
          </p:cNvSpPr>
          <p:nvPr>
            <p:ph/>
          </p:nvPr>
        </p:nvSpPr>
        <p:spPr>
          <a:xfrm>
            <a:off x="744840" y="1452240"/>
            <a:ext cx="7653600" cy="4799160"/>
          </a:xfrm>
          <a:prstGeom prst="rect">
            <a:avLst/>
          </a:prstGeom>
          <a:noFill/>
          <a:ln w="0">
            <a:noFill/>
          </a:ln>
        </p:spPr>
        <p:txBody>
          <a:bodyPr anchor="t">
            <a:noAutofit/>
          </a:bodyPr>
          <a:p>
            <a:pPr marL="228600" indent="-228600">
              <a:lnSpc>
                <a:spcPct val="100000"/>
              </a:lnSpc>
              <a:spcBef>
                <a:spcPts val="1001"/>
              </a:spcBef>
              <a:buSzPct val="100058"/>
              <a:buBlip>
                <a:blip r:embed="rId1"/>
              </a:buBlip>
            </a:pPr>
            <a:r>
              <a:rPr b="1" lang="en-US" sz="2800" spc="-1" strike="noStrike">
                <a:solidFill>
                  <a:srgbClr val="000000"/>
                </a:solidFill>
                <a:latin typeface="Calibri"/>
              </a:rPr>
              <a:t>Decisions Subsequent to DFI</a:t>
            </a:r>
            <a:endParaRPr b="0" lang="en-US" sz="2800" spc="-1" strike="noStrike">
              <a:solidFill>
                <a:srgbClr val="000000"/>
              </a:solidFill>
              <a:latin typeface="Calibri"/>
            </a:endParaRPr>
          </a:p>
          <a:p>
            <a:pPr marL="228600" indent="-228600">
              <a:lnSpc>
                <a:spcPct val="100000"/>
              </a:lnSpc>
              <a:spcBef>
                <a:spcPts val="1001"/>
              </a:spcBef>
              <a:buSzPct val="100058"/>
              <a:buBlip>
                <a:blip r:embed="rId2"/>
              </a:buBlip>
            </a:pPr>
            <a:r>
              <a:rPr b="1" lang="en-US" sz="2800" spc="-1" strike="noStrike">
                <a:solidFill>
                  <a:srgbClr val="000000"/>
                </a:solidFill>
                <a:latin typeface="Calibri"/>
              </a:rPr>
              <a:t>Host Government View of DFI</a:t>
            </a:r>
            <a:endParaRPr b="0" lang="en-US" sz="2800" spc="-1" strike="noStrike">
              <a:solidFill>
                <a:srgbClr val="000000"/>
              </a:solidFill>
              <a:latin typeface="Calibri"/>
            </a:endParaRPr>
          </a:p>
          <a:p>
            <a:pPr lvl="2" marL="1259640" indent="-419760">
              <a:lnSpc>
                <a:spcPct val="100000"/>
              </a:lnSpc>
              <a:spcBef>
                <a:spcPts val="499"/>
              </a:spcBef>
              <a:buSzPct val="100000"/>
              <a:buBlip>
                <a:blip r:embed="rId3"/>
              </a:buBlip>
            </a:pPr>
            <a:r>
              <a:rPr b="1" lang="en-US" sz="2000" spc="-1" strike="noStrike">
                <a:solidFill>
                  <a:srgbClr val="000000"/>
                </a:solidFill>
                <a:latin typeface="Calibri"/>
              </a:rPr>
              <a:t>Incentives to Encourage DFI</a:t>
            </a:r>
            <a:endParaRPr b="0" lang="en-US" sz="2000" spc="-1" strike="noStrike">
              <a:solidFill>
                <a:srgbClr val="000000"/>
              </a:solidFill>
              <a:latin typeface="Calibri"/>
            </a:endParaRPr>
          </a:p>
          <a:p>
            <a:pPr lvl="2" marL="1259640" indent="-419760">
              <a:lnSpc>
                <a:spcPct val="100000"/>
              </a:lnSpc>
              <a:spcBef>
                <a:spcPts val="499"/>
              </a:spcBef>
              <a:buSzPct val="100000"/>
              <a:buBlip>
                <a:blip r:embed="rId4"/>
              </a:buBlip>
            </a:pPr>
            <a:r>
              <a:rPr b="1" lang="en-US" sz="2000" spc="-1" strike="noStrike">
                <a:solidFill>
                  <a:srgbClr val="000000"/>
                </a:solidFill>
                <a:latin typeface="Calibri"/>
              </a:rPr>
              <a:t>Barriers to DFI</a:t>
            </a:r>
            <a:endParaRPr b="0" lang="en-US" sz="2000" spc="-1" strike="noStrike">
              <a:solidFill>
                <a:srgbClr val="000000"/>
              </a:solidFill>
              <a:latin typeface="Calibri"/>
            </a:endParaRPr>
          </a:p>
          <a:p>
            <a:pPr marL="228600" indent="-228600">
              <a:lnSpc>
                <a:spcPct val="100000"/>
              </a:lnSpc>
              <a:spcBef>
                <a:spcPts val="1001"/>
              </a:spcBef>
              <a:buSzPct val="100058"/>
              <a:buBlip>
                <a:blip r:embed="rId5"/>
              </a:buBlip>
            </a:pPr>
            <a:r>
              <a:rPr b="1" lang="en-US" sz="2800" spc="-1" strike="noStrike">
                <a:solidFill>
                  <a:srgbClr val="000000"/>
                </a:solidFill>
                <a:latin typeface="Calibri"/>
              </a:rPr>
              <a:t>Impact of the DFI Decision on an MNC’s Value</a:t>
            </a:r>
            <a:endParaRPr b="0" lang="en-US" sz="2800" spc="-1" strike="noStrike">
              <a:solidFill>
                <a:srgbClr val="000000"/>
              </a:solidFill>
              <a:latin typeface="Calibri"/>
            </a:endParaRPr>
          </a:p>
        </p:txBody>
      </p:sp>
      <p:sp>
        <p:nvSpPr>
          <p:cNvPr id="345" name="PlaceHolder 3"/>
          <p:cNvSpPr>
            <a:spLocks noGrp="1"/>
          </p:cNvSpPr>
          <p:nvPr>
            <p:ph type="ftr" idx="6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46" name="PlaceHolder 4"/>
          <p:cNvSpPr>
            <a:spLocks noGrp="1"/>
          </p:cNvSpPr>
          <p:nvPr>
            <p:ph type="sldNum" idx="6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560A820B-BB8A-4739-82E6-5EA544945147}" type="slidenum">
              <a:rPr b="0" lang="en-US" sz="2200" spc="-1" strike="noStrike">
                <a:solidFill>
                  <a:srgbClr val="8b8b8b"/>
                </a:solidFill>
                <a:latin typeface="Cambria"/>
              </a:rPr>
              <a:t>16</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1280160" y="1218960"/>
            <a:ext cx="6516360" cy="4342680"/>
          </a:xfrm>
          <a:prstGeom prst="rect">
            <a:avLst/>
          </a:prstGeom>
          <a:noFill/>
          <a:ln w="0">
            <a:noFill/>
          </a:ln>
        </p:spPr>
        <p:txBody>
          <a:bodyPr numCol="1" spcCol="0" anchor="ctr">
            <a:noAutofit/>
          </a:bodyPr>
          <a:p>
            <a:pPr algn="ctr">
              <a:lnSpc>
                <a:spcPct val="100000"/>
              </a:lnSpc>
              <a:buNone/>
            </a:pPr>
            <a:r>
              <a:rPr b="1" lang="en-US" sz="6100" spc="-1" strike="noStrike">
                <a:solidFill>
                  <a:srgbClr val="0000ff"/>
                </a:solidFill>
                <a:latin typeface="Calibri"/>
              </a:rPr>
              <a:t>Multinational Capital Budgeting </a:t>
            </a:r>
            <a:br>
              <a:rPr sz="6100"/>
            </a:br>
            <a:br>
              <a:rPr sz="6100"/>
            </a:br>
            <a:endParaRPr b="0" lang="en-US" sz="6100" spc="-1" strike="noStrike">
              <a:solidFill>
                <a:srgbClr val="000000"/>
              </a:solidFill>
              <a:latin typeface="Calibri"/>
            </a:endParaRPr>
          </a:p>
        </p:txBody>
      </p:sp>
      <p:sp>
        <p:nvSpPr>
          <p:cNvPr id="348" name="PlaceHolder 2"/>
          <p:cNvSpPr>
            <a:spLocks noGrp="1"/>
          </p:cNvSpPr>
          <p:nvPr>
            <p:ph type="ftr" idx="6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49" name="PlaceHolder 3"/>
          <p:cNvSpPr>
            <a:spLocks noGrp="1"/>
          </p:cNvSpPr>
          <p:nvPr>
            <p:ph type="sldNum" idx="6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E7F159A-C574-435E-825D-2FCEE09986CC}" type="slidenum">
              <a:rPr b="0" lang="en-US" sz="2200" spc="-1" strike="noStrike">
                <a:solidFill>
                  <a:srgbClr val="8b8b8b"/>
                </a:solidFill>
                <a:latin typeface="Cambria"/>
              </a:rPr>
              <a:t>16</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002960" y="559800"/>
            <a:ext cx="7058880" cy="1142640"/>
          </a:xfrm>
          <a:prstGeom prst="rect">
            <a:avLst/>
          </a:prstGeom>
          <a:noFill/>
          <a:ln w="0">
            <a:noFill/>
          </a:ln>
        </p:spPr>
        <p:txBody>
          <a:bodyPr anchor="ctr">
            <a:normAutofit fontScale="88000"/>
          </a:bodyPr>
          <a:p>
            <a:pPr algn="ctr">
              <a:lnSpc>
                <a:spcPct val="100000"/>
              </a:lnSpc>
              <a:buNone/>
            </a:pPr>
            <a:r>
              <a:rPr b="1" lang="en-US" sz="4400" spc="-1" strike="noStrike">
                <a:solidFill>
                  <a:srgbClr val="0070c0"/>
                </a:solidFill>
                <a:latin typeface="Calibri"/>
              </a:rPr>
              <a:t>Multinational Capital Budgeting</a:t>
            </a:r>
            <a:endParaRPr b="0" lang="en-US" sz="4400" spc="-1" strike="noStrike">
              <a:solidFill>
                <a:srgbClr val="000000"/>
              </a:solidFill>
              <a:latin typeface="Calibri"/>
            </a:endParaRPr>
          </a:p>
        </p:txBody>
      </p:sp>
      <p:sp>
        <p:nvSpPr>
          <p:cNvPr id="351" name="PlaceHolder 2"/>
          <p:cNvSpPr>
            <a:spLocks noGrp="1"/>
          </p:cNvSpPr>
          <p:nvPr>
            <p:ph type="ftr" idx="6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52" name="PlaceHolder 3"/>
          <p:cNvSpPr>
            <a:spLocks noGrp="1"/>
          </p:cNvSpPr>
          <p:nvPr>
            <p:ph type="sldNum" idx="6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9B3438C-1DBF-4101-8ED8-1449708BA844}" type="slidenum">
              <a:rPr b="0" lang="en-US" sz="2200" spc="-1" strike="noStrike">
                <a:solidFill>
                  <a:srgbClr val="8b8b8b"/>
                </a:solidFill>
                <a:latin typeface="Cambria"/>
              </a:rPr>
              <a:t>25</a:t>
            </a:fld>
            <a:endParaRPr b="0" lang="en-US" sz="2200" spc="-1" strike="noStrike">
              <a:latin typeface="Times New Roman"/>
            </a:endParaRPr>
          </a:p>
        </p:txBody>
      </p:sp>
      <p:sp>
        <p:nvSpPr>
          <p:cNvPr id="353" name="PlaceHolder 4"/>
          <p:cNvSpPr>
            <a:spLocks noGrp="1"/>
          </p:cNvSpPr>
          <p:nvPr>
            <p:ph/>
          </p:nvPr>
        </p:nvSpPr>
        <p:spPr>
          <a:xfrm>
            <a:off x="0" y="1749600"/>
            <a:ext cx="7681320" cy="4803480"/>
          </a:xfrm>
          <a:prstGeom prst="rect">
            <a:avLst/>
          </a:prstGeom>
          <a:noFill/>
          <a:ln w="0">
            <a:noFill/>
          </a:ln>
        </p:spPr>
        <p:txBody>
          <a:bodyPr numCol="1" spcCol="0" anchor="t">
            <a:noAutofit/>
          </a:bodyPr>
          <a:p>
            <a:pPr marL="343080" indent="-343080">
              <a:lnSpc>
                <a:spcPct val="100000"/>
              </a:lnSpc>
              <a:spcBef>
                <a:spcPts val="519"/>
              </a:spcBef>
              <a:buNone/>
              <a:tabLst>
                <a:tab algn="l" pos="0"/>
              </a:tabLst>
            </a:pPr>
            <a:r>
              <a:rPr b="1" lang="en-US" sz="2600" spc="-1" strike="noStrike">
                <a:solidFill>
                  <a:srgbClr val="f91503"/>
                </a:solidFill>
                <a:latin typeface="Calibri"/>
              </a:rPr>
              <a:t>Objectives </a:t>
            </a:r>
            <a:endParaRPr b="0" lang="en-US" sz="2600" spc="-1" strike="noStrike">
              <a:solidFill>
                <a:srgbClr val="000000"/>
              </a:solidFill>
              <a:latin typeface="Calibri"/>
            </a:endParaRPr>
          </a:p>
          <a:p>
            <a:pPr marL="343080" indent="-343080">
              <a:lnSpc>
                <a:spcPct val="100000"/>
              </a:lnSpc>
              <a:spcBef>
                <a:spcPts val="519"/>
              </a:spcBef>
              <a:buSzPct val="100016"/>
              <a:buBlip>
                <a:blip r:embed="rId1"/>
              </a:buBlip>
              <a:tabLst>
                <a:tab algn="l" pos="0"/>
              </a:tabLst>
            </a:pPr>
            <a:r>
              <a:rPr b="0" lang="en-US" sz="2600" spc="-1" strike="noStrike">
                <a:solidFill>
                  <a:srgbClr val="000000"/>
                </a:solidFill>
                <a:latin typeface="Calibri"/>
              </a:rPr>
              <a:t>To compare the capital budgeting analysis of an MNC’s subsidiary with that of its parent;</a:t>
            </a:r>
            <a:endParaRPr b="0" lang="en-US" sz="2600" spc="-1" strike="noStrike">
              <a:solidFill>
                <a:srgbClr val="000000"/>
              </a:solidFill>
              <a:latin typeface="Calibri"/>
            </a:endParaRPr>
          </a:p>
          <a:p>
            <a:pPr marL="343080" indent="-343080">
              <a:lnSpc>
                <a:spcPct val="100000"/>
              </a:lnSpc>
              <a:spcBef>
                <a:spcPts val="519"/>
              </a:spcBef>
              <a:buSzPct val="100016"/>
              <a:buBlip>
                <a:blip r:embed="rId2"/>
              </a:buBlip>
              <a:tabLst>
                <a:tab algn="l" pos="0"/>
              </a:tabLst>
            </a:pPr>
            <a:r>
              <a:rPr b="0" lang="en-US" sz="2600" spc="-1" strike="noStrike">
                <a:solidFill>
                  <a:srgbClr val="000000"/>
                </a:solidFill>
                <a:latin typeface="Calibri"/>
              </a:rPr>
              <a:t>To demonstrate how multinational capital budgeting can be applied to determine whether an international project should be implemented; &amp;</a:t>
            </a:r>
            <a:endParaRPr b="0" lang="en-US" sz="2600" spc="-1" strike="noStrike">
              <a:solidFill>
                <a:srgbClr val="000000"/>
              </a:solidFill>
              <a:latin typeface="Calibri"/>
            </a:endParaRPr>
          </a:p>
          <a:p>
            <a:pPr marL="343080" indent="-343080">
              <a:lnSpc>
                <a:spcPct val="100000"/>
              </a:lnSpc>
              <a:spcBef>
                <a:spcPts val="519"/>
              </a:spcBef>
              <a:buSzPct val="100016"/>
              <a:buBlip>
                <a:blip r:embed="rId3"/>
              </a:buBlip>
              <a:tabLst>
                <a:tab algn="l" pos="0"/>
              </a:tabLst>
            </a:pPr>
            <a:r>
              <a:rPr b="0" lang="en-US" sz="2600" spc="-1" strike="noStrike">
                <a:solidFill>
                  <a:srgbClr val="000000"/>
                </a:solidFill>
                <a:latin typeface="Calibri"/>
              </a:rPr>
              <a:t>To explain how the risk of international projects can be assessed.</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54" dur="indefinite" restart="never" nodeType="tmRoot">
          <p:childTnLst>
            <p:seq>
              <p:cTn id="255" dur="indefinite" nodeType="mainSeq">
                <p:childTnLst>
                  <p:par>
                    <p:cTn id="256" nodeType="clickEffect" fill="hold">
                      <p:stCondLst>
                        <p:cond delay="indefinite"/>
                      </p:stCondLst>
                      <p:childTnLst>
                        <p:par>
                          <p:cTn id="257" nodeType="withEffect" fill="hold">
                            <p:stCondLst>
                              <p:cond delay="0"/>
                            </p:stCondLst>
                            <p:childTnLst>
                              <p:par>
                                <p:cTn id="258" nodeType="clickEffect" fill="hold" presetClass="entr" presetID="22" presetSubtype="8">
                                  <p:stCondLst>
                                    <p:cond delay="0"/>
                                  </p:stCondLst>
                                  <p:childTnLst>
                                    <p:set>
                                      <p:cBhvr>
                                        <p:cTn id="259" dur="1" fill="hold">
                                          <p:stCondLst>
                                            <p:cond delay="0"/>
                                          </p:stCondLst>
                                        </p:cTn>
                                        <p:tgtEl>
                                          <p:spTgt spid="353">
                                            <p:txEl>
                                              <p:pRg st="0" end="0"/>
                                            </p:txEl>
                                          </p:spTgt>
                                        </p:tgtEl>
                                        <p:attrNameLst>
                                          <p:attrName>style.visibility</p:attrName>
                                        </p:attrNameLst>
                                      </p:cBhvr>
                                      <p:to>
                                        <p:strVal val="visible"/>
                                      </p:to>
                                    </p:set>
                                    <p:animEffect filter="wipe(left)" transition="in">
                                      <p:cBhvr additive="repl">
                                        <p:cTn id="260" dur="500"/>
                                        <p:tgtEl>
                                          <p:spTgt spid="353">
                                            <p:txEl>
                                              <p:pRg st="0" end="0"/>
                                            </p:txEl>
                                          </p:spTgt>
                                        </p:tgtEl>
                                      </p:cBhvr>
                                    </p:animEffect>
                                  </p:childTnLst>
                                </p:cTn>
                              </p:par>
                            </p:childTnLst>
                          </p:cTn>
                        </p:par>
                      </p:childTnLst>
                    </p:cTn>
                  </p:par>
                  <p:par>
                    <p:cTn id="261" nodeType="clickEffect" fill="hold">
                      <p:stCondLst>
                        <p:cond delay="indefinite"/>
                      </p:stCondLst>
                      <p:childTnLst>
                        <p:par>
                          <p:cTn id="262" nodeType="withEffect" fill="hold">
                            <p:stCondLst>
                              <p:cond delay="0"/>
                            </p:stCondLst>
                            <p:childTnLst>
                              <p:par>
                                <p:cTn id="263" nodeType="clickEffect" fill="hold" presetClass="entr" presetID="22" presetSubtype="8">
                                  <p:stCondLst>
                                    <p:cond delay="0"/>
                                  </p:stCondLst>
                                  <p:childTnLst>
                                    <p:set>
                                      <p:cBhvr>
                                        <p:cTn id="264" dur="1" fill="hold">
                                          <p:stCondLst>
                                            <p:cond delay="0"/>
                                          </p:stCondLst>
                                        </p:cTn>
                                        <p:tgtEl>
                                          <p:spTgt spid="353">
                                            <p:txEl>
                                              <p:pRg st="1" end="1"/>
                                            </p:txEl>
                                          </p:spTgt>
                                        </p:tgtEl>
                                        <p:attrNameLst>
                                          <p:attrName>style.visibility</p:attrName>
                                        </p:attrNameLst>
                                      </p:cBhvr>
                                      <p:to>
                                        <p:strVal val="visible"/>
                                      </p:to>
                                    </p:set>
                                    <p:animEffect filter="wipe(left)" transition="in">
                                      <p:cBhvr additive="repl">
                                        <p:cTn id="265" dur="500"/>
                                        <p:tgtEl>
                                          <p:spTgt spid="353">
                                            <p:txEl>
                                              <p:pRg st="1" end="1"/>
                                            </p:txEl>
                                          </p:spTgt>
                                        </p:tgtEl>
                                      </p:cBhvr>
                                    </p:animEffect>
                                  </p:childTnLst>
                                </p:cTn>
                              </p:par>
                            </p:childTnLst>
                          </p:cTn>
                        </p:par>
                      </p:childTnLst>
                    </p:cTn>
                  </p:par>
                  <p:par>
                    <p:cTn id="266" nodeType="clickEffect" fill="hold">
                      <p:stCondLst>
                        <p:cond delay="indefinite"/>
                      </p:stCondLst>
                      <p:childTnLst>
                        <p:par>
                          <p:cTn id="267" nodeType="withEffect" fill="hold">
                            <p:stCondLst>
                              <p:cond delay="0"/>
                            </p:stCondLst>
                            <p:childTnLst>
                              <p:par>
                                <p:cTn id="268" nodeType="clickEffect" fill="hold" presetClass="entr" presetID="22" presetSubtype="8">
                                  <p:stCondLst>
                                    <p:cond delay="0"/>
                                  </p:stCondLst>
                                  <p:childTnLst>
                                    <p:set>
                                      <p:cBhvr>
                                        <p:cTn id="269" dur="1" fill="hold">
                                          <p:stCondLst>
                                            <p:cond delay="0"/>
                                          </p:stCondLst>
                                        </p:cTn>
                                        <p:tgtEl>
                                          <p:spTgt spid="353">
                                            <p:txEl>
                                              <p:pRg st="2" end="2"/>
                                            </p:txEl>
                                          </p:spTgt>
                                        </p:tgtEl>
                                        <p:attrNameLst>
                                          <p:attrName>style.visibility</p:attrName>
                                        </p:attrNameLst>
                                      </p:cBhvr>
                                      <p:to>
                                        <p:strVal val="visible"/>
                                      </p:to>
                                    </p:set>
                                    <p:animEffect filter="wipe(left)" transition="in">
                                      <p:cBhvr additive="repl">
                                        <p:cTn id="270" dur="500"/>
                                        <p:tgtEl>
                                          <p:spTgt spid="353">
                                            <p:txEl>
                                              <p:pRg st="2" end="2"/>
                                            </p:txEl>
                                          </p:spTgt>
                                        </p:tgtEl>
                                      </p:cBhvr>
                                    </p:animEffect>
                                  </p:childTnLst>
                                </p:cTn>
                              </p:par>
                            </p:childTnLst>
                          </p:cTn>
                        </p:par>
                      </p:childTnLst>
                    </p:cTn>
                  </p:par>
                  <p:par>
                    <p:cTn id="271" nodeType="clickEffect" fill="hold">
                      <p:stCondLst>
                        <p:cond delay="indefinite"/>
                      </p:stCondLst>
                      <p:childTnLst>
                        <p:par>
                          <p:cTn id="272" nodeType="withEffect" fill="hold">
                            <p:stCondLst>
                              <p:cond delay="0"/>
                            </p:stCondLst>
                            <p:childTnLst>
                              <p:par>
                                <p:cTn id="273" nodeType="clickEffect" fill="hold" presetClass="entr" presetID="22" presetSubtype="8">
                                  <p:stCondLst>
                                    <p:cond delay="0"/>
                                  </p:stCondLst>
                                  <p:childTnLst>
                                    <p:set>
                                      <p:cBhvr>
                                        <p:cTn id="274" dur="1" fill="hold">
                                          <p:stCondLst>
                                            <p:cond delay="0"/>
                                          </p:stCondLst>
                                        </p:cTn>
                                        <p:tgtEl>
                                          <p:spTgt spid="353">
                                            <p:txEl>
                                              <p:pRg st="3" end="3"/>
                                            </p:txEl>
                                          </p:spTgt>
                                        </p:tgtEl>
                                        <p:attrNameLst>
                                          <p:attrName>style.visibility</p:attrName>
                                        </p:attrNameLst>
                                      </p:cBhvr>
                                      <p:to>
                                        <p:strVal val="visible"/>
                                      </p:to>
                                    </p:set>
                                    <p:animEffect filter="wipe(left)" transition="in">
                                      <p:cBhvr additive="repl">
                                        <p:cTn id="275" dur="500"/>
                                        <p:tgtEl>
                                          <p:spTgt spid="35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424080" y="608040"/>
            <a:ext cx="8178480" cy="1071360"/>
          </a:xfrm>
          <a:prstGeom prst="rect">
            <a:avLst/>
          </a:prstGeom>
          <a:noFill/>
          <a:ln w="0">
            <a:noFill/>
          </a:ln>
        </p:spPr>
        <p:txBody>
          <a:bodyPr anchor="ctr">
            <a:normAutofit fontScale="85000"/>
          </a:bodyPr>
          <a:p>
            <a:pPr algn="ctr">
              <a:lnSpc>
                <a:spcPct val="100000"/>
              </a:lnSpc>
              <a:buNone/>
            </a:pPr>
            <a:r>
              <a:rPr b="1" lang="en-US" sz="4400" spc="-1" strike="noStrike">
                <a:solidFill>
                  <a:srgbClr val="0070c0"/>
                </a:solidFill>
                <a:latin typeface="Calibri"/>
              </a:rPr>
              <a:t>Subsidiary versus Parent Perspective</a:t>
            </a:r>
            <a:endParaRPr b="0" lang="en-US" sz="4400" spc="-1" strike="noStrike">
              <a:solidFill>
                <a:srgbClr val="000000"/>
              </a:solidFill>
              <a:latin typeface="Calibri"/>
            </a:endParaRPr>
          </a:p>
        </p:txBody>
      </p:sp>
      <p:sp>
        <p:nvSpPr>
          <p:cNvPr id="355" name="PlaceHolder 2"/>
          <p:cNvSpPr>
            <a:spLocks noGrp="1"/>
          </p:cNvSpPr>
          <p:nvPr>
            <p:ph/>
          </p:nvPr>
        </p:nvSpPr>
        <p:spPr>
          <a:xfrm>
            <a:off x="424080" y="1959480"/>
            <a:ext cx="8178480" cy="4135680"/>
          </a:xfrm>
          <a:prstGeom prst="rect">
            <a:avLst/>
          </a:prstGeom>
          <a:noFill/>
          <a:ln w="0">
            <a:noFill/>
          </a:ln>
        </p:spPr>
        <p:txBody>
          <a:bodyPr numCol="1" spcCol="0" anchor="t">
            <a:noAutofit/>
          </a:bodyPr>
          <a:p>
            <a:pPr marL="343080" indent="-343080">
              <a:lnSpc>
                <a:spcPct val="100000"/>
              </a:lnSpc>
              <a:spcBef>
                <a:spcPts val="519"/>
              </a:spcBef>
              <a:buSzPct val="100016"/>
              <a:buBlip>
                <a:blip r:embed="rId1"/>
              </a:buBlip>
            </a:pPr>
            <a:r>
              <a:rPr b="0" lang="en-US" sz="2600" spc="-1" strike="noStrike">
                <a:solidFill>
                  <a:srgbClr val="000000"/>
                </a:solidFill>
                <a:latin typeface="Calibri"/>
              </a:rPr>
              <a:t>Should the capital budgeting for a multi-national project be conducted from the viewpoint of  the subsidiary that will administer the project, or the parent that will provide most of the financing?</a:t>
            </a:r>
            <a:endParaRPr b="0" lang="en-US" sz="2600" spc="-1" strike="noStrike">
              <a:solidFill>
                <a:srgbClr val="000000"/>
              </a:solidFill>
              <a:latin typeface="Calibri"/>
            </a:endParaRPr>
          </a:p>
          <a:p>
            <a:pPr marL="343080" indent="-343080">
              <a:lnSpc>
                <a:spcPct val="100000"/>
              </a:lnSpc>
              <a:spcBef>
                <a:spcPts val="519"/>
              </a:spcBef>
              <a:buSzPct val="100016"/>
              <a:buBlip>
                <a:blip r:embed="rId2"/>
              </a:buBlip>
            </a:pPr>
            <a:r>
              <a:rPr b="0" lang="en-US" sz="2600" spc="-1" strike="noStrike">
                <a:solidFill>
                  <a:srgbClr val="000000"/>
                </a:solidFill>
                <a:latin typeface="Calibri"/>
              </a:rPr>
              <a:t>The results may vary with the perspective taken because the net after-tax cash inflows to the parent can differ substantially from those to the subsidiary.</a:t>
            </a:r>
            <a:endParaRPr b="0" lang="en-US" sz="2600" spc="-1" strike="noStrike">
              <a:solidFill>
                <a:srgbClr val="000000"/>
              </a:solidFill>
              <a:latin typeface="Calibri"/>
            </a:endParaRPr>
          </a:p>
        </p:txBody>
      </p:sp>
      <p:sp>
        <p:nvSpPr>
          <p:cNvPr id="356" name="PlaceHolder 3"/>
          <p:cNvSpPr>
            <a:spLocks noGrp="1"/>
          </p:cNvSpPr>
          <p:nvPr>
            <p:ph type="ftr" idx="6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57" name="PlaceHolder 4"/>
          <p:cNvSpPr>
            <a:spLocks noGrp="1"/>
          </p:cNvSpPr>
          <p:nvPr>
            <p:ph type="sldNum" idx="6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1DCBF984-E8C5-4A51-9EA1-79B2F22BDD84}" type="slidenum">
              <a:rPr b="0" lang="en-US" sz="2200" spc="-1" strike="noStrike">
                <a:solidFill>
                  <a:srgbClr val="8b8b8b"/>
                </a:solidFill>
                <a:latin typeface="Cambria"/>
              </a:rPr>
              <a:t>26</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276" dur="indefinite" restart="never" nodeType="tmRoot">
          <p:childTnLst>
            <p:seq>
              <p:cTn id="277" dur="indefinite" nodeType="mainSeq">
                <p:childTnLst>
                  <p:par>
                    <p:cTn id="278" nodeType="clickEffect" fill="hold">
                      <p:stCondLst>
                        <p:cond delay="indefinite"/>
                      </p:stCondLst>
                      <p:childTnLst>
                        <p:par>
                          <p:cTn id="279" nodeType="withEffect" fill="hold">
                            <p:stCondLst>
                              <p:cond delay="0"/>
                            </p:stCondLst>
                            <p:childTnLst>
                              <p:par>
                                <p:cTn id="280" nodeType="clickEffect" fill="hold" presetClass="entr" presetID="22" presetSubtype="8">
                                  <p:stCondLst>
                                    <p:cond delay="0"/>
                                  </p:stCondLst>
                                  <p:childTnLst>
                                    <p:set>
                                      <p:cBhvr>
                                        <p:cTn id="281"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282" dur="500"/>
                                        <p:tgtEl>
                                          <p:spTgt spid="355">
                                            <p:txEl>
                                              <p:pRg st="0" end="0"/>
                                            </p:txEl>
                                          </p:spTgt>
                                        </p:tgtEl>
                                      </p:cBhvr>
                                    </p:animEffect>
                                  </p:childTnLst>
                                </p:cTn>
                              </p:par>
                            </p:childTnLst>
                          </p:cTn>
                        </p:par>
                      </p:childTnLst>
                    </p:cTn>
                  </p:par>
                  <p:par>
                    <p:cTn id="283" nodeType="clickEffect" fill="hold">
                      <p:stCondLst>
                        <p:cond delay="indefinite"/>
                      </p:stCondLst>
                      <p:childTnLst>
                        <p:par>
                          <p:cTn id="284" nodeType="withEffect" fill="hold">
                            <p:stCondLst>
                              <p:cond delay="0"/>
                            </p:stCondLst>
                            <p:childTnLst>
                              <p:par>
                                <p:cTn id="285" nodeType="clickEffect" fill="hold" presetClass="entr" presetID="22" presetSubtype="8">
                                  <p:stCondLst>
                                    <p:cond delay="0"/>
                                  </p:stCondLst>
                                  <p:childTnLst>
                                    <p:set>
                                      <p:cBhvr>
                                        <p:cTn id="286" dur="1" fill="hold">
                                          <p:stCondLst>
                                            <p:cond delay="0"/>
                                          </p:stCondLst>
                                        </p:cTn>
                                        <p:tgtEl>
                                          <p:spTgt spid="355">
                                            <p:txEl>
                                              <p:pRg st="1" end="1"/>
                                            </p:txEl>
                                          </p:spTgt>
                                        </p:tgtEl>
                                        <p:attrNameLst>
                                          <p:attrName>style.visibility</p:attrName>
                                        </p:attrNameLst>
                                      </p:cBhvr>
                                      <p:to>
                                        <p:strVal val="visible"/>
                                      </p:to>
                                    </p:set>
                                    <p:animEffect filter="wipe(left)" transition="in">
                                      <p:cBhvr additive="repl">
                                        <p:cTn id="287" dur="500"/>
                                        <p:tgtEl>
                                          <p:spTgt spid="35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424080" y="304560"/>
            <a:ext cx="8245440" cy="991080"/>
          </a:xfrm>
          <a:prstGeom prst="rect">
            <a:avLst/>
          </a:prstGeom>
          <a:noFill/>
          <a:ln w="0">
            <a:noFill/>
          </a:ln>
        </p:spPr>
        <p:txBody>
          <a:bodyPr lIns="83160" rIns="83160" tIns="40680" bIns="40680" anchor="ctr">
            <a:normAutofit fontScale="82000"/>
          </a:bodyPr>
          <a:p>
            <a:pPr algn="ctr">
              <a:lnSpc>
                <a:spcPct val="100000"/>
              </a:lnSpc>
              <a:buNone/>
            </a:pPr>
            <a:r>
              <a:rPr b="1" lang="en-US" sz="4400" spc="-1" strike="noStrike">
                <a:solidFill>
                  <a:srgbClr val="0070c0"/>
                </a:solidFill>
                <a:latin typeface="Calibri"/>
              </a:rPr>
              <a:t>Subsidiary versus Parent Perspective</a:t>
            </a:r>
            <a:endParaRPr b="0" lang="en-US" sz="4400" spc="-1" strike="noStrike">
              <a:solidFill>
                <a:srgbClr val="000000"/>
              </a:solidFill>
              <a:latin typeface="Calibri"/>
            </a:endParaRPr>
          </a:p>
        </p:txBody>
      </p:sp>
      <p:sp>
        <p:nvSpPr>
          <p:cNvPr id="359" name="PlaceHolder 2"/>
          <p:cNvSpPr>
            <a:spLocks noGrp="1"/>
          </p:cNvSpPr>
          <p:nvPr>
            <p:ph/>
          </p:nvPr>
        </p:nvSpPr>
        <p:spPr>
          <a:xfrm>
            <a:off x="1143000" y="1749600"/>
            <a:ext cx="7459920" cy="4345560"/>
          </a:xfrm>
          <a:prstGeom prst="rect">
            <a:avLst/>
          </a:prstGeom>
          <a:noFill/>
          <a:ln w="0">
            <a:noFill/>
          </a:ln>
        </p:spPr>
        <p:txBody>
          <a:bodyPr lIns="83160" rIns="83160" tIns="40680" bIns="40680" anchor="t">
            <a:noAutofit/>
          </a:bodyPr>
          <a:p>
            <a:pPr marL="228600" indent="-228600">
              <a:lnSpc>
                <a:spcPct val="100000"/>
              </a:lnSpc>
              <a:spcBef>
                <a:spcPts val="1001"/>
              </a:spcBef>
              <a:buNone/>
              <a:tabLst>
                <a:tab algn="l" pos="0"/>
              </a:tabLst>
            </a:pPr>
            <a:r>
              <a:rPr b="0" lang="en-US" sz="2200" spc="-1" strike="noStrike">
                <a:solidFill>
                  <a:srgbClr val="000000"/>
                </a:solidFill>
                <a:latin typeface="Calibri"/>
              </a:rPr>
              <a:t>The difference in cash inflows is due to : </a:t>
            </a:r>
            <a:endParaRPr b="0" lang="en-US" sz="2200" spc="-1" strike="noStrike">
              <a:solidFill>
                <a:srgbClr val="000000"/>
              </a:solidFill>
              <a:latin typeface="Calibri"/>
            </a:endParaRPr>
          </a:p>
          <a:p>
            <a:pPr marL="419760" indent="-419760">
              <a:lnSpc>
                <a:spcPct val="100000"/>
              </a:lnSpc>
              <a:spcBef>
                <a:spcPts val="1001"/>
              </a:spcBef>
              <a:buSzPct val="100000"/>
              <a:buBlip>
                <a:blip r:embed="rId1"/>
              </a:buBlip>
              <a:tabLst>
                <a:tab algn="l" pos="0"/>
              </a:tabLst>
            </a:pPr>
            <a:r>
              <a:rPr b="0" lang="en-US" sz="2200" spc="-1" strike="noStrike">
                <a:solidFill>
                  <a:srgbClr val="000000"/>
                </a:solidFill>
                <a:latin typeface="Calibri"/>
              </a:rPr>
              <a:t>Tax differentials</a:t>
            </a:r>
            <a:endParaRPr b="0" lang="en-US" sz="2200" spc="-1" strike="noStrike">
              <a:solidFill>
                <a:srgbClr val="000000"/>
              </a:solidFill>
              <a:latin typeface="Calibri"/>
            </a:endParaRPr>
          </a:p>
          <a:p>
            <a:pPr lvl="3" marL="839520" indent="-419760">
              <a:lnSpc>
                <a:spcPct val="100000"/>
              </a:lnSpc>
              <a:spcBef>
                <a:spcPts val="499"/>
              </a:spcBef>
              <a:buSzPct val="100000"/>
              <a:buBlip>
                <a:blip r:embed="rId2"/>
              </a:buBlip>
              <a:tabLst>
                <a:tab algn="l" pos="0"/>
              </a:tabLst>
            </a:pPr>
            <a:r>
              <a:rPr b="0" lang="en-US" sz="2200" spc="-1" strike="noStrike">
                <a:solidFill>
                  <a:srgbClr val="000000"/>
                </a:solidFill>
                <a:latin typeface="Calibri"/>
              </a:rPr>
              <a:t>What is the tax rate on remitted funds?</a:t>
            </a:r>
            <a:endParaRPr b="0" lang="en-US" sz="2200" spc="-1" strike="noStrike">
              <a:solidFill>
                <a:srgbClr val="000000"/>
              </a:solidFill>
              <a:latin typeface="Calibri"/>
            </a:endParaRPr>
          </a:p>
          <a:p>
            <a:pPr marL="419760" indent="-419760">
              <a:lnSpc>
                <a:spcPct val="100000"/>
              </a:lnSpc>
              <a:spcBef>
                <a:spcPts val="1001"/>
              </a:spcBef>
              <a:buSzPct val="100000"/>
              <a:buBlip>
                <a:blip r:embed="rId3"/>
              </a:buBlip>
              <a:tabLst>
                <a:tab algn="l" pos="0"/>
              </a:tabLst>
            </a:pPr>
            <a:r>
              <a:rPr b="0" lang="en-US" sz="2200" spc="-1" strike="noStrike">
                <a:solidFill>
                  <a:srgbClr val="000000"/>
                </a:solidFill>
                <a:latin typeface="Calibri"/>
              </a:rPr>
              <a:t>Regulations that restrict remittances</a:t>
            </a:r>
            <a:endParaRPr b="0" lang="en-US" sz="2200" spc="-1" strike="noStrike">
              <a:solidFill>
                <a:srgbClr val="000000"/>
              </a:solidFill>
              <a:latin typeface="Calibri"/>
            </a:endParaRPr>
          </a:p>
          <a:p>
            <a:pPr marL="419760" indent="-419760">
              <a:lnSpc>
                <a:spcPct val="100000"/>
              </a:lnSpc>
              <a:spcBef>
                <a:spcPts val="1001"/>
              </a:spcBef>
              <a:buSzPct val="100000"/>
              <a:buBlip>
                <a:blip r:embed="rId4"/>
              </a:buBlip>
              <a:tabLst>
                <a:tab algn="l" pos="0"/>
              </a:tabLst>
            </a:pPr>
            <a:r>
              <a:rPr b="0" lang="en-US" sz="2200" spc="-1" strike="noStrike">
                <a:solidFill>
                  <a:srgbClr val="000000"/>
                </a:solidFill>
                <a:latin typeface="Calibri"/>
              </a:rPr>
              <a:t>Excessive remittances</a:t>
            </a:r>
            <a:endParaRPr b="0" lang="en-US" sz="2200" spc="-1" strike="noStrike">
              <a:solidFill>
                <a:srgbClr val="000000"/>
              </a:solidFill>
              <a:latin typeface="Calibri"/>
            </a:endParaRPr>
          </a:p>
          <a:p>
            <a:pPr lvl="3" marL="839520" indent="-419760">
              <a:lnSpc>
                <a:spcPct val="100000"/>
              </a:lnSpc>
              <a:spcBef>
                <a:spcPts val="499"/>
              </a:spcBef>
              <a:buSzPct val="100000"/>
              <a:buBlip>
                <a:blip r:embed="rId5"/>
              </a:buBlip>
              <a:tabLst>
                <a:tab algn="l" pos="0"/>
              </a:tabLst>
            </a:pPr>
            <a:r>
              <a:rPr b="0" lang="en-US" sz="2200" spc="-1" strike="noStrike">
                <a:solidFill>
                  <a:srgbClr val="000000"/>
                </a:solidFill>
                <a:latin typeface="Calibri"/>
              </a:rPr>
              <a:t>The parent may charge its subsidiary very high administrative fees.</a:t>
            </a:r>
            <a:endParaRPr b="0" lang="en-US" sz="2200" spc="-1" strike="noStrike">
              <a:solidFill>
                <a:srgbClr val="000000"/>
              </a:solidFill>
              <a:latin typeface="Calibri"/>
            </a:endParaRPr>
          </a:p>
          <a:p>
            <a:pPr marL="419760" indent="-419760">
              <a:lnSpc>
                <a:spcPct val="100000"/>
              </a:lnSpc>
              <a:spcBef>
                <a:spcPts val="1001"/>
              </a:spcBef>
              <a:buSzPct val="100000"/>
              <a:buBlip>
                <a:blip r:embed="rId6"/>
              </a:buBlip>
              <a:tabLst>
                <a:tab algn="l" pos="0"/>
              </a:tabLst>
            </a:pPr>
            <a:r>
              <a:rPr b="0" lang="en-US" sz="2200" spc="-1" strike="noStrike">
                <a:solidFill>
                  <a:srgbClr val="000000"/>
                </a:solidFill>
                <a:latin typeface="Calibri"/>
              </a:rPr>
              <a:t>Exchange rate movements</a:t>
            </a:r>
            <a:endParaRPr b="0" lang="en-US" sz="2200" spc="-1" strike="noStrike">
              <a:solidFill>
                <a:srgbClr val="000000"/>
              </a:solidFill>
              <a:latin typeface="Calibri"/>
            </a:endParaRPr>
          </a:p>
        </p:txBody>
      </p:sp>
      <p:sp>
        <p:nvSpPr>
          <p:cNvPr id="360" name="PlaceHolder 3"/>
          <p:cNvSpPr>
            <a:spLocks noGrp="1"/>
          </p:cNvSpPr>
          <p:nvPr>
            <p:ph type="ftr" idx="6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61" name="PlaceHolder 4"/>
          <p:cNvSpPr>
            <a:spLocks noGrp="1"/>
          </p:cNvSpPr>
          <p:nvPr>
            <p:ph type="sldNum" idx="6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E4B31D8-B156-4F9E-8FF0-A76E2B3BE151}" type="slidenum">
              <a:rPr b="0" lang="en-US" sz="2200" spc="-1" strike="noStrike">
                <a:solidFill>
                  <a:srgbClr val="8b8b8b"/>
                </a:solidFill>
                <a:latin typeface="Cambria"/>
              </a:rPr>
              <a:t>27</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288" dur="indefinite" restart="never" nodeType="tmRoot">
          <p:childTnLst>
            <p:seq>
              <p:cTn id="289" dur="indefinite" nodeType="mainSeq">
                <p:childTnLst>
                  <p:par>
                    <p:cTn id="290" nodeType="clickEffect" fill="hold">
                      <p:stCondLst>
                        <p:cond delay="indefinite"/>
                      </p:stCondLst>
                      <p:childTnLst>
                        <p:par>
                          <p:cTn id="291" nodeType="withEffect" fill="hold">
                            <p:stCondLst>
                              <p:cond delay="0"/>
                            </p:stCondLst>
                            <p:childTnLst>
                              <p:par>
                                <p:cTn id="292" nodeType="clickEffect" fill="hold" presetClass="entr" presetID="22" presetSubtype="8">
                                  <p:stCondLst>
                                    <p:cond delay="0"/>
                                  </p:stCondLst>
                                  <p:childTnLst>
                                    <p:set>
                                      <p:cBhvr>
                                        <p:cTn id="293"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294" dur="500"/>
                                        <p:tgtEl>
                                          <p:spTgt spid="359">
                                            <p:txEl>
                                              <p:pRg st="0" end="0"/>
                                            </p:txEl>
                                          </p:spTgt>
                                        </p:tgtEl>
                                      </p:cBhvr>
                                    </p:animEffect>
                                  </p:childTnLst>
                                </p:cTn>
                              </p:par>
                            </p:childTnLst>
                          </p:cTn>
                        </p:par>
                      </p:childTnLst>
                    </p:cTn>
                  </p:par>
                  <p:par>
                    <p:cTn id="295" nodeType="clickEffect" fill="hold">
                      <p:stCondLst>
                        <p:cond delay="indefinite"/>
                      </p:stCondLst>
                      <p:childTnLst>
                        <p:par>
                          <p:cTn id="296" nodeType="withEffect" fill="hold">
                            <p:stCondLst>
                              <p:cond delay="0"/>
                            </p:stCondLst>
                            <p:childTnLst>
                              <p:par>
                                <p:cTn id="297" nodeType="clickEffect" fill="hold" presetClass="entr" presetID="22" presetSubtype="8">
                                  <p:stCondLst>
                                    <p:cond delay="0"/>
                                  </p:stCondLst>
                                  <p:childTnLst>
                                    <p:set>
                                      <p:cBhvr>
                                        <p:cTn id="298" dur="1" fill="hold">
                                          <p:stCondLst>
                                            <p:cond delay="0"/>
                                          </p:stCondLst>
                                        </p:cTn>
                                        <p:tgtEl>
                                          <p:spTgt spid="359">
                                            <p:txEl>
                                              <p:pRg st="1" end="1"/>
                                            </p:txEl>
                                          </p:spTgt>
                                        </p:tgtEl>
                                        <p:attrNameLst>
                                          <p:attrName>style.visibility</p:attrName>
                                        </p:attrNameLst>
                                      </p:cBhvr>
                                      <p:to>
                                        <p:strVal val="visible"/>
                                      </p:to>
                                    </p:set>
                                    <p:animEffect filter="wipe(left)" transition="in">
                                      <p:cBhvr additive="repl">
                                        <p:cTn id="299" dur="500"/>
                                        <p:tgtEl>
                                          <p:spTgt spid="359">
                                            <p:txEl>
                                              <p:pRg st="1" end="1"/>
                                            </p:txEl>
                                          </p:spTgt>
                                        </p:tgtEl>
                                      </p:cBhvr>
                                    </p:animEffect>
                                  </p:childTnLst>
                                </p:cTn>
                              </p:par>
                              <p:par>
                                <p:cTn id="300" nodeType="withEffect" fill="hold" presetClass="entr" presetID="22" presetSubtype="8">
                                  <p:stCondLst>
                                    <p:cond delay="0"/>
                                  </p:stCondLst>
                                  <p:childTnLst>
                                    <p:set>
                                      <p:cBhvr>
                                        <p:cTn id="301" dur="1" fill="hold">
                                          <p:stCondLst>
                                            <p:cond delay="0"/>
                                          </p:stCondLst>
                                        </p:cTn>
                                        <p:tgtEl>
                                          <p:spTgt spid="359">
                                            <p:txEl>
                                              <p:pRg st="2" end="2"/>
                                            </p:txEl>
                                          </p:spTgt>
                                        </p:tgtEl>
                                        <p:attrNameLst>
                                          <p:attrName>style.visibility</p:attrName>
                                        </p:attrNameLst>
                                      </p:cBhvr>
                                      <p:to>
                                        <p:strVal val="visible"/>
                                      </p:to>
                                    </p:set>
                                    <p:animEffect filter="wipe(left)" transition="in">
                                      <p:cBhvr additive="repl">
                                        <p:cTn id="302" dur="500"/>
                                        <p:tgtEl>
                                          <p:spTgt spid="359">
                                            <p:txEl>
                                              <p:pRg st="2" end="2"/>
                                            </p:txEl>
                                          </p:spTgt>
                                        </p:tgtEl>
                                      </p:cBhvr>
                                    </p:animEffect>
                                  </p:childTnLst>
                                </p:cTn>
                              </p:par>
                            </p:childTnLst>
                          </p:cTn>
                        </p:par>
                      </p:childTnLst>
                    </p:cTn>
                  </p:par>
                  <p:par>
                    <p:cTn id="303" nodeType="clickEffect" fill="hold">
                      <p:stCondLst>
                        <p:cond delay="indefinite"/>
                      </p:stCondLst>
                      <p:childTnLst>
                        <p:par>
                          <p:cTn id="304" nodeType="withEffect" fill="hold">
                            <p:stCondLst>
                              <p:cond delay="0"/>
                            </p:stCondLst>
                            <p:childTnLst>
                              <p:par>
                                <p:cTn id="305" nodeType="clickEffect" fill="hold" presetClass="entr" presetID="22" presetSubtype="8">
                                  <p:stCondLst>
                                    <p:cond delay="0"/>
                                  </p:stCondLst>
                                  <p:childTnLst>
                                    <p:set>
                                      <p:cBhvr>
                                        <p:cTn id="306" dur="1" fill="hold">
                                          <p:stCondLst>
                                            <p:cond delay="0"/>
                                          </p:stCondLst>
                                        </p:cTn>
                                        <p:tgtEl>
                                          <p:spTgt spid="359">
                                            <p:txEl>
                                              <p:pRg st="3" end="3"/>
                                            </p:txEl>
                                          </p:spTgt>
                                        </p:tgtEl>
                                        <p:attrNameLst>
                                          <p:attrName>style.visibility</p:attrName>
                                        </p:attrNameLst>
                                      </p:cBhvr>
                                      <p:to>
                                        <p:strVal val="visible"/>
                                      </p:to>
                                    </p:set>
                                    <p:animEffect filter="wipe(left)" transition="in">
                                      <p:cBhvr additive="repl">
                                        <p:cTn id="307" dur="500"/>
                                        <p:tgtEl>
                                          <p:spTgt spid="359">
                                            <p:txEl>
                                              <p:pRg st="3" end="3"/>
                                            </p:txEl>
                                          </p:spTgt>
                                        </p:tgtEl>
                                      </p:cBhvr>
                                    </p:animEffect>
                                  </p:childTnLst>
                                </p:cTn>
                              </p:par>
                            </p:childTnLst>
                          </p:cTn>
                        </p:par>
                      </p:childTnLst>
                    </p:cTn>
                  </p:par>
                  <p:par>
                    <p:cTn id="308" nodeType="clickEffect" fill="hold">
                      <p:stCondLst>
                        <p:cond delay="indefinite"/>
                      </p:stCondLst>
                      <p:childTnLst>
                        <p:par>
                          <p:cTn id="309" nodeType="withEffect" fill="hold">
                            <p:stCondLst>
                              <p:cond delay="0"/>
                            </p:stCondLst>
                            <p:childTnLst>
                              <p:par>
                                <p:cTn id="310" nodeType="clickEffect" fill="hold" presetClass="entr" presetID="22" presetSubtype="8">
                                  <p:stCondLst>
                                    <p:cond delay="0"/>
                                  </p:stCondLst>
                                  <p:childTnLst>
                                    <p:set>
                                      <p:cBhvr>
                                        <p:cTn id="311" dur="1" fill="hold">
                                          <p:stCondLst>
                                            <p:cond delay="0"/>
                                          </p:stCondLst>
                                        </p:cTn>
                                        <p:tgtEl>
                                          <p:spTgt spid="359">
                                            <p:txEl>
                                              <p:pRg st="4" end="4"/>
                                            </p:txEl>
                                          </p:spTgt>
                                        </p:tgtEl>
                                        <p:attrNameLst>
                                          <p:attrName>style.visibility</p:attrName>
                                        </p:attrNameLst>
                                      </p:cBhvr>
                                      <p:to>
                                        <p:strVal val="visible"/>
                                      </p:to>
                                    </p:set>
                                    <p:animEffect filter="wipe(left)" transition="in">
                                      <p:cBhvr additive="repl">
                                        <p:cTn id="312" dur="500"/>
                                        <p:tgtEl>
                                          <p:spTgt spid="359">
                                            <p:txEl>
                                              <p:pRg st="4" end="4"/>
                                            </p:txEl>
                                          </p:spTgt>
                                        </p:tgtEl>
                                      </p:cBhvr>
                                    </p:animEffect>
                                  </p:childTnLst>
                                </p:cTn>
                              </p:par>
                              <p:par>
                                <p:cTn id="313" nodeType="withEffect" fill="hold" presetClass="entr" presetID="22" presetSubtype="8">
                                  <p:stCondLst>
                                    <p:cond delay="0"/>
                                  </p:stCondLst>
                                  <p:childTnLst>
                                    <p:set>
                                      <p:cBhvr>
                                        <p:cTn id="314" dur="1" fill="hold">
                                          <p:stCondLst>
                                            <p:cond delay="0"/>
                                          </p:stCondLst>
                                        </p:cTn>
                                        <p:tgtEl>
                                          <p:spTgt spid="359">
                                            <p:txEl>
                                              <p:pRg st="5" end="5"/>
                                            </p:txEl>
                                          </p:spTgt>
                                        </p:tgtEl>
                                        <p:attrNameLst>
                                          <p:attrName>style.visibility</p:attrName>
                                        </p:attrNameLst>
                                      </p:cBhvr>
                                      <p:to>
                                        <p:strVal val="visible"/>
                                      </p:to>
                                    </p:set>
                                    <p:animEffect filter="wipe(left)" transition="in">
                                      <p:cBhvr additive="repl">
                                        <p:cTn id="315" dur="500"/>
                                        <p:tgtEl>
                                          <p:spTgt spid="359">
                                            <p:txEl>
                                              <p:pRg st="5" end="5"/>
                                            </p:txEl>
                                          </p:spTgt>
                                        </p:tgtEl>
                                      </p:cBhvr>
                                    </p:animEffect>
                                  </p:childTnLst>
                                </p:cTn>
                              </p:par>
                            </p:childTnLst>
                          </p:cTn>
                        </p:par>
                      </p:childTnLst>
                    </p:cTn>
                  </p:par>
                  <p:par>
                    <p:cTn id="316" nodeType="clickEffect" fill="hold">
                      <p:stCondLst>
                        <p:cond delay="indefinite"/>
                      </p:stCondLst>
                      <p:childTnLst>
                        <p:par>
                          <p:cTn id="317" nodeType="withEffect" fill="hold">
                            <p:stCondLst>
                              <p:cond delay="0"/>
                            </p:stCondLst>
                            <p:childTnLst>
                              <p:par>
                                <p:cTn id="318" nodeType="clickEffect" fill="hold" presetClass="entr" presetID="22" presetSubtype="8">
                                  <p:stCondLst>
                                    <p:cond delay="0"/>
                                  </p:stCondLst>
                                  <p:childTnLst>
                                    <p:set>
                                      <p:cBhvr>
                                        <p:cTn id="319" dur="1" fill="hold">
                                          <p:stCondLst>
                                            <p:cond delay="0"/>
                                          </p:stCondLst>
                                        </p:cTn>
                                        <p:tgtEl>
                                          <p:spTgt spid="359">
                                            <p:txEl>
                                              <p:pRg st="6" end="6"/>
                                            </p:txEl>
                                          </p:spTgt>
                                        </p:tgtEl>
                                        <p:attrNameLst>
                                          <p:attrName>style.visibility</p:attrName>
                                        </p:attrNameLst>
                                      </p:cBhvr>
                                      <p:to>
                                        <p:strVal val="visible"/>
                                      </p:to>
                                    </p:set>
                                    <p:animEffect filter="wipe(left)" transition="in">
                                      <p:cBhvr additive="repl">
                                        <p:cTn id="320" dur="500"/>
                                        <p:tgtEl>
                                          <p:spTgt spid="35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205560" y="228960"/>
            <a:ext cx="8659440" cy="989640"/>
          </a:xfrm>
          <a:prstGeom prst="rect">
            <a:avLst/>
          </a:prstGeom>
          <a:noFill/>
          <a:ln w="0">
            <a:noFill/>
          </a:ln>
        </p:spPr>
        <p:txBody>
          <a:bodyPr numCol="1" spcCol="0" lIns="83160" rIns="83160" tIns="40680" bIns="40680" anchor="ctr">
            <a:noAutofit/>
          </a:bodyPr>
          <a:p>
            <a:pPr algn="ctr">
              <a:lnSpc>
                <a:spcPct val="100000"/>
              </a:lnSpc>
              <a:buNone/>
            </a:pPr>
            <a:r>
              <a:rPr b="1" lang="en-US" sz="3300" spc="-1" strike="noStrike">
                <a:solidFill>
                  <a:srgbClr val="0070c0"/>
                </a:solidFill>
                <a:latin typeface="Calibri"/>
              </a:rPr>
              <a:t>Remitting Subsidiary Earnings to the Parent</a:t>
            </a:r>
            <a:endParaRPr b="0" lang="en-US" sz="3300" spc="-1" strike="noStrike">
              <a:solidFill>
                <a:srgbClr val="000000"/>
              </a:solidFill>
              <a:latin typeface="Calibri"/>
            </a:endParaRPr>
          </a:p>
        </p:txBody>
      </p:sp>
      <p:sp>
        <p:nvSpPr>
          <p:cNvPr id="363" name="PlaceHolder 2"/>
          <p:cNvSpPr>
            <a:spLocks noGrp="1"/>
          </p:cNvSpPr>
          <p:nvPr>
            <p:ph type="ftr" idx="7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364" name="PlaceHolder 3"/>
          <p:cNvSpPr>
            <a:spLocks noGrp="1"/>
          </p:cNvSpPr>
          <p:nvPr>
            <p:ph type="sldNum" idx="7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A39AEE90-8F09-477D-A763-D338D7CA96E6}" type="slidenum">
              <a:rPr b="0" lang="en-US" sz="2200" spc="-1" strike="noStrike">
                <a:solidFill>
                  <a:srgbClr val="8b8b8b"/>
                </a:solidFill>
                <a:latin typeface="Cambria"/>
              </a:rPr>
              <a:t>27</a:t>
            </a:fld>
            <a:endParaRPr b="0" lang="en-US" sz="2200" spc="-1" strike="noStrike">
              <a:latin typeface="Times New Roman"/>
            </a:endParaRPr>
          </a:p>
        </p:txBody>
      </p:sp>
      <p:grpSp>
        <p:nvGrpSpPr>
          <p:cNvPr id="365" name="Group 3"/>
          <p:cNvGrpSpPr/>
          <p:nvPr/>
        </p:nvGrpSpPr>
        <p:grpSpPr>
          <a:xfrm>
            <a:off x="424080" y="1218960"/>
            <a:ext cx="8222400" cy="5354640"/>
            <a:chOff x="424080" y="1218960"/>
            <a:chExt cx="8222400" cy="5354640"/>
          </a:xfrm>
        </p:grpSpPr>
        <p:sp>
          <p:nvSpPr>
            <p:cNvPr id="366" name="Line 4"/>
            <p:cNvSpPr/>
            <p:nvPr/>
          </p:nvSpPr>
          <p:spPr>
            <a:xfrm>
              <a:off x="3189240" y="1675800"/>
              <a:ext cx="360" cy="457200"/>
            </a:xfrm>
            <a:prstGeom prst="line">
              <a:avLst/>
            </a:prstGeom>
            <a:ln w="38100">
              <a:solidFill>
                <a:srgbClr val="006b61"/>
              </a:solidFill>
              <a:round/>
              <a:tailEnd len="med" type="triangle" w="med"/>
            </a:ln>
          </p:spPr>
          <p:style>
            <a:lnRef idx="0"/>
            <a:fillRef idx="0"/>
            <a:effectRef idx="0"/>
            <a:fontRef idx="minor"/>
          </p:style>
        </p:sp>
        <p:sp>
          <p:nvSpPr>
            <p:cNvPr id="367" name="Line 5"/>
            <p:cNvSpPr/>
            <p:nvPr/>
          </p:nvSpPr>
          <p:spPr>
            <a:xfrm>
              <a:off x="3189240" y="2590200"/>
              <a:ext cx="360" cy="457200"/>
            </a:xfrm>
            <a:prstGeom prst="line">
              <a:avLst/>
            </a:prstGeom>
            <a:ln w="38100">
              <a:solidFill>
                <a:srgbClr val="006b61"/>
              </a:solidFill>
              <a:round/>
              <a:tailEnd len="med" type="triangle" w="med"/>
            </a:ln>
          </p:spPr>
          <p:style>
            <a:lnRef idx="0"/>
            <a:fillRef idx="0"/>
            <a:effectRef idx="0"/>
            <a:fontRef idx="minor"/>
          </p:style>
        </p:sp>
        <p:sp>
          <p:nvSpPr>
            <p:cNvPr id="368" name="Line 6"/>
            <p:cNvSpPr/>
            <p:nvPr/>
          </p:nvSpPr>
          <p:spPr>
            <a:xfrm>
              <a:off x="3189240" y="3504600"/>
              <a:ext cx="360" cy="457200"/>
            </a:xfrm>
            <a:prstGeom prst="line">
              <a:avLst/>
            </a:prstGeom>
            <a:ln w="38100">
              <a:solidFill>
                <a:srgbClr val="006b61"/>
              </a:solidFill>
              <a:round/>
              <a:tailEnd len="med" type="triangle" w="med"/>
            </a:ln>
          </p:spPr>
          <p:style>
            <a:lnRef idx="0"/>
            <a:fillRef idx="0"/>
            <a:effectRef idx="0"/>
            <a:fontRef idx="minor"/>
          </p:style>
        </p:sp>
        <p:sp>
          <p:nvSpPr>
            <p:cNvPr id="369" name="Line 7"/>
            <p:cNvSpPr/>
            <p:nvPr/>
          </p:nvSpPr>
          <p:spPr>
            <a:xfrm>
              <a:off x="3189240" y="4343040"/>
              <a:ext cx="360" cy="457200"/>
            </a:xfrm>
            <a:prstGeom prst="line">
              <a:avLst/>
            </a:prstGeom>
            <a:ln w="38100">
              <a:solidFill>
                <a:srgbClr val="006b61"/>
              </a:solidFill>
              <a:round/>
              <a:tailEnd len="med" type="triangle" w="med"/>
            </a:ln>
          </p:spPr>
          <p:style>
            <a:lnRef idx="0"/>
            <a:fillRef idx="0"/>
            <a:effectRef idx="0"/>
            <a:fontRef idx="minor"/>
          </p:style>
        </p:sp>
        <p:sp>
          <p:nvSpPr>
            <p:cNvPr id="370" name="Line 8"/>
            <p:cNvSpPr/>
            <p:nvPr/>
          </p:nvSpPr>
          <p:spPr>
            <a:xfrm>
              <a:off x="3189240" y="5562360"/>
              <a:ext cx="360" cy="533160"/>
            </a:xfrm>
            <a:prstGeom prst="line">
              <a:avLst/>
            </a:prstGeom>
            <a:ln w="38100">
              <a:solidFill>
                <a:srgbClr val="006b61"/>
              </a:solidFill>
              <a:round/>
              <a:tailEnd len="med" type="triangle" w="med"/>
            </a:ln>
          </p:spPr>
          <p:style>
            <a:lnRef idx="0"/>
            <a:fillRef idx="0"/>
            <a:effectRef idx="0"/>
            <a:fontRef idx="minor"/>
          </p:style>
        </p:sp>
        <p:grpSp>
          <p:nvGrpSpPr>
            <p:cNvPr id="371" name="Group 9"/>
            <p:cNvGrpSpPr/>
            <p:nvPr/>
          </p:nvGrpSpPr>
          <p:grpSpPr>
            <a:xfrm>
              <a:off x="424080" y="3962160"/>
              <a:ext cx="5508720" cy="482400"/>
              <a:chOff x="424080" y="3962160"/>
              <a:chExt cx="5508720" cy="482400"/>
            </a:xfrm>
          </p:grpSpPr>
          <p:sp>
            <p:nvSpPr>
              <p:cNvPr id="372" name="Rectangle 10"/>
              <p:cNvSpPr/>
              <p:nvPr/>
            </p:nvSpPr>
            <p:spPr>
              <a:xfrm>
                <a:off x="424080" y="3962160"/>
                <a:ext cx="5454000" cy="425160"/>
              </a:xfrm>
              <a:prstGeom prst="rect">
                <a:avLst/>
              </a:prstGeom>
              <a:solidFill>
                <a:srgbClr val="006b61"/>
              </a:solidFill>
              <a:ln w="12700">
                <a:solidFill>
                  <a:srgbClr val="006b61"/>
                </a:solidFill>
                <a:miter/>
              </a:ln>
            </p:spPr>
            <p:style>
              <a:lnRef idx="0"/>
              <a:fillRef idx="0"/>
              <a:effectRef idx="0"/>
              <a:fontRef idx="minor"/>
            </p:style>
          </p:sp>
          <p:sp>
            <p:nvSpPr>
              <p:cNvPr id="373" name="Rectangle 11"/>
              <p:cNvSpPr/>
              <p:nvPr/>
            </p:nvSpPr>
            <p:spPr>
              <a:xfrm>
                <a:off x="478800" y="4019400"/>
                <a:ext cx="5454000" cy="425160"/>
              </a:xfrm>
              <a:prstGeom prst="rect">
                <a:avLst/>
              </a:prstGeom>
              <a:solidFill>
                <a:srgbClr val="ffffff"/>
              </a:solidFill>
              <a:ln w="12700">
                <a:solidFill>
                  <a:srgbClr val="006b61"/>
                </a:solidFill>
                <a:miter/>
              </a:ln>
            </p:spPr>
            <p:style>
              <a:lnRef idx="0"/>
              <a:fillRef idx="0"/>
              <a:effectRef idx="0"/>
              <a:fontRef idx="minor"/>
            </p:style>
          </p:sp>
          <p:sp>
            <p:nvSpPr>
              <p:cNvPr id="374" name="Rectangle 12"/>
              <p:cNvSpPr/>
              <p:nvPr/>
            </p:nvSpPr>
            <p:spPr>
              <a:xfrm>
                <a:off x="808560" y="4063680"/>
                <a:ext cx="5046480" cy="362520"/>
              </a:xfrm>
              <a:prstGeom prst="rect">
                <a:avLst/>
              </a:prstGeom>
              <a:noFill/>
              <a:ln w="0">
                <a:noFill/>
              </a:ln>
            </p:spPr>
            <p:style>
              <a:lnRef idx="0"/>
              <a:fillRef idx="0"/>
              <a:effectRef idx="0"/>
              <a:fontRef idx="minor"/>
            </p:style>
            <p:txBody>
              <a:bodyPr wrap="none" lIns="90360" rIns="90360" tIns="44280" bIns="44280" anchor="t">
                <a:spAutoFit/>
              </a:bodyPr>
              <a:p>
                <a:pPr algn="ctr">
                  <a:lnSpc>
                    <a:spcPct val="100000"/>
                  </a:lnSpc>
                  <a:buNone/>
                </a:pPr>
                <a:r>
                  <a:rPr b="1" lang="en-US" sz="1800" spc="-1" strike="noStrike">
                    <a:solidFill>
                      <a:srgbClr val="000000"/>
                    </a:solidFill>
                    <a:latin typeface="Century Gothic"/>
                  </a:rPr>
                  <a:t>After-Tax Cash Flows Remitted by Subsidiary</a:t>
                </a:r>
                <a:endParaRPr b="0" lang="en-US" sz="1800" spc="-1" strike="noStrike">
                  <a:latin typeface="Arial"/>
                </a:endParaRPr>
              </a:p>
            </p:txBody>
          </p:sp>
        </p:grpSp>
        <p:grpSp>
          <p:nvGrpSpPr>
            <p:cNvPr id="375" name="Group 13"/>
            <p:cNvGrpSpPr/>
            <p:nvPr/>
          </p:nvGrpSpPr>
          <p:grpSpPr>
            <a:xfrm>
              <a:off x="424080" y="1218960"/>
              <a:ext cx="5508720" cy="482040"/>
              <a:chOff x="424080" y="1218960"/>
              <a:chExt cx="5508720" cy="482040"/>
            </a:xfrm>
          </p:grpSpPr>
          <p:sp>
            <p:nvSpPr>
              <p:cNvPr id="376" name="Rectangle 14"/>
              <p:cNvSpPr/>
              <p:nvPr/>
            </p:nvSpPr>
            <p:spPr>
              <a:xfrm>
                <a:off x="424080" y="1218960"/>
                <a:ext cx="5454000" cy="425160"/>
              </a:xfrm>
              <a:prstGeom prst="rect">
                <a:avLst/>
              </a:prstGeom>
              <a:solidFill>
                <a:srgbClr val="006b61"/>
              </a:solidFill>
              <a:ln w="12700">
                <a:solidFill>
                  <a:srgbClr val="006b61"/>
                </a:solidFill>
                <a:miter/>
              </a:ln>
            </p:spPr>
            <p:style>
              <a:lnRef idx="0"/>
              <a:fillRef idx="0"/>
              <a:effectRef idx="0"/>
              <a:fontRef idx="minor"/>
            </p:style>
          </p:sp>
          <p:sp>
            <p:nvSpPr>
              <p:cNvPr id="377" name="Rectangle 15"/>
              <p:cNvSpPr/>
              <p:nvPr/>
            </p:nvSpPr>
            <p:spPr>
              <a:xfrm>
                <a:off x="478800" y="1275840"/>
                <a:ext cx="5454000" cy="425160"/>
              </a:xfrm>
              <a:prstGeom prst="rect">
                <a:avLst/>
              </a:prstGeom>
              <a:solidFill>
                <a:srgbClr val="ffffff"/>
              </a:solidFill>
              <a:ln w="12700">
                <a:solidFill>
                  <a:srgbClr val="006b61"/>
                </a:solidFill>
                <a:miter/>
              </a:ln>
            </p:spPr>
            <p:style>
              <a:lnRef idx="0"/>
              <a:fillRef idx="0"/>
              <a:effectRef idx="0"/>
              <a:fontRef idx="minor"/>
            </p:style>
          </p:sp>
          <p:sp>
            <p:nvSpPr>
              <p:cNvPr id="378" name="Rectangle 16"/>
              <p:cNvSpPr/>
              <p:nvPr/>
            </p:nvSpPr>
            <p:spPr>
              <a:xfrm>
                <a:off x="1200960" y="1320480"/>
                <a:ext cx="4218840" cy="362520"/>
              </a:xfrm>
              <a:prstGeom prst="rect">
                <a:avLst/>
              </a:prstGeom>
              <a:noFill/>
              <a:ln w="0">
                <a:noFill/>
              </a:ln>
            </p:spPr>
            <p:style>
              <a:lnRef idx="0"/>
              <a:fillRef idx="0"/>
              <a:effectRef idx="0"/>
              <a:fontRef idx="minor"/>
            </p:style>
            <p:txBody>
              <a:bodyPr wrap="none" lIns="90360" rIns="90360" tIns="44280" bIns="44280" anchor="t">
                <a:spAutoFit/>
              </a:bodyPr>
              <a:p>
                <a:pPr algn="ctr">
                  <a:lnSpc>
                    <a:spcPct val="100000"/>
                  </a:lnSpc>
                  <a:buNone/>
                </a:pPr>
                <a:r>
                  <a:rPr b="1" lang="en-US" sz="1800" spc="-1" strike="noStrike">
                    <a:solidFill>
                      <a:srgbClr val="000000"/>
                    </a:solidFill>
                    <a:latin typeface="Century Gothic"/>
                  </a:rPr>
                  <a:t>Cash Flows Generated by Subsidiary</a:t>
                </a:r>
                <a:endParaRPr b="0" lang="en-US" sz="1800" spc="-1" strike="noStrike">
                  <a:latin typeface="Arial"/>
                </a:endParaRPr>
              </a:p>
            </p:txBody>
          </p:sp>
        </p:grpSp>
        <p:grpSp>
          <p:nvGrpSpPr>
            <p:cNvPr id="379" name="Group 17"/>
            <p:cNvGrpSpPr/>
            <p:nvPr/>
          </p:nvGrpSpPr>
          <p:grpSpPr>
            <a:xfrm>
              <a:off x="424080" y="2133360"/>
              <a:ext cx="5508720" cy="482040"/>
              <a:chOff x="424080" y="2133360"/>
              <a:chExt cx="5508720" cy="482040"/>
            </a:xfrm>
          </p:grpSpPr>
          <p:sp>
            <p:nvSpPr>
              <p:cNvPr id="380" name="Rectangle 18"/>
              <p:cNvSpPr/>
              <p:nvPr/>
            </p:nvSpPr>
            <p:spPr>
              <a:xfrm>
                <a:off x="424080" y="2133360"/>
                <a:ext cx="5454000" cy="425160"/>
              </a:xfrm>
              <a:prstGeom prst="rect">
                <a:avLst/>
              </a:prstGeom>
              <a:solidFill>
                <a:srgbClr val="006b61"/>
              </a:solidFill>
              <a:ln w="12700">
                <a:solidFill>
                  <a:srgbClr val="006b61"/>
                </a:solidFill>
                <a:miter/>
              </a:ln>
            </p:spPr>
            <p:style>
              <a:lnRef idx="0"/>
              <a:fillRef idx="0"/>
              <a:effectRef idx="0"/>
              <a:fontRef idx="minor"/>
            </p:style>
          </p:sp>
          <p:sp>
            <p:nvSpPr>
              <p:cNvPr id="381" name="Rectangle 19"/>
              <p:cNvSpPr/>
              <p:nvPr/>
            </p:nvSpPr>
            <p:spPr>
              <a:xfrm>
                <a:off x="478800" y="2190240"/>
                <a:ext cx="5454000" cy="425160"/>
              </a:xfrm>
              <a:prstGeom prst="rect">
                <a:avLst/>
              </a:prstGeom>
              <a:solidFill>
                <a:srgbClr val="ffffff"/>
              </a:solidFill>
              <a:ln w="12700">
                <a:solidFill>
                  <a:srgbClr val="006b61"/>
                </a:solidFill>
                <a:miter/>
              </a:ln>
            </p:spPr>
            <p:style>
              <a:lnRef idx="0"/>
              <a:fillRef idx="0"/>
              <a:effectRef idx="0"/>
              <a:fontRef idx="minor"/>
            </p:style>
          </p:sp>
          <p:sp>
            <p:nvSpPr>
              <p:cNvPr id="382" name="Rectangle 20"/>
              <p:cNvSpPr/>
              <p:nvPr/>
            </p:nvSpPr>
            <p:spPr>
              <a:xfrm>
                <a:off x="1337400" y="2234880"/>
                <a:ext cx="3930840" cy="362520"/>
              </a:xfrm>
              <a:prstGeom prst="rect">
                <a:avLst/>
              </a:prstGeom>
              <a:noFill/>
              <a:ln w="0">
                <a:noFill/>
              </a:ln>
            </p:spPr>
            <p:style>
              <a:lnRef idx="0"/>
              <a:fillRef idx="0"/>
              <a:effectRef idx="0"/>
              <a:fontRef idx="minor"/>
            </p:style>
            <p:txBody>
              <a:bodyPr wrap="none" lIns="90360" rIns="90360" tIns="44280" bIns="44280" anchor="t">
                <a:spAutoFit/>
              </a:bodyPr>
              <a:p>
                <a:pPr algn="ctr">
                  <a:lnSpc>
                    <a:spcPct val="100000"/>
                  </a:lnSpc>
                  <a:buNone/>
                </a:pPr>
                <a:r>
                  <a:rPr b="1" lang="en-US" sz="1800" spc="-1" strike="noStrike">
                    <a:solidFill>
                      <a:srgbClr val="000000"/>
                    </a:solidFill>
                    <a:latin typeface="Century Gothic"/>
                  </a:rPr>
                  <a:t>After-Tax Cash Flows to Subsidiary</a:t>
                </a:r>
                <a:endParaRPr b="0" lang="en-US" sz="1800" spc="-1" strike="noStrike">
                  <a:latin typeface="Arial"/>
                </a:endParaRPr>
              </a:p>
            </p:txBody>
          </p:sp>
        </p:grpSp>
        <p:grpSp>
          <p:nvGrpSpPr>
            <p:cNvPr id="383" name="Group 21"/>
            <p:cNvGrpSpPr/>
            <p:nvPr/>
          </p:nvGrpSpPr>
          <p:grpSpPr>
            <a:xfrm>
              <a:off x="424080" y="3047760"/>
              <a:ext cx="5508720" cy="482400"/>
              <a:chOff x="424080" y="3047760"/>
              <a:chExt cx="5508720" cy="482400"/>
            </a:xfrm>
          </p:grpSpPr>
          <p:sp>
            <p:nvSpPr>
              <p:cNvPr id="384" name="Rectangle 22"/>
              <p:cNvSpPr/>
              <p:nvPr/>
            </p:nvSpPr>
            <p:spPr>
              <a:xfrm>
                <a:off x="424080" y="3047760"/>
                <a:ext cx="5454000" cy="425160"/>
              </a:xfrm>
              <a:prstGeom prst="rect">
                <a:avLst/>
              </a:prstGeom>
              <a:solidFill>
                <a:srgbClr val="006b61"/>
              </a:solidFill>
              <a:ln w="12700">
                <a:solidFill>
                  <a:srgbClr val="006b61"/>
                </a:solidFill>
                <a:miter/>
              </a:ln>
            </p:spPr>
            <p:style>
              <a:lnRef idx="0"/>
              <a:fillRef idx="0"/>
              <a:effectRef idx="0"/>
              <a:fontRef idx="minor"/>
            </p:style>
          </p:sp>
          <p:sp>
            <p:nvSpPr>
              <p:cNvPr id="385" name="Rectangle 23"/>
              <p:cNvSpPr/>
              <p:nvPr/>
            </p:nvSpPr>
            <p:spPr>
              <a:xfrm>
                <a:off x="478800" y="3105000"/>
                <a:ext cx="5454000" cy="425160"/>
              </a:xfrm>
              <a:prstGeom prst="rect">
                <a:avLst/>
              </a:prstGeom>
              <a:solidFill>
                <a:srgbClr val="ffffff"/>
              </a:solidFill>
              <a:ln w="12700">
                <a:solidFill>
                  <a:srgbClr val="006b61"/>
                </a:solidFill>
                <a:miter/>
              </a:ln>
            </p:spPr>
            <p:style>
              <a:lnRef idx="0"/>
              <a:fillRef idx="0"/>
              <a:effectRef idx="0"/>
              <a:fontRef idx="minor"/>
            </p:style>
          </p:sp>
          <p:sp>
            <p:nvSpPr>
              <p:cNvPr id="386" name="Rectangle 24"/>
              <p:cNvSpPr/>
              <p:nvPr/>
            </p:nvSpPr>
            <p:spPr>
              <a:xfrm>
                <a:off x="1307880" y="3149280"/>
                <a:ext cx="3990240" cy="362520"/>
              </a:xfrm>
              <a:prstGeom prst="rect">
                <a:avLst/>
              </a:prstGeom>
              <a:noFill/>
              <a:ln w="0">
                <a:noFill/>
              </a:ln>
            </p:spPr>
            <p:style>
              <a:lnRef idx="0"/>
              <a:fillRef idx="0"/>
              <a:effectRef idx="0"/>
              <a:fontRef idx="minor"/>
            </p:style>
            <p:txBody>
              <a:bodyPr wrap="none" lIns="90360" rIns="90360" tIns="44280" bIns="44280" anchor="t">
                <a:spAutoFit/>
              </a:bodyPr>
              <a:p>
                <a:pPr algn="ctr">
                  <a:lnSpc>
                    <a:spcPct val="100000"/>
                  </a:lnSpc>
                  <a:buNone/>
                </a:pPr>
                <a:r>
                  <a:rPr b="1" lang="en-US" sz="1800" spc="-1" strike="noStrike">
                    <a:solidFill>
                      <a:srgbClr val="000000"/>
                    </a:solidFill>
                    <a:latin typeface="Century Gothic"/>
                  </a:rPr>
                  <a:t>Cash Flows Remitted by Subsidiary</a:t>
                </a:r>
                <a:endParaRPr b="0" lang="en-US" sz="1800" spc="-1" strike="noStrike">
                  <a:latin typeface="Arial"/>
                </a:endParaRPr>
              </a:p>
            </p:txBody>
          </p:sp>
        </p:grpSp>
        <p:grpSp>
          <p:nvGrpSpPr>
            <p:cNvPr id="387" name="Group 25"/>
            <p:cNvGrpSpPr/>
            <p:nvPr/>
          </p:nvGrpSpPr>
          <p:grpSpPr>
            <a:xfrm>
              <a:off x="6172920" y="3428640"/>
              <a:ext cx="2473560" cy="1066680"/>
              <a:chOff x="6172920" y="3428640"/>
              <a:chExt cx="2473560" cy="1066680"/>
            </a:xfrm>
          </p:grpSpPr>
          <p:sp>
            <p:nvSpPr>
              <p:cNvPr id="388" name="Rectangle 26"/>
              <p:cNvSpPr/>
              <p:nvPr/>
            </p:nvSpPr>
            <p:spPr>
              <a:xfrm>
                <a:off x="6172920" y="3428640"/>
                <a:ext cx="2400840" cy="990360"/>
              </a:xfrm>
              <a:prstGeom prst="rect">
                <a:avLst/>
              </a:prstGeom>
              <a:solidFill>
                <a:srgbClr val="006b61"/>
              </a:solidFill>
              <a:ln w="12700">
                <a:solidFill>
                  <a:srgbClr val="006b61"/>
                </a:solidFill>
                <a:miter/>
              </a:ln>
            </p:spPr>
            <p:style>
              <a:lnRef idx="0"/>
              <a:fillRef idx="0"/>
              <a:effectRef idx="0"/>
              <a:fontRef idx="minor"/>
            </p:style>
          </p:sp>
          <p:sp>
            <p:nvSpPr>
              <p:cNvPr id="389" name="Rectangle 27"/>
              <p:cNvSpPr/>
              <p:nvPr/>
            </p:nvSpPr>
            <p:spPr>
              <a:xfrm>
                <a:off x="6245640" y="3504960"/>
                <a:ext cx="2400840" cy="990360"/>
              </a:xfrm>
              <a:prstGeom prst="rect">
                <a:avLst/>
              </a:prstGeom>
              <a:solidFill>
                <a:srgbClr val="ffffff"/>
              </a:solidFill>
              <a:ln w="12700">
                <a:solidFill>
                  <a:srgbClr val="006b61"/>
                </a:solidFill>
                <a:miter/>
              </a:ln>
            </p:spPr>
            <p:style>
              <a:lnRef idx="0"/>
              <a:fillRef idx="0"/>
              <a:effectRef idx="0"/>
              <a:fontRef idx="minor"/>
            </p:style>
          </p:sp>
          <p:sp>
            <p:nvSpPr>
              <p:cNvPr id="390" name="Rectangle 28"/>
              <p:cNvSpPr/>
              <p:nvPr/>
            </p:nvSpPr>
            <p:spPr>
              <a:xfrm>
                <a:off x="6245640" y="3549240"/>
                <a:ext cx="2400840" cy="8280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entury Gothic"/>
                  </a:rPr>
                  <a:t>Withholding Tax Paid to Host Government</a:t>
                </a:r>
                <a:endParaRPr b="0" lang="en-US" sz="1800" spc="-1" strike="noStrike">
                  <a:latin typeface="Arial"/>
                </a:endParaRPr>
              </a:p>
            </p:txBody>
          </p:sp>
        </p:grpSp>
        <p:grpSp>
          <p:nvGrpSpPr>
            <p:cNvPr id="391" name="Group 29"/>
            <p:cNvGrpSpPr/>
            <p:nvPr/>
          </p:nvGrpSpPr>
          <p:grpSpPr>
            <a:xfrm>
              <a:off x="6172920" y="2437920"/>
              <a:ext cx="2473560" cy="838080"/>
              <a:chOff x="6172920" y="2437920"/>
              <a:chExt cx="2473560" cy="838080"/>
            </a:xfrm>
          </p:grpSpPr>
          <p:sp>
            <p:nvSpPr>
              <p:cNvPr id="392" name="Rectangle 30"/>
              <p:cNvSpPr/>
              <p:nvPr/>
            </p:nvSpPr>
            <p:spPr>
              <a:xfrm>
                <a:off x="6172920" y="2437920"/>
                <a:ext cx="2400840" cy="761760"/>
              </a:xfrm>
              <a:prstGeom prst="rect">
                <a:avLst/>
              </a:prstGeom>
              <a:solidFill>
                <a:srgbClr val="006b61"/>
              </a:solidFill>
              <a:ln w="12700">
                <a:solidFill>
                  <a:srgbClr val="006b61"/>
                </a:solidFill>
                <a:miter/>
              </a:ln>
            </p:spPr>
            <p:style>
              <a:lnRef idx="0"/>
              <a:fillRef idx="0"/>
              <a:effectRef idx="0"/>
              <a:fontRef idx="minor"/>
            </p:style>
          </p:sp>
          <p:sp>
            <p:nvSpPr>
              <p:cNvPr id="393" name="Rectangle 31"/>
              <p:cNvSpPr/>
              <p:nvPr/>
            </p:nvSpPr>
            <p:spPr>
              <a:xfrm>
                <a:off x="6245640" y="2514240"/>
                <a:ext cx="2400840" cy="761760"/>
              </a:xfrm>
              <a:prstGeom prst="rect">
                <a:avLst/>
              </a:prstGeom>
              <a:solidFill>
                <a:srgbClr val="ffffff"/>
              </a:solidFill>
              <a:ln w="12700">
                <a:solidFill>
                  <a:srgbClr val="006b61"/>
                </a:solidFill>
                <a:miter/>
              </a:ln>
            </p:spPr>
            <p:style>
              <a:lnRef idx="0"/>
              <a:fillRef idx="0"/>
              <a:effectRef idx="0"/>
              <a:fontRef idx="minor"/>
            </p:style>
          </p:sp>
          <p:sp>
            <p:nvSpPr>
              <p:cNvPr id="394" name="Rectangle 32"/>
              <p:cNvSpPr/>
              <p:nvPr/>
            </p:nvSpPr>
            <p:spPr>
              <a:xfrm>
                <a:off x="6245640" y="2580840"/>
                <a:ext cx="2400840" cy="5814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entury Gothic"/>
                  </a:rPr>
                  <a:t>Retained Earnings</a:t>
                </a:r>
                <a:endParaRPr b="0" lang="en-US" sz="1800" spc="-1" strike="noStrike">
                  <a:latin typeface="Arial"/>
                </a:endParaRPr>
              </a:p>
              <a:p>
                <a:pPr algn="ctr">
                  <a:lnSpc>
                    <a:spcPct val="90000"/>
                  </a:lnSpc>
                  <a:buNone/>
                </a:pPr>
                <a:r>
                  <a:rPr b="1" lang="en-US" sz="1800" spc="-1" strike="noStrike">
                    <a:solidFill>
                      <a:srgbClr val="000000"/>
                    </a:solidFill>
                    <a:latin typeface="Century Gothic"/>
                  </a:rPr>
                  <a:t>by Subsidiary</a:t>
                </a:r>
                <a:endParaRPr b="0" lang="en-US" sz="1800" spc="-1" strike="noStrike">
                  <a:latin typeface="Arial"/>
                </a:endParaRPr>
              </a:p>
            </p:txBody>
          </p:sp>
        </p:grpSp>
        <p:grpSp>
          <p:nvGrpSpPr>
            <p:cNvPr id="395" name="Group 33"/>
            <p:cNvGrpSpPr/>
            <p:nvPr/>
          </p:nvGrpSpPr>
          <p:grpSpPr>
            <a:xfrm>
              <a:off x="6172920" y="1218960"/>
              <a:ext cx="2473560" cy="1066320"/>
              <a:chOff x="6172920" y="1218960"/>
              <a:chExt cx="2473560" cy="1066320"/>
            </a:xfrm>
          </p:grpSpPr>
          <p:sp>
            <p:nvSpPr>
              <p:cNvPr id="396" name="Rectangle 34"/>
              <p:cNvSpPr/>
              <p:nvPr/>
            </p:nvSpPr>
            <p:spPr>
              <a:xfrm>
                <a:off x="6172920" y="1218960"/>
                <a:ext cx="2400840" cy="990360"/>
              </a:xfrm>
              <a:prstGeom prst="rect">
                <a:avLst/>
              </a:prstGeom>
              <a:solidFill>
                <a:srgbClr val="006b61"/>
              </a:solidFill>
              <a:ln w="12700">
                <a:solidFill>
                  <a:srgbClr val="006b61"/>
                </a:solidFill>
                <a:miter/>
              </a:ln>
            </p:spPr>
            <p:style>
              <a:lnRef idx="0"/>
              <a:fillRef idx="0"/>
              <a:effectRef idx="0"/>
              <a:fontRef idx="minor"/>
            </p:style>
          </p:sp>
          <p:sp>
            <p:nvSpPr>
              <p:cNvPr id="397" name="Rectangle 35"/>
              <p:cNvSpPr/>
              <p:nvPr/>
            </p:nvSpPr>
            <p:spPr>
              <a:xfrm>
                <a:off x="6245640" y="1294920"/>
                <a:ext cx="2400840" cy="990360"/>
              </a:xfrm>
              <a:prstGeom prst="rect">
                <a:avLst/>
              </a:prstGeom>
              <a:solidFill>
                <a:srgbClr val="ffffff"/>
              </a:solidFill>
              <a:ln w="12700">
                <a:solidFill>
                  <a:srgbClr val="006b61"/>
                </a:solidFill>
                <a:miter/>
              </a:ln>
            </p:spPr>
            <p:style>
              <a:lnRef idx="0"/>
              <a:fillRef idx="0"/>
              <a:effectRef idx="0"/>
              <a:fontRef idx="minor"/>
            </p:style>
          </p:sp>
          <p:sp>
            <p:nvSpPr>
              <p:cNvPr id="398" name="Rectangle 36"/>
              <p:cNvSpPr/>
              <p:nvPr/>
            </p:nvSpPr>
            <p:spPr>
              <a:xfrm>
                <a:off x="6245640" y="1314000"/>
                <a:ext cx="2400840" cy="8280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entury Gothic"/>
                  </a:rPr>
                  <a:t>Corporate Taxes Paid to Host Government</a:t>
                </a:r>
                <a:endParaRPr b="0" lang="en-US" sz="1800" spc="-1" strike="noStrike">
                  <a:latin typeface="Arial"/>
                </a:endParaRPr>
              </a:p>
            </p:txBody>
          </p:sp>
        </p:grpSp>
        <p:grpSp>
          <p:nvGrpSpPr>
            <p:cNvPr id="399" name="Group 37"/>
            <p:cNvGrpSpPr/>
            <p:nvPr/>
          </p:nvGrpSpPr>
          <p:grpSpPr>
            <a:xfrm>
              <a:off x="1079280" y="4800240"/>
              <a:ext cx="4147200" cy="761760"/>
              <a:chOff x="1079280" y="4800240"/>
              <a:chExt cx="4147200" cy="761760"/>
            </a:xfrm>
          </p:grpSpPr>
          <p:sp>
            <p:nvSpPr>
              <p:cNvPr id="400" name="Oval 38"/>
              <p:cNvSpPr/>
              <p:nvPr/>
            </p:nvSpPr>
            <p:spPr>
              <a:xfrm>
                <a:off x="1079280" y="4800240"/>
                <a:ext cx="3682080" cy="685440"/>
              </a:xfrm>
              <a:prstGeom prst="ellipse">
                <a:avLst/>
              </a:prstGeom>
              <a:solidFill>
                <a:srgbClr val="006b61"/>
              </a:solidFill>
              <a:ln w="12700">
                <a:solidFill>
                  <a:srgbClr val="006b61"/>
                </a:solidFill>
                <a:round/>
              </a:ln>
            </p:spPr>
            <p:style>
              <a:lnRef idx="0"/>
              <a:fillRef idx="0"/>
              <a:effectRef idx="0"/>
              <a:fontRef idx="minor"/>
            </p:style>
          </p:sp>
          <p:sp>
            <p:nvSpPr>
              <p:cNvPr id="401" name="Oval 39"/>
              <p:cNvSpPr/>
              <p:nvPr/>
            </p:nvSpPr>
            <p:spPr>
              <a:xfrm>
                <a:off x="1152000" y="4876560"/>
                <a:ext cx="4074480" cy="685440"/>
              </a:xfrm>
              <a:prstGeom prst="ellipse">
                <a:avLst/>
              </a:prstGeom>
              <a:solidFill>
                <a:srgbClr val="ffffff"/>
              </a:solidFill>
              <a:ln w="12700">
                <a:solidFill>
                  <a:srgbClr val="006b61"/>
                </a:solidFill>
                <a:round/>
              </a:ln>
            </p:spPr>
            <p:style>
              <a:lnRef idx="0"/>
              <a:fillRef idx="0"/>
              <a:effectRef idx="0"/>
              <a:fontRef idx="minor"/>
            </p:style>
          </p:sp>
          <p:sp>
            <p:nvSpPr>
              <p:cNvPr id="402" name="Rectangle 40"/>
              <p:cNvSpPr/>
              <p:nvPr/>
            </p:nvSpPr>
            <p:spPr>
              <a:xfrm>
                <a:off x="2052720" y="4921200"/>
                <a:ext cx="2417400" cy="5814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buNone/>
                </a:pPr>
                <a:r>
                  <a:rPr b="1" lang="en-US" sz="1800" spc="-1" strike="noStrike">
                    <a:solidFill>
                      <a:srgbClr val="000000"/>
                    </a:solidFill>
                    <a:latin typeface="Century Gothic"/>
                  </a:rPr>
                  <a:t>Conversion of Funds</a:t>
                </a:r>
                <a:endParaRPr b="0" lang="en-US" sz="1800" spc="-1" strike="noStrike">
                  <a:latin typeface="Arial"/>
                </a:endParaRPr>
              </a:p>
              <a:p>
                <a:pPr algn="ctr">
                  <a:lnSpc>
                    <a:spcPct val="90000"/>
                  </a:lnSpc>
                  <a:buNone/>
                </a:pPr>
                <a:r>
                  <a:rPr b="1" lang="en-US" sz="1800" spc="-1" strike="noStrike">
                    <a:solidFill>
                      <a:srgbClr val="000000"/>
                    </a:solidFill>
                    <a:latin typeface="Century Gothic"/>
                  </a:rPr>
                  <a:t>to Parent’s Currency</a:t>
                </a:r>
                <a:endParaRPr b="0" lang="en-US" sz="1800" spc="-1" strike="noStrike">
                  <a:latin typeface="Arial"/>
                </a:endParaRPr>
              </a:p>
            </p:txBody>
          </p:sp>
        </p:grpSp>
        <p:grpSp>
          <p:nvGrpSpPr>
            <p:cNvPr id="403" name="Group 41"/>
            <p:cNvGrpSpPr/>
            <p:nvPr/>
          </p:nvGrpSpPr>
          <p:grpSpPr>
            <a:xfrm>
              <a:off x="2316240" y="6095880"/>
              <a:ext cx="1679400" cy="477720"/>
              <a:chOff x="2316240" y="6095880"/>
              <a:chExt cx="1679400" cy="477720"/>
            </a:xfrm>
          </p:grpSpPr>
          <p:sp>
            <p:nvSpPr>
              <p:cNvPr id="404" name="Rectangle 42"/>
              <p:cNvSpPr/>
              <p:nvPr/>
            </p:nvSpPr>
            <p:spPr>
              <a:xfrm>
                <a:off x="2316240" y="6095880"/>
                <a:ext cx="1615680" cy="420480"/>
              </a:xfrm>
              <a:prstGeom prst="rect">
                <a:avLst/>
              </a:prstGeom>
              <a:solidFill>
                <a:srgbClr val="006b61"/>
              </a:solidFill>
              <a:ln w="12700">
                <a:solidFill>
                  <a:srgbClr val="006b61"/>
                </a:solidFill>
                <a:miter/>
              </a:ln>
            </p:spPr>
            <p:style>
              <a:lnRef idx="0"/>
              <a:fillRef idx="0"/>
              <a:effectRef idx="0"/>
              <a:fontRef idx="minor"/>
            </p:style>
          </p:sp>
          <p:sp>
            <p:nvSpPr>
              <p:cNvPr id="405" name="Rectangle 43"/>
              <p:cNvSpPr/>
              <p:nvPr/>
            </p:nvSpPr>
            <p:spPr>
              <a:xfrm>
                <a:off x="2388960" y="6172200"/>
                <a:ext cx="1606680" cy="401400"/>
              </a:xfrm>
              <a:prstGeom prst="rect">
                <a:avLst/>
              </a:prstGeom>
              <a:solidFill>
                <a:srgbClr val="ffffff"/>
              </a:solidFill>
              <a:ln w="12700">
                <a:solidFill>
                  <a:srgbClr val="006b61"/>
                </a:solidFill>
                <a:miter/>
              </a:ln>
            </p:spPr>
            <p:style>
              <a:lnRef idx="0"/>
              <a:fillRef idx="0"/>
              <a:effectRef idx="0"/>
              <a:fontRef idx="minor"/>
            </p:style>
          </p:sp>
          <p:sp>
            <p:nvSpPr>
              <p:cNvPr id="406" name="Rectangle 44"/>
              <p:cNvSpPr/>
              <p:nvPr/>
            </p:nvSpPr>
            <p:spPr>
              <a:xfrm>
                <a:off x="2388960" y="6200640"/>
                <a:ext cx="1600560" cy="3348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entury Gothic"/>
                  </a:rPr>
                  <a:t>Parent</a:t>
                </a:r>
                <a:endParaRPr b="0" lang="en-US" sz="1800" spc="-1" strike="noStrike">
                  <a:latin typeface="Arial"/>
                </a:endParaRPr>
              </a:p>
            </p:txBody>
          </p:sp>
        </p:grpSp>
        <p:sp>
          <p:nvSpPr>
            <p:cNvPr id="407" name="Rectangle 45"/>
            <p:cNvSpPr/>
            <p:nvPr/>
          </p:nvSpPr>
          <p:spPr>
            <a:xfrm>
              <a:off x="3216240" y="5638680"/>
              <a:ext cx="2454120" cy="362520"/>
            </a:xfrm>
            <a:prstGeom prst="rect">
              <a:avLst/>
            </a:prstGeom>
            <a:noFill/>
            <a:ln w="0">
              <a:noFill/>
            </a:ln>
          </p:spPr>
          <p:style>
            <a:lnRef idx="0"/>
            <a:fillRef idx="0"/>
            <a:effectRef idx="0"/>
            <a:fontRef idx="minor"/>
          </p:style>
          <p:txBody>
            <a:bodyPr wrap="none" lIns="90360" rIns="90360" tIns="44280" bIns="44280" anchor="t">
              <a:spAutoFit/>
            </a:bodyPr>
            <a:p>
              <a:pPr>
                <a:lnSpc>
                  <a:spcPct val="100000"/>
                </a:lnSpc>
                <a:buNone/>
              </a:pPr>
              <a:r>
                <a:rPr b="1" lang="en-US" sz="1800" spc="-1" strike="noStrike">
                  <a:solidFill>
                    <a:srgbClr val="000000"/>
                  </a:solidFill>
                  <a:latin typeface="Century Gothic"/>
                </a:rPr>
                <a:t>Cash Flows to Parent</a:t>
              </a:r>
              <a:endParaRPr b="0" lang="en-US" sz="1800" spc="-1" strike="noStrike">
                <a:latin typeface="Arial"/>
              </a:endParaRPr>
            </a:p>
          </p:txBody>
        </p:sp>
        <p:sp>
          <p:nvSpPr>
            <p:cNvPr id="408" name="Line 46"/>
            <p:cNvSpPr/>
            <p:nvPr/>
          </p:nvSpPr>
          <p:spPr>
            <a:xfrm>
              <a:off x="3189240" y="1904400"/>
              <a:ext cx="2983320" cy="360"/>
            </a:xfrm>
            <a:prstGeom prst="line">
              <a:avLst/>
            </a:prstGeom>
            <a:ln w="38100">
              <a:solidFill>
                <a:srgbClr val="006b61"/>
              </a:solidFill>
              <a:round/>
              <a:tailEnd len="med" type="triangle" w="med"/>
            </a:ln>
          </p:spPr>
          <p:style>
            <a:lnRef idx="0"/>
            <a:fillRef idx="0"/>
            <a:effectRef idx="0"/>
            <a:fontRef idx="minor"/>
          </p:style>
        </p:sp>
        <p:sp>
          <p:nvSpPr>
            <p:cNvPr id="409" name="Line 47"/>
            <p:cNvSpPr/>
            <p:nvPr/>
          </p:nvSpPr>
          <p:spPr>
            <a:xfrm>
              <a:off x="3189240" y="2818800"/>
              <a:ext cx="2983320" cy="360"/>
            </a:xfrm>
            <a:prstGeom prst="line">
              <a:avLst/>
            </a:prstGeom>
            <a:ln w="38100">
              <a:solidFill>
                <a:srgbClr val="006b61"/>
              </a:solidFill>
              <a:round/>
              <a:tailEnd len="med" type="triangle" w="med"/>
            </a:ln>
          </p:spPr>
          <p:style>
            <a:lnRef idx="0"/>
            <a:fillRef idx="0"/>
            <a:effectRef idx="0"/>
            <a:fontRef idx="minor"/>
          </p:style>
        </p:sp>
        <p:sp>
          <p:nvSpPr>
            <p:cNvPr id="410" name="Line 48"/>
            <p:cNvSpPr/>
            <p:nvPr/>
          </p:nvSpPr>
          <p:spPr>
            <a:xfrm>
              <a:off x="3189240" y="3733200"/>
              <a:ext cx="2983320" cy="360"/>
            </a:xfrm>
            <a:prstGeom prst="line">
              <a:avLst/>
            </a:prstGeom>
            <a:ln w="38100">
              <a:solidFill>
                <a:srgbClr val="006b61"/>
              </a:solidFill>
              <a:round/>
              <a:tail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timing>
    <p:tnLst>
      <p:par>
        <p:cTn id="321" dur="indefinite" restart="never" nodeType="tmRoot">
          <p:childTnLst>
            <p:seq>
              <p:cTn id="322" dur="indefinite" nodeType="mainSeq">
                <p:childTnLst>
                  <p:par>
                    <p:cTn id="323" nodeType="clickEffect" fill="hold">
                      <p:stCondLst>
                        <p:cond delay="indefinite"/>
                      </p:stCondLst>
                      <p:childTnLst>
                        <p:par>
                          <p:cTn id="324" nodeType="withEffect" fill="hold">
                            <p:stCondLst>
                              <p:cond delay="0"/>
                            </p:stCondLst>
                            <p:childTnLst>
                              <p:par>
                                <p:cTn id="325" nodeType="clickEffect" fill="hold" presetClass="entr" presetID="22" presetSubtype="1">
                                  <p:stCondLst>
                                    <p:cond delay="0"/>
                                  </p:stCondLst>
                                  <p:childTnLst>
                                    <p:set>
                                      <p:cBhvr>
                                        <p:cTn id="326" dur="1" fill="hold">
                                          <p:stCondLst>
                                            <p:cond delay="0"/>
                                          </p:stCondLst>
                                        </p:cTn>
                                        <p:tgtEl>
                                          <p:spTgt spid="365"/>
                                        </p:tgtEl>
                                        <p:attrNameLst>
                                          <p:attrName>style.visibility</p:attrName>
                                        </p:attrNameLst>
                                      </p:cBhvr>
                                      <p:to>
                                        <p:strVal val="visible"/>
                                      </p:to>
                                    </p:set>
                                    <p:animEffect filter="wipe(up)" transition="in">
                                      <p:cBhvr additive="repl">
                                        <p:cTn id="327"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424080" y="608040"/>
            <a:ext cx="8042760" cy="1142640"/>
          </a:xfrm>
          <a:prstGeom prst="rect">
            <a:avLst/>
          </a:prstGeom>
          <a:noFill/>
          <a:ln w="0">
            <a:noFill/>
          </a:ln>
        </p:spPr>
        <p:txBody>
          <a:bodyPr lIns="83160" rIns="83160" tIns="40680" bIns="40680" anchor="ctr">
            <a:normAutofit fontScale="88000"/>
          </a:bodyPr>
          <a:p>
            <a:pPr algn="ctr">
              <a:lnSpc>
                <a:spcPct val="100000"/>
              </a:lnSpc>
              <a:buNone/>
            </a:pPr>
            <a:r>
              <a:rPr b="1" lang="en-US" sz="4400" spc="-1" strike="noStrike">
                <a:solidFill>
                  <a:srgbClr val="0070c0"/>
                </a:solidFill>
                <a:latin typeface="Calibri"/>
              </a:rPr>
              <a:t>Subsidiary versus Parent Perspective</a:t>
            </a:r>
            <a:endParaRPr b="0" lang="en-US" sz="4400" spc="-1" strike="noStrike">
              <a:solidFill>
                <a:srgbClr val="000000"/>
              </a:solidFill>
              <a:latin typeface="Calibri"/>
            </a:endParaRPr>
          </a:p>
        </p:txBody>
      </p:sp>
      <p:sp>
        <p:nvSpPr>
          <p:cNvPr id="412" name="PlaceHolder 2"/>
          <p:cNvSpPr>
            <a:spLocks noGrp="1"/>
          </p:cNvSpPr>
          <p:nvPr>
            <p:ph/>
          </p:nvPr>
        </p:nvSpPr>
        <p:spPr>
          <a:xfrm>
            <a:off x="424080" y="1976760"/>
            <a:ext cx="8042760" cy="4118400"/>
          </a:xfrm>
          <a:prstGeom prst="rect">
            <a:avLst/>
          </a:prstGeom>
          <a:noFill/>
          <a:ln w="0">
            <a:noFill/>
          </a:ln>
        </p:spPr>
        <p:txBody>
          <a:bodyPr anchor="t">
            <a:noAutofit/>
          </a:bodyPr>
          <a:p>
            <a:pPr marL="228600" indent="-228600">
              <a:lnSpc>
                <a:spcPct val="100000"/>
              </a:lnSpc>
              <a:spcBef>
                <a:spcPts val="1001"/>
              </a:spcBef>
              <a:buClr>
                <a:srgbClr val="000000"/>
              </a:buClr>
              <a:buFont typeface="Wingdings" charset="2"/>
              <a:buChar char=""/>
            </a:pPr>
            <a:r>
              <a:rPr b="0" lang="en-US" sz="2800" spc="-1" strike="noStrike">
                <a:solidFill>
                  <a:srgbClr val="000000"/>
                </a:solidFill>
                <a:latin typeface="Calibri"/>
              </a:rPr>
              <a:t>A parent’s perspective is appropriate when evaluating a project, since any project that can create a positive net present value for the parent should enhance the firm’s value.</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pPr>
            <a:r>
              <a:rPr b="0" lang="en-US" sz="2800" spc="-1" strike="noStrike">
                <a:solidFill>
                  <a:srgbClr val="000000"/>
                </a:solidFill>
                <a:latin typeface="Calibri"/>
              </a:rPr>
              <a:t>However, one exception to this rule may occur when the foreign subsidiary is not wholly owned by the parent.</a:t>
            </a:r>
            <a:endParaRPr b="0" lang="en-US" sz="2800" spc="-1" strike="noStrike">
              <a:solidFill>
                <a:srgbClr val="000000"/>
              </a:solidFill>
              <a:latin typeface="Calibri"/>
            </a:endParaRPr>
          </a:p>
        </p:txBody>
      </p:sp>
      <p:sp>
        <p:nvSpPr>
          <p:cNvPr id="413" name="PlaceHolder 3"/>
          <p:cNvSpPr>
            <a:spLocks noGrp="1"/>
          </p:cNvSpPr>
          <p:nvPr>
            <p:ph type="ftr" idx="7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14" name="PlaceHolder 4"/>
          <p:cNvSpPr>
            <a:spLocks noGrp="1"/>
          </p:cNvSpPr>
          <p:nvPr>
            <p:ph type="sldNum" idx="7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6C0D1CB-6758-48A1-9B42-FEDA8775F9C7}" type="slidenum">
              <a:rPr b="0" lang="en-US" sz="2200" spc="-1" strike="noStrike">
                <a:solidFill>
                  <a:srgbClr val="8b8b8b"/>
                </a:solidFill>
                <a:latin typeface="Cambria"/>
              </a:rPr>
              <a:t>29</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24080" y="608040"/>
            <a:ext cx="8111520" cy="463320"/>
          </a:xfrm>
          <a:prstGeom prst="rect">
            <a:avLst/>
          </a:prstGeom>
          <a:noFill/>
          <a:ln w="0">
            <a:noFill/>
          </a:ln>
        </p:spPr>
        <p:txBody>
          <a:bodyPr anchor="ctr">
            <a:normAutofit fontScale="48000"/>
          </a:bodyPr>
          <a:p>
            <a:pPr algn="ctr">
              <a:lnSpc>
                <a:spcPct val="100000"/>
              </a:lnSpc>
              <a:buNone/>
            </a:pPr>
            <a:r>
              <a:rPr b="1" lang="en-US" sz="5000" spc="-1" strike="noStrike">
                <a:solidFill>
                  <a:srgbClr val="0070c0"/>
                </a:solidFill>
                <a:latin typeface="Calibri"/>
              </a:rPr>
              <a:t>Motives for DFI</a:t>
            </a:r>
            <a:endParaRPr b="0" lang="en-US" sz="5000" spc="-1" strike="noStrike">
              <a:solidFill>
                <a:srgbClr val="000000"/>
              </a:solidFill>
              <a:latin typeface="Calibri"/>
            </a:endParaRPr>
          </a:p>
        </p:txBody>
      </p:sp>
      <p:sp>
        <p:nvSpPr>
          <p:cNvPr id="178" name="PlaceHolder 2"/>
          <p:cNvSpPr>
            <a:spLocks noGrp="1"/>
          </p:cNvSpPr>
          <p:nvPr>
            <p:ph/>
          </p:nvPr>
        </p:nvSpPr>
        <p:spPr>
          <a:xfrm>
            <a:off x="473760" y="1370520"/>
            <a:ext cx="8128800" cy="5106600"/>
          </a:xfrm>
          <a:prstGeom prst="rect">
            <a:avLst/>
          </a:prstGeom>
          <a:noFill/>
          <a:ln w="0">
            <a:noFill/>
          </a:ln>
        </p:spPr>
        <p:txBody>
          <a:bodyPr anchor="t">
            <a:noAutofit/>
          </a:bodyPr>
          <a:p>
            <a:pPr marL="228600" indent="-228600">
              <a:lnSpc>
                <a:spcPct val="100000"/>
              </a:lnSpc>
              <a:spcBef>
                <a:spcPts val="1001"/>
              </a:spcBef>
              <a:buSzPct val="100016"/>
              <a:buBlip>
                <a:blip r:embed="rId1"/>
              </a:buBlip>
            </a:pPr>
            <a:r>
              <a:rPr b="0" lang="en-US" sz="2600" spc="-1" strike="noStrike">
                <a:solidFill>
                  <a:srgbClr val="000000"/>
                </a:solidFill>
                <a:latin typeface="Calibri"/>
              </a:rPr>
              <a:t>DFI can improve profitability &amp; enhance shareholder wealth, either by boosting revenues or reducing costs.</a:t>
            </a:r>
            <a:endParaRPr b="0" lang="en-US" sz="2600" spc="-1" strike="noStrike">
              <a:solidFill>
                <a:srgbClr val="000000"/>
              </a:solidFill>
              <a:latin typeface="Calibri"/>
            </a:endParaRPr>
          </a:p>
          <a:p>
            <a:pPr marL="228600" indent="-228600" algn="ctr">
              <a:lnSpc>
                <a:spcPct val="100000"/>
              </a:lnSpc>
              <a:spcBef>
                <a:spcPts val="1681"/>
              </a:spcBef>
              <a:buNone/>
              <a:tabLst>
                <a:tab algn="l" pos="0"/>
              </a:tabLst>
            </a:pPr>
            <a:r>
              <a:rPr b="1" lang="en-US" sz="2800" spc="-1" strike="noStrike">
                <a:solidFill>
                  <a:srgbClr val="0070c0"/>
                </a:solidFill>
                <a:latin typeface="Calibri"/>
              </a:rPr>
              <a:t>Revenue-Related Motives</a:t>
            </a:r>
            <a:endParaRPr b="0" lang="en-US" sz="2800" spc="-1" strike="noStrike">
              <a:solidFill>
                <a:srgbClr val="000000"/>
              </a:solidFill>
              <a:latin typeface="Calibri"/>
            </a:endParaRPr>
          </a:p>
          <a:p>
            <a:pPr marL="228600" indent="-228600">
              <a:lnSpc>
                <a:spcPct val="100000"/>
              </a:lnSpc>
              <a:spcBef>
                <a:spcPts val="1001"/>
              </a:spcBef>
              <a:buSzPct val="100016"/>
              <a:buBlip>
                <a:blip r:embed="rId2"/>
              </a:buBlip>
              <a:tabLst>
                <a:tab algn="l" pos="0"/>
              </a:tabLst>
            </a:pPr>
            <a:r>
              <a:rPr b="0" lang="en-US" sz="2600" spc="-1" strike="noStrike">
                <a:solidFill>
                  <a:srgbClr val="000000"/>
                </a:solidFill>
                <a:latin typeface="Calibri"/>
              </a:rPr>
              <a:t>Attract new sources of demand, especially when the potential for growth in the home country is limited.</a:t>
            </a:r>
            <a:endParaRPr b="0" lang="en-US" sz="2600" spc="-1" strike="noStrike">
              <a:solidFill>
                <a:srgbClr val="000000"/>
              </a:solidFill>
              <a:latin typeface="Calibri"/>
            </a:endParaRPr>
          </a:p>
          <a:p>
            <a:pPr marL="228600" indent="-228600">
              <a:lnSpc>
                <a:spcPct val="100000"/>
              </a:lnSpc>
              <a:spcBef>
                <a:spcPts val="1001"/>
              </a:spcBef>
              <a:buSzPct val="100016"/>
              <a:buBlip>
                <a:blip r:embed="rId3"/>
              </a:buBlip>
              <a:tabLst>
                <a:tab algn="l" pos="0"/>
              </a:tabLst>
            </a:pPr>
            <a:r>
              <a:rPr b="0" lang="en-US" sz="2600" spc="-1" strike="noStrike">
                <a:solidFill>
                  <a:srgbClr val="000000"/>
                </a:solidFill>
                <a:latin typeface="Calibri"/>
              </a:rPr>
              <a:t>Enter profitable markets.</a:t>
            </a:r>
            <a:endParaRPr b="0" lang="en-US" sz="2600" spc="-1" strike="noStrike">
              <a:solidFill>
                <a:srgbClr val="000000"/>
              </a:solidFill>
              <a:latin typeface="Calibri"/>
            </a:endParaRPr>
          </a:p>
          <a:p>
            <a:pPr marL="228600" indent="-228600">
              <a:lnSpc>
                <a:spcPct val="100000"/>
              </a:lnSpc>
              <a:spcBef>
                <a:spcPts val="1001"/>
              </a:spcBef>
              <a:buSzPct val="100016"/>
              <a:buBlip>
                <a:blip r:embed="rId4"/>
              </a:buBlip>
              <a:tabLst>
                <a:tab algn="l" pos="0"/>
              </a:tabLst>
            </a:pPr>
            <a:r>
              <a:rPr b="0" lang="en-US" sz="2600" spc="-1" strike="noStrike">
                <a:solidFill>
                  <a:srgbClr val="000000"/>
                </a:solidFill>
                <a:latin typeface="Calibri"/>
              </a:rPr>
              <a:t>Exploit monopolistic advantages, especially for firms that possess resources or skills not available to competing firms.</a:t>
            </a:r>
            <a:endParaRPr b="0" lang="en-US" sz="2600" spc="-1" strike="noStrike">
              <a:solidFill>
                <a:srgbClr val="000000"/>
              </a:solidFill>
              <a:latin typeface="Calibri"/>
            </a:endParaRPr>
          </a:p>
          <a:p>
            <a:pPr marL="228600" indent="-228600">
              <a:lnSpc>
                <a:spcPct val="100000"/>
              </a:lnSpc>
              <a:spcBef>
                <a:spcPts val="1001"/>
              </a:spcBef>
              <a:buSzPct val="100016"/>
              <a:buBlip>
                <a:blip r:embed="rId5"/>
              </a:buBlip>
              <a:tabLst>
                <a:tab algn="l" pos="0"/>
              </a:tabLst>
            </a:pPr>
            <a:r>
              <a:rPr b="0" lang="en-US" sz="2600" spc="-1" strike="noStrike">
                <a:solidFill>
                  <a:srgbClr val="000000"/>
                </a:solidFill>
                <a:latin typeface="Calibri"/>
              </a:rPr>
              <a:t>React to trade restrictions.</a:t>
            </a:r>
            <a:endParaRPr b="0" lang="en-US" sz="2600" spc="-1" strike="noStrike">
              <a:solidFill>
                <a:srgbClr val="000000"/>
              </a:solidFill>
              <a:latin typeface="Calibri"/>
            </a:endParaRPr>
          </a:p>
        </p:txBody>
      </p:sp>
      <p:sp>
        <p:nvSpPr>
          <p:cNvPr id="179" name="PlaceHolder 3"/>
          <p:cNvSpPr>
            <a:spLocks noGrp="1"/>
          </p:cNvSpPr>
          <p:nvPr>
            <p:ph type="ftr" idx="2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180" name="PlaceHolder 4"/>
          <p:cNvSpPr>
            <a:spLocks noGrp="1"/>
          </p:cNvSpPr>
          <p:nvPr>
            <p:ph type="sldNum" idx="2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A75A9B70-B5AB-4158-AD16-8B48A0FDE8EE}" type="slidenum">
              <a:rPr b="0" lang="en-US" sz="2200" spc="-1" strike="noStrike">
                <a:solidFill>
                  <a:srgbClr val="8b8b8b"/>
                </a:solidFill>
                <a:latin typeface="Cambria"/>
              </a:rPr>
              <a:t>3</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nodeType="clickEffect" fill="hold">
                      <p:stCondLst>
                        <p:cond delay="indefinite"/>
                      </p:stCondLst>
                      <p:childTnLst>
                        <p:par>
                          <p:cTn id="14" nodeType="withEffect" fill="hold">
                            <p:stCondLst>
                              <p:cond delay="0"/>
                            </p:stCondLst>
                            <p:childTnLst>
                              <p:par>
                                <p:cTn id="15" nodeType="clickEffect" fill="hold" presetClass="entr" presetID="22" presetSubtype="8">
                                  <p:stCondLst>
                                    <p:cond delay="0"/>
                                  </p:stCondLst>
                                  <p:childTnLst>
                                    <p:set>
                                      <p:cBhvr>
                                        <p:cTn id="16" dur="1" fill="hold">
                                          <p:stCondLst>
                                            <p:cond delay="0"/>
                                          </p:stCondLst>
                                        </p:cTn>
                                        <p:tgtEl>
                                          <p:spTgt spid="178">
                                            <p:txEl>
                                              <p:pRg st="0" end="0"/>
                                            </p:txEl>
                                          </p:spTgt>
                                        </p:tgtEl>
                                        <p:attrNameLst>
                                          <p:attrName>style.visibility</p:attrName>
                                        </p:attrNameLst>
                                      </p:cBhvr>
                                      <p:to>
                                        <p:strVal val="visible"/>
                                      </p:to>
                                    </p:set>
                                    <p:animEffect filter="wipe(left)" transition="in">
                                      <p:cBhvr additive="repl">
                                        <p:cTn id="17" dur="500"/>
                                        <p:tgtEl>
                                          <p:spTgt spid="178">
                                            <p:txEl>
                                              <p:pRg st="0" end="0"/>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22" presetSubtype="8">
                                  <p:stCondLst>
                                    <p:cond delay="0"/>
                                  </p:stCondLst>
                                  <p:childTnLst>
                                    <p:set>
                                      <p:cBhvr>
                                        <p:cTn id="21" dur="1" fill="hold">
                                          <p:stCondLst>
                                            <p:cond delay="0"/>
                                          </p:stCondLst>
                                        </p:cTn>
                                        <p:tgtEl>
                                          <p:spTgt spid="178">
                                            <p:txEl>
                                              <p:pRg st="1" end="1"/>
                                            </p:txEl>
                                          </p:spTgt>
                                        </p:tgtEl>
                                        <p:attrNameLst>
                                          <p:attrName>style.visibility</p:attrName>
                                        </p:attrNameLst>
                                      </p:cBhvr>
                                      <p:to>
                                        <p:strVal val="visible"/>
                                      </p:to>
                                    </p:set>
                                    <p:animEffect filter="wipe(left)" transition="in">
                                      <p:cBhvr additive="repl">
                                        <p:cTn id="22" dur="500"/>
                                        <p:tgtEl>
                                          <p:spTgt spid="178">
                                            <p:txEl>
                                              <p:pRg st="1" end="1"/>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22" presetSubtype="8">
                                  <p:stCondLst>
                                    <p:cond delay="0"/>
                                  </p:stCondLst>
                                  <p:childTnLst>
                                    <p:set>
                                      <p:cBhvr>
                                        <p:cTn id="26" dur="1" fill="hold">
                                          <p:stCondLst>
                                            <p:cond delay="0"/>
                                          </p:stCondLst>
                                        </p:cTn>
                                        <p:tgtEl>
                                          <p:spTgt spid="178">
                                            <p:txEl>
                                              <p:pRg st="2" end="2"/>
                                            </p:txEl>
                                          </p:spTgt>
                                        </p:tgtEl>
                                        <p:attrNameLst>
                                          <p:attrName>style.visibility</p:attrName>
                                        </p:attrNameLst>
                                      </p:cBhvr>
                                      <p:to>
                                        <p:strVal val="visible"/>
                                      </p:to>
                                    </p:set>
                                    <p:animEffect filter="wipe(left)" transition="in">
                                      <p:cBhvr additive="repl">
                                        <p:cTn id="27" dur="500"/>
                                        <p:tgtEl>
                                          <p:spTgt spid="178">
                                            <p:txEl>
                                              <p:pRg st="2" end="2"/>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22" presetSubtype="8">
                                  <p:stCondLst>
                                    <p:cond delay="0"/>
                                  </p:stCondLst>
                                  <p:childTnLst>
                                    <p:set>
                                      <p:cBhvr>
                                        <p:cTn id="31" dur="1" fill="hold">
                                          <p:stCondLst>
                                            <p:cond delay="0"/>
                                          </p:stCondLst>
                                        </p:cTn>
                                        <p:tgtEl>
                                          <p:spTgt spid="178">
                                            <p:txEl>
                                              <p:pRg st="3" end="3"/>
                                            </p:txEl>
                                          </p:spTgt>
                                        </p:tgtEl>
                                        <p:attrNameLst>
                                          <p:attrName>style.visibility</p:attrName>
                                        </p:attrNameLst>
                                      </p:cBhvr>
                                      <p:to>
                                        <p:strVal val="visible"/>
                                      </p:to>
                                    </p:set>
                                    <p:animEffect filter="wipe(left)" transition="in">
                                      <p:cBhvr additive="repl">
                                        <p:cTn id="32" dur="500"/>
                                        <p:tgtEl>
                                          <p:spTgt spid="178">
                                            <p:txEl>
                                              <p:pRg st="3" end="3"/>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22" presetSubtype="8">
                                  <p:stCondLst>
                                    <p:cond delay="0"/>
                                  </p:stCondLst>
                                  <p:childTnLst>
                                    <p:set>
                                      <p:cBhvr>
                                        <p:cTn id="36" dur="1" fill="hold">
                                          <p:stCondLst>
                                            <p:cond delay="0"/>
                                          </p:stCondLst>
                                        </p:cTn>
                                        <p:tgtEl>
                                          <p:spTgt spid="178">
                                            <p:txEl>
                                              <p:pRg st="4" end="4"/>
                                            </p:txEl>
                                          </p:spTgt>
                                        </p:tgtEl>
                                        <p:attrNameLst>
                                          <p:attrName>style.visibility</p:attrName>
                                        </p:attrNameLst>
                                      </p:cBhvr>
                                      <p:to>
                                        <p:strVal val="visible"/>
                                      </p:to>
                                    </p:set>
                                    <p:animEffect filter="wipe(left)" transition="in">
                                      <p:cBhvr additive="repl">
                                        <p:cTn id="37" dur="500"/>
                                        <p:tgtEl>
                                          <p:spTgt spid="178">
                                            <p:txEl>
                                              <p:pRg st="4" end="4"/>
                                            </p:txEl>
                                          </p:spTgt>
                                        </p:tgtEl>
                                      </p:cBhvr>
                                    </p:animEffect>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22" presetSubtype="8">
                                  <p:stCondLst>
                                    <p:cond delay="0"/>
                                  </p:stCondLst>
                                  <p:childTnLst>
                                    <p:set>
                                      <p:cBhvr>
                                        <p:cTn id="41" dur="1" fill="hold">
                                          <p:stCondLst>
                                            <p:cond delay="0"/>
                                          </p:stCondLst>
                                        </p:cTn>
                                        <p:tgtEl>
                                          <p:spTgt spid="178">
                                            <p:txEl>
                                              <p:pRg st="5" end="5"/>
                                            </p:txEl>
                                          </p:spTgt>
                                        </p:tgtEl>
                                        <p:attrNameLst>
                                          <p:attrName>style.visibility</p:attrName>
                                        </p:attrNameLst>
                                      </p:cBhvr>
                                      <p:to>
                                        <p:strVal val="visible"/>
                                      </p:to>
                                    </p:set>
                                    <p:animEffect filter="wipe(left)" transition="in">
                                      <p:cBhvr additive="repl">
                                        <p:cTn id="42" dur="500"/>
                                        <p:tgtEl>
                                          <p:spTgt spid="17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608040" y="304560"/>
            <a:ext cx="8061840" cy="884520"/>
          </a:xfrm>
          <a:prstGeom prst="rect">
            <a:avLst/>
          </a:prstGeom>
          <a:noFill/>
          <a:ln w="0">
            <a:noFill/>
          </a:ln>
        </p:spPr>
        <p:txBody>
          <a:bodyPr anchor="ctr">
            <a:normAutofit fontScale="81000"/>
          </a:bodyPr>
          <a:p>
            <a:pPr algn="ctr">
              <a:lnSpc>
                <a:spcPct val="100000"/>
              </a:lnSpc>
              <a:buNone/>
            </a:pPr>
            <a:r>
              <a:rPr b="1" lang="en-US" sz="3900" spc="-1" strike="noStrike">
                <a:solidFill>
                  <a:srgbClr val="0070c0"/>
                </a:solidFill>
                <a:latin typeface="Calibri"/>
              </a:rPr>
              <a:t>Input for Multinational Capital Budgeting</a:t>
            </a:r>
            <a:endParaRPr b="0" lang="en-US" sz="3900" spc="-1" strike="noStrike">
              <a:solidFill>
                <a:srgbClr val="000000"/>
              </a:solidFill>
              <a:latin typeface="Calibri"/>
            </a:endParaRPr>
          </a:p>
        </p:txBody>
      </p:sp>
      <p:sp>
        <p:nvSpPr>
          <p:cNvPr id="416" name="PlaceHolder 2"/>
          <p:cNvSpPr>
            <a:spLocks noGrp="1"/>
          </p:cNvSpPr>
          <p:nvPr>
            <p:ph/>
          </p:nvPr>
        </p:nvSpPr>
        <p:spPr>
          <a:xfrm>
            <a:off x="482400" y="1469520"/>
            <a:ext cx="8178480" cy="4320720"/>
          </a:xfrm>
          <a:prstGeom prst="rect">
            <a:avLst/>
          </a:prstGeom>
          <a:noFill/>
          <a:ln w="0">
            <a:noFill/>
          </a:ln>
        </p:spPr>
        <p:txBody>
          <a:bodyPr numCol="1" spcCol="0" anchor="t">
            <a:noAutofit/>
          </a:bodyPr>
          <a:p>
            <a:pPr marL="682200" indent="-682200">
              <a:lnSpc>
                <a:spcPct val="100000"/>
              </a:lnSpc>
              <a:spcBef>
                <a:spcPts val="459"/>
              </a:spcBef>
              <a:buNone/>
              <a:tabLst>
                <a:tab algn="l" pos="0"/>
              </a:tabLst>
            </a:pPr>
            <a:r>
              <a:rPr b="0" lang="en-US" sz="2300" spc="-1" strike="noStrike">
                <a:solidFill>
                  <a:srgbClr val="000000"/>
                </a:solidFill>
                <a:latin typeface="Calibri"/>
              </a:rPr>
              <a:t>The following forecasts are usually required:</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1.</a:t>
            </a:r>
            <a:r>
              <a:rPr b="0" lang="en-US" sz="2300" spc="-1" strike="noStrike">
                <a:solidFill>
                  <a:srgbClr val="000000"/>
                </a:solidFill>
                <a:latin typeface="Calibri"/>
              </a:rPr>
              <a:t>	</a:t>
            </a:r>
            <a:r>
              <a:rPr b="0" lang="en-US" sz="2300" spc="-1" strike="noStrike">
                <a:solidFill>
                  <a:srgbClr val="000000"/>
                </a:solidFill>
                <a:latin typeface="Calibri"/>
              </a:rPr>
              <a:t>Initial investment</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2.</a:t>
            </a:r>
            <a:r>
              <a:rPr b="0" lang="en-US" sz="2300" spc="-1" strike="noStrike">
                <a:solidFill>
                  <a:srgbClr val="000000"/>
                </a:solidFill>
                <a:latin typeface="Calibri"/>
              </a:rPr>
              <a:t>	</a:t>
            </a:r>
            <a:r>
              <a:rPr b="0" lang="en-US" sz="2300" spc="-1" strike="noStrike">
                <a:solidFill>
                  <a:srgbClr val="000000"/>
                </a:solidFill>
                <a:latin typeface="Calibri"/>
              </a:rPr>
              <a:t>Consumer demand</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3.</a:t>
            </a:r>
            <a:r>
              <a:rPr b="0" lang="en-US" sz="2300" spc="-1" strike="noStrike">
                <a:solidFill>
                  <a:srgbClr val="000000"/>
                </a:solidFill>
                <a:latin typeface="Calibri"/>
              </a:rPr>
              <a:t>	</a:t>
            </a:r>
            <a:r>
              <a:rPr b="0" lang="en-US" sz="2300" spc="-1" strike="noStrike">
                <a:solidFill>
                  <a:srgbClr val="000000"/>
                </a:solidFill>
                <a:latin typeface="Calibri"/>
              </a:rPr>
              <a:t>Product price</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4.</a:t>
            </a:r>
            <a:r>
              <a:rPr b="0" lang="en-US" sz="2300" spc="-1" strike="noStrike">
                <a:solidFill>
                  <a:srgbClr val="000000"/>
                </a:solidFill>
                <a:latin typeface="Calibri"/>
              </a:rPr>
              <a:t>	</a:t>
            </a:r>
            <a:r>
              <a:rPr b="0" lang="en-US" sz="2300" spc="-1" strike="noStrike">
                <a:solidFill>
                  <a:srgbClr val="000000"/>
                </a:solidFill>
                <a:latin typeface="Calibri"/>
              </a:rPr>
              <a:t>Variable cost</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5.</a:t>
            </a:r>
            <a:r>
              <a:rPr b="0" lang="en-US" sz="2300" spc="-1" strike="noStrike">
                <a:solidFill>
                  <a:srgbClr val="000000"/>
                </a:solidFill>
                <a:latin typeface="Calibri"/>
              </a:rPr>
              <a:t>	</a:t>
            </a:r>
            <a:r>
              <a:rPr b="0" lang="en-US" sz="2300" spc="-1" strike="noStrike">
                <a:solidFill>
                  <a:srgbClr val="000000"/>
                </a:solidFill>
                <a:latin typeface="Calibri"/>
              </a:rPr>
              <a:t>Fixed cost</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6.</a:t>
            </a:r>
            <a:r>
              <a:rPr b="0" lang="en-US" sz="2300" spc="-1" strike="noStrike">
                <a:solidFill>
                  <a:srgbClr val="000000"/>
                </a:solidFill>
                <a:latin typeface="Calibri"/>
              </a:rPr>
              <a:t>	</a:t>
            </a:r>
            <a:r>
              <a:rPr b="0" lang="en-US" sz="2300" spc="-1" strike="noStrike">
                <a:solidFill>
                  <a:srgbClr val="000000"/>
                </a:solidFill>
                <a:latin typeface="Calibri"/>
              </a:rPr>
              <a:t>Project lifetime</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7.</a:t>
            </a:r>
            <a:r>
              <a:rPr b="0" lang="en-US" sz="2300" spc="-1" strike="noStrike">
                <a:solidFill>
                  <a:srgbClr val="000000"/>
                </a:solidFill>
                <a:latin typeface="Calibri"/>
              </a:rPr>
              <a:t>	</a:t>
            </a:r>
            <a:r>
              <a:rPr b="0" lang="en-US" sz="2300" spc="-1" strike="noStrike">
                <a:solidFill>
                  <a:srgbClr val="000000"/>
                </a:solidFill>
                <a:latin typeface="Calibri"/>
              </a:rPr>
              <a:t>Salvage (liquidation) value</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8.</a:t>
            </a:r>
            <a:r>
              <a:rPr b="0" lang="en-US" sz="2300" spc="-1" strike="noStrike">
                <a:solidFill>
                  <a:srgbClr val="000000"/>
                </a:solidFill>
                <a:latin typeface="Calibri"/>
              </a:rPr>
              <a:t>	</a:t>
            </a:r>
            <a:r>
              <a:rPr b="0" lang="en-US" sz="2300" spc="-1" strike="noStrike">
                <a:solidFill>
                  <a:srgbClr val="000000"/>
                </a:solidFill>
                <a:latin typeface="Calibri"/>
              </a:rPr>
              <a:t>Fund-transfer restrictions</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9.</a:t>
            </a:r>
            <a:r>
              <a:rPr b="0" lang="en-US" sz="2300" spc="-1" strike="noStrike">
                <a:solidFill>
                  <a:srgbClr val="000000"/>
                </a:solidFill>
                <a:latin typeface="Calibri"/>
              </a:rPr>
              <a:t>	</a:t>
            </a:r>
            <a:r>
              <a:rPr b="0" lang="en-US" sz="2300" spc="-1" strike="noStrike">
                <a:solidFill>
                  <a:srgbClr val="000000"/>
                </a:solidFill>
                <a:latin typeface="Calibri"/>
              </a:rPr>
              <a:t>Tax laws</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10.</a:t>
            </a:r>
            <a:r>
              <a:rPr b="0" lang="en-US" sz="2300" spc="-1" strike="noStrike">
                <a:solidFill>
                  <a:srgbClr val="000000"/>
                </a:solidFill>
                <a:latin typeface="Calibri"/>
              </a:rPr>
              <a:t>	</a:t>
            </a:r>
            <a:r>
              <a:rPr b="0" lang="en-US" sz="2300" spc="-1" strike="noStrike">
                <a:solidFill>
                  <a:srgbClr val="000000"/>
                </a:solidFill>
                <a:latin typeface="Calibri"/>
              </a:rPr>
              <a:t>Exchange rates</a:t>
            </a:r>
            <a:endParaRPr b="0" lang="en-US" sz="2300" spc="-1" strike="noStrike">
              <a:solidFill>
                <a:srgbClr val="000000"/>
              </a:solidFill>
              <a:latin typeface="Calibri"/>
            </a:endParaRPr>
          </a:p>
          <a:p>
            <a:pPr marL="682200" indent="-682200">
              <a:lnSpc>
                <a:spcPct val="100000"/>
              </a:lnSpc>
              <a:spcBef>
                <a:spcPts val="230"/>
              </a:spcBef>
              <a:buNone/>
              <a:tabLst>
                <a:tab algn="l" pos="0"/>
              </a:tabLst>
            </a:pPr>
            <a:r>
              <a:rPr b="0" lang="en-US" sz="2300" spc="-1" strike="noStrike">
                <a:solidFill>
                  <a:srgbClr val="000000"/>
                </a:solidFill>
                <a:latin typeface="Calibri"/>
              </a:rPr>
              <a:t>	</a:t>
            </a:r>
            <a:r>
              <a:rPr b="0" lang="en-US" sz="2300" spc="-1" strike="noStrike">
                <a:solidFill>
                  <a:srgbClr val="000000"/>
                </a:solidFill>
                <a:latin typeface="Calibri"/>
              </a:rPr>
              <a:t>11.</a:t>
            </a:r>
            <a:r>
              <a:rPr b="0" lang="en-US" sz="2300" spc="-1" strike="noStrike">
                <a:solidFill>
                  <a:srgbClr val="000000"/>
                </a:solidFill>
                <a:latin typeface="Calibri"/>
              </a:rPr>
              <a:t>	</a:t>
            </a:r>
            <a:r>
              <a:rPr b="0" lang="en-US" sz="2300" spc="-1" strike="noStrike">
                <a:solidFill>
                  <a:srgbClr val="000000"/>
                </a:solidFill>
                <a:latin typeface="Calibri"/>
              </a:rPr>
              <a:t>Required rate of return</a:t>
            </a:r>
            <a:endParaRPr b="0" lang="en-US" sz="2300" spc="-1" strike="noStrike">
              <a:solidFill>
                <a:srgbClr val="000000"/>
              </a:solidFill>
              <a:latin typeface="Calibri"/>
            </a:endParaRPr>
          </a:p>
        </p:txBody>
      </p:sp>
      <p:sp>
        <p:nvSpPr>
          <p:cNvPr id="417" name="PlaceHolder 3"/>
          <p:cNvSpPr>
            <a:spLocks noGrp="1"/>
          </p:cNvSpPr>
          <p:nvPr>
            <p:ph type="ftr" idx="7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18" name="PlaceHolder 4"/>
          <p:cNvSpPr>
            <a:spLocks noGrp="1"/>
          </p:cNvSpPr>
          <p:nvPr>
            <p:ph type="sldNum" idx="7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D5961891-98DF-401F-B29B-4D62F213F60E}" type="slidenum">
              <a:rPr b="0" lang="en-US" sz="2200" spc="-1" strike="noStrike">
                <a:solidFill>
                  <a:srgbClr val="8b8b8b"/>
                </a:solidFill>
                <a:latin typeface="Cambria"/>
              </a:rPr>
              <a:t>30</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328" dur="indefinite" restart="never" nodeType="tmRoot">
          <p:childTnLst>
            <p:seq>
              <p:cTn id="329" dur="indefinite" nodeType="mainSeq">
                <p:childTnLst>
                  <p:par>
                    <p:cTn id="330" nodeType="clickEffect" fill="hold">
                      <p:stCondLst>
                        <p:cond delay="indefinite"/>
                      </p:stCondLst>
                      <p:childTnLst>
                        <p:par>
                          <p:cTn id="331" nodeType="withEffect" fill="hold">
                            <p:stCondLst>
                              <p:cond delay="0"/>
                            </p:stCondLst>
                            <p:childTnLst>
                              <p:par>
                                <p:cTn id="332" nodeType="clickEffect" fill="hold" presetClass="entr" presetID="22" presetSubtype="8">
                                  <p:stCondLst>
                                    <p:cond delay="0"/>
                                  </p:stCondLst>
                                  <p:childTnLst>
                                    <p:set>
                                      <p:cBhvr>
                                        <p:cTn id="333" dur="1" fill="hold">
                                          <p:stCondLst>
                                            <p:cond delay="0"/>
                                          </p:stCondLst>
                                        </p:cTn>
                                        <p:tgtEl>
                                          <p:spTgt spid="416">
                                            <p:txEl>
                                              <p:pRg st="0" end="0"/>
                                            </p:txEl>
                                          </p:spTgt>
                                        </p:tgtEl>
                                        <p:attrNameLst>
                                          <p:attrName>style.visibility</p:attrName>
                                        </p:attrNameLst>
                                      </p:cBhvr>
                                      <p:to>
                                        <p:strVal val="visible"/>
                                      </p:to>
                                    </p:set>
                                    <p:animEffect filter="wipe(left)" transition="in">
                                      <p:cBhvr additive="repl">
                                        <p:cTn id="334" dur="500"/>
                                        <p:tgtEl>
                                          <p:spTgt spid="416">
                                            <p:txEl>
                                              <p:pRg st="0" end="0"/>
                                            </p:txEl>
                                          </p:spTgt>
                                        </p:tgtEl>
                                      </p:cBhvr>
                                    </p:animEffect>
                                  </p:childTnLst>
                                </p:cTn>
                              </p:par>
                            </p:childTnLst>
                          </p:cTn>
                        </p:par>
                      </p:childTnLst>
                    </p:cTn>
                  </p:par>
                  <p:par>
                    <p:cTn id="335" nodeType="clickEffect" fill="hold">
                      <p:stCondLst>
                        <p:cond delay="indefinite"/>
                      </p:stCondLst>
                      <p:childTnLst>
                        <p:par>
                          <p:cTn id="336" nodeType="withEffect" fill="hold">
                            <p:stCondLst>
                              <p:cond delay="0"/>
                            </p:stCondLst>
                            <p:childTnLst>
                              <p:par>
                                <p:cTn id="337" nodeType="clickEffect" fill="hold" presetClass="entr" presetID="22" presetSubtype="8">
                                  <p:stCondLst>
                                    <p:cond delay="0"/>
                                  </p:stCondLst>
                                  <p:childTnLst>
                                    <p:set>
                                      <p:cBhvr>
                                        <p:cTn id="338" dur="1" fill="hold">
                                          <p:stCondLst>
                                            <p:cond delay="0"/>
                                          </p:stCondLst>
                                        </p:cTn>
                                        <p:tgtEl>
                                          <p:spTgt spid="416">
                                            <p:txEl>
                                              <p:pRg st="1" end="1"/>
                                            </p:txEl>
                                          </p:spTgt>
                                        </p:tgtEl>
                                        <p:attrNameLst>
                                          <p:attrName>style.visibility</p:attrName>
                                        </p:attrNameLst>
                                      </p:cBhvr>
                                      <p:to>
                                        <p:strVal val="visible"/>
                                      </p:to>
                                    </p:set>
                                    <p:animEffect filter="wipe(left)" transition="in">
                                      <p:cBhvr additive="repl">
                                        <p:cTn id="339" dur="500"/>
                                        <p:tgtEl>
                                          <p:spTgt spid="416">
                                            <p:txEl>
                                              <p:pRg st="1" end="1"/>
                                            </p:txEl>
                                          </p:spTgt>
                                        </p:tgtEl>
                                      </p:cBhvr>
                                    </p:animEffect>
                                  </p:childTnLst>
                                </p:cTn>
                              </p:par>
                            </p:childTnLst>
                          </p:cTn>
                        </p:par>
                      </p:childTnLst>
                    </p:cTn>
                  </p:par>
                  <p:par>
                    <p:cTn id="340" nodeType="clickEffect" fill="hold">
                      <p:stCondLst>
                        <p:cond delay="indefinite"/>
                      </p:stCondLst>
                      <p:childTnLst>
                        <p:par>
                          <p:cTn id="341" nodeType="withEffect" fill="hold">
                            <p:stCondLst>
                              <p:cond delay="0"/>
                            </p:stCondLst>
                            <p:childTnLst>
                              <p:par>
                                <p:cTn id="342" nodeType="clickEffect" fill="hold" presetClass="entr" presetID="22" presetSubtype="8">
                                  <p:stCondLst>
                                    <p:cond delay="0"/>
                                  </p:stCondLst>
                                  <p:childTnLst>
                                    <p:set>
                                      <p:cBhvr>
                                        <p:cTn id="343" dur="1" fill="hold">
                                          <p:stCondLst>
                                            <p:cond delay="0"/>
                                          </p:stCondLst>
                                        </p:cTn>
                                        <p:tgtEl>
                                          <p:spTgt spid="416">
                                            <p:txEl>
                                              <p:pRg st="2" end="2"/>
                                            </p:txEl>
                                          </p:spTgt>
                                        </p:tgtEl>
                                        <p:attrNameLst>
                                          <p:attrName>style.visibility</p:attrName>
                                        </p:attrNameLst>
                                      </p:cBhvr>
                                      <p:to>
                                        <p:strVal val="visible"/>
                                      </p:to>
                                    </p:set>
                                    <p:animEffect filter="wipe(left)" transition="in">
                                      <p:cBhvr additive="repl">
                                        <p:cTn id="344" dur="500"/>
                                        <p:tgtEl>
                                          <p:spTgt spid="416">
                                            <p:txEl>
                                              <p:pRg st="2" end="2"/>
                                            </p:txEl>
                                          </p:spTgt>
                                        </p:tgtEl>
                                      </p:cBhvr>
                                    </p:animEffec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22" presetSubtype="8">
                                  <p:stCondLst>
                                    <p:cond delay="0"/>
                                  </p:stCondLst>
                                  <p:childTnLst>
                                    <p:set>
                                      <p:cBhvr>
                                        <p:cTn id="348" dur="1" fill="hold">
                                          <p:stCondLst>
                                            <p:cond delay="0"/>
                                          </p:stCondLst>
                                        </p:cTn>
                                        <p:tgtEl>
                                          <p:spTgt spid="416">
                                            <p:txEl>
                                              <p:pRg st="3" end="3"/>
                                            </p:txEl>
                                          </p:spTgt>
                                        </p:tgtEl>
                                        <p:attrNameLst>
                                          <p:attrName>style.visibility</p:attrName>
                                        </p:attrNameLst>
                                      </p:cBhvr>
                                      <p:to>
                                        <p:strVal val="visible"/>
                                      </p:to>
                                    </p:set>
                                    <p:animEffect filter="wipe(left)" transition="in">
                                      <p:cBhvr additive="repl">
                                        <p:cTn id="349" dur="500"/>
                                        <p:tgtEl>
                                          <p:spTgt spid="416">
                                            <p:txEl>
                                              <p:pRg st="3" end="3"/>
                                            </p:txEl>
                                          </p:spTgt>
                                        </p:tgtEl>
                                      </p:cBhvr>
                                    </p:animEffect>
                                  </p:childTnLst>
                                </p:cTn>
                              </p:par>
                            </p:childTnLst>
                          </p:cTn>
                        </p:par>
                      </p:childTnLst>
                    </p:cTn>
                  </p:par>
                  <p:par>
                    <p:cTn id="350" nodeType="clickEffect" fill="hold">
                      <p:stCondLst>
                        <p:cond delay="indefinite"/>
                      </p:stCondLst>
                      <p:childTnLst>
                        <p:par>
                          <p:cTn id="351" nodeType="withEffect" fill="hold">
                            <p:stCondLst>
                              <p:cond delay="0"/>
                            </p:stCondLst>
                            <p:childTnLst>
                              <p:par>
                                <p:cTn id="352" nodeType="clickEffect" fill="hold" presetClass="entr" presetID="22" presetSubtype="8">
                                  <p:stCondLst>
                                    <p:cond delay="0"/>
                                  </p:stCondLst>
                                  <p:childTnLst>
                                    <p:set>
                                      <p:cBhvr>
                                        <p:cTn id="353" dur="1" fill="hold">
                                          <p:stCondLst>
                                            <p:cond delay="0"/>
                                          </p:stCondLst>
                                        </p:cTn>
                                        <p:tgtEl>
                                          <p:spTgt spid="416">
                                            <p:txEl>
                                              <p:pRg st="4" end="4"/>
                                            </p:txEl>
                                          </p:spTgt>
                                        </p:tgtEl>
                                        <p:attrNameLst>
                                          <p:attrName>style.visibility</p:attrName>
                                        </p:attrNameLst>
                                      </p:cBhvr>
                                      <p:to>
                                        <p:strVal val="visible"/>
                                      </p:to>
                                    </p:set>
                                    <p:animEffect filter="wipe(left)" transition="in">
                                      <p:cBhvr additive="repl">
                                        <p:cTn id="354" dur="500"/>
                                        <p:tgtEl>
                                          <p:spTgt spid="416">
                                            <p:txEl>
                                              <p:pRg st="4" end="4"/>
                                            </p:txEl>
                                          </p:spTgt>
                                        </p:tgtEl>
                                      </p:cBhvr>
                                    </p:animEffect>
                                  </p:childTnLst>
                                </p:cTn>
                              </p:par>
                            </p:childTnLst>
                          </p:cTn>
                        </p:par>
                      </p:childTnLst>
                    </p:cTn>
                  </p:par>
                  <p:par>
                    <p:cTn id="355" nodeType="clickEffect" fill="hold">
                      <p:stCondLst>
                        <p:cond delay="indefinite"/>
                      </p:stCondLst>
                      <p:childTnLst>
                        <p:par>
                          <p:cTn id="356" nodeType="withEffect" fill="hold">
                            <p:stCondLst>
                              <p:cond delay="0"/>
                            </p:stCondLst>
                            <p:childTnLst>
                              <p:par>
                                <p:cTn id="357" nodeType="clickEffect" fill="hold" presetClass="entr" presetID="22" presetSubtype="8">
                                  <p:stCondLst>
                                    <p:cond delay="0"/>
                                  </p:stCondLst>
                                  <p:childTnLst>
                                    <p:set>
                                      <p:cBhvr>
                                        <p:cTn id="358" dur="1" fill="hold">
                                          <p:stCondLst>
                                            <p:cond delay="0"/>
                                          </p:stCondLst>
                                        </p:cTn>
                                        <p:tgtEl>
                                          <p:spTgt spid="416">
                                            <p:txEl>
                                              <p:pRg st="5" end="5"/>
                                            </p:txEl>
                                          </p:spTgt>
                                        </p:tgtEl>
                                        <p:attrNameLst>
                                          <p:attrName>style.visibility</p:attrName>
                                        </p:attrNameLst>
                                      </p:cBhvr>
                                      <p:to>
                                        <p:strVal val="visible"/>
                                      </p:to>
                                    </p:set>
                                    <p:animEffect filter="wipe(left)" transition="in">
                                      <p:cBhvr additive="repl">
                                        <p:cTn id="359" dur="500"/>
                                        <p:tgtEl>
                                          <p:spTgt spid="416">
                                            <p:txEl>
                                              <p:pRg st="5" end="5"/>
                                            </p:txEl>
                                          </p:spTgt>
                                        </p:tgtEl>
                                      </p:cBhvr>
                                    </p:animEffect>
                                  </p:childTnLst>
                                </p:cTn>
                              </p:par>
                            </p:childTnLst>
                          </p:cTn>
                        </p:par>
                      </p:childTnLst>
                    </p:cTn>
                  </p:par>
                  <p:par>
                    <p:cTn id="360" nodeType="clickEffect" fill="hold">
                      <p:stCondLst>
                        <p:cond delay="indefinite"/>
                      </p:stCondLst>
                      <p:childTnLst>
                        <p:par>
                          <p:cTn id="361" nodeType="withEffect" fill="hold">
                            <p:stCondLst>
                              <p:cond delay="0"/>
                            </p:stCondLst>
                            <p:childTnLst>
                              <p:par>
                                <p:cTn id="362" nodeType="clickEffect" fill="hold" presetClass="entr" presetID="22" presetSubtype="8">
                                  <p:stCondLst>
                                    <p:cond delay="0"/>
                                  </p:stCondLst>
                                  <p:childTnLst>
                                    <p:set>
                                      <p:cBhvr>
                                        <p:cTn id="363" dur="1" fill="hold">
                                          <p:stCondLst>
                                            <p:cond delay="0"/>
                                          </p:stCondLst>
                                        </p:cTn>
                                        <p:tgtEl>
                                          <p:spTgt spid="416">
                                            <p:txEl>
                                              <p:pRg st="6" end="6"/>
                                            </p:txEl>
                                          </p:spTgt>
                                        </p:tgtEl>
                                        <p:attrNameLst>
                                          <p:attrName>style.visibility</p:attrName>
                                        </p:attrNameLst>
                                      </p:cBhvr>
                                      <p:to>
                                        <p:strVal val="visible"/>
                                      </p:to>
                                    </p:set>
                                    <p:animEffect filter="wipe(left)" transition="in">
                                      <p:cBhvr additive="repl">
                                        <p:cTn id="364" dur="500"/>
                                        <p:tgtEl>
                                          <p:spTgt spid="416">
                                            <p:txEl>
                                              <p:pRg st="6" end="6"/>
                                            </p:txEl>
                                          </p:spTgt>
                                        </p:tgtEl>
                                      </p:cBhvr>
                                    </p:animEffect>
                                  </p:childTnLst>
                                </p:cTn>
                              </p:par>
                            </p:childTnLst>
                          </p:cTn>
                        </p:par>
                      </p:childTnLst>
                    </p:cTn>
                  </p:par>
                  <p:par>
                    <p:cTn id="365" nodeType="clickEffect" fill="hold">
                      <p:stCondLst>
                        <p:cond delay="indefinite"/>
                      </p:stCondLst>
                      <p:childTnLst>
                        <p:par>
                          <p:cTn id="366" nodeType="withEffect" fill="hold">
                            <p:stCondLst>
                              <p:cond delay="0"/>
                            </p:stCondLst>
                            <p:childTnLst>
                              <p:par>
                                <p:cTn id="367" nodeType="clickEffect" fill="hold" presetClass="entr" presetID="22" presetSubtype="8">
                                  <p:stCondLst>
                                    <p:cond delay="0"/>
                                  </p:stCondLst>
                                  <p:childTnLst>
                                    <p:set>
                                      <p:cBhvr>
                                        <p:cTn id="368" dur="1" fill="hold">
                                          <p:stCondLst>
                                            <p:cond delay="0"/>
                                          </p:stCondLst>
                                        </p:cTn>
                                        <p:tgtEl>
                                          <p:spTgt spid="416">
                                            <p:txEl>
                                              <p:pRg st="7" end="7"/>
                                            </p:txEl>
                                          </p:spTgt>
                                        </p:tgtEl>
                                        <p:attrNameLst>
                                          <p:attrName>style.visibility</p:attrName>
                                        </p:attrNameLst>
                                      </p:cBhvr>
                                      <p:to>
                                        <p:strVal val="visible"/>
                                      </p:to>
                                    </p:set>
                                    <p:animEffect filter="wipe(left)" transition="in">
                                      <p:cBhvr additive="repl">
                                        <p:cTn id="369" dur="500"/>
                                        <p:tgtEl>
                                          <p:spTgt spid="416">
                                            <p:txEl>
                                              <p:pRg st="7" end="7"/>
                                            </p:txEl>
                                          </p:spTgt>
                                        </p:tgtEl>
                                      </p:cBhvr>
                                    </p:animEffect>
                                  </p:childTnLst>
                                </p:cTn>
                              </p:par>
                            </p:childTnLst>
                          </p:cTn>
                        </p:par>
                      </p:childTnLst>
                    </p:cTn>
                  </p:par>
                  <p:par>
                    <p:cTn id="370" nodeType="clickEffect" fill="hold">
                      <p:stCondLst>
                        <p:cond delay="indefinite"/>
                      </p:stCondLst>
                      <p:childTnLst>
                        <p:par>
                          <p:cTn id="371" nodeType="withEffect" fill="hold">
                            <p:stCondLst>
                              <p:cond delay="0"/>
                            </p:stCondLst>
                            <p:childTnLst>
                              <p:par>
                                <p:cTn id="372" nodeType="clickEffect" fill="hold" presetClass="entr" presetID="22" presetSubtype="8">
                                  <p:stCondLst>
                                    <p:cond delay="0"/>
                                  </p:stCondLst>
                                  <p:childTnLst>
                                    <p:set>
                                      <p:cBhvr>
                                        <p:cTn id="373" dur="1" fill="hold">
                                          <p:stCondLst>
                                            <p:cond delay="0"/>
                                          </p:stCondLst>
                                        </p:cTn>
                                        <p:tgtEl>
                                          <p:spTgt spid="416">
                                            <p:txEl>
                                              <p:pRg st="8" end="8"/>
                                            </p:txEl>
                                          </p:spTgt>
                                        </p:tgtEl>
                                        <p:attrNameLst>
                                          <p:attrName>style.visibility</p:attrName>
                                        </p:attrNameLst>
                                      </p:cBhvr>
                                      <p:to>
                                        <p:strVal val="visible"/>
                                      </p:to>
                                    </p:set>
                                    <p:animEffect filter="wipe(left)" transition="in">
                                      <p:cBhvr additive="repl">
                                        <p:cTn id="374" dur="500"/>
                                        <p:tgtEl>
                                          <p:spTgt spid="416">
                                            <p:txEl>
                                              <p:pRg st="8" end="8"/>
                                            </p:txEl>
                                          </p:spTgt>
                                        </p:tgtEl>
                                      </p:cBhvr>
                                    </p:animEffect>
                                  </p:childTnLst>
                                </p:cTn>
                              </p:par>
                            </p:childTnLst>
                          </p:cTn>
                        </p:par>
                      </p:childTnLst>
                    </p:cTn>
                  </p:par>
                  <p:par>
                    <p:cTn id="375" nodeType="clickEffect" fill="hold">
                      <p:stCondLst>
                        <p:cond delay="indefinite"/>
                      </p:stCondLst>
                      <p:childTnLst>
                        <p:par>
                          <p:cTn id="376" nodeType="withEffect" fill="hold">
                            <p:stCondLst>
                              <p:cond delay="0"/>
                            </p:stCondLst>
                            <p:childTnLst>
                              <p:par>
                                <p:cTn id="377" nodeType="clickEffect" fill="hold" presetClass="entr" presetID="22" presetSubtype="8">
                                  <p:stCondLst>
                                    <p:cond delay="0"/>
                                  </p:stCondLst>
                                  <p:childTnLst>
                                    <p:set>
                                      <p:cBhvr>
                                        <p:cTn id="378" dur="1" fill="hold">
                                          <p:stCondLst>
                                            <p:cond delay="0"/>
                                          </p:stCondLst>
                                        </p:cTn>
                                        <p:tgtEl>
                                          <p:spTgt spid="416">
                                            <p:txEl>
                                              <p:pRg st="9" end="9"/>
                                            </p:txEl>
                                          </p:spTgt>
                                        </p:tgtEl>
                                        <p:attrNameLst>
                                          <p:attrName>style.visibility</p:attrName>
                                        </p:attrNameLst>
                                      </p:cBhvr>
                                      <p:to>
                                        <p:strVal val="visible"/>
                                      </p:to>
                                    </p:set>
                                    <p:animEffect filter="wipe(left)" transition="in">
                                      <p:cBhvr additive="repl">
                                        <p:cTn id="379" dur="500"/>
                                        <p:tgtEl>
                                          <p:spTgt spid="416">
                                            <p:txEl>
                                              <p:pRg st="9" end="9"/>
                                            </p:txEl>
                                          </p:spTgt>
                                        </p:tgtEl>
                                      </p:cBhvr>
                                    </p:animEffect>
                                  </p:childTnLst>
                                </p:cTn>
                              </p:par>
                            </p:childTnLst>
                          </p:cTn>
                        </p:par>
                      </p:childTnLst>
                    </p:cTn>
                  </p:par>
                  <p:par>
                    <p:cTn id="380" nodeType="clickEffect" fill="hold">
                      <p:stCondLst>
                        <p:cond delay="indefinite"/>
                      </p:stCondLst>
                      <p:childTnLst>
                        <p:par>
                          <p:cTn id="381" nodeType="withEffect" fill="hold">
                            <p:stCondLst>
                              <p:cond delay="0"/>
                            </p:stCondLst>
                            <p:childTnLst>
                              <p:par>
                                <p:cTn id="382" nodeType="clickEffect" fill="hold" presetClass="entr" presetID="22" presetSubtype="8">
                                  <p:stCondLst>
                                    <p:cond delay="0"/>
                                  </p:stCondLst>
                                  <p:childTnLst>
                                    <p:set>
                                      <p:cBhvr>
                                        <p:cTn id="383" dur="1" fill="hold">
                                          <p:stCondLst>
                                            <p:cond delay="0"/>
                                          </p:stCondLst>
                                        </p:cTn>
                                        <p:tgtEl>
                                          <p:spTgt spid="416">
                                            <p:txEl>
                                              <p:pRg st="10" end="10"/>
                                            </p:txEl>
                                          </p:spTgt>
                                        </p:tgtEl>
                                        <p:attrNameLst>
                                          <p:attrName>style.visibility</p:attrName>
                                        </p:attrNameLst>
                                      </p:cBhvr>
                                      <p:to>
                                        <p:strVal val="visible"/>
                                      </p:to>
                                    </p:set>
                                    <p:animEffect filter="wipe(left)" transition="in">
                                      <p:cBhvr additive="repl">
                                        <p:cTn id="384" dur="500"/>
                                        <p:tgtEl>
                                          <p:spTgt spid="416">
                                            <p:txEl>
                                              <p:pRg st="10" end="10"/>
                                            </p:txEl>
                                          </p:spTgt>
                                        </p:tgtEl>
                                      </p:cBhvr>
                                    </p:animEffect>
                                  </p:childTnLst>
                                </p:cTn>
                              </p:par>
                            </p:childTnLst>
                          </p:cTn>
                        </p:par>
                      </p:childTnLst>
                    </p:cTn>
                  </p:par>
                  <p:par>
                    <p:cTn id="385" nodeType="clickEffect" fill="hold">
                      <p:stCondLst>
                        <p:cond delay="indefinite"/>
                      </p:stCondLst>
                      <p:childTnLst>
                        <p:par>
                          <p:cTn id="386" nodeType="withEffect" fill="hold">
                            <p:stCondLst>
                              <p:cond delay="0"/>
                            </p:stCondLst>
                            <p:childTnLst>
                              <p:par>
                                <p:cTn id="387" nodeType="clickEffect" fill="hold" presetClass="entr" presetID="22" presetSubtype="8">
                                  <p:stCondLst>
                                    <p:cond delay="0"/>
                                  </p:stCondLst>
                                  <p:childTnLst>
                                    <p:set>
                                      <p:cBhvr>
                                        <p:cTn id="388" dur="1" fill="hold">
                                          <p:stCondLst>
                                            <p:cond delay="0"/>
                                          </p:stCondLst>
                                        </p:cTn>
                                        <p:tgtEl>
                                          <p:spTgt spid="416">
                                            <p:txEl>
                                              <p:pRg st="11" end="11"/>
                                            </p:txEl>
                                          </p:spTgt>
                                        </p:tgtEl>
                                        <p:attrNameLst>
                                          <p:attrName>style.visibility</p:attrName>
                                        </p:attrNameLst>
                                      </p:cBhvr>
                                      <p:to>
                                        <p:strVal val="visible"/>
                                      </p:to>
                                    </p:set>
                                    <p:animEffect filter="wipe(left)" transition="in">
                                      <p:cBhvr additive="repl">
                                        <p:cTn id="389" dur="500"/>
                                        <p:tgtEl>
                                          <p:spTgt spid="416">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p:nvPr>
        </p:nvSpPr>
        <p:spPr>
          <a:xfrm>
            <a:off x="473760" y="457920"/>
            <a:ext cx="8128800" cy="5637240"/>
          </a:xfrm>
          <a:prstGeom prst="rect">
            <a:avLst/>
          </a:prstGeom>
          <a:noFill/>
          <a:ln w="0">
            <a:noFill/>
          </a:ln>
        </p:spPr>
        <p:txBody>
          <a:bodyPr anchor="t">
            <a:noAutofit/>
          </a:bodyPr>
          <a:p>
            <a:pPr marL="228600" indent="-228600" algn="ctr">
              <a:lnSpc>
                <a:spcPct val="100000"/>
              </a:lnSpc>
              <a:spcBef>
                <a:spcPts val="1001"/>
              </a:spcBef>
              <a:buNone/>
              <a:tabLst>
                <a:tab algn="l" pos="0"/>
              </a:tabLst>
            </a:pPr>
            <a:r>
              <a:rPr b="1" lang="en-US" sz="2800" spc="-1" strike="noStrike">
                <a:solidFill>
                  <a:srgbClr val="0070c0"/>
                </a:solidFill>
                <a:latin typeface="Calibri"/>
              </a:rPr>
              <a:t>Multinational Capital Budgeting</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200" spc="-1" strike="noStrike">
                <a:solidFill>
                  <a:srgbClr val="000000"/>
                </a:solidFill>
                <a:latin typeface="Calibri"/>
              </a:rPr>
              <a:t>Capital budgeting is necessary for all long-term projects that deserve consideration. </a:t>
            </a:r>
            <a:endParaRPr b="0" lang="en-US" sz="22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200" spc="-1" strike="noStrike">
                <a:solidFill>
                  <a:srgbClr val="000000"/>
                </a:solidFill>
                <a:latin typeface="Calibri"/>
              </a:rPr>
              <a:t>One common method of performing the analysis is to estimate the cash flows &amp; salvage value to be received by the parent, &amp; compute the </a:t>
            </a:r>
            <a:r>
              <a:rPr b="0" lang="en-US" sz="2200" spc="-1" strike="noStrike">
                <a:solidFill>
                  <a:srgbClr val="cc0000"/>
                </a:solidFill>
                <a:latin typeface="Calibri"/>
              </a:rPr>
              <a:t>net present value (NPV)</a:t>
            </a:r>
            <a:r>
              <a:rPr b="0" lang="en-US" sz="2200" spc="-1" strike="noStrike">
                <a:solidFill>
                  <a:srgbClr val="000000"/>
                </a:solidFill>
                <a:latin typeface="Calibri"/>
              </a:rPr>
              <a:t> of the project.</a:t>
            </a:r>
            <a:endParaRPr b="0" lang="en-US" sz="2200" spc="-1" strike="noStrike">
              <a:solidFill>
                <a:srgbClr val="000000"/>
              </a:solidFill>
              <a:latin typeface="Calibri"/>
            </a:endParaRPr>
          </a:p>
        </p:txBody>
      </p:sp>
      <p:sp>
        <p:nvSpPr>
          <p:cNvPr id="420" name="PlaceHolder 2"/>
          <p:cNvSpPr>
            <a:spLocks noGrp="1"/>
          </p:cNvSpPr>
          <p:nvPr>
            <p:ph type="ftr" idx="7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21" name="PlaceHolder 3"/>
          <p:cNvSpPr>
            <a:spLocks noGrp="1"/>
          </p:cNvSpPr>
          <p:nvPr>
            <p:ph type="sldNum" idx="7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B9BE4FA3-B3B8-48A5-BE28-B5AB7C4482BC}" type="slidenum">
              <a:rPr b="0" lang="en-US" sz="2200" spc="-1" strike="noStrike">
                <a:solidFill>
                  <a:srgbClr val="8b8b8b"/>
                </a:solidFill>
                <a:latin typeface="Cambria"/>
              </a:rPr>
              <a:t>30</a:t>
            </a:fld>
            <a:endParaRPr b="0" lang="en-US" sz="2200" spc="-1" strike="noStrike">
              <a:latin typeface="Times New Roman"/>
            </a:endParaRPr>
          </a:p>
        </p:txBody>
      </p:sp>
      <p:sp>
        <p:nvSpPr>
          <p:cNvPr id="422" name="Rectangle 3"/>
          <p:cNvSpPr/>
          <p:nvPr/>
        </p:nvSpPr>
        <p:spPr>
          <a:xfrm>
            <a:off x="507240" y="2869200"/>
            <a:ext cx="8128800" cy="3454920"/>
          </a:xfrm>
          <a:prstGeom prst="rect">
            <a:avLst/>
          </a:prstGeom>
          <a:noFill/>
          <a:ln w="0">
            <a:noFill/>
          </a:ln>
        </p:spPr>
        <p:style>
          <a:lnRef idx="0"/>
          <a:fillRef idx="0"/>
          <a:effectRef idx="0"/>
          <a:fontRef idx="minor"/>
        </p:style>
        <p:txBody>
          <a:bodyPr lIns="83160" rIns="83160" tIns="40680" bIns="40680" anchor="t">
            <a:noAutofit/>
          </a:bodyPr>
          <a:p>
            <a:pPr marL="682200" indent="-262440">
              <a:lnSpc>
                <a:spcPct val="100000"/>
              </a:lnSpc>
              <a:spcBef>
                <a:spcPts val="300"/>
              </a:spcBef>
              <a:buNone/>
              <a:tabLst>
                <a:tab algn="l" pos="0"/>
              </a:tabLst>
            </a:pPr>
            <a:r>
              <a:rPr b="1" lang="en-US" sz="1500" spc="-1" strike="noStrike">
                <a:solidFill>
                  <a:srgbClr val="000000"/>
                </a:solidFill>
                <a:latin typeface="Cambria"/>
              </a:rPr>
              <a:t>	</a:t>
            </a:r>
            <a:r>
              <a:rPr b="1" lang="en-US" sz="1500" spc="-1" strike="noStrike">
                <a:solidFill>
                  <a:srgbClr val="000000"/>
                </a:solidFill>
                <a:latin typeface="Cambria"/>
              </a:rPr>
              <a:t>	</a:t>
            </a:r>
            <a:r>
              <a:rPr b="1" lang="en-US" sz="1500" spc="-1" strike="noStrike">
                <a:solidFill>
                  <a:srgbClr val="000000"/>
                </a:solidFill>
                <a:latin typeface="Cambria"/>
              </a:rPr>
              <a:t>	</a:t>
            </a:r>
            <a:r>
              <a:rPr b="1" lang="en-US" sz="1500" spc="-1" strike="noStrike">
                <a:solidFill>
                  <a:srgbClr val="000000"/>
                </a:solidFill>
                <a:latin typeface="Cambria"/>
              </a:rPr>
              <a:t>	</a:t>
            </a:r>
            <a:r>
              <a:rPr b="1" lang="en-US" sz="1500" spc="-1" strike="noStrike">
                <a:solidFill>
                  <a:srgbClr val="000000"/>
                </a:solidFill>
                <a:latin typeface="Cambria"/>
              </a:rPr>
              <a:t>	</a:t>
            </a:r>
            <a:r>
              <a:rPr b="1" lang="en-US" sz="1500" spc="-1" strike="noStrike">
                <a:solidFill>
                  <a:srgbClr val="000000"/>
                </a:solidFill>
                <a:latin typeface="Cambria"/>
              </a:rPr>
              <a:t>         </a:t>
            </a:r>
            <a:r>
              <a:rPr b="1" lang="en-US" sz="1500" spc="-1" strike="noStrike">
                <a:solidFill>
                  <a:srgbClr val="000000"/>
                </a:solidFill>
                <a:latin typeface="Cambria"/>
              </a:rPr>
              <a:t>n</a:t>
            </a:r>
            <a:endParaRPr b="0" lang="en-US" sz="1500" spc="-1" strike="noStrike">
              <a:latin typeface="Arial"/>
            </a:endParaRPr>
          </a:p>
          <a:p>
            <a:pPr marL="682200" indent="-262440">
              <a:lnSpc>
                <a:spcPct val="80000"/>
              </a:lnSpc>
              <a:spcBef>
                <a:spcPts val="581"/>
              </a:spcBef>
              <a:buNone/>
              <a:tabLst>
                <a:tab algn="l" pos="0"/>
              </a:tabLst>
            </a:pPr>
            <a:r>
              <a:rPr b="1" lang="en-US" sz="1800" spc="-1" strike="noStrike">
                <a:solidFill>
                  <a:srgbClr val="000000"/>
                </a:solidFill>
                <a:latin typeface="Cambria"/>
              </a:rPr>
              <a:t>NPV= –  initial outlay +  </a:t>
            </a:r>
            <a:r>
              <a:rPr b="1" lang="en-US" sz="2600" spc="-1" strike="noStrike">
                <a:solidFill>
                  <a:srgbClr val="000000"/>
                </a:solidFill>
                <a:latin typeface="Symbol"/>
              </a:rPr>
              <a:t>S</a:t>
            </a:r>
            <a:r>
              <a:rPr b="1" lang="en-US" sz="2200" spc="-1" strike="noStrike">
                <a:solidFill>
                  <a:srgbClr val="000000"/>
                </a:solidFill>
                <a:latin typeface="Symbol"/>
              </a:rPr>
              <a:t> </a:t>
            </a:r>
            <a:r>
              <a:rPr b="1" lang="en-US" sz="1800" spc="-1" strike="noStrike">
                <a:solidFill>
                  <a:srgbClr val="000000"/>
                </a:solidFill>
                <a:latin typeface="Cambria"/>
              </a:rPr>
              <a:t> </a:t>
            </a:r>
            <a:r>
              <a:rPr b="1" lang="en-US" sz="2900" spc="-1" strike="noStrike" u="sng" baseline="30000">
                <a:solidFill>
                  <a:srgbClr val="000000"/>
                </a:solidFill>
                <a:uFillTx/>
                <a:latin typeface="Cambria"/>
              </a:rPr>
              <a:t>cash flow in period t</a:t>
            </a:r>
            <a:endParaRPr b="0" lang="en-US" sz="2900" spc="-1" strike="noStrike">
              <a:latin typeface="Arial"/>
            </a:endParaRPr>
          </a:p>
          <a:p>
            <a:pPr marL="682200" indent="-262440">
              <a:lnSpc>
                <a:spcPct val="70000"/>
              </a:lnSpc>
              <a:spcBef>
                <a:spcPts val="519"/>
              </a:spcBef>
              <a:buNone/>
              <a:tabLst>
                <a:tab algn="l" pos="0"/>
              </a:tabLst>
            </a:pP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                         </a:t>
            </a:r>
            <a:r>
              <a:rPr b="1" lang="en-US" sz="1500" spc="-1" strike="noStrike">
                <a:solidFill>
                  <a:srgbClr val="000000"/>
                </a:solidFill>
                <a:latin typeface="Cambria"/>
              </a:rPr>
              <a:t>t =1</a:t>
            </a:r>
            <a:r>
              <a:rPr b="1" lang="en-US" sz="1800" spc="-1" strike="noStrike">
                <a:solidFill>
                  <a:srgbClr val="000000"/>
                </a:solidFill>
                <a:latin typeface="Cambria"/>
              </a:rPr>
              <a:t>            </a:t>
            </a:r>
            <a:r>
              <a:rPr b="1" lang="en-US" sz="2600" spc="-1" strike="noStrike" baseline="20000">
                <a:solidFill>
                  <a:srgbClr val="000000"/>
                </a:solidFill>
                <a:latin typeface="Cambria"/>
              </a:rPr>
              <a:t>(1 + k )</a:t>
            </a:r>
            <a:r>
              <a:rPr b="1" lang="en-US" sz="1800" spc="-1" strike="noStrike" baseline="40000">
                <a:solidFill>
                  <a:srgbClr val="000000"/>
                </a:solidFill>
                <a:latin typeface="Cambria"/>
              </a:rPr>
              <a:t>t</a:t>
            </a:r>
            <a:endParaRPr b="0" lang="en-US" sz="1800" spc="-1" strike="noStrike">
              <a:latin typeface="Arial"/>
            </a:endParaRPr>
          </a:p>
          <a:p>
            <a:pPr marL="682200" indent="-262440">
              <a:lnSpc>
                <a:spcPct val="70000"/>
              </a:lnSpc>
              <a:spcBef>
                <a:spcPts val="581"/>
              </a:spcBef>
              <a:buNone/>
              <a:tabLst>
                <a:tab algn="l" pos="0"/>
              </a:tabLst>
            </a:pPr>
            <a:r>
              <a:rPr b="0" lang="en-US" sz="1500" spc="-1" strike="noStrike">
                <a:solidFill>
                  <a:srgbClr val="000000"/>
                </a:solidFill>
                <a:latin typeface="Cambria"/>
              </a:rPr>
              <a:t>	</a:t>
            </a:r>
            <a:r>
              <a:rPr b="0" lang="en-US" sz="1500" spc="-1" strike="noStrike">
                <a:solidFill>
                  <a:srgbClr val="000000"/>
                </a:solidFill>
                <a:latin typeface="Cambria"/>
              </a:rPr>
              <a:t>	</a:t>
            </a:r>
            <a:r>
              <a:rPr b="0" lang="en-US" sz="1500" spc="-1" strike="noStrike">
                <a:solidFill>
                  <a:srgbClr val="000000"/>
                </a:solidFill>
                <a:latin typeface="Cambria"/>
              </a:rPr>
              <a:t>     </a:t>
            </a:r>
            <a:r>
              <a:rPr b="0" lang="en-US" sz="800" spc="-1" strike="noStrike">
                <a:solidFill>
                  <a:srgbClr val="000000"/>
                </a:solidFill>
                <a:latin typeface="Cambria"/>
              </a:rPr>
              <a:t> </a:t>
            </a:r>
            <a:r>
              <a:rPr b="0" lang="en-US" sz="1800" spc="-1" strike="noStrike">
                <a:solidFill>
                  <a:srgbClr val="000000"/>
                </a:solidFill>
                <a:latin typeface="Cambria"/>
              </a:rPr>
              <a:t>	</a:t>
            </a:r>
            <a:r>
              <a:rPr b="0" lang="en-US" sz="2900" spc="-1" strike="noStrike" baseline="-30000">
                <a:solidFill>
                  <a:srgbClr val="000000"/>
                </a:solidFill>
                <a:latin typeface="Cambria"/>
              </a:rPr>
              <a:t>+</a:t>
            </a:r>
            <a:r>
              <a:rPr b="0" lang="en-US" sz="1800" spc="-1" strike="noStrike">
                <a:solidFill>
                  <a:srgbClr val="000000"/>
                </a:solidFill>
                <a:latin typeface="Cambria"/>
              </a:rPr>
              <a:t>  </a:t>
            </a:r>
            <a:r>
              <a:rPr b="0" lang="en-US" sz="1800" spc="-1" strike="noStrike" u="sng">
                <a:solidFill>
                  <a:srgbClr val="000000"/>
                </a:solidFill>
                <a:uFillTx/>
                <a:latin typeface="Cambria"/>
              </a:rPr>
              <a:t>salvage value</a:t>
            </a:r>
            <a:endParaRPr b="0" lang="en-US" sz="1800" spc="-1" strike="noStrike">
              <a:latin typeface="Arial"/>
            </a:endParaRPr>
          </a:p>
          <a:p>
            <a:pPr marL="682200" indent="-262440">
              <a:lnSpc>
                <a:spcPct val="90000"/>
              </a:lnSpc>
              <a:spcBef>
                <a:spcPts val="181"/>
              </a:spcBef>
              <a:buNone/>
              <a:tabLst>
                <a:tab algn="l" pos="0"/>
              </a:tabLst>
            </a:pP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      </a:t>
            </a:r>
            <a:r>
              <a:rPr b="1" lang="en-US" sz="1800" spc="-1" strike="noStrike">
                <a:solidFill>
                  <a:srgbClr val="000000"/>
                </a:solidFill>
                <a:latin typeface="Cambria"/>
              </a:rPr>
              <a:t>(1 + k )</a:t>
            </a:r>
            <a:r>
              <a:rPr b="1" lang="en-US" sz="1800" spc="-1" strike="noStrike" baseline="30000">
                <a:solidFill>
                  <a:srgbClr val="000000"/>
                </a:solidFill>
                <a:latin typeface="Cambria"/>
              </a:rPr>
              <a:t>n</a:t>
            </a:r>
            <a:endParaRPr b="0" lang="en-US" sz="1800" spc="-1" strike="noStrike">
              <a:latin typeface="Arial"/>
            </a:endParaRPr>
          </a:p>
          <a:p>
            <a:pPr marL="682200" indent="-262440">
              <a:lnSpc>
                <a:spcPct val="100000"/>
              </a:lnSpc>
              <a:spcBef>
                <a:spcPts val="269"/>
              </a:spcBef>
              <a:buNone/>
              <a:tabLst>
                <a:tab algn="l" pos="0"/>
              </a:tabLst>
            </a:pPr>
            <a:r>
              <a:rPr b="1" lang="en-US" sz="1800" spc="-1" strike="noStrike">
                <a:solidFill>
                  <a:srgbClr val="000000"/>
                </a:solidFill>
                <a:latin typeface="Cambria"/>
              </a:rPr>
              <a:t>k = the required rate of return on the project</a:t>
            </a:r>
            <a:endParaRPr b="0" lang="en-US" sz="1800" spc="-1" strike="noStrike">
              <a:latin typeface="Arial"/>
            </a:endParaRPr>
          </a:p>
          <a:p>
            <a:pPr marL="682200" indent="-262440">
              <a:lnSpc>
                <a:spcPct val="100000"/>
              </a:lnSpc>
              <a:spcBef>
                <a:spcPts val="360"/>
              </a:spcBef>
              <a:buNone/>
              <a:tabLst>
                <a:tab algn="l" pos="0"/>
              </a:tabLst>
            </a:pPr>
            <a:r>
              <a:rPr b="1" lang="en-US" sz="1800" spc="-1" strike="noStrike">
                <a:solidFill>
                  <a:srgbClr val="000000"/>
                </a:solidFill>
                <a:latin typeface="Cambria"/>
              </a:rPr>
              <a:t>n = project lifetime in terms of periods</a:t>
            </a:r>
            <a:endParaRPr b="0" lang="en-US" sz="1800" spc="-1" strike="noStrike">
              <a:latin typeface="Arial"/>
            </a:endParaRPr>
          </a:p>
          <a:p>
            <a:pPr marL="315000" indent="-315000">
              <a:lnSpc>
                <a:spcPct val="100000"/>
              </a:lnSpc>
              <a:spcBef>
                <a:spcPts val="720"/>
              </a:spcBef>
              <a:buClr>
                <a:srgbClr val="c0504d"/>
              </a:buClr>
              <a:buFont typeface="Wingdings" charset="2"/>
              <a:buChar char=""/>
              <a:tabLst>
                <a:tab algn="l" pos="1154520"/>
                <a:tab algn="l" pos="1469520"/>
              </a:tabLst>
            </a:pPr>
            <a:r>
              <a:rPr b="0" lang="en-US" sz="1800" spc="-1" strike="noStrike">
                <a:solidFill>
                  <a:srgbClr val="000000"/>
                </a:solidFill>
                <a:latin typeface="Cambria"/>
              </a:rPr>
              <a:t>If NPV &gt; 0, the project can be accepted.</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90" dur="indefinite" restart="never" nodeType="tmRoot">
          <p:childTnLst>
            <p:seq>
              <p:cTn id="391" dur="indefinite" nodeType="mainSeq">
                <p:childTnLst>
                  <p:par>
                    <p:cTn id="392" nodeType="clickEffect" fill="hold">
                      <p:stCondLst>
                        <p:cond delay="indefinite"/>
                      </p:stCondLst>
                      <p:childTnLst>
                        <p:par>
                          <p:cTn id="393" nodeType="withEffect" fill="hold">
                            <p:stCondLst>
                              <p:cond delay="0"/>
                            </p:stCondLst>
                            <p:childTnLst>
                              <p:par>
                                <p:cTn id="394" nodeType="clickEffect" fill="hold" presetClass="entr" presetID="22" presetSubtype="8">
                                  <p:stCondLst>
                                    <p:cond delay="0"/>
                                  </p:stCondLst>
                                  <p:childTnLst>
                                    <p:set>
                                      <p:cBhvr>
                                        <p:cTn id="395" dur="1" fill="hold">
                                          <p:stCondLst>
                                            <p:cond delay="0"/>
                                          </p:stCondLst>
                                        </p:cTn>
                                        <p:tgtEl>
                                          <p:spTgt spid="419">
                                            <p:txEl>
                                              <p:pRg st="0" end="0"/>
                                            </p:txEl>
                                          </p:spTgt>
                                        </p:tgtEl>
                                        <p:attrNameLst>
                                          <p:attrName>style.visibility</p:attrName>
                                        </p:attrNameLst>
                                      </p:cBhvr>
                                      <p:to>
                                        <p:strVal val="visible"/>
                                      </p:to>
                                    </p:set>
                                    <p:animEffect filter="wipe(left)" transition="in">
                                      <p:cBhvr additive="repl">
                                        <p:cTn id="396" dur="500"/>
                                        <p:tgtEl>
                                          <p:spTgt spid="419">
                                            <p:txEl>
                                              <p:pRg st="0" end="0"/>
                                            </p:txEl>
                                          </p:spTgt>
                                        </p:tgtEl>
                                      </p:cBhvr>
                                    </p:animEffect>
                                  </p:childTnLst>
                                </p:cTn>
                              </p:par>
                            </p:childTnLst>
                          </p:cTn>
                        </p:par>
                      </p:childTnLst>
                    </p:cTn>
                  </p:par>
                  <p:par>
                    <p:cTn id="397" nodeType="clickEffect" fill="hold">
                      <p:stCondLst>
                        <p:cond delay="indefinite"/>
                      </p:stCondLst>
                      <p:childTnLst>
                        <p:par>
                          <p:cTn id="398" nodeType="withEffect" fill="hold">
                            <p:stCondLst>
                              <p:cond delay="0"/>
                            </p:stCondLst>
                            <p:childTnLst>
                              <p:par>
                                <p:cTn id="399" nodeType="clickEffect" fill="hold" presetClass="entr" presetID="22" presetSubtype="8">
                                  <p:stCondLst>
                                    <p:cond delay="0"/>
                                  </p:stCondLst>
                                  <p:childTnLst>
                                    <p:set>
                                      <p:cBhvr>
                                        <p:cTn id="400" dur="1" fill="hold">
                                          <p:stCondLst>
                                            <p:cond delay="0"/>
                                          </p:stCondLst>
                                        </p:cTn>
                                        <p:tgtEl>
                                          <p:spTgt spid="419">
                                            <p:txEl>
                                              <p:pRg st="1" end="1"/>
                                            </p:txEl>
                                          </p:spTgt>
                                        </p:tgtEl>
                                        <p:attrNameLst>
                                          <p:attrName>style.visibility</p:attrName>
                                        </p:attrNameLst>
                                      </p:cBhvr>
                                      <p:to>
                                        <p:strVal val="visible"/>
                                      </p:to>
                                    </p:set>
                                    <p:animEffect filter="wipe(left)" transition="in">
                                      <p:cBhvr additive="repl">
                                        <p:cTn id="401" dur="500"/>
                                        <p:tgtEl>
                                          <p:spTgt spid="419">
                                            <p:txEl>
                                              <p:pRg st="1" end="1"/>
                                            </p:txEl>
                                          </p:spTgt>
                                        </p:tgtEl>
                                      </p:cBhvr>
                                    </p:animEffect>
                                  </p:childTnLst>
                                </p:cTn>
                              </p:par>
                            </p:childTnLst>
                          </p:cTn>
                        </p:par>
                      </p:childTnLst>
                    </p:cTn>
                  </p:par>
                  <p:par>
                    <p:cTn id="402" nodeType="clickEffect" fill="hold">
                      <p:stCondLst>
                        <p:cond delay="indefinite"/>
                      </p:stCondLst>
                      <p:childTnLst>
                        <p:par>
                          <p:cTn id="403" nodeType="withEffect" fill="hold">
                            <p:stCondLst>
                              <p:cond delay="0"/>
                            </p:stCondLst>
                            <p:childTnLst>
                              <p:par>
                                <p:cTn id="404" nodeType="clickEffect" fill="hold" presetClass="entr" presetID="22" presetSubtype="8">
                                  <p:stCondLst>
                                    <p:cond delay="0"/>
                                  </p:stCondLst>
                                  <p:childTnLst>
                                    <p:set>
                                      <p:cBhvr>
                                        <p:cTn id="405" dur="1" fill="hold">
                                          <p:stCondLst>
                                            <p:cond delay="0"/>
                                          </p:stCondLst>
                                        </p:cTn>
                                        <p:tgtEl>
                                          <p:spTgt spid="419">
                                            <p:txEl>
                                              <p:pRg st="2" end="2"/>
                                            </p:txEl>
                                          </p:spTgt>
                                        </p:tgtEl>
                                        <p:attrNameLst>
                                          <p:attrName>style.visibility</p:attrName>
                                        </p:attrNameLst>
                                      </p:cBhvr>
                                      <p:to>
                                        <p:strVal val="visible"/>
                                      </p:to>
                                    </p:set>
                                    <p:animEffect filter="wipe(left)" transition="in">
                                      <p:cBhvr additive="repl">
                                        <p:cTn id="406" dur="500"/>
                                        <p:tgtEl>
                                          <p:spTgt spid="419">
                                            <p:txEl>
                                              <p:pRg st="2" end="2"/>
                                            </p:txEl>
                                          </p:spTgt>
                                        </p:tgtEl>
                                      </p:cBhvr>
                                    </p:animEffect>
                                  </p:childTnLst>
                                </p:cTn>
                              </p:par>
                            </p:childTnLst>
                          </p:cTn>
                        </p:par>
                      </p:childTnLst>
                    </p:cTn>
                  </p:par>
                  <p:par>
                    <p:cTn id="407" nodeType="clickEffect" fill="hold">
                      <p:stCondLst>
                        <p:cond delay="indefinite"/>
                      </p:stCondLst>
                      <p:childTnLst>
                        <p:par>
                          <p:cTn id="408" nodeType="withEffect" fill="hold">
                            <p:stCondLst>
                              <p:cond delay="0"/>
                            </p:stCondLst>
                            <p:childTnLst>
                              <p:par>
                                <p:cTn id="409" nodeType="clickEffect" fill="hold" presetClass="entr" presetID="22" presetSubtype="8">
                                  <p:stCondLst>
                                    <p:cond delay="0"/>
                                  </p:stCondLst>
                                  <p:childTnLst>
                                    <p:set>
                                      <p:cBhvr>
                                        <p:cTn id="410" dur="1" fill="hold">
                                          <p:stCondLst>
                                            <p:cond delay="0"/>
                                          </p:stCondLst>
                                        </p:cTn>
                                        <p:tgtEl>
                                          <p:spTgt spid="422">
                                            <p:txEl>
                                              <p:pRg st="0" end="0"/>
                                            </p:txEl>
                                          </p:spTgt>
                                        </p:tgtEl>
                                        <p:attrNameLst>
                                          <p:attrName>style.visibility</p:attrName>
                                        </p:attrNameLst>
                                      </p:cBhvr>
                                      <p:to>
                                        <p:strVal val="visible"/>
                                      </p:to>
                                    </p:set>
                                    <p:animEffect filter="wipe(left)" transition="in">
                                      <p:cBhvr additive="repl">
                                        <p:cTn id="411" dur="500"/>
                                        <p:tgtEl>
                                          <p:spTgt spid="422">
                                            <p:txEl>
                                              <p:pRg st="0" end="0"/>
                                            </p:txEl>
                                          </p:spTgt>
                                        </p:tgtEl>
                                      </p:cBhvr>
                                    </p:animEffect>
                                  </p:childTnLst>
                                </p:cTn>
                              </p:par>
                              <p:par>
                                <p:cTn id="412" nodeType="withEffect" fill="hold" presetClass="entr" presetID="22" presetSubtype="8">
                                  <p:stCondLst>
                                    <p:cond delay="0"/>
                                  </p:stCondLst>
                                  <p:childTnLst>
                                    <p:set>
                                      <p:cBhvr>
                                        <p:cTn id="413" dur="1" fill="hold">
                                          <p:stCondLst>
                                            <p:cond delay="0"/>
                                          </p:stCondLst>
                                        </p:cTn>
                                        <p:tgtEl>
                                          <p:spTgt spid="422">
                                            <p:txEl>
                                              <p:pRg st="1" end="1"/>
                                            </p:txEl>
                                          </p:spTgt>
                                        </p:tgtEl>
                                        <p:attrNameLst>
                                          <p:attrName>style.visibility</p:attrName>
                                        </p:attrNameLst>
                                      </p:cBhvr>
                                      <p:to>
                                        <p:strVal val="visible"/>
                                      </p:to>
                                    </p:set>
                                    <p:animEffect filter="wipe(left)" transition="in">
                                      <p:cBhvr additive="repl">
                                        <p:cTn id="414" dur="500"/>
                                        <p:tgtEl>
                                          <p:spTgt spid="422">
                                            <p:txEl>
                                              <p:pRg st="1" end="1"/>
                                            </p:txEl>
                                          </p:spTgt>
                                        </p:tgtEl>
                                      </p:cBhvr>
                                    </p:animEffect>
                                  </p:childTnLst>
                                </p:cTn>
                              </p:par>
                              <p:par>
                                <p:cTn id="415" nodeType="withEffect" fill="hold" presetClass="entr" presetID="22" presetSubtype="8">
                                  <p:stCondLst>
                                    <p:cond delay="0"/>
                                  </p:stCondLst>
                                  <p:childTnLst>
                                    <p:set>
                                      <p:cBhvr>
                                        <p:cTn id="416" dur="1" fill="hold">
                                          <p:stCondLst>
                                            <p:cond delay="0"/>
                                          </p:stCondLst>
                                        </p:cTn>
                                        <p:tgtEl>
                                          <p:spTgt spid="422">
                                            <p:txEl>
                                              <p:pRg st="2" end="2"/>
                                            </p:txEl>
                                          </p:spTgt>
                                        </p:tgtEl>
                                        <p:attrNameLst>
                                          <p:attrName>style.visibility</p:attrName>
                                        </p:attrNameLst>
                                      </p:cBhvr>
                                      <p:to>
                                        <p:strVal val="visible"/>
                                      </p:to>
                                    </p:set>
                                    <p:animEffect filter="wipe(left)" transition="in">
                                      <p:cBhvr additive="repl">
                                        <p:cTn id="417" dur="500"/>
                                        <p:tgtEl>
                                          <p:spTgt spid="422">
                                            <p:txEl>
                                              <p:pRg st="2" end="2"/>
                                            </p:txEl>
                                          </p:spTgt>
                                        </p:tgtEl>
                                      </p:cBhvr>
                                    </p:animEffect>
                                  </p:childTnLst>
                                </p:cTn>
                              </p:par>
                              <p:par>
                                <p:cTn id="418" nodeType="withEffect" fill="hold" presetClass="entr" presetID="22" presetSubtype="8">
                                  <p:stCondLst>
                                    <p:cond delay="0"/>
                                  </p:stCondLst>
                                  <p:childTnLst>
                                    <p:set>
                                      <p:cBhvr>
                                        <p:cTn id="419" dur="1" fill="hold">
                                          <p:stCondLst>
                                            <p:cond delay="0"/>
                                          </p:stCondLst>
                                        </p:cTn>
                                        <p:tgtEl>
                                          <p:spTgt spid="422">
                                            <p:txEl>
                                              <p:pRg st="3" end="3"/>
                                            </p:txEl>
                                          </p:spTgt>
                                        </p:tgtEl>
                                        <p:attrNameLst>
                                          <p:attrName>style.visibility</p:attrName>
                                        </p:attrNameLst>
                                      </p:cBhvr>
                                      <p:to>
                                        <p:strVal val="visible"/>
                                      </p:to>
                                    </p:set>
                                    <p:animEffect filter="wipe(left)" transition="in">
                                      <p:cBhvr additive="repl">
                                        <p:cTn id="420" dur="500"/>
                                        <p:tgtEl>
                                          <p:spTgt spid="422">
                                            <p:txEl>
                                              <p:pRg st="3" end="3"/>
                                            </p:txEl>
                                          </p:spTgt>
                                        </p:tgtEl>
                                      </p:cBhvr>
                                    </p:animEffect>
                                  </p:childTnLst>
                                </p:cTn>
                              </p:par>
                              <p:par>
                                <p:cTn id="421" nodeType="withEffect" fill="hold" presetClass="entr" presetID="22" presetSubtype="8">
                                  <p:stCondLst>
                                    <p:cond delay="0"/>
                                  </p:stCondLst>
                                  <p:childTnLst>
                                    <p:set>
                                      <p:cBhvr>
                                        <p:cTn id="422" dur="1" fill="hold">
                                          <p:stCondLst>
                                            <p:cond delay="0"/>
                                          </p:stCondLst>
                                        </p:cTn>
                                        <p:tgtEl>
                                          <p:spTgt spid="422">
                                            <p:txEl>
                                              <p:pRg st="4" end="4"/>
                                            </p:txEl>
                                          </p:spTgt>
                                        </p:tgtEl>
                                        <p:attrNameLst>
                                          <p:attrName>style.visibility</p:attrName>
                                        </p:attrNameLst>
                                      </p:cBhvr>
                                      <p:to>
                                        <p:strVal val="visible"/>
                                      </p:to>
                                    </p:set>
                                    <p:animEffect filter="wipe(left)" transition="in">
                                      <p:cBhvr additive="repl">
                                        <p:cTn id="423" dur="500"/>
                                        <p:tgtEl>
                                          <p:spTgt spid="422">
                                            <p:txEl>
                                              <p:pRg st="4" end="4"/>
                                            </p:txEl>
                                          </p:spTgt>
                                        </p:tgtEl>
                                      </p:cBhvr>
                                    </p:animEffect>
                                  </p:childTnLst>
                                </p:cTn>
                              </p:par>
                              <p:par>
                                <p:cTn id="424" nodeType="withEffect" fill="hold" presetClass="entr" presetID="22" presetSubtype="8">
                                  <p:stCondLst>
                                    <p:cond delay="0"/>
                                  </p:stCondLst>
                                  <p:childTnLst>
                                    <p:set>
                                      <p:cBhvr>
                                        <p:cTn id="425" dur="1" fill="hold">
                                          <p:stCondLst>
                                            <p:cond delay="0"/>
                                          </p:stCondLst>
                                        </p:cTn>
                                        <p:tgtEl>
                                          <p:spTgt spid="422">
                                            <p:txEl>
                                              <p:pRg st="5" end="5"/>
                                            </p:txEl>
                                          </p:spTgt>
                                        </p:tgtEl>
                                        <p:attrNameLst>
                                          <p:attrName>style.visibility</p:attrName>
                                        </p:attrNameLst>
                                      </p:cBhvr>
                                      <p:to>
                                        <p:strVal val="visible"/>
                                      </p:to>
                                    </p:set>
                                    <p:animEffect filter="wipe(left)" transition="in">
                                      <p:cBhvr additive="repl">
                                        <p:cTn id="426" dur="500"/>
                                        <p:tgtEl>
                                          <p:spTgt spid="422">
                                            <p:txEl>
                                              <p:pRg st="5" end="5"/>
                                            </p:txEl>
                                          </p:spTgt>
                                        </p:tgtEl>
                                      </p:cBhvr>
                                    </p:animEffect>
                                  </p:childTnLst>
                                </p:cTn>
                              </p:par>
                              <p:par>
                                <p:cTn id="427" nodeType="withEffect" fill="hold" presetClass="entr" presetID="22" presetSubtype="8">
                                  <p:stCondLst>
                                    <p:cond delay="0"/>
                                  </p:stCondLst>
                                  <p:childTnLst>
                                    <p:set>
                                      <p:cBhvr>
                                        <p:cTn id="428" dur="1" fill="hold">
                                          <p:stCondLst>
                                            <p:cond delay="0"/>
                                          </p:stCondLst>
                                        </p:cTn>
                                        <p:tgtEl>
                                          <p:spTgt spid="422">
                                            <p:txEl>
                                              <p:pRg st="6" end="6"/>
                                            </p:txEl>
                                          </p:spTgt>
                                        </p:tgtEl>
                                        <p:attrNameLst>
                                          <p:attrName>style.visibility</p:attrName>
                                        </p:attrNameLst>
                                      </p:cBhvr>
                                      <p:to>
                                        <p:strVal val="visible"/>
                                      </p:to>
                                    </p:set>
                                    <p:animEffect filter="wipe(left)" transition="in">
                                      <p:cBhvr additive="repl">
                                        <p:cTn id="429" dur="500"/>
                                        <p:tgtEl>
                                          <p:spTgt spid="422">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22" presetSubtype="8">
                                  <p:stCondLst>
                                    <p:cond delay="0"/>
                                  </p:stCondLst>
                                  <p:childTnLst>
                                    <p:set>
                                      <p:cBhvr>
                                        <p:cTn id="433" dur="1" fill="hold">
                                          <p:stCondLst>
                                            <p:cond delay="0"/>
                                          </p:stCondLst>
                                        </p:cTn>
                                        <p:tgtEl>
                                          <p:spTgt spid="422">
                                            <p:txEl>
                                              <p:pRg st="7" end="7"/>
                                            </p:txEl>
                                          </p:spTgt>
                                        </p:tgtEl>
                                        <p:attrNameLst>
                                          <p:attrName>style.visibility</p:attrName>
                                        </p:attrNameLst>
                                      </p:cBhvr>
                                      <p:to>
                                        <p:strVal val="visible"/>
                                      </p:to>
                                    </p:set>
                                    <p:animEffect filter="wipe(left)" transition="in">
                                      <p:cBhvr additive="repl">
                                        <p:cTn id="434" dur="500"/>
                                        <p:tgtEl>
                                          <p:spTgt spid="422">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860040" y="228960"/>
            <a:ext cx="7423200" cy="820440"/>
          </a:xfrm>
          <a:prstGeom prst="rect">
            <a:avLst/>
          </a:prstGeom>
          <a:noFill/>
          <a:ln w="0">
            <a:noFill/>
          </a:ln>
        </p:spPr>
        <p:txBody>
          <a:bodyPr numCol="1" spcCol="0" anchor="ctr">
            <a:noAutofit/>
          </a:bodyPr>
          <a:p>
            <a:pPr algn="ctr">
              <a:lnSpc>
                <a:spcPct val="100000"/>
              </a:lnSpc>
              <a:buNone/>
            </a:pPr>
            <a:r>
              <a:rPr b="1" lang="en-US" sz="3700" spc="-1" strike="noStrike">
                <a:solidFill>
                  <a:srgbClr val="0070c0"/>
                </a:solidFill>
                <a:latin typeface="Calibri"/>
              </a:rPr>
              <a:t>Capital Budgeting Analysis</a:t>
            </a:r>
            <a:endParaRPr b="0" lang="en-US" sz="3700" spc="-1" strike="noStrike">
              <a:solidFill>
                <a:srgbClr val="000000"/>
              </a:solidFill>
              <a:latin typeface="Calibri"/>
            </a:endParaRPr>
          </a:p>
        </p:txBody>
      </p:sp>
      <p:sp>
        <p:nvSpPr>
          <p:cNvPr id="424" name="PlaceHolder 2"/>
          <p:cNvSpPr>
            <a:spLocks noGrp="1"/>
          </p:cNvSpPr>
          <p:nvPr>
            <p:ph/>
          </p:nvPr>
        </p:nvSpPr>
        <p:spPr>
          <a:xfrm>
            <a:off x="507240" y="1259640"/>
            <a:ext cx="8128800" cy="5064480"/>
          </a:xfrm>
          <a:prstGeom prst="rect">
            <a:avLst/>
          </a:prstGeom>
          <a:noFill/>
          <a:ln w="0">
            <a:noFill/>
          </a:ln>
        </p:spPr>
        <p:txBody>
          <a:bodyPr anchor="t">
            <a:normAutofit fontScale="88000"/>
          </a:bodyPr>
          <a:p>
            <a:pPr marL="472320" indent="-472320">
              <a:lnSpc>
                <a:spcPct val="110000"/>
              </a:lnSpc>
              <a:spcBef>
                <a:spcPts val="1001"/>
              </a:spcBef>
              <a:buNone/>
              <a:tabLst>
                <a:tab algn="l" pos="0"/>
              </a:tabLst>
            </a:pPr>
            <a:r>
              <a:rPr b="0" lang="en-US" sz="1900" spc="-1" strike="noStrike" u="sng">
                <a:solidFill>
                  <a:srgbClr val="000000"/>
                </a:solidFill>
                <a:uFillTx/>
                <a:latin typeface="Calibri"/>
              </a:rPr>
              <a:t>Period</a:t>
            </a:r>
            <a:r>
              <a:rPr b="0" i="1" lang="en-US" sz="1900" spc="-1" strike="noStrike" u="sng">
                <a:solidFill>
                  <a:srgbClr val="000000"/>
                </a:solidFill>
                <a:uFillTx/>
                <a:latin typeface="Calibri"/>
              </a:rPr>
              <a:t> t</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1.</a:t>
            </a:r>
            <a:r>
              <a:rPr b="0" lang="en-US" sz="1900" spc="-1" strike="noStrike">
                <a:solidFill>
                  <a:srgbClr val="000000"/>
                </a:solidFill>
                <a:latin typeface="Calibri"/>
              </a:rPr>
              <a:t>	</a:t>
            </a:r>
            <a:r>
              <a:rPr b="0" lang="en-US" sz="1900" spc="-1" strike="noStrike">
                <a:solidFill>
                  <a:srgbClr val="000000"/>
                </a:solidFill>
                <a:latin typeface="Calibri"/>
              </a:rPr>
              <a:t>Demand</a:t>
            </a:r>
            <a:r>
              <a:rPr b="0" lang="en-US" sz="1900" spc="-1" strike="noStrike">
                <a:solidFill>
                  <a:srgbClr val="000000"/>
                </a:solidFill>
                <a:latin typeface="Calibri"/>
              </a:rPr>
              <a:t>	</a:t>
            </a:r>
            <a:r>
              <a:rPr b="0" lang="en-US" sz="1900" spc="-1" strike="noStrike">
                <a:solidFill>
                  <a:srgbClr val="000000"/>
                </a:solidFill>
                <a:latin typeface="Calibri"/>
              </a:rPr>
              <a:t>(1)</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2.</a:t>
            </a:r>
            <a:r>
              <a:rPr b="0" lang="en-US" sz="1900" spc="-1" strike="noStrike">
                <a:solidFill>
                  <a:srgbClr val="000000"/>
                </a:solidFill>
                <a:latin typeface="Calibri"/>
              </a:rPr>
              <a:t>	</a:t>
            </a:r>
            <a:r>
              <a:rPr b="0" lang="en-US" sz="1900" spc="-1" strike="noStrike">
                <a:solidFill>
                  <a:srgbClr val="000000"/>
                </a:solidFill>
                <a:latin typeface="Calibri"/>
              </a:rPr>
              <a:t>Price per unit</a:t>
            </a:r>
            <a:r>
              <a:rPr b="0" lang="en-US" sz="1900" spc="-1" strike="noStrike">
                <a:solidFill>
                  <a:srgbClr val="000000"/>
                </a:solidFill>
                <a:latin typeface="Calibri"/>
              </a:rPr>
              <a:t>	</a:t>
            </a:r>
            <a:r>
              <a:rPr b="0" lang="en-US" sz="1900" spc="-1" strike="noStrike">
                <a:solidFill>
                  <a:srgbClr val="000000"/>
                </a:solidFill>
                <a:latin typeface="Calibri"/>
              </a:rPr>
              <a:t>(2)</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3.</a:t>
            </a:r>
            <a:r>
              <a:rPr b="0" lang="en-US" sz="1900" spc="-1" strike="noStrike">
                <a:solidFill>
                  <a:srgbClr val="000000"/>
                </a:solidFill>
                <a:latin typeface="Calibri"/>
              </a:rPr>
              <a:t>	</a:t>
            </a:r>
            <a:r>
              <a:rPr b="0" i="1" lang="en-US" sz="1900" spc="-1" strike="noStrike">
                <a:solidFill>
                  <a:srgbClr val="000000"/>
                </a:solidFill>
                <a:latin typeface="Calibri"/>
              </a:rPr>
              <a:t>Total revenue</a:t>
            </a:r>
            <a:r>
              <a:rPr b="0" lang="en-US" sz="1900" spc="-1" strike="noStrike">
                <a:solidFill>
                  <a:srgbClr val="000000"/>
                </a:solidFill>
                <a:latin typeface="Calibri"/>
              </a:rPr>
              <a:t>	</a:t>
            </a:r>
            <a:r>
              <a:rPr b="0" lang="en-US" sz="1900" spc="-1" strike="noStrike">
                <a:solidFill>
                  <a:srgbClr val="000000"/>
                </a:solidFill>
                <a:latin typeface="Calibri"/>
              </a:rPr>
              <a:t>(1)</a:t>
            </a:r>
            <a:r>
              <a:rPr b="0" lang="en-US" sz="1900" spc="-1" strike="noStrike">
                <a:solidFill>
                  <a:srgbClr val="000000"/>
                </a:solidFill>
                <a:latin typeface="Symbol"/>
              </a:rPr>
              <a:t></a:t>
            </a:r>
            <a:r>
              <a:rPr b="0" lang="en-US" sz="1900" spc="-1" strike="noStrike">
                <a:solidFill>
                  <a:srgbClr val="000000"/>
                </a:solidFill>
                <a:latin typeface="Calibri"/>
              </a:rPr>
              <a:t>(2)=(3)</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4.</a:t>
            </a:r>
            <a:r>
              <a:rPr b="0" lang="en-US" sz="1900" spc="-1" strike="noStrike">
                <a:solidFill>
                  <a:srgbClr val="000000"/>
                </a:solidFill>
                <a:latin typeface="Calibri"/>
              </a:rPr>
              <a:t>	</a:t>
            </a:r>
            <a:r>
              <a:rPr b="0" lang="en-US" sz="1900" spc="-1" strike="noStrike">
                <a:solidFill>
                  <a:srgbClr val="000000"/>
                </a:solidFill>
                <a:latin typeface="Calibri"/>
              </a:rPr>
              <a:t>Variable cost per unit</a:t>
            </a:r>
            <a:r>
              <a:rPr b="0" lang="en-US" sz="1900" spc="-1" strike="noStrike">
                <a:solidFill>
                  <a:srgbClr val="000000"/>
                </a:solidFill>
                <a:latin typeface="Calibri"/>
              </a:rPr>
              <a:t>	</a:t>
            </a:r>
            <a:r>
              <a:rPr b="0" lang="en-US" sz="1900" spc="-1" strike="noStrike">
                <a:solidFill>
                  <a:srgbClr val="000000"/>
                </a:solidFill>
                <a:latin typeface="Calibri"/>
              </a:rPr>
              <a:t>(4)</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5.</a:t>
            </a:r>
            <a:r>
              <a:rPr b="0" lang="en-US" sz="1900" spc="-1" strike="noStrike">
                <a:solidFill>
                  <a:srgbClr val="000000"/>
                </a:solidFill>
                <a:latin typeface="Calibri"/>
              </a:rPr>
              <a:t>	</a:t>
            </a:r>
            <a:r>
              <a:rPr b="0" lang="en-US" sz="1900" spc="-1" strike="noStrike">
                <a:solidFill>
                  <a:srgbClr val="000000"/>
                </a:solidFill>
                <a:latin typeface="Calibri"/>
              </a:rPr>
              <a:t>Total variable cost</a:t>
            </a:r>
            <a:r>
              <a:rPr b="0" lang="en-US" sz="1900" spc="-1" strike="noStrike">
                <a:solidFill>
                  <a:srgbClr val="000000"/>
                </a:solidFill>
                <a:latin typeface="Calibri"/>
              </a:rPr>
              <a:t>	</a:t>
            </a:r>
            <a:r>
              <a:rPr b="0" lang="en-US" sz="1900" spc="-1" strike="noStrike">
                <a:solidFill>
                  <a:srgbClr val="000000"/>
                </a:solidFill>
                <a:latin typeface="Calibri"/>
              </a:rPr>
              <a:t> (1)</a:t>
            </a:r>
            <a:r>
              <a:rPr b="0" lang="en-US" sz="1900" spc="-1" strike="noStrike">
                <a:solidFill>
                  <a:srgbClr val="000000"/>
                </a:solidFill>
                <a:latin typeface="Symbol"/>
              </a:rPr>
              <a:t></a:t>
            </a:r>
            <a:r>
              <a:rPr b="0" lang="en-US" sz="1900" spc="-1" strike="noStrike">
                <a:solidFill>
                  <a:srgbClr val="000000"/>
                </a:solidFill>
                <a:latin typeface="Calibri"/>
              </a:rPr>
              <a:t>(4)=(5)</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6.</a:t>
            </a:r>
            <a:r>
              <a:rPr b="0" lang="en-US" sz="1900" spc="-1" strike="noStrike">
                <a:solidFill>
                  <a:srgbClr val="000000"/>
                </a:solidFill>
                <a:latin typeface="Calibri"/>
              </a:rPr>
              <a:t>	</a:t>
            </a:r>
            <a:r>
              <a:rPr b="0" lang="en-US" sz="1900" spc="-1" strike="noStrike">
                <a:solidFill>
                  <a:srgbClr val="000000"/>
                </a:solidFill>
                <a:latin typeface="Calibri"/>
              </a:rPr>
              <a:t>Annual lease expense</a:t>
            </a:r>
            <a:r>
              <a:rPr b="0" lang="en-US" sz="1900" spc="-1" strike="noStrike">
                <a:solidFill>
                  <a:srgbClr val="000000"/>
                </a:solidFill>
                <a:latin typeface="Calibri"/>
              </a:rPr>
              <a:t>	</a:t>
            </a:r>
            <a:r>
              <a:rPr b="0" lang="en-US" sz="1900" spc="-1" strike="noStrike">
                <a:solidFill>
                  <a:srgbClr val="000000"/>
                </a:solidFill>
                <a:latin typeface="Calibri"/>
              </a:rPr>
              <a:t>(6)</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7.</a:t>
            </a:r>
            <a:r>
              <a:rPr b="0" lang="en-US" sz="1900" spc="-1" strike="noStrike">
                <a:solidFill>
                  <a:srgbClr val="000000"/>
                </a:solidFill>
                <a:latin typeface="Calibri"/>
              </a:rPr>
              <a:t>	</a:t>
            </a:r>
            <a:r>
              <a:rPr b="0" lang="en-US" sz="1900" spc="-1" strike="noStrike">
                <a:solidFill>
                  <a:srgbClr val="000000"/>
                </a:solidFill>
                <a:latin typeface="Calibri"/>
              </a:rPr>
              <a:t>Other fixed periodic expenses</a:t>
            </a:r>
            <a:r>
              <a:rPr b="0" lang="en-US" sz="1900" spc="-1" strike="noStrike">
                <a:solidFill>
                  <a:srgbClr val="000000"/>
                </a:solidFill>
                <a:latin typeface="Calibri"/>
              </a:rPr>
              <a:t>	</a:t>
            </a:r>
            <a:r>
              <a:rPr b="0" lang="en-US" sz="1900" spc="-1" strike="noStrike">
                <a:solidFill>
                  <a:srgbClr val="000000"/>
                </a:solidFill>
                <a:latin typeface="Calibri"/>
              </a:rPr>
              <a:t>(7)</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8.</a:t>
            </a:r>
            <a:r>
              <a:rPr b="0" lang="en-US" sz="1900" spc="-1" strike="noStrike">
                <a:solidFill>
                  <a:srgbClr val="000000"/>
                </a:solidFill>
                <a:latin typeface="Calibri"/>
              </a:rPr>
              <a:t>	</a:t>
            </a:r>
            <a:r>
              <a:rPr b="0" lang="en-US" sz="1900" spc="-1" strike="noStrike">
                <a:solidFill>
                  <a:srgbClr val="000000"/>
                </a:solidFill>
                <a:latin typeface="Calibri"/>
              </a:rPr>
              <a:t>Noncash expense (depreciation)</a:t>
            </a:r>
            <a:r>
              <a:rPr b="0" lang="en-US" sz="1900" spc="-1" strike="noStrike">
                <a:solidFill>
                  <a:srgbClr val="000000"/>
                </a:solidFill>
                <a:latin typeface="Calibri"/>
              </a:rPr>
              <a:t>	</a:t>
            </a:r>
            <a:r>
              <a:rPr b="0" lang="en-US" sz="1900" spc="-1" strike="noStrike">
                <a:solidFill>
                  <a:srgbClr val="000000"/>
                </a:solidFill>
                <a:latin typeface="Calibri"/>
              </a:rPr>
              <a:t>(8)</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9.</a:t>
            </a:r>
            <a:r>
              <a:rPr b="0" lang="en-US" sz="1900" spc="-1" strike="noStrike">
                <a:solidFill>
                  <a:srgbClr val="000000"/>
                </a:solidFill>
                <a:latin typeface="Calibri"/>
              </a:rPr>
              <a:t>	</a:t>
            </a:r>
            <a:r>
              <a:rPr b="0" i="1" lang="en-US" sz="1900" spc="-1" strike="noStrike">
                <a:solidFill>
                  <a:srgbClr val="000000"/>
                </a:solidFill>
                <a:latin typeface="Calibri"/>
              </a:rPr>
              <a:t>Total expenses</a:t>
            </a:r>
            <a:r>
              <a:rPr b="0" lang="en-US" sz="1900" spc="-1" strike="noStrike">
                <a:solidFill>
                  <a:srgbClr val="000000"/>
                </a:solidFill>
                <a:latin typeface="Calibri"/>
              </a:rPr>
              <a:t>	</a:t>
            </a:r>
            <a:r>
              <a:rPr b="0" lang="en-US" sz="1900" spc="-1" strike="noStrike">
                <a:solidFill>
                  <a:srgbClr val="000000"/>
                </a:solidFill>
                <a:latin typeface="Calibri"/>
              </a:rPr>
              <a:t>(5)+(6)+(7)+(8)=(9)</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10.</a:t>
            </a:r>
            <a:r>
              <a:rPr b="0" lang="en-US" sz="1900" spc="-1" strike="noStrike">
                <a:solidFill>
                  <a:srgbClr val="000000"/>
                </a:solidFill>
                <a:latin typeface="Calibri"/>
              </a:rPr>
              <a:t>	</a:t>
            </a:r>
            <a:r>
              <a:rPr b="0" lang="en-US" sz="1900" spc="-1" strike="noStrike">
                <a:solidFill>
                  <a:srgbClr val="000000"/>
                </a:solidFill>
                <a:latin typeface="Calibri"/>
              </a:rPr>
              <a:t>Before-tax earnings of subsidiary</a:t>
            </a:r>
            <a:r>
              <a:rPr b="0" lang="en-US" sz="1900" spc="-1" strike="noStrike">
                <a:solidFill>
                  <a:srgbClr val="000000"/>
                </a:solidFill>
                <a:latin typeface="Calibri"/>
              </a:rPr>
              <a:t>	</a:t>
            </a:r>
            <a:r>
              <a:rPr b="0" lang="en-US" sz="1900" spc="-1" strike="noStrike">
                <a:solidFill>
                  <a:srgbClr val="000000"/>
                </a:solidFill>
                <a:latin typeface="Calibri"/>
              </a:rPr>
              <a:t>(3)–(9)=(10)</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11.</a:t>
            </a:r>
            <a:r>
              <a:rPr b="0" lang="en-US" sz="1900" spc="-1" strike="noStrike">
                <a:solidFill>
                  <a:srgbClr val="000000"/>
                </a:solidFill>
                <a:latin typeface="Calibri"/>
              </a:rPr>
              <a:t>	</a:t>
            </a:r>
            <a:r>
              <a:rPr b="0" lang="en-US" sz="1900" spc="-1" strike="noStrike">
                <a:solidFill>
                  <a:srgbClr val="000000"/>
                </a:solidFill>
                <a:latin typeface="Calibri"/>
              </a:rPr>
              <a:t>Host government tax</a:t>
            </a:r>
            <a:r>
              <a:rPr b="0" lang="en-US" sz="1900" spc="-1" strike="noStrike">
                <a:solidFill>
                  <a:srgbClr val="000000"/>
                </a:solidFill>
                <a:latin typeface="Calibri"/>
              </a:rPr>
              <a:t>	</a:t>
            </a:r>
            <a:r>
              <a:rPr b="0" lang="en-US" sz="1900" spc="-1" strike="noStrike">
                <a:solidFill>
                  <a:srgbClr val="000000"/>
                </a:solidFill>
                <a:latin typeface="Calibri"/>
              </a:rPr>
              <a:t>tax rate</a:t>
            </a:r>
            <a:r>
              <a:rPr b="0" lang="en-US" sz="1900" spc="-1" strike="noStrike">
                <a:solidFill>
                  <a:srgbClr val="000000"/>
                </a:solidFill>
                <a:latin typeface="Symbol"/>
              </a:rPr>
              <a:t></a:t>
            </a:r>
            <a:r>
              <a:rPr b="0" lang="en-US" sz="1900" spc="-1" strike="noStrike">
                <a:solidFill>
                  <a:srgbClr val="000000"/>
                </a:solidFill>
                <a:latin typeface="Calibri"/>
              </a:rPr>
              <a:t>(10)=(11)</a:t>
            </a:r>
            <a:endParaRPr b="0" lang="en-US" sz="1900" spc="-1" strike="noStrike">
              <a:solidFill>
                <a:srgbClr val="000000"/>
              </a:solidFill>
              <a:latin typeface="Calibri"/>
            </a:endParaRPr>
          </a:p>
          <a:p>
            <a:pPr marL="472320" indent="-472320">
              <a:lnSpc>
                <a:spcPct val="110000"/>
              </a:lnSpc>
              <a:spcBef>
                <a:spcPts val="1001"/>
              </a:spcBef>
              <a:buNone/>
              <a:tabLst>
                <a:tab algn="l" pos="0"/>
              </a:tabLst>
            </a:pPr>
            <a:r>
              <a:rPr b="0" lang="en-US" sz="1900" spc="-1" strike="noStrike">
                <a:solidFill>
                  <a:srgbClr val="000000"/>
                </a:solidFill>
                <a:latin typeface="Calibri"/>
              </a:rPr>
              <a:t>	</a:t>
            </a:r>
            <a:r>
              <a:rPr b="0" lang="en-US" sz="1900" spc="-1" strike="noStrike">
                <a:solidFill>
                  <a:srgbClr val="000000"/>
                </a:solidFill>
                <a:latin typeface="Calibri"/>
              </a:rPr>
              <a:t>12.</a:t>
            </a:r>
            <a:r>
              <a:rPr b="0" lang="en-US" sz="1900" spc="-1" strike="noStrike">
                <a:solidFill>
                  <a:srgbClr val="000000"/>
                </a:solidFill>
                <a:latin typeface="Calibri"/>
              </a:rPr>
              <a:t>	</a:t>
            </a:r>
            <a:r>
              <a:rPr b="0" lang="en-US" sz="1900" spc="-1" strike="noStrike">
                <a:solidFill>
                  <a:srgbClr val="000000"/>
                </a:solidFill>
                <a:latin typeface="Calibri"/>
              </a:rPr>
              <a:t>After-tax earnings of subsidiary</a:t>
            </a:r>
            <a:r>
              <a:rPr b="0" lang="en-US" sz="1900" spc="-1" strike="noStrike">
                <a:solidFill>
                  <a:srgbClr val="000000"/>
                </a:solidFill>
                <a:latin typeface="Calibri"/>
              </a:rPr>
              <a:t>	</a:t>
            </a:r>
            <a:r>
              <a:rPr b="0" lang="en-US" sz="1900" spc="-1" strike="noStrike">
                <a:solidFill>
                  <a:srgbClr val="000000"/>
                </a:solidFill>
                <a:latin typeface="Calibri"/>
              </a:rPr>
              <a:t>(10)–(11)=(12)</a:t>
            </a:r>
            <a:endParaRPr b="0" lang="en-US" sz="1900" spc="-1" strike="noStrike">
              <a:solidFill>
                <a:srgbClr val="000000"/>
              </a:solidFill>
              <a:latin typeface="Calibri"/>
            </a:endParaRPr>
          </a:p>
        </p:txBody>
      </p:sp>
      <p:sp>
        <p:nvSpPr>
          <p:cNvPr id="425" name="PlaceHolder 3"/>
          <p:cNvSpPr>
            <a:spLocks noGrp="1"/>
          </p:cNvSpPr>
          <p:nvPr>
            <p:ph type="ftr" idx="7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26" name="PlaceHolder 4"/>
          <p:cNvSpPr>
            <a:spLocks noGrp="1"/>
          </p:cNvSpPr>
          <p:nvPr>
            <p:ph type="sldNum" idx="7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87BA6B8B-5021-46EB-ABAC-CE8012C7C235}" type="slidenum">
              <a:rPr b="0" lang="en-US" sz="2200" spc="-1" strike="noStrike">
                <a:solidFill>
                  <a:srgbClr val="8b8b8b"/>
                </a:solidFill>
                <a:latin typeface="Cambria"/>
              </a:rPr>
              <a:t>32</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435" dur="indefinite" restart="never" nodeType="tmRoot">
          <p:childTnLst>
            <p:seq>
              <p:cTn id="436" dur="indefinite" nodeType="mainSeq">
                <p:childTnLst>
                  <p:par>
                    <p:cTn id="437" nodeType="clickEffect" fill="hold">
                      <p:stCondLst>
                        <p:cond delay="indefinite"/>
                      </p:stCondLst>
                      <p:childTnLst>
                        <p:par>
                          <p:cTn id="438" nodeType="withEffect" fill="hold">
                            <p:stCondLst>
                              <p:cond delay="0"/>
                            </p:stCondLst>
                            <p:childTnLst>
                              <p:par>
                                <p:cTn id="439" nodeType="clickEffect" fill="hold" presetClass="entr" presetID="22" presetSubtype="1">
                                  <p:stCondLst>
                                    <p:cond delay="0"/>
                                  </p:stCondLst>
                                  <p:childTnLst>
                                    <p:set>
                                      <p:cBhvr>
                                        <p:cTn id="440" dur="1" fill="hold">
                                          <p:stCondLst>
                                            <p:cond delay="0"/>
                                          </p:stCondLst>
                                        </p:cTn>
                                        <p:tgtEl>
                                          <p:spTgt spid="424"/>
                                        </p:tgtEl>
                                        <p:attrNameLst>
                                          <p:attrName>style.visibility</p:attrName>
                                        </p:attrNameLst>
                                      </p:cBhvr>
                                      <p:to>
                                        <p:strVal val="visible"/>
                                      </p:to>
                                    </p:set>
                                    <p:animEffect filter="wipe(up)" transition="in">
                                      <p:cBhvr additive="repl">
                                        <p:cTn id="441"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860040" y="228960"/>
            <a:ext cx="7423200" cy="820440"/>
          </a:xfrm>
          <a:prstGeom prst="rect">
            <a:avLst/>
          </a:prstGeom>
          <a:noFill/>
          <a:ln w="0">
            <a:noFill/>
          </a:ln>
        </p:spPr>
        <p:txBody>
          <a:bodyPr numCol="1" spcCol="0" lIns="83160" rIns="83160" tIns="40680" bIns="40680" anchor="ctr">
            <a:noAutofit/>
          </a:bodyPr>
          <a:p>
            <a:pPr algn="ctr">
              <a:lnSpc>
                <a:spcPct val="100000"/>
              </a:lnSpc>
              <a:buNone/>
            </a:pPr>
            <a:r>
              <a:rPr b="1" lang="en-US" sz="3700" spc="-1" strike="noStrike">
                <a:solidFill>
                  <a:srgbClr val="0070c0"/>
                </a:solidFill>
                <a:latin typeface="Calibri"/>
              </a:rPr>
              <a:t>Capital Budgeting Analysis</a:t>
            </a:r>
            <a:endParaRPr b="0" lang="en-US" sz="3700" spc="-1" strike="noStrike">
              <a:solidFill>
                <a:srgbClr val="000000"/>
              </a:solidFill>
              <a:latin typeface="Calibri"/>
            </a:endParaRPr>
          </a:p>
        </p:txBody>
      </p:sp>
      <p:sp>
        <p:nvSpPr>
          <p:cNvPr id="428" name="PlaceHolder 2"/>
          <p:cNvSpPr>
            <a:spLocks noGrp="1"/>
          </p:cNvSpPr>
          <p:nvPr>
            <p:ph/>
          </p:nvPr>
        </p:nvSpPr>
        <p:spPr>
          <a:xfrm>
            <a:off x="540720" y="1189800"/>
            <a:ext cx="8061840" cy="5210280"/>
          </a:xfrm>
          <a:prstGeom prst="rect">
            <a:avLst/>
          </a:prstGeom>
          <a:noFill/>
          <a:ln w="0">
            <a:noFill/>
          </a:ln>
        </p:spPr>
        <p:txBody>
          <a:bodyPr lIns="83160" rIns="83160" tIns="40680" bIns="40680" anchor="t">
            <a:normAutofit fontScale="91000"/>
          </a:bodyPr>
          <a:p>
            <a:pPr marL="472320" indent="-472320">
              <a:lnSpc>
                <a:spcPct val="110000"/>
              </a:lnSpc>
              <a:spcBef>
                <a:spcPts val="1001"/>
              </a:spcBef>
              <a:buNone/>
              <a:tabLst>
                <a:tab algn="l" pos="0"/>
              </a:tabLst>
            </a:pPr>
            <a:r>
              <a:rPr b="0" lang="en-US" sz="2100" spc="-1" strike="noStrike" u="sng">
                <a:solidFill>
                  <a:srgbClr val="000000"/>
                </a:solidFill>
                <a:uFillTx/>
                <a:latin typeface="Calibri"/>
              </a:rPr>
              <a:t>Period</a:t>
            </a:r>
            <a:r>
              <a:rPr b="0" i="1" lang="en-US" sz="2100" spc="-1" strike="noStrike" u="sng">
                <a:solidFill>
                  <a:srgbClr val="000000"/>
                </a:solidFill>
                <a:uFillTx/>
                <a:latin typeface="Calibri"/>
              </a:rPr>
              <a:t> t</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13.</a:t>
            </a:r>
            <a:r>
              <a:rPr b="0" lang="en-US" sz="2100" spc="-1" strike="noStrike">
                <a:solidFill>
                  <a:srgbClr val="000000"/>
                </a:solidFill>
                <a:latin typeface="Calibri"/>
              </a:rPr>
              <a:t>	</a:t>
            </a:r>
            <a:r>
              <a:rPr b="0" lang="en-US" sz="2100" spc="-1" strike="noStrike">
                <a:solidFill>
                  <a:srgbClr val="000000"/>
                </a:solidFill>
                <a:latin typeface="Calibri"/>
              </a:rPr>
              <a:t>Net cash flow to subsidiary</a:t>
            </a:r>
            <a:r>
              <a:rPr b="0" lang="en-US" sz="2100" spc="-1" strike="noStrike">
                <a:solidFill>
                  <a:srgbClr val="000000"/>
                </a:solidFill>
                <a:latin typeface="Calibri"/>
              </a:rPr>
              <a:t>	</a:t>
            </a:r>
            <a:r>
              <a:rPr b="0" lang="en-US" sz="2100" spc="-1" strike="noStrike">
                <a:solidFill>
                  <a:srgbClr val="000000"/>
                </a:solidFill>
                <a:latin typeface="Calibri"/>
              </a:rPr>
              <a:t> (12)+(8)=(13)</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14.</a:t>
            </a:r>
            <a:r>
              <a:rPr b="0" lang="en-US" sz="2100" spc="-1" strike="noStrike">
                <a:solidFill>
                  <a:srgbClr val="000000"/>
                </a:solidFill>
                <a:latin typeface="Calibri"/>
              </a:rPr>
              <a:t>	</a:t>
            </a:r>
            <a:r>
              <a:rPr b="0" lang="en-US" sz="2100" spc="-1" strike="noStrike">
                <a:solidFill>
                  <a:srgbClr val="000000"/>
                </a:solidFill>
                <a:latin typeface="Calibri"/>
              </a:rPr>
              <a:t>Remittance to parent</a:t>
            </a:r>
            <a:r>
              <a:rPr b="0" lang="en-US" sz="2100" spc="-1" strike="noStrike">
                <a:solidFill>
                  <a:srgbClr val="000000"/>
                </a:solidFill>
                <a:latin typeface="Calibri"/>
              </a:rPr>
              <a:t>	</a:t>
            </a:r>
            <a:r>
              <a:rPr b="0" lang="en-US" sz="2100" spc="-1" strike="noStrike">
                <a:solidFill>
                  <a:srgbClr val="000000"/>
                </a:solidFill>
                <a:latin typeface="Calibri"/>
              </a:rPr>
              <a:t>(14)</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15.</a:t>
            </a:r>
            <a:r>
              <a:rPr b="0" lang="en-US" sz="2100" spc="-1" strike="noStrike">
                <a:solidFill>
                  <a:srgbClr val="000000"/>
                </a:solidFill>
                <a:latin typeface="Calibri"/>
              </a:rPr>
              <a:t>	</a:t>
            </a:r>
            <a:r>
              <a:rPr b="0" lang="en-US" sz="2100" spc="-1" strike="noStrike">
                <a:solidFill>
                  <a:srgbClr val="000000"/>
                </a:solidFill>
                <a:latin typeface="Calibri"/>
              </a:rPr>
              <a:t>Tax on remitted funds</a:t>
            </a:r>
            <a:r>
              <a:rPr b="0" lang="en-US" sz="2100" spc="-1" strike="noStrike">
                <a:solidFill>
                  <a:srgbClr val="000000"/>
                </a:solidFill>
                <a:latin typeface="Calibri"/>
              </a:rPr>
              <a:t>	</a:t>
            </a:r>
            <a:r>
              <a:rPr b="0" lang="en-US" sz="2100" spc="-1" strike="noStrike">
                <a:solidFill>
                  <a:srgbClr val="000000"/>
                </a:solidFill>
                <a:latin typeface="Calibri"/>
              </a:rPr>
              <a:t>tax rate</a:t>
            </a:r>
            <a:r>
              <a:rPr b="0" lang="en-US" sz="2100" spc="-1" strike="noStrike">
                <a:solidFill>
                  <a:srgbClr val="000000"/>
                </a:solidFill>
                <a:latin typeface="Symbol"/>
              </a:rPr>
              <a:t></a:t>
            </a:r>
            <a:r>
              <a:rPr b="0" lang="en-US" sz="2100" spc="-1" strike="noStrike">
                <a:solidFill>
                  <a:srgbClr val="000000"/>
                </a:solidFill>
                <a:latin typeface="Calibri"/>
              </a:rPr>
              <a:t>(14)=(15)</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16.</a:t>
            </a:r>
            <a:r>
              <a:rPr b="0" lang="en-US" sz="2100" spc="-1" strike="noStrike">
                <a:solidFill>
                  <a:srgbClr val="000000"/>
                </a:solidFill>
                <a:latin typeface="Calibri"/>
              </a:rPr>
              <a:t>	</a:t>
            </a:r>
            <a:r>
              <a:rPr b="0" lang="en-US" sz="2100" spc="-1" strike="noStrike">
                <a:solidFill>
                  <a:srgbClr val="000000"/>
                </a:solidFill>
                <a:latin typeface="Calibri"/>
              </a:rPr>
              <a:t>Remittance after withheld tax</a:t>
            </a:r>
            <a:r>
              <a:rPr b="0" lang="en-US" sz="2100" spc="-1" strike="noStrike">
                <a:solidFill>
                  <a:srgbClr val="000000"/>
                </a:solidFill>
                <a:latin typeface="Calibri"/>
              </a:rPr>
              <a:t>	</a:t>
            </a:r>
            <a:r>
              <a:rPr b="0" lang="en-US" sz="2100" spc="-1" strike="noStrike">
                <a:solidFill>
                  <a:srgbClr val="000000"/>
                </a:solidFill>
                <a:latin typeface="Calibri"/>
              </a:rPr>
              <a:t>(14)–(15)=(16)</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17.</a:t>
            </a:r>
            <a:r>
              <a:rPr b="0" lang="en-US" sz="2100" spc="-1" strike="noStrike">
                <a:solidFill>
                  <a:srgbClr val="000000"/>
                </a:solidFill>
                <a:latin typeface="Calibri"/>
              </a:rPr>
              <a:t>	</a:t>
            </a:r>
            <a:r>
              <a:rPr b="0" lang="en-US" sz="2100" spc="-1" strike="noStrike">
                <a:solidFill>
                  <a:srgbClr val="000000"/>
                </a:solidFill>
                <a:latin typeface="Calibri"/>
              </a:rPr>
              <a:t>Salvage value</a:t>
            </a:r>
            <a:r>
              <a:rPr b="0" lang="en-US" sz="2100" spc="-1" strike="noStrike">
                <a:solidFill>
                  <a:srgbClr val="000000"/>
                </a:solidFill>
                <a:latin typeface="Calibri"/>
              </a:rPr>
              <a:t>	</a:t>
            </a:r>
            <a:r>
              <a:rPr b="0" lang="en-US" sz="2100" spc="-1" strike="noStrike">
                <a:solidFill>
                  <a:srgbClr val="000000"/>
                </a:solidFill>
                <a:latin typeface="Calibri"/>
              </a:rPr>
              <a:t>(17)</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18.</a:t>
            </a:r>
            <a:r>
              <a:rPr b="0" lang="en-US" sz="2100" spc="-1" strike="noStrike">
                <a:solidFill>
                  <a:srgbClr val="000000"/>
                </a:solidFill>
                <a:latin typeface="Calibri"/>
              </a:rPr>
              <a:t>	</a:t>
            </a:r>
            <a:r>
              <a:rPr b="0" lang="en-US" sz="2100" spc="-1" strike="noStrike">
                <a:solidFill>
                  <a:srgbClr val="000000"/>
                </a:solidFill>
                <a:latin typeface="Calibri"/>
              </a:rPr>
              <a:t>Exchange rate</a:t>
            </a:r>
            <a:r>
              <a:rPr b="0" lang="en-US" sz="2100" spc="-1" strike="noStrike">
                <a:solidFill>
                  <a:srgbClr val="000000"/>
                </a:solidFill>
                <a:latin typeface="Calibri"/>
              </a:rPr>
              <a:t>	</a:t>
            </a:r>
            <a:r>
              <a:rPr b="0" lang="en-US" sz="2100" spc="-1" strike="noStrike">
                <a:solidFill>
                  <a:srgbClr val="000000"/>
                </a:solidFill>
                <a:latin typeface="Calibri"/>
              </a:rPr>
              <a:t>(18)</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19.</a:t>
            </a:r>
            <a:r>
              <a:rPr b="0" lang="en-US" sz="2100" spc="-1" strike="noStrike">
                <a:solidFill>
                  <a:srgbClr val="000000"/>
                </a:solidFill>
                <a:latin typeface="Calibri"/>
              </a:rPr>
              <a:t>	</a:t>
            </a:r>
            <a:r>
              <a:rPr b="0" lang="en-US" sz="2100" spc="-1" strike="noStrike">
                <a:solidFill>
                  <a:srgbClr val="000000"/>
                </a:solidFill>
                <a:latin typeface="Calibri"/>
              </a:rPr>
              <a:t>Cash flow to parent</a:t>
            </a:r>
            <a:r>
              <a:rPr b="0" lang="en-US" sz="2100" spc="-1" strike="noStrike">
                <a:solidFill>
                  <a:srgbClr val="000000"/>
                </a:solidFill>
                <a:latin typeface="Calibri"/>
              </a:rPr>
              <a:t>	</a:t>
            </a:r>
            <a:r>
              <a:rPr b="0" lang="en-US" sz="2100" spc="-1" strike="noStrike">
                <a:solidFill>
                  <a:srgbClr val="000000"/>
                </a:solidFill>
                <a:latin typeface="Calibri"/>
              </a:rPr>
              <a:t>(16)</a:t>
            </a:r>
            <a:r>
              <a:rPr b="0" lang="en-US" sz="2100" spc="-1" strike="noStrike">
                <a:solidFill>
                  <a:srgbClr val="000000"/>
                </a:solidFill>
                <a:latin typeface="Symbol"/>
              </a:rPr>
              <a:t></a:t>
            </a:r>
            <a:r>
              <a:rPr b="0" lang="en-US" sz="2100" spc="-1" strike="noStrike">
                <a:solidFill>
                  <a:srgbClr val="000000"/>
                </a:solidFill>
                <a:latin typeface="Calibri"/>
              </a:rPr>
              <a:t>(18)+(17)</a:t>
            </a:r>
            <a:r>
              <a:rPr b="0" lang="en-US" sz="2100" spc="-1" strike="noStrike">
                <a:solidFill>
                  <a:srgbClr val="000000"/>
                </a:solidFill>
                <a:latin typeface="Symbol"/>
              </a:rPr>
              <a:t></a:t>
            </a:r>
            <a:r>
              <a:rPr b="0" lang="en-US" sz="2100" spc="-1" strike="noStrike">
                <a:solidFill>
                  <a:srgbClr val="000000"/>
                </a:solidFill>
                <a:latin typeface="Calibri"/>
              </a:rPr>
              <a:t>(18)=(19)</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20.</a:t>
            </a:r>
            <a:r>
              <a:rPr b="0" lang="en-US" sz="2100" spc="-1" strike="noStrike">
                <a:solidFill>
                  <a:srgbClr val="000000"/>
                </a:solidFill>
                <a:latin typeface="Calibri"/>
              </a:rPr>
              <a:t>	</a:t>
            </a:r>
            <a:r>
              <a:rPr b="0" lang="en-US" sz="2100" spc="-1" strike="noStrike">
                <a:solidFill>
                  <a:srgbClr val="000000"/>
                </a:solidFill>
                <a:latin typeface="Calibri"/>
              </a:rPr>
              <a:t>Investment by parent</a:t>
            </a:r>
            <a:r>
              <a:rPr b="0" lang="en-US" sz="2100" spc="-1" strike="noStrike">
                <a:solidFill>
                  <a:srgbClr val="000000"/>
                </a:solidFill>
                <a:latin typeface="Calibri"/>
              </a:rPr>
              <a:t>	</a:t>
            </a:r>
            <a:r>
              <a:rPr b="0" lang="en-US" sz="2100" spc="-1" strike="noStrike">
                <a:solidFill>
                  <a:srgbClr val="000000"/>
                </a:solidFill>
                <a:latin typeface="Calibri"/>
              </a:rPr>
              <a:t>(20)</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21.</a:t>
            </a:r>
            <a:r>
              <a:rPr b="0" lang="en-US" sz="2100" spc="-1" strike="noStrike">
                <a:solidFill>
                  <a:srgbClr val="000000"/>
                </a:solidFill>
                <a:latin typeface="Calibri"/>
              </a:rPr>
              <a:t>	</a:t>
            </a:r>
            <a:r>
              <a:rPr b="0" lang="en-US" sz="2100" spc="-1" strike="noStrike">
                <a:solidFill>
                  <a:srgbClr val="000000"/>
                </a:solidFill>
                <a:latin typeface="Calibri"/>
              </a:rPr>
              <a:t>Net cash flow to parent</a:t>
            </a:r>
            <a:r>
              <a:rPr b="0" lang="en-US" sz="2100" spc="-1" strike="noStrike">
                <a:solidFill>
                  <a:srgbClr val="000000"/>
                </a:solidFill>
                <a:latin typeface="Calibri"/>
              </a:rPr>
              <a:t>	</a:t>
            </a:r>
            <a:r>
              <a:rPr b="0" lang="en-US" sz="2100" spc="-1" strike="noStrike">
                <a:solidFill>
                  <a:srgbClr val="000000"/>
                </a:solidFill>
                <a:latin typeface="Calibri"/>
              </a:rPr>
              <a:t>(19)–(20)=(21)</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22.</a:t>
            </a:r>
            <a:r>
              <a:rPr b="0" lang="en-US" sz="2100" spc="-1" strike="noStrike">
                <a:solidFill>
                  <a:srgbClr val="000000"/>
                </a:solidFill>
                <a:latin typeface="Calibri"/>
              </a:rPr>
              <a:t>	</a:t>
            </a:r>
            <a:r>
              <a:rPr b="0" lang="en-US" sz="2100" spc="-1" strike="noStrike">
                <a:solidFill>
                  <a:srgbClr val="000000"/>
                </a:solidFill>
                <a:latin typeface="Calibri"/>
              </a:rPr>
              <a:t>PV of net cash flow to parent</a:t>
            </a:r>
            <a:r>
              <a:rPr b="0" lang="en-US" sz="2100" spc="-1" strike="noStrike">
                <a:solidFill>
                  <a:srgbClr val="000000"/>
                </a:solidFill>
                <a:latin typeface="Calibri"/>
              </a:rPr>
              <a:t>	</a:t>
            </a:r>
            <a:r>
              <a:rPr b="0" lang="en-US" sz="2100" spc="-1" strike="noStrike">
                <a:solidFill>
                  <a:srgbClr val="000000"/>
                </a:solidFill>
                <a:latin typeface="Calibri"/>
              </a:rPr>
              <a:t>(1+</a:t>
            </a:r>
            <a:r>
              <a:rPr b="0" i="1" lang="en-US" sz="2100" spc="-1" strike="noStrike">
                <a:solidFill>
                  <a:srgbClr val="000000"/>
                </a:solidFill>
                <a:latin typeface="Calibri"/>
              </a:rPr>
              <a:t>k</a:t>
            </a:r>
            <a:r>
              <a:rPr b="0" lang="en-US" sz="2100" spc="-1" strike="noStrike">
                <a:solidFill>
                  <a:srgbClr val="000000"/>
                </a:solidFill>
                <a:latin typeface="Calibri"/>
              </a:rPr>
              <a:t>) </a:t>
            </a:r>
            <a:r>
              <a:rPr b="0" lang="en-US" sz="2100" spc="-1" strike="noStrike" baseline="30000">
                <a:solidFill>
                  <a:srgbClr val="000000"/>
                </a:solidFill>
                <a:latin typeface="Calibri"/>
              </a:rPr>
              <a:t>- </a:t>
            </a:r>
            <a:r>
              <a:rPr b="0" i="1" lang="en-US" sz="2100" spc="-1" strike="noStrike" baseline="30000">
                <a:solidFill>
                  <a:srgbClr val="000000"/>
                </a:solidFill>
                <a:latin typeface="Calibri"/>
              </a:rPr>
              <a:t>t</a:t>
            </a:r>
            <a:r>
              <a:rPr b="0" lang="en-US" sz="2100" spc="-1" strike="noStrike">
                <a:solidFill>
                  <a:srgbClr val="000000"/>
                </a:solidFill>
                <a:latin typeface="Symbol"/>
              </a:rPr>
              <a:t></a:t>
            </a:r>
            <a:r>
              <a:rPr b="0" lang="en-US" sz="2100" spc="-1" strike="noStrike">
                <a:solidFill>
                  <a:srgbClr val="000000"/>
                </a:solidFill>
                <a:latin typeface="Calibri"/>
              </a:rPr>
              <a:t>(21)=(22)</a:t>
            </a:r>
            <a:endParaRPr b="0" lang="en-US" sz="2100" spc="-1" strike="noStrike">
              <a:solidFill>
                <a:srgbClr val="000000"/>
              </a:solidFill>
              <a:latin typeface="Calibri"/>
            </a:endParaRPr>
          </a:p>
          <a:p>
            <a:pPr marL="472320" indent="-472320">
              <a:lnSpc>
                <a:spcPct val="110000"/>
              </a:lnSpc>
              <a:spcBef>
                <a:spcPts val="1001"/>
              </a:spcBef>
              <a:buNone/>
              <a:tabLst>
                <a:tab algn="l" pos="0"/>
              </a:tabLst>
            </a:pPr>
            <a:r>
              <a:rPr b="0" lang="en-US" sz="2100" spc="-1" strike="noStrike">
                <a:solidFill>
                  <a:srgbClr val="000000"/>
                </a:solidFill>
                <a:latin typeface="Calibri"/>
              </a:rPr>
              <a:t>	</a:t>
            </a:r>
            <a:r>
              <a:rPr b="0" lang="en-US" sz="2100" spc="-1" strike="noStrike">
                <a:solidFill>
                  <a:srgbClr val="000000"/>
                </a:solidFill>
                <a:latin typeface="Calibri"/>
              </a:rPr>
              <a:t>23.</a:t>
            </a:r>
            <a:r>
              <a:rPr b="0" lang="en-US" sz="2100" spc="-1" strike="noStrike">
                <a:solidFill>
                  <a:srgbClr val="000000"/>
                </a:solidFill>
                <a:latin typeface="Calibri"/>
              </a:rPr>
              <a:t>	</a:t>
            </a:r>
            <a:r>
              <a:rPr b="0" lang="en-US" sz="2100" spc="-1" strike="noStrike">
                <a:solidFill>
                  <a:srgbClr val="000000"/>
                </a:solidFill>
                <a:latin typeface="Calibri"/>
              </a:rPr>
              <a:t>Cumulative NPV</a:t>
            </a:r>
            <a:r>
              <a:rPr b="0" lang="en-US" sz="2100" spc="-1" strike="noStrike">
                <a:solidFill>
                  <a:srgbClr val="000000"/>
                </a:solidFill>
                <a:latin typeface="Calibri"/>
              </a:rPr>
              <a:t>	</a:t>
            </a:r>
            <a:r>
              <a:rPr b="0" lang="en-US" sz="2100" spc="-1" strike="noStrike">
                <a:solidFill>
                  <a:srgbClr val="000000"/>
                </a:solidFill>
                <a:latin typeface="Symbol"/>
              </a:rPr>
              <a:t></a:t>
            </a:r>
            <a:r>
              <a:rPr b="0" lang="en-US" sz="2100" spc="-1" strike="noStrike">
                <a:solidFill>
                  <a:srgbClr val="000000"/>
                </a:solidFill>
                <a:latin typeface="Calibri"/>
              </a:rPr>
              <a:t>PVs=(23)</a:t>
            </a:r>
            <a:endParaRPr b="0" lang="en-US" sz="2100" spc="-1" strike="noStrike">
              <a:solidFill>
                <a:srgbClr val="000000"/>
              </a:solidFill>
              <a:latin typeface="Calibri"/>
            </a:endParaRPr>
          </a:p>
        </p:txBody>
      </p:sp>
      <p:sp>
        <p:nvSpPr>
          <p:cNvPr id="429" name="PlaceHolder 3"/>
          <p:cNvSpPr>
            <a:spLocks noGrp="1"/>
          </p:cNvSpPr>
          <p:nvPr>
            <p:ph type="ftr" idx="8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30" name="PlaceHolder 4"/>
          <p:cNvSpPr>
            <a:spLocks noGrp="1"/>
          </p:cNvSpPr>
          <p:nvPr>
            <p:ph type="sldNum" idx="8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4675FDC0-1591-422F-882F-4DFADDF79FD6}" type="slidenum">
              <a:rPr b="0" lang="en-US" sz="2200" spc="-1" strike="noStrike">
                <a:solidFill>
                  <a:srgbClr val="8b8b8b"/>
                </a:solidFill>
                <a:latin typeface="Cambria"/>
              </a:rPr>
              <a:t>33</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442" dur="indefinite" restart="never" nodeType="tmRoot">
          <p:childTnLst>
            <p:seq>
              <p:cTn id="443" dur="indefinite" nodeType="mainSeq">
                <p:childTnLst>
                  <p:par>
                    <p:cTn id="444" nodeType="clickEffect" fill="hold">
                      <p:stCondLst>
                        <p:cond delay="0"/>
                      </p:stCondLst>
                      <p:childTnLst>
                        <p:par>
                          <p:cTn id="445" nodeType="withEffect" fill="hold">
                            <p:stCondLst>
                              <p:cond delay="0"/>
                            </p:stCondLst>
                            <p:childTnLst>
                              <p:par>
                                <p:cTn id="446" nodeType="afterEffect" fill="hold" presetClass="entr" presetID="22" presetSubtype="1">
                                  <p:stCondLst>
                                    <p:cond delay="0"/>
                                  </p:stCondLst>
                                  <p:childTnLst>
                                    <p:set>
                                      <p:cBhvr>
                                        <p:cTn id="447" dur="1" fill="hold">
                                          <p:stCondLst>
                                            <p:cond delay="0"/>
                                          </p:stCondLst>
                                        </p:cTn>
                                        <p:tgtEl>
                                          <p:spTgt spid="428"/>
                                        </p:tgtEl>
                                        <p:attrNameLst>
                                          <p:attrName>style.visibility</p:attrName>
                                        </p:attrNameLst>
                                      </p:cBhvr>
                                      <p:to>
                                        <p:strVal val="visible"/>
                                      </p:to>
                                    </p:set>
                                    <p:animEffect filter="wipe(up)" transition="in">
                                      <p:cBhvr additive="repl">
                                        <p:cTn id="448" dur="5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860040" y="380520"/>
            <a:ext cx="7742520" cy="808920"/>
          </a:xfrm>
          <a:prstGeom prst="rect">
            <a:avLst/>
          </a:prstGeom>
          <a:noFill/>
          <a:ln w="0">
            <a:noFill/>
          </a:ln>
        </p:spPr>
        <p:txBody>
          <a:bodyPr anchor="ctr">
            <a:normAutofit fontScale="68000"/>
          </a:bodyPr>
          <a:p>
            <a:pPr algn="ctr">
              <a:lnSpc>
                <a:spcPct val="100000"/>
              </a:lnSpc>
              <a:buNone/>
            </a:pPr>
            <a:r>
              <a:rPr b="1" lang="en-US" sz="3900" spc="-1" strike="noStrike">
                <a:solidFill>
                  <a:srgbClr val="0070c0"/>
                </a:solidFill>
                <a:latin typeface="Calibri"/>
              </a:rPr>
              <a:t>Factors to Consider in Multinational Capital Budgeting</a:t>
            </a:r>
            <a:endParaRPr b="0" lang="en-US" sz="3900" spc="-1" strike="noStrike">
              <a:solidFill>
                <a:srgbClr val="000000"/>
              </a:solidFill>
              <a:latin typeface="Calibri"/>
            </a:endParaRPr>
          </a:p>
        </p:txBody>
      </p:sp>
      <p:sp>
        <p:nvSpPr>
          <p:cNvPr id="432" name="PlaceHolder 2"/>
          <p:cNvSpPr>
            <a:spLocks noGrp="1"/>
          </p:cNvSpPr>
          <p:nvPr>
            <p:ph/>
          </p:nvPr>
        </p:nvSpPr>
        <p:spPr>
          <a:xfrm>
            <a:off x="542520" y="1679400"/>
            <a:ext cx="8063280" cy="4415760"/>
          </a:xfrm>
          <a:prstGeom prst="rect">
            <a:avLst/>
          </a:prstGeom>
          <a:noFill/>
          <a:ln w="0">
            <a:noFill/>
          </a:ln>
        </p:spPr>
        <p:txBody>
          <a:bodyPr numCol="1" spcCol="0" anchor="t">
            <a:noAutofit/>
          </a:bodyPr>
          <a:p>
            <a:pPr marL="343080" indent="-343080">
              <a:lnSpc>
                <a:spcPct val="100000"/>
              </a:lnSpc>
              <a:spcBef>
                <a:spcPts val="541"/>
              </a:spcBef>
              <a:buClr>
                <a:srgbClr val="000000"/>
              </a:buClr>
              <a:buSzPct val="90000"/>
              <a:buFont typeface="Symbol"/>
              <a:buChar char="·"/>
            </a:pPr>
            <a:r>
              <a:rPr b="0" lang="en-US" sz="2700" spc="-1" strike="noStrike">
                <a:solidFill>
                  <a:srgbClr val="000000"/>
                </a:solidFill>
                <a:latin typeface="Calibri"/>
              </a:rPr>
              <a:t>Exchange rate fluctuations. Different scenarios should be considered together with their probability of occurrence.</a:t>
            </a:r>
            <a:endParaRPr b="0" lang="en-US" sz="2700" spc="-1" strike="noStrike">
              <a:solidFill>
                <a:srgbClr val="000000"/>
              </a:solidFill>
              <a:latin typeface="Calibri"/>
            </a:endParaRPr>
          </a:p>
          <a:p>
            <a:pPr marL="343080" indent="-343080">
              <a:lnSpc>
                <a:spcPct val="100000"/>
              </a:lnSpc>
              <a:spcBef>
                <a:spcPts val="541"/>
              </a:spcBef>
              <a:buClr>
                <a:srgbClr val="000000"/>
              </a:buClr>
              <a:buSzPct val="90000"/>
              <a:buFont typeface="Symbol"/>
              <a:buChar char="·"/>
            </a:pPr>
            <a:r>
              <a:rPr b="0" lang="en-US" sz="2700" spc="-1" strike="noStrike">
                <a:solidFill>
                  <a:srgbClr val="000000"/>
                </a:solidFill>
                <a:latin typeface="Calibri"/>
              </a:rPr>
              <a:t>Inflation. Although price/cost forecasting implicitly considers inflation, inflation can be quite volatile from year to year for some countries. </a:t>
            </a:r>
            <a:endParaRPr b="0" lang="en-US" sz="2700" spc="-1" strike="noStrike">
              <a:solidFill>
                <a:srgbClr val="000000"/>
              </a:solidFill>
              <a:latin typeface="Calibri"/>
            </a:endParaRPr>
          </a:p>
          <a:p>
            <a:pPr marL="343080" indent="-343080">
              <a:lnSpc>
                <a:spcPct val="100000"/>
              </a:lnSpc>
              <a:spcBef>
                <a:spcPts val="541"/>
              </a:spcBef>
              <a:buClr>
                <a:srgbClr val="000000"/>
              </a:buClr>
              <a:buSzPct val="90000"/>
              <a:buFont typeface="Symbol"/>
              <a:buChar char="·"/>
            </a:pPr>
            <a:r>
              <a:rPr b="0" lang="en-US" sz="2700" spc="-1" strike="noStrike">
                <a:solidFill>
                  <a:srgbClr val="000000"/>
                </a:solidFill>
                <a:latin typeface="Calibri"/>
              </a:rPr>
              <a:t>Financing arrangement. Financing costs are usually captured by the discount rate. However, many foreign projects are partially financed by foreign subsidiaries. </a:t>
            </a:r>
            <a:endParaRPr b="0" lang="en-US" sz="2700" spc="-1" strike="noStrike">
              <a:solidFill>
                <a:srgbClr val="000000"/>
              </a:solidFill>
              <a:latin typeface="Calibri"/>
            </a:endParaRPr>
          </a:p>
        </p:txBody>
      </p:sp>
      <p:sp>
        <p:nvSpPr>
          <p:cNvPr id="433" name="PlaceHolder 3"/>
          <p:cNvSpPr>
            <a:spLocks noGrp="1"/>
          </p:cNvSpPr>
          <p:nvPr>
            <p:ph type="ftr" idx="8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34" name="PlaceHolder 4"/>
          <p:cNvSpPr>
            <a:spLocks noGrp="1"/>
          </p:cNvSpPr>
          <p:nvPr>
            <p:ph type="sldNum" idx="8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01AB5CDA-5BE3-4134-BEC3-D0B60735AFB7}" type="slidenum">
              <a:rPr b="0" lang="en-US" sz="2200" spc="-1" strike="noStrike">
                <a:solidFill>
                  <a:srgbClr val="8b8b8b"/>
                </a:solidFill>
                <a:latin typeface="Cambria"/>
              </a:rPr>
              <a:t>34</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449" dur="indefinite" restart="never" nodeType="tmRoot">
          <p:childTnLst>
            <p:seq>
              <p:cTn id="450" dur="indefinite" nodeType="mainSeq">
                <p:childTnLst>
                  <p:par>
                    <p:cTn id="451" nodeType="clickEffect" fill="hold">
                      <p:stCondLst>
                        <p:cond delay="indefinite"/>
                      </p:stCondLst>
                      <p:childTnLst>
                        <p:par>
                          <p:cTn id="452" nodeType="withEffect" fill="hold">
                            <p:stCondLst>
                              <p:cond delay="0"/>
                            </p:stCondLst>
                            <p:childTnLst>
                              <p:par>
                                <p:cTn id="453" nodeType="clickEffect" fill="hold" presetClass="entr" presetID="22" presetSubtype="8">
                                  <p:stCondLst>
                                    <p:cond delay="0"/>
                                  </p:stCondLst>
                                  <p:childTnLst>
                                    <p:set>
                                      <p:cBhvr>
                                        <p:cTn id="454" dur="1" fill="hold">
                                          <p:stCondLst>
                                            <p:cond delay="0"/>
                                          </p:stCondLst>
                                        </p:cTn>
                                        <p:tgtEl>
                                          <p:spTgt spid="432">
                                            <p:txEl>
                                              <p:pRg st="0" end="0"/>
                                            </p:txEl>
                                          </p:spTgt>
                                        </p:tgtEl>
                                        <p:attrNameLst>
                                          <p:attrName>style.visibility</p:attrName>
                                        </p:attrNameLst>
                                      </p:cBhvr>
                                      <p:to>
                                        <p:strVal val="visible"/>
                                      </p:to>
                                    </p:set>
                                    <p:animEffect filter="wipe(left)" transition="in">
                                      <p:cBhvr additive="repl">
                                        <p:cTn id="455" dur="500"/>
                                        <p:tgtEl>
                                          <p:spTgt spid="432">
                                            <p:txEl>
                                              <p:pRg st="0" end="0"/>
                                            </p:txEl>
                                          </p:spTgt>
                                        </p:tgtEl>
                                      </p:cBhvr>
                                    </p:animEffec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22" presetSubtype="8">
                                  <p:stCondLst>
                                    <p:cond delay="0"/>
                                  </p:stCondLst>
                                  <p:childTnLst>
                                    <p:set>
                                      <p:cBhvr>
                                        <p:cTn id="459" dur="1" fill="hold">
                                          <p:stCondLst>
                                            <p:cond delay="0"/>
                                          </p:stCondLst>
                                        </p:cTn>
                                        <p:tgtEl>
                                          <p:spTgt spid="432">
                                            <p:txEl>
                                              <p:pRg st="1" end="1"/>
                                            </p:txEl>
                                          </p:spTgt>
                                        </p:tgtEl>
                                        <p:attrNameLst>
                                          <p:attrName>style.visibility</p:attrName>
                                        </p:attrNameLst>
                                      </p:cBhvr>
                                      <p:to>
                                        <p:strVal val="visible"/>
                                      </p:to>
                                    </p:set>
                                    <p:animEffect filter="wipe(left)" transition="in">
                                      <p:cBhvr additive="repl">
                                        <p:cTn id="460" dur="500"/>
                                        <p:tgtEl>
                                          <p:spTgt spid="432">
                                            <p:txEl>
                                              <p:pRg st="1" end="1"/>
                                            </p:txEl>
                                          </p:spTgt>
                                        </p:tgtEl>
                                      </p:cBhvr>
                                    </p:animEffect>
                                  </p:childTnLst>
                                </p:cTn>
                              </p:par>
                            </p:childTnLst>
                          </p:cTn>
                        </p:par>
                      </p:childTnLst>
                    </p:cTn>
                  </p:par>
                  <p:par>
                    <p:cTn id="461" nodeType="clickEffect" fill="hold">
                      <p:stCondLst>
                        <p:cond delay="indefinite"/>
                      </p:stCondLst>
                      <p:childTnLst>
                        <p:par>
                          <p:cTn id="462" nodeType="withEffect" fill="hold">
                            <p:stCondLst>
                              <p:cond delay="0"/>
                            </p:stCondLst>
                            <p:childTnLst>
                              <p:par>
                                <p:cTn id="463" nodeType="clickEffect" fill="hold" presetClass="entr" presetID="22" presetSubtype="8">
                                  <p:stCondLst>
                                    <p:cond delay="0"/>
                                  </p:stCondLst>
                                  <p:childTnLst>
                                    <p:set>
                                      <p:cBhvr>
                                        <p:cTn id="464" dur="1" fill="hold">
                                          <p:stCondLst>
                                            <p:cond delay="0"/>
                                          </p:stCondLst>
                                        </p:cTn>
                                        <p:tgtEl>
                                          <p:spTgt spid="432">
                                            <p:txEl>
                                              <p:pRg st="2" end="2"/>
                                            </p:txEl>
                                          </p:spTgt>
                                        </p:tgtEl>
                                        <p:attrNameLst>
                                          <p:attrName>style.visibility</p:attrName>
                                        </p:attrNameLst>
                                      </p:cBhvr>
                                      <p:to>
                                        <p:strVal val="visible"/>
                                      </p:to>
                                    </p:set>
                                    <p:animEffect filter="wipe(left)" transition="in">
                                      <p:cBhvr additive="repl">
                                        <p:cTn id="465" dur="500"/>
                                        <p:tgtEl>
                                          <p:spTgt spid="43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424080" y="209880"/>
            <a:ext cx="8276040" cy="1259280"/>
          </a:xfrm>
          <a:prstGeom prst="rect">
            <a:avLst/>
          </a:prstGeom>
          <a:noFill/>
          <a:ln w="0">
            <a:noFill/>
          </a:ln>
        </p:spPr>
        <p:txBody>
          <a:bodyPr anchor="ctr">
            <a:normAutofit fontScale="87000"/>
          </a:bodyPr>
          <a:p>
            <a:pPr algn="ctr">
              <a:lnSpc>
                <a:spcPct val="100000"/>
              </a:lnSpc>
              <a:buNone/>
            </a:pPr>
            <a:r>
              <a:rPr b="1" lang="en-US" sz="4400" spc="-1" strike="noStrike">
                <a:solidFill>
                  <a:srgbClr val="0070c0"/>
                </a:solidFill>
                <a:latin typeface="Calibri"/>
              </a:rPr>
              <a:t>Factors to Consider in Multinational Capital Budgeting</a:t>
            </a:r>
            <a:endParaRPr b="0" lang="en-US" sz="4400" spc="-1" strike="noStrike">
              <a:solidFill>
                <a:srgbClr val="000000"/>
              </a:solidFill>
              <a:latin typeface="Calibri"/>
            </a:endParaRPr>
          </a:p>
        </p:txBody>
      </p:sp>
      <p:sp>
        <p:nvSpPr>
          <p:cNvPr id="436" name="PlaceHolder 2"/>
          <p:cNvSpPr>
            <a:spLocks noGrp="1"/>
          </p:cNvSpPr>
          <p:nvPr>
            <p:ph type="ftr" idx="8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37" name="PlaceHolder 3"/>
          <p:cNvSpPr>
            <a:spLocks noGrp="1"/>
          </p:cNvSpPr>
          <p:nvPr>
            <p:ph type="sldNum" idx="8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BBB83A28-ABBF-4368-BC71-C35E75995915}" type="slidenum">
              <a:rPr b="0" lang="en-US" sz="2200" spc="-1" strike="noStrike">
                <a:solidFill>
                  <a:srgbClr val="8b8b8b"/>
                </a:solidFill>
                <a:latin typeface="Cambria"/>
              </a:rPr>
              <a:t>35</a:t>
            </a:fld>
            <a:endParaRPr b="0" lang="en-US" sz="2200" spc="-1" strike="noStrike">
              <a:latin typeface="Times New Roman"/>
            </a:endParaRPr>
          </a:p>
        </p:txBody>
      </p:sp>
      <p:sp>
        <p:nvSpPr>
          <p:cNvPr id="438" name="Rectangle 2"/>
          <p:cNvSpPr/>
          <p:nvPr/>
        </p:nvSpPr>
        <p:spPr>
          <a:xfrm>
            <a:off x="723240" y="1819440"/>
            <a:ext cx="7918920" cy="4160160"/>
          </a:xfrm>
          <a:prstGeom prst="rect">
            <a:avLst/>
          </a:prstGeom>
          <a:noFill/>
          <a:ln w="0">
            <a:noFill/>
          </a:ln>
        </p:spPr>
        <p:style>
          <a:lnRef idx="0"/>
          <a:fillRef idx="0"/>
          <a:effectRef idx="0"/>
          <a:fontRef idx="minor"/>
        </p:style>
        <p:txBody>
          <a:bodyPr lIns="83880" rIns="83880" tIns="42120" bIns="42120" anchor="t">
            <a:spAutoFit/>
          </a:bodyPr>
          <a:p>
            <a:pPr marL="163440" indent="-163440">
              <a:lnSpc>
                <a:spcPct val="90000"/>
              </a:lnSpc>
              <a:spcBef>
                <a:spcPts val="479"/>
              </a:spcBef>
              <a:buClr>
                <a:srgbClr val="000000"/>
              </a:buClr>
              <a:buSzPct val="90000"/>
              <a:buFont typeface="Symbol"/>
              <a:buChar char="·"/>
            </a:pPr>
            <a:r>
              <a:rPr b="0" lang="en-US" sz="2400" spc="-1" strike="noStrike">
                <a:solidFill>
                  <a:srgbClr val="000000"/>
                </a:solidFill>
                <a:latin typeface="Cambria"/>
              </a:rPr>
              <a:t>Blocked funds. Some countries may require that the earnings be reinvested locally for a certain period of time before they can be remitted to the parent.</a:t>
            </a:r>
            <a:endParaRPr b="0" lang="en-US" sz="2400" spc="-1" strike="noStrike">
              <a:latin typeface="Arial"/>
            </a:endParaRPr>
          </a:p>
          <a:p>
            <a:pPr marL="163440" indent="-163440">
              <a:lnSpc>
                <a:spcPct val="90000"/>
              </a:lnSpc>
              <a:spcBef>
                <a:spcPts val="1199"/>
              </a:spcBef>
              <a:buClr>
                <a:srgbClr val="000000"/>
              </a:buClr>
              <a:buSzPct val="90000"/>
              <a:buFont typeface="Symbol"/>
              <a:buChar char="·"/>
            </a:pPr>
            <a:r>
              <a:rPr b="0" lang="en-US" sz="2400" spc="-1" strike="noStrike">
                <a:solidFill>
                  <a:srgbClr val="000000"/>
                </a:solidFill>
                <a:latin typeface="Cambria"/>
              </a:rPr>
              <a:t>Uncertain salvage value. The salvage value typically has a significant impact on the project’s NPV, &amp; the MNC may want to compute the break-even salvage value.</a:t>
            </a:r>
            <a:endParaRPr b="0" lang="en-US" sz="2400" spc="-1" strike="noStrike">
              <a:latin typeface="Arial"/>
            </a:endParaRPr>
          </a:p>
          <a:p>
            <a:pPr marL="163440" indent="-163440">
              <a:lnSpc>
                <a:spcPct val="90000"/>
              </a:lnSpc>
              <a:spcBef>
                <a:spcPts val="1199"/>
              </a:spcBef>
              <a:buClr>
                <a:srgbClr val="000000"/>
              </a:buClr>
              <a:buSzPct val="90000"/>
              <a:buFont typeface="Symbol"/>
              <a:buChar char="·"/>
            </a:pPr>
            <a:r>
              <a:rPr b="0" lang="en-US" sz="2400" spc="-1" strike="noStrike">
                <a:solidFill>
                  <a:srgbClr val="000000"/>
                </a:solidFill>
                <a:latin typeface="Cambria"/>
              </a:rPr>
              <a:t>Impact of project on prevailing cash flows. The new investment may compete with the existing business for the same customers.</a:t>
            </a:r>
            <a:endParaRPr b="0" lang="en-US" sz="2400" spc="-1" strike="noStrike">
              <a:latin typeface="Arial"/>
            </a:endParaRPr>
          </a:p>
          <a:p>
            <a:pPr marL="163440" indent="-163440">
              <a:lnSpc>
                <a:spcPct val="90000"/>
              </a:lnSpc>
              <a:spcBef>
                <a:spcPts val="1199"/>
              </a:spcBef>
              <a:buClr>
                <a:srgbClr val="000000"/>
              </a:buClr>
              <a:buSzPct val="90000"/>
              <a:buFont typeface="Symbol"/>
              <a:buChar char="·"/>
            </a:pPr>
            <a:r>
              <a:rPr b="0" lang="en-US" sz="2400" spc="-1" strike="noStrike">
                <a:solidFill>
                  <a:srgbClr val="000000"/>
                </a:solidFill>
                <a:latin typeface="Cambria"/>
              </a:rPr>
              <a:t>Host government incentives. These should also be considered in the analysis.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424080" y="349920"/>
            <a:ext cx="8206200" cy="909360"/>
          </a:xfrm>
          <a:prstGeom prst="rect">
            <a:avLst/>
          </a:prstGeom>
          <a:noFill/>
          <a:ln w="0">
            <a:noFill/>
          </a:ln>
        </p:spPr>
        <p:txBody>
          <a:bodyPr numCol="1" spcCol="0" anchor="ctr">
            <a:noAutofit/>
          </a:bodyPr>
          <a:p>
            <a:pPr algn="ctr">
              <a:lnSpc>
                <a:spcPct val="100000"/>
              </a:lnSpc>
              <a:buNone/>
            </a:pPr>
            <a:r>
              <a:rPr b="1" lang="en-US" sz="3700" spc="-1" strike="noStrike">
                <a:solidFill>
                  <a:srgbClr val="0070c0"/>
                </a:solidFill>
                <a:latin typeface="Calibri"/>
              </a:rPr>
              <a:t>Adjusting Project Assessment for Risk</a:t>
            </a:r>
            <a:endParaRPr b="0" lang="en-US" sz="3700" spc="-1" strike="noStrike">
              <a:solidFill>
                <a:srgbClr val="000000"/>
              </a:solidFill>
              <a:latin typeface="Calibri"/>
            </a:endParaRPr>
          </a:p>
        </p:txBody>
      </p:sp>
      <p:sp>
        <p:nvSpPr>
          <p:cNvPr id="440" name="PlaceHolder 2"/>
          <p:cNvSpPr>
            <a:spLocks noGrp="1"/>
          </p:cNvSpPr>
          <p:nvPr>
            <p:ph/>
          </p:nvPr>
        </p:nvSpPr>
        <p:spPr>
          <a:xfrm>
            <a:off x="860040" y="1469520"/>
            <a:ext cx="7423200" cy="4625640"/>
          </a:xfrm>
          <a:prstGeom prst="rect">
            <a:avLst/>
          </a:prstGeom>
          <a:noFill/>
          <a:ln w="0">
            <a:noFill/>
          </a:ln>
        </p:spPr>
        <p:txBody>
          <a:bodyPr numCol="1" spcCol="0" anchor="t">
            <a:noAutofit/>
          </a:bodyPr>
          <a:p>
            <a:pPr marL="343080" indent="-343080">
              <a:lnSpc>
                <a:spcPct val="100000"/>
              </a:lnSpc>
              <a:spcBef>
                <a:spcPts val="519"/>
              </a:spcBef>
              <a:buSzPct val="100016"/>
              <a:buBlip>
                <a:blip r:embed="rId1"/>
              </a:buBlip>
            </a:pPr>
            <a:r>
              <a:rPr b="0" lang="en-US" sz="2600" spc="-1" strike="noStrike">
                <a:solidFill>
                  <a:srgbClr val="000000"/>
                </a:solidFill>
                <a:latin typeface="Calibri"/>
              </a:rPr>
              <a:t>If an MNC is unsure of the cash flows of a proposed project, it needs to adjust its assessment for this risk.</a:t>
            </a:r>
            <a:endParaRPr b="0" lang="en-US" sz="2600" spc="-1" strike="noStrike">
              <a:solidFill>
                <a:srgbClr val="000000"/>
              </a:solidFill>
              <a:latin typeface="Calibri"/>
            </a:endParaRPr>
          </a:p>
          <a:p>
            <a:pPr marL="343080" indent="-343080">
              <a:lnSpc>
                <a:spcPct val="100000"/>
              </a:lnSpc>
              <a:spcBef>
                <a:spcPts val="519"/>
              </a:spcBef>
              <a:buSzPct val="100016"/>
              <a:buBlip>
                <a:blip r:embed="rId2"/>
              </a:buBlip>
            </a:pPr>
            <a:r>
              <a:rPr b="0" lang="en-US" sz="2600" spc="-1" strike="noStrike">
                <a:solidFill>
                  <a:srgbClr val="000000"/>
                </a:solidFill>
                <a:latin typeface="Calibri"/>
              </a:rPr>
              <a:t>One method is to use a </a:t>
            </a:r>
            <a:r>
              <a:rPr b="0" i="1" lang="en-US" sz="2600" spc="-1" strike="noStrike">
                <a:solidFill>
                  <a:srgbClr val="cc0000"/>
                </a:solidFill>
                <a:latin typeface="Calibri"/>
              </a:rPr>
              <a:t>risk-adjusted discount rate</a:t>
            </a:r>
            <a:r>
              <a:rPr b="0" lang="en-US" sz="2600" spc="-1" strike="noStrike">
                <a:solidFill>
                  <a:srgbClr val="000000"/>
                </a:solidFill>
                <a:latin typeface="Calibri"/>
              </a:rPr>
              <a:t>. The greater the uncertainty, the larger the discount rate that is applied.</a:t>
            </a:r>
            <a:endParaRPr b="0" lang="en-US" sz="2600" spc="-1" strike="noStrike">
              <a:solidFill>
                <a:srgbClr val="000000"/>
              </a:solidFill>
              <a:latin typeface="Calibri"/>
            </a:endParaRPr>
          </a:p>
          <a:p>
            <a:pPr marL="343080" indent="-343080">
              <a:lnSpc>
                <a:spcPct val="100000"/>
              </a:lnSpc>
              <a:spcBef>
                <a:spcPts val="519"/>
              </a:spcBef>
              <a:buSzPct val="100016"/>
              <a:buBlip>
                <a:blip r:embed="rId3"/>
              </a:buBlip>
            </a:pPr>
            <a:r>
              <a:rPr b="0" lang="en-US" sz="2600" spc="-1" strike="noStrike">
                <a:solidFill>
                  <a:srgbClr val="000000"/>
                </a:solidFill>
                <a:latin typeface="Calibri"/>
              </a:rPr>
              <a:t>Many computer software packages are also available to perform </a:t>
            </a:r>
            <a:r>
              <a:rPr b="0" i="1" lang="en-US" sz="2600" spc="-1" strike="noStrike">
                <a:solidFill>
                  <a:srgbClr val="cc0000"/>
                </a:solidFill>
                <a:latin typeface="Calibri"/>
              </a:rPr>
              <a:t>sensitivity analysis</a:t>
            </a:r>
            <a:r>
              <a:rPr b="0" lang="en-US" sz="2600" spc="-1" strike="noStrike">
                <a:solidFill>
                  <a:srgbClr val="000000"/>
                </a:solidFill>
                <a:latin typeface="Calibri"/>
              </a:rPr>
              <a:t> &amp; </a:t>
            </a:r>
            <a:r>
              <a:rPr b="0" i="1" lang="en-US" sz="2600" spc="-1" strike="noStrike">
                <a:solidFill>
                  <a:srgbClr val="cc0000"/>
                </a:solidFill>
                <a:latin typeface="Calibri"/>
              </a:rPr>
              <a:t>simulation</a:t>
            </a:r>
            <a:r>
              <a:rPr b="0" lang="en-US" sz="2600" spc="-1" strike="noStrike">
                <a:solidFill>
                  <a:srgbClr val="000000"/>
                </a:solidFill>
                <a:latin typeface="Calibri"/>
              </a:rPr>
              <a:t>.</a:t>
            </a:r>
            <a:endParaRPr b="0" lang="en-US" sz="2600" spc="-1" strike="noStrike">
              <a:solidFill>
                <a:srgbClr val="000000"/>
              </a:solidFill>
              <a:latin typeface="Calibri"/>
            </a:endParaRPr>
          </a:p>
        </p:txBody>
      </p:sp>
      <p:sp>
        <p:nvSpPr>
          <p:cNvPr id="441" name="PlaceHolder 3"/>
          <p:cNvSpPr>
            <a:spLocks noGrp="1"/>
          </p:cNvSpPr>
          <p:nvPr>
            <p:ph type="ftr" idx="8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42" name="PlaceHolder 4"/>
          <p:cNvSpPr>
            <a:spLocks noGrp="1"/>
          </p:cNvSpPr>
          <p:nvPr>
            <p:ph type="sldNum" idx="8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D212DE77-1A9D-4246-AE00-9BA5DE0C8F89}" type="slidenum">
              <a:rPr b="0" lang="en-US" sz="2200" spc="-1" strike="noStrike">
                <a:solidFill>
                  <a:srgbClr val="8b8b8b"/>
                </a:solidFill>
                <a:latin typeface="Cambria"/>
              </a:rPr>
              <a:t>35</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466" dur="indefinite" restart="never" nodeType="tmRoot">
          <p:childTnLst>
            <p:seq>
              <p:cTn id="467" dur="indefinite" nodeType="mainSeq">
                <p:childTnLst>
                  <p:par>
                    <p:cTn id="468" nodeType="clickEffect" fill="hold">
                      <p:stCondLst>
                        <p:cond delay="indefinite"/>
                      </p:stCondLst>
                      <p:childTnLst>
                        <p:par>
                          <p:cTn id="469" nodeType="withEffect" fill="hold">
                            <p:stCondLst>
                              <p:cond delay="0"/>
                            </p:stCondLst>
                            <p:childTnLst>
                              <p:par>
                                <p:cTn id="470" nodeType="clickEffect" fill="hold" presetClass="entr" presetID="22" presetSubtype="8">
                                  <p:stCondLst>
                                    <p:cond delay="0"/>
                                  </p:stCondLst>
                                  <p:childTnLst>
                                    <p:set>
                                      <p:cBhvr>
                                        <p:cTn id="471" dur="1" fill="hold">
                                          <p:stCondLst>
                                            <p:cond delay="0"/>
                                          </p:stCondLst>
                                        </p:cTn>
                                        <p:tgtEl>
                                          <p:spTgt spid="440">
                                            <p:txEl>
                                              <p:pRg st="0" end="0"/>
                                            </p:txEl>
                                          </p:spTgt>
                                        </p:tgtEl>
                                        <p:attrNameLst>
                                          <p:attrName>style.visibility</p:attrName>
                                        </p:attrNameLst>
                                      </p:cBhvr>
                                      <p:to>
                                        <p:strVal val="visible"/>
                                      </p:to>
                                    </p:set>
                                    <p:animEffect filter="wipe(left)" transition="in">
                                      <p:cBhvr additive="repl">
                                        <p:cTn id="472" dur="500"/>
                                        <p:tgtEl>
                                          <p:spTgt spid="440">
                                            <p:txEl>
                                              <p:pRg st="0" end="0"/>
                                            </p:txEl>
                                          </p:spTgt>
                                        </p:tgtEl>
                                      </p:cBhvr>
                                    </p:animEffect>
                                  </p:childTnLst>
                                </p:cTn>
                              </p:par>
                            </p:childTnLst>
                          </p:cTn>
                        </p:par>
                      </p:childTnLst>
                    </p:cTn>
                  </p:par>
                  <p:par>
                    <p:cTn id="473" nodeType="clickEffect" fill="hold">
                      <p:stCondLst>
                        <p:cond delay="indefinite"/>
                      </p:stCondLst>
                      <p:childTnLst>
                        <p:par>
                          <p:cTn id="474" nodeType="withEffect" fill="hold">
                            <p:stCondLst>
                              <p:cond delay="0"/>
                            </p:stCondLst>
                            <p:childTnLst>
                              <p:par>
                                <p:cTn id="475" nodeType="clickEffect" fill="hold" presetClass="entr" presetID="22" presetSubtype="8">
                                  <p:stCondLst>
                                    <p:cond delay="0"/>
                                  </p:stCondLst>
                                  <p:childTnLst>
                                    <p:set>
                                      <p:cBhvr>
                                        <p:cTn id="476" dur="1" fill="hold">
                                          <p:stCondLst>
                                            <p:cond delay="0"/>
                                          </p:stCondLst>
                                        </p:cTn>
                                        <p:tgtEl>
                                          <p:spTgt spid="440">
                                            <p:txEl>
                                              <p:pRg st="1" end="1"/>
                                            </p:txEl>
                                          </p:spTgt>
                                        </p:tgtEl>
                                        <p:attrNameLst>
                                          <p:attrName>style.visibility</p:attrName>
                                        </p:attrNameLst>
                                      </p:cBhvr>
                                      <p:to>
                                        <p:strVal val="visible"/>
                                      </p:to>
                                    </p:set>
                                    <p:animEffect filter="wipe(left)" transition="in">
                                      <p:cBhvr additive="repl">
                                        <p:cTn id="477" dur="500"/>
                                        <p:tgtEl>
                                          <p:spTgt spid="440">
                                            <p:txEl>
                                              <p:pRg st="1" end="1"/>
                                            </p:txEl>
                                          </p:spTgt>
                                        </p:tgtEl>
                                      </p:cBhvr>
                                    </p:animEffect>
                                  </p:childTnLst>
                                </p:cTn>
                              </p:par>
                            </p:childTnLst>
                          </p:cTn>
                        </p:par>
                      </p:childTnLst>
                    </p:cTn>
                  </p:par>
                  <p:par>
                    <p:cTn id="478" nodeType="clickEffect" fill="hold">
                      <p:stCondLst>
                        <p:cond delay="indefinite"/>
                      </p:stCondLst>
                      <p:childTnLst>
                        <p:par>
                          <p:cTn id="479" nodeType="withEffect" fill="hold">
                            <p:stCondLst>
                              <p:cond delay="0"/>
                            </p:stCondLst>
                            <p:childTnLst>
                              <p:par>
                                <p:cTn id="480" nodeType="clickEffect" fill="hold" presetClass="entr" presetID="22" presetSubtype="8">
                                  <p:stCondLst>
                                    <p:cond delay="0"/>
                                  </p:stCondLst>
                                  <p:childTnLst>
                                    <p:set>
                                      <p:cBhvr>
                                        <p:cTn id="481" dur="1" fill="hold">
                                          <p:stCondLst>
                                            <p:cond delay="0"/>
                                          </p:stCondLst>
                                        </p:cTn>
                                        <p:tgtEl>
                                          <p:spTgt spid="440">
                                            <p:txEl>
                                              <p:pRg st="2" end="2"/>
                                            </p:txEl>
                                          </p:spTgt>
                                        </p:tgtEl>
                                        <p:attrNameLst>
                                          <p:attrName>style.visibility</p:attrName>
                                        </p:attrNameLst>
                                      </p:cBhvr>
                                      <p:to>
                                        <p:strVal val="visible"/>
                                      </p:to>
                                    </p:set>
                                    <p:animEffect filter="wipe(left)" transition="in">
                                      <p:cBhvr additive="repl">
                                        <p:cTn id="482" dur="500"/>
                                        <p:tgtEl>
                                          <p:spTgt spid="44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205560" y="140040"/>
            <a:ext cx="8354880" cy="849600"/>
          </a:xfrm>
          <a:prstGeom prst="rect">
            <a:avLst/>
          </a:prstGeom>
          <a:noFill/>
          <a:ln w="0">
            <a:noFill/>
          </a:ln>
        </p:spPr>
        <p:txBody>
          <a:bodyPr lIns="83160" rIns="83160" tIns="40680" bIns="40680" anchor="ctr">
            <a:normAutofit fontScale="83000"/>
          </a:bodyPr>
          <a:p>
            <a:pPr algn="ctr">
              <a:lnSpc>
                <a:spcPct val="100000"/>
              </a:lnSpc>
              <a:buNone/>
            </a:pPr>
            <a:r>
              <a:rPr b="1" lang="en-US" sz="3200" spc="-1" strike="noStrike">
                <a:solidFill>
                  <a:srgbClr val="0070c0"/>
                </a:solidFill>
                <a:latin typeface="Calibri"/>
              </a:rPr>
              <a:t>Impact of Multinational Capital Budgeting an MNC’s Value</a:t>
            </a:r>
            <a:endParaRPr b="0" lang="en-US" sz="3200" spc="-1" strike="noStrike">
              <a:solidFill>
                <a:srgbClr val="000000"/>
              </a:solidFill>
              <a:latin typeface="Calibri"/>
            </a:endParaRPr>
          </a:p>
        </p:txBody>
      </p:sp>
      <p:sp>
        <p:nvSpPr>
          <p:cNvPr id="444" name="PlaceHolder 2"/>
          <p:cNvSpPr>
            <a:spLocks noGrp="1"/>
          </p:cNvSpPr>
          <p:nvPr>
            <p:ph type="ftr" idx="8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45" name="PlaceHolder 3"/>
          <p:cNvSpPr>
            <a:spLocks noGrp="1"/>
          </p:cNvSpPr>
          <p:nvPr>
            <p:ph type="sldNum" idx="8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22EB223B-2DC6-4AAC-922A-18EB22377596}" type="slidenum">
              <a:rPr b="0" lang="en-US" sz="2200" spc="-1" strike="noStrike">
                <a:solidFill>
                  <a:srgbClr val="8b8b8b"/>
                </a:solidFill>
                <a:latin typeface="Cambria"/>
              </a:rPr>
              <a:t>37</a:t>
            </a:fld>
            <a:endParaRPr b="0" lang="en-US" sz="2200" spc="-1" strike="noStrike">
              <a:latin typeface="Times New Roman"/>
            </a:endParaRPr>
          </a:p>
        </p:txBody>
      </p:sp>
      <p:grpSp>
        <p:nvGrpSpPr>
          <p:cNvPr id="446" name="Group 3"/>
          <p:cNvGrpSpPr/>
          <p:nvPr/>
        </p:nvGrpSpPr>
        <p:grpSpPr>
          <a:xfrm>
            <a:off x="1073160" y="1399680"/>
            <a:ext cx="7131600" cy="5391000"/>
            <a:chOff x="1073160" y="1399680"/>
            <a:chExt cx="7131600" cy="5391000"/>
          </a:xfrm>
        </p:grpSpPr>
        <p:grpSp>
          <p:nvGrpSpPr>
            <p:cNvPr id="447" name="Group 4"/>
            <p:cNvGrpSpPr/>
            <p:nvPr/>
          </p:nvGrpSpPr>
          <p:grpSpPr>
            <a:xfrm>
              <a:off x="1364040" y="2542680"/>
              <a:ext cx="6258240" cy="2248200"/>
              <a:chOff x="1364040" y="2542680"/>
              <a:chExt cx="6258240" cy="2248200"/>
            </a:xfrm>
          </p:grpSpPr>
          <p:sp>
            <p:nvSpPr>
              <p:cNvPr id="448" name="Rectangle 5"/>
              <p:cNvSpPr/>
              <p:nvPr/>
            </p:nvSpPr>
            <p:spPr>
              <a:xfrm>
                <a:off x="1364040" y="2542680"/>
                <a:ext cx="6185520" cy="2133720"/>
              </a:xfrm>
              <a:prstGeom prst="rect">
                <a:avLst/>
              </a:prstGeom>
              <a:solidFill>
                <a:srgbClr val="006b61"/>
              </a:solidFill>
              <a:ln w="9525">
                <a:solidFill>
                  <a:srgbClr val="006b61"/>
                </a:solidFill>
                <a:miter/>
              </a:ln>
            </p:spPr>
            <p:style>
              <a:lnRef idx="0"/>
              <a:fillRef idx="0"/>
              <a:effectRef idx="0"/>
              <a:fontRef idx="minor"/>
            </p:style>
          </p:sp>
          <p:sp>
            <p:nvSpPr>
              <p:cNvPr id="449" name="Rectangle 6"/>
              <p:cNvSpPr/>
              <p:nvPr/>
            </p:nvSpPr>
            <p:spPr>
              <a:xfrm>
                <a:off x="1436760" y="2619000"/>
                <a:ext cx="6185520" cy="2133720"/>
              </a:xfrm>
              <a:prstGeom prst="rect">
                <a:avLst/>
              </a:prstGeom>
              <a:solidFill>
                <a:srgbClr val="ffffff"/>
              </a:solidFill>
              <a:ln w="9525">
                <a:solidFill>
                  <a:srgbClr val="006b61"/>
                </a:solidFill>
                <a:miter/>
              </a:ln>
            </p:spPr>
            <p:style>
              <a:lnRef idx="0"/>
              <a:fillRef idx="0"/>
              <a:effectRef idx="0"/>
              <a:fontRef idx="minor"/>
            </p:style>
          </p:sp>
          <p:graphicFrame>
            <p:nvGraphicFramePr>
              <p:cNvPr id="450" name=""/>
              <p:cNvGraphicFramePr/>
              <p:nvPr/>
            </p:nvGraphicFramePr>
            <p:xfrm>
              <a:off x="1728000" y="2619000"/>
              <a:ext cx="5530680" cy="2171880"/>
            </p:xfrm>
            <a:graphic>
              <a:graphicData uri="http://schemas.openxmlformats.org/presentationml/2006/ole">
                <p:oleObj progId="Equation.3" r:id="rId1" spid="">
                  <p:embed/>
                  <p:pic>
                    <p:nvPicPr>
                      <p:cNvPr id="451" name="" descr=""/>
                      <p:cNvPicPr/>
                      <p:nvPr/>
                    </p:nvPicPr>
                    <p:blipFill>
                      <a:blip r:embed="rId2"/>
                      <a:stretch/>
                    </p:blipFill>
                    <p:spPr>
                      <a:xfrm>
                        <a:off x="1728000" y="2619000"/>
                        <a:ext cx="5530680" cy="2171880"/>
                      </a:xfrm>
                      <a:prstGeom prst="rect">
                        <a:avLst/>
                      </a:prstGeom>
                      <a:ln w="0">
                        <a:noFill/>
                      </a:ln>
                    </p:spPr>
                  </p:pic>
                </p:oleObj>
              </a:graphicData>
            </a:graphic>
          </p:graphicFrame>
        </p:grpSp>
        <p:sp>
          <p:nvSpPr>
            <p:cNvPr id="452" name="Rectangle 8"/>
            <p:cNvSpPr/>
            <p:nvPr/>
          </p:nvSpPr>
          <p:spPr>
            <a:xfrm>
              <a:off x="1073160" y="4981680"/>
              <a:ext cx="7131600" cy="1809000"/>
            </a:xfrm>
            <a:prstGeom prst="rect">
              <a:avLst/>
            </a:prstGeom>
            <a:noFill/>
            <a:ln w="9525">
              <a:noFill/>
            </a:ln>
          </p:spPr>
          <p:style>
            <a:lnRef idx="0"/>
            <a:fillRef idx="0"/>
            <a:effectRef idx="0"/>
            <a:fontRef idx="minor"/>
          </p:style>
          <p:txBody>
            <a:bodyPr lIns="90360" rIns="90360" tIns="44280" bIns="44280" anchor="t">
              <a:spAutoFit/>
            </a:bodyPr>
            <a:p>
              <a:pPr marL="1207080" indent="-120708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 (CF</a:t>
              </a:r>
              <a:r>
                <a:rPr b="1" i="1" lang="en-US" sz="1800" spc="-1" strike="noStrike" baseline="-25000">
                  <a:solidFill>
                    <a:srgbClr val="000000"/>
                  </a:solidFill>
                  <a:latin typeface="Calibri"/>
                </a:rPr>
                <a:t>j,t </a:t>
              </a:r>
              <a:r>
                <a:rPr b="1" lang="en-US" sz="1800" spc="-1" strike="noStrike">
                  <a:solidFill>
                    <a:srgbClr val="000000"/>
                  </a:solidFill>
                  <a:latin typeface="Calibri"/>
                </a:rPr>
                <a:t>)</a:t>
              </a:r>
              <a:r>
                <a:rPr b="1" lang="en-US" sz="1800" spc="-1" strike="noStrike">
                  <a:solidFill>
                    <a:srgbClr val="000000"/>
                  </a:solidFill>
                  <a:latin typeface="Calibri"/>
                </a:rPr>
                <a:t>	</a:t>
              </a:r>
              <a:r>
                <a:rPr b="1" lang="en-US" sz="1800" spc="-1" strike="noStrike">
                  <a:solidFill>
                    <a:srgbClr val="000000"/>
                  </a:solidFill>
                  <a:latin typeface="Calibri"/>
                </a:rPr>
                <a:t>=</a:t>
              </a:r>
              <a:r>
                <a:rPr b="1" lang="en-US" sz="1800" spc="-1" strike="noStrike">
                  <a:solidFill>
                    <a:srgbClr val="000000"/>
                  </a:solidFill>
                  <a:latin typeface="Calibri"/>
                </a:rPr>
                <a:t>	</a:t>
              </a:r>
              <a:r>
                <a:rPr b="1" lang="en-US" sz="1800" spc="-1" strike="noStrike">
                  <a:solidFill>
                    <a:srgbClr val="000000"/>
                  </a:solidFill>
                  <a:latin typeface="Calibri"/>
                </a:rPr>
                <a:t>expected cash flows in currency </a:t>
              </a:r>
              <a:r>
                <a:rPr b="1" i="1" lang="en-US" sz="1800" spc="-1" strike="noStrike">
                  <a:solidFill>
                    <a:srgbClr val="000000"/>
                  </a:solidFill>
                  <a:latin typeface="Calibri"/>
                </a:rPr>
                <a:t>j</a:t>
              </a:r>
              <a:r>
                <a:rPr b="1" lang="en-US" sz="1800" spc="-1" strike="noStrike">
                  <a:solidFill>
                    <a:srgbClr val="000000"/>
                  </a:solidFill>
                  <a:latin typeface="Calibri"/>
                </a:rPr>
                <a:t> to be received by the U.S. parent at the end of period </a:t>
              </a:r>
              <a:r>
                <a:rPr b="1" i="1" lang="en-US" sz="1800" spc="-1" strike="noStrike">
                  <a:solidFill>
                    <a:srgbClr val="000000"/>
                  </a:solidFill>
                  <a:latin typeface="Calibri"/>
                </a:rPr>
                <a:t>t</a:t>
              </a:r>
              <a:endParaRPr b="0" lang="en-US" sz="1800" spc="-1" strike="noStrike">
                <a:latin typeface="Arial"/>
              </a:endParaRPr>
            </a:p>
            <a:p>
              <a:pPr marL="1207080" indent="-120708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E (ER</a:t>
              </a:r>
              <a:r>
                <a:rPr b="1" i="1" lang="en-US" sz="1800" spc="-1" strike="noStrike" baseline="-25000">
                  <a:solidFill>
                    <a:srgbClr val="000000"/>
                  </a:solidFill>
                  <a:latin typeface="Calibri"/>
                </a:rPr>
                <a:t>j,t </a:t>
              </a:r>
              <a:r>
                <a:rPr b="1" lang="en-US" sz="1800" spc="-1" strike="noStrike">
                  <a:solidFill>
                    <a:srgbClr val="000000"/>
                  </a:solidFill>
                  <a:latin typeface="Calibri"/>
                </a:rPr>
                <a:t>)</a:t>
              </a:r>
              <a:r>
                <a:rPr b="1" lang="en-US" sz="1800" spc="-1" strike="noStrike">
                  <a:solidFill>
                    <a:srgbClr val="000000"/>
                  </a:solidFill>
                  <a:latin typeface="Calibri"/>
                </a:rPr>
                <a:t>	</a:t>
              </a:r>
              <a:r>
                <a:rPr b="1" lang="en-US" sz="1800" spc="-1" strike="noStrike">
                  <a:solidFill>
                    <a:srgbClr val="000000"/>
                  </a:solidFill>
                  <a:latin typeface="Calibri"/>
                </a:rPr>
                <a:t>=</a:t>
              </a:r>
              <a:r>
                <a:rPr b="1" lang="en-US" sz="1800" spc="-1" strike="noStrike">
                  <a:solidFill>
                    <a:srgbClr val="000000"/>
                  </a:solidFill>
                  <a:latin typeface="Calibri"/>
                </a:rPr>
                <a:t>	</a:t>
              </a:r>
              <a:r>
                <a:rPr b="1" lang="en-US" sz="1800" spc="-1" strike="noStrike">
                  <a:solidFill>
                    <a:srgbClr val="000000"/>
                  </a:solidFill>
                  <a:latin typeface="Calibri"/>
                </a:rPr>
                <a:t>expected exchange rate at which currency </a:t>
              </a:r>
              <a:r>
                <a:rPr b="1" i="1" lang="en-US" sz="1800" spc="-1" strike="noStrike">
                  <a:solidFill>
                    <a:srgbClr val="000000"/>
                  </a:solidFill>
                  <a:latin typeface="Calibri"/>
                </a:rPr>
                <a:t>j</a:t>
              </a:r>
              <a:r>
                <a:rPr b="1" lang="en-US" sz="1800" spc="-1" strike="noStrike">
                  <a:solidFill>
                    <a:srgbClr val="000000"/>
                  </a:solidFill>
                  <a:latin typeface="Calibri"/>
                </a:rPr>
                <a:t> can be converted to dollars at the end of period </a:t>
              </a:r>
              <a:r>
                <a:rPr b="1" i="1" lang="en-US" sz="1800" spc="-1" strike="noStrike">
                  <a:solidFill>
                    <a:srgbClr val="000000"/>
                  </a:solidFill>
                  <a:latin typeface="Calibri"/>
                </a:rPr>
                <a:t>t</a:t>
              </a:r>
              <a:endParaRPr b="0" lang="en-US" sz="1800" spc="-1" strike="noStrike">
                <a:latin typeface="Arial"/>
              </a:endParaRPr>
            </a:p>
            <a:p>
              <a:pPr marL="1207080" indent="-1207080">
                <a:lnSpc>
                  <a:spcPct val="100000"/>
                </a:lnSpc>
                <a:buNone/>
                <a:tabLst>
                  <a:tab algn="l" pos="0"/>
                </a:tabLst>
              </a:pPr>
              <a:r>
                <a:rPr b="1" i="1" lang="en-US" sz="1800" spc="-1" strike="noStrike">
                  <a:solidFill>
                    <a:srgbClr val="000000"/>
                  </a:solidFill>
                  <a:latin typeface="Calibri"/>
                </a:rPr>
                <a:t>	</a:t>
              </a:r>
              <a:r>
                <a:rPr b="1" i="1" lang="en-US" sz="1800" spc="-1" strike="noStrike">
                  <a:solidFill>
                    <a:srgbClr val="000000"/>
                  </a:solidFill>
                  <a:latin typeface="Calibri"/>
                </a:rPr>
                <a:t>k</a:t>
              </a:r>
              <a:r>
                <a:rPr b="1" i="1" lang="en-US" sz="1800" spc="-1" strike="noStrike">
                  <a:solidFill>
                    <a:srgbClr val="000000"/>
                  </a:solidFill>
                  <a:latin typeface="Calibri"/>
                </a:rPr>
                <a:t>	</a:t>
              </a:r>
              <a:r>
                <a:rPr b="1" lang="en-US" sz="1800" spc="-1" strike="noStrike">
                  <a:solidFill>
                    <a:srgbClr val="000000"/>
                  </a:solidFill>
                  <a:latin typeface="Calibri"/>
                </a:rPr>
                <a:t>=</a:t>
              </a:r>
              <a:r>
                <a:rPr b="1" lang="en-US" sz="1800" spc="-1" strike="noStrike">
                  <a:solidFill>
                    <a:srgbClr val="000000"/>
                  </a:solidFill>
                  <a:latin typeface="Calibri"/>
                </a:rPr>
                <a:t>	</a:t>
              </a:r>
              <a:r>
                <a:rPr b="1" lang="en-US" sz="1800" spc="-1" strike="noStrike">
                  <a:solidFill>
                    <a:srgbClr val="000000"/>
                  </a:solidFill>
                  <a:latin typeface="Calibri"/>
                </a:rPr>
                <a:t>weighted average cost of capital of the parent</a:t>
              </a:r>
              <a:endParaRPr b="0" lang="en-US" sz="1800" spc="-1" strike="noStrike">
                <a:latin typeface="Arial"/>
              </a:endParaRPr>
            </a:p>
          </p:txBody>
        </p:sp>
        <p:grpSp>
          <p:nvGrpSpPr>
            <p:cNvPr id="453" name="Group 9"/>
            <p:cNvGrpSpPr/>
            <p:nvPr/>
          </p:nvGrpSpPr>
          <p:grpSpPr>
            <a:xfrm>
              <a:off x="2819520" y="1399680"/>
              <a:ext cx="3929760" cy="837720"/>
              <a:chOff x="2819520" y="1399680"/>
              <a:chExt cx="3929760" cy="837720"/>
            </a:xfrm>
          </p:grpSpPr>
          <p:sp>
            <p:nvSpPr>
              <p:cNvPr id="454" name="Rectangle 10"/>
              <p:cNvSpPr/>
              <p:nvPr/>
            </p:nvSpPr>
            <p:spPr>
              <a:xfrm>
                <a:off x="2819520" y="1399680"/>
                <a:ext cx="3856680" cy="761760"/>
              </a:xfrm>
              <a:prstGeom prst="rect">
                <a:avLst/>
              </a:prstGeom>
              <a:solidFill>
                <a:srgbClr val="006b61"/>
              </a:solidFill>
              <a:ln w="12700">
                <a:solidFill>
                  <a:srgbClr val="006b61"/>
                </a:solidFill>
                <a:miter/>
              </a:ln>
            </p:spPr>
            <p:style>
              <a:lnRef idx="0"/>
              <a:fillRef idx="0"/>
              <a:effectRef idx="0"/>
              <a:fontRef idx="minor"/>
            </p:style>
          </p:sp>
          <p:sp>
            <p:nvSpPr>
              <p:cNvPr id="455" name="Rectangle 11"/>
              <p:cNvSpPr/>
              <p:nvPr/>
            </p:nvSpPr>
            <p:spPr>
              <a:xfrm>
                <a:off x="2892600" y="1475640"/>
                <a:ext cx="3856680" cy="761760"/>
              </a:xfrm>
              <a:prstGeom prst="rect">
                <a:avLst/>
              </a:prstGeom>
              <a:solidFill>
                <a:srgbClr val="ffffff"/>
              </a:solidFill>
              <a:ln w="12700">
                <a:solidFill>
                  <a:srgbClr val="006b61"/>
                </a:solidFill>
                <a:miter/>
              </a:ln>
            </p:spPr>
            <p:style>
              <a:lnRef idx="0"/>
              <a:fillRef idx="0"/>
              <a:effectRef idx="0"/>
              <a:fontRef idx="minor"/>
            </p:style>
          </p:sp>
          <p:sp>
            <p:nvSpPr>
              <p:cNvPr id="456" name="Rectangle 12"/>
              <p:cNvSpPr/>
              <p:nvPr/>
            </p:nvSpPr>
            <p:spPr>
              <a:xfrm>
                <a:off x="2892600" y="1551960"/>
                <a:ext cx="3856680" cy="581400"/>
              </a:xfrm>
              <a:prstGeom prst="rect">
                <a:avLst/>
              </a:prstGeom>
              <a:noFill/>
              <a:ln w="9525">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alibri"/>
                  </a:rPr>
                  <a:t>Multinational Capital Budgeting Decisions</a:t>
                </a:r>
                <a:endParaRPr b="0" lang="en-US" sz="1800" spc="-1" strike="noStrike">
                  <a:latin typeface="Arial"/>
                </a:endParaRPr>
              </a:p>
            </p:txBody>
          </p:sp>
        </p:grpSp>
        <p:sp>
          <p:nvSpPr>
            <p:cNvPr id="457" name="Line 13"/>
            <p:cNvSpPr/>
            <p:nvPr/>
          </p:nvSpPr>
          <p:spPr>
            <a:xfrm>
              <a:off x="4784400" y="2237760"/>
              <a:ext cx="360" cy="609840"/>
            </a:xfrm>
            <a:prstGeom prst="line">
              <a:avLst/>
            </a:prstGeom>
            <a:ln w="38100">
              <a:solidFill>
                <a:srgbClr val="000000"/>
              </a:solidFill>
              <a:round/>
              <a:tailEnd len="med" type="triangle" w="med"/>
            </a:ln>
          </p:spPr>
          <p:style>
            <a:lnRef idx="0"/>
            <a:fillRef idx="0"/>
            <a:effectRef idx="0"/>
            <a:fontRef idx="minor"/>
          </p:style>
        </p:sp>
        <p:sp>
          <p:nvSpPr>
            <p:cNvPr id="458" name="Line 14"/>
            <p:cNvSpPr/>
            <p:nvPr/>
          </p:nvSpPr>
          <p:spPr>
            <a:xfrm flipV="1">
              <a:off x="5439600" y="4143240"/>
              <a:ext cx="360" cy="304920"/>
            </a:xfrm>
            <a:prstGeom prst="line">
              <a:avLst/>
            </a:prstGeom>
            <a:ln w="38100">
              <a:solidFill>
                <a:srgbClr val="000000"/>
              </a:solidFill>
              <a:round/>
              <a:tailEnd len="med" type="triangle" w="med"/>
            </a:ln>
          </p:spPr>
          <p:style>
            <a:lnRef idx="0"/>
            <a:fillRef idx="0"/>
            <a:effectRef idx="0"/>
            <a:fontRef idx="minor"/>
          </p:style>
        </p:sp>
        <p:sp>
          <p:nvSpPr>
            <p:cNvPr id="459" name="Line 15"/>
            <p:cNvSpPr/>
            <p:nvPr/>
          </p:nvSpPr>
          <p:spPr>
            <a:xfrm>
              <a:off x="5439600" y="4448160"/>
              <a:ext cx="2547000" cy="360"/>
            </a:xfrm>
            <a:prstGeom prst="line">
              <a:avLst/>
            </a:prstGeom>
            <a:ln w="38100">
              <a:solidFill>
                <a:srgbClr val="000000"/>
              </a:solidFill>
              <a:round/>
            </a:ln>
          </p:spPr>
          <p:style>
            <a:lnRef idx="0"/>
            <a:fillRef idx="0"/>
            <a:effectRef idx="0"/>
            <a:fontRef idx="minor"/>
          </p:style>
        </p:sp>
        <p:sp>
          <p:nvSpPr>
            <p:cNvPr id="460" name="Line 16"/>
            <p:cNvSpPr/>
            <p:nvPr/>
          </p:nvSpPr>
          <p:spPr>
            <a:xfrm>
              <a:off x="6749280" y="1856880"/>
              <a:ext cx="1232640" cy="360"/>
            </a:xfrm>
            <a:prstGeom prst="line">
              <a:avLst/>
            </a:prstGeom>
            <a:ln w="38100">
              <a:solidFill>
                <a:srgbClr val="000000"/>
              </a:solidFill>
              <a:round/>
            </a:ln>
          </p:spPr>
          <p:style>
            <a:lnRef idx="0"/>
            <a:fillRef idx="0"/>
            <a:effectRef idx="0"/>
            <a:fontRef idx="minor"/>
          </p:style>
        </p:sp>
        <p:sp>
          <p:nvSpPr>
            <p:cNvPr id="461" name="Line 17"/>
            <p:cNvSpPr/>
            <p:nvPr/>
          </p:nvSpPr>
          <p:spPr>
            <a:xfrm>
              <a:off x="7986600" y="1856880"/>
              <a:ext cx="360" cy="2591280"/>
            </a:xfrm>
            <a:prstGeom prst="line">
              <a:avLst/>
            </a:prstGeom>
            <a:ln w="38100">
              <a:solidFill>
                <a:srgbClr val="000000"/>
              </a:solidFill>
              <a:round/>
            </a:ln>
          </p:spPr>
          <p:style>
            <a:lnRef idx="0"/>
            <a:fillRef idx="0"/>
            <a:effectRef idx="0"/>
            <a:fontRef idx="minor"/>
          </p:style>
        </p:sp>
      </p:grpSp>
      <p:pic>
        <p:nvPicPr>
          <p:cNvPr id="462" name="" descr=""/>
          <p:cNvPicPr/>
          <p:nvPr/>
        </p:nvPicPr>
        <p:blipFill>
          <a:blip r:embed="rId3"/>
          <a:stretch/>
        </p:blipFill>
        <p:spPr>
          <a:xfrm>
            <a:off x="1727280" y="2616120"/>
            <a:ext cx="5524560" cy="2171880"/>
          </a:xfrm>
          <a:prstGeom prst="rect">
            <a:avLst/>
          </a:prstGeom>
          <a:ln w="0">
            <a:noFill/>
          </a:ln>
        </p:spPr>
      </p:pic>
    </p:spTree>
  </p:cSld>
  <mc:AlternateContent>
    <mc:Choice Requires="p14">
      <p:transition spd="slow" p14:dur="2000"/>
    </mc:Choice>
    <mc:Fallback>
      <p:transition spd="slow"/>
    </mc:Fallback>
  </mc:AlternateContent>
  <p:timing>
    <p:tnLst>
      <p:par>
        <p:cTn id="483" dur="indefinite" restart="never" nodeType="tmRoot">
          <p:childTnLst>
            <p:seq>
              <p:cTn id="484" dur="indefinite" nodeType="mainSeq">
                <p:childTnLst>
                  <p:par>
                    <p:cTn id="485" nodeType="clickEffect" fill="hold">
                      <p:stCondLst>
                        <p:cond delay="indefinite"/>
                      </p:stCondLst>
                      <p:childTnLst>
                        <p:par>
                          <p:cTn id="486" nodeType="withEffect" fill="hold">
                            <p:stCondLst>
                              <p:cond delay="0"/>
                            </p:stCondLst>
                            <p:childTnLst>
                              <p:par>
                                <p:cTn id="487" nodeType="clickEffect" fill="hold" presetClass="entr" presetID="22" presetSubtype="1">
                                  <p:stCondLst>
                                    <p:cond delay="0"/>
                                  </p:stCondLst>
                                  <p:childTnLst>
                                    <p:set>
                                      <p:cBhvr>
                                        <p:cTn id="488" dur="1" fill="hold">
                                          <p:stCondLst>
                                            <p:cond delay="0"/>
                                          </p:stCondLst>
                                        </p:cTn>
                                        <p:tgtEl>
                                          <p:spTgt spid="446"/>
                                        </p:tgtEl>
                                        <p:attrNameLst>
                                          <p:attrName>style.visibility</p:attrName>
                                        </p:attrNameLst>
                                      </p:cBhvr>
                                      <p:to>
                                        <p:strVal val="visible"/>
                                      </p:to>
                                    </p:set>
                                    <p:animEffect filter="wipe(up)" transition="in">
                                      <p:cBhvr additive="repl">
                                        <p:cTn id="489" dur="5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482400" y="304560"/>
            <a:ext cx="8178480" cy="534600"/>
          </a:xfrm>
          <a:prstGeom prst="rect">
            <a:avLst/>
          </a:prstGeom>
          <a:noFill/>
          <a:ln w="0">
            <a:noFill/>
          </a:ln>
        </p:spPr>
        <p:txBody>
          <a:bodyPr lIns="83160" rIns="83160" tIns="40680" bIns="40680" anchor="ctr">
            <a:normAutofit fontScale="67000"/>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464" name="PlaceHolder 2"/>
          <p:cNvSpPr>
            <a:spLocks noGrp="1"/>
          </p:cNvSpPr>
          <p:nvPr>
            <p:ph/>
          </p:nvPr>
        </p:nvSpPr>
        <p:spPr>
          <a:xfrm>
            <a:off x="583200" y="979560"/>
            <a:ext cx="7697520" cy="5388120"/>
          </a:xfrm>
          <a:prstGeom prst="rect">
            <a:avLst/>
          </a:prstGeom>
          <a:noFill/>
          <a:ln w="0">
            <a:noFill/>
          </a:ln>
        </p:spPr>
        <p:txBody>
          <a:bodyPr anchor="t">
            <a:normAutofit fontScale="86000"/>
          </a:bodyPr>
          <a:p>
            <a:pPr marL="228600" indent="-228600">
              <a:lnSpc>
                <a:spcPct val="100000"/>
              </a:lnSpc>
              <a:spcBef>
                <a:spcPts val="1001"/>
              </a:spcBef>
              <a:buClr>
                <a:srgbClr val="0000ff"/>
              </a:buClr>
              <a:buFont typeface="Wingdings" charset="2"/>
              <a:buChar char=""/>
            </a:pPr>
            <a:r>
              <a:rPr b="0" lang="en-US" sz="2200" spc="-1" strike="noStrike">
                <a:solidFill>
                  <a:srgbClr val="000000"/>
                </a:solidFill>
                <a:latin typeface="Calibri"/>
              </a:rPr>
              <a:t>Subsidiary versus Parent Perspective</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Tax Differentials</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Restricted Remittances</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Excessive Remittances</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Exchange Rate Movements</a:t>
            </a:r>
            <a:endParaRPr b="0" lang="en-US" sz="2200" spc="-1" strike="noStrike">
              <a:solidFill>
                <a:srgbClr val="000000"/>
              </a:solidFill>
              <a:latin typeface="Calibri"/>
            </a:endParaRPr>
          </a:p>
          <a:p>
            <a:pPr marL="228600" indent="-228600">
              <a:lnSpc>
                <a:spcPct val="100000"/>
              </a:lnSpc>
              <a:spcBef>
                <a:spcPts val="1001"/>
              </a:spcBef>
              <a:buClr>
                <a:srgbClr val="0000ff"/>
              </a:buClr>
              <a:buFont typeface="Wingdings" charset="2"/>
              <a:buChar char=""/>
            </a:pPr>
            <a:r>
              <a:rPr b="0" lang="en-US" sz="2200" spc="-1" strike="noStrike">
                <a:solidFill>
                  <a:srgbClr val="000000"/>
                </a:solidFill>
                <a:latin typeface="Calibri"/>
              </a:rPr>
              <a:t>Input for Multinational Capital Budgeting</a:t>
            </a:r>
            <a:endParaRPr b="0" lang="en-US" sz="2200" spc="-1" strike="noStrike">
              <a:solidFill>
                <a:srgbClr val="000000"/>
              </a:solidFill>
              <a:latin typeface="Calibri"/>
            </a:endParaRPr>
          </a:p>
          <a:p>
            <a:pPr marL="228600" indent="-228600">
              <a:lnSpc>
                <a:spcPct val="100000"/>
              </a:lnSpc>
              <a:spcBef>
                <a:spcPts val="1001"/>
              </a:spcBef>
              <a:buClr>
                <a:srgbClr val="0000ff"/>
              </a:buClr>
              <a:buFont typeface="Wingdings" charset="2"/>
              <a:buChar char=""/>
            </a:pPr>
            <a:r>
              <a:rPr b="0" lang="en-US" sz="2200" spc="-1" strike="noStrike">
                <a:solidFill>
                  <a:srgbClr val="000000"/>
                </a:solidFill>
                <a:latin typeface="Calibri"/>
              </a:rPr>
              <a:t>Multinational Capital Budgeting</a:t>
            </a:r>
            <a:endParaRPr b="0" lang="en-US" sz="2200" spc="-1" strike="noStrike">
              <a:solidFill>
                <a:srgbClr val="000000"/>
              </a:solidFill>
              <a:latin typeface="Calibri"/>
            </a:endParaRPr>
          </a:p>
          <a:p>
            <a:pPr marL="228600" indent="-228600">
              <a:lnSpc>
                <a:spcPct val="100000"/>
              </a:lnSpc>
              <a:spcBef>
                <a:spcPts val="1001"/>
              </a:spcBef>
              <a:buClr>
                <a:srgbClr val="0000ff"/>
              </a:buClr>
              <a:buFont typeface="Wingdings" charset="2"/>
              <a:buChar char=""/>
            </a:pPr>
            <a:r>
              <a:rPr b="0" lang="en-US" sz="2200" spc="-1" strike="noStrike">
                <a:solidFill>
                  <a:srgbClr val="000000"/>
                </a:solidFill>
                <a:latin typeface="Calibri"/>
              </a:rPr>
              <a:t>Factors to Consider in Multinational Capital Budgeting</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Exchange Rate Fluctuations</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Inflation</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Financing Arrangement</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Blocked Funds</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Uncertain Salvage Value</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Impact of Project on Prevailing Cash Flows</a:t>
            </a:r>
            <a:endParaRPr b="0" lang="en-US" sz="22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200" spc="-1" strike="noStrike">
                <a:solidFill>
                  <a:srgbClr val="000000"/>
                </a:solidFill>
                <a:latin typeface="Calibri"/>
              </a:rPr>
              <a:t>Host Government Incentives</a:t>
            </a:r>
            <a:endParaRPr b="0" lang="en-US" sz="2200" spc="-1" strike="noStrike">
              <a:solidFill>
                <a:srgbClr val="000000"/>
              </a:solidFill>
              <a:latin typeface="Calibri"/>
            </a:endParaRPr>
          </a:p>
        </p:txBody>
      </p:sp>
      <p:sp>
        <p:nvSpPr>
          <p:cNvPr id="465" name="PlaceHolder 3"/>
          <p:cNvSpPr>
            <a:spLocks noGrp="1"/>
          </p:cNvSpPr>
          <p:nvPr>
            <p:ph type="ftr" idx="9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66" name="PlaceHolder 4"/>
          <p:cNvSpPr>
            <a:spLocks noGrp="1"/>
          </p:cNvSpPr>
          <p:nvPr>
            <p:ph type="sldNum" idx="9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67000FF-643A-4196-89DC-141ADC86DB76}" type="slidenum">
              <a:rPr b="0" lang="en-US" sz="2200" spc="-1" strike="noStrike">
                <a:solidFill>
                  <a:srgbClr val="8b8b8b"/>
                </a:solidFill>
                <a:latin typeface="Cambria"/>
              </a:rPr>
              <a:t>38</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490" dur="indefinite" restart="never" nodeType="tmRoot">
          <p:childTnLst>
            <p:seq>
              <p:cTn id="491" dur="indefinite" nodeType="mainSeq">
                <p:childTnLst>
                  <p:par>
                    <p:cTn id="492" nodeType="clickEffect" fill="hold">
                      <p:stCondLst>
                        <p:cond delay="indefinite"/>
                      </p:stCondLst>
                      <p:childTnLst>
                        <p:par>
                          <p:cTn id="493" nodeType="withEffect" fill="hold">
                            <p:stCondLst>
                              <p:cond delay="0"/>
                            </p:stCondLst>
                            <p:childTnLst>
                              <p:par>
                                <p:cTn id="494" nodeType="clickEffect" fill="hold" presetClass="entr" presetID="22" presetSubtype="8">
                                  <p:stCondLst>
                                    <p:cond delay="0"/>
                                  </p:stCondLst>
                                  <p:childTnLst>
                                    <p:set>
                                      <p:cBhvr>
                                        <p:cTn id="495" dur="1" fill="hold">
                                          <p:stCondLst>
                                            <p:cond delay="0"/>
                                          </p:stCondLst>
                                        </p:cTn>
                                        <p:tgtEl>
                                          <p:spTgt spid="464">
                                            <p:txEl>
                                              <p:pRg st="0" end="0"/>
                                            </p:txEl>
                                          </p:spTgt>
                                        </p:tgtEl>
                                        <p:attrNameLst>
                                          <p:attrName>style.visibility</p:attrName>
                                        </p:attrNameLst>
                                      </p:cBhvr>
                                      <p:to>
                                        <p:strVal val="visible"/>
                                      </p:to>
                                    </p:set>
                                    <p:animEffect filter="wipe(left)" transition="in">
                                      <p:cBhvr additive="repl">
                                        <p:cTn id="496" dur="500"/>
                                        <p:tgtEl>
                                          <p:spTgt spid="464">
                                            <p:txEl>
                                              <p:pRg st="0" end="0"/>
                                            </p:txEl>
                                          </p:spTgt>
                                        </p:tgtEl>
                                      </p:cBhvr>
                                    </p:animEffect>
                                  </p:childTnLst>
                                </p:cTn>
                              </p:par>
                              <p:par>
                                <p:cTn id="497" nodeType="withEffect" fill="hold" presetClass="entr" presetID="22" presetSubtype="8">
                                  <p:stCondLst>
                                    <p:cond delay="0"/>
                                  </p:stCondLst>
                                  <p:childTnLst>
                                    <p:set>
                                      <p:cBhvr>
                                        <p:cTn id="498" dur="1" fill="hold">
                                          <p:stCondLst>
                                            <p:cond delay="0"/>
                                          </p:stCondLst>
                                        </p:cTn>
                                        <p:tgtEl>
                                          <p:spTgt spid="464">
                                            <p:txEl>
                                              <p:pRg st="1" end="1"/>
                                            </p:txEl>
                                          </p:spTgt>
                                        </p:tgtEl>
                                        <p:attrNameLst>
                                          <p:attrName>style.visibility</p:attrName>
                                        </p:attrNameLst>
                                      </p:cBhvr>
                                      <p:to>
                                        <p:strVal val="visible"/>
                                      </p:to>
                                    </p:set>
                                    <p:animEffect filter="wipe(left)" transition="in">
                                      <p:cBhvr additive="repl">
                                        <p:cTn id="499" dur="500"/>
                                        <p:tgtEl>
                                          <p:spTgt spid="464">
                                            <p:txEl>
                                              <p:pRg st="1" end="1"/>
                                            </p:txEl>
                                          </p:spTgt>
                                        </p:tgtEl>
                                      </p:cBhvr>
                                    </p:animEffect>
                                  </p:childTnLst>
                                </p:cTn>
                              </p:par>
                              <p:par>
                                <p:cTn id="500" nodeType="withEffect" fill="hold" presetClass="entr" presetID="22" presetSubtype="8">
                                  <p:stCondLst>
                                    <p:cond delay="0"/>
                                  </p:stCondLst>
                                  <p:childTnLst>
                                    <p:set>
                                      <p:cBhvr>
                                        <p:cTn id="501" dur="1" fill="hold">
                                          <p:stCondLst>
                                            <p:cond delay="0"/>
                                          </p:stCondLst>
                                        </p:cTn>
                                        <p:tgtEl>
                                          <p:spTgt spid="464">
                                            <p:txEl>
                                              <p:pRg st="2" end="2"/>
                                            </p:txEl>
                                          </p:spTgt>
                                        </p:tgtEl>
                                        <p:attrNameLst>
                                          <p:attrName>style.visibility</p:attrName>
                                        </p:attrNameLst>
                                      </p:cBhvr>
                                      <p:to>
                                        <p:strVal val="visible"/>
                                      </p:to>
                                    </p:set>
                                    <p:animEffect filter="wipe(left)" transition="in">
                                      <p:cBhvr additive="repl">
                                        <p:cTn id="502" dur="500"/>
                                        <p:tgtEl>
                                          <p:spTgt spid="464">
                                            <p:txEl>
                                              <p:pRg st="2" end="2"/>
                                            </p:txEl>
                                          </p:spTgt>
                                        </p:tgtEl>
                                      </p:cBhvr>
                                    </p:animEffect>
                                  </p:childTnLst>
                                </p:cTn>
                              </p:par>
                              <p:par>
                                <p:cTn id="503" nodeType="withEffect" fill="hold" presetClass="entr" presetID="22" presetSubtype="8">
                                  <p:stCondLst>
                                    <p:cond delay="0"/>
                                  </p:stCondLst>
                                  <p:childTnLst>
                                    <p:set>
                                      <p:cBhvr>
                                        <p:cTn id="504" dur="1" fill="hold">
                                          <p:stCondLst>
                                            <p:cond delay="0"/>
                                          </p:stCondLst>
                                        </p:cTn>
                                        <p:tgtEl>
                                          <p:spTgt spid="464">
                                            <p:txEl>
                                              <p:pRg st="3" end="3"/>
                                            </p:txEl>
                                          </p:spTgt>
                                        </p:tgtEl>
                                        <p:attrNameLst>
                                          <p:attrName>style.visibility</p:attrName>
                                        </p:attrNameLst>
                                      </p:cBhvr>
                                      <p:to>
                                        <p:strVal val="visible"/>
                                      </p:to>
                                    </p:set>
                                    <p:animEffect filter="wipe(left)" transition="in">
                                      <p:cBhvr additive="repl">
                                        <p:cTn id="505" dur="500"/>
                                        <p:tgtEl>
                                          <p:spTgt spid="464">
                                            <p:txEl>
                                              <p:pRg st="3" end="3"/>
                                            </p:txEl>
                                          </p:spTgt>
                                        </p:tgtEl>
                                      </p:cBhvr>
                                    </p:animEffect>
                                  </p:childTnLst>
                                </p:cTn>
                              </p:par>
                              <p:par>
                                <p:cTn id="506" nodeType="withEffect" fill="hold" presetClass="entr" presetID="22" presetSubtype="8">
                                  <p:stCondLst>
                                    <p:cond delay="0"/>
                                  </p:stCondLst>
                                  <p:childTnLst>
                                    <p:set>
                                      <p:cBhvr>
                                        <p:cTn id="507" dur="1" fill="hold">
                                          <p:stCondLst>
                                            <p:cond delay="0"/>
                                          </p:stCondLst>
                                        </p:cTn>
                                        <p:tgtEl>
                                          <p:spTgt spid="464">
                                            <p:txEl>
                                              <p:pRg st="4" end="4"/>
                                            </p:txEl>
                                          </p:spTgt>
                                        </p:tgtEl>
                                        <p:attrNameLst>
                                          <p:attrName>style.visibility</p:attrName>
                                        </p:attrNameLst>
                                      </p:cBhvr>
                                      <p:to>
                                        <p:strVal val="visible"/>
                                      </p:to>
                                    </p:set>
                                    <p:animEffect filter="wipe(left)" transition="in">
                                      <p:cBhvr additive="repl">
                                        <p:cTn id="508" dur="500"/>
                                        <p:tgtEl>
                                          <p:spTgt spid="464">
                                            <p:txEl>
                                              <p:pRg st="4" end="4"/>
                                            </p:txEl>
                                          </p:spTgt>
                                        </p:tgtEl>
                                      </p:cBhvr>
                                    </p:animEffect>
                                  </p:childTnLst>
                                </p:cTn>
                              </p:par>
                            </p:childTnLst>
                          </p:cTn>
                        </p:par>
                      </p:childTnLst>
                    </p:cTn>
                  </p:par>
                  <p:par>
                    <p:cTn id="509" nodeType="clickEffect" fill="hold">
                      <p:stCondLst>
                        <p:cond delay="indefinite"/>
                      </p:stCondLst>
                      <p:childTnLst>
                        <p:par>
                          <p:cTn id="510" nodeType="withEffect" fill="hold">
                            <p:stCondLst>
                              <p:cond delay="0"/>
                            </p:stCondLst>
                            <p:childTnLst>
                              <p:par>
                                <p:cTn id="511" nodeType="clickEffect" fill="hold" presetClass="entr" presetID="22" presetSubtype="8">
                                  <p:stCondLst>
                                    <p:cond delay="0"/>
                                  </p:stCondLst>
                                  <p:childTnLst>
                                    <p:set>
                                      <p:cBhvr>
                                        <p:cTn id="512" dur="1" fill="hold">
                                          <p:stCondLst>
                                            <p:cond delay="0"/>
                                          </p:stCondLst>
                                        </p:cTn>
                                        <p:tgtEl>
                                          <p:spTgt spid="464">
                                            <p:txEl>
                                              <p:pRg st="5" end="5"/>
                                            </p:txEl>
                                          </p:spTgt>
                                        </p:tgtEl>
                                        <p:attrNameLst>
                                          <p:attrName>style.visibility</p:attrName>
                                        </p:attrNameLst>
                                      </p:cBhvr>
                                      <p:to>
                                        <p:strVal val="visible"/>
                                      </p:to>
                                    </p:set>
                                    <p:animEffect filter="wipe(left)" transition="in">
                                      <p:cBhvr additive="repl">
                                        <p:cTn id="513" dur="500"/>
                                        <p:tgtEl>
                                          <p:spTgt spid="464">
                                            <p:txEl>
                                              <p:pRg st="5" end="5"/>
                                            </p:txEl>
                                          </p:spTgt>
                                        </p:tgtEl>
                                      </p:cBhvr>
                                    </p:animEffect>
                                  </p:childTnLst>
                                </p:cTn>
                              </p:par>
                            </p:childTnLst>
                          </p:cTn>
                        </p:par>
                      </p:childTnLst>
                    </p:cTn>
                  </p:par>
                  <p:par>
                    <p:cTn id="514" nodeType="clickEffect" fill="hold">
                      <p:stCondLst>
                        <p:cond delay="indefinite"/>
                      </p:stCondLst>
                      <p:childTnLst>
                        <p:par>
                          <p:cTn id="515" nodeType="withEffect" fill="hold">
                            <p:stCondLst>
                              <p:cond delay="0"/>
                            </p:stCondLst>
                            <p:childTnLst>
                              <p:par>
                                <p:cTn id="516" nodeType="clickEffect" fill="hold" presetClass="entr" presetID="22" presetSubtype="8">
                                  <p:stCondLst>
                                    <p:cond delay="0"/>
                                  </p:stCondLst>
                                  <p:childTnLst>
                                    <p:set>
                                      <p:cBhvr>
                                        <p:cTn id="517" dur="1" fill="hold">
                                          <p:stCondLst>
                                            <p:cond delay="0"/>
                                          </p:stCondLst>
                                        </p:cTn>
                                        <p:tgtEl>
                                          <p:spTgt spid="464">
                                            <p:txEl>
                                              <p:pRg st="6" end="6"/>
                                            </p:txEl>
                                          </p:spTgt>
                                        </p:tgtEl>
                                        <p:attrNameLst>
                                          <p:attrName>style.visibility</p:attrName>
                                        </p:attrNameLst>
                                      </p:cBhvr>
                                      <p:to>
                                        <p:strVal val="visible"/>
                                      </p:to>
                                    </p:set>
                                    <p:animEffect filter="wipe(left)" transition="in">
                                      <p:cBhvr additive="repl">
                                        <p:cTn id="518" dur="500"/>
                                        <p:tgtEl>
                                          <p:spTgt spid="464">
                                            <p:txEl>
                                              <p:pRg st="6" end="6"/>
                                            </p:txEl>
                                          </p:spTgt>
                                        </p:tgtEl>
                                      </p:cBhvr>
                                    </p:animEffect>
                                  </p:childTnLst>
                                </p:cTn>
                              </p:par>
                            </p:childTnLst>
                          </p:cTn>
                        </p:par>
                      </p:childTnLst>
                    </p:cTn>
                  </p:par>
                  <p:par>
                    <p:cTn id="519" nodeType="clickEffect" fill="hold">
                      <p:stCondLst>
                        <p:cond delay="indefinite"/>
                      </p:stCondLst>
                      <p:childTnLst>
                        <p:par>
                          <p:cTn id="520" nodeType="withEffect" fill="hold">
                            <p:stCondLst>
                              <p:cond delay="0"/>
                            </p:stCondLst>
                            <p:childTnLst>
                              <p:par>
                                <p:cTn id="521" nodeType="clickEffect" fill="hold" presetClass="entr" presetID="22" presetSubtype="8">
                                  <p:stCondLst>
                                    <p:cond delay="0"/>
                                  </p:stCondLst>
                                  <p:childTnLst>
                                    <p:set>
                                      <p:cBhvr>
                                        <p:cTn id="522" dur="1" fill="hold">
                                          <p:stCondLst>
                                            <p:cond delay="0"/>
                                          </p:stCondLst>
                                        </p:cTn>
                                        <p:tgtEl>
                                          <p:spTgt spid="464">
                                            <p:txEl>
                                              <p:pRg st="7" end="7"/>
                                            </p:txEl>
                                          </p:spTgt>
                                        </p:tgtEl>
                                        <p:attrNameLst>
                                          <p:attrName>style.visibility</p:attrName>
                                        </p:attrNameLst>
                                      </p:cBhvr>
                                      <p:to>
                                        <p:strVal val="visible"/>
                                      </p:to>
                                    </p:set>
                                    <p:animEffect filter="wipe(left)" transition="in">
                                      <p:cBhvr additive="repl">
                                        <p:cTn id="523" dur="500"/>
                                        <p:tgtEl>
                                          <p:spTgt spid="464">
                                            <p:txEl>
                                              <p:pRg st="7" end="7"/>
                                            </p:txEl>
                                          </p:spTgt>
                                        </p:tgtEl>
                                      </p:cBhvr>
                                    </p:animEffect>
                                  </p:childTnLst>
                                </p:cTn>
                              </p:par>
                              <p:par>
                                <p:cTn id="524" nodeType="withEffect" fill="hold" presetClass="entr" presetID="22" presetSubtype="8">
                                  <p:stCondLst>
                                    <p:cond delay="0"/>
                                  </p:stCondLst>
                                  <p:childTnLst>
                                    <p:set>
                                      <p:cBhvr>
                                        <p:cTn id="525" dur="1" fill="hold">
                                          <p:stCondLst>
                                            <p:cond delay="0"/>
                                          </p:stCondLst>
                                        </p:cTn>
                                        <p:tgtEl>
                                          <p:spTgt spid="464">
                                            <p:txEl>
                                              <p:pRg st="8" end="8"/>
                                            </p:txEl>
                                          </p:spTgt>
                                        </p:tgtEl>
                                        <p:attrNameLst>
                                          <p:attrName>style.visibility</p:attrName>
                                        </p:attrNameLst>
                                      </p:cBhvr>
                                      <p:to>
                                        <p:strVal val="visible"/>
                                      </p:to>
                                    </p:set>
                                    <p:animEffect filter="wipe(left)" transition="in">
                                      <p:cBhvr additive="repl">
                                        <p:cTn id="526" dur="500"/>
                                        <p:tgtEl>
                                          <p:spTgt spid="464">
                                            <p:txEl>
                                              <p:pRg st="8" end="8"/>
                                            </p:txEl>
                                          </p:spTgt>
                                        </p:tgtEl>
                                      </p:cBhvr>
                                    </p:animEffect>
                                  </p:childTnLst>
                                </p:cTn>
                              </p:par>
                              <p:par>
                                <p:cTn id="527" nodeType="withEffect" fill="hold" presetClass="entr" presetID="22" presetSubtype="8">
                                  <p:stCondLst>
                                    <p:cond delay="0"/>
                                  </p:stCondLst>
                                  <p:childTnLst>
                                    <p:set>
                                      <p:cBhvr>
                                        <p:cTn id="528" dur="1" fill="hold">
                                          <p:stCondLst>
                                            <p:cond delay="0"/>
                                          </p:stCondLst>
                                        </p:cTn>
                                        <p:tgtEl>
                                          <p:spTgt spid="464">
                                            <p:txEl>
                                              <p:pRg st="9" end="9"/>
                                            </p:txEl>
                                          </p:spTgt>
                                        </p:tgtEl>
                                        <p:attrNameLst>
                                          <p:attrName>style.visibility</p:attrName>
                                        </p:attrNameLst>
                                      </p:cBhvr>
                                      <p:to>
                                        <p:strVal val="visible"/>
                                      </p:to>
                                    </p:set>
                                    <p:animEffect filter="wipe(left)" transition="in">
                                      <p:cBhvr additive="repl">
                                        <p:cTn id="529" dur="500"/>
                                        <p:tgtEl>
                                          <p:spTgt spid="464">
                                            <p:txEl>
                                              <p:pRg st="9" end="9"/>
                                            </p:txEl>
                                          </p:spTgt>
                                        </p:tgtEl>
                                      </p:cBhvr>
                                    </p:animEffect>
                                  </p:childTnLst>
                                </p:cTn>
                              </p:par>
                              <p:par>
                                <p:cTn id="530" nodeType="withEffect" fill="hold" presetClass="entr" presetID="22" presetSubtype="8">
                                  <p:stCondLst>
                                    <p:cond delay="0"/>
                                  </p:stCondLst>
                                  <p:childTnLst>
                                    <p:set>
                                      <p:cBhvr>
                                        <p:cTn id="531" dur="1" fill="hold">
                                          <p:stCondLst>
                                            <p:cond delay="0"/>
                                          </p:stCondLst>
                                        </p:cTn>
                                        <p:tgtEl>
                                          <p:spTgt spid="464">
                                            <p:txEl>
                                              <p:pRg st="10" end="10"/>
                                            </p:txEl>
                                          </p:spTgt>
                                        </p:tgtEl>
                                        <p:attrNameLst>
                                          <p:attrName>style.visibility</p:attrName>
                                        </p:attrNameLst>
                                      </p:cBhvr>
                                      <p:to>
                                        <p:strVal val="visible"/>
                                      </p:to>
                                    </p:set>
                                    <p:animEffect filter="wipe(left)" transition="in">
                                      <p:cBhvr additive="repl">
                                        <p:cTn id="532" dur="500"/>
                                        <p:tgtEl>
                                          <p:spTgt spid="464">
                                            <p:txEl>
                                              <p:pRg st="10" end="10"/>
                                            </p:txEl>
                                          </p:spTgt>
                                        </p:tgtEl>
                                      </p:cBhvr>
                                    </p:animEffect>
                                  </p:childTnLst>
                                </p:cTn>
                              </p:par>
                              <p:par>
                                <p:cTn id="533" nodeType="withEffect" fill="hold" presetClass="entr" presetID="22" presetSubtype="8">
                                  <p:stCondLst>
                                    <p:cond delay="0"/>
                                  </p:stCondLst>
                                  <p:childTnLst>
                                    <p:set>
                                      <p:cBhvr>
                                        <p:cTn id="534" dur="1" fill="hold">
                                          <p:stCondLst>
                                            <p:cond delay="0"/>
                                          </p:stCondLst>
                                        </p:cTn>
                                        <p:tgtEl>
                                          <p:spTgt spid="464">
                                            <p:txEl>
                                              <p:pRg st="11" end="11"/>
                                            </p:txEl>
                                          </p:spTgt>
                                        </p:tgtEl>
                                        <p:attrNameLst>
                                          <p:attrName>style.visibility</p:attrName>
                                        </p:attrNameLst>
                                      </p:cBhvr>
                                      <p:to>
                                        <p:strVal val="visible"/>
                                      </p:to>
                                    </p:set>
                                    <p:animEffect filter="wipe(left)" transition="in">
                                      <p:cBhvr additive="repl">
                                        <p:cTn id="535" dur="500"/>
                                        <p:tgtEl>
                                          <p:spTgt spid="464">
                                            <p:txEl>
                                              <p:pRg st="11" end="11"/>
                                            </p:txEl>
                                          </p:spTgt>
                                        </p:tgtEl>
                                      </p:cBhvr>
                                    </p:animEffect>
                                  </p:childTnLst>
                                </p:cTn>
                              </p:par>
                              <p:par>
                                <p:cTn id="536" nodeType="withEffect" fill="hold" presetClass="entr" presetID="22" presetSubtype="8">
                                  <p:stCondLst>
                                    <p:cond delay="0"/>
                                  </p:stCondLst>
                                  <p:childTnLst>
                                    <p:set>
                                      <p:cBhvr>
                                        <p:cTn id="537" dur="1" fill="hold">
                                          <p:stCondLst>
                                            <p:cond delay="0"/>
                                          </p:stCondLst>
                                        </p:cTn>
                                        <p:tgtEl>
                                          <p:spTgt spid="464">
                                            <p:txEl>
                                              <p:pRg st="12" end="12"/>
                                            </p:txEl>
                                          </p:spTgt>
                                        </p:tgtEl>
                                        <p:attrNameLst>
                                          <p:attrName>style.visibility</p:attrName>
                                        </p:attrNameLst>
                                      </p:cBhvr>
                                      <p:to>
                                        <p:strVal val="visible"/>
                                      </p:to>
                                    </p:set>
                                    <p:animEffect filter="wipe(left)" transition="in">
                                      <p:cBhvr additive="repl">
                                        <p:cTn id="538" dur="500"/>
                                        <p:tgtEl>
                                          <p:spTgt spid="464">
                                            <p:txEl>
                                              <p:pRg st="12" end="12"/>
                                            </p:txEl>
                                          </p:spTgt>
                                        </p:tgtEl>
                                      </p:cBhvr>
                                    </p:animEffect>
                                  </p:childTnLst>
                                </p:cTn>
                              </p:par>
                              <p:par>
                                <p:cTn id="539" nodeType="withEffect" fill="hold" presetClass="entr" presetID="22" presetSubtype="8">
                                  <p:stCondLst>
                                    <p:cond delay="0"/>
                                  </p:stCondLst>
                                  <p:childTnLst>
                                    <p:set>
                                      <p:cBhvr>
                                        <p:cTn id="540" dur="1" fill="hold">
                                          <p:stCondLst>
                                            <p:cond delay="0"/>
                                          </p:stCondLst>
                                        </p:cTn>
                                        <p:tgtEl>
                                          <p:spTgt spid="464">
                                            <p:txEl>
                                              <p:pRg st="13" end="13"/>
                                            </p:txEl>
                                          </p:spTgt>
                                        </p:tgtEl>
                                        <p:attrNameLst>
                                          <p:attrName>style.visibility</p:attrName>
                                        </p:attrNameLst>
                                      </p:cBhvr>
                                      <p:to>
                                        <p:strVal val="visible"/>
                                      </p:to>
                                    </p:set>
                                    <p:animEffect filter="wipe(left)" transition="in">
                                      <p:cBhvr additive="repl">
                                        <p:cTn id="541" dur="500"/>
                                        <p:tgtEl>
                                          <p:spTgt spid="464">
                                            <p:txEl>
                                              <p:pRg st="13" end="13"/>
                                            </p:txEl>
                                          </p:spTgt>
                                        </p:tgtEl>
                                      </p:cBhvr>
                                    </p:animEffect>
                                  </p:childTnLst>
                                </p:cTn>
                              </p:par>
                              <p:par>
                                <p:cTn id="542" nodeType="withEffect" fill="hold" presetClass="entr" presetID="22" presetSubtype="8">
                                  <p:stCondLst>
                                    <p:cond delay="0"/>
                                  </p:stCondLst>
                                  <p:childTnLst>
                                    <p:set>
                                      <p:cBhvr>
                                        <p:cTn id="543" dur="1" fill="hold">
                                          <p:stCondLst>
                                            <p:cond delay="0"/>
                                          </p:stCondLst>
                                        </p:cTn>
                                        <p:tgtEl>
                                          <p:spTgt spid="464">
                                            <p:txEl>
                                              <p:pRg st="14" end="14"/>
                                            </p:txEl>
                                          </p:spTgt>
                                        </p:tgtEl>
                                        <p:attrNameLst>
                                          <p:attrName>style.visibility</p:attrName>
                                        </p:attrNameLst>
                                      </p:cBhvr>
                                      <p:to>
                                        <p:strVal val="visible"/>
                                      </p:to>
                                    </p:set>
                                    <p:animEffect filter="wipe(left)" transition="in">
                                      <p:cBhvr additive="repl">
                                        <p:cTn id="544" dur="500"/>
                                        <p:tgtEl>
                                          <p:spTgt spid="464">
                                            <p:txEl>
                                              <p:pRg st="14" end="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810720" y="609480"/>
            <a:ext cx="6672600" cy="85968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468" name="PlaceHolder 2"/>
          <p:cNvSpPr>
            <a:spLocks noGrp="1"/>
          </p:cNvSpPr>
          <p:nvPr>
            <p:ph/>
          </p:nvPr>
        </p:nvSpPr>
        <p:spPr>
          <a:xfrm>
            <a:off x="860040" y="1523520"/>
            <a:ext cx="7423200" cy="4571640"/>
          </a:xfrm>
          <a:prstGeom prst="rect">
            <a:avLst/>
          </a:prstGeom>
          <a:noFill/>
          <a:ln w="0">
            <a:noFill/>
          </a:ln>
        </p:spPr>
        <p:txBody>
          <a:bodyPr numCol="1" spcCol="0" anchor="t">
            <a:noAutofit/>
          </a:bodyPr>
          <a:p>
            <a:pPr marL="343080" indent="-343080">
              <a:lnSpc>
                <a:spcPct val="100000"/>
              </a:lnSpc>
              <a:spcBef>
                <a:spcPts val="519"/>
              </a:spcBef>
              <a:buClr>
                <a:srgbClr val="0000ff"/>
              </a:buClr>
              <a:buFont typeface="Wingdings" charset="2"/>
              <a:buChar char=""/>
            </a:pPr>
            <a:r>
              <a:rPr b="0" lang="en-US" sz="2600" spc="-1" strike="noStrike">
                <a:solidFill>
                  <a:srgbClr val="000000"/>
                </a:solidFill>
                <a:latin typeface="Calibri"/>
              </a:rPr>
              <a:t>Factors to Consider in Multinational Capital Budgeting</a:t>
            </a:r>
            <a:endParaRPr b="0" lang="en-US" sz="26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Exchange Rate Fluctuations</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Inflation</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Financing Arrangement</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Blocked Funds</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Uncertain Salvage Value</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Impact of Project on Prevailing Cash Flows</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Host Government Incentives</a:t>
            </a:r>
            <a:endParaRPr b="0" lang="en-US" sz="2200" spc="-1" strike="noStrike">
              <a:solidFill>
                <a:srgbClr val="000000"/>
              </a:solidFill>
              <a:latin typeface="Calibri"/>
            </a:endParaRPr>
          </a:p>
        </p:txBody>
      </p:sp>
      <p:sp>
        <p:nvSpPr>
          <p:cNvPr id="469" name="PlaceHolder 3"/>
          <p:cNvSpPr>
            <a:spLocks noGrp="1"/>
          </p:cNvSpPr>
          <p:nvPr>
            <p:ph type="ftr" idx="9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70" name="PlaceHolder 4"/>
          <p:cNvSpPr>
            <a:spLocks noGrp="1"/>
          </p:cNvSpPr>
          <p:nvPr>
            <p:ph type="sldNum" idx="9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E1CC549B-44F2-40C1-B3AD-F62FB4C08301}" type="slidenum">
              <a:rPr b="0" lang="en-US" sz="2200" spc="-1" strike="noStrike">
                <a:solidFill>
                  <a:srgbClr val="8b8b8b"/>
                </a:solidFill>
                <a:latin typeface="Cambria"/>
              </a:rPr>
              <a:t>38</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545" dur="indefinite" restart="never" nodeType="tmRoot">
          <p:childTnLst>
            <p:seq>
              <p:cTn id="546" dur="indefinite" nodeType="mainSeq">
                <p:childTnLst>
                  <p:par>
                    <p:cTn id="547" nodeType="clickEffect" fill="hold">
                      <p:stCondLst>
                        <p:cond delay="indefinite"/>
                      </p:stCondLst>
                      <p:childTnLst>
                        <p:par>
                          <p:cTn id="548" nodeType="withEffect" fill="hold">
                            <p:stCondLst>
                              <p:cond delay="0"/>
                            </p:stCondLst>
                            <p:childTnLst>
                              <p:par>
                                <p:cTn id="549" nodeType="clickEffect" fill="hold" presetClass="entr" presetID="22" presetSubtype="8">
                                  <p:stCondLst>
                                    <p:cond delay="0"/>
                                  </p:stCondLst>
                                  <p:childTnLst>
                                    <p:set>
                                      <p:cBhvr>
                                        <p:cTn id="550" dur="1" fill="hold">
                                          <p:stCondLst>
                                            <p:cond delay="0"/>
                                          </p:stCondLst>
                                        </p:cTn>
                                        <p:tgtEl>
                                          <p:spTgt spid="468">
                                            <p:txEl>
                                              <p:pRg st="0" end="0"/>
                                            </p:txEl>
                                          </p:spTgt>
                                        </p:tgtEl>
                                        <p:attrNameLst>
                                          <p:attrName>style.visibility</p:attrName>
                                        </p:attrNameLst>
                                      </p:cBhvr>
                                      <p:to>
                                        <p:strVal val="visible"/>
                                      </p:to>
                                    </p:set>
                                    <p:animEffect filter="wipe(left)" transition="in">
                                      <p:cBhvr additive="repl">
                                        <p:cTn id="551" dur="500"/>
                                        <p:tgtEl>
                                          <p:spTgt spid="468">
                                            <p:txEl>
                                              <p:pRg st="0" end="0"/>
                                            </p:txEl>
                                          </p:spTgt>
                                        </p:tgtEl>
                                      </p:cBhvr>
                                    </p:animEffect>
                                  </p:childTnLst>
                                </p:cTn>
                              </p:par>
                              <p:par>
                                <p:cTn id="552" nodeType="withEffect" fill="hold" presetClass="entr" presetID="22" presetSubtype="8">
                                  <p:stCondLst>
                                    <p:cond delay="0"/>
                                  </p:stCondLst>
                                  <p:childTnLst>
                                    <p:set>
                                      <p:cBhvr>
                                        <p:cTn id="553" dur="1" fill="hold">
                                          <p:stCondLst>
                                            <p:cond delay="0"/>
                                          </p:stCondLst>
                                        </p:cTn>
                                        <p:tgtEl>
                                          <p:spTgt spid="468">
                                            <p:txEl>
                                              <p:pRg st="1" end="1"/>
                                            </p:txEl>
                                          </p:spTgt>
                                        </p:tgtEl>
                                        <p:attrNameLst>
                                          <p:attrName>style.visibility</p:attrName>
                                        </p:attrNameLst>
                                      </p:cBhvr>
                                      <p:to>
                                        <p:strVal val="visible"/>
                                      </p:to>
                                    </p:set>
                                    <p:animEffect filter="wipe(left)" transition="in">
                                      <p:cBhvr additive="repl">
                                        <p:cTn id="554" dur="500"/>
                                        <p:tgtEl>
                                          <p:spTgt spid="468">
                                            <p:txEl>
                                              <p:pRg st="1" end="1"/>
                                            </p:txEl>
                                          </p:spTgt>
                                        </p:tgtEl>
                                      </p:cBhvr>
                                    </p:animEffect>
                                  </p:childTnLst>
                                </p:cTn>
                              </p:par>
                              <p:par>
                                <p:cTn id="555" nodeType="withEffect" fill="hold" presetClass="entr" presetID="22" presetSubtype="8">
                                  <p:stCondLst>
                                    <p:cond delay="0"/>
                                  </p:stCondLst>
                                  <p:childTnLst>
                                    <p:set>
                                      <p:cBhvr>
                                        <p:cTn id="556" dur="1" fill="hold">
                                          <p:stCondLst>
                                            <p:cond delay="0"/>
                                          </p:stCondLst>
                                        </p:cTn>
                                        <p:tgtEl>
                                          <p:spTgt spid="468">
                                            <p:txEl>
                                              <p:pRg st="2" end="2"/>
                                            </p:txEl>
                                          </p:spTgt>
                                        </p:tgtEl>
                                        <p:attrNameLst>
                                          <p:attrName>style.visibility</p:attrName>
                                        </p:attrNameLst>
                                      </p:cBhvr>
                                      <p:to>
                                        <p:strVal val="visible"/>
                                      </p:to>
                                    </p:set>
                                    <p:animEffect filter="wipe(left)" transition="in">
                                      <p:cBhvr additive="repl">
                                        <p:cTn id="557" dur="500"/>
                                        <p:tgtEl>
                                          <p:spTgt spid="468">
                                            <p:txEl>
                                              <p:pRg st="2" end="2"/>
                                            </p:txEl>
                                          </p:spTgt>
                                        </p:tgtEl>
                                      </p:cBhvr>
                                    </p:animEffect>
                                  </p:childTnLst>
                                </p:cTn>
                              </p:par>
                              <p:par>
                                <p:cTn id="558" nodeType="withEffect" fill="hold" presetClass="entr" presetID="22" presetSubtype="8">
                                  <p:stCondLst>
                                    <p:cond delay="0"/>
                                  </p:stCondLst>
                                  <p:childTnLst>
                                    <p:set>
                                      <p:cBhvr>
                                        <p:cTn id="559" dur="1" fill="hold">
                                          <p:stCondLst>
                                            <p:cond delay="0"/>
                                          </p:stCondLst>
                                        </p:cTn>
                                        <p:tgtEl>
                                          <p:spTgt spid="468">
                                            <p:txEl>
                                              <p:pRg st="3" end="3"/>
                                            </p:txEl>
                                          </p:spTgt>
                                        </p:tgtEl>
                                        <p:attrNameLst>
                                          <p:attrName>style.visibility</p:attrName>
                                        </p:attrNameLst>
                                      </p:cBhvr>
                                      <p:to>
                                        <p:strVal val="visible"/>
                                      </p:to>
                                    </p:set>
                                    <p:animEffect filter="wipe(left)" transition="in">
                                      <p:cBhvr additive="repl">
                                        <p:cTn id="560" dur="500"/>
                                        <p:tgtEl>
                                          <p:spTgt spid="468">
                                            <p:txEl>
                                              <p:pRg st="3" end="3"/>
                                            </p:txEl>
                                          </p:spTgt>
                                        </p:tgtEl>
                                      </p:cBhvr>
                                    </p:animEffect>
                                  </p:childTnLst>
                                </p:cTn>
                              </p:par>
                              <p:par>
                                <p:cTn id="561" nodeType="withEffect" fill="hold" presetClass="entr" presetID="22" presetSubtype="8">
                                  <p:stCondLst>
                                    <p:cond delay="0"/>
                                  </p:stCondLst>
                                  <p:childTnLst>
                                    <p:set>
                                      <p:cBhvr>
                                        <p:cTn id="562" dur="1" fill="hold">
                                          <p:stCondLst>
                                            <p:cond delay="0"/>
                                          </p:stCondLst>
                                        </p:cTn>
                                        <p:tgtEl>
                                          <p:spTgt spid="468">
                                            <p:txEl>
                                              <p:pRg st="4" end="4"/>
                                            </p:txEl>
                                          </p:spTgt>
                                        </p:tgtEl>
                                        <p:attrNameLst>
                                          <p:attrName>style.visibility</p:attrName>
                                        </p:attrNameLst>
                                      </p:cBhvr>
                                      <p:to>
                                        <p:strVal val="visible"/>
                                      </p:to>
                                    </p:set>
                                    <p:animEffect filter="wipe(left)" transition="in">
                                      <p:cBhvr additive="repl">
                                        <p:cTn id="563" dur="500"/>
                                        <p:tgtEl>
                                          <p:spTgt spid="468">
                                            <p:txEl>
                                              <p:pRg st="4" end="4"/>
                                            </p:txEl>
                                          </p:spTgt>
                                        </p:tgtEl>
                                      </p:cBhvr>
                                    </p:animEffect>
                                  </p:childTnLst>
                                </p:cTn>
                              </p:par>
                              <p:par>
                                <p:cTn id="564" nodeType="withEffect" fill="hold" presetClass="entr" presetID="22" presetSubtype="8">
                                  <p:stCondLst>
                                    <p:cond delay="0"/>
                                  </p:stCondLst>
                                  <p:childTnLst>
                                    <p:set>
                                      <p:cBhvr>
                                        <p:cTn id="565" dur="1" fill="hold">
                                          <p:stCondLst>
                                            <p:cond delay="0"/>
                                          </p:stCondLst>
                                        </p:cTn>
                                        <p:tgtEl>
                                          <p:spTgt spid="468">
                                            <p:txEl>
                                              <p:pRg st="5" end="5"/>
                                            </p:txEl>
                                          </p:spTgt>
                                        </p:tgtEl>
                                        <p:attrNameLst>
                                          <p:attrName>style.visibility</p:attrName>
                                        </p:attrNameLst>
                                      </p:cBhvr>
                                      <p:to>
                                        <p:strVal val="visible"/>
                                      </p:to>
                                    </p:set>
                                    <p:animEffect filter="wipe(left)" transition="in">
                                      <p:cBhvr additive="repl">
                                        <p:cTn id="566" dur="500"/>
                                        <p:tgtEl>
                                          <p:spTgt spid="468">
                                            <p:txEl>
                                              <p:pRg st="5" end="5"/>
                                            </p:txEl>
                                          </p:spTgt>
                                        </p:tgtEl>
                                      </p:cBhvr>
                                    </p:animEffect>
                                  </p:childTnLst>
                                </p:cTn>
                              </p:par>
                              <p:par>
                                <p:cTn id="567" nodeType="withEffect" fill="hold" presetClass="entr" presetID="22" presetSubtype="8">
                                  <p:stCondLst>
                                    <p:cond delay="0"/>
                                  </p:stCondLst>
                                  <p:childTnLst>
                                    <p:set>
                                      <p:cBhvr>
                                        <p:cTn id="568" dur="1" fill="hold">
                                          <p:stCondLst>
                                            <p:cond delay="0"/>
                                          </p:stCondLst>
                                        </p:cTn>
                                        <p:tgtEl>
                                          <p:spTgt spid="468">
                                            <p:txEl>
                                              <p:pRg st="6" end="6"/>
                                            </p:txEl>
                                          </p:spTgt>
                                        </p:tgtEl>
                                        <p:attrNameLst>
                                          <p:attrName>style.visibility</p:attrName>
                                        </p:attrNameLst>
                                      </p:cBhvr>
                                      <p:to>
                                        <p:strVal val="visible"/>
                                      </p:to>
                                    </p:set>
                                    <p:animEffect filter="wipe(left)" transition="in">
                                      <p:cBhvr additive="repl">
                                        <p:cTn id="569" dur="500"/>
                                        <p:tgtEl>
                                          <p:spTgt spid="468">
                                            <p:txEl>
                                              <p:pRg st="6" end="6"/>
                                            </p:txEl>
                                          </p:spTgt>
                                        </p:tgtEl>
                                      </p:cBhvr>
                                    </p:animEffect>
                                  </p:childTnLst>
                                </p:cTn>
                              </p:par>
                              <p:par>
                                <p:cTn id="570" nodeType="withEffect" fill="hold" presetClass="entr" presetID="22" presetSubtype="8">
                                  <p:stCondLst>
                                    <p:cond delay="0"/>
                                  </p:stCondLst>
                                  <p:childTnLst>
                                    <p:set>
                                      <p:cBhvr>
                                        <p:cTn id="571" dur="1" fill="hold">
                                          <p:stCondLst>
                                            <p:cond delay="0"/>
                                          </p:stCondLst>
                                        </p:cTn>
                                        <p:tgtEl>
                                          <p:spTgt spid="468">
                                            <p:txEl>
                                              <p:pRg st="7" end="7"/>
                                            </p:txEl>
                                          </p:spTgt>
                                        </p:tgtEl>
                                        <p:attrNameLst>
                                          <p:attrName>style.visibility</p:attrName>
                                        </p:attrNameLst>
                                      </p:cBhvr>
                                      <p:to>
                                        <p:strVal val="visible"/>
                                      </p:to>
                                    </p:set>
                                    <p:animEffect filter="wipe(left)" transition="in">
                                      <p:cBhvr additive="repl">
                                        <p:cTn id="572" dur="500"/>
                                        <p:tgtEl>
                                          <p:spTgt spid="46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13360" y="419760"/>
            <a:ext cx="8206200" cy="1142640"/>
          </a:xfrm>
          <a:prstGeom prst="rect">
            <a:avLst/>
          </a:prstGeom>
          <a:noFill/>
          <a:ln w="0">
            <a:noFill/>
          </a:ln>
        </p:spPr>
        <p:txBody>
          <a:bodyPr anchor="ctr">
            <a:normAutofit fontScale="88000"/>
          </a:bodyPr>
          <a:p>
            <a:pPr algn="ctr">
              <a:lnSpc>
                <a:spcPct val="100000"/>
              </a:lnSpc>
              <a:buNone/>
            </a:pPr>
            <a:r>
              <a:rPr b="1" lang="en-US" sz="4400" spc="-1" strike="noStrike">
                <a:solidFill>
                  <a:srgbClr val="0070c0"/>
                </a:solidFill>
                <a:latin typeface="Calibri"/>
              </a:rPr>
              <a:t>Motives for DFI -Cost-Related Motives</a:t>
            </a:r>
            <a:endParaRPr b="0" lang="en-US" sz="4400" spc="-1" strike="noStrike">
              <a:solidFill>
                <a:srgbClr val="000000"/>
              </a:solidFill>
              <a:latin typeface="Calibri"/>
            </a:endParaRPr>
          </a:p>
        </p:txBody>
      </p:sp>
      <p:sp>
        <p:nvSpPr>
          <p:cNvPr id="182" name="PlaceHolder 2"/>
          <p:cNvSpPr>
            <a:spLocks noGrp="1"/>
          </p:cNvSpPr>
          <p:nvPr>
            <p:ph type="ftr" idx="2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183" name="PlaceHolder 3"/>
          <p:cNvSpPr>
            <a:spLocks noGrp="1"/>
          </p:cNvSpPr>
          <p:nvPr>
            <p:ph type="sldNum" idx="2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90FFEBAD-D89F-419B-9319-AA1DE31689AD}" type="slidenum">
              <a:rPr b="0" lang="en-US" sz="2200" spc="-1" strike="noStrike">
                <a:solidFill>
                  <a:srgbClr val="8b8b8b"/>
                </a:solidFill>
                <a:latin typeface="Cambria"/>
              </a:rPr>
              <a:t>4</a:t>
            </a:fld>
            <a:endParaRPr b="0" lang="en-US" sz="2200" spc="-1" strike="noStrike">
              <a:latin typeface="Times New Roman"/>
            </a:endParaRPr>
          </a:p>
        </p:txBody>
      </p:sp>
      <p:sp>
        <p:nvSpPr>
          <p:cNvPr id="184" name="PlaceHolder 4"/>
          <p:cNvSpPr>
            <a:spLocks noGrp="1"/>
          </p:cNvSpPr>
          <p:nvPr>
            <p:ph/>
          </p:nvPr>
        </p:nvSpPr>
        <p:spPr>
          <a:xfrm>
            <a:off x="0" y="1469520"/>
            <a:ext cx="7977240" cy="4478400"/>
          </a:xfrm>
          <a:prstGeom prst="rect">
            <a:avLst/>
          </a:prstGeom>
          <a:noFill/>
          <a:ln w="0">
            <a:noFill/>
          </a:ln>
        </p:spPr>
        <p:txBody>
          <a:bodyPr numCol="1" spcCol="0" anchor="t">
            <a:noAutofit/>
          </a:bodyPr>
          <a:p>
            <a:pPr marL="343080" indent="-343080">
              <a:lnSpc>
                <a:spcPct val="100000"/>
              </a:lnSpc>
              <a:spcBef>
                <a:spcPts val="459"/>
              </a:spcBef>
              <a:buClr>
                <a:srgbClr val="000000"/>
              </a:buClr>
              <a:buFont typeface="Wingdings" charset="2"/>
              <a:buChar char=""/>
            </a:pPr>
            <a:r>
              <a:rPr b="0" lang="en-US" sz="2300" spc="-1" strike="noStrike">
                <a:solidFill>
                  <a:srgbClr val="000000"/>
                </a:solidFill>
                <a:latin typeface="Calibri"/>
              </a:rPr>
              <a:t>Fully benefit from economies of scale, especially for firms that utilize much machinery.</a:t>
            </a:r>
            <a:endParaRPr b="0" lang="en-US" sz="2300" spc="-1" strike="noStrike">
              <a:solidFill>
                <a:srgbClr val="000000"/>
              </a:solidFill>
              <a:latin typeface="Calibri"/>
            </a:endParaRPr>
          </a:p>
          <a:p>
            <a:pPr marL="343080" indent="-343080">
              <a:lnSpc>
                <a:spcPct val="100000"/>
              </a:lnSpc>
              <a:spcBef>
                <a:spcPts val="459"/>
              </a:spcBef>
              <a:buClr>
                <a:srgbClr val="000000"/>
              </a:buClr>
              <a:buFont typeface="Wingdings" charset="2"/>
              <a:buChar char=""/>
            </a:pPr>
            <a:r>
              <a:rPr b="0" lang="en-US" sz="2300" spc="-1" strike="noStrike">
                <a:solidFill>
                  <a:srgbClr val="000000"/>
                </a:solidFill>
                <a:latin typeface="Calibri"/>
              </a:rPr>
              <a:t>Use cheaper foreign factors of production.</a:t>
            </a:r>
            <a:endParaRPr b="0" lang="en-US" sz="2300" spc="-1" strike="noStrike">
              <a:solidFill>
                <a:srgbClr val="000000"/>
              </a:solidFill>
              <a:latin typeface="Calibri"/>
            </a:endParaRPr>
          </a:p>
          <a:p>
            <a:pPr marL="343080" indent="-343080">
              <a:lnSpc>
                <a:spcPct val="100000"/>
              </a:lnSpc>
              <a:spcBef>
                <a:spcPts val="459"/>
              </a:spcBef>
              <a:buClr>
                <a:srgbClr val="000000"/>
              </a:buClr>
              <a:buFont typeface="Wingdings" charset="2"/>
              <a:buChar char=""/>
            </a:pPr>
            <a:r>
              <a:rPr b="0" lang="en-US" sz="2300" spc="-1" strike="noStrike">
                <a:solidFill>
                  <a:srgbClr val="000000"/>
                </a:solidFill>
                <a:latin typeface="Calibri"/>
              </a:rPr>
              <a:t>Use foreign raw materials, especially if the MNC plans to sell the finished product back to the consumers in that country.</a:t>
            </a:r>
            <a:endParaRPr b="0" lang="en-US" sz="2300" spc="-1" strike="noStrike">
              <a:solidFill>
                <a:srgbClr val="000000"/>
              </a:solidFill>
              <a:latin typeface="Calibri"/>
            </a:endParaRPr>
          </a:p>
          <a:p>
            <a:pPr marL="343080" indent="-343080">
              <a:lnSpc>
                <a:spcPct val="100000"/>
              </a:lnSpc>
              <a:spcBef>
                <a:spcPts val="459"/>
              </a:spcBef>
              <a:buClr>
                <a:srgbClr val="000000"/>
              </a:buClr>
              <a:buFont typeface="Wingdings" charset="2"/>
              <a:buChar char=""/>
            </a:pPr>
            <a:r>
              <a:rPr b="0" lang="en-US" sz="2300" spc="-1" strike="noStrike">
                <a:solidFill>
                  <a:srgbClr val="000000"/>
                </a:solidFill>
                <a:latin typeface="Calibri"/>
              </a:rPr>
              <a:t>Use foreign technology.</a:t>
            </a:r>
            <a:endParaRPr b="0" lang="en-US" sz="2300" spc="-1" strike="noStrike">
              <a:solidFill>
                <a:srgbClr val="000000"/>
              </a:solidFill>
              <a:latin typeface="Calibri"/>
            </a:endParaRPr>
          </a:p>
          <a:p>
            <a:pPr marL="343080" indent="-343080">
              <a:lnSpc>
                <a:spcPct val="100000"/>
              </a:lnSpc>
              <a:spcBef>
                <a:spcPts val="459"/>
              </a:spcBef>
              <a:buClr>
                <a:srgbClr val="000000"/>
              </a:buClr>
              <a:buFont typeface="Wingdings" charset="2"/>
              <a:buChar char=""/>
            </a:pPr>
            <a:r>
              <a:rPr b="0" lang="en-US" sz="2300" spc="-1" strike="noStrike">
                <a:solidFill>
                  <a:srgbClr val="000000"/>
                </a:solidFill>
                <a:latin typeface="Calibri"/>
              </a:rPr>
              <a:t>React to exchange rate movements, such as when the foreign currency appears to be undervalued. DFI can also help reduce the MNC’s exposure to exchange rate fluctuations.</a:t>
            </a:r>
            <a:endParaRPr b="0" lang="en-US" sz="2300" spc="-1" strike="noStrike">
              <a:solidFill>
                <a:srgbClr val="000000"/>
              </a:solidFill>
              <a:latin typeface="Calibri"/>
            </a:endParaRPr>
          </a:p>
          <a:p>
            <a:pPr marL="343080" indent="-343080">
              <a:lnSpc>
                <a:spcPct val="100000"/>
              </a:lnSpc>
              <a:spcBef>
                <a:spcPts val="459"/>
              </a:spcBef>
              <a:buClr>
                <a:srgbClr val="000000"/>
              </a:buClr>
              <a:buFont typeface="Wingdings" charset="2"/>
              <a:buChar char=""/>
            </a:pPr>
            <a:r>
              <a:rPr b="0" lang="en-US" sz="2300" spc="-1" strike="noStrike">
                <a:solidFill>
                  <a:srgbClr val="000000"/>
                </a:solidFill>
                <a:latin typeface="Calibri"/>
              </a:rPr>
              <a:t>Diversify sales/production internationally.</a:t>
            </a:r>
            <a:endParaRPr b="0" lang="en-US" sz="23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nodeType="clickEffect" fill="hold">
                      <p:stCondLst>
                        <p:cond delay="indefinite"/>
                      </p:stCondLst>
                      <p:childTnLst>
                        <p:par>
                          <p:cTn id="46" nodeType="withEffect" fill="hold">
                            <p:stCondLst>
                              <p:cond delay="0"/>
                            </p:stCondLst>
                            <p:childTnLst>
                              <p:par>
                                <p:cTn id="47" nodeType="clickEffect" fill="hold" presetClass="entr" presetID="22" presetSubtype="8">
                                  <p:stCondLst>
                                    <p:cond delay="0"/>
                                  </p:stCondLst>
                                  <p:childTnLst>
                                    <p:set>
                                      <p:cBhvr>
                                        <p:cTn id="48" dur="1" fill="hold">
                                          <p:stCondLst>
                                            <p:cond delay="0"/>
                                          </p:stCondLst>
                                        </p:cTn>
                                        <p:tgtEl>
                                          <p:spTgt spid="184">
                                            <p:txEl>
                                              <p:pRg st="0" end="0"/>
                                            </p:txEl>
                                          </p:spTgt>
                                        </p:tgtEl>
                                        <p:attrNameLst>
                                          <p:attrName>style.visibility</p:attrName>
                                        </p:attrNameLst>
                                      </p:cBhvr>
                                      <p:to>
                                        <p:strVal val="visible"/>
                                      </p:to>
                                    </p:set>
                                    <p:animEffect filter="wipe(left)" transition="in">
                                      <p:cBhvr additive="repl">
                                        <p:cTn id="49" dur="500"/>
                                        <p:tgtEl>
                                          <p:spTgt spid="184">
                                            <p:txEl>
                                              <p:pRg st="0" end="0"/>
                                            </p:txEl>
                                          </p:spTgt>
                                        </p:tgtEl>
                                      </p:cBhvr>
                                    </p:animEffec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22" presetSubtype="8">
                                  <p:stCondLst>
                                    <p:cond delay="0"/>
                                  </p:stCondLst>
                                  <p:childTnLst>
                                    <p:set>
                                      <p:cBhvr>
                                        <p:cTn id="53" dur="1" fill="hold">
                                          <p:stCondLst>
                                            <p:cond delay="0"/>
                                          </p:stCondLst>
                                        </p:cTn>
                                        <p:tgtEl>
                                          <p:spTgt spid="184">
                                            <p:txEl>
                                              <p:pRg st="1" end="1"/>
                                            </p:txEl>
                                          </p:spTgt>
                                        </p:tgtEl>
                                        <p:attrNameLst>
                                          <p:attrName>style.visibility</p:attrName>
                                        </p:attrNameLst>
                                      </p:cBhvr>
                                      <p:to>
                                        <p:strVal val="visible"/>
                                      </p:to>
                                    </p:set>
                                    <p:animEffect filter="wipe(left)" transition="in">
                                      <p:cBhvr additive="repl">
                                        <p:cTn id="54" dur="500"/>
                                        <p:tgtEl>
                                          <p:spTgt spid="184">
                                            <p:txEl>
                                              <p:pRg st="1" end="1"/>
                                            </p:txEl>
                                          </p:spTgt>
                                        </p:tgtEl>
                                      </p:cBhvr>
                                    </p:animEffect>
                                  </p:childTnLst>
                                </p:cTn>
                              </p:par>
                            </p:childTnLst>
                          </p:cTn>
                        </p:par>
                      </p:childTnLst>
                    </p:cTn>
                  </p:par>
                  <p:par>
                    <p:cTn id="55" nodeType="clickEffect" fill="hold">
                      <p:stCondLst>
                        <p:cond delay="indefinite"/>
                      </p:stCondLst>
                      <p:childTnLst>
                        <p:par>
                          <p:cTn id="56" nodeType="withEffect" fill="hold">
                            <p:stCondLst>
                              <p:cond delay="0"/>
                            </p:stCondLst>
                            <p:childTnLst>
                              <p:par>
                                <p:cTn id="57" nodeType="clickEffect" fill="hold" presetClass="entr" presetID="22" presetSubtype="8">
                                  <p:stCondLst>
                                    <p:cond delay="0"/>
                                  </p:stCondLst>
                                  <p:childTnLst>
                                    <p:set>
                                      <p:cBhvr>
                                        <p:cTn id="58" dur="1" fill="hold">
                                          <p:stCondLst>
                                            <p:cond delay="0"/>
                                          </p:stCondLst>
                                        </p:cTn>
                                        <p:tgtEl>
                                          <p:spTgt spid="184">
                                            <p:txEl>
                                              <p:pRg st="2" end="2"/>
                                            </p:txEl>
                                          </p:spTgt>
                                        </p:tgtEl>
                                        <p:attrNameLst>
                                          <p:attrName>style.visibility</p:attrName>
                                        </p:attrNameLst>
                                      </p:cBhvr>
                                      <p:to>
                                        <p:strVal val="visible"/>
                                      </p:to>
                                    </p:set>
                                    <p:animEffect filter="wipe(left)" transition="in">
                                      <p:cBhvr additive="repl">
                                        <p:cTn id="59" dur="500"/>
                                        <p:tgtEl>
                                          <p:spTgt spid="184">
                                            <p:txEl>
                                              <p:pRg st="2" end="2"/>
                                            </p:txEl>
                                          </p:spTgt>
                                        </p:tgtEl>
                                      </p:cBhvr>
                                    </p:animEffec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22" presetSubtype="8">
                                  <p:stCondLst>
                                    <p:cond delay="0"/>
                                  </p:stCondLst>
                                  <p:childTnLst>
                                    <p:set>
                                      <p:cBhvr>
                                        <p:cTn id="63" dur="1" fill="hold">
                                          <p:stCondLst>
                                            <p:cond delay="0"/>
                                          </p:stCondLst>
                                        </p:cTn>
                                        <p:tgtEl>
                                          <p:spTgt spid="184">
                                            <p:txEl>
                                              <p:pRg st="3" end="3"/>
                                            </p:txEl>
                                          </p:spTgt>
                                        </p:tgtEl>
                                        <p:attrNameLst>
                                          <p:attrName>style.visibility</p:attrName>
                                        </p:attrNameLst>
                                      </p:cBhvr>
                                      <p:to>
                                        <p:strVal val="visible"/>
                                      </p:to>
                                    </p:set>
                                    <p:animEffect filter="wipe(left)" transition="in">
                                      <p:cBhvr additive="repl">
                                        <p:cTn id="64" dur="500"/>
                                        <p:tgtEl>
                                          <p:spTgt spid="184">
                                            <p:txEl>
                                              <p:pRg st="3" end="3"/>
                                            </p:txEl>
                                          </p:spTgt>
                                        </p:tgtEl>
                                      </p:cBhvr>
                                    </p:animEffect>
                                  </p:childTnLst>
                                </p:cTn>
                              </p:par>
                            </p:childTnLst>
                          </p:cTn>
                        </p:par>
                      </p:childTnLst>
                    </p:cTn>
                  </p:par>
                  <p:par>
                    <p:cTn id="65" nodeType="clickEffect" fill="hold">
                      <p:stCondLst>
                        <p:cond delay="indefinite"/>
                      </p:stCondLst>
                      <p:childTnLst>
                        <p:par>
                          <p:cTn id="66" nodeType="withEffect" fill="hold">
                            <p:stCondLst>
                              <p:cond delay="0"/>
                            </p:stCondLst>
                            <p:childTnLst>
                              <p:par>
                                <p:cTn id="67" nodeType="clickEffect" fill="hold" presetClass="entr" presetID="22" presetSubtype="8">
                                  <p:stCondLst>
                                    <p:cond delay="0"/>
                                  </p:stCondLst>
                                  <p:childTnLst>
                                    <p:set>
                                      <p:cBhvr>
                                        <p:cTn id="68" dur="1" fill="hold">
                                          <p:stCondLst>
                                            <p:cond delay="0"/>
                                          </p:stCondLst>
                                        </p:cTn>
                                        <p:tgtEl>
                                          <p:spTgt spid="184">
                                            <p:txEl>
                                              <p:pRg st="4" end="4"/>
                                            </p:txEl>
                                          </p:spTgt>
                                        </p:tgtEl>
                                        <p:attrNameLst>
                                          <p:attrName>style.visibility</p:attrName>
                                        </p:attrNameLst>
                                      </p:cBhvr>
                                      <p:to>
                                        <p:strVal val="visible"/>
                                      </p:to>
                                    </p:set>
                                    <p:animEffect filter="wipe(left)" transition="in">
                                      <p:cBhvr additive="repl">
                                        <p:cTn id="69" dur="500"/>
                                        <p:tgtEl>
                                          <p:spTgt spid="184">
                                            <p:txEl>
                                              <p:pRg st="4" end="4"/>
                                            </p:txEl>
                                          </p:spTgt>
                                        </p:tgtEl>
                                      </p:cBhvr>
                                    </p:animEffec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22" presetSubtype="8">
                                  <p:stCondLst>
                                    <p:cond delay="0"/>
                                  </p:stCondLst>
                                  <p:childTnLst>
                                    <p:set>
                                      <p:cBhvr>
                                        <p:cTn id="73" dur="1" fill="hold">
                                          <p:stCondLst>
                                            <p:cond delay="0"/>
                                          </p:stCondLst>
                                        </p:cTn>
                                        <p:tgtEl>
                                          <p:spTgt spid="184">
                                            <p:txEl>
                                              <p:pRg st="5" end="5"/>
                                            </p:txEl>
                                          </p:spTgt>
                                        </p:tgtEl>
                                        <p:attrNameLst>
                                          <p:attrName>style.visibility</p:attrName>
                                        </p:attrNameLst>
                                      </p:cBhvr>
                                      <p:to>
                                        <p:strVal val="visible"/>
                                      </p:to>
                                    </p:set>
                                    <p:animEffect filter="wipe(left)" transition="in">
                                      <p:cBhvr additive="repl">
                                        <p:cTn id="74" dur="500"/>
                                        <p:tgtEl>
                                          <p:spTgt spid="184">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472" name="PlaceHolder 2"/>
          <p:cNvSpPr>
            <a:spLocks noGrp="1"/>
          </p:cNvSpPr>
          <p:nvPr>
            <p:ph/>
          </p:nvPr>
        </p:nvSpPr>
        <p:spPr>
          <a:xfrm>
            <a:off x="793080" y="1889280"/>
            <a:ext cx="7058880" cy="4113720"/>
          </a:xfrm>
          <a:prstGeom prst="rect">
            <a:avLst/>
          </a:prstGeom>
          <a:noFill/>
          <a:ln w="0">
            <a:noFill/>
          </a:ln>
        </p:spPr>
        <p:txBody>
          <a:bodyPr numCol="1" spcCol="0" anchor="t">
            <a:noAutofit/>
          </a:bodyPr>
          <a:p>
            <a:pPr marL="343080" indent="-343080">
              <a:lnSpc>
                <a:spcPct val="100000"/>
              </a:lnSpc>
              <a:spcBef>
                <a:spcPts val="519"/>
              </a:spcBef>
              <a:buClr>
                <a:srgbClr val="0000ff"/>
              </a:buClr>
              <a:buFont typeface="Wingdings" charset="2"/>
              <a:buChar char=""/>
            </a:pPr>
            <a:r>
              <a:rPr b="0" lang="en-US" sz="2600" spc="-1" strike="noStrike">
                <a:solidFill>
                  <a:srgbClr val="000000"/>
                </a:solidFill>
                <a:latin typeface="Calibri"/>
              </a:rPr>
              <a:t>Adjusting Project Assessment for Risk</a:t>
            </a:r>
            <a:endParaRPr b="0" lang="en-US" sz="26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Risk-Adjusted Discount Rate</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Sensitivity Analysis</a:t>
            </a:r>
            <a:endParaRPr b="0" lang="en-US" sz="2200" spc="-1" strike="noStrike">
              <a:solidFill>
                <a:srgbClr val="000000"/>
              </a:solidFill>
              <a:latin typeface="Calibri"/>
            </a:endParaRPr>
          </a:p>
          <a:p>
            <a:pPr lvl="1" marL="743040" indent="-285840">
              <a:lnSpc>
                <a:spcPct val="100000"/>
              </a:lnSpc>
              <a:spcBef>
                <a:spcPts val="439"/>
              </a:spcBef>
              <a:buClr>
                <a:srgbClr val="0000ff"/>
              </a:buClr>
              <a:buFont typeface="Wingdings" charset="2"/>
              <a:buChar char=""/>
            </a:pPr>
            <a:r>
              <a:rPr b="0" lang="en-US" sz="2200" spc="-1" strike="noStrike">
                <a:solidFill>
                  <a:srgbClr val="000000"/>
                </a:solidFill>
                <a:latin typeface="Calibri"/>
              </a:rPr>
              <a:t>Simulation</a:t>
            </a:r>
            <a:endParaRPr b="0" lang="en-US" sz="2200" spc="-1" strike="noStrike">
              <a:solidFill>
                <a:srgbClr val="000000"/>
              </a:solidFill>
              <a:latin typeface="Calibri"/>
            </a:endParaRPr>
          </a:p>
          <a:p>
            <a:pPr marL="343080" indent="-343080">
              <a:lnSpc>
                <a:spcPct val="100000"/>
              </a:lnSpc>
              <a:spcBef>
                <a:spcPts val="519"/>
              </a:spcBef>
              <a:buClr>
                <a:srgbClr val="0000ff"/>
              </a:buClr>
              <a:buFont typeface="Wingdings" charset="2"/>
              <a:buChar char=""/>
            </a:pPr>
            <a:r>
              <a:rPr b="0" lang="en-US" sz="2600" spc="-1" strike="noStrike">
                <a:solidFill>
                  <a:srgbClr val="000000"/>
                </a:solidFill>
                <a:latin typeface="Calibri"/>
              </a:rPr>
              <a:t>Impact of Multinational Capital Budgeting on an MNC’s Value</a:t>
            </a:r>
            <a:endParaRPr b="0" lang="en-US" sz="2600" spc="-1" strike="noStrike">
              <a:solidFill>
                <a:srgbClr val="000000"/>
              </a:solidFill>
              <a:latin typeface="Calibri"/>
            </a:endParaRPr>
          </a:p>
        </p:txBody>
      </p:sp>
      <p:sp>
        <p:nvSpPr>
          <p:cNvPr id="473" name="PlaceHolder 3"/>
          <p:cNvSpPr>
            <a:spLocks noGrp="1"/>
          </p:cNvSpPr>
          <p:nvPr>
            <p:ph type="ftr" idx="9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74" name="PlaceHolder 4"/>
          <p:cNvSpPr>
            <a:spLocks noGrp="1"/>
          </p:cNvSpPr>
          <p:nvPr>
            <p:ph type="sldNum" idx="9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19046FAC-3447-48B6-AA63-4DF8E03B9CED}" type="slidenum">
              <a:rPr b="0" lang="en-US" sz="2200" spc="-1" strike="noStrike">
                <a:solidFill>
                  <a:srgbClr val="8b8b8b"/>
                </a:solidFill>
                <a:latin typeface="Cambria"/>
              </a:rPr>
              <a:t>38</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573" dur="indefinite" restart="never" nodeType="tmRoot">
          <p:childTnLst>
            <p:seq>
              <p:cTn id="574" dur="indefinite" nodeType="mainSeq">
                <p:childTnLst>
                  <p:par>
                    <p:cTn id="575" nodeType="clickEffect" fill="hold">
                      <p:stCondLst>
                        <p:cond delay="indefinite"/>
                      </p:stCondLst>
                      <p:childTnLst>
                        <p:par>
                          <p:cTn id="576" nodeType="withEffect" fill="hold">
                            <p:stCondLst>
                              <p:cond delay="0"/>
                            </p:stCondLst>
                            <p:childTnLst>
                              <p:par>
                                <p:cTn id="577" nodeType="clickEffect" fill="hold" presetClass="entr" presetID="22" presetSubtype="8">
                                  <p:stCondLst>
                                    <p:cond delay="0"/>
                                  </p:stCondLst>
                                  <p:childTnLst>
                                    <p:set>
                                      <p:cBhvr>
                                        <p:cTn id="578" dur="1" fill="hold">
                                          <p:stCondLst>
                                            <p:cond delay="0"/>
                                          </p:stCondLst>
                                        </p:cTn>
                                        <p:tgtEl>
                                          <p:spTgt spid="472">
                                            <p:txEl>
                                              <p:pRg st="0" end="0"/>
                                            </p:txEl>
                                          </p:spTgt>
                                        </p:tgtEl>
                                        <p:attrNameLst>
                                          <p:attrName>style.visibility</p:attrName>
                                        </p:attrNameLst>
                                      </p:cBhvr>
                                      <p:to>
                                        <p:strVal val="visible"/>
                                      </p:to>
                                    </p:set>
                                    <p:animEffect filter="wipe(left)" transition="in">
                                      <p:cBhvr additive="repl">
                                        <p:cTn id="579" dur="500"/>
                                        <p:tgtEl>
                                          <p:spTgt spid="472">
                                            <p:txEl>
                                              <p:pRg st="0" end="0"/>
                                            </p:txEl>
                                          </p:spTgt>
                                        </p:tgtEl>
                                      </p:cBhvr>
                                    </p:animEffect>
                                  </p:childTnLst>
                                </p:cTn>
                              </p:par>
                              <p:par>
                                <p:cTn id="580" nodeType="withEffect" fill="hold" presetClass="entr" presetID="22" presetSubtype="8">
                                  <p:stCondLst>
                                    <p:cond delay="0"/>
                                  </p:stCondLst>
                                  <p:childTnLst>
                                    <p:set>
                                      <p:cBhvr>
                                        <p:cTn id="581" dur="1" fill="hold">
                                          <p:stCondLst>
                                            <p:cond delay="0"/>
                                          </p:stCondLst>
                                        </p:cTn>
                                        <p:tgtEl>
                                          <p:spTgt spid="472">
                                            <p:txEl>
                                              <p:pRg st="1" end="1"/>
                                            </p:txEl>
                                          </p:spTgt>
                                        </p:tgtEl>
                                        <p:attrNameLst>
                                          <p:attrName>style.visibility</p:attrName>
                                        </p:attrNameLst>
                                      </p:cBhvr>
                                      <p:to>
                                        <p:strVal val="visible"/>
                                      </p:to>
                                    </p:set>
                                    <p:animEffect filter="wipe(left)" transition="in">
                                      <p:cBhvr additive="repl">
                                        <p:cTn id="582" dur="500"/>
                                        <p:tgtEl>
                                          <p:spTgt spid="472">
                                            <p:txEl>
                                              <p:pRg st="1" end="1"/>
                                            </p:txEl>
                                          </p:spTgt>
                                        </p:tgtEl>
                                      </p:cBhvr>
                                    </p:animEffect>
                                  </p:childTnLst>
                                </p:cTn>
                              </p:par>
                              <p:par>
                                <p:cTn id="583" nodeType="withEffect" fill="hold" presetClass="entr" presetID="22" presetSubtype="8">
                                  <p:stCondLst>
                                    <p:cond delay="0"/>
                                  </p:stCondLst>
                                  <p:childTnLst>
                                    <p:set>
                                      <p:cBhvr>
                                        <p:cTn id="584" dur="1" fill="hold">
                                          <p:stCondLst>
                                            <p:cond delay="0"/>
                                          </p:stCondLst>
                                        </p:cTn>
                                        <p:tgtEl>
                                          <p:spTgt spid="472">
                                            <p:txEl>
                                              <p:pRg st="2" end="2"/>
                                            </p:txEl>
                                          </p:spTgt>
                                        </p:tgtEl>
                                        <p:attrNameLst>
                                          <p:attrName>style.visibility</p:attrName>
                                        </p:attrNameLst>
                                      </p:cBhvr>
                                      <p:to>
                                        <p:strVal val="visible"/>
                                      </p:to>
                                    </p:set>
                                    <p:animEffect filter="wipe(left)" transition="in">
                                      <p:cBhvr additive="repl">
                                        <p:cTn id="585" dur="500"/>
                                        <p:tgtEl>
                                          <p:spTgt spid="472">
                                            <p:txEl>
                                              <p:pRg st="2" end="2"/>
                                            </p:txEl>
                                          </p:spTgt>
                                        </p:tgtEl>
                                      </p:cBhvr>
                                    </p:animEffect>
                                  </p:childTnLst>
                                </p:cTn>
                              </p:par>
                              <p:par>
                                <p:cTn id="586" nodeType="withEffect" fill="hold" presetClass="entr" presetID="22" presetSubtype="8">
                                  <p:stCondLst>
                                    <p:cond delay="0"/>
                                  </p:stCondLst>
                                  <p:childTnLst>
                                    <p:set>
                                      <p:cBhvr>
                                        <p:cTn id="587" dur="1" fill="hold">
                                          <p:stCondLst>
                                            <p:cond delay="0"/>
                                          </p:stCondLst>
                                        </p:cTn>
                                        <p:tgtEl>
                                          <p:spTgt spid="472">
                                            <p:txEl>
                                              <p:pRg st="3" end="3"/>
                                            </p:txEl>
                                          </p:spTgt>
                                        </p:tgtEl>
                                        <p:attrNameLst>
                                          <p:attrName>style.visibility</p:attrName>
                                        </p:attrNameLst>
                                      </p:cBhvr>
                                      <p:to>
                                        <p:strVal val="visible"/>
                                      </p:to>
                                    </p:set>
                                    <p:animEffect filter="wipe(left)" transition="in">
                                      <p:cBhvr additive="repl">
                                        <p:cTn id="588" dur="500"/>
                                        <p:tgtEl>
                                          <p:spTgt spid="472">
                                            <p:txEl>
                                              <p:pRg st="3" end="3"/>
                                            </p:txEl>
                                          </p:spTgt>
                                        </p:tgtEl>
                                      </p:cBhvr>
                                    </p:animEffect>
                                  </p:childTnLst>
                                </p:cTn>
                              </p:par>
                            </p:childTnLst>
                          </p:cTn>
                        </p:par>
                      </p:childTnLst>
                    </p:cTn>
                  </p:par>
                  <p:par>
                    <p:cTn id="589" nodeType="clickEffect" fill="hold">
                      <p:stCondLst>
                        <p:cond delay="indefinite"/>
                      </p:stCondLst>
                      <p:childTnLst>
                        <p:par>
                          <p:cTn id="590" nodeType="withEffect" fill="hold">
                            <p:stCondLst>
                              <p:cond delay="0"/>
                            </p:stCondLst>
                            <p:childTnLst>
                              <p:par>
                                <p:cTn id="591" nodeType="clickEffect" fill="hold" presetClass="entr" presetID="22" presetSubtype="8">
                                  <p:stCondLst>
                                    <p:cond delay="0"/>
                                  </p:stCondLst>
                                  <p:childTnLst>
                                    <p:set>
                                      <p:cBhvr>
                                        <p:cTn id="592" dur="1" fill="hold">
                                          <p:stCondLst>
                                            <p:cond delay="0"/>
                                          </p:stCondLst>
                                        </p:cTn>
                                        <p:tgtEl>
                                          <p:spTgt spid="472">
                                            <p:txEl>
                                              <p:pRg st="4" end="4"/>
                                            </p:txEl>
                                          </p:spTgt>
                                        </p:tgtEl>
                                        <p:attrNameLst>
                                          <p:attrName>style.visibility</p:attrName>
                                        </p:attrNameLst>
                                      </p:cBhvr>
                                      <p:to>
                                        <p:strVal val="visible"/>
                                      </p:to>
                                    </p:set>
                                    <p:animEffect filter="wipe(left)" transition="in">
                                      <p:cBhvr additive="repl">
                                        <p:cTn id="593" dur="500"/>
                                        <p:tgtEl>
                                          <p:spTgt spid="47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title"/>
          </p:nvPr>
        </p:nvSpPr>
        <p:spPr>
          <a:xfrm>
            <a:off x="1952280" y="1218960"/>
            <a:ext cx="5507640" cy="3199680"/>
          </a:xfrm>
          <a:prstGeom prst="rect">
            <a:avLst/>
          </a:prstGeom>
          <a:noFill/>
          <a:ln w="0">
            <a:noFill/>
          </a:ln>
        </p:spPr>
        <p:txBody>
          <a:bodyPr numCol="1" spcCol="0" anchor="ctr">
            <a:noAutofit/>
          </a:bodyPr>
          <a:p>
            <a:pPr algn="ctr">
              <a:lnSpc>
                <a:spcPct val="100000"/>
              </a:lnSpc>
              <a:buNone/>
            </a:pPr>
            <a:r>
              <a:rPr b="1" lang="en-US" sz="7300" spc="-1" strike="noStrike">
                <a:solidFill>
                  <a:srgbClr val="0070c0"/>
                </a:solidFill>
                <a:latin typeface="Calibri"/>
              </a:rPr>
              <a:t>Country Risk Analysis</a:t>
            </a:r>
            <a:endParaRPr b="0" lang="en-US" sz="7300" spc="-1" strike="noStrike">
              <a:solidFill>
                <a:srgbClr val="000000"/>
              </a:solidFill>
              <a:latin typeface="Calibri"/>
            </a:endParaRPr>
          </a:p>
        </p:txBody>
      </p:sp>
      <p:sp>
        <p:nvSpPr>
          <p:cNvPr id="476" name="PlaceHolder 2"/>
          <p:cNvSpPr>
            <a:spLocks noGrp="1"/>
          </p:cNvSpPr>
          <p:nvPr>
            <p:ph type="ftr" idx="9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77" name="PlaceHolder 3"/>
          <p:cNvSpPr>
            <a:spLocks noGrp="1"/>
          </p:cNvSpPr>
          <p:nvPr>
            <p:ph type="sldNum" idx="9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9E21B1EB-31D9-4C41-8EF7-1B254C226BEE}" type="slidenum">
              <a:rPr b="0" lang="en-US" sz="2200" spc="-1" strike="noStrike">
                <a:solidFill>
                  <a:srgbClr val="8b8b8b"/>
                </a:solidFill>
                <a:latin typeface="Cambria"/>
              </a:rPr>
              <a:t>38</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424080" y="304560"/>
            <a:ext cx="8245440" cy="106524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Country Risk Analysis</a:t>
            </a:r>
            <a:endParaRPr b="0" lang="en-US" sz="4400" spc="-1" strike="noStrike">
              <a:solidFill>
                <a:srgbClr val="000000"/>
              </a:solidFill>
              <a:latin typeface="Calibri"/>
            </a:endParaRPr>
          </a:p>
        </p:txBody>
      </p:sp>
      <p:sp>
        <p:nvSpPr>
          <p:cNvPr id="479" name="PlaceHolder 2"/>
          <p:cNvSpPr>
            <a:spLocks noGrp="1"/>
          </p:cNvSpPr>
          <p:nvPr>
            <p:ph/>
          </p:nvPr>
        </p:nvSpPr>
        <p:spPr>
          <a:xfrm>
            <a:off x="860040" y="1523520"/>
            <a:ext cx="7423200" cy="4571640"/>
          </a:xfrm>
          <a:prstGeom prst="rect">
            <a:avLst/>
          </a:prstGeom>
          <a:noFill/>
          <a:ln w="0">
            <a:noFill/>
          </a:ln>
        </p:spPr>
        <p:txBody>
          <a:bodyPr anchor="t">
            <a:noAutofit/>
          </a:bodyPr>
          <a:p>
            <a:pPr marL="228600" indent="-228600">
              <a:lnSpc>
                <a:spcPct val="100000"/>
              </a:lnSpc>
              <a:spcBef>
                <a:spcPts val="1001"/>
              </a:spcBef>
              <a:buNone/>
              <a:tabLst>
                <a:tab algn="l" pos="0"/>
              </a:tabLst>
            </a:pPr>
            <a:r>
              <a:rPr b="1" lang="en-US" sz="2800" spc="-1" strike="noStrike">
                <a:solidFill>
                  <a:srgbClr val="f91503"/>
                </a:solidFill>
                <a:latin typeface="Calibri"/>
              </a:rPr>
              <a:t>Objectives </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Calibri"/>
              </a:rPr>
              <a:t>To identify the common factors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used by MNCs to measure a country’s political risk &amp; financial risk;</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Calibri"/>
              </a:rPr>
              <a:t>To explain the techniques used to measure country risk; &amp;</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Calibri"/>
              </a:rPr>
              <a:t>To explain how the assessment of country risk is used by MNCs when making financial decisions.</a:t>
            </a:r>
            <a:endParaRPr b="0" lang="en-US" sz="2800" spc="-1" strike="noStrike">
              <a:solidFill>
                <a:srgbClr val="000000"/>
              </a:solidFill>
              <a:latin typeface="Calibri"/>
            </a:endParaRPr>
          </a:p>
        </p:txBody>
      </p:sp>
      <p:sp>
        <p:nvSpPr>
          <p:cNvPr id="480" name="PlaceHolder 3"/>
          <p:cNvSpPr>
            <a:spLocks noGrp="1"/>
          </p:cNvSpPr>
          <p:nvPr>
            <p:ph type="ftr" idx="9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81" name="PlaceHolder 4"/>
          <p:cNvSpPr>
            <a:spLocks noGrp="1"/>
          </p:cNvSpPr>
          <p:nvPr>
            <p:ph type="sldNum" idx="9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402DA0B7-03A8-4253-B5C1-DB0D4EE49D35}" type="slidenum">
              <a:rPr b="0" lang="en-US" sz="2200" spc="-1" strike="noStrike">
                <a:solidFill>
                  <a:srgbClr val="8b8b8b"/>
                </a:solidFill>
                <a:latin typeface="Cambria"/>
              </a:rPr>
              <a:t>38</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594" dur="indefinite" restart="never" nodeType="tmRoot">
          <p:childTnLst>
            <p:seq>
              <p:cTn id="595" dur="indefinite" nodeType="mainSeq">
                <p:childTnLst>
                  <p:par>
                    <p:cTn id="596" nodeType="clickEffect" fill="hold">
                      <p:stCondLst>
                        <p:cond delay="indefinite"/>
                      </p:stCondLst>
                      <p:childTnLst>
                        <p:par>
                          <p:cTn id="597" nodeType="withEffect" fill="hold">
                            <p:stCondLst>
                              <p:cond delay="0"/>
                            </p:stCondLst>
                            <p:childTnLst>
                              <p:par>
                                <p:cTn id="598" nodeType="clickEffect" fill="hold" presetClass="entr" presetID="22" presetSubtype="8">
                                  <p:stCondLst>
                                    <p:cond delay="0"/>
                                  </p:stCondLst>
                                  <p:childTnLst>
                                    <p:set>
                                      <p:cBhvr>
                                        <p:cTn id="599" dur="1" fill="hold">
                                          <p:stCondLst>
                                            <p:cond delay="0"/>
                                          </p:stCondLst>
                                        </p:cTn>
                                        <p:tgtEl>
                                          <p:spTgt spid="479">
                                            <p:txEl>
                                              <p:pRg st="0" end="0"/>
                                            </p:txEl>
                                          </p:spTgt>
                                        </p:tgtEl>
                                        <p:attrNameLst>
                                          <p:attrName>style.visibility</p:attrName>
                                        </p:attrNameLst>
                                      </p:cBhvr>
                                      <p:to>
                                        <p:strVal val="visible"/>
                                      </p:to>
                                    </p:set>
                                    <p:animEffect filter="wipe(left)" transition="in">
                                      <p:cBhvr additive="repl">
                                        <p:cTn id="600" dur="500"/>
                                        <p:tgtEl>
                                          <p:spTgt spid="479">
                                            <p:txEl>
                                              <p:pRg st="0" end="0"/>
                                            </p:txEl>
                                          </p:spTgt>
                                        </p:tgtEl>
                                      </p:cBhvr>
                                    </p:animEffect>
                                  </p:childTnLst>
                                </p:cTn>
                              </p:par>
                            </p:childTnLst>
                          </p:cTn>
                        </p:par>
                      </p:childTnLst>
                    </p:cTn>
                  </p:par>
                  <p:par>
                    <p:cTn id="601" nodeType="clickEffect" fill="hold">
                      <p:stCondLst>
                        <p:cond delay="indefinite"/>
                      </p:stCondLst>
                      <p:childTnLst>
                        <p:par>
                          <p:cTn id="602" nodeType="withEffect" fill="hold">
                            <p:stCondLst>
                              <p:cond delay="0"/>
                            </p:stCondLst>
                            <p:childTnLst>
                              <p:par>
                                <p:cTn id="603" nodeType="clickEffect" fill="hold" presetClass="entr" presetID="22" presetSubtype="8">
                                  <p:stCondLst>
                                    <p:cond delay="0"/>
                                  </p:stCondLst>
                                  <p:childTnLst>
                                    <p:set>
                                      <p:cBhvr>
                                        <p:cTn id="604" dur="1" fill="hold">
                                          <p:stCondLst>
                                            <p:cond delay="0"/>
                                          </p:stCondLst>
                                        </p:cTn>
                                        <p:tgtEl>
                                          <p:spTgt spid="479">
                                            <p:txEl>
                                              <p:pRg st="1" end="1"/>
                                            </p:txEl>
                                          </p:spTgt>
                                        </p:tgtEl>
                                        <p:attrNameLst>
                                          <p:attrName>style.visibility</p:attrName>
                                        </p:attrNameLst>
                                      </p:cBhvr>
                                      <p:to>
                                        <p:strVal val="visible"/>
                                      </p:to>
                                    </p:set>
                                    <p:animEffect filter="wipe(left)" transition="in">
                                      <p:cBhvr additive="repl">
                                        <p:cTn id="605" dur="500"/>
                                        <p:tgtEl>
                                          <p:spTgt spid="479">
                                            <p:txEl>
                                              <p:pRg st="1" end="1"/>
                                            </p:txEl>
                                          </p:spTgt>
                                        </p:tgtEl>
                                      </p:cBhvr>
                                    </p:animEffect>
                                  </p:childTnLst>
                                </p:cTn>
                              </p:par>
                            </p:childTnLst>
                          </p:cTn>
                        </p:par>
                      </p:childTnLst>
                    </p:cTn>
                  </p:par>
                  <p:par>
                    <p:cTn id="606" nodeType="clickEffect" fill="hold">
                      <p:stCondLst>
                        <p:cond delay="indefinite"/>
                      </p:stCondLst>
                      <p:childTnLst>
                        <p:par>
                          <p:cTn id="607" nodeType="withEffect" fill="hold">
                            <p:stCondLst>
                              <p:cond delay="0"/>
                            </p:stCondLst>
                            <p:childTnLst>
                              <p:par>
                                <p:cTn id="608" nodeType="clickEffect" fill="hold" presetClass="entr" presetID="22" presetSubtype="8">
                                  <p:stCondLst>
                                    <p:cond delay="0"/>
                                  </p:stCondLst>
                                  <p:childTnLst>
                                    <p:set>
                                      <p:cBhvr>
                                        <p:cTn id="609" dur="1" fill="hold">
                                          <p:stCondLst>
                                            <p:cond delay="0"/>
                                          </p:stCondLst>
                                        </p:cTn>
                                        <p:tgtEl>
                                          <p:spTgt spid="479">
                                            <p:txEl>
                                              <p:pRg st="2" end="2"/>
                                            </p:txEl>
                                          </p:spTgt>
                                        </p:tgtEl>
                                        <p:attrNameLst>
                                          <p:attrName>style.visibility</p:attrName>
                                        </p:attrNameLst>
                                      </p:cBhvr>
                                      <p:to>
                                        <p:strVal val="visible"/>
                                      </p:to>
                                    </p:set>
                                    <p:animEffect filter="wipe(left)" transition="in">
                                      <p:cBhvr additive="repl">
                                        <p:cTn id="610" dur="500"/>
                                        <p:tgtEl>
                                          <p:spTgt spid="479">
                                            <p:txEl>
                                              <p:pRg st="2" end="2"/>
                                            </p:txEl>
                                          </p:spTgt>
                                        </p:tgtEl>
                                      </p:cBhvr>
                                    </p:animEffect>
                                  </p:childTnLst>
                                </p:cTn>
                              </p:par>
                            </p:childTnLst>
                          </p:cTn>
                        </p:par>
                      </p:childTnLst>
                    </p:cTn>
                  </p:par>
                  <p:par>
                    <p:cTn id="611" nodeType="clickEffect" fill="hold">
                      <p:stCondLst>
                        <p:cond delay="indefinite"/>
                      </p:stCondLst>
                      <p:childTnLst>
                        <p:par>
                          <p:cTn id="612" nodeType="withEffect" fill="hold">
                            <p:stCondLst>
                              <p:cond delay="0"/>
                            </p:stCondLst>
                            <p:childTnLst>
                              <p:par>
                                <p:cTn id="613" nodeType="clickEffect" fill="hold" presetClass="entr" presetID="22" presetSubtype="8">
                                  <p:stCondLst>
                                    <p:cond delay="0"/>
                                  </p:stCondLst>
                                  <p:childTnLst>
                                    <p:set>
                                      <p:cBhvr>
                                        <p:cTn id="614" dur="1" fill="hold">
                                          <p:stCondLst>
                                            <p:cond delay="0"/>
                                          </p:stCondLst>
                                        </p:cTn>
                                        <p:tgtEl>
                                          <p:spTgt spid="479">
                                            <p:txEl>
                                              <p:pRg st="3" end="3"/>
                                            </p:txEl>
                                          </p:spTgt>
                                        </p:tgtEl>
                                        <p:attrNameLst>
                                          <p:attrName>style.visibility</p:attrName>
                                        </p:attrNameLst>
                                      </p:cBhvr>
                                      <p:to>
                                        <p:strVal val="visible"/>
                                      </p:to>
                                    </p:set>
                                    <p:animEffect filter="wipe(left)" transition="in">
                                      <p:cBhvr additive="repl">
                                        <p:cTn id="615" dur="500"/>
                                        <p:tgtEl>
                                          <p:spTgt spid="47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877680" y="609480"/>
            <a:ext cx="7058880" cy="609120"/>
          </a:xfrm>
          <a:prstGeom prst="rect">
            <a:avLst/>
          </a:prstGeom>
          <a:noFill/>
          <a:ln w="0">
            <a:noFill/>
          </a:ln>
        </p:spPr>
        <p:txBody>
          <a:bodyPr lIns="83160" rIns="83160" tIns="40680" bIns="40680" anchor="ctr">
            <a:normAutofit fontScale="78000"/>
          </a:bodyPr>
          <a:p>
            <a:pPr algn="ctr">
              <a:lnSpc>
                <a:spcPct val="100000"/>
              </a:lnSpc>
              <a:buNone/>
            </a:pPr>
            <a:r>
              <a:rPr b="1" lang="en-US" sz="4400" spc="-1" strike="noStrike">
                <a:solidFill>
                  <a:srgbClr val="0070c0"/>
                </a:solidFill>
                <a:latin typeface="Calibri"/>
              </a:rPr>
              <a:t>Country Risk Analysis</a:t>
            </a:r>
            <a:endParaRPr b="0" lang="en-US" sz="4400" spc="-1" strike="noStrike">
              <a:solidFill>
                <a:srgbClr val="000000"/>
              </a:solidFill>
              <a:latin typeface="Calibri"/>
            </a:endParaRPr>
          </a:p>
        </p:txBody>
      </p:sp>
      <p:sp>
        <p:nvSpPr>
          <p:cNvPr id="483" name="PlaceHolder 2"/>
          <p:cNvSpPr>
            <a:spLocks noGrp="1"/>
          </p:cNvSpPr>
          <p:nvPr>
            <p:ph/>
          </p:nvPr>
        </p:nvSpPr>
        <p:spPr>
          <a:xfrm>
            <a:off x="473760" y="1371960"/>
            <a:ext cx="8128800" cy="4952160"/>
          </a:xfrm>
          <a:prstGeom prst="rect">
            <a:avLst/>
          </a:prstGeom>
          <a:noFill/>
          <a:ln w="0">
            <a:noFill/>
          </a:ln>
        </p:spPr>
        <p:txBody>
          <a:bodyPr lIns="83160" rIns="83160" tIns="40680" bIns="40680" anchor="t">
            <a:noAutofit/>
          </a:bodyPr>
          <a:p>
            <a:pPr marL="228600" indent="-228600">
              <a:lnSpc>
                <a:spcPct val="100000"/>
              </a:lnSpc>
              <a:spcBef>
                <a:spcPts val="1001"/>
              </a:spcBef>
              <a:buClr>
                <a:srgbClr val="0000ff"/>
              </a:buClr>
              <a:buFont typeface="Wingdings" charset="2"/>
              <a:buChar char=""/>
            </a:pPr>
            <a:r>
              <a:rPr b="0" lang="en-US" sz="2800" spc="-1" strike="noStrike">
                <a:solidFill>
                  <a:srgbClr val="000000"/>
                </a:solidFill>
                <a:latin typeface="Calibri"/>
              </a:rPr>
              <a:t>Country risk represents the potentially adverse impact of a country’s environment on the MNC’s cash flows.</a:t>
            </a:r>
            <a:endParaRPr b="0" lang="en-US" sz="2800" spc="-1" strike="noStrike">
              <a:solidFill>
                <a:srgbClr val="000000"/>
              </a:solidFill>
              <a:latin typeface="Calibri"/>
            </a:endParaRPr>
          </a:p>
          <a:p>
            <a:pPr marL="228600" indent="-228600">
              <a:lnSpc>
                <a:spcPct val="100000"/>
              </a:lnSpc>
              <a:spcBef>
                <a:spcPts val="1001"/>
              </a:spcBef>
              <a:buClr>
                <a:srgbClr val="0000ff"/>
              </a:buClr>
              <a:buFont typeface="Wingdings" charset="2"/>
              <a:buChar char=""/>
            </a:pPr>
            <a:r>
              <a:rPr b="0" lang="en-US" sz="2800" spc="-1" strike="noStrike">
                <a:solidFill>
                  <a:srgbClr val="000000"/>
                </a:solidFill>
                <a:latin typeface="Calibri"/>
              </a:rPr>
              <a:t>Country risk can be used:</a:t>
            </a:r>
            <a:endParaRPr b="0" lang="en-US" sz="28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400" spc="-1" strike="noStrike">
                <a:solidFill>
                  <a:srgbClr val="000000"/>
                </a:solidFill>
                <a:latin typeface="Calibri"/>
              </a:rPr>
              <a:t>to monitor countries where the MNC is presently doing business;</a:t>
            </a:r>
            <a:endParaRPr b="0" lang="en-US" sz="24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400" spc="-1" strike="noStrike">
                <a:solidFill>
                  <a:srgbClr val="000000"/>
                </a:solidFill>
                <a:latin typeface="Calibri"/>
              </a:rPr>
              <a:t>as a screening device to avoid conducting business in countries with excessive risk; &amp;</a:t>
            </a:r>
            <a:endParaRPr b="0" lang="en-US" sz="2400" spc="-1" strike="noStrike">
              <a:solidFill>
                <a:srgbClr val="000000"/>
              </a:solidFill>
              <a:latin typeface="Calibri"/>
            </a:endParaRPr>
          </a:p>
          <a:p>
            <a:pPr lvl="1" marL="685800" indent="-228600">
              <a:lnSpc>
                <a:spcPct val="100000"/>
              </a:lnSpc>
              <a:spcBef>
                <a:spcPts val="499"/>
              </a:spcBef>
              <a:buClr>
                <a:srgbClr val="0000ff"/>
              </a:buClr>
              <a:buFont typeface="Wingdings" charset="2"/>
              <a:buChar char=""/>
            </a:pPr>
            <a:r>
              <a:rPr b="0" lang="en-US" sz="2400" spc="-1" strike="noStrike">
                <a:solidFill>
                  <a:srgbClr val="000000"/>
                </a:solidFill>
                <a:latin typeface="Calibri"/>
              </a:rPr>
              <a:t>to improve the analysis used in making long-term investment or financing decisions.</a:t>
            </a:r>
            <a:endParaRPr b="0" lang="en-US" sz="2400" spc="-1" strike="noStrike">
              <a:solidFill>
                <a:srgbClr val="000000"/>
              </a:solidFill>
              <a:latin typeface="Calibri"/>
            </a:endParaRPr>
          </a:p>
        </p:txBody>
      </p:sp>
      <p:sp>
        <p:nvSpPr>
          <p:cNvPr id="484" name="PlaceHolder 3"/>
          <p:cNvSpPr>
            <a:spLocks noGrp="1"/>
          </p:cNvSpPr>
          <p:nvPr>
            <p:ph type="ftr" idx="10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85" name="PlaceHolder 4"/>
          <p:cNvSpPr>
            <a:spLocks noGrp="1"/>
          </p:cNvSpPr>
          <p:nvPr>
            <p:ph type="sldNum" idx="10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C6FEE223-2F46-42B4-BC16-2A826909B2FB}" type="slidenum">
              <a:rPr b="0" lang="en-US" sz="2200" spc="-1" strike="noStrike">
                <a:solidFill>
                  <a:srgbClr val="8b8b8b"/>
                </a:solidFill>
                <a:latin typeface="Cambria"/>
              </a:rPr>
              <a:t>43</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616" dur="indefinite" restart="never" nodeType="tmRoot">
          <p:childTnLst>
            <p:seq>
              <p:cTn id="617" dur="indefinite" nodeType="mainSeq">
                <p:childTnLst>
                  <p:par>
                    <p:cTn id="618" nodeType="clickEffect" fill="hold">
                      <p:stCondLst>
                        <p:cond delay="indefinite"/>
                      </p:stCondLst>
                      <p:childTnLst>
                        <p:par>
                          <p:cTn id="619" nodeType="withEffect" fill="hold">
                            <p:stCondLst>
                              <p:cond delay="0"/>
                            </p:stCondLst>
                            <p:childTnLst>
                              <p:par>
                                <p:cTn id="620" nodeType="clickEffect" fill="hold" presetClass="entr" presetID="22" presetSubtype="8">
                                  <p:stCondLst>
                                    <p:cond delay="0"/>
                                  </p:stCondLst>
                                  <p:childTnLst>
                                    <p:set>
                                      <p:cBhvr>
                                        <p:cTn id="621" dur="1" fill="hold">
                                          <p:stCondLst>
                                            <p:cond delay="0"/>
                                          </p:stCondLst>
                                        </p:cTn>
                                        <p:tgtEl>
                                          <p:spTgt spid="483">
                                            <p:txEl>
                                              <p:pRg st="0" end="0"/>
                                            </p:txEl>
                                          </p:spTgt>
                                        </p:tgtEl>
                                        <p:attrNameLst>
                                          <p:attrName>style.visibility</p:attrName>
                                        </p:attrNameLst>
                                      </p:cBhvr>
                                      <p:to>
                                        <p:strVal val="visible"/>
                                      </p:to>
                                    </p:set>
                                    <p:animEffect filter="wipe(left)" transition="in">
                                      <p:cBhvr additive="repl">
                                        <p:cTn id="622" dur="500"/>
                                        <p:tgtEl>
                                          <p:spTgt spid="483">
                                            <p:txEl>
                                              <p:pRg st="0" end="0"/>
                                            </p:txEl>
                                          </p:spTgt>
                                        </p:tgtEl>
                                      </p:cBhvr>
                                    </p:animEffect>
                                  </p:childTnLst>
                                </p:cTn>
                              </p:par>
                            </p:childTnLst>
                          </p:cTn>
                        </p:par>
                      </p:childTnLst>
                    </p:cTn>
                  </p:par>
                  <p:par>
                    <p:cTn id="623" nodeType="clickEffect" fill="hold">
                      <p:stCondLst>
                        <p:cond delay="indefinite"/>
                      </p:stCondLst>
                      <p:childTnLst>
                        <p:par>
                          <p:cTn id="624" nodeType="withEffect" fill="hold">
                            <p:stCondLst>
                              <p:cond delay="0"/>
                            </p:stCondLst>
                            <p:childTnLst>
                              <p:par>
                                <p:cTn id="625" nodeType="clickEffect" fill="hold" presetClass="entr" presetID="22" presetSubtype="8">
                                  <p:stCondLst>
                                    <p:cond delay="0"/>
                                  </p:stCondLst>
                                  <p:childTnLst>
                                    <p:set>
                                      <p:cBhvr>
                                        <p:cTn id="626" dur="1" fill="hold">
                                          <p:stCondLst>
                                            <p:cond delay="0"/>
                                          </p:stCondLst>
                                        </p:cTn>
                                        <p:tgtEl>
                                          <p:spTgt spid="483">
                                            <p:txEl>
                                              <p:pRg st="1" end="1"/>
                                            </p:txEl>
                                          </p:spTgt>
                                        </p:tgtEl>
                                        <p:attrNameLst>
                                          <p:attrName>style.visibility</p:attrName>
                                        </p:attrNameLst>
                                      </p:cBhvr>
                                      <p:to>
                                        <p:strVal val="visible"/>
                                      </p:to>
                                    </p:set>
                                    <p:animEffect filter="wipe(left)" transition="in">
                                      <p:cBhvr additive="repl">
                                        <p:cTn id="627" dur="500"/>
                                        <p:tgtEl>
                                          <p:spTgt spid="483">
                                            <p:txEl>
                                              <p:pRg st="1" end="1"/>
                                            </p:txEl>
                                          </p:spTgt>
                                        </p:tgtEl>
                                      </p:cBhvr>
                                    </p:animEffect>
                                  </p:childTnLst>
                                </p:cTn>
                              </p:par>
                            </p:childTnLst>
                          </p:cTn>
                        </p:par>
                      </p:childTnLst>
                    </p:cTn>
                  </p:par>
                  <p:par>
                    <p:cTn id="628" nodeType="clickEffect" fill="hold">
                      <p:stCondLst>
                        <p:cond delay="indefinite"/>
                      </p:stCondLst>
                      <p:childTnLst>
                        <p:par>
                          <p:cTn id="629" nodeType="withEffect" fill="hold">
                            <p:stCondLst>
                              <p:cond delay="0"/>
                            </p:stCondLst>
                            <p:childTnLst>
                              <p:par>
                                <p:cTn id="630" nodeType="clickEffect" fill="hold" presetClass="entr" presetID="22" presetSubtype="8">
                                  <p:stCondLst>
                                    <p:cond delay="0"/>
                                  </p:stCondLst>
                                  <p:childTnLst>
                                    <p:set>
                                      <p:cBhvr>
                                        <p:cTn id="631" dur="1" fill="hold">
                                          <p:stCondLst>
                                            <p:cond delay="0"/>
                                          </p:stCondLst>
                                        </p:cTn>
                                        <p:tgtEl>
                                          <p:spTgt spid="483">
                                            <p:txEl>
                                              <p:pRg st="2" end="2"/>
                                            </p:txEl>
                                          </p:spTgt>
                                        </p:tgtEl>
                                        <p:attrNameLst>
                                          <p:attrName>style.visibility</p:attrName>
                                        </p:attrNameLst>
                                      </p:cBhvr>
                                      <p:to>
                                        <p:strVal val="visible"/>
                                      </p:to>
                                    </p:set>
                                    <p:animEffect filter="wipe(left)" transition="in">
                                      <p:cBhvr additive="repl">
                                        <p:cTn id="632" dur="500"/>
                                        <p:tgtEl>
                                          <p:spTgt spid="483">
                                            <p:txEl>
                                              <p:pRg st="2" end="2"/>
                                            </p:txEl>
                                          </p:spTgt>
                                        </p:tgtEl>
                                      </p:cBhvr>
                                    </p:animEffect>
                                  </p:childTnLst>
                                </p:cTn>
                              </p:par>
                            </p:childTnLst>
                          </p:cTn>
                        </p:par>
                      </p:childTnLst>
                    </p:cTn>
                  </p:par>
                  <p:par>
                    <p:cTn id="633" nodeType="clickEffect" fill="hold">
                      <p:stCondLst>
                        <p:cond delay="indefinite"/>
                      </p:stCondLst>
                      <p:childTnLst>
                        <p:par>
                          <p:cTn id="634" nodeType="withEffect" fill="hold">
                            <p:stCondLst>
                              <p:cond delay="0"/>
                            </p:stCondLst>
                            <p:childTnLst>
                              <p:par>
                                <p:cTn id="635" nodeType="clickEffect" fill="hold" presetClass="entr" presetID="22" presetSubtype="8">
                                  <p:stCondLst>
                                    <p:cond delay="0"/>
                                  </p:stCondLst>
                                  <p:childTnLst>
                                    <p:set>
                                      <p:cBhvr>
                                        <p:cTn id="636" dur="1" fill="hold">
                                          <p:stCondLst>
                                            <p:cond delay="0"/>
                                          </p:stCondLst>
                                        </p:cTn>
                                        <p:tgtEl>
                                          <p:spTgt spid="483">
                                            <p:txEl>
                                              <p:pRg st="3" end="3"/>
                                            </p:txEl>
                                          </p:spTgt>
                                        </p:tgtEl>
                                        <p:attrNameLst>
                                          <p:attrName>style.visibility</p:attrName>
                                        </p:attrNameLst>
                                      </p:cBhvr>
                                      <p:to>
                                        <p:strVal val="visible"/>
                                      </p:to>
                                    </p:set>
                                    <p:animEffect filter="wipe(left)" transition="in">
                                      <p:cBhvr additive="repl">
                                        <p:cTn id="637" dur="500"/>
                                        <p:tgtEl>
                                          <p:spTgt spid="483">
                                            <p:txEl>
                                              <p:pRg st="3" end="3"/>
                                            </p:txEl>
                                          </p:spTgt>
                                        </p:tgtEl>
                                      </p:cBhvr>
                                    </p:animEffect>
                                  </p:childTnLst>
                                </p:cTn>
                              </p:par>
                            </p:childTnLst>
                          </p:cTn>
                        </p:par>
                      </p:childTnLst>
                    </p:cTn>
                  </p:par>
                  <p:par>
                    <p:cTn id="638" nodeType="clickEffect" fill="hold">
                      <p:stCondLst>
                        <p:cond delay="indefinite"/>
                      </p:stCondLst>
                      <p:childTnLst>
                        <p:par>
                          <p:cTn id="639" nodeType="withEffect" fill="hold">
                            <p:stCondLst>
                              <p:cond delay="0"/>
                            </p:stCondLst>
                            <p:childTnLst>
                              <p:par>
                                <p:cTn id="640" nodeType="clickEffect" fill="hold" presetClass="entr" presetID="22" presetSubtype="8">
                                  <p:stCondLst>
                                    <p:cond delay="0"/>
                                  </p:stCondLst>
                                  <p:childTnLst>
                                    <p:set>
                                      <p:cBhvr>
                                        <p:cTn id="641" dur="1" fill="hold">
                                          <p:stCondLst>
                                            <p:cond delay="0"/>
                                          </p:stCondLst>
                                        </p:cTn>
                                        <p:tgtEl>
                                          <p:spTgt spid="483">
                                            <p:txEl>
                                              <p:pRg st="4" end="4"/>
                                            </p:txEl>
                                          </p:spTgt>
                                        </p:tgtEl>
                                        <p:attrNameLst>
                                          <p:attrName>style.visibility</p:attrName>
                                        </p:attrNameLst>
                                      </p:cBhvr>
                                      <p:to>
                                        <p:strVal val="visible"/>
                                      </p:to>
                                    </p:set>
                                    <p:animEffect filter="wipe(left)" transition="in">
                                      <p:cBhvr additive="repl">
                                        <p:cTn id="642" dur="500"/>
                                        <p:tgtEl>
                                          <p:spTgt spid="48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title"/>
          </p:nvPr>
        </p:nvSpPr>
        <p:spPr>
          <a:xfrm>
            <a:off x="860040" y="380520"/>
            <a:ext cx="6331320" cy="457560"/>
          </a:xfrm>
          <a:prstGeom prst="rect">
            <a:avLst/>
          </a:prstGeom>
          <a:noFill/>
          <a:ln w="0">
            <a:noFill/>
          </a:ln>
        </p:spPr>
        <p:txBody>
          <a:bodyPr anchor="ctr">
            <a:normAutofit fontScale="54000"/>
          </a:bodyPr>
          <a:p>
            <a:pPr algn="ctr">
              <a:lnSpc>
                <a:spcPct val="100000"/>
              </a:lnSpc>
              <a:buNone/>
            </a:pPr>
            <a:r>
              <a:rPr b="1" lang="en-US" sz="4400" spc="-1" strike="noStrike">
                <a:solidFill>
                  <a:srgbClr val="0070c0"/>
                </a:solidFill>
                <a:latin typeface="Calibri"/>
              </a:rPr>
              <a:t>Political Risk Factors</a:t>
            </a:r>
            <a:endParaRPr b="0" lang="en-US" sz="4400" spc="-1" strike="noStrike">
              <a:solidFill>
                <a:srgbClr val="000000"/>
              </a:solidFill>
              <a:latin typeface="Calibri"/>
            </a:endParaRPr>
          </a:p>
        </p:txBody>
      </p:sp>
      <p:sp>
        <p:nvSpPr>
          <p:cNvPr id="487" name="PlaceHolder 2"/>
          <p:cNvSpPr>
            <a:spLocks noGrp="1"/>
          </p:cNvSpPr>
          <p:nvPr>
            <p:ph/>
          </p:nvPr>
        </p:nvSpPr>
        <p:spPr>
          <a:xfrm>
            <a:off x="424080" y="1143000"/>
            <a:ext cx="8222400" cy="4952160"/>
          </a:xfrm>
          <a:prstGeom prst="rect">
            <a:avLst/>
          </a:prstGeom>
          <a:noFill/>
          <a:ln w="0">
            <a:noFill/>
          </a:ln>
        </p:spPr>
        <p:txBody>
          <a:bodyPr numCol="1" spcCol="0" anchor="t">
            <a:noAutofit/>
          </a:bodyPr>
          <a:p>
            <a:pPr marL="343080" indent="-343080">
              <a:lnSpc>
                <a:spcPct val="100000"/>
              </a:lnSpc>
              <a:spcBef>
                <a:spcPts val="519"/>
              </a:spcBef>
              <a:buSzPct val="100016"/>
              <a:buBlip>
                <a:blip r:embed="rId1"/>
              </a:buBlip>
            </a:pPr>
            <a:r>
              <a:rPr b="0" lang="en-US" sz="2600" spc="-1" strike="noStrike">
                <a:solidFill>
                  <a:srgbClr val="000000"/>
                </a:solidFill>
                <a:latin typeface="Calibri"/>
              </a:rPr>
              <a:t>Attitude of Consumers in the Host Country: </a:t>
            </a:r>
            <a:r>
              <a:rPr b="1" lang="en-US" sz="2600" spc="-1" strike="noStrike">
                <a:solidFill>
                  <a:srgbClr val="000000"/>
                </a:solidFill>
                <a:latin typeface="Calibri"/>
              </a:rPr>
              <a:t>Some consumers may be very loyal to homemade products.</a:t>
            </a:r>
            <a:endParaRPr b="0" lang="en-US" sz="2600" spc="-1" strike="noStrike">
              <a:solidFill>
                <a:srgbClr val="000000"/>
              </a:solidFill>
              <a:latin typeface="Calibri"/>
            </a:endParaRPr>
          </a:p>
          <a:p>
            <a:pPr marL="343080" indent="-343080">
              <a:lnSpc>
                <a:spcPct val="100000"/>
              </a:lnSpc>
              <a:spcBef>
                <a:spcPts val="519"/>
              </a:spcBef>
              <a:buSzPct val="100016"/>
              <a:buBlip>
                <a:blip r:embed="rId2"/>
              </a:buBlip>
            </a:pPr>
            <a:r>
              <a:rPr b="0" lang="en-US" sz="2600" spc="-1" strike="noStrike">
                <a:solidFill>
                  <a:srgbClr val="000000"/>
                </a:solidFill>
                <a:latin typeface="Calibri"/>
              </a:rPr>
              <a:t>Attitude of Host Government: </a:t>
            </a:r>
            <a:r>
              <a:rPr b="1" lang="en-US" sz="2600" spc="-1" strike="noStrike">
                <a:solidFill>
                  <a:srgbClr val="000000"/>
                </a:solidFill>
                <a:latin typeface="Calibri"/>
              </a:rPr>
              <a:t>The host government may impose special requirements or taxes, restrict fund transfers, subsidize local firms, or fail to enforce copyright laws.</a:t>
            </a:r>
            <a:endParaRPr b="0" lang="en-US" sz="2600" spc="-1" strike="noStrike">
              <a:solidFill>
                <a:srgbClr val="000000"/>
              </a:solidFill>
              <a:latin typeface="Calibri"/>
            </a:endParaRPr>
          </a:p>
          <a:p>
            <a:pPr marL="343080" indent="-343080">
              <a:lnSpc>
                <a:spcPct val="100000"/>
              </a:lnSpc>
              <a:spcBef>
                <a:spcPts val="519"/>
              </a:spcBef>
              <a:buSzPct val="100016"/>
              <a:buBlip>
                <a:blip r:embed="rId3"/>
              </a:buBlip>
            </a:pPr>
            <a:r>
              <a:rPr b="0" lang="en-US" sz="2600" spc="-1" strike="noStrike">
                <a:solidFill>
                  <a:srgbClr val="000000"/>
                </a:solidFill>
                <a:latin typeface="Calibri"/>
              </a:rPr>
              <a:t>Blockage of Fund Transfers: </a:t>
            </a:r>
            <a:r>
              <a:rPr b="1" lang="en-US" sz="2600" spc="-1" strike="noStrike">
                <a:solidFill>
                  <a:srgbClr val="000000"/>
                </a:solidFill>
                <a:latin typeface="Calibri"/>
              </a:rPr>
              <a:t>Funds that are blocked may not be optimally used.</a:t>
            </a:r>
            <a:endParaRPr b="0" lang="en-US" sz="2600" spc="-1" strike="noStrike">
              <a:solidFill>
                <a:srgbClr val="000000"/>
              </a:solidFill>
              <a:latin typeface="Calibri"/>
            </a:endParaRPr>
          </a:p>
          <a:p>
            <a:pPr marL="343080" indent="-343080">
              <a:lnSpc>
                <a:spcPct val="100000"/>
              </a:lnSpc>
              <a:spcBef>
                <a:spcPts val="519"/>
              </a:spcBef>
              <a:buSzPct val="100016"/>
              <a:buBlip>
                <a:blip r:embed="rId4"/>
              </a:buBlip>
            </a:pPr>
            <a:r>
              <a:rPr b="0" lang="en-US" sz="2600" spc="-1" strike="noStrike">
                <a:solidFill>
                  <a:srgbClr val="000000"/>
                </a:solidFill>
                <a:latin typeface="Calibri"/>
              </a:rPr>
              <a:t>Currency Inconvertibility: </a:t>
            </a:r>
            <a:r>
              <a:rPr b="1" lang="en-US" sz="2600" spc="-1" strike="noStrike">
                <a:solidFill>
                  <a:srgbClr val="000000"/>
                </a:solidFill>
                <a:latin typeface="Calibri"/>
              </a:rPr>
              <a:t>The MNC parent may need to exchange earnings for goods.</a:t>
            </a:r>
            <a:endParaRPr b="0" lang="en-US" sz="2600" spc="-1" strike="noStrike">
              <a:solidFill>
                <a:srgbClr val="000000"/>
              </a:solidFill>
              <a:latin typeface="Calibri"/>
            </a:endParaRPr>
          </a:p>
        </p:txBody>
      </p:sp>
      <p:sp>
        <p:nvSpPr>
          <p:cNvPr id="488" name="PlaceHolder 3"/>
          <p:cNvSpPr>
            <a:spLocks noGrp="1"/>
          </p:cNvSpPr>
          <p:nvPr>
            <p:ph type="ftr" idx="10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89" name="PlaceHolder 4"/>
          <p:cNvSpPr>
            <a:spLocks noGrp="1"/>
          </p:cNvSpPr>
          <p:nvPr>
            <p:ph type="sldNum" idx="10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85D7276F-7828-400C-A52B-1313E1F78ABB}" type="slidenum">
              <a:rPr b="0" lang="en-US" sz="2200" spc="-1" strike="noStrike">
                <a:solidFill>
                  <a:srgbClr val="8b8b8b"/>
                </a:solidFill>
                <a:latin typeface="Cambria"/>
              </a:rPr>
              <a:t>44</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643" dur="indefinite" restart="never" nodeType="tmRoot">
          <p:childTnLst>
            <p:seq>
              <p:cTn id="644" dur="indefinite" nodeType="mainSeq">
                <p:childTnLst>
                  <p:par>
                    <p:cTn id="645" nodeType="clickEffect" fill="hold">
                      <p:stCondLst>
                        <p:cond delay="indefinite"/>
                      </p:stCondLst>
                      <p:childTnLst>
                        <p:par>
                          <p:cTn id="646" nodeType="withEffect" fill="hold">
                            <p:stCondLst>
                              <p:cond delay="0"/>
                            </p:stCondLst>
                            <p:childTnLst>
                              <p:par>
                                <p:cTn id="647" nodeType="clickEffect" fill="hold" presetClass="entr" presetID="22" presetSubtype="8">
                                  <p:stCondLst>
                                    <p:cond delay="0"/>
                                  </p:stCondLst>
                                  <p:childTnLst>
                                    <p:set>
                                      <p:cBhvr>
                                        <p:cTn id="648" dur="1" fill="hold">
                                          <p:stCondLst>
                                            <p:cond delay="0"/>
                                          </p:stCondLst>
                                        </p:cTn>
                                        <p:tgtEl>
                                          <p:spTgt spid="487">
                                            <p:txEl>
                                              <p:pRg st="0" end="0"/>
                                            </p:txEl>
                                          </p:spTgt>
                                        </p:tgtEl>
                                        <p:attrNameLst>
                                          <p:attrName>style.visibility</p:attrName>
                                        </p:attrNameLst>
                                      </p:cBhvr>
                                      <p:to>
                                        <p:strVal val="visible"/>
                                      </p:to>
                                    </p:set>
                                    <p:animEffect filter="wipe(left)" transition="in">
                                      <p:cBhvr additive="repl">
                                        <p:cTn id="649" dur="500"/>
                                        <p:tgtEl>
                                          <p:spTgt spid="487">
                                            <p:txEl>
                                              <p:pRg st="0" end="0"/>
                                            </p:txEl>
                                          </p:spTgt>
                                        </p:tgtEl>
                                      </p:cBhvr>
                                    </p:animEffect>
                                  </p:childTnLst>
                                </p:cTn>
                              </p:par>
                            </p:childTnLst>
                          </p:cTn>
                        </p:par>
                      </p:childTnLst>
                    </p:cTn>
                  </p:par>
                  <p:par>
                    <p:cTn id="650" nodeType="clickEffect" fill="hold">
                      <p:stCondLst>
                        <p:cond delay="indefinite"/>
                      </p:stCondLst>
                      <p:childTnLst>
                        <p:par>
                          <p:cTn id="651" nodeType="withEffect" fill="hold">
                            <p:stCondLst>
                              <p:cond delay="0"/>
                            </p:stCondLst>
                            <p:childTnLst>
                              <p:par>
                                <p:cTn id="652" nodeType="clickEffect" fill="hold" presetClass="entr" presetID="22" presetSubtype="8">
                                  <p:stCondLst>
                                    <p:cond delay="0"/>
                                  </p:stCondLst>
                                  <p:childTnLst>
                                    <p:set>
                                      <p:cBhvr>
                                        <p:cTn id="653" dur="1" fill="hold">
                                          <p:stCondLst>
                                            <p:cond delay="0"/>
                                          </p:stCondLst>
                                        </p:cTn>
                                        <p:tgtEl>
                                          <p:spTgt spid="487">
                                            <p:txEl>
                                              <p:pRg st="1" end="1"/>
                                            </p:txEl>
                                          </p:spTgt>
                                        </p:tgtEl>
                                        <p:attrNameLst>
                                          <p:attrName>style.visibility</p:attrName>
                                        </p:attrNameLst>
                                      </p:cBhvr>
                                      <p:to>
                                        <p:strVal val="visible"/>
                                      </p:to>
                                    </p:set>
                                    <p:animEffect filter="wipe(left)" transition="in">
                                      <p:cBhvr additive="repl">
                                        <p:cTn id="654" dur="500"/>
                                        <p:tgtEl>
                                          <p:spTgt spid="487">
                                            <p:txEl>
                                              <p:pRg st="1" end="1"/>
                                            </p:txEl>
                                          </p:spTgt>
                                        </p:tgtEl>
                                      </p:cBhvr>
                                    </p:animEffect>
                                  </p:childTnLst>
                                </p:cTn>
                              </p:par>
                            </p:childTnLst>
                          </p:cTn>
                        </p:par>
                      </p:childTnLst>
                    </p:cTn>
                  </p:par>
                  <p:par>
                    <p:cTn id="655" nodeType="clickEffect" fill="hold">
                      <p:stCondLst>
                        <p:cond delay="indefinite"/>
                      </p:stCondLst>
                      <p:childTnLst>
                        <p:par>
                          <p:cTn id="656" nodeType="withEffect" fill="hold">
                            <p:stCondLst>
                              <p:cond delay="0"/>
                            </p:stCondLst>
                            <p:childTnLst>
                              <p:par>
                                <p:cTn id="657" nodeType="clickEffect" fill="hold" presetClass="entr" presetID="22" presetSubtype="8">
                                  <p:stCondLst>
                                    <p:cond delay="0"/>
                                  </p:stCondLst>
                                  <p:childTnLst>
                                    <p:set>
                                      <p:cBhvr>
                                        <p:cTn id="658" dur="1" fill="hold">
                                          <p:stCondLst>
                                            <p:cond delay="0"/>
                                          </p:stCondLst>
                                        </p:cTn>
                                        <p:tgtEl>
                                          <p:spTgt spid="487">
                                            <p:txEl>
                                              <p:pRg st="2" end="2"/>
                                            </p:txEl>
                                          </p:spTgt>
                                        </p:tgtEl>
                                        <p:attrNameLst>
                                          <p:attrName>style.visibility</p:attrName>
                                        </p:attrNameLst>
                                      </p:cBhvr>
                                      <p:to>
                                        <p:strVal val="visible"/>
                                      </p:to>
                                    </p:set>
                                    <p:animEffect filter="wipe(left)" transition="in">
                                      <p:cBhvr additive="repl">
                                        <p:cTn id="659" dur="500"/>
                                        <p:tgtEl>
                                          <p:spTgt spid="487">
                                            <p:txEl>
                                              <p:pRg st="2" end="2"/>
                                            </p:txEl>
                                          </p:spTgt>
                                        </p:tgtEl>
                                      </p:cBhvr>
                                    </p:animEffect>
                                  </p:childTnLst>
                                </p:cTn>
                              </p:par>
                            </p:childTnLst>
                          </p:cTn>
                        </p:par>
                      </p:childTnLst>
                    </p:cTn>
                  </p:par>
                  <p:par>
                    <p:cTn id="660" nodeType="clickEffect" fill="hold">
                      <p:stCondLst>
                        <p:cond delay="indefinite"/>
                      </p:stCondLst>
                      <p:childTnLst>
                        <p:par>
                          <p:cTn id="661" nodeType="withEffect" fill="hold">
                            <p:stCondLst>
                              <p:cond delay="0"/>
                            </p:stCondLst>
                            <p:childTnLst>
                              <p:par>
                                <p:cTn id="662" nodeType="clickEffect" fill="hold" presetClass="entr" presetID="22" presetSubtype="8">
                                  <p:stCondLst>
                                    <p:cond delay="0"/>
                                  </p:stCondLst>
                                  <p:childTnLst>
                                    <p:set>
                                      <p:cBhvr>
                                        <p:cTn id="663" dur="1" fill="hold">
                                          <p:stCondLst>
                                            <p:cond delay="0"/>
                                          </p:stCondLst>
                                        </p:cTn>
                                        <p:tgtEl>
                                          <p:spTgt spid="487">
                                            <p:txEl>
                                              <p:pRg st="3" end="3"/>
                                            </p:txEl>
                                          </p:spTgt>
                                        </p:tgtEl>
                                        <p:attrNameLst>
                                          <p:attrName>style.visibility</p:attrName>
                                        </p:attrNameLst>
                                      </p:cBhvr>
                                      <p:to>
                                        <p:strVal val="visible"/>
                                      </p:to>
                                    </p:set>
                                    <p:animEffect filter="wipe(left)" transition="in">
                                      <p:cBhvr additive="repl">
                                        <p:cTn id="664" dur="500"/>
                                        <p:tgtEl>
                                          <p:spTgt spid="487">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ftr" idx="10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91" name="PlaceHolder 2"/>
          <p:cNvSpPr>
            <a:spLocks noGrp="1"/>
          </p:cNvSpPr>
          <p:nvPr>
            <p:ph type="sldNum" idx="10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C5B93E34-B9A8-4856-9BB4-B27303E9B8EC}" type="slidenum">
              <a:rPr b="0" lang="en-US" sz="2200" spc="-1" strike="noStrike">
                <a:solidFill>
                  <a:srgbClr val="8b8b8b"/>
                </a:solidFill>
                <a:latin typeface="Cambria"/>
              </a:rPr>
              <a:t>44</a:t>
            </a:fld>
            <a:endParaRPr b="0" lang="en-US" sz="2200" spc="-1" strike="noStrike">
              <a:latin typeface="Times New Roman"/>
            </a:endParaRPr>
          </a:p>
        </p:txBody>
      </p:sp>
      <p:sp>
        <p:nvSpPr>
          <p:cNvPr id="492" name="Rectangle 2"/>
          <p:cNvSpPr/>
          <p:nvPr/>
        </p:nvSpPr>
        <p:spPr>
          <a:xfrm>
            <a:off x="877680" y="1539720"/>
            <a:ext cx="7472880" cy="3753720"/>
          </a:xfrm>
          <a:prstGeom prst="rect">
            <a:avLst/>
          </a:prstGeom>
          <a:noFill/>
          <a:ln w="0">
            <a:noFill/>
          </a:ln>
        </p:spPr>
        <p:style>
          <a:lnRef idx="0"/>
          <a:fillRef idx="0"/>
          <a:effectRef idx="0"/>
          <a:fontRef idx="minor"/>
        </p:style>
        <p:txBody>
          <a:bodyPr lIns="83880" rIns="83880" tIns="42120" bIns="42120" anchor="t">
            <a:spAutoFit/>
          </a:bodyPr>
          <a:p>
            <a:pPr marL="317880" indent="-317880">
              <a:lnSpc>
                <a:spcPct val="90000"/>
              </a:lnSpc>
              <a:spcBef>
                <a:spcPts val="1500"/>
              </a:spcBef>
              <a:buSzPct val="100054"/>
              <a:buBlip>
                <a:blip r:embed="rId1"/>
              </a:buBlip>
            </a:pPr>
            <a:r>
              <a:rPr b="0" lang="en-US" sz="3000" spc="-1" strike="noStrike">
                <a:solidFill>
                  <a:srgbClr val="000000"/>
                </a:solidFill>
                <a:latin typeface="Cambria"/>
              </a:rPr>
              <a:t>War: </a:t>
            </a:r>
            <a:r>
              <a:rPr b="1" lang="en-US" sz="3000" spc="-1" strike="noStrike">
                <a:solidFill>
                  <a:srgbClr val="000000"/>
                </a:solidFill>
                <a:latin typeface="Cambria"/>
              </a:rPr>
              <a:t>Internal &amp; external battles, or even the threat of war, can have devastating effects.</a:t>
            </a:r>
            <a:endParaRPr b="0" lang="en-US" sz="3000" spc="-1" strike="noStrike">
              <a:latin typeface="Arial"/>
            </a:endParaRPr>
          </a:p>
          <a:p>
            <a:pPr marL="317880" indent="-317880">
              <a:lnSpc>
                <a:spcPct val="90000"/>
              </a:lnSpc>
              <a:spcBef>
                <a:spcPts val="1500"/>
              </a:spcBef>
              <a:buSzPct val="100054"/>
              <a:buBlip>
                <a:blip r:embed="rId2"/>
              </a:buBlip>
            </a:pPr>
            <a:r>
              <a:rPr b="0" lang="en-US" sz="3000" spc="-1" strike="noStrike">
                <a:solidFill>
                  <a:srgbClr val="000000"/>
                </a:solidFill>
                <a:latin typeface="Cambria"/>
              </a:rPr>
              <a:t>Bureaucracy: </a:t>
            </a:r>
            <a:r>
              <a:rPr b="1" lang="en-US" sz="3000" spc="-1" strike="noStrike">
                <a:solidFill>
                  <a:srgbClr val="000000"/>
                </a:solidFill>
                <a:latin typeface="Cambria"/>
              </a:rPr>
              <a:t>Bureaucracy can complicate businesses.</a:t>
            </a:r>
            <a:endParaRPr b="0" lang="en-US" sz="3000" spc="-1" strike="noStrike">
              <a:latin typeface="Arial"/>
            </a:endParaRPr>
          </a:p>
          <a:p>
            <a:pPr marL="317880" indent="-317880">
              <a:lnSpc>
                <a:spcPct val="90000"/>
              </a:lnSpc>
              <a:spcBef>
                <a:spcPts val="1500"/>
              </a:spcBef>
              <a:buSzPct val="100054"/>
              <a:buBlip>
                <a:blip r:embed="rId3"/>
              </a:buBlip>
            </a:pPr>
            <a:r>
              <a:rPr b="0" lang="en-US" sz="3000" spc="-1" strike="noStrike">
                <a:solidFill>
                  <a:srgbClr val="000000"/>
                </a:solidFill>
                <a:latin typeface="Cambria"/>
              </a:rPr>
              <a:t>Corruption: </a:t>
            </a:r>
            <a:r>
              <a:rPr b="1" lang="en-US" sz="3000" spc="-1" strike="noStrike">
                <a:solidFill>
                  <a:srgbClr val="000000"/>
                </a:solidFill>
                <a:latin typeface="Cambria"/>
              </a:rPr>
              <a:t>Corruption can increase the cost of conducting business or reduce revenue.</a:t>
            </a:r>
            <a:endParaRPr b="0" lang="en-US" sz="3000" spc="-1" strike="noStrike">
              <a:latin typeface="Arial"/>
            </a:endParaRPr>
          </a:p>
        </p:txBody>
      </p:sp>
      <p:sp>
        <p:nvSpPr>
          <p:cNvPr id="493" name="Rectangle 3"/>
          <p:cNvSpPr/>
          <p:nvPr/>
        </p:nvSpPr>
        <p:spPr>
          <a:xfrm>
            <a:off x="810720" y="457920"/>
            <a:ext cx="7254360" cy="663120"/>
          </a:xfrm>
          <a:prstGeom prst="rect">
            <a:avLst/>
          </a:prstGeom>
          <a:noFill/>
          <a:ln w="0">
            <a:noFill/>
          </a:ln>
        </p:spPr>
        <p:style>
          <a:lnRef idx="0"/>
          <a:fillRef idx="0"/>
          <a:effectRef idx="0"/>
          <a:fontRef idx="minor"/>
        </p:style>
        <p:txBody>
          <a:bodyPr lIns="83880" rIns="83880" tIns="42120" bIns="42120" anchor="t">
            <a:spAutoFit/>
          </a:bodyPr>
          <a:p>
            <a:pPr algn="ctr">
              <a:lnSpc>
                <a:spcPct val="100000"/>
              </a:lnSpc>
              <a:buNone/>
            </a:pPr>
            <a:r>
              <a:rPr b="1" lang="en-US" sz="3800" spc="-1" strike="noStrike">
                <a:solidFill>
                  <a:srgbClr val="0000ff"/>
                </a:solidFill>
                <a:latin typeface="Cambria"/>
              </a:rPr>
              <a:t>Political Risk Factors (contd..)</a:t>
            </a:r>
            <a:endParaRPr b="0" lang="en-US" sz="3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860040" y="228960"/>
            <a:ext cx="7423200" cy="533160"/>
          </a:xfrm>
          <a:prstGeom prst="rect">
            <a:avLst/>
          </a:prstGeom>
          <a:noFill/>
          <a:ln w="0">
            <a:noFill/>
          </a:ln>
        </p:spPr>
        <p:txBody>
          <a:bodyPr anchor="ctr">
            <a:normAutofit fontScale="65000"/>
          </a:bodyPr>
          <a:p>
            <a:pPr algn="ctr">
              <a:lnSpc>
                <a:spcPct val="100000"/>
              </a:lnSpc>
              <a:buNone/>
            </a:pPr>
            <a:r>
              <a:rPr b="1" lang="en-US" sz="4400" spc="-1" strike="noStrike">
                <a:solidFill>
                  <a:srgbClr val="0070c0"/>
                </a:solidFill>
                <a:latin typeface="Calibri"/>
              </a:rPr>
              <a:t>Corruption Perceptions Index</a:t>
            </a:r>
            <a:endParaRPr b="0" lang="en-US" sz="4400" spc="-1" strike="noStrike">
              <a:solidFill>
                <a:srgbClr val="000000"/>
              </a:solidFill>
              <a:latin typeface="Calibri"/>
            </a:endParaRPr>
          </a:p>
        </p:txBody>
      </p:sp>
      <p:sp>
        <p:nvSpPr>
          <p:cNvPr id="495" name="PlaceHolder 2"/>
          <p:cNvSpPr>
            <a:spLocks noGrp="1"/>
          </p:cNvSpPr>
          <p:nvPr>
            <p:ph type="ftr" idx="10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496" name="PlaceHolder 3"/>
          <p:cNvSpPr>
            <a:spLocks noGrp="1"/>
          </p:cNvSpPr>
          <p:nvPr>
            <p:ph type="sldNum" idx="10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9956BD21-F75D-44C5-98EC-57CCF7430048}" type="slidenum">
              <a:rPr b="0" lang="en-US" sz="2200" spc="-1" strike="noStrike">
                <a:solidFill>
                  <a:srgbClr val="8b8b8b"/>
                </a:solidFill>
                <a:latin typeface="Cambria"/>
              </a:rPr>
              <a:t>46</a:t>
            </a:fld>
            <a:endParaRPr b="0" lang="en-US" sz="2200" spc="-1" strike="noStrike">
              <a:latin typeface="Times New Roman"/>
            </a:endParaRPr>
          </a:p>
        </p:txBody>
      </p:sp>
      <p:sp>
        <p:nvSpPr>
          <p:cNvPr id="497" name="Text Box 3"/>
          <p:cNvSpPr/>
          <p:nvPr/>
        </p:nvSpPr>
        <p:spPr>
          <a:xfrm>
            <a:off x="473760" y="838440"/>
            <a:ext cx="8196120" cy="1400040"/>
          </a:xfrm>
          <a:prstGeom prst="rect">
            <a:avLst/>
          </a:prstGeom>
          <a:noFill/>
          <a:ln w="0">
            <a:noFill/>
          </a:ln>
        </p:spPr>
        <p:style>
          <a:lnRef idx="0"/>
          <a:fillRef idx="0"/>
          <a:effectRef idx="0"/>
          <a:fontRef idx="minor"/>
        </p:style>
        <p:txBody>
          <a:bodyPr lIns="83880" rIns="83880" tIns="42120" bIns="42120" anchor="t">
            <a:spAutoFit/>
          </a:bodyPr>
          <a:p>
            <a:pPr>
              <a:lnSpc>
                <a:spcPct val="90000"/>
              </a:lnSpc>
              <a:buNone/>
            </a:pPr>
            <a:r>
              <a:rPr b="0" lang="en-US" sz="2400" spc="-1" strike="noStrike">
                <a:solidFill>
                  <a:srgbClr val="000000"/>
                </a:solidFill>
                <a:latin typeface="Cambria"/>
              </a:rPr>
              <a:t>The index, which is published by Transparency International, reflects the degree to which corruption is perceived to exist among public officials &amp; politicians. In 2001, 91 countries are ranked on a clean score of 10</a:t>
            </a:r>
            <a:r>
              <a:rPr b="1" lang="en-US" sz="2400" spc="-1" strike="noStrike">
                <a:solidFill>
                  <a:srgbClr val="000000"/>
                </a:solidFill>
                <a:latin typeface="Cambria"/>
              </a:rPr>
              <a:t>.</a:t>
            </a:r>
            <a:endParaRPr b="0" lang="en-US" sz="2400" spc="-1" strike="noStrike">
              <a:latin typeface="Arial"/>
            </a:endParaRPr>
          </a:p>
        </p:txBody>
      </p:sp>
      <p:sp>
        <p:nvSpPr>
          <p:cNvPr id="498" name="Text Box 4"/>
          <p:cNvSpPr/>
          <p:nvPr/>
        </p:nvSpPr>
        <p:spPr>
          <a:xfrm>
            <a:off x="676440" y="2361960"/>
            <a:ext cx="3688200" cy="3727800"/>
          </a:xfrm>
          <a:prstGeom prst="rect">
            <a:avLst/>
          </a:prstGeom>
          <a:noFill/>
          <a:ln w="0">
            <a:noFill/>
          </a:ln>
        </p:spPr>
        <p:style>
          <a:lnRef idx="0"/>
          <a:fillRef idx="0"/>
          <a:effectRef idx="0"/>
          <a:fontRef idx="minor"/>
        </p:style>
        <p:txBody>
          <a:bodyPr lIns="83880" rIns="83880" tIns="42120" bIns="42120" anchor="t">
            <a:spAutoFit/>
          </a:bodyPr>
          <a:p>
            <a:pPr>
              <a:lnSpc>
                <a:spcPct val="90000"/>
              </a:lnSpc>
              <a:spcAft>
                <a:spcPts val="221"/>
              </a:spcAft>
              <a:buNone/>
              <a:tabLst>
                <a:tab algn="ctr" pos="399960"/>
                <a:tab algn="l" pos="914400"/>
                <a:tab algn="l" pos="2971800"/>
              </a:tabLst>
            </a:pPr>
            <a:r>
              <a:rPr b="1" lang="en-US" sz="2200" spc="-1" strike="noStrike" u="sng">
                <a:solidFill>
                  <a:srgbClr val="000000"/>
                </a:solidFill>
                <a:uFillTx/>
                <a:latin typeface="Cambria"/>
              </a:rPr>
              <a:t>Rank     Country     Score</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1</a:t>
            </a:r>
            <a:r>
              <a:rPr b="1" lang="en-US" sz="2200" spc="-1" strike="noStrike">
                <a:solidFill>
                  <a:srgbClr val="000000"/>
                </a:solidFill>
                <a:latin typeface="Cambria"/>
              </a:rPr>
              <a:t>	</a:t>
            </a:r>
            <a:r>
              <a:rPr b="1" lang="en-US" sz="2200" spc="-1" strike="noStrike">
                <a:solidFill>
                  <a:srgbClr val="000000"/>
                </a:solidFill>
                <a:latin typeface="Cambria"/>
              </a:rPr>
              <a:t>Finland</a:t>
            </a:r>
            <a:r>
              <a:rPr b="1" lang="en-US" sz="2200" spc="-1" strike="noStrike">
                <a:solidFill>
                  <a:srgbClr val="000000"/>
                </a:solidFill>
                <a:latin typeface="Cambria"/>
              </a:rPr>
              <a:t>	</a:t>
            </a:r>
            <a:r>
              <a:rPr b="1" lang="en-US" sz="2200" spc="-1" strike="noStrike">
                <a:solidFill>
                  <a:srgbClr val="000000"/>
                </a:solidFill>
                <a:latin typeface="Cambria"/>
              </a:rPr>
              <a:t>9.9</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3</a:t>
            </a:r>
            <a:r>
              <a:rPr b="1" lang="en-US" sz="2200" spc="-1" strike="noStrike">
                <a:solidFill>
                  <a:srgbClr val="000000"/>
                </a:solidFill>
                <a:latin typeface="Cambria"/>
              </a:rPr>
              <a:t>	</a:t>
            </a:r>
            <a:r>
              <a:rPr b="1" lang="en-US" sz="2200" spc="-1" strike="noStrike">
                <a:solidFill>
                  <a:srgbClr val="000000"/>
                </a:solidFill>
                <a:latin typeface="Cambria"/>
              </a:rPr>
              <a:t>New Zealand</a:t>
            </a:r>
            <a:r>
              <a:rPr b="1" lang="en-US" sz="2200" spc="-1" strike="noStrike">
                <a:solidFill>
                  <a:srgbClr val="000000"/>
                </a:solidFill>
                <a:latin typeface="Cambria"/>
              </a:rPr>
              <a:t>	</a:t>
            </a:r>
            <a:r>
              <a:rPr b="1" lang="en-US" sz="2200" spc="-1" strike="noStrike">
                <a:solidFill>
                  <a:srgbClr val="000000"/>
                </a:solidFill>
                <a:latin typeface="Cambria"/>
              </a:rPr>
              <a:t>9.4</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4</a:t>
            </a:r>
            <a:r>
              <a:rPr b="1" lang="en-US" sz="2200" spc="-1" strike="noStrike">
                <a:solidFill>
                  <a:srgbClr val="000000"/>
                </a:solidFill>
                <a:latin typeface="Cambria"/>
              </a:rPr>
              <a:t>	</a:t>
            </a:r>
            <a:r>
              <a:rPr b="1" lang="en-US" sz="2200" spc="-1" strike="noStrike">
                <a:solidFill>
                  <a:srgbClr val="000000"/>
                </a:solidFill>
                <a:latin typeface="Cambria"/>
              </a:rPr>
              <a:t>Singapore</a:t>
            </a:r>
            <a:r>
              <a:rPr b="1" lang="en-US" sz="2200" spc="-1" strike="noStrike">
                <a:solidFill>
                  <a:srgbClr val="000000"/>
                </a:solidFill>
                <a:latin typeface="Cambria"/>
              </a:rPr>
              <a:t>	</a:t>
            </a:r>
            <a:r>
              <a:rPr b="1" lang="en-US" sz="2200" spc="-1" strike="noStrike">
                <a:solidFill>
                  <a:srgbClr val="000000"/>
                </a:solidFill>
                <a:latin typeface="Cambria"/>
              </a:rPr>
              <a:t>9.2</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7</a:t>
            </a:r>
            <a:r>
              <a:rPr b="1" lang="en-US" sz="2200" spc="-1" strike="noStrike">
                <a:solidFill>
                  <a:srgbClr val="000000"/>
                </a:solidFill>
                <a:latin typeface="Cambria"/>
              </a:rPr>
              <a:t>	</a:t>
            </a:r>
            <a:r>
              <a:rPr b="1" lang="en-US" sz="2200" spc="-1" strike="noStrike">
                <a:solidFill>
                  <a:srgbClr val="000000"/>
                </a:solidFill>
                <a:latin typeface="Cambria"/>
              </a:rPr>
              <a:t>Canada</a:t>
            </a:r>
            <a:r>
              <a:rPr b="1" lang="en-US" sz="2200" spc="-1" strike="noStrike">
                <a:solidFill>
                  <a:srgbClr val="000000"/>
                </a:solidFill>
                <a:latin typeface="Cambria"/>
              </a:rPr>
              <a:t>	</a:t>
            </a:r>
            <a:r>
              <a:rPr b="1" lang="en-US" sz="2200" spc="-1" strike="noStrike">
                <a:solidFill>
                  <a:srgbClr val="000000"/>
                </a:solidFill>
                <a:latin typeface="Cambria"/>
              </a:rPr>
              <a:t>8.9</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13</a:t>
            </a:r>
            <a:r>
              <a:rPr b="1" lang="en-US" sz="2200" spc="-1" strike="noStrike">
                <a:solidFill>
                  <a:srgbClr val="000000"/>
                </a:solidFill>
                <a:latin typeface="Cambria"/>
              </a:rPr>
              <a:t>	</a:t>
            </a:r>
            <a:r>
              <a:rPr b="1" lang="en-US" sz="2200" spc="-1" strike="noStrike">
                <a:solidFill>
                  <a:srgbClr val="000000"/>
                </a:solidFill>
                <a:latin typeface="Cambria"/>
              </a:rPr>
              <a:t>U.K.</a:t>
            </a:r>
            <a:r>
              <a:rPr b="1" lang="en-US" sz="2200" spc="-1" strike="noStrike">
                <a:solidFill>
                  <a:srgbClr val="000000"/>
                </a:solidFill>
                <a:latin typeface="Cambria"/>
              </a:rPr>
              <a:t>	</a:t>
            </a:r>
            <a:r>
              <a:rPr b="1" lang="en-US" sz="2200" spc="-1" strike="noStrike">
                <a:solidFill>
                  <a:srgbClr val="000000"/>
                </a:solidFill>
                <a:latin typeface="Cambria"/>
              </a:rPr>
              <a:t>8.3</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14</a:t>
            </a:r>
            <a:r>
              <a:rPr b="1" lang="en-US" sz="2200" spc="-1" strike="noStrike">
                <a:solidFill>
                  <a:srgbClr val="000000"/>
                </a:solidFill>
                <a:latin typeface="Cambria"/>
              </a:rPr>
              <a:t>	</a:t>
            </a:r>
            <a:r>
              <a:rPr b="1" lang="en-US" sz="2200" spc="-1" strike="noStrike">
                <a:solidFill>
                  <a:srgbClr val="000000"/>
                </a:solidFill>
                <a:latin typeface="Cambria"/>
              </a:rPr>
              <a:t>Hong Kong</a:t>
            </a:r>
            <a:r>
              <a:rPr b="1" lang="en-US" sz="2200" spc="-1" strike="noStrike">
                <a:solidFill>
                  <a:srgbClr val="000000"/>
                </a:solidFill>
                <a:latin typeface="Cambria"/>
              </a:rPr>
              <a:t>	</a:t>
            </a:r>
            <a:r>
              <a:rPr b="1" lang="en-US" sz="2200" spc="-1" strike="noStrike">
                <a:solidFill>
                  <a:srgbClr val="000000"/>
                </a:solidFill>
                <a:latin typeface="Cambria"/>
              </a:rPr>
              <a:t>7.9</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16</a:t>
            </a:r>
            <a:r>
              <a:rPr b="1" lang="en-US" sz="2200" spc="-1" strike="noStrike">
                <a:solidFill>
                  <a:srgbClr val="000000"/>
                </a:solidFill>
                <a:latin typeface="Cambria"/>
              </a:rPr>
              <a:t>	</a:t>
            </a:r>
            <a:r>
              <a:rPr b="1" lang="en-US" sz="2200" spc="-1" strike="noStrike">
                <a:solidFill>
                  <a:srgbClr val="000000"/>
                </a:solidFill>
                <a:latin typeface="Cambria"/>
              </a:rPr>
              <a:t>Israel</a:t>
            </a:r>
            <a:r>
              <a:rPr b="1" lang="en-US" sz="2200" spc="-1" strike="noStrike">
                <a:solidFill>
                  <a:srgbClr val="000000"/>
                </a:solidFill>
                <a:latin typeface="Cambria"/>
              </a:rPr>
              <a:t>	</a:t>
            </a:r>
            <a:r>
              <a:rPr b="1" lang="en-US" sz="2200" spc="-1" strike="noStrike">
                <a:solidFill>
                  <a:srgbClr val="000000"/>
                </a:solidFill>
                <a:latin typeface="Cambria"/>
              </a:rPr>
              <a:t>7.6</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16</a:t>
            </a:r>
            <a:r>
              <a:rPr b="1" lang="en-US" sz="2200" spc="-1" strike="noStrike">
                <a:solidFill>
                  <a:srgbClr val="000000"/>
                </a:solidFill>
                <a:latin typeface="Cambria"/>
              </a:rPr>
              <a:t>	</a:t>
            </a:r>
            <a:r>
              <a:rPr b="1" lang="en-US" sz="2200" spc="-1" strike="noStrike">
                <a:solidFill>
                  <a:srgbClr val="000000"/>
                </a:solidFill>
                <a:latin typeface="Cambria"/>
              </a:rPr>
              <a:t>U.S.A.</a:t>
            </a:r>
            <a:r>
              <a:rPr b="1" lang="en-US" sz="2200" spc="-1" strike="noStrike">
                <a:solidFill>
                  <a:srgbClr val="000000"/>
                </a:solidFill>
                <a:latin typeface="Cambria"/>
              </a:rPr>
              <a:t>	</a:t>
            </a:r>
            <a:r>
              <a:rPr b="1" lang="en-US" sz="2200" spc="-1" strike="noStrike">
                <a:solidFill>
                  <a:srgbClr val="000000"/>
                </a:solidFill>
                <a:latin typeface="Cambria"/>
              </a:rPr>
              <a:t>7.6</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18</a:t>
            </a:r>
            <a:r>
              <a:rPr b="1" lang="en-US" sz="2200" spc="-1" strike="noStrike">
                <a:solidFill>
                  <a:srgbClr val="000000"/>
                </a:solidFill>
                <a:latin typeface="Cambria"/>
              </a:rPr>
              <a:t>	</a:t>
            </a:r>
            <a:r>
              <a:rPr b="1" lang="en-US" sz="2200" spc="-1" strike="noStrike">
                <a:solidFill>
                  <a:srgbClr val="000000"/>
                </a:solidFill>
                <a:latin typeface="Cambria"/>
              </a:rPr>
              <a:t>Chile</a:t>
            </a:r>
            <a:r>
              <a:rPr b="1" lang="en-US" sz="2200" spc="-1" strike="noStrike">
                <a:solidFill>
                  <a:srgbClr val="000000"/>
                </a:solidFill>
                <a:latin typeface="Cambria"/>
              </a:rPr>
              <a:t>	</a:t>
            </a:r>
            <a:r>
              <a:rPr b="1" lang="en-US" sz="2200" spc="-1" strike="noStrike">
                <a:solidFill>
                  <a:srgbClr val="000000"/>
                </a:solidFill>
                <a:latin typeface="Cambria"/>
              </a:rPr>
              <a:t>7.5</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20</a:t>
            </a:r>
            <a:r>
              <a:rPr b="1" lang="en-US" sz="2200" spc="-1" strike="noStrike">
                <a:solidFill>
                  <a:srgbClr val="000000"/>
                </a:solidFill>
                <a:latin typeface="Cambria"/>
              </a:rPr>
              <a:t>	</a:t>
            </a:r>
            <a:r>
              <a:rPr b="1" lang="en-US" sz="2200" spc="-1" strike="noStrike">
                <a:solidFill>
                  <a:srgbClr val="000000"/>
                </a:solidFill>
                <a:latin typeface="Cambria"/>
              </a:rPr>
              <a:t>Germany</a:t>
            </a:r>
            <a:r>
              <a:rPr b="1" lang="en-US" sz="2200" spc="-1" strike="noStrike">
                <a:solidFill>
                  <a:srgbClr val="000000"/>
                </a:solidFill>
                <a:latin typeface="Cambria"/>
              </a:rPr>
              <a:t>	</a:t>
            </a:r>
            <a:r>
              <a:rPr b="1" lang="en-US" sz="2200" spc="-1" strike="noStrike">
                <a:solidFill>
                  <a:srgbClr val="000000"/>
                </a:solidFill>
                <a:latin typeface="Cambria"/>
              </a:rPr>
              <a:t>7.4</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21</a:t>
            </a:r>
            <a:r>
              <a:rPr b="1" lang="en-US" sz="2200" spc="-1" strike="noStrike">
                <a:solidFill>
                  <a:srgbClr val="000000"/>
                </a:solidFill>
                <a:latin typeface="Cambria"/>
              </a:rPr>
              <a:t>	</a:t>
            </a:r>
            <a:r>
              <a:rPr b="1" lang="en-US" sz="2200" spc="-1" strike="noStrike">
                <a:solidFill>
                  <a:srgbClr val="000000"/>
                </a:solidFill>
                <a:latin typeface="Cambria"/>
              </a:rPr>
              <a:t>Japan</a:t>
            </a:r>
            <a:r>
              <a:rPr b="1" lang="en-US" sz="2200" spc="-1" strike="noStrike">
                <a:solidFill>
                  <a:srgbClr val="000000"/>
                </a:solidFill>
                <a:latin typeface="Cambria"/>
              </a:rPr>
              <a:t>	</a:t>
            </a:r>
            <a:r>
              <a:rPr b="1" lang="en-US" sz="2200" spc="-1" strike="noStrike">
                <a:solidFill>
                  <a:srgbClr val="000000"/>
                </a:solidFill>
                <a:latin typeface="Cambria"/>
              </a:rPr>
              <a:t>7.1</a:t>
            </a:r>
            <a:endParaRPr b="0" lang="en-US" sz="2200" spc="-1" strike="noStrike">
              <a:latin typeface="Arial"/>
            </a:endParaRPr>
          </a:p>
        </p:txBody>
      </p:sp>
      <p:sp>
        <p:nvSpPr>
          <p:cNvPr id="499" name="Text Box 5"/>
          <p:cNvSpPr/>
          <p:nvPr/>
        </p:nvSpPr>
        <p:spPr>
          <a:xfrm>
            <a:off x="4773240" y="2361960"/>
            <a:ext cx="3689640" cy="3727800"/>
          </a:xfrm>
          <a:prstGeom prst="rect">
            <a:avLst/>
          </a:prstGeom>
          <a:noFill/>
          <a:ln w="0">
            <a:noFill/>
          </a:ln>
        </p:spPr>
        <p:style>
          <a:lnRef idx="0"/>
          <a:fillRef idx="0"/>
          <a:effectRef idx="0"/>
          <a:fontRef idx="minor"/>
        </p:style>
        <p:txBody>
          <a:bodyPr lIns="83880" rIns="83880" tIns="42120" bIns="42120" anchor="t">
            <a:spAutoFit/>
          </a:bodyPr>
          <a:p>
            <a:pPr>
              <a:lnSpc>
                <a:spcPct val="90000"/>
              </a:lnSpc>
              <a:spcAft>
                <a:spcPts val="221"/>
              </a:spcAft>
              <a:buNone/>
              <a:tabLst>
                <a:tab algn="ctr" pos="399960"/>
                <a:tab algn="l" pos="914400"/>
                <a:tab algn="l" pos="2971800"/>
              </a:tabLst>
            </a:pPr>
            <a:r>
              <a:rPr b="1" lang="en-US" sz="2200" spc="-1" strike="noStrike" u="sng">
                <a:solidFill>
                  <a:srgbClr val="000000"/>
                </a:solidFill>
                <a:uFillTx/>
                <a:latin typeface="Cambria"/>
              </a:rPr>
              <a:t>Rank     Country     Score</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23</a:t>
            </a:r>
            <a:r>
              <a:rPr b="1" lang="en-US" sz="2200" spc="-1" strike="noStrike">
                <a:solidFill>
                  <a:srgbClr val="000000"/>
                </a:solidFill>
                <a:latin typeface="Cambria"/>
              </a:rPr>
              <a:t>	</a:t>
            </a:r>
            <a:r>
              <a:rPr b="1" lang="en-US" sz="2200" spc="-1" strike="noStrike">
                <a:solidFill>
                  <a:srgbClr val="000000"/>
                </a:solidFill>
                <a:latin typeface="Cambria"/>
              </a:rPr>
              <a:t>France</a:t>
            </a:r>
            <a:r>
              <a:rPr b="1" lang="en-US" sz="2200" spc="-1" strike="noStrike">
                <a:solidFill>
                  <a:srgbClr val="000000"/>
                </a:solidFill>
                <a:latin typeface="Cambria"/>
              </a:rPr>
              <a:t>	</a:t>
            </a:r>
            <a:r>
              <a:rPr b="1" lang="en-US" sz="2200" spc="-1" strike="noStrike">
                <a:solidFill>
                  <a:srgbClr val="000000"/>
                </a:solidFill>
                <a:latin typeface="Cambria"/>
              </a:rPr>
              <a:t>6.7</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26</a:t>
            </a:r>
            <a:r>
              <a:rPr b="1" lang="en-US" sz="2200" spc="-1" strike="noStrike">
                <a:solidFill>
                  <a:srgbClr val="000000"/>
                </a:solidFill>
                <a:latin typeface="Cambria"/>
              </a:rPr>
              <a:t>	</a:t>
            </a:r>
            <a:r>
              <a:rPr b="1" lang="en-US" sz="2200" spc="-1" strike="noStrike">
                <a:solidFill>
                  <a:srgbClr val="000000"/>
                </a:solidFill>
                <a:latin typeface="Cambria"/>
              </a:rPr>
              <a:t>Botswana</a:t>
            </a:r>
            <a:r>
              <a:rPr b="1" lang="en-US" sz="2200" spc="-1" strike="noStrike">
                <a:solidFill>
                  <a:srgbClr val="000000"/>
                </a:solidFill>
                <a:latin typeface="Cambria"/>
              </a:rPr>
              <a:t>	</a:t>
            </a:r>
            <a:r>
              <a:rPr b="1" lang="en-US" sz="2200" spc="-1" strike="noStrike">
                <a:solidFill>
                  <a:srgbClr val="000000"/>
                </a:solidFill>
                <a:latin typeface="Cambria"/>
              </a:rPr>
              <a:t>6.0</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27</a:t>
            </a:r>
            <a:r>
              <a:rPr b="1" lang="en-US" sz="2200" spc="-1" strike="noStrike">
                <a:solidFill>
                  <a:srgbClr val="000000"/>
                </a:solidFill>
                <a:latin typeface="Cambria"/>
              </a:rPr>
              <a:t>	</a:t>
            </a:r>
            <a:r>
              <a:rPr b="1" lang="en-US" sz="2200" spc="-1" strike="noStrike">
                <a:solidFill>
                  <a:srgbClr val="000000"/>
                </a:solidFill>
                <a:latin typeface="Cambria"/>
              </a:rPr>
              <a:t>Taiwan</a:t>
            </a:r>
            <a:r>
              <a:rPr b="1" lang="en-US" sz="2200" spc="-1" strike="noStrike">
                <a:solidFill>
                  <a:srgbClr val="000000"/>
                </a:solidFill>
                <a:latin typeface="Cambria"/>
              </a:rPr>
              <a:t>	</a:t>
            </a:r>
            <a:r>
              <a:rPr b="1" lang="en-US" sz="2200" spc="-1" strike="noStrike">
                <a:solidFill>
                  <a:srgbClr val="000000"/>
                </a:solidFill>
                <a:latin typeface="Cambria"/>
              </a:rPr>
              <a:t>5.9</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38</a:t>
            </a:r>
            <a:r>
              <a:rPr b="1" lang="en-US" sz="2200" spc="-1" strike="noStrike">
                <a:solidFill>
                  <a:srgbClr val="000000"/>
                </a:solidFill>
                <a:latin typeface="Cambria"/>
              </a:rPr>
              <a:t>	</a:t>
            </a:r>
            <a:r>
              <a:rPr b="1" lang="en-US" sz="2200" spc="-1" strike="noStrike">
                <a:solidFill>
                  <a:srgbClr val="000000"/>
                </a:solidFill>
                <a:latin typeface="Cambria"/>
              </a:rPr>
              <a:t>South Africa</a:t>
            </a:r>
            <a:r>
              <a:rPr b="1" lang="en-US" sz="2200" spc="-1" strike="noStrike">
                <a:solidFill>
                  <a:srgbClr val="000000"/>
                </a:solidFill>
                <a:latin typeface="Cambria"/>
              </a:rPr>
              <a:t>	</a:t>
            </a:r>
            <a:r>
              <a:rPr b="1" lang="en-US" sz="2200" spc="-1" strike="noStrike">
                <a:solidFill>
                  <a:srgbClr val="000000"/>
                </a:solidFill>
                <a:latin typeface="Cambria"/>
              </a:rPr>
              <a:t> 4.8</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42</a:t>
            </a:r>
            <a:r>
              <a:rPr b="1" lang="en-US" sz="2200" spc="-1" strike="noStrike">
                <a:solidFill>
                  <a:srgbClr val="000000"/>
                </a:solidFill>
                <a:latin typeface="Cambria"/>
              </a:rPr>
              <a:t>	</a:t>
            </a:r>
            <a:r>
              <a:rPr b="1" lang="en-US" sz="2200" spc="-1" strike="noStrike">
                <a:solidFill>
                  <a:srgbClr val="000000"/>
                </a:solidFill>
                <a:latin typeface="Cambria"/>
              </a:rPr>
              <a:t>South Korea</a:t>
            </a:r>
            <a:r>
              <a:rPr b="1" lang="en-US" sz="2200" spc="-1" strike="noStrike">
                <a:solidFill>
                  <a:srgbClr val="000000"/>
                </a:solidFill>
                <a:latin typeface="Cambria"/>
              </a:rPr>
              <a:t>	</a:t>
            </a:r>
            <a:r>
              <a:rPr b="1" lang="en-US" sz="2200" spc="-1" strike="noStrike">
                <a:solidFill>
                  <a:srgbClr val="000000"/>
                </a:solidFill>
                <a:latin typeface="Cambria"/>
              </a:rPr>
              <a:t>4.2</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46</a:t>
            </a:r>
            <a:r>
              <a:rPr b="1" lang="en-US" sz="2200" spc="-1" strike="noStrike">
                <a:solidFill>
                  <a:srgbClr val="000000"/>
                </a:solidFill>
                <a:latin typeface="Cambria"/>
              </a:rPr>
              <a:t>	</a:t>
            </a:r>
            <a:r>
              <a:rPr b="1" lang="en-US" sz="2200" spc="-1" strike="noStrike">
                <a:solidFill>
                  <a:srgbClr val="000000"/>
                </a:solidFill>
                <a:latin typeface="Cambria"/>
              </a:rPr>
              <a:t>Brazil</a:t>
            </a:r>
            <a:r>
              <a:rPr b="1" lang="en-US" sz="2200" spc="-1" strike="noStrike">
                <a:solidFill>
                  <a:srgbClr val="000000"/>
                </a:solidFill>
                <a:latin typeface="Cambria"/>
              </a:rPr>
              <a:t>	</a:t>
            </a:r>
            <a:r>
              <a:rPr b="1" lang="en-US" sz="2200" spc="-1" strike="noStrike">
                <a:solidFill>
                  <a:srgbClr val="000000"/>
                </a:solidFill>
                <a:latin typeface="Cambria"/>
              </a:rPr>
              <a:t>4.0</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51</a:t>
            </a:r>
            <a:r>
              <a:rPr b="1" lang="en-US" sz="2200" spc="-1" strike="noStrike">
                <a:solidFill>
                  <a:srgbClr val="000000"/>
                </a:solidFill>
                <a:latin typeface="Cambria"/>
              </a:rPr>
              <a:t>	</a:t>
            </a:r>
            <a:r>
              <a:rPr b="1" lang="en-US" sz="2200" spc="-1" strike="noStrike">
                <a:solidFill>
                  <a:srgbClr val="000000"/>
                </a:solidFill>
                <a:latin typeface="Cambria"/>
              </a:rPr>
              <a:t>Mexico</a:t>
            </a:r>
            <a:r>
              <a:rPr b="1" lang="en-US" sz="2200" spc="-1" strike="noStrike">
                <a:solidFill>
                  <a:srgbClr val="000000"/>
                </a:solidFill>
                <a:latin typeface="Cambria"/>
              </a:rPr>
              <a:t>	</a:t>
            </a:r>
            <a:r>
              <a:rPr b="1" lang="en-US" sz="2200" spc="-1" strike="noStrike">
                <a:solidFill>
                  <a:srgbClr val="000000"/>
                </a:solidFill>
                <a:latin typeface="Cambria"/>
              </a:rPr>
              <a:t>3.7</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57</a:t>
            </a:r>
            <a:r>
              <a:rPr b="1" lang="en-US" sz="2200" spc="-1" strike="noStrike">
                <a:solidFill>
                  <a:srgbClr val="000000"/>
                </a:solidFill>
                <a:latin typeface="Cambria"/>
              </a:rPr>
              <a:t>	</a:t>
            </a:r>
            <a:r>
              <a:rPr b="1" lang="en-US" sz="2200" spc="-1" strike="noStrike">
                <a:solidFill>
                  <a:srgbClr val="000000"/>
                </a:solidFill>
                <a:latin typeface="Cambria"/>
              </a:rPr>
              <a:t>Argentina</a:t>
            </a:r>
            <a:r>
              <a:rPr b="1" lang="en-US" sz="2200" spc="-1" strike="noStrike">
                <a:solidFill>
                  <a:srgbClr val="000000"/>
                </a:solidFill>
                <a:latin typeface="Cambria"/>
              </a:rPr>
              <a:t>	</a:t>
            </a:r>
            <a:r>
              <a:rPr b="1" lang="en-US" sz="2200" spc="-1" strike="noStrike">
                <a:solidFill>
                  <a:srgbClr val="000000"/>
                </a:solidFill>
                <a:latin typeface="Cambria"/>
              </a:rPr>
              <a:t>3.5</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57</a:t>
            </a:r>
            <a:r>
              <a:rPr b="1" lang="en-US" sz="2200" spc="-1" strike="noStrike">
                <a:solidFill>
                  <a:srgbClr val="000000"/>
                </a:solidFill>
                <a:latin typeface="Cambria"/>
              </a:rPr>
              <a:t>	</a:t>
            </a:r>
            <a:r>
              <a:rPr b="1" lang="en-US" sz="2200" spc="-1" strike="noStrike">
                <a:solidFill>
                  <a:srgbClr val="000000"/>
                </a:solidFill>
                <a:latin typeface="Cambria"/>
              </a:rPr>
              <a:t>China</a:t>
            </a:r>
            <a:r>
              <a:rPr b="1" lang="en-US" sz="2200" spc="-1" strike="noStrike">
                <a:solidFill>
                  <a:srgbClr val="000000"/>
                </a:solidFill>
                <a:latin typeface="Cambria"/>
              </a:rPr>
              <a:t>	</a:t>
            </a:r>
            <a:r>
              <a:rPr b="1" lang="en-US" sz="2200" spc="-1" strike="noStrike">
                <a:solidFill>
                  <a:srgbClr val="000000"/>
                </a:solidFill>
                <a:latin typeface="Cambria"/>
              </a:rPr>
              <a:t>3.5</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79</a:t>
            </a:r>
            <a:r>
              <a:rPr b="1" lang="en-US" sz="2200" spc="-1" strike="noStrike">
                <a:solidFill>
                  <a:srgbClr val="000000"/>
                </a:solidFill>
                <a:latin typeface="Cambria"/>
              </a:rPr>
              <a:t>	</a:t>
            </a:r>
            <a:r>
              <a:rPr b="1" lang="en-US" sz="2200" spc="-1" strike="noStrike">
                <a:solidFill>
                  <a:srgbClr val="000000"/>
                </a:solidFill>
                <a:latin typeface="Cambria"/>
              </a:rPr>
              <a:t>Russia</a:t>
            </a:r>
            <a:r>
              <a:rPr b="1" lang="en-US" sz="2200" spc="-1" strike="noStrike">
                <a:solidFill>
                  <a:srgbClr val="000000"/>
                </a:solidFill>
                <a:latin typeface="Cambria"/>
              </a:rPr>
              <a:t>	</a:t>
            </a:r>
            <a:r>
              <a:rPr b="1" lang="en-US" sz="2200" spc="-1" strike="noStrike">
                <a:solidFill>
                  <a:srgbClr val="000000"/>
                </a:solidFill>
                <a:latin typeface="Cambria"/>
              </a:rPr>
              <a:t>2.3</a:t>
            </a:r>
            <a:endParaRPr b="0" lang="en-US" sz="2200" spc="-1" strike="noStrike">
              <a:latin typeface="Arial"/>
            </a:endParaRPr>
          </a:p>
          <a:p>
            <a:pPr>
              <a:lnSpc>
                <a:spcPct val="90000"/>
              </a:lnSpc>
              <a:buNone/>
              <a:tabLst>
                <a:tab algn="ctr" pos="399960"/>
                <a:tab algn="l" pos="914400"/>
                <a:tab algn="l" pos="2971800"/>
              </a:tabLst>
            </a:pPr>
            <a:r>
              <a:rPr b="1" lang="en-US" sz="2200" spc="-1" strike="noStrike">
                <a:solidFill>
                  <a:srgbClr val="000000"/>
                </a:solidFill>
                <a:latin typeface="Cambria"/>
              </a:rPr>
              <a:t>	</a:t>
            </a:r>
            <a:r>
              <a:rPr b="1" lang="en-US" sz="2200" spc="-1" strike="noStrike">
                <a:solidFill>
                  <a:srgbClr val="000000"/>
                </a:solidFill>
                <a:latin typeface="Cambria"/>
              </a:rPr>
              <a:t>88</a:t>
            </a:r>
            <a:r>
              <a:rPr b="1" lang="en-US" sz="2200" spc="-1" strike="noStrike">
                <a:solidFill>
                  <a:srgbClr val="000000"/>
                </a:solidFill>
                <a:latin typeface="Cambria"/>
              </a:rPr>
              <a:t>	</a:t>
            </a:r>
            <a:r>
              <a:rPr b="1" lang="en-US" sz="2200" spc="-1" strike="noStrike">
                <a:solidFill>
                  <a:srgbClr val="000000"/>
                </a:solidFill>
                <a:latin typeface="Cambria"/>
              </a:rPr>
              <a:t>Indonesia</a:t>
            </a:r>
            <a:r>
              <a:rPr b="1" lang="en-US" sz="2200" spc="-1" strike="noStrike">
                <a:solidFill>
                  <a:srgbClr val="000000"/>
                </a:solidFill>
                <a:latin typeface="Cambria"/>
              </a:rPr>
              <a:t>	</a:t>
            </a:r>
            <a:r>
              <a:rPr b="1" lang="en-US" sz="2200" spc="-1" strike="noStrike">
                <a:solidFill>
                  <a:srgbClr val="000000"/>
                </a:solidFill>
                <a:latin typeface="Cambria"/>
              </a:rPr>
              <a:t>1.9</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665" dur="indefinite" restart="never" nodeType="tmRoot">
          <p:childTnLst>
            <p:seq>
              <p:cTn id="666" dur="indefinite" nodeType="mainSeq">
                <p:childTnLst>
                  <p:par>
                    <p:cTn id="667" nodeType="clickEffect" fill="hold">
                      <p:stCondLst>
                        <p:cond delay="0"/>
                      </p:stCondLst>
                      <p:childTnLst>
                        <p:par>
                          <p:cTn id="668" nodeType="withEffect" fill="hold">
                            <p:stCondLst>
                              <p:cond delay="0"/>
                            </p:stCondLst>
                            <p:childTnLst>
                              <p:par>
                                <p:cTn id="669" nodeType="afterEffect" fill="hold" presetClass="entr" presetID="22" presetSubtype="1">
                                  <p:stCondLst>
                                    <p:cond delay="0"/>
                                  </p:stCondLst>
                                  <p:childTnLst>
                                    <p:set>
                                      <p:cBhvr>
                                        <p:cTn id="670" dur="1" fill="hold">
                                          <p:stCondLst>
                                            <p:cond delay="0"/>
                                          </p:stCondLst>
                                        </p:cTn>
                                        <p:tgtEl>
                                          <p:spTgt spid="497"/>
                                        </p:tgtEl>
                                        <p:attrNameLst>
                                          <p:attrName>style.visibility</p:attrName>
                                        </p:attrNameLst>
                                      </p:cBhvr>
                                      <p:to>
                                        <p:strVal val="visible"/>
                                      </p:to>
                                    </p:set>
                                    <p:animEffect filter="wipe(up)" transition="in">
                                      <p:cBhvr additive="repl">
                                        <p:cTn id="671" dur="500"/>
                                        <p:tgtEl>
                                          <p:spTgt spid="497"/>
                                        </p:tgtEl>
                                      </p:cBhvr>
                                    </p:animEffect>
                                  </p:childTnLst>
                                </p:cTn>
                              </p:par>
                            </p:childTnLst>
                          </p:cTn>
                        </p:par>
                      </p:childTnLst>
                    </p:cTn>
                  </p:par>
                  <p:par>
                    <p:cTn id="672" nodeType="clickEffect" fill="hold">
                      <p:stCondLst>
                        <p:cond delay="indefinite"/>
                      </p:stCondLst>
                      <p:childTnLst>
                        <p:par>
                          <p:cTn id="673" nodeType="withEffect" fill="hold">
                            <p:stCondLst>
                              <p:cond delay="0"/>
                            </p:stCondLst>
                            <p:childTnLst>
                              <p:par>
                                <p:cTn id="674" nodeType="clickEffect" fill="hold" presetClass="entr" presetID="22" presetSubtype="1">
                                  <p:stCondLst>
                                    <p:cond delay="0"/>
                                  </p:stCondLst>
                                  <p:childTnLst>
                                    <p:set>
                                      <p:cBhvr>
                                        <p:cTn id="675" dur="1" fill="hold">
                                          <p:stCondLst>
                                            <p:cond delay="0"/>
                                          </p:stCondLst>
                                        </p:cTn>
                                        <p:tgtEl>
                                          <p:spTgt spid="498"/>
                                        </p:tgtEl>
                                        <p:attrNameLst>
                                          <p:attrName>style.visibility</p:attrName>
                                        </p:attrNameLst>
                                      </p:cBhvr>
                                      <p:to>
                                        <p:strVal val="visible"/>
                                      </p:to>
                                    </p:set>
                                    <p:animEffect filter="wipe(up)" transition="in">
                                      <p:cBhvr additive="repl">
                                        <p:cTn id="676" dur="500"/>
                                        <p:tgtEl>
                                          <p:spTgt spid="498"/>
                                        </p:tgtEl>
                                      </p:cBhvr>
                                    </p:animEffect>
                                  </p:childTnLst>
                                </p:cTn>
                              </p:par>
                            </p:childTnLst>
                          </p:cTn>
                        </p:par>
                        <p:par>
                          <p:cTn id="677" nodeType="afterEffect" fill="hold">
                            <p:stCondLst>
                              <p:cond delay="500"/>
                            </p:stCondLst>
                            <p:childTnLst>
                              <p:par>
                                <p:cTn id="678" nodeType="afterEffect" fill="hold" presetClass="entr" presetID="22" presetSubtype="1">
                                  <p:stCondLst>
                                    <p:cond delay="0"/>
                                  </p:stCondLst>
                                  <p:childTnLst>
                                    <p:set>
                                      <p:cBhvr>
                                        <p:cTn id="679" dur="1" fill="hold">
                                          <p:stCondLst>
                                            <p:cond delay="0"/>
                                          </p:stCondLst>
                                        </p:cTn>
                                        <p:tgtEl>
                                          <p:spTgt spid="499"/>
                                        </p:tgtEl>
                                        <p:attrNameLst>
                                          <p:attrName>style.visibility</p:attrName>
                                        </p:attrNameLst>
                                      </p:cBhvr>
                                      <p:to>
                                        <p:strVal val="visible"/>
                                      </p:to>
                                    </p:set>
                                    <p:animEffect filter="wipe(up)" transition="in">
                                      <p:cBhvr additive="repl">
                                        <p:cTn id="680" dur="5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1011960" y="380520"/>
            <a:ext cx="6020640" cy="114264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Financial Risk Factors</a:t>
            </a:r>
            <a:endParaRPr b="0" lang="en-US" sz="4400" spc="-1" strike="noStrike">
              <a:solidFill>
                <a:srgbClr val="000000"/>
              </a:solidFill>
              <a:latin typeface="Calibri"/>
            </a:endParaRPr>
          </a:p>
        </p:txBody>
      </p:sp>
      <p:sp>
        <p:nvSpPr>
          <p:cNvPr id="501" name="PlaceHolder 2"/>
          <p:cNvSpPr>
            <a:spLocks noGrp="1"/>
          </p:cNvSpPr>
          <p:nvPr>
            <p:ph/>
          </p:nvPr>
        </p:nvSpPr>
        <p:spPr>
          <a:xfrm>
            <a:off x="676440" y="1447560"/>
            <a:ext cx="7859160" cy="4647600"/>
          </a:xfrm>
          <a:prstGeom prst="rect">
            <a:avLst/>
          </a:prstGeom>
          <a:noFill/>
          <a:ln w="0">
            <a:noFill/>
          </a:ln>
        </p:spPr>
        <p:txBody>
          <a:bodyPr anchor="t">
            <a:noAutofit/>
          </a:bodyPr>
          <a:p>
            <a:pPr marL="228600" indent="-228600">
              <a:lnSpc>
                <a:spcPct val="100000"/>
              </a:lnSpc>
              <a:spcBef>
                <a:spcPts val="1001"/>
              </a:spcBef>
              <a:buClr>
                <a:srgbClr val="000000"/>
              </a:buClr>
              <a:buFont typeface="Wingdings" charset="2"/>
              <a:buChar char=""/>
            </a:pPr>
            <a:r>
              <a:rPr b="0" lang="en-US" sz="2800" spc="-1" strike="noStrike">
                <a:solidFill>
                  <a:srgbClr val="000000"/>
                </a:solidFill>
                <a:latin typeface="Calibri"/>
              </a:rPr>
              <a:t>Current &amp; Potential State of the Country’s Economy</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pPr>
            <a:r>
              <a:rPr b="0" lang="en-US" sz="2400" spc="-1" strike="noStrike">
                <a:solidFill>
                  <a:srgbClr val="000000"/>
                </a:solidFill>
                <a:latin typeface="Calibri"/>
              </a:rPr>
              <a:t>A recession can severely reduce demand. </a:t>
            </a:r>
            <a:endParaRPr b="0" lang="en-US" sz="24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pPr>
            <a:r>
              <a:rPr b="0" lang="en-US" sz="2400" spc="-1" strike="noStrike">
                <a:solidFill>
                  <a:srgbClr val="000000"/>
                </a:solidFill>
                <a:latin typeface="Calibri"/>
              </a:rPr>
              <a:t>Financial distress can also cause the government to restrict MNC operations.</a:t>
            </a:r>
            <a:endParaRPr b="0" lang="en-US" sz="24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pPr>
            <a:r>
              <a:rPr b="0" lang="en-US" sz="2800" spc="-1" strike="noStrike">
                <a:solidFill>
                  <a:srgbClr val="000000"/>
                </a:solidFill>
                <a:latin typeface="Calibri"/>
              </a:rPr>
              <a:t>Indicators of Economic Growth</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pPr>
            <a:r>
              <a:rPr b="0" lang="en-US" sz="2400" spc="-1" strike="noStrike">
                <a:solidFill>
                  <a:srgbClr val="000000"/>
                </a:solidFill>
                <a:latin typeface="Calibri"/>
              </a:rPr>
              <a:t>A country’s economic growth is dependent on several financial factors - interest rates, exchange rates, inflation, etc.</a:t>
            </a:r>
            <a:endParaRPr b="0" lang="en-US" sz="2400" spc="-1" strike="noStrike">
              <a:solidFill>
                <a:srgbClr val="000000"/>
              </a:solidFill>
              <a:latin typeface="Calibri"/>
            </a:endParaRPr>
          </a:p>
        </p:txBody>
      </p:sp>
      <p:sp>
        <p:nvSpPr>
          <p:cNvPr id="502" name="PlaceHolder 3"/>
          <p:cNvSpPr>
            <a:spLocks noGrp="1"/>
          </p:cNvSpPr>
          <p:nvPr>
            <p:ph type="ftr" idx="10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03" name="PlaceHolder 4"/>
          <p:cNvSpPr>
            <a:spLocks noGrp="1"/>
          </p:cNvSpPr>
          <p:nvPr>
            <p:ph type="sldNum" idx="10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E74BF2E-9E10-457A-93C7-08128A4B07E6}" type="slidenum">
              <a:rPr b="0" lang="en-US" sz="2200" spc="-1" strike="noStrike">
                <a:solidFill>
                  <a:srgbClr val="8b8b8b"/>
                </a:solidFill>
                <a:latin typeface="Cambria"/>
              </a:rPr>
              <a:t>46</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681" dur="indefinite" restart="never" nodeType="tmRoot">
          <p:childTnLst>
            <p:seq>
              <p:cTn id="682" dur="indefinite" nodeType="mainSeq">
                <p:childTnLst>
                  <p:par>
                    <p:cTn id="683" nodeType="clickEffect" fill="hold">
                      <p:stCondLst>
                        <p:cond delay="indefinite"/>
                      </p:stCondLst>
                      <p:childTnLst>
                        <p:par>
                          <p:cTn id="684" nodeType="withEffect" fill="hold">
                            <p:stCondLst>
                              <p:cond delay="0"/>
                            </p:stCondLst>
                            <p:childTnLst>
                              <p:par>
                                <p:cTn id="685" nodeType="clickEffect" fill="hold" presetClass="entr" presetID="22" presetSubtype="8">
                                  <p:stCondLst>
                                    <p:cond delay="0"/>
                                  </p:stCondLst>
                                  <p:childTnLst>
                                    <p:set>
                                      <p:cBhvr>
                                        <p:cTn id="686" dur="1" fill="hold">
                                          <p:stCondLst>
                                            <p:cond delay="0"/>
                                          </p:stCondLst>
                                        </p:cTn>
                                        <p:tgtEl>
                                          <p:spTgt spid="501">
                                            <p:txEl>
                                              <p:pRg st="0" end="0"/>
                                            </p:txEl>
                                          </p:spTgt>
                                        </p:tgtEl>
                                        <p:attrNameLst>
                                          <p:attrName>style.visibility</p:attrName>
                                        </p:attrNameLst>
                                      </p:cBhvr>
                                      <p:to>
                                        <p:strVal val="visible"/>
                                      </p:to>
                                    </p:set>
                                    <p:animEffect filter="wipe(left)" transition="in">
                                      <p:cBhvr additive="repl">
                                        <p:cTn id="687" dur="500"/>
                                        <p:tgtEl>
                                          <p:spTgt spid="501">
                                            <p:txEl>
                                              <p:pRg st="0" end="0"/>
                                            </p:txEl>
                                          </p:spTgt>
                                        </p:tgtEl>
                                      </p:cBhvr>
                                    </p:animEffect>
                                  </p:childTnLst>
                                </p:cTn>
                              </p:par>
                              <p:par>
                                <p:cTn id="688" nodeType="withEffect" fill="hold" presetClass="entr" presetID="22" presetSubtype="8">
                                  <p:stCondLst>
                                    <p:cond delay="0"/>
                                  </p:stCondLst>
                                  <p:childTnLst>
                                    <p:set>
                                      <p:cBhvr>
                                        <p:cTn id="689" dur="1" fill="hold">
                                          <p:stCondLst>
                                            <p:cond delay="0"/>
                                          </p:stCondLst>
                                        </p:cTn>
                                        <p:tgtEl>
                                          <p:spTgt spid="501">
                                            <p:txEl>
                                              <p:pRg st="1" end="1"/>
                                            </p:txEl>
                                          </p:spTgt>
                                        </p:tgtEl>
                                        <p:attrNameLst>
                                          <p:attrName>style.visibility</p:attrName>
                                        </p:attrNameLst>
                                      </p:cBhvr>
                                      <p:to>
                                        <p:strVal val="visible"/>
                                      </p:to>
                                    </p:set>
                                    <p:animEffect filter="wipe(left)" transition="in">
                                      <p:cBhvr additive="repl">
                                        <p:cTn id="690" dur="500"/>
                                        <p:tgtEl>
                                          <p:spTgt spid="501">
                                            <p:txEl>
                                              <p:pRg st="1" end="1"/>
                                            </p:txEl>
                                          </p:spTgt>
                                        </p:tgtEl>
                                      </p:cBhvr>
                                    </p:animEffect>
                                  </p:childTnLst>
                                </p:cTn>
                              </p:par>
                              <p:par>
                                <p:cTn id="691" nodeType="withEffect" fill="hold" presetClass="entr" presetID="22" presetSubtype="8">
                                  <p:stCondLst>
                                    <p:cond delay="0"/>
                                  </p:stCondLst>
                                  <p:childTnLst>
                                    <p:set>
                                      <p:cBhvr>
                                        <p:cTn id="692" dur="1" fill="hold">
                                          <p:stCondLst>
                                            <p:cond delay="0"/>
                                          </p:stCondLst>
                                        </p:cTn>
                                        <p:tgtEl>
                                          <p:spTgt spid="501">
                                            <p:txEl>
                                              <p:pRg st="2" end="2"/>
                                            </p:txEl>
                                          </p:spTgt>
                                        </p:tgtEl>
                                        <p:attrNameLst>
                                          <p:attrName>style.visibility</p:attrName>
                                        </p:attrNameLst>
                                      </p:cBhvr>
                                      <p:to>
                                        <p:strVal val="visible"/>
                                      </p:to>
                                    </p:set>
                                    <p:animEffect filter="wipe(left)" transition="in">
                                      <p:cBhvr additive="repl">
                                        <p:cTn id="693" dur="500"/>
                                        <p:tgtEl>
                                          <p:spTgt spid="501">
                                            <p:txEl>
                                              <p:pRg st="2" end="2"/>
                                            </p:txEl>
                                          </p:spTgt>
                                        </p:tgtEl>
                                      </p:cBhvr>
                                    </p:animEffect>
                                  </p:childTnLst>
                                </p:cTn>
                              </p:par>
                            </p:childTnLst>
                          </p:cTn>
                        </p:par>
                      </p:childTnLst>
                    </p:cTn>
                  </p:par>
                  <p:par>
                    <p:cTn id="694" nodeType="clickEffect" fill="hold">
                      <p:stCondLst>
                        <p:cond delay="indefinite"/>
                      </p:stCondLst>
                      <p:childTnLst>
                        <p:par>
                          <p:cTn id="695" nodeType="withEffect" fill="hold">
                            <p:stCondLst>
                              <p:cond delay="0"/>
                            </p:stCondLst>
                            <p:childTnLst>
                              <p:par>
                                <p:cTn id="696" nodeType="clickEffect" fill="hold" presetClass="entr" presetID="22" presetSubtype="8">
                                  <p:stCondLst>
                                    <p:cond delay="0"/>
                                  </p:stCondLst>
                                  <p:childTnLst>
                                    <p:set>
                                      <p:cBhvr>
                                        <p:cTn id="697" dur="1" fill="hold">
                                          <p:stCondLst>
                                            <p:cond delay="0"/>
                                          </p:stCondLst>
                                        </p:cTn>
                                        <p:tgtEl>
                                          <p:spTgt spid="501">
                                            <p:txEl>
                                              <p:pRg st="3" end="3"/>
                                            </p:txEl>
                                          </p:spTgt>
                                        </p:tgtEl>
                                        <p:attrNameLst>
                                          <p:attrName>style.visibility</p:attrName>
                                        </p:attrNameLst>
                                      </p:cBhvr>
                                      <p:to>
                                        <p:strVal val="visible"/>
                                      </p:to>
                                    </p:set>
                                    <p:animEffect filter="wipe(left)" transition="in">
                                      <p:cBhvr additive="repl">
                                        <p:cTn id="698" dur="500"/>
                                        <p:tgtEl>
                                          <p:spTgt spid="501">
                                            <p:txEl>
                                              <p:pRg st="3" end="3"/>
                                            </p:txEl>
                                          </p:spTgt>
                                        </p:tgtEl>
                                      </p:cBhvr>
                                    </p:animEffect>
                                  </p:childTnLst>
                                </p:cTn>
                              </p:par>
                              <p:par>
                                <p:cTn id="699" nodeType="withEffect" fill="hold" presetClass="entr" presetID="22" presetSubtype="8">
                                  <p:stCondLst>
                                    <p:cond delay="0"/>
                                  </p:stCondLst>
                                  <p:childTnLst>
                                    <p:set>
                                      <p:cBhvr>
                                        <p:cTn id="700" dur="1" fill="hold">
                                          <p:stCondLst>
                                            <p:cond delay="0"/>
                                          </p:stCondLst>
                                        </p:cTn>
                                        <p:tgtEl>
                                          <p:spTgt spid="501">
                                            <p:txEl>
                                              <p:pRg st="4" end="4"/>
                                            </p:txEl>
                                          </p:spTgt>
                                        </p:tgtEl>
                                        <p:attrNameLst>
                                          <p:attrName>style.visibility</p:attrName>
                                        </p:attrNameLst>
                                      </p:cBhvr>
                                      <p:to>
                                        <p:strVal val="visible"/>
                                      </p:to>
                                    </p:set>
                                    <p:animEffect filter="wipe(left)" transition="in">
                                      <p:cBhvr additive="repl">
                                        <p:cTn id="701" dur="500"/>
                                        <p:tgtEl>
                                          <p:spTgt spid="50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205560" y="380520"/>
            <a:ext cx="8732520" cy="533160"/>
          </a:xfrm>
          <a:prstGeom prst="rect">
            <a:avLst/>
          </a:prstGeom>
          <a:noFill/>
          <a:ln w="0">
            <a:noFill/>
          </a:ln>
        </p:spPr>
        <p:txBody>
          <a:bodyPr anchor="ctr">
            <a:normAutofit fontScale="65000"/>
          </a:bodyPr>
          <a:p>
            <a:pPr algn="ctr">
              <a:lnSpc>
                <a:spcPct val="100000"/>
              </a:lnSpc>
              <a:buNone/>
            </a:pPr>
            <a:r>
              <a:rPr b="1" lang="en-US" sz="4400" spc="-1" strike="noStrike">
                <a:solidFill>
                  <a:srgbClr val="0070c0"/>
                </a:solidFill>
                <a:latin typeface="Calibri"/>
              </a:rPr>
              <a:t>Types of Country Risk Assessment</a:t>
            </a:r>
            <a:endParaRPr b="0" lang="en-US" sz="4400" spc="-1" strike="noStrike">
              <a:solidFill>
                <a:srgbClr val="000000"/>
              </a:solidFill>
              <a:latin typeface="Calibri"/>
            </a:endParaRPr>
          </a:p>
        </p:txBody>
      </p:sp>
      <p:sp>
        <p:nvSpPr>
          <p:cNvPr id="505" name="PlaceHolder 2"/>
          <p:cNvSpPr>
            <a:spLocks noGrp="1"/>
          </p:cNvSpPr>
          <p:nvPr>
            <p:ph/>
          </p:nvPr>
        </p:nvSpPr>
        <p:spPr>
          <a:xfrm>
            <a:off x="676440" y="1218960"/>
            <a:ext cx="7522560" cy="4876200"/>
          </a:xfrm>
          <a:prstGeom prst="rect">
            <a:avLst/>
          </a:prstGeom>
          <a:noFill/>
          <a:ln w="0">
            <a:noFill/>
          </a:ln>
        </p:spPr>
        <p:txBody>
          <a:bodyPr numCol="1" spcCol="0" anchor="t">
            <a:noAutofit/>
          </a:bodyPr>
          <a:p>
            <a:pPr marL="343080" indent="-343080">
              <a:lnSpc>
                <a:spcPct val="100000"/>
              </a:lnSpc>
              <a:spcBef>
                <a:spcPts val="519"/>
              </a:spcBef>
              <a:buClr>
                <a:srgbClr val="000000"/>
              </a:buClr>
              <a:buFont typeface="Wingdings" charset="2"/>
              <a:buChar char=""/>
            </a:pPr>
            <a:r>
              <a:rPr b="0" lang="en-US" sz="2600" spc="-1" strike="noStrike">
                <a:solidFill>
                  <a:srgbClr val="000000"/>
                </a:solidFill>
                <a:latin typeface="Calibri"/>
              </a:rPr>
              <a:t>A </a:t>
            </a:r>
            <a:r>
              <a:rPr b="0" i="1" lang="en-US" sz="2600" spc="-1" strike="noStrike">
                <a:solidFill>
                  <a:srgbClr val="cc0000"/>
                </a:solidFill>
                <a:latin typeface="Calibri"/>
              </a:rPr>
              <a:t>macro-assessment</a:t>
            </a:r>
            <a:r>
              <a:rPr b="0" lang="en-US" sz="2600" spc="-1" strike="noStrike">
                <a:solidFill>
                  <a:srgbClr val="000000"/>
                </a:solidFill>
                <a:latin typeface="Calibri"/>
              </a:rPr>
              <a:t> of country risk is an overall risk assessment of a country without consideration of the MNC’s business.</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Wingdings" charset="2"/>
              <a:buChar char=""/>
            </a:pPr>
            <a:r>
              <a:rPr b="0" lang="en-US" sz="2600" spc="-1" strike="noStrike">
                <a:solidFill>
                  <a:srgbClr val="000000"/>
                </a:solidFill>
                <a:latin typeface="Calibri"/>
              </a:rPr>
              <a:t>A </a:t>
            </a:r>
            <a:r>
              <a:rPr b="0" i="1" lang="en-US" sz="2600" spc="-1" strike="noStrike">
                <a:solidFill>
                  <a:srgbClr val="cc0000"/>
                </a:solidFill>
                <a:latin typeface="Calibri"/>
              </a:rPr>
              <a:t>micro-assessment</a:t>
            </a:r>
            <a:r>
              <a:rPr b="0" lang="en-US" sz="2600" spc="-1" strike="noStrike">
                <a:solidFill>
                  <a:srgbClr val="000000"/>
                </a:solidFill>
                <a:latin typeface="Calibri"/>
              </a:rPr>
              <a:t> of country risk is the risk assessment of a country as related to the MNC’s type of business.</a:t>
            </a:r>
            <a:endParaRPr b="0" lang="en-US" sz="2600" spc="-1" strike="noStrike">
              <a:solidFill>
                <a:srgbClr val="000000"/>
              </a:solidFill>
              <a:latin typeface="Calibri"/>
            </a:endParaRPr>
          </a:p>
          <a:p>
            <a:pPr marL="343080" indent="-343080">
              <a:lnSpc>
                <a:spcPct val="100000"/>
              </a:lnSpc>
              <a:spcBef>
                <a:spcPts val="519"/>
              </a:spcBef>
              <a:buClr>
                <a:srgbClr val="000000"/>
              </a:buClr>
              <a:buFont typeface="Wingdings" charset="2"/>
              <a:buChar char=""/>
            </a:pPr>
            <a:r>
              <a:rPr b="0" lang="en-US" sz="2600" spc="-1" strike="noStrike">
                <a:solidFill>
                  <a:srgbClr val="000000"/>
                </a:solidFill>
                <a:latin typeface="Calibri"/>
              </a:rPr>
              <a:t>The overall assessment of country risk thus consists of :</a:t>
            </a:r>
            <a:endParaRPr b="0" lang="en-US" sz="2600" spc="-1" strike="noStrike">
              <a:solidFill>
                <a:srgbClr val="000000"/>
              </a:solidFill>
              <a:latin typeface="Calibri"/>
            </a:endParaRPr>
          </a:p>
          <a:p>
            <a:pPr lvl="1" marL="743040" indent="-285840">
              <a:lnSpc>
                <a:spcPct val="100000"/>
              </a:lnSpc>
              <a:spcBef>
                <a:spcPts val="329"/>
              </a:spcBef>
              <a:buClr>
                <a:srgbClr val="000000"/>
              </a:buClr>
              <a:buSzPct val="90000"/>
              <a:buFont typeface="Wingdings" charset="2"/>
              <a:buChar char=""/>
            </a:pPr>
            <a:r>
              <a:rPr b="0" lang="en-US" sz="2200" spc="-1" strike="noStrike">
                <a:solidFill>
                  <a:srgbClr val="000000"/>
                </a:solidFill>
                <a:latin typeface="Calibri"/>
              </a:rPr>
              <a:t>Macro-political risk</a:t>
            </a:r>
            <a:endParaRPr b="0" lang="en-US" sz="2200" spc="-1" strike="noStrike">
              <a:solidFill>
                <a:srgbClr val="000000"/>
              </a:solidFill>
              <a:latin typeface="Calibri"/>
            </a:endParaRPr>
          </a:p>
          <a:p>
            <a:pPr lvl="1" marL="743040" indent="-285840">
              <a:lnSpc>
                <a:spcPct val="100000"/>
              </a:lnSpc>
              <a:spcBef>
                <a:spcPts val="329"/>
              </a:spcBef>
              <a:buClr>
                <a:srgbClr val="000000"/>
              </a:buClr>
              <a:buSzPct val="90000"/>
              <a:buFont typeface="Wingdings" charset="2"/>
              <a:buChar char=""/>
            </a:pPr>
            <a:r>
              <a:rPr b="0" lang="en-US" sz="2200" spc="-1" strike="noStrike">
                <a:solidFill>
                  <a:srgbClr val="000000"/>
                </a:solidFill>
                <a:latin typeface="Calibri"/>
              </a:rPr>
              <a:t>Macro-financial risk</a:t>
            </a:r>
            <a:endParaRPr b="0" lang="en-US" sz="2200" spc="-1" strike="noStrike">
              <a:solidFill>
                <a:srgbClr val="000000"/>
              </a:solidFill>
              <a:latin typeface="Calibri"/>
            </a:endParaRPr>
          </a:p>
          <a:p>
            <a:pPr lvl="1" marL="743040" indent="-285840">
              <a:lnSpc>
                <a:spcPct val="100000"/>
              </a:lnSpc>
              <a:spcBef>
                <a:spcPts val="329"/>
              </a:spcBef>
              <a:buClr>
                <a:srgbClr val="000000"/>
              </a:buClr>
              <a:buSzPct val="90000"/>
              <a:buFont typeface="Wingdings" charset="2"/>
              <a:buChar char=""/>
            </a:pPr>
            <a:r>
              <a:rPr b="0" lang="en-US" sz="2200" spc="-1" strike="noStrike">
                <a:solidFill>
                  <a:srgbClr val="000000"/>
                </a:solidFill>
                <a:latin typeface="Calibri"/>
              </a:rPr>
              <a:t>Micro-political risk</a:t>
            </a:r>
            <a:endParaRPr b="0" lang="en-US" sz="2200" spc="-1" strike="noStrike">
              <a:solidFill>
                <a:srgbClr val="000000"/>
              </a:solidFill>
              <a:latin typeface="Calibri"/>
            </a:endParaRPr>
          </a:p>
          <a:p>
            <a:pPr lvl="1" marL="743040" indent="-285840">
              <a:lnSpc>
                <a:spcPct val="100000"/>
              </a:lnSpc>
              <a:spcBef>
                <a:spcPts val="329"/>
              </a:spcBef>
              <a:buClr>
                <a:srgbClr val="000000"/>
              </a:buClr>
              <a:buSzPct val="90000"/>
              <a:buFont typeface="Wingdings" charset="2"/>
              <a:buChar char=""/>
            </a:pPr>
            <a:r>
              <a:rPr b="0" lang="en-US" sz="2200" spc="-1" strike="noStrike">
                <a:solidFill>
                  <a:srgbClr val="000000"/>
                </a:solidFill>
                <a:latin typeface="Calibri"/>
              </a:rPr>
              <a:t>Micro-financial risk</a:t>
            </a:r>
            <a:endParaRPr b="0" lang="en-US" sz="2200" spc="-1" strike="noStrike">
              <a:solidFill>
                <a:srgbClr val="000000"/>
              </a:solidFill>
              <a:latin typeface="Calibri"/>
            </a:endParaRPr>
          </a:p>
        </p:txBody>
      </p:sp>
      <p:sp>
        <p:nvSpPr>
          <p:cNvPr id="506" name="PlaceHolder 3"/>
          <p:cNvSpPr>
            <a:spLocks noGrp="1"/>
          </p:cNvSpPr>
          <p:nvPr>
            <p:ph type="ftr" idx="11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07" name="PlaceHolder 4"/>
          <p:cNvSpPr>
            <a:spLocks noGrp="1"/>
          </p:cNvSpPr>
          <p:nvPr>
            <p:ph type="sldNum" idx="11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144026BB-9B5D-4BAA-B3D1-E834078C9E76}" type="slidenum">
              <a:rPr b="0" lang="en-US" sz="2200" spc="-1" strike="noStrike">
                <a:solidFill>
                  <a:srgbClr val="8b8b8b"/>
                </a:solidFill>
                <a:latin typeface="Cambria"/>
              </a:rPr>
              <a:t>48</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702" dur="indefinite" restart="never" nodeType="tmRoot">
          <p:childTnLst>
            <p:seq>
              <p:cTn id="703" dur="indefinite" nodeType="mainSeq">
                <p:childTnLst>
                  <p:par>
                    <p:cTn id="704" nodeType="clickEffect" fill="hold">
                      <p:stCondLst>
                        <p:cond delay="indefinite"/>
                      </p:stCondLst>
                      <p:childTnLst>
                        <p:par>
                          <p:cTn id="705" nodeType="withEffect" fill="hold">
                            <p:stCondLst>
                              <p:cond delay="0"/>
                            </p:stCondLst>
                            <p:childTnLst>
                              <p:par>
                                <p:cTn id="706" nodeType="clickEffect" fill="hold" presetClass="entr" presetID="22" presetSubtype="8">
                                  <p:stCondLst>
                                    <p:cond delay="0"/>
                                  </p:stCondLst>
                                  <p:childTnLst>
                                    <p:set>
                                      <p:cBhvr>
                                        <p:cTn id="707" dur="1" fill="hold">
                                          <p:stCondLst>
                                            <p:cond delay="0"/>
                                          </p:stCondLst>
                                        </p:cTn>
                                        <p:tgtEl>
                                          <p:spTgt spid="505">
                                            <p:txEl>
                                              <p:pRg st="0" end="0"/>
                                            </p:txEl>
                                          </p:spTgt>
                                        </p:tgtEl>
                                        <p:attrNameLst>
                                          <p:attrName>style.visibility</p:attrName>
                                        </p:attrNameLst>
                                      </p:cBhvr>
                                      <p:to>
                                        <p:strVal val="visible"/>
                                      </p:to>
                                    </p:set>
                                    <p:animEffect filter="wipe(left)" transition="in">
                                      <p:cBhvr additive="repl">
                                        <p:cTn id="708" dur="500"/>
                                        <p:tgtEl>
                                          <p:spTgt spid="505">
                                            <p:txEl>
                                              <p:pRg st="0" end="0"/>
                                            </p:txEl>
                                          </p:spTgt>
                                        </p:tgtEl>
                                      </p:cBhvr>
                                    </p:animEffect>
                                  </p:childTnLst>
                                </p:cTn>
                              </p:par>
                            </p:childTnLst>
                          </p:cTn>
                        </p:par>
                      </p:childTnLst>
                    </p:cTn>
                  </p:par>
                  <p:par>
                    <p:cTn id="709" nodeType="clickEffect" fill="hold">
                      <p:stCondLst>
                        <p:cond delay="indefinite"/>
                      </p:stCondLst>
                      <p:childTnLst>
                        <p:par>
                          <p:cTn id="710" nodeType="withEffect" fill="hold">
                            <p:stCondLst>
                              <p:cond delay="0"/>
                            </p:stCondLst>
                            <p:childTnLst>
                              <p:par>
                                <p:cTn id="711" nodeType="clickEffect" fill="hold" presetClass="entr" presetID="22" presetSubtype="8">
                                  <p:stCondLst>
                                    <p:cond delay="0"/>
                                  </p:stCondLst>
                                  <p:childTnLst>
                                    <p:set>
                                      <p:cBhvr>
                                        <p:cTn id="712" dur="1" fill="hold">
                                          <p:stCondLst>
                                            <p:cond delay="0"/>
                                          </p:stCondLst>
                                        </p:cTn>
                                        <p:tgtEl>
                                          <p:spTgt spid="505">
                                            <p:txEl>
                                              <p:pRg st="1" end="1"/>
                                            </p:txEl>
                                          </p:spTgt>
                                        </p:tgtEl>
                                        <p:attrNameLst>
                                          <p:attrName>style.visibility</p:attrName>
                                        </p:attrNameLst>
                                      </p:cBhvr>
                                      <p:to>
                                        <p:strVal val="visible"/>
                                      </p:to>
                                    </p:set>
                                    <p:animEffect filter="wipe(left)" transition="in">
                                      <p:cBhvr additive="repl">
                                        <p:cTn id="713" dur="500"/>
                                        <p:tgtEl>
                                          <p:spTgt spid="505">
                                            <p:txEl>
                                              <p:pRg st="1" end="1"/>
                                            </p:txEl>
                                          </p:spTgt>
                                        </p:tgtEl>
                                      </p:cBhvr>
                                    </p:animEffect>
                                  </p:childTnLst>
                                </p:cTn>
                              </p:par>
                            </p:childTnLst>
                          </p:cTn>
                        </p:par>
                      </p:childTnLst>
                    </p:cTn>
                  </p:par>
                  <p:par>
                    <p:cTn id="714" nodeType="clickEffect" fill="hold">
                      <p:stCondLst>
                        <p:cond delay="indefinite"/>
                      </p:stCondLst>
                      <p:childTnLst>
                        <p:par>
                          <p:cTn id="715" nodeType="withEffect" fill="hold">
                            <p:stCondLst>
                              <p:cond delay="0"/>
                            </p:stCondLst>
                            <p:childTnLst>
                              <p:par>
                                <p:cTn id="716" nodeType="clickEffect" fill="hold" presetClass="entr" presetID="22" presetSubtype="8">
                                  <p:stCondLst>
                                    <p:cond delay="0"/>
                                  </p:stCondLst>
                                  <p:childTnLst>
                                    <p:set>
                                      <p:cBhvr>
                                        <p:cTn id="717" dur="1" fill="hold">
                                          <p:stCondLst>
                                            <p:cond delay="0"/>
                                          </p:stCondLst>
                                        </p:cTn>
                                        <p:tgtEl>
                                          <p:spTgt spid="505">
                                            <p:txEl>
                                              <p:pRg st="2" end="2"/>
                                            </p:txEl>
                                          </p:spTgt>
                                        </p:tgtEl>
                                        <p:attrNameLst>
                                          <p:attrName>style.visibility</p:attrName>
                                        </p:attrNameLst>
                                      </p:cBhvr>
                                      <p:to>
                                        <p:strVal val="visible"/>
                                      </p:to>
                                    </p:set>
                                    <p:animEffect filter="wipe(left)" transition="in">
                                      <p:cBhvr additive="repl">
                                        <p:cTn id="718" dur="500"/>
                                        <p:tgtEl>
                                          <p:spTgt spid="505">
                                            <p:txEl>
                                              <p:pRg st="2" end="2"/>
                                            </p:txEl>
                                          </p:spTgt>
                                        </p:tgtEl>
                                      </p:cBhvr>
                                    </p:animEffect>
                                  </p:childTnLst>
                                </p:cTn>
                              </p:par>
                              <p:par>
                                <p:cTn id="719" nodeType="withEffect" fill="hold" presetClass="entr" presetID="22" presetSubtype="8">
                                  <p:stCondLst>
                                    <p:cond delay="0"/>
                                  </p:stCondLst>
                                  <p:childTnLst>
                                    <p:set>
                                      <p:cBhvr>
                                        <p:cTn id="720" dur="1" fill="hold">
                                          <p:stCondLst>
                                            <p:cond delay="0"/>
                                          </p:stCondLst>
                                        </p:cTn>
                                        <p:tgtEl>
                                          <p:spTgt spid="505">
                                            <p:txEl>
                                              <p:pRg st="3" end="3"/>
                                            </p:txEl>
                                          </p:spTgt>
                                        </p:tgtEl>
                                        <p:attrNameLst>
                                          <p:attrName>style.visibility</p:attrName>
                                        </p:attrNameLst>
                                      </p:cBhvr>
                                      <p:to>
                                        <p:strVal val="visible"/>
                                      </p:to>
                                    </p:set>
                                    <p:animEffect filter="wipe(left)" transition="in">
                                      <p:cBhvr additive="repl">
                                        <p:cTn id="721" dur="500"/>
                                        <p:tgtEl>
                                          <p:spTgt spid="505">
                                            <p:txEl>
                                              <p:pRg st="3" end="3"/>
                                            </p:txEl>
                                          </p:spTgt>
                                        </p:tgtEl>
                                      </p:cBhvr>
                                    </p:animEffect>
                                  </p:childTnLst>
                                </p:cTn>
                              </p:par>
                              <p:par>
                                <p:cTn id="722" nodeType="withEffect" fill="hold" presetClass="entr" presetID="22" presetSubtype="8">
                                  <p:stCondLst>
                                    <p:cond delay="0"/>
                                  </p:stCondLst>
                                  <p:childTnLst>
                                    <p:set>
                                      <p:cBhvr>
                                        <p:cTn id="723" dur="1" fill="hold">
                                          <p:stCondLst>
                                            <p:cond delay="0"/>
                                          </p:stCondLst>
                                        </p:cTn>
                                        <p:tgtEl>
                                          <p:spTgt spid="505">
                                            <p:txEl>
                                              <p:pRg st="4" end="4"/>
                                            </p:txEl>
                                          </p:spTgt>
                                        </p:tgtEl>
                                        <p:attrNameLst>
                                          <p:attrName>style.visibility</p:attrName>
                                        </p:attrNameLst>
                                      </p:cBhvr>
                                      <p:to>
                                        <p:strVal val="visible"/>
                                      </p:to>
                                    </p:set>
                                    <p:animEffect filter="wipe(left)" transition="in">
                                      <p:cBhvr additive="repl">
                                        <p:cTn id="724" dur="500"/>
                                        <p:tgtEl>
                                          <p:spTgt spid="505">
                                            <p:txEl>
                                              <p:pRg st="4" end="4"/>
                                            </p:txEl>
                                          </p:spTgt>
                                        </p:tgtEl>
                                      </p:cBhvr>
                                    </p:animEffect>
                                  </p:childTnLst>
                                </p:cTn>
                              </p:par>
                              <p:par>
                                <p:cTn id="725" nodeType="withEffect" fill="hold" presetClass="entr" presetID="22" presetSubtype="8">
                                  <p:stCondLst>
                                    <p:cond delay="0"/>
                                  </p:stCondLst>
                                  <p:childTnLst>
                                    <p:set>
                                      <p:cBhvr>
                                        <p:cTn id="726" dur="1" fill="hold">
                                          <p:stCondLst>
                                            <p:cond delay="0"/>
                                          </p:stCondLst>
                                        </p:cTn>
                                        <p:tgtEl>
                                          <p:spTgt spid="505">
                                            <p:txEl>
                                              <p:pRg st="5" end="5"/>
                                            </p:txEl>
                                          </p:spTgt>
                                        </p:tgtEl>
                                        <p:attrNameLst>
                                          <p:attrName>style.visibility</p:attrName>
                                        </p:attrNameLst>
                                      </p:cBhvr>
                                      <p:to>
                                        <p:strVal val="visible"/>
                                      </p:to>
                                    </p:set>
                                    <p:animEffect filter="wipe(left)" transition="in">
                                      <p:cBhvr additive="repl">
                                        <p:cTn id="727" dur="500"/>
                                        <p:tgtEl>
                                          <p:spTgt spid="505">
                                            <p:txEl>
                                              <p:pRg st="5" end="5"/>
                                            </p:txEl>
                                          </p:spTgt>
                                        </p:tgtEl>
                                      </p:cBhvr>
                                    </p:animEffect>
                                  </p:childTnLst>
                                </p:cTn>
                              </p:par>
                              <p:par>
                                <p:cTn id="728" nodeType="withEffect" fill="hold" presetClass="entr" presetID="22" presetSubtype="8">
                                  <p:stCondLst>
                                    <p:cond delay="0"/>
                                  </p:stCondLst>
                                  <p:childTnLst>
                                    <p:set>
                                      <p:cBhvr>
                                        <p:cTn id="729" dur="1" fill="hold">
                                          <p:stCondLst>
                                            <p:cond delay="0"/>
                                          </p:stCondLst>
                                        </p:cTn>
                                        <p:tgtEl>
                                          <p:spTgt spid="505">
                                            <p:txEl>
                                              <p:pRg st="6" end="6"/>
                                            </p:txEl>
                                          </p:spTgt>
                                        </p:tgtEl>
                                        <p:attrNameLst>
                                          <p:attrName>style.visibility</p:attrName>
                                        </p:attrNameLst>
                                      </p:cBhvr>
                                      <p:to>
                                        <p:strVal val="visible"/>
                                      </p:to>
                                    </p:set>
                                    <p:animEffect filter="wipe(left)" transition="in">
                                      <p:cBhvr additive="repl">
                                        <p:cTn id="730" dur="500"/>
                                        <p:tgtEl>
                                          <p:spTgt spid="50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205560" y="609480"/>
            <a:ext cx="8732520" cy="609120"/>
          </a:xfrm>
          <a:prstGeom prst="rect">
            <a:avLst/>
          </a:prstGeom>
          <a:noFill/>
          <a:ln w="0">
            <a:noFill/>
          </a:ln>
        </p:spPr>
        <p:txBody>
          <a:bodyPr lIns="83160" rIns="83160" tIns="40680" bIns="40680" anchor="ctr">
            <a:normAutofit fontScale="78000"/>
          </a:bodyPr>
          <a:p>
            <a:pPr algn="ctr">
              <a:lnSpc>
                <a:spcPct val="100000"/>
              </a:lnSpc>
              <a:buNone/>
            </a:pPr>
            <a:r>
              <a:rPr b="0" lang="en-US" sz="4400" spc="-1" strike="noStrike">
                <a:solidFill>
                  <a:srgbClr val="000000"/>
                </a:solidFill>
                <a:latin typeface="Calibri"/>
              </a:rPr>
              <a:t>Types of Country Risk Assessment</a:t>
            </a:r>
            <a:endParaRPr b="0" lang="en-US" sz="4400" spc="-1" strike="noStrike">
              <a:solidFill>
                <a:srgbClr val="000000"/>
              </a:solidFill>
              <a:latin typeface="Calibri"/>
            </a:endParaRPr>
          </a:p>
        </p:txBody>
      </p:sp>
      <p:sp>
        <p:nvSpPr>
          <p:cNvPr id="509" name="PlaceHolder 2"/>
          <p:cNvSpPr>
            <a:spLocks noGrp="1"/>
          </p:cNvSpPr>
          <p:nvPr>
            <p:ph/>
          </p:nvPr>
        </p:nvSpPr>
        <p:spPr>
          <a:xfrm>
            <a:off x="743400" y="1447560"/>
            <a:ext cx="7677000" cy="4119840"/>
          </a:xfrm>
          <a:prstGeom prst="rect">
            <a:avLst/>
          </a:prstGeom>
          <a:noFill/>
          <a:ln w="0">
            <a:noFill/>
          </a:ln>
        </p:spPr>
        <p:txBody>
          <a:bodyPr anchor="t">
            <a:noAutofit/>
          </a:bodyPr>
          <a:p>
            <a:pPr marL="228600" indent="-228600">
              <a:lnSpc>
                <a:spcPct val="100000"/>
              </a:lnSpc>
              <a:spcBef>
                <a:spcPts val="1001"/>
              </a:spcBef>
              <a:buSzPct val="100058"/>
              <a:buBlip>
                <a:blip r:embed="rId1"/>
              </a:buBlip>
            </a:pPr>
            <a:r>
              <a:rPr b="0" lang="en-US" sz="2800" spc="-1" strike="noStrike">
                <a:solidFill>
                  <a:srgbClr val="000000"/>
                </a:solidFill>
                <a:latin typeface="Calibri"/>
              </a:rPr>
              <a:t>Note that the opinions of different risk assessors often differ due to subjectivities in:</a:t>
            </a:r>
            <a:endParaRPr b="0" lang="en-US" sz="2800" spc="-1" strike="noStrike">
              <a:solidFill>
                <a:srgbClr val="000000"/>
              </a:solidFill>
              <a:latin typeface="Calibri"/>
            </a:endParaRPr>
          </a:p>
          <a:p>
            <a:pPr lvl="1" marL="685800" indent="-228600">
              <a:lnSpc>
                <a:spcPct val="100000"/>
              </a:lnSpc>
              <a:spcBef>
                <a:spcPts val="499"/>
              </a:spcBef>
              <a:buSzPct val="100017"/>
              <a:buBlip>
                <a:blip r:embed="rId2"/>
              </a:buBlip>
            </a:pPr>
            <a:r>
              <a:rPr b="0" lang="en-US" sz="2400" spc="-1" strike="noStrike">
                <a:solidFill>
                  <a:srgbClr val="000000"/>
                </a:solidFill>
                <a:latin typeface="Calibri"/>
              </a:rPr>
              <a:t>identifying the relevant political &amp; financial factors,</a:t>
            </a:r>
            <a:endParaRPr b="0" lang="en-US" sz="2400" spc="-1" strike="noStrike">
              <a:solidFill>
                <a:srgbClr val="000000"/>
              </a:solidFill>
              <a:latin typeface="Calibri"/>
            </a:endParaRPr>
          </a:p>
          <a:p>
            <a:pPr lvl="1" marL="685800" indent="-228600">
              <a:lnSpc>
                <a:spcPct val="100000"/>
              </a:lnSpc>
              <a:spcBef>
                <a:spcPts val="499"/>
              </a:spcBef>
              <a:buSzPct val="100017"/>
              <a:buBlip>
                <a:blip r:embed="rId3"/>
              </a:buBlip>
            </a:pPr>
            <a:r>
              <a:rPr b="0" lang="en-US" sz="2400" spc="-1" strike="noStrike">
                <a:solidFill>
                  <a:srgbClr val="000000"/>
                </a:solidFill>
                <a:latin typeface="Calibri"/>
              </a:rPr>
              <a:t>determining the relative importance of each factor, &amp;</a:t>
            </a:r>
            <a:endParaRPr b="0" lang="en-US" sz="2400" spc="-1" strike="noStrike">
              <a:solidFill>
                <a:srgbClr val="000000"/>
              </a:solidFill>
              <a:latin typeface="Calibri"/>
            </a:endParaRPr>
          </a:p>
          <a:p>
            <a:pPr lvl="1" marL="685800" indent="-228600">
              <a:lnSpc>
                <a:spcPct val="100000"/>
              </a:lnSpc>
              <a:spcBef>
                <a:spcPts val="499"/>
              </a:spcBef>
              <a:buSzPct val="100017"/>
              <a:buBlip>
                <a:blip r:embed="rId4"/>
              </a:buBlip>
            </a:pPr>
            <a:r>
              <a:rPr b="0" lang="en-US" sz="2400" spc="-1" strike="noStrike">
                <a:solidFill>
                  <a:srgbClr val="000000"/>
                </a:solidFill>
                <a:latin typeface="Calibri"/>
              </a:rPr>
              <a:t>predicting the values of factors that cannot be measured objectively.</a:t>
            </a:r>
            <a:endParaRPr b="0" lang="en-US" sz="2400" spc="-1" strike="noStrike">
              <a:solidFill>
                <a:srgbClr val="000000"/>
              </a:solidFill>
              <a:latin typeface="Calibri"/>
            </a:endParaRPr>
          </a:p>
        </p:txBody>
      </p:sp>
      <p:sp>
        <p:nvSpPr>
          <p:cNvPr id="510" name="PlaceHolder 3"/>
          <p:cNvSpPr>
            <a:spLocks noGrp="1"/>
          </p:cNvSpPr>
          <p:nvPr>
            <p:ph type="ftr" idx="11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11" name="PlaceHolder 4"/>
          <p:cNvSpPr>
            <a:spLocks noGrp="1"/>
          </p:cNvSpPr>
          <p:nvPr>
            <p:ph type="sldNum" idx="11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6682F2E4-B7CF-4147-9973-EEC8D38999B0}" type="slidenum">
              <a:rPr b="0" lang="en-US" sz="2200" spc="-1" strike="noStrike">
                <a:solidFill>
                  <a:srgbClr val="8b8b8b"/>
                </a:solidFill>
                <a:latin typeface="Cambria"/>
              </a:rPr>
              <a:t>49</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731" dur="indefinite" restart="never" nodeType="tmRoot">
          <p:childTnLst>
            <p:seq>
              <p:cTn id="732" dur="indefinite" nodeType="mainSeq">
                <p:childTnLst>
                  <p:par>
                    <p:cTn id="733" nodeType="clickEffect" fill="hold">
                      <p:stCondLst>
                        <p:cond delay="indefinite"/>
                      </p:stCondLst>
                      <p:childTnLst>
                        <p:par>
                          <p:cTn id="734" nodeType="withEffect" fill="hold">
                            <p:stCondLst>
                              <p:cond delay="0"/>
                            </p:stCondLst>
                            <p:childTnLst>
                              <p:par>
                                <p:cTn id="735" nodeType="clickEffect" fill="hold" presetClass="entr" presetID="22" presetSubtype="8">
                                  <p:stCondLst>
                                    <p:cond delay="0"/>
                                  </p:stCondLst>
                                  <p:childTnLst>
                                    <p:set>
                                      <p:cBhvr>
                                        <p:cTn id="736" dur="1" fill="hold">
                                          <p:stCondLst>
                                            <p:cond delay="0"/>
                                          </p:stCondLst>
                                        </p:cTn>
                                        <p:tgtEl>
                                          <p:spTgt spid="509">
                                            <p:txEl>
                                              <p:pRg st="0" end="0"/>
                                            </p:txEl>
                                          </p:spTgt>
                                        </p:tgtEl>
                                        <p:attrNameLst>
                                          <p:attrName>style.visibility</p:attrName>
                                        </p:attrNameLst>
                                      </p:cBhvr>
                                      <p:to>
                                        <p:strVal val="visible"/>
                                      </p:to>
                                    </p:set>
                                    <p:animEffect filter="wipe(left)" transition="in">
                                      <p:cBhvr additive="repl">
                                        <p:cTn id="737" dur="500"/>
                                        <p:tgtEl>
                                          <p:spTgt spid="509">
                                            <p:txEl>
                                              <p:pRg st="0" end="0"/>
                                            </p:txEl>
                                          </p:spTgt>
                                        </p:tgtEl>
                                      </p:cBhvr>
                                    </p:animEffect>
                                  </p:childTnLst>
                                </p:cTn>
                              </p:par>
                            </p:childTnLst>
                          </p:cTn>
                        </p:par>
                      </p:childTnLst>
                    </p:cTn>
                  </p:par>
                  <p:par>
                    <p:cTn id="738" nodeType="clickEffect" fill="hold">
                      <p:stCondLst>
                        <p:cond delay="indefinite"/>
                      </p:stCondLst>
                      <p:childTnLst>
                        <p:par>
                          <p:cTn id="739" nodeType="withEffect" fill="hold">
                            <p:stCondLst>
                              <p:cond delay="0"/>
                            </p:stCondLst>
                            <p:childTnLst>
                              <p:par>
                                <p:cTn id="740" nodeType="clickEffect" fill="hold" presetClass="entr" presetID="22" presetSubtype="8">
                                  <p:stCondLst>
                                    <p:cond delay="0"/>
                                  </p:stCondLst>
                                  <p:childTnLst>
                                    <p:set>
                                      <p:cBhvr>
                                        <p:cTn id="741" dur="1" fill="hold">
                                          <p:stCondLst>
                                            <p:cond delay="0"/>
                                          </p:stCondLst>
                                        </p:cTn>
                                        <p:tgtEl>
                                          <p:spTgt spid="509">
                                            <p:txEl>
                                              <p:pRg st="1" end="1"/>
                                            </p:txEl>
                                          </p:spTgt>
                                        </p:tgtEl>
                                        <p:attrNameLst>
                                          <p:attrName>style.visibility</p:attrName>
                                        </p:attrNameLst>
                                      </p:cBhvr>
                                      <p:to>
                                        <p:strVal val="visible"/>
                                      </p:to>
                                    </p:set>
                                    <p:animEffect filter="wipe(left)" transition="in">
                                      <p:cBhvr additive="repl">
                                        <p:cTn id="742" dur="500"/>
                                        <p:tgtEl>
                                          <p:spTgt spid="509">
                                            <p:txEl>
                                              <p:pRg st="1" end="1"/>
                                            </p:txEl>
                                          </p:spTgt>
                                        </p:tgtEl>
                                      </p:cBhvr>
                                    </p:animEffect>
                                  </p:childTnLst>
                                </p:cTn>
                              </p:par>
                            </p:childTnLst>
                          </p:cTn>
                        </p:par>
                      </p:childTnLst>
                    </p:cTn>
                  </p:par>
                  <p:par>
                    <p:cTn id="743" nodeType="clickEffect" fill="hold">
                      <p:stCondLst>
                        <p:cond delay="indefinite"/>
                      </p:stCondLst>
                      <p:childTnLst>
                        <p:par>
                          <p:cTn id="744" nodeType="withEffect" fill="hold">
                            <p:stCondLst>
                              <p:cond delay="0"/>
                            </p:stCondLst>
                            <p:childTnLst>
                              <p:par>
                                <p:cTn id="745" nodeType="clickEffect" fill="hold" presetClass="entr" presetID="22" presetSubtype="8">
                                  <p:stCondLst>
                                    <p:cond delay="0"/>
                                  </p:stCondLst>
                                  <p:childTnLst>
                                    <p:set>
                                      <p:cBhvr>
                                        <p:cTn id="746" dur="1" fill="hold">
                                          <p:stCondLst>
                                            <p:cond delay="0"/>
                                          </p:stCondLst>
                                        </p:cTn>
                                        <p:tgtEl>
                                          <p:spTgt spid="509">
                                            <p:txEl>
                                              <p:pRg st="2" end="2"/>
                                            </p:txEl>
                                          </p:spTgt>
                                        </p:tgtEl>
                                        <p:attrNameLst>
                                          <p:attrName>style.visibility</p:attrName>
                                        </p:attrNameLst>
                                      </p:cBhvr>
                                      <p:to>
                                        <p:strVal val="visible"/>
                                      </p:to>
                                    </p:set>
                                    <p:animEffect filter="wipe(left)" transition="in">
                                      <p:cBhvr additive="repl">
                                        <p:cTn id="747" dur="500"/>
                                        <p:tgtEl>
                                          <p:spTgt spid="509">
                                            <p:txEl>
                                              <p:pRg st="2" end="2"/>
                                            </p:txEl>
                                          </p:spTgt>
                                        </p:tgtEl>
                                      </p:cBhvr>
                                    </p:animEffect>
                                  </p:childTnLst>
                                </p:cTn>
                              </p:par>
                            </p:childTnLst>
                          </p:cTn>
                        </p:par>
                      </p:childTnLst>
                    </p:cTn>
                  </p:par>
                  <p:par>
                    <p:cTn id="748" nodeType="clickEffect" fill="hold">
                      <p:stCondLst>
                        <p:cond delay="indefinite"/>
                      </p:stCondLst>
                      <p:childTnLst>
                        <p:par>
                          <p:cTn id="749" nodeType="withEffect" fill="hold">
                            <p:stCondLst>
                              <p:cond delay="0"/>
                            </p:stCondLst>
                            <p:childTnLst>
                              <p:par>
                                <p:cTn id="750" nodeType="clickEffect" fill="hold" presetClass="entr" presetID="22" presetSubtype="8">
                                  <p:stCondLst>
                                    <p:cond delay="0"/>
                                  </p:stCondLst>
                                  <p:childTnLst>
                                    <p:set>
                                      <p:cBhvr>
                                        <p:cTn id="751" dur="1" fill="hold">
                                          <p:stCondLst>
                                            <p:cond delay="0"/>
                                          </p:stCondLst>
                                        </p:cTn>
                                        <p:tgtEl>
                                          <p:spTgt spid="509">
                                            <p:txEl>
                                              <p:pRg st="3" end="3"/>
                                            </p:txEl>
                                          </p:spTgt>
                                        </p:tgtEl>
                                        <p:attrNameLst>
                                          <p:attrName>style.visibility</p:attrName>
                                        </p:attrNameLst>
                                      </p:cBhvr>
                                      <p:to>
                                        <p:strVal val="visible"/>
                                      </p:to>
                                    </p:set>
                                    <p:animEffect filter="wipe(left)" transition="in">
                                      <p:cBhvr additive="repl">
                                        <p:cTn id="752" dur="500"/>
                                        <p:tgtEl>
                                          <p:spTgt spid="509">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513360" y="419760"/>
            <a:ext cx="8206200" cy="114264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Motives for DFI   (contd..)</a:t>
            </a:r>
            <a:endParaRPr b="0" lang="en-US" sz="4400" spc="-1" strike="noStrike">
              <a:solidFill>
                <a:srgbClr val="000000"/>
              </a:solidFill>
              <a:latin typeface="Calibri"/>
            </a:endParaRPr>
          </a:p>
        </p:txBody>
      </p:sp>
      <p:sp>
        <p:nvSpPr>
          <p:cNvPr id="186" name="PlaceHolder 2"/>
          <p:cNvSpPr>
            <a:spLocks noGrp="1"/>
          </p:cNvSpPr>
          <p:nvPr>
            <p:ph/>
          </p:nvPr>
        </p:nvSpPr>
        <p:spPr>
          <a:xfrm>
            <a:off x="424080" y="1679400"/>
            <a:ext cx="8178480" cy="4415760"/>
          </a:xfrm>
          <a:prstGeom prst="rect">
            <a:avLst/>
          </a:prstGeom>
          <a:noFill/>
          <a:ln w="0">
            <a:noFill/>
          </a:ln>
        </p:spPr>
        <p:txBody>
          <a:bodyPr numCol="1" spcCol="0" anchor="t">
            <a:noAutofit/>
          </a:bodyPr>
          <a:p>
            <a:pPr marL="343080" indent="-343080">
              <a:lnSpc>
                <a:spcPct val="100000"/>
              </a:lnSpc>
              <a:spcBef>
                <a:spcPts val="459"/>
              </a:spcBef>
              <a:buSzPct val="109917"/>
              <a:buBlip>
                <a:blip r:embed="rId1"/>
              </a:buBlip>
            </a:pPr>
            <a:r>
              <a:rPr b="0" lang="en-US" sz="2300" spc="-1" strike="noStrike">
                <a:solidFill>
                  <a:srgbClr val="000000"/>
                </a:solidFill>
                <a:latin typeface="Calibri"/>
              </a:rPr>
              <a:t>The optimal method for a firm to penetrate a foreign market is partially dependent on the characteristics of the market.</a:t>
            </a:r>
            <a:endParaRPr b="0" lang="en-US" sz="2300" spc="-1" strike="noStrike">
              <a:solidFill>
                <a:srgbClr val="000000"/>
              </a:solidFill>
              <a:latin typeface="Calibri"/>
            </a:endParaRPr>
          </a:p>
          <a:p>
            <a:pPr marL="343080" indent="-343080">
              <a:lnSpc>
                <a:spcPct val="100000"/>
              </a:lnSpc>
              <a:spcBef>
                <a:spcPts val="459"/>
              </a:spcBef>
              <a:buSzPct val="109917"/>
              <a:buBlip>
                <a:blip r:embed="rId2"/>
              </a:buBlip>
            </a:pPr>
            <a:r>
              <a:rPr b="0" lang="en-US" sz="2300" spc="-1" strike="noStrike">
                <a:solidFill>
                  <a:srgbClr val="000000"/>
                </a:solidFill>
                <a:latin typeface="Calibri"/>
              </a:rPr>
              <a:t>For example, if the consumers are used to buying domestic products, then licensing arrangements or joint ventures may be more appropriate.</a:t>
            </a:r>
            <a:endParaRPr b="0" lang="en-US" sz="2300" spc="-1" strike="noStrike">
              <a:solidFill>
                <a:srgbClr val="000000"/>
              </a:solidFill>
              <a:latin typeface="Calibri"/>
            </a:endParaRPr>
          </a:p>
          <a:p>
            <a:pPr marL="343080" indent="-343080">
              <a:lnSpc>
                <a:spcPct val="100000"/>
              </a:lnSpc>
              <a:spcBef>
                <a:spcPts val="459"/>
              </a:spcBef>
              <a:buSzPct val="109917"/>
              <a:buBlip>
                <a:blip r:embed="rId3"/>
              </a:buBlip>
            </a:pPr>
            <a:r>
              <a:rPr b="0" lang="en-US" sz="2300" spc="-1" strike="noStrike">
                <a:solidFill>
                  <a:srgbClr val="000000"/>
                </a:solidFill>
                <a:latin typeface="Calibri"/>
              </a:rPr>
              <a:t>Before investing in a foreign country, the potential benefits must be weighed against the costs &amp; risks.</a:t>
            </a:r>
            <a:endParaRPr b="0" lang="en-US" sz="2300" spc="-1" strike="noStrike">
              <a:solidFill>
                <a:srgbClr val="000000"/>
              </a:solidFill>
              <a:latin typeface="Calibri"/>
            </a:endParaRPr>
          </a:p>
          <a:p>
            <a:pPr marL="343080" indent="-343080">
              <a:lnSpc>
                <a:spcPct val="100000"/>
              </a:lnSpc>
              <a:spcBef>
                <a:spcPts val="459"/>
              </a:spcBef>
              <a:buSzPct val="109917"/>
              <a:buBlip>
                <a:blip r:embed="rId4"/>
              </a:buBlip>
            </a:pPr>
            <a:r>
              <a:rPr b="0" lang="en-US" sz="2300" spc="-1" strike="noStrike">
                <a:solidFill>
                  <a:srgbClr val="000000"/>
                </a:solidFill>
                <a:latin typeface="Calibri"/>
              </a:rPr>
              <a:t>As conditions change over time, some countries may become more attractive targets for DFI, while other countries become less attractive.</a:t>
            </a:r>
            <a:endParaRPr b="0" lang="en-US" sz="2300" spc="-1" strike="noStrike">
              <a:solidFill>
                <a:srgbClr val="000000"/>
              </a:solidFill>
              <a:latin typeface="Calibri"/>
            </a:endParaRPr>
          </a:p>
        </p:txBody>
      </p:sp>
      <p:sp>
        <p:nvSpPr>
          <p:cNvPr id="187" name="PlaceHolder 3"/>
          <p:cNvSpPr>
            <a:spLocks noGrp="1"/>
          </p:cNvSpPr>
          <p:nvPr>
            <p:ph type="ftr" idx="2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188" name="PlaceHolder 4"/>
          <p:cNvSpPr>
            <a:spLocks noGrp="1"/>
          </p:cNvSpPr>
          <p:nvPr>
            <p:ph type="sldNum" idx="2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79A14BC-3567-43A8-AFA6-72F9AE741D8A}" type="slidenum">
              <a:rPr b="0" lang="en-US" sz="2200" spc="-1" strike="noStrike">
                <a:solidFill>
                  <a:srgbClr val="8b8b8b"/>
                </a:solidFill>
                <a:latin typeface="Cambria"/>
              </a:rPr>
              <a:t>4</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nodeType="clickEffect" fill="hold">
                      <p:stCondLst>
                        <p:cond delay="indefinite"/>
                      </p:stCondLst>
                      <p:childTnLst>
                        <p:par>
                          <p:cTn id="78" nodeType="withEffect" fill="hold">
                            <p:stCondLst>
                              <p:cond delay="0"/>
                            </p:stCondLst>
                            <p:childTnLst>
                              <p:par>
                                <p:cTn id="79" nodeType="clickEffect" fill="hold" presetClass="entr" presetID="22" presetSubtype="8">
                                  <p:stCondLst>
                                    <p:cond delay="0"/>
                                  </p:stCondLst>
                                  <p:childTnLst>
                                    <p:set>
                                      <p:cBhvr>
                                        <p:cTn id="80" dur="1" fill="hold">
                                          <p:stCondLst>
                                            <p:cond delay="0"/>
                                          </p:stCondLst>
                                        </p:cTn>
                                        <p:tgtEl>
                                          <p:spTgt spid="186">
                                            <p:txEl>
                                              <p:pRg st="0" end="0"/>
                                            </p:txEl>
                                          </p:spTgt>
                                        </p:tgtEl>
                                        <p:attrNameLst>
                                          <p:attrName>style.visibility</p:attrName>
                                        </p:attrNameLst>
                                      </p:cBhvr>
                                      <p:to>
                                        <p:strVal val="visible"/>
                                      </p:to>
                                    </p:set>
                                    <p:animEffect filter="wipe(left)" transition="in">
                                      <p:cBhvr additive="repl">
                                        <p:cTn id="81" dur="500"/>
                                        <p:tgtEl>
                                          <p:spTgt spid="186">
                                            <p:txEl>
                                              <p:pRg st="0" end="0"/>
                                            </p:txEl>
                                          </p:spTgt>
                                        </p:tgtEl>
                                      </p:cBhvr>
                                    </p:animEffec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22" presetSubtype="8">
                                  <p:stCondLst>
                                    <p:cond delay="0"/>
                                  </p:stCondLst>
                                  <p:childTnLst>
                                    <p:set>
                                      <p:cBhvr>
                                        <p:cTn id="85" dur="1" fill="hold">
                                          <p:stCondLst>
                                            <p:cond delay="0"/>
                                          </p:stCondLst>
                                        </p:cTn>
                                        <p:tgtEl>
                                          <p:spTgt spid="186">
                                            <p:txEl>
                                              <p:pRg st="1" end="1"/>
                                            </p:txEl>
                                          </p:spTgt>
                                        </p:tgtEl>
                                        <p:attrNameLst>
                                          <p:attrName>style.visibility</p:attrName>
                                        </p:attrNameLst>
                                      </p:cBhvr>
                                      <p:to>
                                        <p:strVal val="visible"/>
                                      </p:to>
                                    </p:set>
                                    <p:animEffect filter="wipe(left)" transition="in">
                                      <p:cBhvr additive="repl">
                                        <p:cTn id="86" dur="500"/>
                                        <p:tgtEl>
                                          <p:spTgt spid="186">
                                            <p:txEl>
                                              <p:pRg st="1" end="1"/>
                                            </p:txEl>
                                          </p:spTgt>
                                        </p:tgtEl>
                                      </p:cBhvr>
                                    </p:animEffect>
                                  </p:childTnLst>
                                </p:cTn>
                              </p:par>
                            </p:childTnLst>
                          </p:cTn>
                        </p:par>
                      </p:childTnLst>
                    </p:cTn>
                  </p:par>
                  <p:par>
                    <p:cTn id="87" nodeType="clickEffect" fill="hold">
                      <p:stCondLst>
                        <p:cond delay="indefinite"/>
                      </p:stCondLst>
                      <p:childTnLst>
                        <p:par>
                          <p:cTn id="88" nodeType="withEffect" fill="hold">
                            <p:stCondLst>
                              <p:cond delay="0"/>
                            </p:stCondLst>
                            <p:childTnLst>
                              <p:par>
                                <p:cTn id="89" nodeType="clickEffect" fill="hold" presetClass="entr" presetID="22" presetSubtype="8">
                                  <p:stCondLst>
                                    <p:cond delay="0"/>
                                  </p:stCondLst>
                                  <p:childTnLst>
                                    <p:set>
                                      <p:cBhvr>
                                        <p:cTn id="90" dur="1" fill="hold">
                                          <p:stCondLst>
                                            <p:cond delay="0"/>
                                          </p:stCondLst>
                                        </p:cTn>
                                        <p:tgtEl>
                                          <p:spTgt spid="186">
                                            <p:txEl>
                                              <p:pRg st="2" end="2"/>
                                            </p:txEl>
                                          </p:spTgt>
                                        </p:tgtEl>
                                        <p:attrNameLst>
                                          <p:attrName>style.visibility</p:attrName>
                                        </p:attrNameLst>
                                      </p:cBhvr>
                                      <p:to>
                                        <p:strVal val="visible"/>
                                      </p:to>
                                    </p:set>
                                    <p:animEffect filter="wipe(left)" transition="in">
                                      <p:cBhvr additive="repl">
                                        <p:cTn id="91" dur="500"/>
                                        <p:tgtEl>
                                          <p:spTgt spid="186">
                                            <p:txEl>
                                              <p:pRg st="2" end="2"/>
                                            </p:txEl>
                                          </p:spTgt>
                                        </p:tgtEl>
                                      </p:cBhvr>
                                    </p:animEffect>
                                  </p:childTnLst>
                                </p:cTn>
                              </p:par>
                            </p:childTnLst>
                          </p:cTn>
                        </p:par>
                      </p:childTnLst>
                    </p:cTn>
                  </p:par>
                  <p:par>
                    <p:cTn id="92" nodeType="clickEffect" fill="hold">
                      <p:stCondLst>
                        <p:cond delay="indefinite"/>
                      </p:stCondLst>
                      <p:childTnLst>
                        <p:par>
                          <p:cTn id="93" nodeType="withEffect" fill="hold">
                            <p:stCondLst>
                              <p:cond delay="0"/>
                            </p:stCondLst>
                            <p:childTnLst>
                              <p:par>
                                <p:cTn id="94" nodeType="clickEffect" fill="hold" presetClass="entr" presetID="22" presetSubtype="8">
                                  <p:stCondLst>
                                    <p:cond delay="0"/>
                                  </p:stCondLst>
                                  <p:childTnLst>
                                    <p:set>
                                      <p:cBhvr>
                                        <p:cTn id="95" dur="1" fill="hold">
                                          <p:stCondLst>
                                            <p:cond delay="0"/>
                                          </p:stCondLst>
                                        </p:cTn>
                                        <p:tgtEl>
                                          <p:spTgt spid="186">
                                            <p:txEl>
                                              <p:pRg st="3" end="3"/>
                                            </p:txEl>
                                          </p:spTgt>
                                        </p:tgtEl>
                                        <p:attrNameLst>
                                          <p:attrName>style.visibility</p:attrName>
                                        </p:attrNameLst>
                                      </p:cBhvr>
                                      <p:to>
                                        <p:strVal val="visible"/>
                                      </p:to>
                                    </p:set>
                                    <p:animEffect filter="wipe(left)" transition="in">
                                      <p:cBhvr additive="repl">
                                        <p:cTn id="96" dur="500"/>
                                        <p:tgtEl>
                                          <p:spTgt spid="18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43160" y="304560"/>
            <a:ext cx="8257320" cy="762120"/>
          </a:xfrm>
          <a:prstGeom prst="rect">
            <a:avLst/>
          </a:prstGeom>
          <a:noFill/>
          <a:ln w="0">
            <a:noFill/>
          </a:ln>
        </p:spPr>
        <p:txBody>
          <a:bodyPr anchor="ctr">
            <a:noAutofit/>
          </a:bodyPr>
          <a:p>
            <a:pPr algn="ctr">
              <a:lnSpc>
                <a:spcPct val="100000"/>
              </a:lnSpc>
              <a:buNone/>
            </a:pPr>
            <a:r>
              <a:rPr b="1" lang="en-US" sz="3700" spc="-1" strike="noStrike">
                <a:solidFill>
                  <a:srgbClr val="0070c0"/>
                </a:solidFill>
                <a:latin typeface="Calibri"/>
              </a:rPr>
              <a:t>Techniques of Assessing Country Risk</a:t>
            </a:r>
            <a:endParaRPr b="0" lang="en-US" sz="3700" spc="-1" strike="noStrike">
              <a:solidFill>
                <a:srgbClr val="000000"/>
              </a:solidFill>
              <a:latin typeface="Calibri"/>
            </a:endParaRPr>
          </a:p>
        </p:txBody>
      </p:sp>
      <p:sp>
        <p:nvSpPr>
          <p:cNvPr id="513" name="PlaceHolder 2"/>
          <p:cNvSpPr>
            <a:spLocks noGrp="1"/>
          </p:cNvSpPr>
          <p:nvPr>
            <p:ph/>
          </p:nvPr>
        </p:nvSpPr>
        <p:spPr>
          <a:xfrm>
            <a:off x="473760" y="1296000"/>
            <a:ext cx="8128800" cy="4799160"/>
          </a:xfrm>
          <a:prstGeom prst="rect">
            <a:avLst/>
          </a:prstGeom>
          <a:noFill/>
          <a:ln w="0">
            <a:noFill/>
          </a:ln>
        </p:spPr>
        <p:txBody>
          <a:bodyPr numCol="1" spcCol="0" anchor="t">
            <a:noAutofit/>
          </a:bodyPr>
          <a:p>
            <a:pPr marL="343080" indent="-343080">
              <a:lnSpc>
                <a:spcPct val="100000"/>
              </a:lnSpc>
              <a:spcBef>
                <a:spcPts val="459"/>
              </a:spcBef>
              <a:buSzPct val="100053"/>
              <a:buBlip>
                <a:blip r:embed="rId1"/>
              </a:buBlip>
            </a:pPr>
            <a:r>
              <a:rPr b="0" lang="en-US" sz="2300" spc="-1" strike="noStrike">
                <a:solidFill>
                  <a:srgbClr val="000000"/>
                </a:solidFill>
                <a:latin typeface="Calibri"/>
              </a:rPr>
              <a:t>A </a:t>
            </a:r>
            <a:r>
              <a:rPr b="0" i="1" lang="en-US" sz="2300" spc="-1" strike="noStrike">
                <a:solidFill>
                  <a:srgbClr val="cc0000"/>
                </a:solidFill>
                <a:latin typeface="Calibri"/>
              </a:rPr>
              <a:t>checklist approach</a:t>
            </a:r>
            <a:r>
              <a:rPr b="0" lang="en-US" sz="2300" spc="-1" strike="noStrike">
                <a:solidFill>
                  <a:srgbClr val="000000"/>
                </a:solidFill>
                <a:latin typeface="Calibri"/>
              </a:rPr>
              <a:t> involves rating &amp; weighting all the identified factors, &amp; then consolidating the rates &amp; weights to produce an overall assessment.</a:t>
            </a:r>
            <a:endParaRPr b="0" lang="en-US" sz="2300" spc="-1" strike="noStrike">
              <a:solidFill>
                <a:srgbClr val="000000"/>
              </a:solidFill>
              <a:latin typeface="Calibri"/>
            </a:endParaRPr>
          </a:p>
          <a:p>
            <a:pPr marL="343080" indent="-343080">
              <a:lnSpc>
                <a:spcPct val="100000"/>
              </a:lnSpc>
              <a:spcBef>
                <a:spcPts val="459"/>
              </a:spcBef>
              <a:buSzPct val="100053"/>
              <a:buBlip>
                <a:blip r:embed="rId2"/>
              </a:buBlip>
            </a:pPr>
            <a:r>
              <a:rPr b="0" lang="en-US" sz="2300" spc="-1" strike="noStrike">
                <a:solidFill>
                  <a:srgbClr val="000000"/>
                </a:solidFill>
                <a:latin typeface="Calibri"/>
              </a:rPr>
              <a:t>The </a:t>
            </a:r>
            <a:r>
              <a:rPr b="0" i="1" lang="en-US" sz="2300" spc="-1" strike="noStrike">
                <a:solidFill>
                  <a:srgbClr val="cc0000"/>
                </a:solidFill>
                <a:latin typeface="Calibri"/>
              </a:rPr>
              <a:t>Delphi technique</a:t>
            </a:r>
            <a:r>
              <a:rPr b="0" lang="en-US" sz="2300" spc="-1" strike="noStrike">
                <a:solidFill>
                  <a:srgbClr val="000000"/>
                </a:solidFill>
                <a:latin typeface="Calibri"/>
              </a:rPr>
              <a:t> involves collecting various independent opinions &amp; then averaging &amp; measuring the dispersion of those opinions.</a:t>
            </a:r>
            <a:endParaRPr b="0" lang="en-US" sz="2300" spc="-1" strike="noStrike">
              <a:solidFill>
                <a:srgbClr val="000000"/>
              </a:solidFill>
              <a:latin typeface="Calibri"/>
            </a:endParaRPr>
          </a:p>
          <a:p>
            <a:pPr marL="343080" indent="-343080">
              <a:lnSpc>
                <a:spcPct val="100000"/>
              </a:lnSpc>
              <a:spcBef>
                <a:spcPts val="459"/>
              </a:spcBef>
              <a:buSzPct val="100053"/>
              <a:buBlip>
                <a:blip r:embed="rId3"/>
              </a:buBlip>
            </a:pPr>
            <a:r>
              <a:rPr b="0" i="1" lang="en-US" sz="2300" spc="-1" strike="noStrike">
                <a:solidFill>
                  <a:srgbClr val="cc0000"/>
                </a:solidFill>
                <a:latin typeface="Calibri"/>
              </a:rPr>
              <a:t>Quantitative analysis</a:t>
            </a:r>
            <a:r>
              <a:rPr b="0" lang="en-US" sz="2300" spc="-1" strike="noStrike">
                <a:solidFill>
                  <a:srgbClr val="000000"/>
                </a:solidFill>
                <a:latin typeface="Calibri"/>
              </a:rPr>
              <a:t> techniques like regression analysis can be applied to historical data to assess the sensitivity of a business to various risk factors.</a:t>
            </a:r>
            <a:endParaRPr b="0" lang="en-US" sz="2300" spc="-1" strike="noStrike">
              <a:solidFill>
                <a:srgbClr val="000000"/>
              </a:solidFill>
              <a:latin typeface="Calibri"/>
            </a:endParaRPr>
          </a:p>
          <a:p>
            <a:pPr marL="343080" indent="-343080">
              <a:lnSpc>
                <a:spcPct val="100000"/>
              </a:lnSpc>
              <a:spcBef>
                <a:spcPts val="459"/>
              </a:spcBef>
              <a:buSzPct val="100053"/>
              <a:buBlip>
                <a:blip r:embed="rId4"/>
              </a:buBlip>
            </a:pPr>
            <a:r>
              <a:rPr b="0" i="1" lang="en-US" sz="2300" spc="-1" strike="noStrike">
                <a:solidFill>
                  <a:srgbClr val="cc0000"/>
                </a:solidFill>
                <a:latin typeface="Calibri"/>
              </a:rPr>
              <a:t>Inspection visits</a:t>
            </a:r>
            <a:r>
              <a:rPr b="0" lang="en-US" sz="2300" spc="-1" strike="noStrike">
                <a:solidFill>
                  <a:srgbClr val="000000"/>
                </a:solidFill>
                <a:latin typeface="Calibri"/>
              </a:rPr>
              <a:t> involve traveling to a country &amp; meeting with government officials, firm executives, &amp;/or consumers to clarify uncertainties.</a:t>
            </a:r>
            <a:endParaRPr b="0" lang="en-US" sz="2300" spc="-1" strike="noStrike">
              <a:solidFill>
                <a:srgbClr val="000000"/>
              </a:solidFill>
              <a:latin typeface="Calibri"/>
            </a:endParaRPr>
          </a:p>
        </p:txBody>
      </p:sp>
      <p:sp>
        <p:nvSpPr>
          <p:cNvPr id="514" name="PlaceHolder 3"/>
          <p:cNvSpPr>
            <a:spLocks noGrp="1"/>
          </p:cNvSpPr>
          <p:nvPr>
            <p:ph type="ftr" idx="11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15" name="PlaceHolder 4"/>
          <p:cNvSpPr>
            <a:spLocks noGrp="1"/>
          </p:cNvSpPr>
          <p:nvPr>
            <p:ph type="sldNum" idx="11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802C3531-405F-404D-ABD3-196850AAE4E5}" type="slidenum">
              <a:rPr b="0" lang="en-US" sz="2200" spc="-1" strike="noStrike">
                <a:solidFill>
                  <a:srgbClr val="8b8b8b"/>
                </a:solidFill>
                <a:latin typeface="Cambria"/>
              </a:rPr>
              <a:t>49</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753" dur="indefinite" restart="never" nodeType="tmRoot">
          <p:childTnLst>
            <p:seq>
              <p:cTn id="754" dur="indefinite" nodeType="mainSeq">
                <p:childTnLst>
                  <p:par>
                    <p:cTn id="755" nodeType="clickEffect" fill="hold">
                      <p:stCondLst>
                        <p:cond delay="indefinite"/>
                      </p:stCondLst>
                      <p:childTnLst>
                        <p:par>
                          <p:cTn id="756" nodeType="withEffect" fill="hold">
                            <p:stCondLst>
                              <p:cond delay="0"/>
                            </p:stCondLst>
                            <p:childTnLst>
                              <p:par>
                                <p:cTn id="757" nodeType="clickEffect" fill="hold" presetClass="entr" presetID="22" presetSubtype="8">
                                  <p:stCondLst>
                                    <p:cond delay="0"/>
                                  </p:stCondLst>
                                  <p:childTnLst>
                                    <p:set>
                                      <p:cBhvr>
                                        <p:cTn id="758" dur="1" fill="hold">
                                          <p:stCondLst>
                                            <p:cond delay="0"/>
                                          </p:stCondLst>
                                        </p:cTn>
                                        <p:tgtEl>
                                          <p:spTgt spid="513">
                                            <p:txEl>
                                              <p:pRg st="0" end="0"/>
                                            </p:txEl>
                                          </p:spTgt>
                                        </p:tgtEl>
                                        <p:attrNameLst>
                                          <p:attrName>style.visibility</p:attrName>
                                        </p:attrNameLst>
                                      </p:cBhvr>
                                      <p:to>
                                        <p:strVal val="visible"/>
                                      </p:to>
                                    </p:set>
                                    <p:animEffect filter="wipe(left)" transition="in">
                                      <p:cBhvr additive="repl">
                                        <p:cTn id="759" dur="500"/>
                                        <p:tgtEl>
                                          <p:spTgt spid="513">
                                            <p:txEl>
                                              <p:pRg st="0" end="0"/>
                                            </p:txEl>
                                          </p:spTgt>
                                        </p:tgtEl>
                                      </p:cBhvr>
                                    </p:animEffect>
                                  </p:childTnLst>
                                </p:cTn>
                              </p:par>
                            </p:childTnLst>
                          </p:cTn>
                        </p:par>
                      </p:childTnLst>
                    </p:cTn>
                  </p:par>
                  <p:par>
                    <p:cTn id="760" nodeType="clickEffect" fill="hold">
                      <p:stCondLst>
                        <p:cond delay="indefinite"/>
                      </p:stCondLst>
                      <p:childTnLst>
                        <p:par>
                          <p:cTn id="761" nodeType="withEffect" fill="hold">
                            <p:stCondLst>
                              <p:cond delay="0"/>
                            </p:stCondLst>
                            <p:childTnLst>
                              <p:par>
                                <p:cTn id="762" nodeType="clickEffect" fill="hold" presetClass="entr" presetID="22" presetSubtype="8">
                                  <p:stCondLst>
                                    <p:cond delay="0"/>
                                  </p:stCondLst>
                                  <p:childTnLst>
                                    <p:set>
                                      <p:cBhvr>
                                        <p:cTn id="763" dur="1" fill="hold">
                                          <p:stCondLst>
                                            <p:cond delay="0"/>
                                          </p:stCondLst>
                                        </p:cTn>
                                        <p:tgtEl>
                                          <p:spTgt spid="513">
                                            <p:txEl>
                                              <p:pRg st="1" end="1"/>
                                            </p:txEl>
                                          </p:spTgt>
                                        </p:tgtEl>
                                        <p:attrNameLst>
                                          <p:attrName>style.visibility</p:attrName>
                                        </p:attrNameLst>
                                      </p:cBhvr>
                                      <p:to>
                                        <p:strVal val="visible"/>
                                      </p:to>
                                    </p:set>
                                    <p:animEffect filter="wipe(left)" transition="in">
                                      <p:cBhvr additive="repl">
                                        <p:cTn id="764" dur="500"/>
                                        <p:tgtEl>
                                          <p:spTgt spid="513">
                                            <p:txEl>
                                              <p:pRg st="1" end="1"/>
                                            </p:txEl>
                                          </p:spTgt>
                                        </p:tgtEl>
                                      </p:cBhvr>
                                    </p:animEffect>
                                  </p:childTnLst>
                                </p:cTn>
                              </p:par>
                            </p:childTnLst>
                          </p:cTn>
                        </p:par>
                      </p:childTnLst>
                    </p:cTn>
                  </p:par>
                  <p:par>
                    <p:cTn id="765" nodeType="clickEffect" fill="hold">
                      <p:stCondLst>
                        <p:cond delay="indefinite"/>
                      </p:stCondLst>
                      <p:childTnLst>
                        <p:par>
                          <p:cTn id="766" nodeType="withEffect" fill="hold">
                            <p:stCondLst>
                              <p:cond delay="0"/>
                            </p:stCondLst>
                            <p:childTnLst>
                              <p:par>
                                <p:cTn id="767" nodeType="clickEffect" fill="hold" presetClass="entr" presetID="22" presetSubtype="8">
                                  <p:stCondLst>
                                    <p:cond delay="0"/>
                                  </p:stCondLst>
                                  <p:childTnLst>
                                    <p:set>
                                      <p:cBhvr>
                                        <p:cTn id="768" dur="1" fill="hold">
                                          <p:stCondLst>
                                            <p:cond delay="0"/>
                                          </p:stCondLst>
                                        </p:cTn>
                                        <p:tgtEl>
                                          <p:spTgt spid="513">
                                            <p:txEl>
                                              <p:pRg st="2" end="2"/>
                                            </p:txEl>
                                          </p:spTgt>
                                        </p:tgtEl>
                                        <p:attrNameLst>
                                          <p:attrName>style.visibility</p:attrName>
                                        </p:attrNameLst>
                                      </p:cBhvr>
                                      <p:to>
                                        <p:strVal val="visible"/>
                                      </p:to>
                                    </p:set>
                                    <p:animEffect filter="wipe(left)" transition="in">
                                      <p:cBhvr additive="repl">
                                        <p:cTn id="769" dur="500"/>
                                        <p:tgtEl>
                                          <p:spTgt spid="513">
                                            <p:txEl>
                                              <p:pRg st="2" end="2"/>
                                            </p:txEl>
                                          </p:spTgt>
                                        </p:tgtEl>
                                      </p:cBhvr>
                                    </p:animEffect>
                                  </p:childTnLst>
                                </p:cTn>
                              </p:par>
                            </p:childTnLst>
                          </p:cTn>
                        </p:par>
                      </p:childTnLst>
                    </p:cTn>
                  </p:par>
                  <p:par>
                    <p:cTn id="770" nodeType="clickEffect" fill="hold">
                      <p:stCondLst>
                        <p:cond delay="indefinite"/>
                      </p:stCondLst>
                      <p:childTnLst>
                        <p:par>
                          <p:cTn id="771" nodeType="withEffect" fill="hold">
                            <p:stCondLst>
                              <p:cond delay="0"/>
                            </p:stCondLst>
                            <p:childTnLst>
                              <p:par>
                                <p:cTn id="772" nodeType="clickEffect" fill="hold" presetClass="entr" presetID="22" presetSubtype="8">
                                  <p:stCondLst>
                                    <p:cond delay="0"/>
                                  </p:stCondLst>
                                  <p:childTnLst>
                                    <p:set>
                                      <p:cBhvr>
                                        <p:cTn id="773" dur="1" fill="hold">
                                          <p:stCondLst>
                                            <p:cond delay="0"/>
                                          </p:stCondLst>
                                        </p:cTn>
                                        <p:tgtEl>
                                          <p:spTgt spid="513">
                                            <p:txEl>
                                              <p:pRg st="3" end="3"/>
                                            </p:txEl>
                                          </p:spTgt>
                                        </p:tgtEl>
                                        <p:attrNameLst>
                                          <p:attrName>style.visibility</p:attrName>
                                        </p:attrNameLst>
                                      </p:cBhvr>
                                      <p:to>
                                        <p:strVal val="visible"/>
                                      </p:to>
                                    </p:set>
                                    <p:animEffect filter="wipe(left)" transition="in">
                                      <p:cBhvr additive="repl">
                                        <p:cTn id="774" dur="500"/>
                                        <p:tgtEl>
                                          <p:spTgt spid="51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title"/>
          </p:nvPr>
        </p:nvSpPr>
        <p:spPr>
          <a:xfrm>
            <a:off x="205560" y="533520"/>
            <a:ext cx="8464320" cy="1142640"/>
          </a:xfrm>
          <a:prstGeom prst="rect">
            <a:avLst/>
          </a:prstGeom>
          <a:noFill/>
          <a:ln w="0">
            <a:noFill/>
          </a:ln>
        </p:spPr>
        <p:txBody>
          <a:bodyPr numCol="1" spcCol="0" lIns="83160" rIns="83160" tIns="40680" bIns="40680" anchor="ctr">
            <a:noAutofit/>
          </a:bodyPr>
          <a:p>
            <a:pPr algn="ctr">
              <a:lnSpc>
                <a:spcPct val="100000"/>
              </a:lnSpc>
              <a:buNone/>
            </a:pPr>
            <a:r>
              <a:rPr b="1" lang="en-US" sz="3700" spc="-1" strike="noStrike">
                <a:solidFill>
                  <a:srgbClr val="0070c0"/>
                </a:solidFill>
                <a:latin typeface="Calibri"/>
              </a:rPr>
              <a:t>Techniques of Assessing Country Risk(contd..)</a:t>
            </a:r>
            <a:endParaRPr b="0" lang="en-US" sz="3700" spc="-1" strike="noStrike">
              <a:solidFill>
                <a:srgbClr val="000000"/>
              </a:solidFill>
              <a:latin typeface="Calibri"/>
            </a:endParaRPr>
          </a:p>
        </p:txBody>
      </p:sp>
      <p:sp>
        <p:nvSpPr>
          <p:cNvPr id="517" name="PlaceHolder 2"/>
          <p:cNvSpPr>
            <a:spLocks noGrp="1"/>
          </p:cNvSpPr>
          <p:nvPr>
            <p:ph/>
          </p:nvPr>
        </p:nvSpPr>
        <p:spPr>
          <a:xfrm>
            <a:off x="424080" y="1676520"/>
            <a:ext cx="8178480" cy="4418640"/>
          </a:xfrm>
          <a:prstGeom prst="rect">
            <a:avLst/>
          </a:prstGeom>
          <a:noFill/>
          <a:ln w="0">
            <a:noFill/>
          </a:ln>
        </p:spPr>
        <p:txBody>
          <a:bodyPr anchor="t">
            <a:noAutofit/>
          </a:bodyPr>
          <a:p>
            <a:pPr marL="228600" indent="-228600">
              <a:lnSpc>
                <a:spcPct val="100000"/>
              </a:lnSpc>
              <a:spcBef>
                <a:spcPts val="1001"/>
              </a:spcBef>
              <a:buSzPct val="100058"/>
              <a:buBlip>
                <a:blip r:embed="rId1"/>
              </a:buBlip>
            </a:pPr>
            <a:r>
              <a:rPr b="0" lang="en-US" sz="2800" spc="-1" strike="noStrike">
                <a:solidFill>
                  <a:srgbClr val="000000"/>
                </a:solidFill>
                <a:latin typeface="Calibri"/>
              </a:rPr>
              <a:t>Often, firms use a variety of techniques for making country risk assessments.</a:t>
            </a:r>
            <a:endParaRPr b="0" lang="en-US" sz="2800" spc="-1" strike="noStrike">
              <a:solidFill>
                <a:srgbClr val="000000"/>
              </a:solidFill>
              <a:latin typeface="Calibri"/>
            </a:endParaRPr>
          </a:p>
          <a:p>
            <a:pPr marL="228600" indent="-228600">
              <a:lnSpc>
                <a:spcPct val="100000"/>
              </a:lnSpc>
              <a:spcBef>
                <a:spcPts val="1001"/>
              </a:spcBef>
              <a:buSzPct val="100058"/>
              <a:buBlip>
                <a:blip r:embed="rId2"/>
              </a:buBlip>
            </a:pPr>
            <a:r>
              <a:rPr b="0" lang="en-US" sz="2800" spc="-1" strike="noStrike">
                <a:solidFill>
                  <a:srgbClr val="000000"/>
                </a:solidFill>
                <a:latin typeface="Calibri"/>
              </a:rPr>
              <a:t>For example, they may use a checklist approach to develop an overall country risk rating, &amp; some of the other techniques to assign ratings to the factors considered.</a:t>
            </a:r>
            <a:endParaRPr b="0" lang="en-US" sz="2800" spc="-1" strike="noStrike">
              <a:solidFill>
                <a:srgbClr val="000000"/>
              </a:solidFill>
              <a:latin typeface="Calibri"/>
            </a:endParaRPr>
          </a:p>
        </p:txBody>
      </p:sp>
      <p:sp>
        <p:nvSpPr>
          <p:cNvPr id="518" name="PlaceHolder 3"/>
          <p:cNvSpPr>
            <a:spLocks noGrp="1"/>
          </p:cNvSpPr>
          <p:nvPr>
            <p:ph type="ftr" idx="11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19" name="PlaceHolder 4"/>
          <p:cNvSpPr>
            <a:spLocks noGrp="1"/>
          </p:cNvSpPr>
          <p:nvPr>
            <p:ph type="sldNum" idx="11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893C21BD-973A-4D9B-8BAE-BECEF9B0CFC6}" type="slidenum">
              <a:rPr b="0" lang="en-US" sz="2200" spc="-1" strike="noStrike">
                <a:solidFill>
                  <a:srgbClr val="8b8b8b"/>
                </a:solidFill>
                <a:latin typeface="Cambria"/>
              </a:rPr>
              <a:t>49</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775" dur="indefinite" restart="never" nodeType="tmRoot">
          <p:childTnLst>
            <p:seq>
              <p:cTn id="776" dur="indefinite" nodeType="mainSeq">
                <p:childTnLst>
                  <p:par>
                    <p:cTn id="777" nodeType="clickEffect" fill="hold">
                      <p:stCondLst>
                        <p:cond delay="indefinite"/>
                      </p:stCondLst>
                      <p:childTnLst>
                        <p:par>
                          <p:cTn id="778" nodeType="withEffect" fill="hold">
                            <p:stCondLst>
                              <p:cond delay="0"/>
                            </p:stCondLst>
                            <p:childTnLst>
                              <p:par>
                                <p:cTn id="779" nodeType="clickEffect" fill="hold" presetClass="entr" presetID="22" presetSubtype="8">
                                  <p:stCondLst>
                                    <p:cond delay="0"/>
                                  </p:stCondLst>
                                  <p:childTnLst>
                                    <p:set>
                                      <p:cBhvr>
                                        <p:cTn id="780" dur="1" fill="hold">
                                          <p:stCondLst>
                                            <p:cond delay="0"/>
                                          </p:stCondLst>
                                        </p:cTn>
                                        <p:tgtEl>
                                          <p:spTgt spid="517">
                                            <p:txEl>
                                              <p:pRg st="0" end="0"/>
                                            </p:txEl>
                                          </p:spTgt>
                                        </p:tgtEl>
                                        <p:attrNameLst>
                                          <p:attrName>style.visibility</p:attrName>
                                        </p:attrNameLst>
                                      </p:cBhvr>
                                      <p:to>
                                        <p:strVal val="visible"/>
                                      </p:to>
                                    </p:set>
                                    <p:animEffect filter="wipe(left)" transition="in">
                                      <p:cBhvr additive="repl">
                                        <p:cTn id="781" dur="500"/>
                                        <p:tgtEl>
                                          <p:spTgt spid="517">
                                            <p:txEl>
                                              <p:pRg st="0" end="0"/>
                                            </p:txEl>
                                          </p:spTgt>
                                        </p:tgtEl>
                                      </p:cBhvr>
                                    </p:animEffect>
                                  </p:childTnLst>
                                </p:cTn>
                              </p:par>
                            </p:childTnLst>
                          </p:cTn>
                        </p:par>
                      </p:childTnLst>
                    </p:cTn>
                  </p:par>
                  <p:par>
                    <p:cTn id="782" nodeType="clickEffect" fill="hold">
                      <p:stCondLst>
                        <p:cond delay="indefinite"/>
                      </p:stCondLst>
                      <p:childTnLst>
                        <p:par>
                          <p:cTn id="783" nodeType="withEffect" fill="hold">
                            <p:stCondLst>
                              <p:cond delay="0"/>
                            </p:stCondLst>
                            <p:childTnLst>
                              <p:par>
                                <p:cTn id="784" nodeType="clickEffect" fill="hold" presetClass="entr" presetID="22" presetSubtype="8">
                                  <p:stCondLst>
                                    <p:cond delay="0"/>
                                  </p:stCondLst>
                                  <p:childTnLst>
                                    <p:set>
                                      <p:cBhvr>
                                        <p:cTn id="785" dur="1" fill="hold">
                                          <p:stCondLst>
                                            <p:cond delay="0"/>
                                          </p:stCondLst>
                                        </p:cTn>
                                        <p:tgtEl>
                                          <p:spTgt spid="517">
                                            <p:txEl>
                                              <p:pRg st="1" end="1"/>
                                            </p:txEl>
                                          </p:spTgt>
                                        </p:tgtEl>
                                        <p:attrNameLst>
                                          <p:attrName>style.visibility</p:attrName>
                                        </p:attrNameLst>
                                      </p:cBhvr>
                                      <p:to>
                                        <p:strVal val="visible"/>
                                      </p:to>
                                    </p:set>
                                    <p:animEffect filter="wipe(left)" transition="in">
                                      <p:cBhvr additive="repl">
                                        <p:cTn id="786" dur="500"/>
                                        <p:tgtEl>
                                          <p:spTgt spid="51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1011960" y="380520"/>
            <a:ext cx="7524000" cy="609120"/>
          </a:xfrm>
          <a:prstGeom prst="rect">
            <a:avLst/>
          </a:prstGeom>
          <a:noFill/>
          <a:ln w="0">
            <a:noFill/>
          </a:ln>
        </p:spPr>
        <p:txBody>
          <a:bodyPr numCol="1" spcCol="0" anchor="ctr">
            <a:noAutofit/>
          </a:bodyPr>
          <a:p>
            <a:pPr algn="ctr">
              <a:lnSpc>
                <a:spcPct val="100000"/>
              </a:lnSpc>
              <a:buNone/>
            </a:pPr>
            <a:r>
              <a:rPr b="1" lang="en-US" sz="3700" spc="-1" strike="noStrike">
                <a:solidFill>
                  <a:srgbClr val="000000"/>
                </a:solidFill>
                <a:latin typeface="Calibri"/>
              </a:rPr>
              <a:t>Developing A Country Risk Rating</a:t>
            </a:r>
            <a:endParaRPr b="0" lang="en-US" sz="3700" spc="-1" strike="noStrike">
              <a:solidFill>
                <a:srgbClr val="000000"/>
              </a:solidFill>
              <a:latin typeface="Calibri"/>
            </a:endParaRPr>
          </a:p>
        </p:txBody>
      </p:sp>
      <p:sp>
        <p:nvSpPr>
          <p:cNvPr id="521" name="PlaceHolder 2"/>
          <p:cNvSpPr>
            <a:spLocks noGrp="1"/>
          </p:cNvSpPr>
          <p:nvPr>
            <p:ph/>
          </p:nvPr>
        </p:nvSpPr>
        <p:spPr>
          <a:xfrm>
            <a:off x="676440" y="1143000"/>
            <a:ext cx="7723800" cy="5256720"/>
          </a:xfrm>
          <a:prstGeom prst="rect">
            <a:avLst/>
          </a:prstGeom>
          <a:noFill/>
          <a:ln w="0">
            <a:noFill/>
          </a:ln>
        </p:spPr>
        <p:txBody>
          <a:bodyPr numCol="1" spcCol="0" anchor="t">
            <a:noAutofit/>
          </a:bodyPr>
          <a:p>
            <a:pPr marL="343080" indent="-212760">
              <a:lnSpc>
                <a:spcPct val="100000"/>
              </a:lnSpc>
              <a:spcBef>
                <a:spcPts val="519"/>
              </a:spcBef>
              <a:buClr>
                <a:srgbClr val="000000"/>
              </a:buClr>
              <a:buFont typeface="Wingdings" charset="2"/>
              <a:buChar char=""/>
            </a:pPr>
            <a:r>
              <a:rPr b="0" lang="en-US" sz="2600" spc="-1" strike="noStrike">
                <a:solidFill>
                  <a:srgbClr val="000000"/>
                </a:solidFill>
                <a:latin typeface="Calibri"/>
              </a:rPr>
              <a:t>A checklist approach will require the following steps:</a:t>
            </a:r>
            <a:endParaRPr b="0" lang="en-US" sz="2600" spc="-1" strike="noStrike">
              <a:solidFill>
                <a:srgbClr val="000000"/>
              </a:solidFill>
              <a:latin typeface="Calibri"/>
            </a:endParaRPr>
          </a:p>
          <a:p>
            <a:pPr lvl="1" marL="743040" indent="-265320">
              <a:lnSpc>
                <a:spcPct val="100000"/>
              </a:lnSpc>
              <a:spcBef>
                <a:spcPts val="374"/>
              </a:spcBef>
              <a:buClr>
                <a:srgbClr val="000000"/>
              </a:buClr>
              <a:buSzPct val="90000"/>
              <a:buFont typeface="Wingdings" charset="2"/>
              <a:buChar char=""/>
            </a:pPr>
            <a:r>
              <a:rPr b="0" lang="en-US" sz="2500" spc="-1" strike="noStrike">
                <a:solidFill>
                  <a:srgbClr val="000000"/>
                </a:solidFill>
                <a:latin typeface="Calibri"/>
              </a:rPr>
              <a:t>Assign values &amp; weights to the political risk factors.</a:t>
            </a:r>
            <a:endParaRPr b="0" lang="en-US" sz="2500" spc="-1" strike="noStrike">
              <a:solidFill>
                <a:srgbClr val="000000"/>
              </a:solidFill>
              <a:latin typeface="Calibri"/>
            </a:endParaRPr>
          </a:p>
          <a:p>
            <a:pPr lvl="1" marL="743040" indent="-265320">
              <a:lnSpc>
                <a:spcPct val="100000"/>
              </a:lnSpc>
              <a:spcBef>
                <a:spcPts val="374"/>
              </a:spcBef>
              <a:buClr>
                <a:srgbClr val="000000"/>
              </a:buClr>
              <a:buSzPct val="90000"/>
              <a:buFont typeface="Wingdings" charset="2"/>
              <a:buChar char=""/>
            </a:pPr>
            <a:r>
              <a:rPr b="0" lang="en-US" sz="2500" spc="-1" strike="noStrike">
                <a:solidFill>
                  <a:srgbClr val="000000"/>
                </a:solidFill>
                <a:latin typeface="Calibri"/>
              </a:rPr>
              <a:t>Multiply the factor values with their respective weights, &amp; sum up to give the political risk rating.</a:t>
            </a:r>
            <a:endParaRPr b="0" lang="en-US" sz="2500" spc="-1" strike="noStrike">
              <a:solidFill>
                <a:srgbClr val="000000"/>
              </a:solidFill>
              <a:latin typeface="Calibri"/>
            </a:endParaRPr>
          </a:p>
          <a:p>
            <a:pPr lvl="1" marL="743040" indent="-265320">
              <a:lnSpc>
                <a:spcPct val="100000"/>
              </a:lnSpc>
              <a:spcBef>
                <a:spcPts val="374"/>
              </a:spcBef>
              <a:buClr>
                <a:srgbClr val="000000"/>
              </a:buClr>
              <a:buSzPct val="90000"/>
              <a:buFont typeface="Wingdings" charset="2"/>
              <a:buChar char=""/>
            </a:pPr>
            <a:r>
              <a:rPr b="0" lang="en-US" sz="2500" spc="-1" strike="noStrike">
                <a:solidFill>
                  <a:srgbClr val="000000"/>
                </a:solidFill>
                <a:latin typeface="Calibri"/>
              </a:rPr>
              <a:t>Derive the financial risk rating similarly.</a:t>
            </a:r>
            <a:endParaRPr b="0" lang="en-US" sz="2500" spc="-1" strike="noStrike">
              <a:solidFill>
                <a:srgbClr val="000000"/>
              </a:solidFill>
              <a:latin typeface="Calibri"/>
            </a:endParaRPr>
          </a:p>
          <a:p>
            <a:pPr lvl="1" marL="743040" indent="-265320">
              <a:lnSpc>
                <a:spcPct val="100000"/>
              </a:lnSpc>
              <a:spcBef>
                <a:spcPts val="374"/>
              </a:spcBef>
              <a:buClr>
                <a:srgbClr val="000000"/>
              </a:buClr>
              <a:buSzPct val="90000"/>
              <a:buFont typeface="Wingdings" charset="2"/>
              <a:buChar char=""/>
            </a:pPr>
            <a:r>
              <a:rPr b="0" lang="en-US" sz="2500" spc="-1" strike="noStrike">
                <a:solidFill>
                  <a:srgbClr val="000000"/>
                </a:solidFill>
                <a:latin typeface="Calibri"/>
              </a:rPr>
              <a:t> </a:t>
            </a:r>
            <a:r>
              <a:rPr b="0" lang="en-US" sz="2500" spc="-1" strike="noStrike">
                <a:solidFill>
                  <a:srgbClr val="000000"/>
                </a:solidFill>
                <a:latin typeface="Calibri"/>
              </a:rPr>
              <a:t>Assign weights to the political &amp; financial ratings according to their perceived importance.</a:t>
            </a:r>
            <a:endParaRPr b="0" lang="en-US" sz="2500" spc="-1" strike="noStrike">
              <a:solidFill>
                <a:srgbClr val="000000"/>
              </a:solidFill>
              <a:latin typeface="Calibri"/>
            </a:endParaRPr>
          </a:p>
          <a:p>
            <a:pPr lvl="1" marL="743040" indent="-265320">
              <a:lnSpc>
                <a:spcPct val="100000"/>
              </a:lnSpc>
              <a:spcBef>
                <a:spcPts val="374"/>
              </a:spcBef>
              <a:buClr>
                <a:srgbClr val="000000"/>
              </a:buClr>
              <a:buSzPct val="90000"/>
              <a:buFont typeface="Wingdings" charset="2"/>
              <a:buChar char=""/>
            </a:pPr>
            <a:r>
              <a:rPr b="0" lang="en-US" sz="2500" spc="-1" strike="noStrike">
                <a:solidFill>
                  <a:srgbClr val="000000"/>
                </a:solidFill>
                <a:latin typeface="Calibri"/>
              </a:rPr>
              <a:t>Multiply the ratings with their respective weights, &amp; sum up to give the overall country risk rating.</a:t>
            </a:r>
            <a:endParaRPr b="0" lang="en-US" sz="2500" spc="-1" strike="noStrike">
              <a:solidFill>
                <a:srgbClr val="000000"/>
              </a:solidFill>
              <a:latin typeface="Calibri"/>
            </a:endParaRPr>
          </a:p>
        </p:txBody>
      </p:sp>
      <p:sp>
        <p:nvSpPr>
          <p:cNvPr id="522" name="PlaceHolder 3"/>
          <p:cNvSpPr>
            <a:spLocks noGrp="1"/>
          </p:cNvSpPr>
          <p:nvPr>
            <p:ph type="ftr" idx="11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23" name="PlaceHolder 4"/>
          <p:cNvSpPr>
            <a:spLocks noGrp="1"/>
          </p:cNvSpPr>
          <p:nvPr>
            <p:ph type="sldNum" idx="11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CB69D2AE-103D-4844-992F-4F14DFC2940E}" type="slidenum">
              <a:rPr b="0" lang="en-US" sz="2200" spc="-1" strike="noStrike">
                <a:solidFill>
                  <a:srgbClr val="8b8b8b"/>
                </a:solidFill>
                <a:latin typeface="Cambria"/>
              </a:rPr>
              <a:t>49</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787" dur="indefinite" restart="never" nodeType="tmRoot">
          <p:childTnLst>
            <p:seq>
              <p:cTn id="788" dur="indefinite" nodeType="mainSeq">
                <p:childTnLst>
                  <p:par>
                    <p:cTn id="789" nodeType="clickEffect" fill="hold">
                      <p:stCondLst>
                        <p:cond delay="indefinite"/>
                      </p:stCondLst>
                      <p:childTnLst>
                        <p:par>
                          <p:cTn id="790" nodeType="withEffect" fill="hold">
                            <p:stCondLst>
                              <p:cond delay="0"/>
                            </p:stCondLst>
                            <p:childTnLst>
                              <p:par>
                                <p:cTn id="791" nodeType="clickEffect" fill="hold" presetClass="entr" presetID="22" presetSubtype="8">
                                  <p:stCondLst>
                                    <p:cond delay="0"/>
                                  </p:stCondLst>
                                  <p:childTnLst>
                                    <p:set>
                                      <p:cBhvr>
                                        <p:cTn id="792" dur="1" fill="hold">
                                          <p:stCondLst>
                                            <p:cond delay="0"/>
                                          </p:stCondLst>
                                        </p:cTn>
                                        <p:tgtEl>
                                          <p:spTgt spid="521">
                                            <p:txEl>
                                              <p:pRg st="0" end="0"/>
                                            </p:txEl>
                                          </p:spTgt>
                                        </p:tgtEl>
                                        <p:attrNameLst>
                                          <p:attrName>style.visibility</p:attrName>
                                        </p:attrNameLst>
                                      </p:cBhvr>
                                      <p:to>
                                        <p:strVal val="visible"/>
                                      </p:to>
                                    </p:set>
                                    <p:animEffect filter="wipe(left)" transition="in">
                                      <p:cBhvr additive="repl">
                                        <p:cTn id="793" dur="500"/>
                                        <p:tgtEl>
                                          <p:spTgt spid="521">
                                            <p:txEl>
                                              <p:pRg st="0" end="0"/>
                                            </p:txEl>
                                          </p:spTgt>
                                        </p:tgtEl>
                                      </p:cBhvr>
                                    </p:animEffect>
                                  </p:childTnLst>
                                </p:cTn>
                              </p:par>
                            </p:childTnLst>
                          </p:cTn>
                        </p:par>
                      </p:childTnLst>
                    </p:cTn>
                  </p:par>
                  <p:par>
                    <p:cTn id="794" nodeType="clickEffect" fill="hold">
                      <p:stCondLst>
                        <p:cond delay="indefinite"/>
                      </p:stCondLst>
                      <p:childTnLst>
                        <p:par>
                          <p:cTn id="795" nodeType="withEffect" fill="hold">
                            <p:stCondLst>
                              <p:cond delay="0"/>
                            </p:stCondLst>
                            <p:childTnLst>
                              <p:par>
                                <p:cTn id="796" nodeType="clickEffect" fill="hold" presetClass="entr" presetID="22" presetSubtype="8">
                                  <p:stCondLst>
                                    <p:cond delay="0"/>
                                  </p:stCondLst>
                                  <p:childTnLst>
                                    <p:set>
                                      <p:cBhvr>
                                        <p:cTn id="797" dur="1" fill="hold">
                                          <p:stCondLst>
                                            <p:cond delay="0"/>
                                          </p:stCondLst>
                                        </p:cTn>
                                        <p:tgtEl>
                                          <p:spTgt spid="521">
                                            <p:txEl>
                                              <p:pRg st="1" end="1"/>
                                            </p:txEl>
                                          </p:spTgt>
                                        </p:tgtEl>
                                        <p:attrNameLst>
                                          <p:attrName>style.visibility</p:attrName>
                                        </p:attrNameLst>
                                      </p:cBhvr>
                                      <p:to>
                                        <p:strVal val="visible"/>
                                      </p:to>
                                    </p:set>
                                    <p:animEffect filter="wipe(left)" transition="in">
                                      <p:cBhvr additive="repl">
                                        <p:cTn id="798" dur="500"/>
                                        <p:tgtEl>
                                          <p:spTgt spid="521">
                                            <p:txEl>
                                              <p:pRg st="1" end="1"/>
                                            </p:txEl>
                                          </p:spTgt>
                                        </p:tgtEl>
                                      </p:cBhvr>
                                    </p:animEffect>
                                  </p:childTnLst>
                                </p:cTn>
                              </p:par>
                            </p:childTnLst>
                          </p:cTn>
                        </p:par>
                      </p:childTnLst>
                    </p:cTn>
                  </p:par>
                  <p:par>
                    <p:cTn id="799" nodeType="clickEffect" fill="hold">
                      <p:stCondLst>
                        <p:cond delay="indefinite"/>
                      </p:stCondLst>
                      <p:childTnLst>
                        <p:par>
                          <p:cTn id="800" nodeType="withEffect" fill="hold">
                            <p:stCondLst>
                              <p:cond delay="0"/>
                            </p:stCondLst>
                            <p:childTnLst>
                              <p:par>
                                <p:cTn id="801" nodeType="clickEffect" fill="hold" presetClass="entr" presetID="22" presetSubtype="8">
                                  <p:stCondLst>
                                    <p:cond delay="0"/>
                                  </p:stCondLst>
                                  <p:childTnLst>
                                    <p:set>
                                      <p:cBhvr>
                                        <p:cTn id="802" dur="1" fill="hold">
                                          <p:stCondLst>
                                            <p:cond delay="0"/>
                                          </p:stCondLst>
                                        </p:cTn>
                                        <p:tgtEl>
                                          <p:spTgt spid="521">
                                            <p:txEl>
                                              <p:pRg st="2" end="2"/>
                                            </p:txEl>
                                          </p:spTgt>
                                        </p:tgtEl>
                                        <p:attrNameLst>
                                          <p:attrName>style.visibility</p:attrName>
                                        </p:attrNameLst>
                                      </p:cBhvr>
                                      <p:to>
                                        <p:strVal val="visible"/>
                                      </p:to>
                                    </p:set>
                                    <p:animEffect filter="wipe(left)" transition="in">
                                      <p:cBhvr additive="repl">
                                        <p:cTn id="803" dur="500"/>
                                        <p:tgtEl>
                                          <p:spTgt spid="521">
                                            <p:txEl>
                                              <p:pRg st="2" end="2"/>
                                            </p:txEl>
                                          </p:spTgt>
                                        </p:tgtEl>
                                      </p:cBhvr>
                                    </p:animEffect>
                                  </p:childTnLst>
                                </p:cTn>
                              </p:par>
                            </p:childTnLst>
                          </p:cTn>
                        </p:par>
                      </p:childTnLst>
                    </p:cTn>
                  </p:par>
                  <p:par>
                    <p:cTn id="804" nodeType="clickEffect" fill="hold">
                      <p:stCondLst>
                        <p:cond delay="indefinite"/>
                      </p:stCondLst>
                      <p:childTnLst>
                        <p:par>
                          <p:cTn id="805" nodeType="withEffect" fill="hold">
                            <p:stCondLst>
                              <p:cond delay="0"/>
                            </p:stCondLst>
                            <p:childTnLst>
                              <p:par>
                                <p:cTn id="806" nodeType="clickEffect" fill="hold" presetClass="entr" presetID="22" presetSubtype="8">
                                  <p:stCondLst>
                                    <p:cond delay="0"/>
                                  </p:stCondLst>
                                  <p:childTnLst>
                                    <p:set>
                                      <p:cBhvr>
                                        <p:cTn id="807" dur="1" fill="hold">
                                          <p:stCondLst>
                                            <p:cond delay="0"/>
                                          </p:stCondLst>
                                        </p:cTn>
                                        <p:tgtEl>
                                          <p:spTgt spid="521">
                                            <p:txEl>
                                              <p:pRg st="3" end="3"/>
                                            </p:txEl>
                                          </p:spTgt>
                                        </p:tgtEl>
                                        <p:attrNameLst>
                                          <p:attrName>style.visibility</p:attrName>
                                        </p:attrNameLst>
                                      </p:cBhvr>
                                      <p:to>
                                        <p:strVal val="visible"/>
                                      </p:to>
                                    </p:set>
                                    <p:animEffect filter="wipe(left)" transition="in">
                                      <p:cBhvr additive="repl">
                                        <p:cTn id="808" dur="500"/>
                                        <p:tgtEl>
                                          <p:spTgt spid="521">
                                            <p:txEl>
                                              <p:pRg st="3" end="3"/>
                                            </p:txEl>
                                          </p:spTgt>
                                        </p:tgtEl>
                                      </p:cBhvr>
                                    </p:animEffect>
                                  </p:childTnLst>
                                </p:cTn>
                              </p:par>
                            </p:childTnLst>
                          </p:cTn>
                        </p:par>
                      </p:childTnLst>
                    </p:cTn>
                  </p:par>
                  <p:par>
                    <p:cTn id="809" nodeType="clickEffect" fill="hold">
                      <p:stCondLst>
                        <p:cond delay="indefinite"/>
                      </p:stCondLst>
                      <p:childTnLst>
                        <p:par>
                          <p:cTn id="810" nodeType="withEffect" fill="hold">
                            <p:stCondLst>
                              <p:cond delay="0"/>
                            </p:stCondLst>
                            <p:childTnLst>
                              <p:par>
                                <p:cTn id="811" nodeType="clickEffect" fill="hold" presetClass="entr" presetID="22" presetSubtype="8">
                                  <p:stCondLst>
                                    <p:cond delay="0"/>
                                  </p:stCondLst>
                                  <p:childTnLst>
                                    <p:set>
                                      <p:cBhvr>
                                        <p:cTn id="812" dur="1" fill="hold">
                                          <p:stCondLst>
                                            <p:cond delay="0"/>
                                          </p:stCondLst>
                                        </p:cTn>
                                        <p:tgtEl>
                                          <p:spTgt spid="521">
                                            <p:txEl>
                                              <p:pRg st="4" end="4"/>
                                            </p:txEl>
                                          </p:spTgt>
                                        </p:tgtEl>
                                        <p:attrNameLst>
                                          <p:attrName>style.visibility</p:attrName>
                                        </p:attrNameLst>
                                      </p:cBhvr>
                                      <p:to>
                                        <p:strVal val="visible"/>
                                      </p:to>
                                    </p:set>
                                    <p:animEffect filter="wipe(left)" transition="in">
                                      <p:cBhvr additive="repl">
                                        <p:cTn id="813" dur="500"/>
                                        <p:tgtEl>
                                          <p:spTgt spid="521">
                                            <p:txEl>
                                              <p:pRg st="4" end="4"/>
                                            </p:txEl>
                                          </p:spTgt>
                                        </p:tgtEl>
                                      </p:cBhvr>
                                    </p:animEffect>
                                  </p:childTnLst>
                                </p:cTn>
                              </p:par>
                            </p:childTnLst>
                          </p:cTn>
                        </p:par>
                      </p:childTnLst>
                    </p:cTn>
                  </p:par>
                  <p:par>
                    <p:cTn id="814" nodeType="clickEffect" fill="hold">
                      <p:stCondLst>
                        <p:cond delay="indefinite"/>
                      </p:stCondLst>
                      <p:childTnLst>
                        <p:par>
                          <p:cTn id="815" nodeType="withEffect" fill="hold">
                            <p:stCondLst>
                              <p:cond delay="0"/>
                            </p:stCondLst>
                            <p:childTnLst>
                              <p:par>
                                <p:cTn id="816" nodeType="clickEffect" fill="hold" presetClass="entr" presetID="22" presetSubtype="8">
                                  <p:stCondLst>
                                    <p:cond delay="0"/>
                                  </p:stCondLst>
                                  <p:childTnLst>
                                    <p:set>
                                      <p:cBhvr>
                                        <p:cTn id="817" dur="1" fill="hold">
                                          <p:stCondLst>
                                            <p:cond delay="0"/>
                                          </p:stCondLst>
                                        </p:cTn>
                                        <p:tgtEl>
                                          <p:spTgt spid="521">
                                            <p:txEl>
                                              <p:pRg st="5" end="5"/>
                                            </p:txEl>
                                          </p:spTgt>
                                        </p:tgtEl>
                                        <p:attrNameLst>
                                          <p:attrName>style.visibility</p:attrName>
                                        </p:attrNameLst>
                                      </p:cBhvr>
                                      <p:to>
                                        <p:strVal val="visible"/>
                                      </p:to>
                                    </p:set>
                                    <p:animEffect filter="wipe(left)" transition="in">
                                      <p:cBhvr additive="repl">
                                        <p:cTn id="818" dur="500"/>
                                        <p:tgtEl>
                                          <p:spTgt spid="52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title"/>
          </p:nvPr>
        </p:nvSpPr>
        <p:spPr>
          <a:xfrm>
            <a:off x="540720" y="685080"/>
            <a:ext cx="8019720" cy="838080"/>
          </a:xfrm>
          <a:prstGeom prst="rect">
            <a:avLst/>
          </a:prstGeom>
          <a:noFill/>
          <a:ln w="0">
            <a:noFill/>
          </a:ln>
        </p:spPr>
        <p:txBody>
          <a:bodyPr anchor="ctr">
            <a:normAutofit/>
          </a:bodyPr>
          <a:p>
            <a:pPr algn="ctr">
              <a:lnSpc>
                <a:spcPct val="100000"/>
              </a:lnSpc>
              <a:buNone/>
            </a:pPr>
            <a:r>
              <a:rPr b="1" lang="en-US" sz="4400" spc="-1" strike="noStrike">
                <a:solidFill>
                  <a:srgbClr val="0070c0"/>
                </a:solidFill>
                <a:latin typeface="Calibri"/>
              </a:rPr>
              <a:t>Developing A Country Risk Rating</a:t>
            </a:r>
            <a:endParaRPr b="0" lang="en-US" sz="4400" spc="-1" strike="noStrike">
              <a:solidFill>
                <a:srgbClr val="000000"/>
              </a:solidFill>
              <a:latin typeface="Calibri"/>
            </a:endParaRPr>
          </a:p>
        </p:txBody>
      </p:sp>
      <p:sp>
        <p:nvSpPr>
          <p:cNvPr id="525" name="PlaceHolder 2"/>
          <p:cNvSpPr>
            <a:spLocks noGrp="1"/>
          </p:cNvSpPr>
          <p:nvPr>
            <p:ph/>
          </p:nvPr>
        </p:nvSpPr>
        <p:spPr>
          <a:xfrm>
            <a:off x="540720" y="1828080"/>
            <a:ext cx="8061840" cy="4115160"/>
          </a:xfrm>
          <a:prstGeom prst="rect">
            <a:avLst/>
          </a:prstGeom>
          <a:noFill/>
          <a:ln w="0">
            <a:noFill/>
          </a:ln>
        </p:spPr>
        <p:txBody>
          <a:bodyPr numCol="1" spcCol="0" anchor="t">
            <a:noAutofit/>
          </a:bodyPr>
          <a:p>
            <a:pPr marL="343080" indent="-343080">
              <a:lnSpc>
                <a:spcPct val="100000"/>
              </a:lnSpc>
              <a:spcBef>
                <a:spcPts val="459"/>
              </a:spcBef>
              <a:buSzPct val="100053"/>
              <a:buBlip>
                <a:blip r:embed="rId1"/>
              </a:buBlip>
            </a:pPr>
            <a:r>
              <a:rPr b="0" lang="en-US" sz="2300" spc="-1" strike="noStrike">
                <a:solidFill>
                  <a:srgbClr val="000000"/>
                </a:solidFill>
                <a:latin typeface="Calibri"/>
              </a:rPr>
              <a:t>Different country risk assessors have their own individual procedures for quantifying country risk.</a:t>
            </a:r>
            <a:endParaRPr b="0" lang="en-US" sz="2300" spc="-1" strike="noStrike">
              <a:solidFill>
                <a:srgbClr val="000000"/>
              </a:solidFill>
              <a:latin typeface="Calibri"/>
            </a:endParaRPr>
          </a:p>
          <a:p>
            <a:pPr marL="343080" indent="-343080">
              <a:lnSpc>
                <a:spcPct val="100000"/>
              </a:lnSpc>
              <a:spcBef>
                <a:spcPts val="459"/>
              </a:spcBef>
              <a:buSzPct val="100053"/>
              <a:buBlip>
                <a:blip r:embed="rId2"/>
              </a:buBlip>
            </a:pPr>
            <a:r>
              <a:rPr b="0" lang="en-US" sz="2300" spc="-1" strike="noStrike">
                <a:solidFill>
                  <a:srgbClr val="000000"/>
                </a:solidFill>
                <a:latin typeface="Calibri"/>
              </a:rPr>
              <a:t>Although most procedures involve rating &amp; weighting individual risk factors, the number, type, rating, &amp; weighting of the factors will vary with the country being assessed, as well as the type of corporate operations being planned.</a:t>
            </a:r>
            <a:endParaRPr b="0" lang="en-US" sz="2300" spc="-1" strike="noStrike">
              <a:solidFill>
                <a:srgbClr val="000000"/>
              </a:solidFill>
              <a:latin typeface="Calibri"/>
            </a:endParaRPr>
          </a:p>
          <a:p>
            <a:pPr marL="343080" indent="-343080">
              <a:lnSpc>
                <a:spcPct val="100000"/>
              </a:lnSpc>
              <a:spcBef>
                <a:spcPts val="459"/>
              </a:spcBef>
              <a:buSzPct val="100053"/>
              <a:buBlip>
                <a:blip r:embed="rId3"/>
              </a:buBlip>
            </a:pPr>
            <a:r>
              <a:rPr b="0" lang="en-US" sz="2300" spc="-1" strike="noStrike">
                <a:solidFill>
                  <a:srgbClr val="000000"/>
                </a:solidFill>
                <a:latin typeface="Calibri"/>
              </a:rPr>
              <a:t>Firms may use country risk ratings when screening potential projects, or when monitoring existing projects.</a:t>
            </a:r>
            <a:endParaRPr b="0" lang="en-US" sz="2300" spc="-1" strike="noStrike">
              <a:solidFill>
                <a:srgbClr val="000000"/>
              </a:solidFill>
              <a:latin typeface="Calibri"/>
            </a:endParaRPr>
          </a:p>
          <a:p>
            <a:pPr marL="343080" indent="-343080">
              <a:lnSpc>
                <a:spcPct val="100000"/>
              </a:lnSpc>
              <a:spcBef>
                <a:spcPts val="459"/>
              </a:spcBef>
              <a:buSzPct val="100053"/>
              <a:buBlip>
                <a:blip r:embed="rId4"/>
              </a:buBlip>
            </a:pPr>
            <a:r>
              <a:rPr b="0" lang="en-US" sz="2300" spc="-1" strike="noStrike">
                <a:solidFill>
                  <a:srgbClr val="000000"/>
                </a:solidFill>
                <a:latin typeface="Calibri"/>
              </a:rPr>
              <a:t>For example, decisions regarding subsidiary expansion, fund transfers to the parent, &amp; sources of financing, can all be affected by changes in the country risk rating.</a:t>
            </a:r>
            <a:endParaRPr b="0" lang="en-US" sz="2300" spc="-1" strike="noStrike">
              <a:solidFill>
                <a:srgbClr val="000000"/>
              </a:solidFill>
              <a:latin typeface="Calibri"/>
            </a:endParaRPr>
          </a:p>
        </p:txBody>
      </p:sp>
      <p:sp>
        <p:nvSpPr>
          <p:cNvPr id="526" name="PlaceHolder 3"/>
          <p:cNvSpPr>
            <a:spLocks noGrp="1"/>
          </p:cNvSpPr>
          <p:nvPr>
            <p:ph type="ftr" idx="12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27" name="PlaceHolder 4"/>
          <p:cNvSpPr>
            <a:spLocks noGrp="1"/>
          </p:cNvSpPr>
          <p:nvPr>
            <p:ph type="sldNum" idx="12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107BF65C-5F6F-4A83-8A47-29E3BA176083}" type="slidenum">
              <a:rPr b="0" lang="en-US" sz="2200" spc="-1" strike="noStrike">
                <a:solidFill>
                  <a:srgbClr val="8b8b8b"/>
                </a:solidFill>
                <a:latin typeface="Cambria"/>
              </a:rPr>
              <a:t>53</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424080" y="608040"/>
            <a:ext cx="8111520" cy="1142640"/>
          </a:xfrm>
          <a:prstGeom prst="rect">
            <a:avLst/>
          </a:prstGeom>
          <a:noFill/>
          <a:ln w="0">
            <a:noFill/>
          </a:ln>
        </p:spPr>
        <p:txBody>
          <a:bodyPr anchor="ctr">
            <a:normAutofit fontScale="78000"/>
          </a:bodyPr>
          <a:p>
            <a:pPr algn="ctr">
              <a:lnSpc>
                <a:spcPct val="100000"/>
              </a:lnSpc>
              <a:buNone/>
            </a:pPr>
            <a:r>
              <a:rPr b="1" lang="en-US" sz="4400" spc="-1" strike="noStrike">
                <a:solidFill>
                  <a:srgbClr val="0070c0"/>
                </a:solidFill>
                <a:latin typeface="Calibri"/>
              </a:rPr>
              <a:t>Comparing Risk Ratings</a:t>
            </a:r>
            <a:br>
              <a:rPr sz="4400"/>
            </a:br>
            <a:r>
              <a:rPr b="1" lang="en-US" sz="4400" spc="-1" strike="noStrike">
                <a:solidFill>
                  <a:srgbClr val="0070c0"/>
                </a:solidFill>
                <a:latin typeface="Calibri"/>
              </a:rPr>
              <a:t>Among Countries</a:t>
            </a:r>
            <a:endParaRPr b="0" lang="en-US" sz="4400" spc="-1" strike="noStrike">
              <a:solidFill>
                <a:srgbClr val="000000"/>
              </a:solidFill>
              <a:latin typeface="Calibri"/>
            </a:endParaRPr>
          </a:p>
        </p:txBody>
      </p:sp>
      <p:sp>
        <p:nvSpPr>
          <p:cNvPr id="529" name="PlaceHolder 2"/>
          <p:cNvSpPr>
            <a:spLocks noGrp="1"/>
          </p:cNvSpPr>
          <p:nvPr>
            <p:ph/>
          </p:nvPr>
        </p:nvSpPr>
        <p:spPr>
          <a:xfrm>
            <a:off x="424080" y="1976760"/>
            <a:ext cx="8178480" cy="4118400"/>
          </a:xfrm>
          <a:prstGeom prst="rect">
            <a:avLst/>
          </a:prstGeom>
          <a:noFill/>
          <a:ln w="0">
            <a:noFill/>
          </a:ln>
        </p:spPr>
        <p:txBody>
          <a:bodyPr numCol="1" spcCol="0" anchor="t">
            <a:noAutofit/>
          </a:bodyPr>
          <a:p>
            <a:pPr marL="343080" indent="-343080">
              <a:lnSpc>
                <a:spcPct val="100000"/>
              </a:lnSpc>
              <a:spcBef>
                <a:spcPts val="519"/>
              </a:spcBef>
              <a:buSzPct val="100016"/>
              <a:buBlip>
                <a:blip r:embed="rId1"/>
              </a:buBlip>
            </a:pPr>
            <a:r>
              <a:rPr b="0" lang="en-US" sz="2600" spc="-1" strike="noStrike">
                <a:solidFill>
                  <a:srgbClr val="000000"/>
                </a:solidFill>
                <a:latin typeface="Calibri"/>
              </a:rPr>
              <a:t>One approach to comparing political &amp; financial ratings among countries is the </a:t>
            </a:r>
            <a:r>
              <a:rPr b="0" i="1" lang="en-US" sz="2600" spc="-1" strike="noStrike">
                <a:solidFill>
                  <a:srgbClr val="cc0000"/>
                </a:solidFill>
                <a:latin typeface="Calibri"/>
              </a:rPr>
              <a:t>foreign investment risk matrix (FIRM</a:t>
            </a:r>
            <a:r>
              <a:rPr b="0" i="1" lang="en-US" sz="900" spc="-1" strike="noStrike">
                <a:solidFill>
                  <a:srgbClr val="cc0000"/>
                </a:solidFill>
                <a:latin typeface="Calibri"/>
              </a:rPr>
              <a:t> </a:t>
            </a:r>
            <a:r>
              <a:rPr b="0" i="1" lang="en-US" sz="2600" spc="-1" strike="noStrike">
                <a:solidFill>
                  <a:srgbClr val="cc0000"/>
                </a:solidFill>
                <a:latin typeface="Calibri"/>
              </a:rPr>
              <a:t>)</a:t>
            </a:r>
            <a:r>
              <a:rPr b="0" lang="en-US" sz="2600" spc="-1" strike="noStrike">
                <a:solidFill>
                  <a:srgbClr val="000000"/>
                </a:solidFill>
                <a:latin typeface="Calibri"/>
              </a:rPr>
              <a:t>.</a:t>
            </a:r>
            <a:endParaRPr b="0" lang="en-US" sz="2600" spc="-1" strike="noStrike">
              <a:solidFill>
                <a:srgbClr val="000000"/>
              </a:solidFill>
              <a:latin typeface="Calibri"/>
            </a:endParaRPr>
          </a:p>
          <a:p>
            <a:pPr marL="343080" indent="-343080">
              <a:lnSpc>
                <a:spcPct val="100000"/>
              </a:lnSpc>
              <a:spcBef>
                <a:spcPts val="519"/>
              </a:spcBef>
              <a:buSzPct val="100016"/>
              <a:buBlip>
                <a:blip r:embed="rId2"/>
              </a:buBlip>
            </a:pPr>
            <a:r>
              <a:rPr b="0" lang="en-US" sz="2600" spc="-1" strike="noStrike">
                <a:solidFill>
                  <a:srgbClr val="000000"/>
                </a:solidFill>
                <a:latin typeface="Calibri"/>
              </a:rPr>
              <a:t>The matrix measures financial (or economic) risk on one axis &amp; political risk on the other axis.</a:t>
            </a:r>
            <a:endParaRPr b="0" lang="en-US" sz="2600" spc="-1" strike="noStrike">
              <a:solidFill>
                <a:srgbClr val="000000"/>
              </a:solidFill>
              <a:latin typeface="Calibri"/>
            </a:endParaRPr>
          </a:p>
          <a:p>
            <a:pPr marL="343080" indent="-343080">
              <a:lnSpc>
                <a:spcPct val="100000"/>
              </a:lnSpc>
              <a:spcBef>
                <a:spcPts val="519"/>
              </a:spcBef>
              <a:buSzPct val="100016"/>
              <a:buBlip>
                <a:blip r:embed="rId3"/>
              </a:buBlip>
            </a:pPr>
            <a:r>
              <a:rPr b="0" lang="en-US" sz="2600" spc="-1" strike="noStrike">
                <a:solidFill>
                  <a:srgbClr val="000000"/>
                </a:solidFill>
                <a:latin typeface="Calibri"/>
              </a:rPr>
              <a:t>Each country can be positioned on the matrix based on its political &amp; financial ratings.</a:t>
            </a:r>
            <a:endParaRPr b="0" lang="en-US" sz="2600" spc="-1" strike="noStrike">
              <a:solidFill>
                <a:srgbClr val="000000"/>
              </a:solidFill>
              <a:latin typeface="Calibri"/>
            </a:endParaRPr>
          </a:p>
        </p:txBody>
      </p:sp>
      <p:sp>
        <p:nvSpPr>
          <p:cNvPr id="530" name="PlaceHolder 3"/>
          <p:cNvSpPr>
            <a:spLocks noGrp="1"/>
          </p:cNvSpPr>
          <p:nvPr>
            <p:ph type="ftr" idx="12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31" name="PlaceHolder 4"/>
          <p:cNvSpPr>
            <a:spLocks noGrp="1"/>
          </p:cNvSpPr>
          <p:nvPr>
            <p:ph type="sldNum" idx="12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C088CDB4-DD1C-44BD-8232-A0B44D137264}"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205560" y="304560"/>
            <a:ext cx="8732520" cy="1142640"/>
          </a:xfrm>
          <a:prstGeom prst="rect">
            <a:avLst/>
          </a:prstGeom>
          <a:noFill/>
          <a:ln w="0">
            <a:noFill/>
          </a:ln>
        </p:spPr>
        <p:txBody>
          <a:bodyPr numCol="1" spcCol="0" anchor="ctr">
            <a:noAutofit/>
          </a:bodyPr>
          <a:p>
            <a:pPr algn="ctr">
              <a:lnSpc>
                <a:spcPct val="100000"/>
              </a:lnSpc>
              <a:buNone/>
            </a:pPr>
            <a:r>
              <a:rPr b="1" lang="en-US" sz="3700" spc="-1" strike="noStrike">
                <a:solidFill>
                  <a:srgbClr val="0070c0"/>
                </a:solidFill>
                <a:latin typeface="Calibri"/>
              </a:rPr>
              <a:t>The Foreign Investment Risk Matrix (FIRM)</a:t>
            </a:r>
            <a:endParaRPr b="0" lang="en-US" sz="3700" spc="-1" strike="noStrike">
              <a:solidFill>
                <a:srgbClr val="000000"/>
              </a:solidFill>
              <a:latin typeface="Calibri"/>
            </a:endParaRPr>
          </a:p>
        </p:txBody>
      </p:sp>
      <p:sp>
        <p:nvSpPr>
          <p:cNvPr id="533" name="PlaceHolder 2"/>
          <p:cNvSpPr>
            <a:spLocks noGrp="1"/>
          </p:cNvSpPr>
          <p:nvPr>
            <p:ph type="ftr" idx="12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34" name="PlaceHolder 3"/>
          <p:cNvSpPr>
            <a:spLocks noGrp="1"/>
          </p:cNvSpPr>
          <p:nvPr>
            <p:ph type="sldNum" idx="12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81C7A117-C16A-4223-9EAF-A4F1C5BA92EC}" type="slidenum">
              <a:rPr b="0" lang="en-US" sz="2200" spc="-1" strike="noStrike">
                <a:solidFill>
                  <a:srgbClr val="8b8b8b"/>
                </a:solidFill>
                <a:latin typeface="Cambria"/>
              </a:rPr>
              <a:t>&lt;number&gt;</a:t>
            </a:fld>
            <a:endParaRPr b="0" lang="en-US" sz="2200" spc="-1" strike="noStrike">
              <a:latin typeface="Times New Roman"/>
            </a:endParaRPr>
          </a:p>
        </p:txBody>
      </p:sp>
      <p:grpSp>
        <p:nvGrpSpPr>
          <p:cNvPr id="535" name="Group 2"/>
          <p:cNvGrpSpPr/>
          <p:nvPr/>
        </p:nvGrpSpPr>
        <p:grpSpPr>
          <a:xfrm>
            <a:off x="1718640" y="1447560"/>
            <a:ext cx="5343120" cy="4847040"/>
            <a:chOff x="1718640" y="1447560"/>
            <a:chExt cx="5343120" cy="4847040"/>
          </a:xfrm>
        </p:grpSpPr>
        <p:sp>
          <p:nvSpPr>
            <p:cNvPr id="536" name="Freeform 3"/>
            <p:cNvSpPr/>
            <p:nvPr/>
          </p:nvSpPr>
          <p:spPr>
            <a:xfrm>
              <a:off x="2549520" y="2285640"/>
              <a:ext cx="4512240" cy="3933000"/>
            </a:xfrm>
            <a:custGeom>
              <a:avLst/>
              <a:gdLst/>
              <a:ahLst/>
              <a:rect l="l" t="t" r="r" b="b"/>
              <a:pathLst>
                <a:path w="2976" h="2496">
                  <a:moveTo>
                    <a:pt x="0" y="0"/>
                  </a:moveTo>
                  <a:lnTo>
                    <a:pt x="672" y="0"/>
                  </a:lnTo>
                  <a:lnTo>
                    <a:pt x="2976" y="2208"/>
                  </a:lnTo>
                  <a:lnTo>
                    <a:pt x="2976" y="2496"/>
                  </a:lnTo>
                  <a:lnTo>
                    <a:pt x="0" y="2496"/>
                  </a:lnTo>
                  <a:lnTo>
                    <a:pt x="0" y="0"/>
                  </a:lnTo>
                  <a:close/>
                </a:path>
              </a:pathLst>
            </a:custGeom>
            <a:solidFill>
              <a:srgbClr val="ff99ff"/>
            </a:solidFill>
            <a:ln w="9525">
              <a:solidFill>
                <a:srgbClr val="ff99ff"/>
              </a:solidFill>
              <a:round/>
            </a:ln>
          </p:spPr>
          <p:style>
            <a:lnRef idx="0"/>
            <a:fillRef idx="0"/>
            <a:effectRef idx="0"/>
            <a:fontRef idx="minor"/>
          </p:style>
        </p:sp>
        <p:sp>
          <p:nvSpPr>
            <p:cNvPr id="537" name="Freeform 4"/>
            <p:cNvSpPr/>
            <p:nvPr/>
          </p:nvSpPr>
          <p:spPr>
            <a:xfrm>
              <a:off x="4296600" y="2257200"/>
              <a:ext cx="2765160" cy="2742480"/>
            </a:xfrm>
            <a:custGeom>
              <a:avLst/>
              <a:gdLst/>
              <a:ahLst/>
              <a:rect l="l" t="t" r="r" b="b"/>
              <a:pathLst>
                <a:path w="1824" h="1728">
                  <a:moveTo>
                    <a:pt x="0" y="0"/>
                  </a:moveTo>
                  <a:lnTo>
                    <a:pt x="1824" y="0"/>
                  </a:lnTo>
                  <a:lnTo>
                    <a:pt x="1824" y="1728"/>
                  </a:lnTo>
                  <a:lnTo>
                    <a:pt x="0" y="0"/>
                  </a:lnTo>
                  <a:close/>
                </a:path>
              </a:pathLst>
            </a:custGeom>
            <a:solidFill>
              <a:srgbClr val="99ffcc"/>
            </a:solidFill>
            <a:ln w="9525">
              <a:solidFill>
                <a:srgbClr val="99ffcc"/>
              </a:solidFill>
              <a:round/>
            </a:ln>
          </p:spPr>
          <p:style>
            <a:lnRef idx="0"/>
            <a:fillRef idx="0"/>
            <a:effectRef idx="0"/>
            <a:fontRef idx="minor"/>
          </p:style>
        </p:sp>
        <p:sp>
          <p:nvSpPr>
            <p:cNvPr id="538" name="Freeform 5"/>
            <p:cNvSpPr/>
            <p:nvPr/>
          </p:nvSpPr>
          <p:spPr>
            <a:xfrm>
              <a:off x="3132000" y="2257200"/>
              <a:ext cx="3929760" cy="3656880"/>
            </a:xfrm>
            <a:custGeom>
              <a:avLst/>
              <a:gdLst/>
              <a:ahLst/>
              <a:rect l="l" t="t" r="r" b="b"/>
              <a:pathLst>
                <a:path w="2526" h="2190">
                  <a:moveTo>
                    <a:pt x="30" y="6"/>
                  </a:moveTo>
                  <a:lnTo>
                    <a:pt x="894" y="6"/>
                  </a:lnTo>
                  <a:cubicBezTo>
                    <a:pt x="932" y="44"/>
                    <a:pt x="958" y="84"/>
                    <a:pt x="1002" y="114"/>
                  </a:cubicBezTo>
                  <a:cubicBezTo>
                    <a:pt x="1071" y="217"/>
                    <a:pt x="979" y="96"/>
                    <a:pt x="1062" y="162"/>
                  </a:cubicBezTo>
                  <a:cubicBezTo>
                    <a:pt x="1073" y="171"/>
                    <a:pt x="1075" y="189"/>
                    <a:pt x="1086" y="198"/>
                  </a:cubicBezTo>
                  <a:cubicBezTo>
                    <a:pt x="1108" y="217"/>
                    <a:pt x="1158" y="246"/>
                    <a:pt x="1158" y="246"/>
                  </a:cubicBezTo>
                  <a:cubicBezTo>
                    <a:pt x="1206" y="318"/>
                    <a:pt x="1254" y="402"/>
                    <a:pt x="1326" y="450"/>
                  </a:cubicBezTo>
                  <a:cubicBezTo>
                    <a:pt x="1330" y="462"/>
                    <a:pt x="1329" y="477"/>
                    <a:pt x="1338" y="486"/>
                  </a:cubicBezTo>
                  <a:cubicBezTo>
                    <a:pt x="1344" y="492"/>
                    <a:pt x="1467" y="584"/>
                    <a:pt x="1482" y="594"/>
                  </a:cubicBezTo>
                  <a:cubicBezTo>
                    <a:pt x="1546" y="690"/>
                    <a:pt x="1462" y="574"/>
                    <a:pt x="1542" y="654"/>
                  </a:cubicBezTo>
                  <a:cubicBezTo>
                    <a:pt x="1596" y="708"/>
                    <a:pt x="1532" y="679"/>
                    <a:pt x="1602" y="702"/>
                  </a:cubicBezTo>
                  <a:cubicBezTo>
                    <a:pt x="1668" y="801"/>
                    <a:pt x="1582" y="688"/>
                    <a:pt x="1662" y="750"/>
                  </a:cubicBezTo>
                  <a:cubicBezTo>
                    <a:pt x="1662" y="750"/>
                    <a:pt x="1752" y="840"/>
                    <a:pt x="1770" y="858"/>
                  </a:cubicBezTo>
                  <a:cubicBezTo>
                    <a:pt x="1811" y="899"/>
                    <a:pt x="1874" y="926"/>
                    <a:pt x="1914" y="966"/>
                  </a:cubicBezTo>
                  <a:cubicBezTo>
                    <a:pt x="1926" y="978"/>
                    <a:pt x="1936" y="993"/>
                    <a:pt x="1950" y="1002"/>
                  </a:cubicBezTo>
                  <a:cubicBezTo>
                    <a:pt x="1972" y="1017"/>
                    <a:pt x="2000" y="1023"/>
                    <a:pt x="2022" y="1038"/>
                  </a:cubicBezTo>
                  <a:cubicBezTo>
                    <a:pt x="2030" y="1050"/>
                    <a:pt x="2035" y="1065"/>
                    <a:pt x="2046" y="1074"/>
                  </a:cubicBezTo>
                  <a:cubicBezTo>
                    <a:pt x="2068" y="1093"/>
                    <a:pt x="2118" y="1122"/>
                    <a:pt x="2118" y="1122"/>
                  </a:cubicBezTo>
                  <a:cubicBezTo>
                    <a:pt x="2149" y="1168"/>
                    <a:pt x="2197" y="1212"/>
                    <a:pt x="2250" y="1230"/>
                  </a:cubicBezTo>
                  <a:cubicBezTo>
                    <a:pt x="2258" y="1242"/>
                    <a:pt x="2263" y="1257"/>
                    <a:pt x="2274" y="1266"/>
                  </a:cubicBezTo>
                  <a:cubicBezTo>
                    <a:pt x="2296" y="1285"/>
                    <a:pt x="2346" y="1314"/>
                    <a:pt x="2346" y="1314"/>
                  </a:cubicBezTo>
                  <a:cubicBezTo>
                    <a:pt x="2378" y="1362"/>
                    <a:pt x="2429" y="1402"/>
                    <a:pt x="2478" y="1434"/>
                  </a:cubicBezTo>
                  <a:cubicBezTo>
                    <a:pt x="2507" y="1477"/>
                    <a:pt x="2489" y="1464"/>
                    <a:pt x="2526" y="1482"/>
                  </a:cubicBezTo>
                  <a:cubicBezTo>
                    <a:pt x="2526" y="1718"/>
                    <a:pt x="2526" y="1954"/>
                    <a:pt x="2526" y="2190"/>
                  </a:cubicBezTo>
                  <a:cubicBezTo>
                    <a:pt x="2408" y="2160"/>
                    <a:pt x="2408" y="2147"/>
                    <a:pt x="2310" y="2082"/>
                  </a:cubicBezTo>
                  <a:cubicBezTo>
                    <a:pt x="2283" y="2064"/>
                    <a:pt x="2214" y="2058"/>
                    <a:pt x="2214" y="2058"/>
                  </a:cubicBezTo>
                  <a:cubicBezTo>
                    <a:pt x="2134" y="1978"/>
                    <a:pt x="2220" y="2053"/>
                    <a:pt x="2142" y="2010"/>
                  </a:cubicBezTo>
                  <a:cubicBezTo>
                    <a:pt x="2089" y="1980"/>
                    <a:pt x="2054" y="1945"/>
                    <a:pt x="1998" y="1926"/>
                  </a:cubicBezTo>
                  <a:cubicBezTo>
                    <a:pt x="1934" y="1830"/>
                    <a:pt x="2018" y="1946"/>
                    <a:pt x="1938" y="1866"/>
                  </a:cubicBezTo>
                  <a:cubicBezTo>
                    <a:pt x="1895" y="1823"/>
                    <a:pt x="1870" y="1769"/>
                    <a:pt x="1818" y="1734"/>
                  </a:cubicBezTo>
                  <a:cubicBezTo>
                    <a:pt x="1754" y="1638"/>
                    <a:pt x="1838" y="1754"/>
                    <a:pt x="1758" y="1674"/>
                  </a:cubicBezTo>
                  <a:cubicBezTo>
                    <a:pt x="1727" y="1643"/>
                    <a:pt x="1702" y="1600"/>
                    <a:pt x="1674" y="1566"/>
                  </a:cubicBezTo>
                  <a:cubicBezTo>
                    <a:pt x="1650" y="1538"/>
                    <a:pt x="1582" y="1479"/>
                    <a:pt x="1554" y="1458"/>
                  </a:cubicBezTo>
                  <a:cubicBezTo>
                    <a:pt x="1475" y="1399"/>
                    <a:pt x="1362" y="1362"/>
                    <a:pt x="1290" y="1290"/>
                  </a:cubicBezTo>
                  <a:cubicBezTo>
                    <a:pt x="1194" y="1194"/>
                    <a:pt x="1067" y="1125"/>
                    <a:pt x="954" y="1050"/>
                  </a:cubicBezTo>
                  <a:cubicBezTo>
                    <a:pt x="883" y="1003"/>
                    <a:pt x="845" y="929"/>
                    <a:pt x="786" y="870"/>
                  </a:cubicBezTo>
                  <a:cubicBezTo>
                    <a:pt x="759" y="788"/>
                    <a:pt x="630" y="695"/>
                    <a:pt x="570" y="618"/>
                  </a:cubicBezTo>
                  <a:cubicBezTo>
                    <a:pt x="497" y="525"/>
                    <a:pt x="442" y="421"/>
                    <a:pt x="366" y="330"/>
                  </a:cubicBezTo>
                  <a:cubicBezTo>
                    <a:pt x="327" y="283"/>
                    <a:pt x="297" y="232"/>
                    <a:pt x="246" y="198"/>
                  </a:cubicBezTo>
                  <a:cubicBezTo>
                    <a:pt x="206" y="137"/>
                    <a:pt x="138" y="106"/>
                    <a:pt x="78" y="66"/>
                  </a:cubicBezTo>
                  <a:cubicBezTo>
                    <a:pt x="61" y="55"/>
                    <a:pt x="57" y="31"/>
                    <a:pt x="42" y="18"/>
                  </a:cubicBezTo>
                  <a:cubicBezTo>
                    <a:pt x="32" y="10"/>
                    <a:pt x="15" y="15"/>
                    <a:pt x="6" y="6"/>
                  </a:cubicBezTo>
                  <a:cubicBezTo>
                    <a:pt x="0" y="0"/>
                    <a:pt x="22" y="6"/>
                    <a:pt x="30" y="6"/>
                  </a:cubicBezTo>
                  <a:close/>
                </a:path>
              </a:pathLst>
            </a:custGeom>
            <a:solidFill>
              <a:srgbClr val="99ccff"/>
            </a:solidFill>
            <a:ln w="9525">
              <a:solidFill>
                <a:srgbClr val="99ccff"/>
              </a:solidFill>
              <a:round/>
            </a:ln>
          </p:spPr>
          <p:style>
            <a:lnRef idx="0"/>
            <a:fillRef idx="0"/>
            <a:effectRef idx="0"/>
            <a:fontRef idx="minor"/>
          </p:style>
        </p:sp>
        <p:sp>
          <p:nvSpPr>
            <p:cNvPr id="539" name="Rectangle 6"/>
            <p:cNvSpPr/>
            <p:nvPr/>
          </p:nvSpPr>
          <p:spPr>
            <a:xfrm>
              <a:off x="2549520" y="2257200"/>
              <a:ext cx="4512240" cy="3961440"/>
            </a:xfrm>
            <a:prstGeom prst="rect">
              <a:avLst/>
            </a:prstGeom>
            <a:noFill/>
            <a:ln w="25400">
              <a:solidFill>
                <a:srgbClr val="000000"/>
              </a:solidFill>
              <a:miter/>
            </a:ln>
          </p:spPr>
          <p:style>
            <a:lnRef idx="0"/>
            <a:fillRef idx="0"/>
            <a:effectRef idx="0"/>
            <a:fontRef idx="minor"/>
          </p:style>
        </p:sp>
        <p:sp>
          <p:nvSpPr>
            <p:cNvPr id="540" name="Rectangle 7"/>
            <p:cNvSpPr/>
            <p:nvPr/>
          </p:nvSpPr>
          <p:spPr>
            <a:xfrm>
              <a:off x="4296600" y="3323880"/>
              <a:ext cx="1309680" cy="657720"/>
            </a:xfrm>
            <a:prstGeom prst="rect">
              <a:avLst/>
            </a:prstGeom>
            <a:noFill/>
            <a:ln w="0">
              <a:noFill/>
            </a:ln>
          </p:spPr>
          <p:style>
            <a:lnRef idx="0"/>
            <a:fillRef idx="0"/>
            <a:effectRef idx="0"/>
            <a:fontRef idx="minor"/>
          </p:style>
          <p:txBody>
            <a:bodyPr lIns="90360" rIns="90360" tIns="44280" bIns="44280" anchor="t">
              <a:spAutoFit/>
            </a:bodyPr>
            <a:p>
              <a:pPr algn="ctr">
                <a:lnSpc>
                  <a:spcPct val="85000"/>
                </a:lnSpc>
                <a:buNone/>
              </a:pPr>
              <a:r>
                <a:rPr b="1" lang="en-US" sz="2200" spc="-1" strike="noStrike">
                  <a:solidFill>
                    <a:srgbClr val="000000"/>
                  </a:solidFill>
                  <a:latin typeface="Century Gothic"/>
                </a:rPr>
                <a:t>Unclear</a:t>
              </a:r>
              <a:endParaRPr b="0" lang="en-US" sz="2200" spc="-1" strike="noStrike">
                <a:latin typeface="Arial"/>
              </a:endParaRPr>
            </a:p>
            <a:p>
              <a:pPr algn="ctr">
                <a:lnSpc>
                  <a:spcPct val="85000"/>
                </a:lnSpc>
                <a:buNone/>
              </a:pPr>
              <a:r>
                <a:rPr b="1" lang="en-US" sz="2200" spc="-1" strike="noStrike">
                  <a:solidFill>
                    <a:srgbClr val="000000"/>
                  </a:solidFill>
                  <a:latin typeface="Century Gothic"/>
                </a:rPr>
                <a:t>Zone</a:t>
              </a:r>
              <a:endParaRPr b="0" lang="en-US" sz="2200" spc="-1" strike="noStrike">
                <a:latin typeface="Arial"/>
              </a:endParaRPr>
            </a:p>
          </p:txBody>
        </p:sp>
        <p:sp>
          <p:nvSpPr>
            <p:cNvPr id="541" name="Rectangle 8"/>
            <p:cNvSpPr/>
            <p:nvPr/>
          </p:nvSpPr>
          <p:spPr>
            <a:xfrm>
              <a:off x="5270040" y="2571480"/>
              <a:ext cx="1782720" cy="942480"/>
            </a:xfrm>
            <a:prstGeom prst="rect">
              <a:avLst/>
            </a:prstGeom>
            <a:noFill/>
            <a:ln w="0">
              <a:noFill/>
            </a:ln>
          </p:spPr>
          <p:style>
            <a:lnRef idx="0"/>
            <a:fillRef idx="0"/>
            <a:effectRef idx="0"/>
            <a:fontRef idx="minor"/>
          </p:style>
          <p:txBody>
            <a:bodyPr lIns="90360" rIns="90360" tIns="44280" bIns="44280" anchor="t">
              <a:spAutoFit/>
            </a:bodyPr>
            <a:p>
              <a:pPr algn="ctr">
                <a:lnSpc>
                  <a:spcPct val="85000"/>
                </a:lnSpc>
                <a:buNone/>
              </a:pPr>
              <a:r>
                <a:rPr b="1" lang="en-US" sz="2200" spc="-1" strike="noStrike">
                  <a:solidFill>
                    <a:srgbClr val="000000"/>
                  </a:solidFill>
                  <a:latin typeface="Century Gothic"/>
                </a:rPr>
                <a:t>Acceptable</a:t>
              </a:r>
              <a:endParaRPr b="0" lang="en-US" sz="2200" spc="-1" strike="noStrike">
                <a:latin typeface="Arial"/>
              </a:endParaRPr>
            </a:p>
            <a:p>
              <a:pPr algn="ctr">
                <a:lnSpc>
                  <a:spcPct val="85000"/>
                </a:lnSpc>
                <a:buNone/>
              </a:pPr>
              <a:r>
                <a:rPr b="1" lang="en-US" sz="2200" spc="-1" strike="noStrike">
                  <a:solidFill>
                    <a:srgbClr val="000000"/>
                  </a:solidFill>
                  <a:latin typeface="Century Gothic"/>
                </a:rPr>
                <a:t>Zone</a:t>
              </a:r>
              <a:endParaRPr b="0" lang="en-US" sz="2200" spc="-1" strike="noStrike">
                <a:latin typeface="Arial"/>
              </a:endParaRPr>
            </a:p>
          </p:txBody>
        </p:sp>
        <p:sp>
          <p:nvSpPr>
            <p:cNvPr id="542" name="Rectangle 9"/>
            <p:cNvSpPr/>
            <p:nvPr/>
          </p:nvSpPr>
          <p:spPr>
            <a:xfrm>
              <a:off x="2930400" y="4479480"/>
              <a:ext cx="2129400" cy="657720"/>
            </a:xfrm>
            <a:prstGeom prst="rect">
              <a:avLst/>
            </a:prstGeom>
            <a:noFill/>
            <a:ln w="0">
              <a:noFill/>
            </a:ln>
          </p:spPr>
          <p:style>
            <a:lnRef idx="0"/>
            <a:fillRef idx="0"/>
            <a:effectRef idx="0"/>
            <a:fontRef idx="minor"/>
          </p:style>
          <p:txBody>
            <a:bodyPr wrap="none" lIns="90360" rIns="90360" tIns="44280" bIns="44280" anchor="t">
              <a:spAutoFit/>
            </a:bodyPr>
            <a:p>
              <a:pPr algn="ctr">
                <a:lnSpc>
                  <a:spcPct val="85000"/>
                </a:lnSpc>
                <a:buNone/>
              </a:pPr>
              <a:r>
                <a:rPr b="1" lang="en-US" sz="2200" spc="-1" strike="noStrike">
                  <a:solidFill>
                    <a:srgbClr val="000000"/>
                  </a:solidFill>
                  <a:latin typeface="Century Gothic"/>
                </a:rPr>
                <a:t>Unacceptable</a:t>
              </a:r>
              <a:endParaRPr b="0" lang="en-US" sz="2200" spc="-1" strike="noStrike">
                <a:latin typeface="Arial"/>
              </a:endParaRPr>
            </a:p>
            <a:p>
              <a:pPr algn="ctr">
                <a:lnSpc>
                  <a:spcPct val="85000"/>
                </a:lnSpc>
                <a:buNone/>
              </a:pPr>
              <a:r>
                <a:rPr b="1" lang="en-US" sz="2200" spc="-1" strike="noStrike">
                  <a:solidFill>
                    <a:srgbClr val="000000"/>
                  </a:solidFill>
                  <a:latin typeface="Century Gothic"/>
                </a:rPr>
                <a:t>Zone</a:t>
              </a:r>
              <a:endParaRPr b="0" lang="en-US" sz="2200" spc="-1" strike="noStrike">
                <a:latin typeface="Arial"/>
              </a:endParaRPr>
            </a:p>
          </p:txBody>
        </p:sp>
        <p:sp>
          <p:nvSpPr>
            <p:cNvPr id="543" name="Rectangle 10"/>
            <p:cNvSpPr/>
            <p:nvPr/>
          </p:nvSpPr>
          <p:spPr>
            <a:xfrm>
              <a:off x="2476800" y="1447560"/>
              <a:ext cx="4584960" cy="423360"/>
            </a:xfrm>
            <a:prstGeom prst="rect">
              <a:avLst/>
            </a:prstGeom>
            <a:noFill/>
            <a:ln w="0">
              <a:noFill/>
            </a:ln>
          </p:spPr>
          <p:style>
            <a:lnRef idx="0"/>
            <a:fillRef idx="0"/>
            <a:effectRef idx="0"/>
            <a:fontRef idx="minor"/>
          </p:style>
          <p:txBody>
            <a:bodyPr lIns="90360" rIns="90360" tIns="44280" bIns="44280" anchor="t">
              <a:spAutoFit/>
            </a:bodyPr>
            <a:p>
              <a:pPr algn="ctr">
                <a:lnSpc>
                  <a:spcPct val="100000"/>
                </a:lnSpc>
                <a:buNone/>
              </a:pPr>
              <a:r>
                <a:rPr b="1" lang="en-US" sz="2200" spc="-1" strike="noStrike">
                  <a:solidFill>
                    <a:srgbClr val="990033"/>
                  </a:solidFill>
                  <a:latin typeface="Century Gothic"/>
                </a:rPr>
                <a:t>Financial Risk Rating</a:t>
              </a:r>
              <a:endParaRPr b="0" lang="en-US" sz="2200" spc="-1" strike="noStrike">
                <a:latin typeface="Arial"/>
              </a:endParaRPr>
            </a:p>
          </p:txBody>
        </p:sp>
        <p:sp>
          <p:nvSpPr>
            <p:cNvPr id="544" name="Rectangle 11"/>
            <p:cNvSpPr/>
            <p:nvPr/>
          </p:nvSpPr>
          <p:spPr>
            <a:xfrm rot="16200000">
              <a:off x="-88200" y="3974400"/>
              <a:ext cx="4037760" cy="423360"/>
            </a:xfrm>
            <a:prstGeom prst="rect">
              <a:avLst/>
            </a:prstGeom>
            <a:noFill/>
            <a:ln w="0">
              <a:noFill/>
            </a:ln>
          </p:spPr>
          <p:style>
            <a:lnRef idx="0"/>
            <a:fillRef idx="0"/>
            <a:effectRef idx="0"/>
            <a:fontRef idx="minor"/>
          </p:style>
          <p:txBody>
            <a:bodyPr lIns="90360" rIns="90360" tIns="44280" bIns="44280" anchor="t">
              <a:spAutoFit/>
            </a:bodyPr>
            <a:p>
              <a:pPr algn="ctr">
                <a:lnSpc>
                  <a:spcPct val="100000"/>
                </a:lnSpc>
                <a:buNone/>
              </a:pPr>
              <a:r>
                <a:rPr b="1" lang="en-US" sz="2200" spc="-1" strike="noStrike">
                  <a:solidFill>
                    <a:srgbClr val="990033"/>
                  </a:solidFill>
                  <a:latin typeface="Century Gothic"/>
                </a:rPr>
                <a:t>Political Risk Rating</a:t>
              </a:r>
              <a:endParaRPr b="0" lang="en-US" sz="2200" spc="-1" strike="noStrike">
                <a:latin typeface="Arial"/>
              </a:endParaRPr>
            </a:p>
          </p:txBody>
        </p:sp>
        <p:sp>
          <p:nvSpPr>
            <p:cNvPr id="545" name="Rectangle 12"/>
            <p:cNvSpPr/>
            <p:nvPr/>
          </p:nvSpPr>
          <p:spPr>
            <a:xfrm>
              <a:off x="5024160" y="1833480"/>
              <a:ext cx="2037600" cy="423360"/>
            </a:xfrm>
            <a:prstGeom prst="rect">
              <a:avLst/>
            </a:prstGeom>
            <a:noFill/>
            <a:ln w="0">
              <a:noFill/>
            </a:ln>
          </p:spPr>
          <p:style>
            <a:lnRef idx="0"/>
            <a:fillRef idx="0"/>
            <a:effectRef idx="0"/>
            <a:fontRef idx="minor"/>
          </p:style>
          <p:txBody>
            <a:bodyPr lIns="90360" rIns="90360" tIns="44280" bIns="44280" anchor="t">
              <a:spAutoFit/>
            </a:bodyPr>
            <a:p>
              <a:pPr algn="r">
                <a:lnSpc>
                  <a:spcPct val="100000"/>
                </a:lnSpc>
                <a:buNone/>
              </a:pPr>
              <a:r>
                <a:rPr b="1" lang="en-US" sz="2200" spc="-1" strike="noStrike">
                  <a:solidFill>
                    <a:srgbClr val="000000"/>
                  </a:solidFill>
                  <a:latin typeface="Century Gothic"/>
                </a:rPr>
                <a:t>Acceptable </a:t>
              </a:r>
              <a:endParaRPr b="0" lang="en-US" sz="2200" spc="-1" strike="noStrike">
                <a:latin typeface="Arial"/>
              </a:endParaRPr>
            </a:p>
          </p:txBody>
        </p:sp>
        <p:sp>
          <p:nvSpPr>
            <p:cNvPr id="546" name="Rectangle 13"/>
            <p:cNvSpPr/>
            <p:nvPr/>
          </p:nvSpPr>
          <p:spPr>
            <a:xfrm>
              <a:off x="2476800" y="1831680"/>
              <a:ext cx="2116440" cy="758520"/>
            </a:xfrm>
            <a:prstGeom prst="rect">
              <a:avLst/>
            </a:prstGeom>
            <a:noFill/>
            <a:ln w="0">
              <a:noFill/>
            </a:ln>
          </p:spPr>
          <p:style>
            <a:lnRef idx="0"/>
            <a:fillRef idx="0"/>
            <a:effectRef idx="0"/>
            <a:fontRef idx="minor"/>
          </p:style>
          <p:txBody>
            <a:bodyPr lIns="90360" rIns="90360" tIns="44280" bIns="44280" anchor="t">
              <a:spAutoFit/>
            </a:bodyPr>
            <a:p>
              <a:pPr>
                <a:lnSpc>
                  <a:spcPct val="100000"/>
                </a:lnSpc>
                <a:buNone/>
              </a:pPr>
              <a:r>
                <a:rPr b="1" lang="en-US" sz="2200" spc="-1" strike="noStrike">
                  <a:solidFill>
                    <a:srgbClr val="000000"/>
                  </a:solidFill>
                  <a:latin typeface="Century Gothic"/>
                </a:rPr>
                <a:t>Unacceptable</a:t>
              </a:r>
              <a:endParaRPr b="0" lang="en-US" sz="2200" spc="-1" strike="noStrike">
                <a:latin typeface="Arial"/>
              </a:endParaRPr>
            </a:p>
          </p:txBody>
        </p:sp>
        <p:sp>
          <p:nvSpPr>
            <p:cNvPr id="547" name="Rectangle 14"/>
            <p:cNvSpPr/>
            <p:nvPr/>
          </p:nvSpPr>
          <p:spPr>
            <a:xfrm rot="16200000">
              <a:off x="1761840" y="2545560"/>
              <a:ext cx="1153800" cy="423360"/>
            </a:xfrm>
            <a:prstGeom prst="rect">
              <a:avLst/>
            </a:prstGeom>
            <a:noFill/>
            <a:ln w="0">
              <a:noFill/>
            </a:ln>
          </p:spPr>
          <p:style>
            <a:lnRef idx="0"/>
            <a:fillRef idx="0"/>
            <a:effectRef idx="0"/>
            <a:fontRef idx="minor"/>
          </p:style>
          <p:txBody>
            <a:bodyPr lIns="90360" rIns="90360" tIns="44280" bIns="44280" anchor="t">
              <a:spAutoFit/>
            </a:bodyPr>
            <a:p>
              <a:pPr algn="r">
                <a:lnSpc>
                  <a:spcPct val="100000"/>
                </a:lnSpc>
                <a:buNone/>
              </a:pPr>
              <a:r>
                <a:rPr b="1" lang="en-US" sz="2200" spc="-1" strike="noStrike">
                  <a:solidFill>
                    <a:srgbClr val="000000"/>
                  </a:solidFill>
                  <a:latin typeface="Century Gothic"/>
                </a:rPr>
                <a:t>Stable</a:t>
              </a:r>
              <a:endParaRPr b="0" lang="en-US" sz="2200" spc="-1" strike="noStrike">
                <a:latin typeface="Arial"/>
              </a:endParaRPr>
            </a:p>
          </p:txBody>
        </p:sp>
        <p:sp>
          <p:nvSpPr>
            <p:cNvPr id="548" name="Rectangle 15"/>
            <p:cNvSpPr/>
            <p:nvPr/>
          </p:nvSpPr>
          <p:spPr>
            <a:xfrm rot="16200000">
              <a:off x="1549080" y="5288400"/>
              <a:ext cx="1588680" cy="423360"/>
            </a:xfrm>
            <a:prstGeom prst="rect">
              <a:avLst/>
            </a:prstGeom>
            <a:noFill/>
            <a:ln w="0">
              <a:noFill/>
            </a:ln>
          </p:spPr>
          <p:style>
            <a:lnRef idx="0"/>
            <a:fillRef idx="0"/>
            <a:effectRef idx="0"/>
            <a:fontRef idx="minor"/>
          </p:style>
          <p:txBody>
            <a:bodyPr lIns="90360" rIns="90360" tIns="44280" bIns="44280" anchor="t">
              <a:spAutoFit/>
            </a:bodyPr>
            <a:p>
              <a:pPr>
                <a:lnSpc>
                  <a:spcPct val="100000"/>
                </a:lnSpc>
                <a:buNone/>
              </a:pPr>
              <a:r>
                <a:rPr b="1" lang="en-US" sz="2200" spc="-1" strike="noStrike">
                  <a:solidFill>
                    <a:srgbClr val="000000"/>
                  </a:solidFill>
                  <a:latin typeface="Century Gothic"/>
                </a:rPr>
                <a:t> </a:t>
              </a:r>
              <a:r>
                <a:rPr b="1" lang="en-US" sz="2200" spc="-1" strike="noStrike">
                  <a:solidFill>
                    <a:srgbClr val="000000"/>
                  </a:solidFill>
                  <a:latin typeface="Century Gothic"/>
                </a:rPr>
                <a:t>Unstable</a:t>
              </a:r>
              <a:endParaRPr b="0" lang="en-US" sz="2200" spc="-1" strike="noStrike">
                <a:latin typeface="Arial"/>
              </a:endParaRPr>
            </a:p>
          </p:txBody>
        </p:sp>
      </p:grpSp>
    </p:spTree>
  </p:cSld>
  <mc:AlternateContent>
    <mc:Choice Requires="p14">
      <p:transition spd="slow" p14:dur="2000"/>
    </mc:Choice>
    <mc:Fallback>
      <p:transition spd="slow"/>
    </mc:Fallback>
  </mc:AlternateContent>
  <p:timing>
    <p:tnLst>
      <p:par>
        <p:cTn id="819" dur="indefinite" restart="never" nodeType="tmRoot">
          <p:childTnLst>
            <p:seq>
              <p:cTn id="820" dur="indefinite" nodeType="mainSeq">
                <p:childTnLst>
                  <p:par>
                    <p:cTn id="821" nodeType="clickEffect" fill="hold">
                      <p:stCondLst>
                        <p:cond delay="indefinite"/>
                      </p:stCondLst>
                      <p:childTnLst>
                        <p:par>
                          <p:cTn id="822" nodeType="withEffect" fill="hold">
                            <p:stCondLst>
                              <p:cond delay="0"/>
                            </p:stCondLst>
                            <p:childTnLst>
                              <p:par>
                                <p:cTn id="823" nodeType="clickEffect" fill="hold" presetClass="entr" presetID="22" presetSubtype="1">
                                  <p:stCondLst>
                                    <p:cond delay="0"/>
                                  </p:stCondLst>
                                  <p:childTnLst>
                                    <p:set>
                                      <p:cBhvr>
                                        <p:cTn id="824" dur="1" fill="hold">
                                          <p:stCondLst>
                                            <p:cond delay="0"/>
                                          </p:stCondLst>
                                        </p:cTn>
                                        <p:tgtEl>
                                          <p:spTgt spid="535"/>
                                        </p:tgtEl>
                                        <p:attrNameLst>
                                          <p:attrName>style.visibility</p:attrName>
                                        </p:attrNameLst>
                                      </p:cBhvr>
                                      <p:to>
                                        <p:strVal val="visible"/>
                                      </p:to>
                                    </p:set>
                                    <p:animEffect filter="wipe(up)" transition="in">
                                      <p:cBhvr additive="repl">
                                        <p:cTn id="825" dur="5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title"/>
          </p:nvPr>
        </p:nvSpPr>
        <p:spPr>
          <a:xfrm>
            <a:off x="424080" y="609480"/>
            <a:ext cx="7996320" cy="1069920"/>
          </a:xfrm>
          <a:prstGeom prst="rect">
            <a:avLst/>
          </a:prstGeom>
          <a:noFill/>
          <a:ln w="0">
            <a:noFill/>
          </a:ln>
        </p:spPr>
        <p:txBody>
          <a:bodyPr anchor="ctr">
            <a:noAutofit/>
          </a:bodyPr>
          <a:p>
            <a:pPr algn="ctr">
              <a:lnSpc>
                <a:spcPct val="100000"/>
              </a:lnSpc>
              <a:buNone/>
            </a:pPr>
            <a:r>
              <a:rPr b="1" lang="en-US" sz="3300" spc="-1" strike="noStrike">
                <a:solidFill>
                  <a:srgbClr val="0070c0"/>
                </a:solidFill>
                <a:latin typeface="Calibri"/>
              </a:rPr>
              <a:t>Actual Country Risk Ratings Across Countries</a:t>
            </a:r>
            <a:endParaRPr b="0" lang="en-US" sz="3300" spc="-1" strike="noStrike">
              <a:solidFill>
                <a:srgbClr val="000000"/>
              </a:solidFill>
              <a:latin typeface="Calibri"/>
            </a:endParaRPr>
          </a:p>
        </p:txBody>
      </p:sp>
      <p:sp>
        <p:nvSpPr>
          <p:cNvPr id="550" name="PlaceHolder 2"/>
          <p:cNvSpPr>
            <a:spLocks noGrp="1"/>
          </p:cNvSpPr>
          <p:nvPr>
            <p:ph/>
          </p:nvPr>
        </p:nvSpPr>
        <p:spPr>
          <a:xfrm>
            <a:off x="860040" y="1828080"/>
            <a:ext cx="7423200" cy="4267080"/>
          </a:xfrm>
          <a:prstGeom prst="rect">
            <a:avLst/>
          </a:prstGeom>
          <a:noFill/>
          <a:ln w="0">
            <a:noFill/>
          </a:ln>
        </p:spPr>
        <p:txBody>
          <a:bodyPr numCol="1" spcCol="0" anchor="t">
            <a:noAutofit/>
          </a:bodyPr>
          <a:p>
            <a:pPr marL="343080" indent="-343080">
              <a:lnSpc>
                <a:spcPct val="100000"/>
              </a:lnSpc>
              <a:spcBef>
                <a:spcPts val="519"/>
              </a:spcBef>
              <a:buSzPct val="100016"/>
              <a:buBlip>
                <a:blip r:embed="rId1"/>
              </a:buBlip>
            </a:pPr>
            <a:r>
              <a:rPr b="0" lang="en-US" sz="2600" spc="-1" strike="noStrike">
                <a:solidFill>
                  <a:srgbClr val="000000"/>
                </a:solidFill>
                <a:latin typeface="Calibri"/>
              </a:rPr>
              <a:t>Some countries are rated higher according to some risk factors, but lower according to others.</a:t>
            </a:r>
            <a:endParaRPr b="0" lang="en-US" sz="2600" spc="-1" strike="noStrike">
              <a:solidFill>
                <a:srgbClr val="000000"/>
              </a:solidFill>
              <a:latin typeface="Calibri"/>
            </a:endParaRPr>
          </a:p>
          <a:p>
            <a:pPr marL="343080" indent="-343080">
              <a:lnSpc>
                <a:spcPct val="100000"/>
              </a:lnSpc>
              <a:spcBef>
                <a:spcPts val="519"/>
              </a:spcBef>
              <a:buSzPct val="100016"/>
              <a:buBlip>
                <a:blip r:embed="rId2"/>
              </a:buBlip>
            </a:pPr>
            <a:r>
              <a:rPr b="0" lang="en-US" sz="2600" spc="-1" strike="noStrike">
                <a:solidFill>
                  <a:srgbClr val="000000"/>
                </a:solidFill>
                <a:latin typeface="Calibri"/>
              </a:rPr>
              <a:t>On the whole, industrialized countries tend to be rated highly, while emerging countries tend to have lower risk ratings.</a:t>
            </a:r>
            <a:endParaRPr b="0" lang="en-US" sz="2600" spc="-1" strike="noStrike">
              <a:solidFill>
                <a:srgbClr val="000000"/>
              </a:solidFill>
              <a:latin typeface="Calibri"/>
            </a:endParaRPr>
          </a:p>
          <a:p>
            <a:pPr marL="343080" indent="-343080">
              <a:lnSpc>
                <a:spcPct val="100000"/>
              </a:lnSpc>
              <a:spcBef>
                <a:spcPts val="519"/>
              </a:spcBef>
              <a:buSzPct val="100016"/>
              <a:buBlip>
                <a:blip r:embed="rId3"/>
              </a:buBlip>
            </a:pPr>
            <a:r>
              <a:rPr b="0" lang="en-US" sz="2600" spc="-1" strike="noStrike">
                <a:solidFill>
                  <a:srgbClr val="000000"/>
                </a:solidFill>
                <a:latin typeface="Calibri"/>
              </a:rPr>
              <a:t>Country risk ratings change over time in response to changes in the risk factors. </a:t>
            </a:r>
            <a:endParaRPr b="0" lang="en-US" sz="2600" spc="-1" strike="noStrike">
              <a:solidFill>
                <a:srgbClr val="000000"/>
              </a:solidFill>
              <a:latin typeface="Calibri"/>
            </a:endParaRPr>
          </a:p>
        </p:txBody>
      </p:sp>
      <p:sp>
        <p:nvSpPr>
          <p:cNvPr id="551" name="PlaceHolder 3"/>
          <p:cNvSpPr>
            <a:spLocks noGrp="1"/>
          </p:cNvSpPr>
          <p:nvPr>
            <p:ph type="ftr" idx="12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52" name="PlaceHolder 4"/>
          <p:cNvSpPr>
            <a:spLocks noGrp="1"/>
          </p:cNvSpPr>
          <p:nvPr>
            <p:ph type="sldNum" idx="12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28524EBA-9197-4C8C-A323-85D3F21707E5}"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473760" y="304560"/>
            <a:ext cx="7809480" cy="762120"/>
          </a:xfrm>
          <a:prstGeom prst="rect">
            <a:avLst/>
          </a:prstGeom>
          <a:noFill/>
          <a:ln w="0">
            <a:noFill/>
          </a:ln>
        </p:spPr>
        <p:txBody>
          <a:bodyPr anchor="ctr">
            <a:normAutofit fontScale="81000"/>
          </a:bodyPr>
          <a:p>
            <a:pPr algn="ctr">
              <a:lnSpc>
                <a:spcPct val="100000"/>
              </a:lnSpc>
              <a:buNone/>
            </a:pPr>
            <a:r>
              <a:rPr b="1" lang="en-US" sz="3300" spc="-1" strike="noStrike">
                <a:solidFill>
                  <a:srgbClr val="0070c0"/>
                </a:solidFill>
                <a:latin typeface="Calibri"/>
              </a:rPr>
              <a:t>Incorporating Country Risk in Capital Budgeting</a:t>
            </a:r>
            <a:endParaRPr b="0" lang="en-US" sz="3300" spc="-1" strike="noStrike">
              <a:solidFill>
                <a:srgbClr val="000000"/>
              </a:solidFill>
              <a:latin typeface="Calibri"/>
            </a:endParaRPr>
          </a:p>
        </p:txBody>
      </p:sp>
      <p:sp>
        <p:nvSpPr>
          <p:cNvPr id="554" name="PlaceHolder 2"/>
          <p:cNvSpPr>
            <a:spLocks noGrp="1"/>
          </p:cNvSpPr>
          <p:nvPr>
            <p:ph/>
          </p:nvPr>
        </p:nvSpPr>
        <p:spPr>
          <a:xfrm>
            <a:off x="542520" y="1523520"/>
            <a:ext cx="8130240" cy="4571640"/>
          </a:xfrm>
          <a:prstGeom prst="rect">
            <a:avLst/>
          </a:prstGeom>
          <a:noFill/>
          <a:ln w="0">
            <a:noFill/>
          </a:ln>
        </p:spPr>
        <p:txBody>
          <a:bodyPr anchor="t">
            <a:noAutofit/>
          </a:bodyPr>
          <a:p>
            <a:pPr marL="228600" indent="-228600">
              <a:lnSpc>
                <a:spcPct val="80000"/>
              </a:lnSpc>
              <a:spcBef>
                <a:spcPts val="1001"/>
              </a:spcBef>
              <a:buSzPct val="100000"/>
              <a:buBlip>
                <a:blip r:embed="rId1"/>
              </a:buBlip>
            </a:pPr>
            <a:r>
              <a:rPr b="0" lang="en-US" sz="2200" spc="-1" strike="noStrike">
                <a:solidFill>
                  <a:srgbClr val="000000"/>
                </a:solidFill>
                <a:latin typeface="Calibri"/>
              </a:rPr>
              <a:t>If the risk rating of a country is in the acceptable zone, the projects related to that country deserve further consideration.</a:t>
            </a:r>
            <a:endParaRPr b="0" lang="en-US" sz="2200" spc="-1" strike="noStrike">
              <a:solidFill>
                <a:srgbClr val="000000"/>
              </a:solidFill>
              <a:latin typeface="Calibri"/>
            </a:endParaRPr>
          </a:p>
          <a:p>
            <a:pPr marL="228600" indent="-228600">
              <a:lnSpc>
                <a:spcPct val="80000"/>
              </a:lnSpc>
              <a:spcBef>
                <a:spcPts val="1001"/>
              </a:spcBef>
              <a:buSzPct val="100000"/>
              <a:buBlip>
                <a:blip r:embed="rId2"/>
              </a:buBlip>
            </a:pPr>
            <a:r>
              <a:rPr b="0" lang="en-US" sz="2200" spc="-1" strike="noStrike">
                <a:solidFill>
                  <a:srgbClr val="000000"/>
                </a:solidFill>
                <a:latin typeface="Calibri"/>
              </a:rPr>
              <a:t>Country risk can be incorporated into the capital budgeting analysis of a project </a:t>
            </a:r>
            <a:endParaRPr b="0" lang="en-US" sz="2200" spc="-1" strike="noStrike">
              <a:solidFill>
                <a:srgbClr val="000000"/>
              </a:solidFill>
              <a:latin typeface="Calibri"/>
            </a:endParaRPr>
          </a:p>
          <a:p>
            <a:pPr lvl="2" marL="682200" indent="-315000">
              <a:lnSpc>
                <a:spcPct val="80000"/>
              </a:lnSpc>
              <a:spcBef>
                <a:spcPts val="499"/>
              </a:spcBef>
              <a:buSzPct val="100000"/>
              <a:buBlip>
                <a:blip r:embed="rId3"/>
              </a:buBlip>
            </a:pPr>
            <a:r>
              <a:rPr b="0" lang="en-US" sz="2000" spc="-1" strike="noStrike">
                <a:solidFill>
                  <a:srgbClr val="000000"/>
                </a:solidFill>
                <a:latin typeface="Calibri"/>
              </a:rPr>
              <a:t>by adjusting the discount rate, or</a:t>
            </a:r>
            <a:endParaRPr b="0" lang="en-US" sz="2000" spc="-1" strike="noStrike">
              <a:solidFill>
                <a:srgbClr val="000000"/>
              </a:solidFill>
              <a:latin typeface="Calibri"/>
            </a:endParaRPr>
          </a:p>
          <a:p>
            <a:pPr lvl="2" marL="682200" indent="-315000">
              <a:lnSpc>
                <a:spcPct val="80000"/>
              </a:lnSpc>
              <a:spcBef>
                <a:spcPts val="499"/>
              </a:spcBef>
              <a:buSzPct val="100000"/>
              <a:buBlip>
                <a:blip r:embed="rId4"/>
              </a:buBlip>
            </a:pPr>
            <a:r>
              <a:rPr b="0" lang="en-US" sz="2000" spc="-1" strike="noStrike">
                <a:solidFill>
                  <a:srgbClr val="000000"/>
                </a:solidFill>
                <a:latin typeface="Calibri"/>
              </a:rPr>
              <a:t>by adjusting the estimated cash flows</a:t>
            </a:r>
            <a:endParaRPr b="0" lang="en-US" sz="2000" spc="-1" strike="noStrike">
              <a:solidFill>
                <a:srgbClr val="000000"/>
              </a:solidFill>
              <a:latin typeface="Calibri"/>
            </a:endParaRPr>
          </a:p>
          <a:p>
            <a:pPr marL="228600" indent="-228600">
              <a:lnSpc>
                <a:spcPct val="80000"/>
              </a:lnSpc>
              <a:spcBef>
                <a:spcPts val="1001"/>
              </a:spcBef>
              <a:buSzPct val="100000"/>
              <a:buBlip>
                <a:blip r:embed="rId5"/>
              </a:buBlip>
            </a:pPr>
            <a:r>
              <a:rPr b="0" lang="en-US" sz="2200" spc="-1" strike="noStrike">
                <a:solidFill>
                  <a:srgbClr val="000000"/>
                </a:solidFill>
                <a:latin typeface="Calibri"/>
              </a:rPr>
              <a:t>Adjustment of the Discount Rate</a:t>
            </a:r>
            <a:endParaRPr b="0" lang="en-US" sz="2200" spc="-1" strike="noStrike">
              <a:solidFill>
                <a:srgbClr val="000000"/>
              </a:solidFill>
              <a:latin typeface="Calibri"/>
            </a:endParaRPr>
          </a:p>
          <a:p>
            <a:pPr marL="228600" indent="-228600">
              <a:lnSpc>
                <a:spcPct val="80000"/>
              </a:lnSpc>
              <a:spcBef>
                <a:spcPts val="1001"/>
              </a:spcBef>
              <a:buSzPct val="100000"/>
              <a:buBlip>
                <a:blip r:embed="rId6"/>
              </a:buBlip>
            </a:pPr>
            <a:r>
              <a:rPr b="0" lang="en-US" sz="2200" spc="-1" strike="noStrike">
                <a:solidFill>
                  <a:srgbClr val="000000"/>
                </a:solidFill>
                <a:latin typeface="Calibri"/>
              </a:rPr>
              <a:t>The higher the perceived risk, the higher the discount rate that should be applied to the project’s cash flows.</a:t>
            </a:r>
            <a:endParaRPr b="0" lang="en-US" sz="2200" spc="-1" strike="noStrike">
              <a:solidFill>
                <a:srgbClr val="000000"/>
              </a:solidFill>
              <a:latin typeface="Calibri"/>
            </a:endParaRPr>
          </a:p>
          <a:p>
            <a:pPr marL="228600" indent="-228600">
              <a:lnSpc>
                <a:spcPct val="80000"/>
              </a:lnSpc>
              <a:spcBef>
                <a:spcPts val="1001"/>
              </a:spcBef>
              <a:buSzPct val="100000"/>
              <a:buBlip>
                <a:blip r:embed="rId7"/>
              </a:buBlip>
            </a:pPr>
            <a:r>
              <a:rPr b="0" lang="en-US" sz="2200" spc="-1" strike="noStrike">
                <a:solidFill>
                  <a:srgbClr val="000000"/>
                </a:solidFill>
                <a:latin typeface="Calibri"/>
              </a:rPr>
              <a:t>Adjustment of the Estimated Cash Flows</a:t>
            </a:r>
            <a:endParaRPr b="0" lang="en-US" sz="2200" spc="-1" strike="noStrike">
              <a:solidFill>
                <a:srgbClr val="000000"/>
              </a:solidFill>
              <a:latin typeface="Calibri"/>
            </a:endParaRPr>
          </a:p>
          <a:p>
            <a:pPr marL="228600" indent="-228600">
              <a:lnSpc>
                <a:spcPct val="80000"/>
              </a:lnSpc>
              <a:spcBef>
                <a:spcPts val="1001"/>
              </a:spcBef>
              <a:buSzPct val="100000"/>
              <a:buBlip>
                <a:blip r:embed="rId8"/>
              </a:buBlip>
            </a:pPr>
            <a:r>
              <a:rPr b="0" lang="en-US" sz="2200" spc="-1" strike="noStrike">
                <a:solidFill>
                  <a:srgbClr val="000000"/>
                </a:solidFill>
                <a:latin typeface="Calibri"/>
              </a:rPr>
              <a:t>By estimating how the cash flows could be affected by each form of risk, the MNC can determine the probability distribution of the net present value of the project.</a:t>
            </a:r>
            <a:endParaRPr b="0" lang="en-US" sz="2200" spc="-1" strike="noStrike">
              <a:solidFill>
                <a:srgbClr val="000000"/>
              </a:solidFill>
              <a:latin typeface="Calibri"/>
            </a:endParaRPr>
          </a:p>
        </p:txBody>
      </p:sp>
      <p:sp>
        <p:nvSpPr>
          <p:cNvPr id="555" name="PlaceHolder 3"/>
          <p:cNvSpPr>
            <a:spLocks noGrp="1"/>
          </p:cNvSpPr>
          <p:nvPr>
            <p:ph type="ftr" idx="12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56" name="PlaceHolder 4"/>
          <p:cNvSpPr>
            <a:spLocks noGrp="1"/>
          </p:cNvSpPr>
          <p:nvPr>
            <p:ph type="sldNum" idx="12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0019694-529C-4BD6-B864-1EF1677719B0}"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205560" y="304560"/>
            <a:ext cx="8261640" cy="609120"/>
          </a:xfrm>
          <a:prstGeom prst="rect">
            <a:avLst/>
          </a:prstGeom>
          <a:noFill/>
          <a:ln w="0">
            <a:noFill/>
          </a:ln>
        </p:spPr>
        <p:txBody>
          <a:bodyPr anchor="ctr">
            <a:noAutofit/>
          </a:bodyPr>
          <a:p>
            <a:pPr algn="ctr">
              <a:lnSpc>
                <a:spcPct val="100000"/>
              </a:lnSpc>
              <a:buNone/>
            </a:pPr>
            <a:r>
              <a:rPr b="1" lang="en-US" sz="3700" spc="-1" strike="noStrike">
                <a:solidFill>
                  <a:srgbClr val="0070c0"/>
                </a:solidFill>
                <a:latin typeface="Calibri"/>
              </a:rPr>
              <a:t>Applications of Country Risk Analysis</a:t>
            </a:r>
            <a:endParaRPr b="0" lang="en-US" sz="3700" spc="-1" strike="noStrike">
              <a:solidFill>
                <a:srgbClr val="000000"/>
              </a:solidFill>
              <a:latin typeface="Calibri"/>
            </a:endParaRPr>
          </a:p>
        </p:txBody>
      </p:sp>
      <p:sp>
        <p:nvSpPr>
          <p:cNvPr id="558" name="PlaceHolder 2"/>
          <p:cNvSpPr>
            <a:spLocks noGrp="1"/>
          </p:cNvSpPr>
          <p:nvPr>
            <p:ph/>
          </p:nvPr>
        </p:nvSpPr>
        <p:spPr>
          <a:xfrm>
            <a:off x="743400" y="1218960"/>
            <a:ext cx="7859160" cy="5258160"/>
          </a:xfrm>
          <a:prstGeom prst="rect">
            <a:avLst/>
          </a:prstGeom>
          <a:noFill/>
          <a:ln w="0">
            <a:noFill/>
          </a:ln>
        </p:spPr>
        <p:txBody>
          <a:bodyPr numCol="1" spcCol="0" anchor="t">
            <a:noAutofit/>
          </a:bodyPr>
          <a:p>
            <a:pPr marL="343080" indent="-343080">
              <a:lnSpc>
                <a:spcPct val="80000"/>
              </a:lnSpc>
              <a:spcBef>
                <a:spcPts val="519"/>
              </a:spcBef>
              <a:buSzPct val="100016"/>
              <a:buBlip>
                <a:blip r:embed="rId1"/>
              </a:buBlip>
            </a:pPr>
            <a:r>
              <a:rPr b="0" lang="en-US" sz="2600" spc="-1" strike="noStrike">
                <a:solidFill>
                  <a:srgbClr val="000000"/>
                </a:solidFill>
                <a:latin typeface="Calibri"/>
              </a:rPr>
              <a:t>Alerted by its risk assessor, Gulf Oil planned to deal with the loss of Iranian oil, &amp; was able to avoid major losses when the Shah of Iran fell four months later.</a:t>
            </a:r>
            <a:endParaRPr b="0" lang="en-US" sz="2600" spc="-1" strike="noStrike">
              <a:solidFill>
                <a:srgbClr val="000000"/>
              </a:solidFill>
              <a:latin typeface="Calibri"/>
            </a:endParaRPr>
          </a:p>
          <a:p>
            <a:pPr marL="343080" indent="-343080">
              <a:lnSpc>
                <a:spcPct val="80000"/>
              </a:lnSpc>
              <a:spcBef>
                <a:spcPts val="519"/>
              </a:spcBef>
              <a:buSzPct val="100016"/>
              <a:buBlip>
                <a:blip r:embed="rId2"/>
              </a:buBlip>
            </a:pPr>
            <a:r>
              <a:rPr b="0" lang="en-US" sz="2600" spc="-1" strike="noStrike">
                <a:solidFill>
                  <a:srgbClr val="000000"/>
                </a:solidFill>
                <a:latin typeface="Calibri"/>
              </a:rPr>
              <a:t>However, while the risk assessment of a country can be useful, it cannot always detect upcoming crises. </a:t>
            </a:r>
            <a:endParaRPr b="0" lang="en-US" sz="2600" spc="-1" strike="noStrike">
              <a:solidFill>
                <a:srgbClr val="000000"/>
              </a:solidFill>
              <a:latin typeface="Calibri"/>
            </a:endParaRPr>
          </a:p>
          <a:p>
            <a:pPr marL="343080" indent="-343080">
              <a:lnSpc>
                <a:spcPct val="80000"/>
              </a:lnSpc>
              <a:spcBef>
                <a:spcPts val="519"/>
              </a:spcBef>
              <a:buSzPct val="100016"/>
              <a:buBlip>
                <a:blip r:embed="rId3"/>
              </a:buBlip>
            </a:pPr>
            <a:r>
              <a:rPr b="0" lang="en-US" sz="2600" spc="-1" strike="noStrike">
                <a:solidFill>
                  <a:srgbClr val="000000"/>
                </a:solidFill>
                <a:latin typeface="Calibri"/>
              </a:rPr>
              <a:t>Iraq’s invasion of Kuwait was difficult to forecast, for example. Nevertheless, many MNCs promptly reassessed their exposure to country risk &amp; revised their operations. </a:t>
            </a:r>
            <a:endParaRPr b="0" lang="en-US" sz="2600" spc="-1" strike="noStrike">
              <a:solidFill>
                <a:srgbClr val="000000"/>
              </a:solidFill>
              <a:latin typeface="Calibri"/>
            </a:endParaRPr>
          </a:p>
          <a:p>
            <a:pPr marL="343080" indent="-343080">
              <a:lnSpc>
                <a:spcPct val="80000"/>
              </a:lnSpc>
              <a:spcBef>
                <a:spcPts val="519"/>
              </a:spcBef>
              <a:buSzPct val="100016"/>
              <a:buBlip>
                <a:blip r:embed="rId4"/>
              </a:buBlip>
            </a:pPr>
            <a:r>
              <a:rPr b="0" lang="en-US" sz="2600" spc="-1" strike="noStrike">
                <a:solidFill>
                  <a:srgbClr val="000000"/>
                </a:solidFill>
                <a:latin typeface="Calibri"/>
              </a:rPr>
              <a:t>The 1997-98 Asian crisis also showed that MNCs had underestimated the potential financial problems that could occur in the high-growth Asian countries. </a:t>
            </a:r>
            <a:endParaRPr b="0" lang="en-US" sz="2600" spc="-1" strike="noStrike">
              <a:solidFill>
                <a:srgbClr val="000000"/>
              </a:solidFill>
              <a:latin typeface="Calibri"/>
            </a:endParaRPr>
          </a:p>
        </p:txBody>
      </p:sp>
      <p:sp>
        <p:nvSpPr>
          <p:cNvPr id="559" name="PlaceHolder 3"/>
          <p:cNvSpPr>
            <a:spLocks noGrp="1"/>
          </p:cNvSpPr>
          <p:nvPr>
            <p:ph type="ftr" idx="13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60" name="PlaceHolder 4"/>
          <p:cNvSpPr>
            <a:spLocks noGrp="1"/>
          </p:cNvSpPr>
          <p:nvPr>
            <p:ph type="sldNum" idx="13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D37C756D-82C9-4E39-8E43-BC48DCC177B1}"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826" dur="indefinite" restart="never" nodeType="tmRoot">
          <p:childTnLst>
            <p:seq>
              <p:cTn id="827" dur="indefinite" nodeType="mainSeq">
                <p:childTnLst>
                  <p:par>
                    <p:cTn id="828" nodeType="clickEffect" fill="hold">
                      <p:stCondLst>
                        <p:cond delay="indefinite"/>
                      </p:stCondLst>
                      <p:childTnLst>
                        <p:par>
                          <p:cTn id="829" nodeType="withEffect" fill="hold">
                            <p:stCondLst>
                              <p:cond delay="0"/>
                            </p:stCondLst>
                            <p:childTnLst>
                              <p:par>
                                <p:cTn id="830" nodeType="clickEffect" fill="hold" presetClass="entr" presetID="22" presetSubtype="8">
                                  <p:stCondLst>
                                    <p:cond delay="0"/>
                                  </p:stCondLst>
                                  <p:childTnLst>
                                    <p:set>
                                      <p:cBhvr>
                                        <p:cTn id="831" dur="1" fill="hold">
                                          <p:stCondLst>
                                            <p:cond delay="0"/>
                                          </p:stCondLst>
                                        </p:cTn>
                                        <p:tgtEl>
                                          <p:spTgt spid="558">
                                            <p:txEl>
                                              <p:pRg st="0" end="0"/>
                                            </p:txEl>
                                          </p:spTgt>
                                        </p:tgtEl>
                                        <p:attrNameLst>
                                          <p:attrName>style.visibility</p:attrName>
                                        </p:attrNameLst>
                                      </p:cBhvr>
                                      <p:to>
                                        <p:strVal val="visible"/>
                                      </p:to>
                                    </p:set>
                                    <p:animEffect filter="wipe(left)" transition="in">
                                      <p:cBhvr additive="repl">
                                        <p:cTn id="832" dur="500"/>
                                        <p:tgtEl>
                                          <p:spTgt spid="558">
                                            <p:txEl>
                                              <p:pRg st="0" end="0"/>
                                            </p:txEl>
                                          </p:spTgt>
                                        </p:tgtEl>
                                      </p:cBhvr>
                                    </p:animEffect>
                                  </p:childTnLst>
                                </p:cTn>
                              </p:par>
                            </p:childTnLst>
                          </p:cTn>
                        </p:par>
                      </p:childTnLst>
                    </p:cTn>
                  </p:par>
                  <p:par>
                    <p:cTn id="833" nodeType="clickEffect" fill="hold">
                      <p:stCondLst>
                        <p:cond delay="indefinite"/>
                      </p:stCondLst>
                      <p:childTnLst>
                        <p:par>
                          <p:cTn id="834" nodeType="withEffect" fill="hold">
                            <p:stCondLst>
                              <p:cond delay="0"/>
                            </p:stCondLst>
                            <p:childTnLst>
                              <p:par>
                                <p:cTn id="835" nodeType="clickEffect" fill="hold" presetClass="entr" presetID="22" presetSubtype="8">
                                  <p:stCondLst>
                                    <p:cond delay="0"/>
                                  </p:stCondLst>
                                  <p:childTnLst>
                                    <p:set>
                                      <p:cBhvr>
                                        <p:cTn id="836" dur="1" fill="hold">
                                          <p:stCondLst>
                                            <p:cond delay="0"/>
                                          </p:stCondLst>
                                        </p:cTn>
                                        <p:tgtEl>
                                          <p:spTgt spid="558">
                                            <p:txEl>
                                              <p:pRg st="1" end="1"/>
                                            </p:txEl>
                                          </p:spTgt>
                                        </p:tgtEl>
                                        <p:attrNameLst>
                                          <p:attrName>style.visibility</p:attrName>
                                        </p:attrNameLst>
                                      </p:cBhvr>
                                      <p:to>
                                        <p:strVal val="visible"/>
                                      </p:to>
                                    </p:set>
                                    <p:animEffect filter="wipe(left)" transition="in">
                                      <p:cBhvr additive="repl">
                                        <p:cTn id="837" dur="500"/>
                                        <p:tgtEl>
                                          <p:spTgt spid="558">
                                            <p:txEl>
                                              <p:pRg st="1" end="1"/>
                                            </p:txEl>
                                          </p:spTgt>
                                        </p:tgtEl>
                                      </p:cBhvr>
                                    </p:animEffect>
                                  </p:childTnLst>
                                </p:cTn>
                              </p:par>
                            </p:childTnLst>
                          </p:cTn>
                        </p:par>
                      </p:childTnLst>
                    </p:cTn>
                  </p:par>
                  <p:par>
                    <p:cTn id="838" nodeType="clickEffect" fill="hold">
                      <p:stCondLst>
                        <p:cond delay="indefinite"/>
                      </p:stCondLst>
                      <p:childTnLst>
                        <p:par>
                          <p:cTn id="839" nodeType="withEffect" fill="hold">
                            <p:stCondLst>
                              <p:cond delay="0"/>
                            </p:stCondLst>
                            <p:childTnLst>
                              <p:par>
                                <p:cTn id="840" nodeType="clickEffect" fill="hold" presetClass="entr" presetID="22" presetSubtype="8">
                                  <p:stCondLst>
                                    <p:cond delay="0"/>
                                  </p:stCondLst>
                                  <p:childTnLst>
                                    <p:set>
                                      <p:cBhvr>
                                        <p:cTn id="841" dur="1" fill="hold">
                                          <p:stCondLst>
                                            <p:cond delay="0"/>
                                          </p:stCondLst>
                                        </p:cTn>
                                        <p:tgtEl>
                                          <p:spTgt spid="558">
                                            <p:txEl>
                                              <p:pRg st="2" end="2"/>
                                            </p:txEl>
                                          </p:spTgt>
                                        </p:tgtEl>
                                        <p:attrNameLst>
                                          <p:attrName>style.visibility</p:attrName>
                                        </p:attrNameLst>
                                      </p:cBhvr>
                                      <p:to>
                                        <p:strVal val="visible"/>
                                      </p:to>
                                    </p:set>
                                    <p:animEffect filter="wipe(left)" transition="in">
                                      <p:cBhvr additive="repl">
                                        <p:cTn id="842" dur="500"/>
                                        <p:tgtEl>
                                          <p:spTgt spid="558">
                                            <p:txEl>
                                              <p:pRg st="2" end="2"/>
                                            </p:txEl>
                                          </p:spTgt>
                                        </p:tgtEl>
                                      </p:cBhvr>
                                    </p:animEffect>
                                  </p:childTnLst>
                                </p:cTn>
                              </p:par>
                            </p:childTnLst>
                          </p:cTn>
                        </p:par>
                      </p:childTnLst>
                    </p:cTn>
                  </p:par>
                  <p:par>
                    <p:cTn id="843" nodeType="clickEffect" fill="hold">
                      <p:stCondLst>
                        <p:cond delay="indefinite"/>
                      </p:stCondLst>
                      <p:childTnLst>
                        <p:par>
                          <p:cTn id="844" nodeType="withEffect" fill="hold">
                            <p:stCondLst>
                              <p:cond delay="0"/>
                            </p:stCondLst>
                            <p:childTnLst>
                              <p:par>
                                <p:cTn id="845" nodeType="clickEffect" fill="hold" presetClass="entr" presetID="22" presetSubtype="8">
                                  <p:stCondLst>
                                    <p:cond delay="0"/>
                                  </p:stCondLst>
                                  <p:childTnLst>
                                    <p:set>
                                      <p:cBhvr>
                                        <p:cTn id="846" dur="1" fill="hold">
                                          <p:stCondLst>
                                            <p:cond delay="0"/>
                                          </p:stCondLst>
                                        </p:cTn>
                                        <p:tgtEl>
                                          <p:spTgt spid="558">
                                            <p:txEl>
                                              <p:pRg st="3" end="3"/>
                                            </p:txEl>
                                          </p:spTgt>
                                        </p:tgtEl>
                                        <p:attrNameLst>
                                          <p:attrName>style.visibility</p:attrName>
                                        </p:attrNameLst>
                                      </p:cBhvr>
                                      <p:to>
                                        <p:strVal val="visible"/>
                                      </p:to>
                                    </p:set>
                                    <p:animEffect filter="wipe(left)" transition="in">
                                      <p:cBhvr additive="repl">
                                        <p:cTn id="847" dur="500"/>
                                        <p:tgtEl>
                                          <p:spTgt spid="55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473760" y="304560"/>
            <a:ext cx="8178480" cy="954720"/>
          </a:xfrm>
          <a:prstGeom prst="rect">
            <a:avLst/>
          </a:prstGeom>
          <a:noFill/>
          <a:ln w="0">
            <a:noFill/>
          </a:ln>
        </p:spPr>
        <p:txBody>
          <a:bodyPr anchor="ctr">
            <a:normAutofit fontScale="88000"/>
          </a:bodyPr>
          <a:p>
            <a:pPr algn="ctr">
              <a:lnSpc>
                <a:spcPct val="100000"/>
              </a:lnSpc>
              <a:buNone/>
            </a:pPr>
            <a:r>
              <a:rPr b="1" lang="en-US" sz="3300" spc="-1" strike="noStrike">
                <a:solidFill>
                  <a:srgbClr val="0070c0"/>
                </a:solidFill>
                <a:latin typeface="Calibri"/>
              </a:rPr>
              <a:t>Reducing Exposure to Host Government Takeovers</a:t>
            </a:r>
            <a:endParaRPr b="0" lang="en-US" sz="3300" spc="-1" strike="noStrike">
              <a:solidFill>
                <a:srgbClr val="000000"/>
              </a:solidFill>
              <a:latin typeface="Calibri"/>
            </a:endParaRPr>
          </a:p>
        </p:txBody>
      </p:sp>
      <p:sp>
        <p:nvSpPr>
          <p:cNvPr id="562" name="PlaceHolder 2"/>
          <p:cNvSpPr>
            <a:spLocks noGrp="1"/>
          </p:cNvSpPr>
          <p:nvPr>
            <p:ph/>
          </p:nvPr>
        </p:nvSpPr>
        <p:spPr>
          <a:xfrm>
            <a:off x="540720" y="1296000"/>
            <a:ext cx="7994880" cy="5181120"/>
          </a:xfrm>
          <a:prstGeom prst="rect">
            <a:avLst/>
          </a:prstGeom>
          <a:noFill/>
          <a:ln w="0">
            <a:noFill/>
          </a:ln>
        </p:spPr>
        <p:txBody>
          <a:bodyPr anchor="t">
            <a:noAutofit/>
          </a:bodyPr>
          <a:p>
            <a:pPr marL="228600" indent="-228600">
              <a:lnSpc>
                <a:spcPct val="100000"/>
              </a:lnSpc>
              <a:spcBef>
                <a:spcPts val="1001"/>
              </a:spcBef>
              <a:buSzPct val="100016"/>
              <a:buBlip>
                <a:blip r:embed="rId1"/>
              </a:buBlip>
              <a:tabLst>
                <a:tab algn="l" pos="204120"/>
              </a:tabLst>
            </a:pPr>
            <a:r>
              <a:rPr b="0" lang="en-US" sz="2600" spc="-1" strike="noStrike">
                <a:solidFill>
                  <a:srgbClr val="000000"/>
                </a:solidFill>
                <a:latin typeface="Calibri"/>
              </a:rPr>
              <a:t>The benefits of DFI can be offset by country risk, the most severe of which is a host government takeover.</a:t>
            </a:r>
            <a:endParaRPr b="0" lang="en-US" sz="2600" spc="-1" strike="noStrike">
              <a:solidFill>
                <a:srgbClr val="000000"/>
              </a:solidFill>
              <a:latin typeface="Calibri"/>
            </a:endParaRPr>
          </a:p>
          <a:p>
            <a:pPr marL="228600" indent="-228600">
              <a:lnSpc>
                <a:spcPct val="100000"/>
              </a:lnSpc>
              <a:spcBef>
                <a:spcPts val="1001"/>
              </a:spcBef>
              <a:buSzPct val="100016"/>
              <a:buBlip>
                <a:blip r:embed="rId2"/>
              </a:buBlip>
              <a:tabLst>
                <a:tab algn="l" pos="204120"/>
              </a:tabLst>
            </a:pPr>
            <a:r>
              <a:rPr b="0" lang="en-US" sz="2600" spc="-1" strike="noStrike">
                <a:solidFill>
                  <a:srgbClr val="000000"/>
                </a:solidFill>
                <a:latin typeface="Calibri"/>
              </a:rPr>
              <a:t>To reduce the chance of a takeover by the host government, firms often use the following strategies:</a:t>
            </a:r>
            <a:endParaRPr b="0" lang="en-US" sz="2600" spc="-1" strike="noStrike">
              <a:solidFill>
                <a:srgbClr val="000000"/>
              </a:solidFill>
              <a:latin typeface="Calibri"/>
            </a:endParaRPr>
          </a:p>
          <a:p>
            <a:pPr marL="737640" indent="-419760">
              <a:lnSpc>
                <a:spcPct val="100000"/>
              </a:lnSpc>
              <a:spcBef>
                <a:spcPts val="1001"/>
              </a:spcBef>
              <a:buNone/>
              <a:tabLst>
                <a:tab algn="l" pos="0"/>
              </a:tabLst>
            </a:pPr>
            <a:r>
              <a:rPr b="0" lang="en-US" sz="2300" spc="-1" strike="noStrike">
                <a:solidFill>
                  <a:srgbClr val="000000"/>
                </a:solidFill>
                <a:latin typeface="Calibri"/>
              </a:rPr>
              <a:t>(1) Use a Short-Term Horizon: This technique concentrates on recovering cash flow quickly. </a:t>
            </a:r>
            <a:endParaRPr b="0" lang="en-US" sz="2300" spc="-1" strike="noStrike">
              <a:solidFill>
                <a:srgbClr val="000000"/>
              </a:solidFill>
              <a:latin typeface="Calibri"/>
            </a:endParaRPr>
          </a:p>
          <a:p>
            <a:pPr marL="737640" indent="-419760">
              <a:lnSpc>
                <a:spcPct val="100000"/>
              </a:lnSpc>
              <a:spcBef>
                <a:spcPts val="499"/>
              </a:spcBef>
              <a:buNone/>
              <a:tabLst>
                <a:tab algn="l" pos="0"/>
              </a:tabLst>
            </a:pPr>
            <a:r>
              <a:rPr b="0" lang="en-US" sz="2300" spc="-1" strike="noStrike">
                <a:solidFill>
                  <a:srgbClr val="000000"/>
                </a:solidFill>
                <a:latin typeface="Calibri"/>
              </a:rPr>
              <a:t>(2) Rely on Unique Supplies or Technology: In this way, the host government will not be able to take over &amp; operate the subsidiary successfully.</a:t>
            </a:r>
            <a:endParaRPr b="0" lang="en-US" sz="2300" spc="-1" strike="noStrike">
              <a:solidFill>
                <a:srgbClr val="000000"/>
              </a:solidFill>
              <a:latin typeface="Calibri"/>
            </a:endParaRPr>
          </a:p>
          <a:p>
            <a:pPr marL="737640" indent="-419760">
              <a:lnSpc>
                <a:spcPct val="100000"/>
              </a:lnSpc>
              <a:spcBef>
                <a:spcPts val="499"/>
              </a:spcBef>
              <a:buNone/>
              <a:tabLst>
                <a:tab algn="l" pos="0"/>
              </a:tabLst>
            </a:pPr>
            <a:r>
              <a:rPr b="0" lang="en-US" sz="2300" spc="-1" strike="noStrike">
                <a:solidFill>
                  <a:srgbClr val="000000"/>
                </a:solidFill>
                <a:latin typeface="Calibri"/>
              </a:rPr>
              <a:t>(3) Hire Local Labor: The local employees can apply pressure on their government.</a:t>
            </a:r>
            <a:endParaRPr b="0" lang="en-US" sz="2300" spc="-1" strike="noStrike">
              <a:solidFill>
                <a:srgbClr val="000000"/>
              </a:solidFill>
              <a:latin typeface="Calibri"/>
            </a:endParaRPr>
          </a:p>
        </p:txBody>
      </p:sp>
      <p:sp>
        <p:nvSpPr>
          <p:cNvPr id="563" name="PlaceHolder 3"/>
          <p:cNvSpPr>
            <a:spLocks noGrp="1"/>
          </p:cNvSpPr>
          <p:nvPr>
            <p:ph type="ftr" idx="13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64" name="PlaceHolder 4"/>
          <p:cNvSpPr>
            <a:spLocks noGrp="1"/>
          </p:cNvSpPr>
          <p:nvPr>
            <p:ph type="sldNum" idx="13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41C68909-6715-452A-809E-F95E6A1C0743}" type="slidenum">
              <a:rPr b="0" lang="en-US" sz="2200" spc="-1" strike="noStrike">
                <a:solidFill>
                  <a:srgbClr val="8b8b8b"/>
                </a:solidFill>
                <a:latin typeface="Cambria"/>
              </a:rPr>
              <a:t>59</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848" dur="indefinite" restart="never" nodeType="tmRoot">
          <p:childTnLst>
            <p:seq>
              <p:cTn id="849" dur="indefinite" nodeType="mainSeq">
                <p:childTnLst>
                  <p:par>
                    <p:cTn id="850" nodeType="clickEffect" fill="hold">
                      <p:stCondLst>
                        <p:cond delay="indefinite"/>
                      </p:stCondLst>
                      <p:childTnLst>
                        <p:par>
                          <p:cTn id="851" nodeType="withEffect" fill="hold">
                            <p:stCondLst>
                              <p:cond delay="0"/>
                            </p:stCondLst>
                            <p:childTnLst>
                              <p:par>
                                <p:cTn id="852" nodeType="clickEffect" fill="hold" presetClass="entr" presetID="22" presetSubtype="8">
                                  <p:stCondLst>
                                    <p:cond delay="0"/>
                                  </p:stCondLst>
                                  <p:childTnLst>
                                    <p:set>
                                      <p:cBhvr>
                                        <p:cTn id="853" dur="1" fill="hold">
                                          <p:stCondLst>
                                            <p:cond delay="0"/>
                                          </p:stCondLst>
                                        </p:cTn>
                                        <p:tgtEl>
                                          <p:spTgt spid="562">
                                            <p:txEl>
                                              <p:pRg st="0" end="0"/>
                                            </p:txEl>
                                          </p:spTgt>
                                        </p:tgtEl>
                                        <p:attrNameLst>
                                          <p:attrName>style.visibility</p:attrName>
                                        </p:attrNameLst>
                                      </p:cBhvr>
                                      <p:to>
                                        <p:strVal val="visible"/>
                                      </p:to>
                                    </p:set>
                                    <p:animEffect filter="wipe(left)" transition="in">
                                      <p:cBhvr additive="repl">
                                        <p:cTn id="854" dur="500"/>
                                        <p:tgtEl>
                                          <p:spTgt spid="562">
                                            <p:txEl>
                                              <p:pRg st="0" end="0"/>
                                            </p:txEl>
                                          </p:spTgt>
                                        </p:tgtEl>
                                      </p:cBhvr>
                                    </p:animEffect>
                                  </p:childTnLst>
                                </p:cTn>
                              </p:par>
                            </p:childTnLst>
                          </p:cTn>
                        </p:par>
                      </p:childTnLst>
                    </p:cTn>
                  </p:par>
                  <p:par>
                    <p:cTn id="855" nodeType="clickEffect" fill="hold">
                      <p:stCondLst>
                        <p:cond delay="indefinite"/>
                      </p:stCondLst>
                      <p:childTnLst>
                        <p:par>
                          <p:cTn id="856" nodeType="withEffect" fill="hold">
                            <p:stCondLst>
                              <p:cond delay="0"/>
                            </p:stCondLst>
                            <p:childTnLst>
                              <p:par>
                                <p:cTn id="857" nodeType="clickEffect" fill="hold" presetClass="entr" presetID="22" presetSubtype="8">
                                  <p:stCondLst>
                                    <p:cond delay="0"/>
                                  </p:stCondLst>
                                  <p:childTnLst>
                                    <p:set>
                                      <p:cBhvr>
                                        <p:cTn id="858" dur="1" fill="hold">
                                          <p:stCondLst>
                                            <p:cond delay="0"/>
                                          </p:stCondLst>
                                        </p:cTn>
                                        <p:tgtEl>
                                          <p:spTgt spid="562">
                                            <p:txEl>
                                              <p:pRg st="1" end="1"/>
                                            </p:txEl>
                                          </p:spTgt>
                                        </p:tgtEl>
                                        <p:attrNameLst>
                                          <p:attrName>style.visibility</p:attrName>
                                        </p:attrNameLst>
                                      </p:cBhvr>
                                      <p:to>
                                        <p:strVal val="visible"/>
                                      </p:to>
                                    </p:set>
                                    <p:animEffect filter="wipe(left)" transition="in">
                                      <p:cBhvr additive="repl">
                                        <p:cTn id="859" dur="500"/>
                                        <p:tgtEl>
                                          <p:spTgt spid="562">
                                            <p:txEl>
                                              <p:pRg st="1" end="1"/>
                                            </p:txEl>
                                          </p:spTgt>
                                        </p:tgtEl>
                                      </p:cBhvr>
                                    </p:animEffect>
                                  </p:childTnLst>
                                </p:cTn>
                              </p:par>
                            </p:childTnLst>
                          </p:cTn>
                        </p:par>
                      </p:childTnLst>
                    </p:cTn>
                  </p:par>
                  <p:par>
                    <p:cTn id="860" nodeType="clickEffect" fill="hold">
                      <p:stCondLst>
                        <p:cond delay="indefinite"/>
                      </p:stCondLst>
                      <p:childTnLst>
                        <p:par>
                          <p:cTn id="861" nodeType="withEffect" fill="hold">
                            <p:stCondLst>
                              <p:cond delay="0"/>
                            </p:stCondLst>
                            <p:childTnLst>
                              <p:par>
                                <p:cTn id="862" nodeType="clickEffect" fill="hold" presetClass="entr" presetID="22" presetSubtype="8">
                                  <p:stCondLst>
                                    <p:cond delay="0"/>
                                  </p:stCondLst>
                                  <p:childTnLst>
                                    <p:set>
                                      <p:cBhvr>
                                        <p:cTn id="863" dur="1" fill="hold">
                                          <p:stCondLst>
                                            <p:cond delay="0"/>
                                          </p:stCondLst>
                                        </p:cTn>
                                        <p:tgtEl>
                                          <p:spTgt spid="562">
                                            <p:txEl>
                                              <p:pRg st="2" end="2"/>
                                            </p:txEl>
                                          </p:spTgt>
                                        </p:tgtEl>
                                        <p:attrNameLst>
                                          <p:attrName>style.visibility</p:attrName>
                                        </p:attrNameLst>
                                      </p:cBhvr>
                                      <p:to>
                                        <p:strVal val="visible"/>
                                      </p:to>
                                    </p:set>
                                    <p:animEffect filter="wipe(left)" transition="in">
                                      <p:cBhvr additive="repl">
                                        <p:cTn id="864" dur="500"/>
                                        <p:tgtEl>
                                          <p:spTgt spid="562">
                                            <p:txEl>
                                              <p:pRg st="2" end="2"/>
                                            </p:txEl>
                                          </p:spTgt>
                                        </p:tgtEl>
                                      </p:cBhvr>
                                    </p:animEffect>
                                  </p:childTnLst>
                                </p:cTn>
                              </p:par>
                              <p:par>
                                <p:cTn id="865" nodeType="withEffect" fill="hold" presetClass="entr" presetID="22" presetSubtype="8">
                                  <p:stCondLst>
                                    <p:cond delay="0"/>
                                  </p:stCondLst>
                                  <p:childTnLst>
                                    <p:set>
                                      <p:cBhvr>
                                        <p:cTn id="866" dur="1" fill="hold">
                                          <p:stCondLst>
                                            <p:cond delay="0"/>
                                          </p:stCondLst>
                                        </p:cTn>
                                        <p:tgtEl>
                                          <p:spTgt spid="562">
                                            <p:txEl>
                                              <p:pRg st="3" end="3"/>
                                            </p:txEl>
                                          </p:spTgt>
                                        </p:tgtEl>
                                        <p:attrNameLst>
                                          <p:attrName>style.visibility</p:attrName>
                                        </p:attrNameLst>
                                      </p:cBhvr>
                                      <p:to>
                                        <p:strVal val="visible"/>
                                      </p:to>
                                    </p:set>
                                    <p:animEffect filter="wipe(left)" transition="in">
                                      <p:cBhvr additive="repl">
                                        <p:cTn id="867" dur="500"/>
                                        <p:tgtEl>
                                          <p:spTgt spid="562">
                                            <p:txEl>
                                              <p:pRg st="3" end="3"/>
                                            </p:txEl>
                                          </p:spTgt>
                                        </p:tgtEl>
                                      </p:cBhvr>
                                    </p:animEffect>
                                  </p:childTnLst>
                                </p:cTn>
                              </p:par>
                              <p:par>
                                <p:cTn id="868" nodeType="withEffect" fill="hold" presetClass="entr" presetID="22" presetSubtype="8">
                                  <p:stCondLst>
                                    <p:cond delay="0"/>
                                  </p:stCondLst>
                                  <p:childTnLst>
                                    <p:set>
                                      <p:cBhvr>
                                        <p:cTn id="869" dur="1" fill="hold">
                                          <p:stCondLst>
                                            <p:cond delay="0"/>
                                          </p:stCondLst>
                                        </p:cTn>
                                        <p:tgtEl>
                                          <p:spTgt spid="562">
                                            <p:txEl>
                                              <p:pRg st="4" end="4"/>
                                            </p:txEl>
                                          </p:spTgt>
                                        </p:tgtEl>
                                        <p:attrNameLst>
                                          <p:attrName>style.visibility</p:attrName>
                                        </p:attrNameLst>
                                      </p:cBhvr>
                                      <p:to>
                                        <p:strVal val="visible"/>
                                      </p:to>
                                    </p:set>
                                    <p:animEffect filter="wipe(left)" transition="in">
                                      <p:cBhvr additive="repl">
                                        <p:cTn id="870" dur="500"/>
                                        <p:tgtEl>
                                          <p:spTgt spid="56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61480" y="227520"/>
            <a:ext cx="7420320" cy="82188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Change in Distribution of DFI</a:t>
            </a:r>
            <a:endParaRPr b="0" lang="en-US" sz="4400" spc="-1" strike="noStrike">
              <a:solidFill>
                <a:srgbClr val="000000"/>
              </a:solidFill>
              <a:latin typeface="Calibri"/>
            </a:endParaRPr>
          </a:p>
        </p:txBody>
      </p:sp>
      <p:sp>
        <p:nvSpPr>
          <p:cNvPr id="190" name="PlaceHolder 2"/>
          <p:cNvSpPr>
            <a:spLocks noGrp="1"/>
          </p:cNvSpPr>
          <p:nvPr>
            <p:ph type="ftr" idx="26"/>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191" name="PlaceHolder 3"/>
          <p:cNvSpPr>
            <a:spLocks noGrp="1"/>
          </p:cNvSpPr>
          <p:nvPr>
            <p:ph type="sldNum" idx="27"/>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7FA5760A-B73F-4A8F-B61F-C47559F52A1D}" type="slidenum">
              <a:rPr b="0" lang="en-US" sz="2200" spc="-1" strike="noStrike">
                <a:solidFill>
                  <a:srgbClr val="8b8b8b"/>
                </a:solidFill>
                <a:latin typeface="Cambria"/>
              </a:rPr>
              <a:t>4</a:t>
            </a:fld>
            <a:endParaRPr b="0" lang="en-US" sz="2200" spc="-1" strike="noStrike">
              <a:latin typeface="Times New Roman"/>
            </a:endParaRPr>
          </a:p>
        </p:txBody>
      </p:sp>
      <p:sp>
        <p:nvSpPr>
          <p:cNvPr id="192" name="Text Box 3"/>
          <p:cNvSpPr/>
          <p:nvPr/>
        </p:nvSpPr>
        <p:spPr>
          <a:xfrm>
            <a:off x="1912680" y="1071720"/>
            <a:ext cx="5738040" cy="495360"/>
          </a:xfrm>
          <a:prstGeom prst="rect">
            <a:avLst/>
          </a:prstGeom>
          <a:noFill/>
          <a:ln w="0">
            <a:noFill/>
          </a:ln>
        </p:spPr>
        <p:style>
          <a:lnRef idx="0"/>
          <a:fillRef idx="0"/>
          <a:effectRef idx="0"/>
          <a:fontRef idx="minor"/>
        </p:style>
        <p:txBody>
          <a:bodyPr lIns="83880" rIns="83880" tIns="42120" bIns="42120" anchor="t">
            <a:spAutoFit/>
          </a:bodyPr>
          <a:p>
            <a:pPr algn="ctr">
              <a:lnSpc>
                <a:spcPct val="100000"/>
              </a:lnSpc>
              <a:buNone/>
            </a:pPr>
            <a:r>
              <a:rPr b="1" lang="en-US" sz="2700" spc="-1" strike="noStrike">
                <a:solidFill>
                  <a:srgbClr val="f91503"/>
                </a:solidFill>
                <a:latin typeface="Century Gothic"/>
              </a:rPr>
              <a:t>By U.S. Firms Over Time</a:t>
            </a:r>
            <a:endParaRPr b="0" lang="en-US" sz="2700" spc="-1" strike="noStrike">
              <a:latin typeface="Arial"/>
            </a:endParaRPr>
          </a:p>
        </p:txBody>
      </p:sp>
      <p:grpSp>
        <p:nvGrpSpPr>
          <p:cNvPr id="193" name="Group 4"/>
          <p:cNvGrpSpPr/>
          <p:nvPr/>
        </p:nvGrpSpPr>
        <p:grpSpPr>
          <a:xfrm>
            <a:off x="286560" y="1822320"/>
            <a:ext cx="8653680" cy="4467600"/>
            <a:chOff x="286560" y="1822320"/>
            <a:chExt cx="8653680" cy="4467600"/>
          </a:xfrm>
        </p:grpSpPr>
        <p:graphicFrame>
          <p:nvGraphicFramePr>
            <p:cNvPr id="194" name=""/>
            <p:cNvGraphicFramePr/>
            <p:nvPr/>
          </p:nvGraphicFramePr>
          <p:xfrm>
            <a:off x="1079280" y="2934720"/>
            <a:ext cx="3050280" cy="2851560"/>
          </p:xfrm>
          <a:graphic>
            <a:graphicData uri="http://schemas.openxmlformats.org/presentationml/2006/ole">
              <p:oleObj progId="Excel.Sheet.8" r:id="rId1" spid="">
                <p:embed/>
                <p:pic>
                  <p:nvPicPr>
                    <p:cNvPr id="195" name="" descr=""/>
                    <p:cNvPicPr/>
                    <p:nvPr/>
                  </p:nvPicPr>
                  <p:blipFill>
                    <a:blip r:embed="rId2"/>
                    <a:stretch/>
                  </p:blipFill>
                  <p:spPr>
                    <a:xfrm>
                      <a:off x="1079280" y="2934720"/>
                      <a:ext cx="3050280" cy="2851560"/>
                    </a:xfrm>
                    <a:prstGeom prst="rect">
                      <a:avLst/>
                    </a:prstGeom>
                    <a:ln w="0">
                      <a:noFill/>
                    </a:ln>
                  </p:spPr>
                </p:pic>
              </p:oleObj>
            </a:graphicData>
          </a:graphic>
        </p:graphicFrame>
        <p:graphicFrame>
          <p:nvGraphicFramePr>
            <p:cNvPr id="196" name=""/>
            <p:cNvGraphicFramePr/>
            <p:nvPr/>
          </p:nvGraphicFramePr>
          <p:xfrm>
            <a:off x="5154840" y="2934720"/>
            <a:ext cx="2983680" cy="2850120"/>
          </p:xfrm>
          <a:graphic>
            <a:graphicData uri="http://schemas.openxmlformats.org/presentationml/2006/ole">
              <p:oleObj progId="Excel.Sheet.8" r:id="rId3" spid="">
                <p:embed/>
                <p:pic>
                  <p:nvPicPr>
                    <p:cNvPr id="197" name="" descr=""/>
                    <p:cNvPicPr/>
                    <p:nvPr/>
                  </p:nvPicPr>
                  <p:blipFill>
                    <a:blip r:embed="rId4"/>
                    <a:stretch/>
                  </p:blipFill>
                  <p:spPr>
                    <a:xfrm>
                      <a:off x="5154840" y="2934720"/>
                      <a:ext cx="2983680" cy="2850120"/>
                    </a:xfrm>
                    <a:prstGeom prst="rect">
                      <a:avLst/>
                    </a:prstGeom>
                    <a:ln w="0">
                      <a:noFill/>
                    </a:ln>
                  </p:spPr>
                </p:pic>
              </p:oleObj>
            </a:graphicData>
          </a:graphic>
        </p:graphicFrame>
        <p:sp>
          <p:nvSpPr>
            <p:cNvPr id="198" name="Text Box 7"/>
            <p:cNvSpPr/>
            <p:nvPr/>
          </p:nvSpPr>
          <p:spPr>
            <a:xfrm>
              <a:off x="5083560" y="1822320"/>
              <a:ext cx="3137040" cy="415440"/>
            </a:xfrm>
            <a:prstGeom prst="rect">
              <a:avLst/>
            </a:prstGeom>
            <a:noFill/>
            <a:ln w="0">
              <a:noFill/>
            </a:ln>
          </p:spPr>
          <p:style>
            <a:lnRef idx="0"/>
            <a:fillRef idx="0"/>
            <a:effectRef idx="0"/>
            <a:fontRef idx="minor"/>
          </p:style>
          <p:txBody>
            <a:bodyPr wrap="none" lIns="82080" rIns="82080" tIns="40320" bIns="40320" anchor="t">
              <a:spAutoFit/>
            </a:bodyPr>
            <a:p>
              <a:pPr algn="ctr">
                <a:lnSpc>
                  <a:spcPct val="100000"/>
                </a:lnSpc>
                <a:buNone/>
              </a:pPr>
              <a:r>
                <a:rPr b="1" i="1" lang="en-US" sz="2200" spc="-1" strike="noStrike" u="sng">
                  <a:solidFill>
                    <a:srgbClr val="f91503"/>
                  </a:solidFill>
                  <a:uFillTx/>
                  <a:latin typeface="Century Gothic"/>
                </a:rPr>
                <a:t>DFI Distribution in 2000</a:t>
              </a:r>
              <a:endParaRPr b="0" lang="en-US" sz="2200" spc="-1" strike="noStrike">
                <a:latin typeface="Arial"/>
              </a:endParaRPr>
            </a:p>
          </p:txBody>
        </p:sp>
        <p:sp>
          <p:nvSpPr>
            <p:cNvPr id="199" name="Text Box 8"/>
            <p:cNvSpPr/>
            <p:nvPr/>
          </p:nvSpPr>
          <p:spPr>
            <a:xfrm>
              <a:off x="1080360" y="1822320"/>
              <a:ext cx="3137040" cy="415440"/>
            </a:xfrm>
            <a:prstGeom prst="rect">
              <a:avLst/>
            </a:prstGeom>
            <a:noFill/>
            <a:ln w="0">
              <a:noFill/>
            </a:ln>
          </p:spPr>
          <p:style>
            <a:lnRef idx="0"/>
            <a:fillRef idx="0"/>
            <a:effectRef idx="0"/>
            <a:fontRef idx="minor"/>
          </p:style>
          <p:txBody>
            <a:bodyPr wrap="none" lIns="82080" rIns="82080" tIns="40320" bIns="40320" anchor="t">
              <a:spAutoFit/>
            </a:bodyPr>
            <a:p>
              <a:pPr algn="ctr">
                <a:lnSpc>
                  <a:spcPct val="100000"/>
                </a:lnSpc>
                <a:buNone/>
              </a:pPr>
              <a:r>
                <a:rPr b="1" i="1" lang="en-US" sz="2200" spc="-1" strike="noStrike" u="sng">
                  <a:solidFill>
                    <a:srgbClr val="f91503"/>
                  </a:solidFill>
                  <a:uFillTx/>
                  <a:latin typeface="Century Gothic"/>
                </a:rPr>
                <a:t>DFI Distribution in 1982</a:t>
              </a:r>
              <a:endParaRPr b="0" lang="en-US" sz="2200" spc="-1" strike="noStrike">
                <a:latin typeface="Arial"/>
              </a:endParaRPr>
            </a:p>
          </p:txBody>
        </p:sp>
        <p:sp>
          <p:nvSpPr>
            <p:cNvPr id="200" name="Text Box 9"/>
            <p:cNvSpPr/>
            <p:nvPr/>
          </p:nvSpPr>
          <p:spPr>
            <a:xfrm>
              <a:off x="4510080" y="3635280"/>
              <a:ext cx="82368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Africa</a:t>
              </a:r>
              <a:endParaRPr b="0" lang="en-US" sz="1800" spc="-1" strike="noStrike">
                <a:latin typeface="Arial"/>
              </a:endParaRPr>
            </a:p>
            <a:p>
              <a:pPr algn="ctr">
                <a:lnSpc>
                  <a:spcPct val="90000"/>
                </a:lnSpc>
                <a:buNone/>
              </a:pPr>
              <a:r>
                <a:rPr b="1" lang="en-US" sz="1800" spc="-1" strike="noStrike">
                  <a:solidFill>
                    <a:srgbClr val="000000"/>
                  </a:solidFill>
                  <a:latin typeface="Century Gothic"/>
                </a:rPr>
                <a:t>1%</a:t>
              </a:r>
              <a:endParaRPr b="0" lang="en-US" sz="1800" spc="-1" strike="noStrike">
                <a:latin typeface="Arial"/>
              </a:endParaRPr>
            </a:p>
          </p:txBody>
        </p:sp>
        <p:sp>
          <p:nvSpPr>
            <p:cNvPr id="201" name="Text Box 10"/>
            <p:cNvSpPr/>
            <p:nvPr/>
          </p:nvSpPr>
          <p:spPr>
            <a:xfrm>
              <a:off x="6784200" y="2456280"/>
              <a:ext cx="108432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Canada</a:t>
              </a:r>
              <a:endParaRPr b="0" lang="en-US" sz="1800" spc="-1" strike="noStrike">
                <a:latin typeface="Arial"/>
              </a:endParaRPr>
            </a:p>
            <a:p>
              <a:pPr algn="ctr">
                <a:lnSpc>
                  <a:spcPct val="90000"/>
                </a:lnSpc>
                <a:buNone/>
              </a:pPr>
              <a:r>
                <a:rPr b="1" lang="en-US" sz="1800" spc="-1" strike="noStrike">
                  <a:solidFill>
                    <a:srgbClr val="000000"/>
                  </a:solidFill>
                  <a:latin typeface="Century Gothic"/>
                </a:rPr>
                <a:t>10%</a:t>
              </a:r>
              <a:endParaRPr b="0" lang="en-US" sz="1800" spc="-1" strike="noStrike">
                <a:latin typeface="Arial"/>
              </a:endParaRPr>
            </a:p>
          </p:txBody>
        </p:sp>
        <p:sp>
          <p:nvSpPr>
            <p:cNvPr id="202" name="Rectangle 11"/>
            <p:cNvSpPr/>
            <p:nvPr/>
          </p:nvSpPr>
          <p:spPr>
            <a:xfrm>
              <a:off x="7429320" y="3606480"/>
              <a:ext cx="164880" cy="419040"/>
            </a:xfrm>
            <a:prstGeom prst="rect">
              <a:avLst/>
            </a:prstGeom>
            <a:solidFill>
              <a:srgbClr val="bffffc"/>
            </a:solidFill>
            <a:ln w="0">
              <a:noFill/>
            </a:ln>
          </p:spPr>
          <p:style>
            <a:lnRef idx="0"/>
            <a:fillRef idx="0"/>
            <a:effectRef idx="0"/>
            <a:fontRef idx="minor"/>
          </p:style>
        </p:sp>
        <p:sp>
          <p:nvSpPr>
            <p:cNvPr id="203" name="Text Box 12"/>
            <p:cNvSpPr/>
            <p:nvPr/>
          </p:nvSpPr>
          <p:spPr>
            <a:xfrm>
              <a:off x="7449120" y="3010680"/>
              <a:ext cx="1491120" cy="10666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Other</a:t>
              </a:r>
              <a:endParaRPr b="0" lang="en-US" sz="1800" spc="-1" strike="noStrike">
                <a:latin typeface="Arial"/>
              </a:endParaRPr>
            </a:p>
            <a:p>
              <a:pPr algn="ctr">
                <a:lnSpc>
                  <a:spcPct val="90000"/>
                </a:lnSpc>
                <a:buNone/>
              </a:pPr>
              <a:r>
                <a:rPr b="1" lang="en-US" sz="1800" spc="-1" strike="noStrike">
                  <a:solidFill>
                    <a:srgbClr val="000000"/>
                  </a:solidFill>
                  <a:latin typeface="Century Gothic"/>
                </a:rPr>
                <a:t>Western</a:t>
              </a:r>
              <a:endParaRPr b="0" lang="en-US" sz="1800" spc="-1" strike="noStrike">
                <a:latin typeface="Arial"/>
              </a:endParaRPr>
            </a:p>
            <a:p>
              <a:pPr algn="ctr">
                <a:lnSpc>
                  <a:spcPct val="90000"/>
                </a:lnSpc>
                <a:buNone/>
              </a:pPr>
              <a:r>
                <a:rPr b="1" lang="en-US" sz="1800" spc="-1" strike="noStrike">
                  <a:solidFill>
                    <a:srgbClr val="000000"/>
                  </a:solidFill>
                  <a:latin typeface="Century Gothic"/>
                </a:rPr>
                <a:t>Hemisphere</a:t>
              </a:r>
              <a:endParaRPr b="0" lang="en-US" sz="1800" spc="-1" strike="noStrike">
                <a:latin typeface="Arial"/>
              </a:endParaRPr>
            </a:p>
            <a:p>
              <a:pPr algn="ctr">
                <a:lnSpc>
                  <a:spcPct val="90000"/>
                </a:lnSpc>
                <a:buNone/>
              </a:pPr>
              <a:r>
                <a:rPr b="1" lang="en-US" sz="1800" spc="-1" strike="noStrike">
                  <a:solidFill>
                    <a:srgbClr val="000000"/>
                  </a:solidFill>
                  <a:latin typeface="Century Gothic"/>
                </a:rPr>
                <a:t>19%</a:t>
              </a:r>
              <a:endParaRPr b="0" lang="en-US" sz="1800" spc="-1" strike="noStrike">
                <a:latin typeface="Arial"/>
              </a:endParaRPr>
            </a:p>
          </p:txBody>
        </p:sp>
        <p:sp>
          <p:nvSpPr>
            <p:cNvPr id="204" name="Text Box 13"/>
            <p:cNvSpPr/>
            <p:nvPr/>
          </p:nvSpPr>
          <p:spPr>
            <a:xfrm>
              <a:off x="5657040" y="5716440"/>
              <a:ext cx="107820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Europe</a:t>
              </a:r>
              <a:r>
                <a:rPr b="1" lang="en-US" sz="1800" spc="-1" strike="noStrike">
                  <a:solidFill>
                    <a:srgbClr val="000000"/>
                  </a:solidFill>
                  <a:latin typeface="Century Gothic"/>
                </a:rPr>
                <a:t>	</a:t>
              </a:r>
              <a:endParaRPr b="0" lang="en-US" sz="1800" spc="-1" strike="noStrike">
                <a:latin typeface="Arial"/>
              </a:endParaRPr>
            </a:p>
            <a:p>
              <a:pPr algn="ctr">
                <a:lnSpc>
                  <a:spcPct val="90000"/>
                </a:lnSpc>
                <a:buNone/>
              </a:pPr>
              <a:r>
                <a:rPr b="1" lang="en-US" sz="1800" spc="-1" strike="noStrike">
                  <a:solidFill>
                    <a:srgbClr val="000000"/>
                  </a:solidFill>
                  <a:latin typeface="Century Gothic"/>
                </a:rPr>
                <a:t>52%</a:t>
              </a:r>
              <a:endParaRPr b="0" lang="en-US" sz="1800" spc="-1" strike="noStrike">
                <a:latin typeface="Arial"/>
              </a:endParaRPr>
            </a:p>
          </p:txBody>
        </p:sp>
        <p:sp>
          <p:nvSpPr>
            <p:cNvPr id="205" name="Text Box 14"/>
            <p:cNvSpPr/>
            <p:nvPr/>
          </p:nvSpPr>
          <p:spPr>
            <a:xfrm>
              <a:off x="5050800" y="2454840"/>
              <a:ext cx="166932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Asia &amp; Pacific</a:t>
              </a:r>
              <a:endParaRPr b="0" lang="en-US" sz="1800" spc="-1" strike="noStrike">
                <a:latin typeface="Arial"/>
              </a:endParaRPr>
            </a:p>
            <a:p>
              <a:pPr algn="ctr">
                <a:lnSpc>
                  <a:spcPct val="90000"/>
                </a:lnSpc>
                <a:buNone/>
              </a:pPr>
              <a:r>
                <a:rPr b="1" lang="en-US" sz="1800" spc="-1" strike="noStrike">
                  <a:solidFill>
                    <a:srgbClr val="000000"/>
                  </a:solidFill>
                  <a:latin typeface="Century Gothic"/>
                </a:rPr>
                <a:t>16%</a:t>
              </a:r>
              <a:endParaRPr b="0" lang="en-US" sz="1800" spc="-1" strike="noStrike">
                <a:latin typeface="Arial"/>
              </a:endParaRPr>
            </a:p>
          </p:txBody>
        </p:sp>
        <p:sp>
          <p:nvSpPr>
            <p:cNvPr id="206" name="Text Box 15"/>
            <p:cNvSpPr/>
            <p:nvPr/>
          </p:nvSpPr>
          <p:spPr>
            <a:xfrm>
              <a:off x="4254840" y="3009240"/>
              <a:ext cx="143172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Middle East</a:t>
              </a:r>
              <a:endParaRPr b="0" lang="en-US" sz="1800" spc="-1" strike="noStrike">
                <a:latin typeface="Arial"/>
              </a:endParaRPr>
            </a:p>
            <a:p>
              <a:pPr algn="ctr">
                <a:lnSpc>
                  <a:spcPct val="90000"/>
                </a:lnSpc>
                <a:buNone/>
              </a:pPr>
              <a:r>
                <a:rPr b="1" lang="en-US" sz="1800" spc="-1" strike="noStrike">
                  <a:solidFill>
                    <a:srgbClr val="000000"/>
                  </a:solidFill>
                  <a:latin typeface="Century Gothic"/>
                </a:rPr>
                <a:t>1%</a:t>
              </a:r>
              <a:endParaRPr b="0" lang="en-US" sz="1800" spc="-1" strike="noStrike">
                <a:latin typeface="Arial"/>
              </a:endParaRPr>
            </a:p>
          </p:txBody>
        </p:sp>
        <p:sp>
          <p:nvSpPr>
            <p:cNvPr id="207" name="Text Box 16"/>
            <p:cNvSpPr/>
            <p:nvPr/>
          </p:nvSpPr>
          <p:spPr>
            <a:xfrm>
              <a:off x="499320" y="3616200"/>
              <a:ext cx="82368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Africa</a:t>
              </a:r>
              <a:endParaRPr b="0" lang="en-US" sz="1800" spc="-1" strike="noStrike">
                <a:latin typeface="Arial"/>
              </a:endParaRPr>
            </a:p>
            <a:p>
              <a:pPr algn="ctr">
                <a:lnSpc>
                  <a:spcPct val="90000"/>
                </a:lnSpc>
                <a:buNone/>
              </a:pPr>
              <a:r>
                <a:rPr b="1" lang="en-US" sz="1800" spc="-1" strike="noStrike">
                  <a:solidFill>
                    <a:srgbClr val="000000"/>
                  </a:solidFill>
                  <a:latin typeface="Century Gothic"/>
                </a:rPr>
                <a:t>3%</a:t>
              </a:r>
              <a:endParaRPr b="0" lang="en-US" sz="1800" spc="-1" strike="noStrike">
                <a:latin typeface="Arial"/>
              </a:endParaRPr>
            </a:p>
          </p:txBody>
        </p:sp>
        <p:sp>
          <p:nvSpPr>
            <p:cNvPr id="208" name="Text Box 17"/>
            <p:cNvSpPr/>
            <p:nvPr/>
          </p:nvSpPr>
          <p:spPr>
            <a:xfrm>
              <a:off x="3083040" y="2628000"/>
              <a:ext cx="108432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Canada</a:t>
              </a:r>
              <a:endParaRPr b="0" lang="en-US" sz="1800" spc="-1" strike="noStrike">
                <a:latin typeface="Arial"/>
              </a:endParaRPr>
            </a:p>
            <a:p>
              <a:pPr algn="ctr">
                <a:lnSpc>
                  <a:spcPct val="90000"/>
                </a:lnSpc>
                <a:buNone/>
              </a:pPr>
              <a:r>
                <a:rPr b="1" lang="en-US" sz="1800" spc="-1" strike="noStrike">
                  <a:solidFill>
                    <a:srgbClr val="000000"/>
                  </a:solidFill>
                  <a:latin typeface="Century Gothic"/>
                </a:rPr>
                <a:t>21%</a:t>
              </a:r>
              <a:endParaRPr b="0" lang="en-US" sz="1800" spc="-1" strike="noStrike">
                <a:latin typeface="Arial"/>
              </a:endParaRPr>
            </a:p>
          </p:txBody>
        </p:sp>
        <p:sp>
          <p:nvSpPr>
            <p:cNvPr id="209" name="Text Box 18"/>
            <p:cNvSpPr/>
            <p:nvPr/>
          </p:nvSpPr>
          <p:spPr>
            <a:xfrm>
              <a:off x="3710160" y="4421520"/>
              <a:ext cx="1491120" cy="10666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Other</a:t>
              </a:r>
              <a:endParaRPr b="0" lang="en-US" sz="1800" spc="-1" strike="noStrike">
                <a:latin typeface="Arial"/>
              </a:endParaRPr>
            </a:p>
            <a:p>
              <a:pPr algn="ctr">
                <a:lnSpc>
                  <a:spcPct val="90000"/>
                </a:lnSpc>
                <a:buNone/>
              </a:pPr>
              <a:r>
                <a:rPr b="1" lang="en-US" sz="1800" spc="-1" strike="noStrike">
                  <a:solidFill>
                    <a:srgbClr val="000000"/>
                  </a:solidFill>
                  <a:latin typeface="Century Gothic"/>
                </a:rPr>
                <a:t>Western</a:t>
              </a:r>
              <a:endParaRPr b="0" lang="en-US" sz="1800" spc="-1" strike="noStrike">
                <a:latin typeface="Arial"/>
              </a:endParaRPr>
            </a:p>
            <a:p>
              <a:pPr algn="ctr">
                <a:lnSpc>
                  <a:spcPct val="90000"/>
                </a:lnSpc>
                <a:buNone/>
              </a:pPr>
              <a:r>
                <a:rPr b="1" lang="en-US" sz="1800" spc="-1" strike="noStrike">
                  <a:solidFill>
                    <a:srgbClr val="000000"/>
                  </a:solidFill>
                  <a:latin typeface="Century Gothic"/>
                </a:rPr>
                <a:t>Hemisphere</a:t>
              </a:r>
              <a:endParaRPr b="0" lang="en-US" sz="1800" spc="-1" strike="noStrike">
                <a:latin typeface="Arial"/>
              </a:endParaRPr>
            </a:p>
            <a:p>
              <a:pPr algn="ctr">
                <a:lnSpc>
                  <a:spcPct val="90000"/>
                </a:lnSpc>
                <a:buNone/>
              </a:pPr>
              <a:r>
                <a:rPr b="1" lang="en-US" sz="1800" spc="-1" strike="noStrike">
                  <a:solidFill>
                    <a:srgbClr val="000000"/>
                  </a:solidFill>
                  <a:latin typeface="Century Gothic"/>
                </a:rPr>
                <a:t>14%</a:t>
              </a:r>
              <a:endParaRPr b="0" lang="en-US" sz="1800" spc="-1" strike="noStrike">
                <a:latin typeface="Arial"/>
              </a:endParaRPr>
            </a:p>
          </p:txBody>
        </p:sp>
        <p:sp>
          <p:nvSpPr>
            <p:cNvPr id="210" name="Text Box 19"/>
            <p:cNvSpPr/>
            <p:nvPr/>
          </p:nvSpPr>
          <p:spPr>
            <a:xfrm>
              <a:off x="1608840" y="5716440"/>
              <a:ext cx="107820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Europe</a:t>
              </a:r>
              <a:r>
                <a:rPr b="1" lang="en-US" sz="1800" spc="-1" strike="noStrike">
                  <a:solidFill>
                    <a:srgbClr val="000000"/>
                  </a:solidFill>
                  <a:latin typeface="Century Gothic"/>
                </a:rPr>
                <a:t>	</a:t>
              </a:r>
              <a:endParaRPr b="0" lang="en-US" sz="1800" spc="-1" strike="noStrike">
                <a:latin typeface="Arial"/>
              </a:endParaRPr>
            </a:p>
            <a:p>
              <a:pPr algn="ctr">
                <a:lnSpc>
                  <a:spcPct val="90000"/>
                </a:lnSpc>
                <a:buNone/>
              </a:pPr>
              <a:r>
                <a:rPr b="1" lang="en-US" sz="1800" spc="-1" strike="noStrike">
                  <a:solidFill>
                    <a:srgbClr val="000000"/>
                  </a:solidFill>
                  <a:latin typeface="Century Gothic"/>
                </a:rPr>
                <a:t>45%</a:t>
              </a:r>
              <a:endParaRPr b="0" lang="en-US" sz="1800" spc="-1" strike="noStrike">
                <a:latin typeface="Arial"/>
              </a:endParaRPr>
            </a:p>
          </p:txBody>
        </p:sp>
        <p:sp>
          <p:nvSpPr>
            <p:cNvPr id="211" name="Text Box 20"/>
            <p:cNvSpPr/>
            <p:nvPr/>
          </p:nvSpPr>
          <p:spPr>
            <a:xfrm>
              <a:off x="1058760" y="2435760"/>
              <a:ext cx="166932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Asia &amp; Pacific</a:t>
              </a:r>
              <a:endParaRPr b="0" lang="en-US" sz="1800" spc="-1" strike="noStrike">
                <a:latin typeface="Arial"/>
              </a:endParaRPr>
            </a:p>
            <a:p>
              <a:pPr algn="ctr">
                <a:lnSpc>
                  <a:spcPct val="90000"/>
                </a:lnSpc>
                <a:buNone/>
              </a:pPr>
              <a:r>
                <a:rPr b="1" lang="en-US" sz="1800" spc="-1" strike="noStrike">
                  <a:solidFill>
                    <a:srgbClr val="000000"/>
                  </a:solidFill>
                  <a:latin typeface="Century Gothic"/>
                </a:rPr>
                <a:t>15%</a:t>
              </a:r>
              <a:endParaRPr b="0" lang="en-US" sz="1800" spc="-1" strike="noStrike">
                <a:latin typeface="Arial"/>
              </a:endParaRPr>
            </a:p>
          </p:txBody>
        </p:sp>
        <p:sp>
          <p:nvSpPr>
            <p:cNvPr id="212" name="Text Box 21"/>
            <p:cNvSpPr/>
            <p:nvPr/>
          </p:nvSpPr>
          <p:spPr>
            <a:xfrm>
              <a:off x="286560" y="2990160"/>
              <a:ext cx="1431720" cy="573480"/>
            </a:xfrm>
            <a:prstGeom prst="rect">
              <a:avLst/>
            </a:prstGeom>
            <a:noFill/>
            <a:ln w="0">
              <a:noFill/>
            </a:ln>
          </p:spPr>
          <p:style>
            <a:lnRef idx="0"/>
            <a:fillRef idx="0"/>
            <a:effectRef idx="0"/>
            <a:fontRef idx="minor"/>
          </p:style>
          <p:txBody>
            <a:bodyPr wrap="none" lIns="82080" rIns="82080" tIns="40320" bIns="40320" anchor="t">
              <a:spAutoFit/>
            </a:bodyPr>
            <a:p>
              <a:pPr algn="ctr">
                <a:lnSpc>
                  <a:spcPct val="90000"/>
                </a:lnSpc>
                <a:buNone/>
              </a:pPr>
              <a:r>
                <a:rPr b="1" lang="en-US" sz="1800" spc="-1" strike="noStrike">
                  <a:solidFill>
                    <a:srgbClr val="000000"/>
                  </a:solidFill>
                  <a:latin typeface="Century Gothic"/>
                </a:rPr>
                <a:t>Middle East</a:t>
              </a:r>
              <a:endParaRPr b="0" lang="en-US" sz="1800" spc="-1" strike="noStrike">
                <a:latin typeface="Arial"/>
              </a:endParaRPr>
            </a:p>
            <a:p>
              <a:pPr algn="ctr">
                <a:lnSpc>
                  <a:spcPct val="90000"/>
                </a:lnSpc>
                <a:buNone/>
              </a:pPr>
              <a:r>
                <a:rPr b="1" lang="en-US" sz="1800" spc="-1" strike="noStrike">
                  <a:solidFill>
                    <a:srgbClr val="000000"/>
                  </a:solidFill>
                  <a:latin typeface="Century Gothic"/>
                </a:rPr>
                <a:t>2%</a:t>
              </a:r>
              <a:endParaRPr b="0" lang="en-US" sz="1800" spc="-1" strike="noStrike">
                <a:latin typeface="Arial"/>
              </a:endParaRPr>
            </a:p>
          </p:txBody>
        </p:sp>
      </p:grpSp>
      <p:pic>
        <p:nvPicPr>
          <p:cNvPr id="213" name="" descr=""/>
          <p:cNvPicPr/>
          <p:nvPr/>
        </p:nvPicPr>
        <p:blipFill>
          <a:blip r:embed="rId5"/>
          <a:stretch/>
        </p:blipFill>
        <p:spPr>
          <a:xfrm>
            <a:off x="1066680" y="2933640"/>
            <a:ext cx="3048120" cy="2844720"/>
          </a:xfrm>
          <a:prstGeom prst="rect">
            <a:avLst/>
          </a:prstGeom>
          <a:ln w="0">
            <a:noFill/>
          </a:ln>
        </p:spPr>
      </p:pic>
      <p:pic>
        <p:nvPicPr>
          <p:cNvPr id="214" name="" descr=""/>
          <p:cNvPicPr/>
          <p:nvPr/>
        </p:nvPicPr>
        <p:blipFill>
          <a:blip r:embed="rId6"/>
          <a:stretch/>
        </p:blipFill>
        <p:spPr>
          <a:xfrm>
            <a:off x="5143680" y="2933640"/>
            <a:ext cx="2971800" cy="2844720"/>
          </a:xfrm>
          <a:prstGeom prst="rect">
            <a:avLst/>
          </a:prstGeom>
          <a:ln w="0">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nodeType="clickEffect" fill="hold">
                      <p:stCondLst>
                        <p:cond delay="indefinite"/>
                      </p:stCondLst>
                      <p:childTnLst>
                        <p:par>
                          <p:cTn id="100" nodeType="withEffect" fill="hold">
                            <p:stCondLst>
                              <p:cond delay="0"/>
                            </p:stCondLst>
                            <p:childTnLst>
                              <p:par>
                                <p:cTn id="101" nodeType="clickEffect" fill="hold" presetClass="entr" presetID="22" presetSubtype="1">
                                  <p:stCondLst>
                                    <p:cond delay="0"/>
                                  </p:stCondLst>
                                  <p:childTnLst>
                                    <p:set>
                                      <p:cBhvr>
                                        <p:cTn id="102" dur="1" fill="hold">
                                          <p:stCondLst>
                                            <p:cond delay="0"/>
                                          </p:stCondLst>
                                        </p:cTn>
                                        <p:tgtEl>
                                          <p:spTgt spid="193"/>
                                        </p:tgtEl>
                                        <p:attrNameLst>
                                          <p:attrName>style.visibility</p:attrName>
                                        </p:attrNameLst>
                                      </p:cBhvr>
                                      <p:to>
                                        <p:strVal val="visible"/>
                                      </p:to>
                                    </p:set>
                                    <p:animEffect filter="wipe(up)" transition="in">
                                      <p:cBhvr additive="repl">
                                        <p:cTn id="103"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title"/>
          </p:nvPr>
        </p:nvSpPr>
        <p:spPr>
          <a:xfrm>
            <a:off x="424080" y="608040"/>
            <a:ext cx="8111520" cy="533160"/>
          </a:xfrm>
          <a:prstGeom prst="rect">
            <a:avLst/>
          </a:prstGeom>
          <a:noFill/>
          <a:ln w="0">
            <a:noFill/>
          </a:ln>
        </p:spPr>
        <p:txBody>
          <a:bodyPr lIns="83160" rIns="83160" tIns="40680" bIns="40680" anchor="ctr">
            <a:normAutofit fontScale="88000"/>
          </a:bodyPr>
          <a:p>
            <a:pPr algn="ctr">
              <a:lnSpc>
                <a:spcPct val="100000"/>
              </a:lnSpc>
              <a:buNone/>
            </a:pPr>
            <a:r>
              <a:rPr b="1" lang="en-US" sz="3300" spc="-1" strike="noStrike">
                <a:solidFill>
                  <a:srgbClr val="0070c0"/>
                </a:solidFill>
                <a:latin typeface="Calibri"/>
              </a:rPr>
              <a:t>Reducing Exposure to Host Government Takeovers</a:t>
            </a:r>
            <a:endParaRPr b="0" lang="en-US" sz="3300" spc="-1" strike="noStrike">
              <a:solidFill>
                <a:srgbClr val="000000"/>
              </a:solidFill>
              <a:latin typeface="Calibri"/>
            </a:endParaRPr>
          </a:p>
        </p:txBody>
      </p:sp>
      <p:sp>
        <p:nvSpPr>
          <p:cNvPr id="566" name="PlaceHolder 2"/>
          <p:cNvSpPr>
            <a:spLocks noGrp="1"/>
          </p:cNvSpPr>
          <p:nvPr>
            <p:ph/>
          </p:nvPr>
        </p:nvSpPr>
        <p:spPr>
          <a:xfrm>
            <a:off x="473760" y="1523520"/>
            <a:ext cx="8061840" cy="4571640"/>
          </a:xfrm>
          <a:prstGeom prst="rect">
            <a:avLst/>
          </a:prstGeom>
          <a:noFill/>
          <a:ln w="0">
            <a:noFill/>
          </a:ln>
        </p:spPr>
        <p:txBody>
          <a:bodyPr anchor="t">
            <a:noAutofit/>
          </a:bodyPr>
          <a:p>
            <a:pPr marL="228600" indent="-228600">
              <a:lnSpc>
                <a:spcPct val="10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(4) Borrow Local Funds</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tabLst>
                <a:tab algn="l" pos="0"/>
              </a:tabLst>
            </a:pPr>
            <a:r>
              <a:rPr b="0" lang="en-US" sz="2400" spc="-1" strike="noStrike">
                <a:solidFill>
                  <a:srgbClr val="000000"/>
                </a:solidFill>
                <a:latin typeface="Calibri"/>
              </a:rPr>
              <a:t>The local banks can apply pressure on their government.</a:t>
            </a:r>
            <a:endParaRPr b="0" lang="en-US" sz="2400" spc="-1" strike="noStrike">
              <a:solidFill>
                <a:srgbClr val="000000"/>
              </a:solidFill>
              <a:latin typeface="Calibri"/>
            </a:endParaRPr>
          </a:p>
          <a:p>
            <a:pPr marL="228600" indent="-228600">
              <a:lnSpc>
                <a:spcPct val="10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(5) Purchase Insurance</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tabLst>
                <a:tab algn="l" pos="0"/>
              </a:tabLst>
            </a:pPr>
            <a:r>
              <a:rPr b="0" lang="en-US" sz="2400" spc="-1" strike="noStrike">
                <a:solidFill>
                  <a:srgbClr val="000000"/>
                </a:solidFill>
                <a:latin typeface="Calibri"/>
              </a:rPr>
              <a:t>Investment guarantee programs offered by the home country, host country, or an international agency insure to some extent various forms of country risk.</a:t>
            </a:r>
            <a:endParaRPr b="0" lang="en-US" sz="2400" spc="-1" strike="noStrike">
              <a:solidFill>
                <a:srgbClr val="000000"/>
              </a:solidFill>
              <a:latin typeface="Calibri"/>
            </a:endParaRPr>
          </a:p>
        </p:txBody>
      </p:sp>
      <p:sp>
        <p:nvSpPr>
          <p:cNvPr id="567" name="PlaceHolder 3"/>
          <p:cNvSpPr>
            <a:spLocks noGrp="1"/>
          </p:cNvSpPr>
          <p:nvPr>
            <p:ph type="ftr" idx="134"/>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68" name="PlaceHolder 4"/>
          <p:cNvSpPr>
            <a:spLocks noGrp="1"/>
          </p:cNvSpPr>
          <p:nvPr>
            <p:ph type="sldNum" idx="135"/>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8B721159-BD8C-4C1B-8963-D4B20F61B5CF}"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871" dur="indefinite" restart="never" nodeType="tmRoot">
          <p:childTnLst>
            <p:seq>
              <p:cTn id="872" dur="indefinite" nodeType="mainSeq">
                <p:childTnLst>
                  <p:par>
                    <p:cTn id="873" nodeType="clickEffect" fill="hold">
                      <p:stCondLst>
                        <p:cond delay="indefinite"/>
                      </p:stCondLst>
                      <p:childTnLst>
                        <p:par>
                          <p:cTn id="874" nodeType="withEffect" fill="hold">
                            <p:stCondLst>
                              <p:cond delay="0"/>
                            </p:stCondLst>
                            <p:childTnLst>
                              <p:par>
                                <p:cTn id="875" nodeType="clickEffect" fill="hold" presetClass="entr" presetID="22" presetSubtype="8">
                                  <p:stCondLst>
                                    <p:cond delay="0"/>
                                  </p:stCondLst>
                                  <p:childTnLst>
                                    <p:set>
                                      <p:cBhvr>
                                        <p:cTn id="876" dur="1" fill="hold">
                                          <p:stCondLst>
                                            <p:cond delay="0"/>
                                          </p:stCondLst>
                                        </p:cTn>
                                        <p:tgtEl>
                                          <p:spTgt spid="566">
                                            <p:txEl>
                                              <p:pRg st="0" end="0"/>
                                            </p:txEl>
                                          </p:spTgt>
                                        </p:tgtEl>
                                        <p:attrNameLst>
                                          <p:attrName>style.visibility</p:attrName>
                                        </p:attrNameLst>
                                      </p:cBhvr>
                                      <p:to>
                                        <p:strVal val="visible"/>
                                      </p:to>
                                    </p:set>
                                    <p:animEffect filter="wipe(left)" transition="in">
                                      <p:cBhvr additive="repl">
                                        <p:cTn id="877" dur="500"/>
                                        <p:tgtEl>
                                          <p:spTgt spid="566">
                                            <p:txEl>
                                              <p:pRg st="0" end="0"/>
                                            </p:txEl>
                                          </p:spTgt>
                                        </p:tgtEl>
                                      </p:cBhvr>
                                    </p:animEffect>
                                  </p:childTnLst>
                                </p:cTn>
                              </p:par>
                              <p:par>
                                <p:cTn id="878" nodeType="withEffect" fill="hold" presetClass="entr" presetID="22" presetSubtype="8">
                                  <p:stCondLst>
                                    <p:cond delay="0"/>
                                  </p:stCondLst>
                                  <p:childTnLst>
                                    <p:set>
                                      <p:cBhvr>
                                        <p:cTn id="879" dur="1" fill="hold">
                                          <p:stCondLst>
                                            <p:cond delay="0"/>
                                          </p:stCondLst>
                                        </p:cTn>
                                        <p:tgtEl>
                                          <p:spTgt spid="566">
                                            <p:txEl>
                                              <p:pRg st="1" end="1"/>
                                            </p:txEl>
                                          </p:spTgt>
                                        </p:tgtEl>
                                        <p:attrNameLst>
                                          <p:attrName>style.visibility</p:attrName>
                                        </p:attrNameLst>
                                      </p:cBhvr>
                                      <p:to>
                                        <p:strVal val="visible"/>
                                      </p:to>
                                    </p:set>
                                    <p:animEffect filter="wipe(left)" transition="in">
                                      <p:cBhvr additive="repl">
                                        <p:cTn id="880" dur="500"/>
                                        <p:tgtEl>
                                          <p:spTgt spid="566">
                                            <p:txEl>
                                              <p:pRg st="1" end="1"/>
                                            </p:txEl>
                                          </p:spTgt>
                                        </p:tgtEl>
                                      </p:cBhvr>
                                    </p:animEffect>
                                  </p:childTnLst>
                                </p:cTn>
                              </p:par>
                            </p:childTnLst>
                          </p:cTn>
                        </p:par>
                      </p:childTnLst>
                    </p:cTn>
                  </p:par>
                  <p:par>
                    <p:cTn id="881" nodeType="clickEffect" fill="hold">
                      <p:stCondLst>
                        <p:cond delay="indefinite"/>
                      </p:stCondLst>
                      <p:childTnLst>
                        <p:par>
                          <p:cTn id="882" nodeType="withEffect" fill="hold">
                            <p:stCondLst>
                              <p:cond delay="0"/>
                            </p:stCondLst>
                            <p:childTnLst>
                              <p:par>
                                <p:cTn id="883" nodeType="clickEffect" fill="hold" presetClass="entr" presetID="22" presetSubtype="8">
                                  <p:stCondLst>
                                    <p:cond delay="0"/>
                                  </p:stCondLst>
                                  <p:childTnLst>
                                    <p:set>
                                      <p:cBhvr>
                                        <p:cTn id="884" dur="1" fill="hold">
                                          <p:stCondLst>
                                            <p:cond delay="0"/>
                                          </p:stCondLst>
                                        </p:cTn>
                                        <p:tgtEl>
                                          <p:spTgt spid="566">
                                            <p:txEl>
                                              <p:pRg st="2" end="2"/>
                                            </p:txEl>
                                          </p:spTgt>
                                        </p:tgtEl>
                                        <p:attrNameLst>
                                          <p:attrName>style.visibility</p:attrName>
                                        </p:attrNameLst>
                                      </p:cBhvr>
                                      <p:to>
                                        <p:strVal val="visible"/>
                                      </p:to>
                                    </p:set>
                                    <p:animEffect filter="wipe(left)" transition="in">
                                      <p:cBhvr additive="repl">
                                        <p:cTn id="885" dur="500"/>
                                        <p:tgtEl>
                                          <p:spTgt spid="566">
                                            <p:txEl>
                                              <p:pRg st="2" end="2"/>
                                            </p:txEl>
                                          </p:spTgt>
                                        </p:tgtEl>
                                      </p:cBhvr>
                                    </p:animEffect>
                                  </p:childTnLst>
                                </p:cTn>
                              </p:par>
                              <p:par>
                                <p:cTn id="886" nodeType="withEffect" fill="hold" presetClass="entr" presetID="22" presetSubtype="8">
                                  <p:stCondLst>
                                    <p:cond delay="0"/>
                                  </p:stCondLst>
                                  <p:childTnLst>
                                    <p:set>
                                      <p:cBhvr>
                                        <p:cTn id="887" dur="1" fill="hold">
                                          <p:stCondLst>
                                            <p:cond delay="0"/>
                                          </p:stCondLst>
                                        </p:cTn>
                                        <p:tgtEl>
                                          <p:spTgt spid="566">
                                            <p:txEl>
                                              <p:pRg st="3" end="3"/>
                                            </p:txEl>
                                          </p:spTgt>
                                        </p:tgtEl>
                                        <p:attrNameLst>
                                          <p:attrName>style.visibility</p:attrName>
                                        </p:attrNameLst>
                                      </p:cBhvr>
                                      <p:to>
                                        <p:strVal val="visible"/>
                                      </p:to>
                                    </p:set>
                                    <p:animEffect filter="wipe(left)" transition="in">
                                      <p:cBhvr additive="repl">
                                        <p:cTn id="888" dur="500"/>
                                        <p:tgtEl>
                                          <p:spTgt spid="56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205560" y="304560"/>
            <a:ext cx="8732520" cy="991080"/>
          </a:xfrm>
          <a:prstGeom prst="rect">
            <a:avLst/>
          </a:prstGeom>
          <a:noFill/>
          <a:ln w="0">
            <a:noFill/>
          </a:ln>
        </p:spPr>
        <p:txBody>
          <a:bodyPr lIns="83160" rIns="83160" tIns="40680" bIns="40680" anchor="ctr">
            <a:normAutofit/>
          </a:bodyPr>
          <a:p>
            <a:pPr algn="ctr">
              <a:lnSpc>
                <a:spcPct val="100000"/>
              </a:lnSpc>
              <a:buNone/>
            </a:pPr>
            <a:r>
              <a:rPr b="1" lang="en-US" sz="3700" spc="-1" strike="noStrike">
                <a:solidFill>
                  <a:srgbClr val="0070c0"/>
                </a:solidFill>
                <a:latin typeface="Calibri"/>
              </a:rPr>
              <a:t>Impact of Country Risk on an MNC’s Value</a:t>
            </a:r>
            <a:endParaRPr b="0" lang="en-US" sz="3700" spc="-1" strike="noStrike">
              <a:solidFill>
                <a:srgbClr val="000000"/>
              </a:solidFill>
              <a:latin typeface="Calibri"/>
            </a:endParaRPr>
          </a:p>
        </p:txBody>
      </p:sp>
      <p:sp>
        <p:nvSpPr>
          <p:cNvPr id="570" name="PlaceHolder 2"/>
          <p:cNvSpPr>
            <a:spLocks noGrp="1"/>
          </p:cNvSpPr>
          <p:nvPr>
            <p:ph type="ftr" idx="136"/>
          </p:nvPr>
        </p:nvSpPr>
        <p:spPr>
          <a:xfrm>
            <a:off x="5042880" y="6560640"/>
            <a:ext cx="2909520" cy="22716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71" name="PlaceHolder 3"/>
          <p:cNvSpPr>
            <a:spLocks noGrp="1"/>
          </p:cNvSpPr>
          <p:nvPr>
            <p:ph type="sldNum" idx="137"/>
          </p:nvPr>
        </p:nvSpPr>
        <p:spPr>
          <a:xfrm>
            <a:off x="7057800" y="6483240"/>
            <a:ext cx="1454760" cy="22860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F7A9DEC6-53FE-4254-9119-548A0554BB39}" type="slidenum">
              <a:rPr b="0" lang="en-US" sz="2200" spc="-1" strike="noStrike">
                <a:solidFill>
                  <a:srgbClr val="8b8b8b"/>
                </a:solidFill>
                <a:latin typeface="Cambria"/>
              </a:rPr>
              <a:t>&lt;number&gt;</a:t>
            </a:fld>
            <a:endParaRPr b="0" lang="en-US" sz="2200" spc="-1" strike="noStrike">
              <a:latin typeface="Times New Roman"/>
            </a:endParaRPr>
          </a:p>
        </p:txBody>
      </p:sp>
      <p:grpSp>
        <p:nvGrpSpPr>
          <p:cNvPr id="572" name="Group 3"/>
          <p:cNvGrpSpPr/>
          <p:nvPr/>
        </p:nvGrpSpPr>
        <p:grpSpPr>
          <a:xfrm>
            <a:off x="810720" y="1399680"/>
            <a:ext cx="7189920" cy="5763240"/>
            <a:chOff x="810720" y="1399680"/>
            <a:chExt cx="7189920" cy="5763240"/>
          </a:xfrm>
        </p:grpSpPr>
        <p:grpSp>
          <p:nvGrpSpPr>
            <p:cNvPr id="573" name="Group 4"/>
            <p:cNvGrpSpPr/>
            <p:nvPr/>
          </p:nvGrpSpPr>
          <p:grpSpPr>
            <a:xfrm>
              <a:off x="1104120" y="2486520"/>
              <a:ext cx="6309720" cy="2136960"/>
              <a:chOff x="1104120" y="2486520"/>
              <a:chExt cx="6309720" cy="2136960"/>
            </a:xfrm>
          </p:grpSpPr>
          <p:sp>
            <p:nvSpPr>
              <p:cNvPr id="574" name="Rectangle 5"/>
              <p:cNvSpPr/>
              <p:nvPr/>
            </p:nvSpPr>
            <p:spPr>
              <a:xfrm>
                <a:off x="1104120" y="2486520"/>
                <a:ext cx="6236280" cy="2028600"/>
              </a:xfrm>
              <a:prstGeom prst="rect">
                <a:avLst/>
              </a:prstGeom>
              <a:solidFill>
                <a:srgbClr val="006b61"/>
              </a:solidFill>
              <a:ln w="9525">
                <a:solidFill>
                  <a:srgbClr val="006b61"/>
                </a:solidFill>
                <a:miter/>
              </a:ln>
            </p:spPr>
            <p:style>
              <a:lnRef idx="0"/>
              <a:fillRef idx="0"/>
              <a:effectRef idx="0"/>
              <a:fontRef idx="minor"/>
            </p:style>
          </p:sp>
          <p:sp>
            <p:nvSpPr>
              <p:cNvPr id="575" name="Rectangle 6"/>
              <p:cNvSpPr/>
              <p:nvPr/>
            </p:nvSpPr>
            <p:spPr>
              <a:xfrm>
                <a:off x="1177560" y="2558880"/>
                <a:ext cx="6236280" cy="2028600"/>
              </a:xfrm>
              <a:prstGeom prst="rect">
                <a:avLst/>
              </a:prstGeom>
              <a:solidFill>
                <a:srgbClr val="ffffff"/>
              </a:solidFill>
              <a:ln w="9525">
                <a:solidFill>
                  <a:srgbClr val="006b61"/>
                </a:solidFill>
                <a:miter/>
              </a:ln>
            </p:spPr>
            <p:style>
              <a:lnRef idx="0"/>
              <a:fillRef idx="0"/>
              <a:effectRef idx="0"/>
              <a:fontRef idx="minor"/>
            </p:style>
          </p:sp>
          <p:graphicFrame>
            <p:nvGraphicFramePr>
              <p:cNvPr id="576" name=""/>
              <p:cNvGraphicFramePr/>
              <p:nvPr/>
            </p:nvGraphicFramePr>
            <p:xfrm>
              <a:off x="1470960" y="2558880"/>
              <a:ext cx="5576040" cy="2064600"/>
            </p:xfrm>
            <a:graphic>
              <a:graphicData uri="http://schemas.openxmlformats.org/presentationml/2006/ole">
                <p:oleObj progId="Equation.3" r:id="rId1" spid="">
                  <p:embed/>
                  <p:pic>
                    <p:nvPicPr>
                      <p:cNvPr id="577" name="" descr=""/>
                      <p:cNvPicPr/>
                      <p:nvPr/>
                    </p:nvPicPr>
                    <p:blipFill>
                      <a:blip r:embed="rId2"/>
                      <a:stretch/>
                    </p:blipFill>
                    <p:spPr>
                      <a:xfrm>
                        <a:off x="1470960" y="2558880"/>
                        <a:ext cx="5576040" cy="2064600"/>
                      </a:xfrm>
                      <a:prstGeom prst="rect">
                        <a:avLst/>
                      </a:prstGeom>
                      <a:ln w="0">
                        <a:noFill/>
                      </a:ln>
                    </p:spPr>
                  </p:pic>
                </p:oleObj>
              </a:graphicData>
            </a:graphic>
          </p:graphicFrame>
        </p:grpSp>
        <p:sp>
          <p:nvSpPr>
            <p:cNvPr id="578" name="Rectangle 8"/>
            <p:cNvSpPr/>
            <p:nvPr/>
          </p:nvSpPr>
          <p:spPr>
            <a:xfrm>
              <a:off x="810720" y="4805280"/>
              <a:ext cx="7189920" cy="2357640"/>
            </a:xfrm>
            <a:prstGeom prst="rect">
              <a:avLst/>
            </a:prstGeom>
            <a:noFill/>
            <a:ln w="0">
              <a:noFill/>
            </a:ln>
          </p:spPr>
          <p:style>
            <a:lnRef idx="0"/>
            <a:fillRef idx="0"/>
            <a:effectRef idx="0"/>
            <a:fontRef idx="minor"/>
          </p:style>
          <p:txBody>
            <a:bodyPr lIns="90360" rIns="90360" tIns="44280" bIns="44280" anchor="t">
              <a:spAutoFit/>
            </a:bodyPr>
            <a:p>
              <a:pPr marL="1207080" indent="-1207080">
                <a:lnSpc>
                  <a:spcPct val="100000"/>
                </a:lnSpc>
                <a:buNone/>
                <a:tabLst>
                  <a:tab algn="l" pos="0"/>
                </a:tabLst>
              </a:pPr>
              <a:r>
                <a:rPr b="0" lang="en-US" sz="1800" spc="-1" strike="noStrike">
                  <a:solidFill>
                    <a:srgbClr val="000000"/>
                  </a:solidFill>
                  <a:latin typeface="Century Gothic"/>
                </a:rPr>
                <a:t>	</a:t>
              </a:r>
              <a:r>
                <a:rPr b="0" lang="en-US" sz="1800" spc="-1" strike="noStrike">
                  <a:solidFill>
                    <a:srgbClr val="000000"/>
                  </a:solidFill>
                  <a:latin typeface="Century Gothic"/>
                </a:rPr>
                <a:t>E (CF</a:t>
              </a:r>
              <a:r>
                <a:rPr b="0" i="1" lang="en-US" sz="1800" spc="-1" strike="noStrike" baseline="-25000">
                  <a:solidFill>
                    <a:srgbClr val="000000"/>
                  </a:solidFill>
                  <a:latin typeface="Century Gothic"/>
                </a:rPr>
                <a:t>j,t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expected cash flows in currency </a:t>
              </a:r>
              <a:r>
                <a:rPr b="0" i="1" lang="en-US" sz="1800" spc="-1" strike="noStrike">
                  <a:solidFill>
                    <a:srgbClr val="000000"/>
                  </a:solidFill>
                  <a:latin typeface="Century Gothic"/>
                </a:rPr>
                <a:t>j</a:t>
              </a:r>
              <a:r>
                <a:rPr b="0" lang="en-US" sz="1800" spc="-1" strike="noStrike">
                  <a:solidFill>
                    <a:srgbClr val="000000"/>
                  </a:solidFill>
                  <a:latin typeface="Century Gothic"/>
                </a:rPr>
                <a:t> to be received by the U.S. parent at the end of period </a:t>
              </a:r>
              <a:r>
                <a:rPr b="0" i="1" lang="en-US" sz="1800" spc="-1" strike="noStrike">
                  <a:solidFill>
                    <a:srgbClr val="000000"/>
                  </a:solidFill>
                  <a:latin typeface="Century Gothic"/>
                </a:rPr>
                <a:t>t</a:t>
              </a:r>
              <a:endParaRPr b="0" lang="en-US" sz="1800" spc="-1" strike="noStrike">
                <a:latin typeface="Arial"/>
              </a:endParaRPr>
            </a:p>
            <a:p>
              <a:pPr marL="1207080" indent="-1207080">
                <a:lnSpc>
                  <a:spcPct val="100000"/>
                </a:lnSpc>
                <a:buNone/>
                <a:tabLst>
                  <a:tab algn="l" pos="0"/>
                </a:tabLst>
              </a:pPr>
              <a:r>
                <a:rPr b="0" lang="en-US" sz="1800" spc="-1" strike="noStrike">
                  <a:solidFill>
                    <a:srgbClr val="000000"/>
                  </a:solidFill>
                  <a:latin typeface="Century Gothic"/>
                </a:rPr>
                <a:t>	</a:t>
              </a:r>
              <a:r>
                <a:rPr b="0" lang="en-US" sz="1800" spc="-1" strike="noStrike">
                  <a:solidFill>
                    <a:srgbClr val="000000"/>
                  </a:solidFill>
                  <a:latin typeface="Century Gothic"/>
                </a:rPr>
                <a:t>E (ER</a:t>
              </a:r>
              <a:r>
                <a:rPr b="0" i="1" lang="en-US" sz="1800" spc="-1" strike="noStrike" baseline="-25000">
                  <a:solidFill>
                    <a:srgbClr val="000000"/>
                  </a:solidFill>
                  <a:latin typeface="Century Gothic"/>
                </a:rPr>
                <a:t>j,t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expected exchange rate at which currency </a:t>
              </a:r>
              <a:r>
                <a:rPr b="0" i="1" lang="en-US" sz="1800" spc="-1" strike="noStrike">
                  <a:solidFill>
                    <a:srgbClr val="000000"/>
                  </a:solidFill>
                  <a:latin typeface="Century Gothic"/>
                </a:rPr>
                <a:t>j</a:t>
              </a:r>
              <a:r>
                <a:rPr b="0" lang="en-US" sz="1800" spc="-1" strike="noStrike">
                  <a:solidFill>
                    <a:srgbClr val="000000"/>
                  </a:solidFill>
                  <a:latin typeface="Century Gothic"/>
                </a:rPr>
                <a:t> can be converted to dollars at the end of period </a:t>
              </a:r>
              <a:r>
                <a:rPr b="0" i="1" lang="en-US" sz="1800" spc="-1" strike="noStrike">
                  <a:solidFill>
                    <a:srgbClr val="000000"/>
                  </a:solidFill>
                  <a:latin typeface="Century Gothic"/>
                </a:rPr>
                <a:t>t</a:t>
              </a:r>
              <a:endParaRPr b="0" lang="en-US" sz="1800" spc="-1" strike="noStrike">
                <a:latin typeface="Arial"/>
              </a:endParaRPr>
            </a:p>
            <a:p>
              <a:pPr marL="1207080" indent="-1207080">
                <a:lnSpc>
                  <a:spcPct val="100000"/>
                </a:lnSpc>
                <a:buNone/>
                <a:tabLst>
                  <a:tab algn="l" pos="0"/>
                </a:tabLst>
              </a:pPr>
              <a:r>
                <a:rPr b="0" i="1" lang="en-US" sz="1800" spc="-1" strike="noStrike">
                  <a:solidFill>
                    <a:srgbClr val="000000"/>
                  </a:solidFill>
                  <a:latin typeface="Century Gothic"/>
                </a:rPr>
                <a:t>	</a:t>
              </a:r>
              <a:r>
                <a:rPr b="0" i="1" lang="en-US" sz="1800" spc="-1" strike="noStrike">
                  <a:solidFill>
                    <a:srgbClr val="000000"/>
                  </a:solidFill>
                  <a:latin typeface="Century Gothic"/>
                </a:rPr>
                <a:t>k</a:t>
              </a:r>
              <a:r>
                <a:rPr b="0" i="1" lang="en-US" sz="1800" spc="-1" strike="noStrike">
                  <a:solidFill>
                    <a:srgbClr val="000000"/>
                  </a:solidFill>
                  <a:latin typeface="Century Gothic"/>
                </a:rPr>
                <a:t>	</a:t>
              </a:r>
              <a:r>
                <a:rPr b="0" lang="en-US" sz="1800" spc="-1" strike="noStrike">
                  <a:solidFill>
                    <a:srgbClr val="000000"/>
                  </a:solidFill>
                  <a:latin typeface="Century Gothic"/>
                </a:rPr>
                <a:t>=</a:t>
              </a:r>
              <a:r>
                <a:rPr b="0" lang="en-US" sz="1800" spc="-1" strike="noStrike">
                  <a:solidFill>
                    <a:srgbClr val="000000"/>
                  </a:solidFill>
                  <a:latin typeface="Century Gothic"/>
                </a:rPr>
                <a:t>	</a:t>
              </a:r>
              <a:r>
                <a:rPr b="0" lang="en-US" sz="1800" spc="-1" strike="noStrike">
                  <a:solidFill>
                    <a:srgbClr val="000000"/>
                  </a:solidFill>
                  <a:latin typeface="Century Gothic"/>
                </a:rPr>
                <a:t>weighted average cost of capital of the parent</a:t>
              </a:r>
              <a:endParaRPr b="0" lang="en-US" sz="1800" spc="-1" strike="noStrike">
                <a:latin typeface="Arial"/>
              </a:endParaRPr>
            </a:p>
          </p:txBody>
        </p:sp>
        <p:grpSp>
          <p:nvGrpSpPr>
            <p:cNvPr id="579" name="Group 9"/>
            <p:cNvGrpSpPr/>
            <p:nvPr/>
          </p:nvGrpSpPr>
          <p:grpSpPr>
            <a:xfrm>
              <a:off x="2571480" y="1399680"/>
              <a:ext cx="3961800" cy="796680"/>
              <a:chOff x="2571480" y="1399680"/>
              <a:chExt cx="3961800" cy="796680"/>
            </a:xfrm>
          </p:grpSpPr>
          <p:sp>
            <p:nvSpPr>
              <p:cNvPr id="580" name="Rectangle 10"/>
              <p:cNvSpPr/>
              <p:nvPr/>
            </p:nvSpPr>
            <p:spPr>
              <a:xfrm>
                <a:off x="2571480" y="1399680"/>
                <a:ext cx="3888360" cy="724320"/>
              </a:xfrm>
              <a:prstGeom prst="rect">
                <a:avLst/>
              </a:prstGeom>
              <a:solidFill>
                <a:srgbClr val="006b61"/>
              </a:solidFill>
              <a:ln w="12700">
                <a:solidFill>
                  <a:srgbClr val="006b61"/>
                </a:solidFill>
                <a:miter/>
              </a:ln>
            </p:spPr>
            <p:style>
              <a:lnRef idx="0"/>
              <a:fillRef idx="0"/>
              <a:effectRef idx="0"/>
              <a:fontRef idx="minor"/>
            </p:style>
          </p:sp>
          <p:sp>
            <p:nvSpPr>
              <p:cNvPr id="581" name="Rectangle 11"/>
              <p:cNvSpPr/>
              <p:nvPr/>
            </p:nvSpPr>
            <p:spPr>
              <a:xfrm>
                <a:off x="2644920" y="1472040"/>
                <a:ext cx="3888360" cy="724320"/>
              </a:xfrm>
              <a:prstGeom prst="rect">
                <a:avLst/>
              </a:prstGeom>
              <a:solidFill>
                <a:srgbClr val="ffffff"/>
              </a:solidFill>
              <a:ln w="12700">
                <a:solidFill>
                  <a:srgbClr val="006b61"/>
                </a:solidFill>
                <a:miter/>
              </a:ln>
            </p:spPr>
            <p:style>
              <a:lnRef idx="0"/>
              <a:fillRef idx="0"/>
              <a:effectRef idx="0"/>
              <a:fontRef idx="minor"/>
            </p:style>
          </p:sp>
          <p:sp>
            <p:nvSpPr>
              <p:cNvPr id="582" name="Rectangle 12"/>
              <p:cNvSpPr/>
              <p:nvPr/>
            </p:nvSpPr>
            <p:spPr>
              <a:xfrm>
                <a:off x="2644920" y="1544400"/>
                <a:ext cx="3888360" cy="5814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buNone/>
                </a:pPr>
                <a:r>
                  <a:rPr b="1" lang="en-US" sz="1800" spc="-1" strike="noStrike">
                    <a:solidFill>
                      <a:srgbClr val="000000"/>
                    </a:solidFill>
                    <a:latin typeface="Century Gothic"/>
                  </a:rPr>
                  <a:t>Exposure of Foreign Projects to Country Risks</a:t>
                </a:r>
                <a:endParaRPr b="0" lang="en-US" sz="1800" spc="-1" strike="noStrike">
                  <a:latin typeface="Arial"/>
                </a:endParaRPr>
              </a:p>
            </p:txBody>
          </p:sp>
        </p:grpSp>
        <p:sp>
          <p:nvSpPr>
            <p:cNvPr id="583" name="Line 13"/>
            <p:cNvSpPr/>
            <p:nvPr/>
          </p:nvSpPr>
          <p:spPr>
            <a:xfrm>
              <a:off x="4552200" y="2196360"/>
              <a:ext cx="360" cy="579600"/>
            </a:xfrm>
            <a:prstGeom prst="line">
              <a:avLst/>
            </a:prstGeom>
            <a:ln w="38100">
              <a:solidFill>
                <a:srgbClr val="000000"/>
              </a:solidFill>
              <a:round/>
              <a:tailEnd len="med" type="triangle" w="med"/>
            </a:ln>
          </p:spPr>
          <p:style>
            <a:lnRef idx="0"/>
            <a:fillRef idx="0"/>
            <a:effectRef idx="0"/>
            <a:fontRef idx="minor"/>
          </p:style>
        </p:sp>
        <p:sp>
          <p:nvSpPr>
            <p:cNvPr id="584" name="Line 14"/>
            <p:cNvSpPr/>
            <p:nvPr/>
          </p:nvSpPr>
          <p:spPr>
            <a:xfrm flipV="1">
              <a:off x="5212800" y="4007880"/>
              <a:ext cx="360" cy="289800"/>
            </a:xfrm>
            <a:prstGeom prst="line">
              <a:avLst/>
            </a:prstGeom>
            <a:ln w="38100">
              <a:solidFill>
                <a:srgbClr val="000000"/>
              </a:solidFill>
              <a:round/>
              <a:tailEnd len="med" type="triangle" w="med"/>
            </a:ln>
          </p:spPr>
          <p:style>
            <a:lnRef idx="0"/>
            <a:fillRef idx="0"/>
            <a:effectRef idx="0"/>
            <a:fontRef idx="minor"/>
          </p:style>
        </p:sp>
        <p:sp>
          <p:nvSpPr>
            <p:cNvPr id="585" name="Line 15"/>
            <p:cNvSpPr/>
            <p:nvPr/>
          </p:nvSpPr>
          <p:spPr>
            <a:xfrm>
              <a:off x="5212800" y="4297680"/>
              <a:ext cx="2567880" cy="360"/>
            </a:xfrm>
            <a:prstGeom prst="line">
              <a:avLst/>
            </a:prstGeom>
            <a:ln w="38100">
              <a:solidFill>
                <a:srgbClr val="000000"/>
              </a:solidFill>
              <a:round/>
            </a:ln>
          </p:spPr>
          <p:style>
            <a:lnRef idx="0"/>
            <a:fillRef idx="0"/>
            <a:effectRef idx="0"/>
            <a:fontRef idx="minor"/>
          </p:style>
        </p:sp>
        <p:sp>
          <p:nvSpPr>
            <p:cNvPr id="586" name="Line 16"/>
            <p:cNvSpPr/>
            <p:nvPr/>
          </p:nvSpPr>
          <p:spPr>
            <a:xfrm>
              <a:off x="6533280" y="1834200"/>
              <a:ext cx="1247400" cy="360"/>
            </a:xfrm>
            <a:prstGeom prst="line">
              <a:avLst/>
            </a:prstGeom>
            <a:ln w="38100">
              <a:solidFill>
                <a:srgbClr val="000000"/>
              </a:solidFill>
              <a:round/>
            </a:ln>
          </p:spPr>
          <p:style>
            <a:lnRef idx="0"/>
            <a:fillRef idx="0"/>
            <a:effectRef idx="0"/>
            <a:fontRef idx="minor"/>
          </p:style>
        </p:sp>
        <p:sp>
          <p:nvSpPr>
            <p:cNvPr id="587" name="Line 17"/>
            <p:cNvSpPr/>
            <p:nvPr/>
          </p:nvSpPr>
          <p:spPr>
            <a:xfrm>
              <a:off x="7780680" y="1834200"/>
              <a:ext cx="360" cy="2463480"/>
            </a:xfrm>
            <a:prstGeom prst="line">
              <a:avLst/>
            </a:prstGeom>
            <a:ln w="38100">
              <a:solidFill>
                <a:srgbClr val="000000"/>
              </a:solidFill>
              <a:round/>
            </a:ln>
          </p:spPr>
          <p:style>
            <a:lnRef idx="0"/>
            <a:fillRef idx="0"/>
            <a:effectRef idx="0"/>
            <a:fontRef idx="minor"/>
          </p:style>
        </p:sp>
      </p:grpSp>
      <p:pic>
        <p:nvPicPr>
          <p:cNvPr id="588" name="" descr=""/>
          <p:cNvPicPr/>
          <p:nvPr/>
        </p:nvPicPr>
        <p:blipFill>
          <a:blip r:embed="rId3"/>
          <a:stretch/>
        </p:blipFill>
        <p:spPr>
          <a:xfrm>
            <a:off x="1460520" y="2552760"/>
            <a:ext cx="5575320" cy="2057400"/>
          </a:xfrm>
          <a:prstGeom prst="rect">
            <a:avLst/>
          </a:prstGeom>
          <a:ln w="0">
            <a:noFill/>
          </a:ln>
        </p:spPr>
      </p:pic>
    </p:spTree>
  </p:cSld>
  <mc:AlternateContent>
    <mc:Choice Requires="p14">
      <p:transition spd="slow" p14:dur="2000"/>
    </mc:Choice>
    <mc:Fallback>
      <p:transition spd="slow"/>
    </mc:Fallback>
  </mc:AlternateContent>
  <p:timing>
    <p:tnLst>
      <p:par>
        <p:cTn id="889" dur="indefinite" restart="never" nodeType="tmRoot">
          <p:childTnLst>
            <p:seq>
              <p:cTn id="890" dur="indefinite" nodeType="mainSeq">
                <p:childTnLst>
                  <p:par>
                    <p:cTn id="891" nodeType="clickEffect" fill="hold">
                      <p:stCondLst>
                        <p:cond delay="indefinite"/>
                      </p:stCondLst>
                      <p:childTnLst>
                        <p:par>
                          <p:cTn id="892" nodeType="withEffect" fill="hold">
                            <p:stCondLst>
                              <p:cond delay="0"/>
                            </p:stCondLst>
                            <p:childTnLst>
                              <p:par>
                                <p:cTn id="893" nodeType="clickEffect" fill="hold" presetClass="entr" presetID="22" presetSubtype="1">
                                  <p:stCondLst>
                                    <p:cond delay="0"/>
                                  </p:stCondLst>
                                  <p:childTnLst>
                                    <p:set>
                                      <p:cBhvr>
                                        <p:cTn id="894" dur="1" fill="hold">
                                          <p:stCondLst>
                                            <p:cond delay="0"/>
                                          </p:stCondLst>
                                        </p:cTn>
                                        <p:tgtEl>
                                          <p:spTgt spid="572"/>
                                        </p:tgtEl>
                                        <p:attrNameLst>
                                          <p:attrName>style.visibility</p:attrName>
                                        </p:attrNameLst>
                                      </p:cBhvr>
                                      <p:to>
                                        <p:strVal val="visible"/>
                                      </p:to>
                                    </p:set>
                                    <p:animEffect filter="wipe(up)" transition="in">
                                      <p:cBhvr additive="repl">
                                        <p:cTn id="895" dur="5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205560" y="0"/>
            <a:ext cx="5835600" cy="838080"/>
          </a:xfrm>
          <a:prstGeom prst="rect">
            <a:avLst/>
          </a:prstGeom>
          <a:noFill/>
          <a:ln w="0">
            <a:noFill/>
          </a:ln>
        </p:spPr>
        <p:txBody>
          <a:bodyPr lIns="83160" rIns="83160" tIns="40680" bIns="40680"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590" name="PlaceHolder 2"/>
          <p:cNvSpPr>
            <a:spLocks noGrp="1"/>
          </p:cNvSpPr>
          <p:nvPr>
            <p:ph/>
          </p:nvPr>
        </p:nvSpPr>
        <p:spPr>
          <a:xfrm>
            <a:off x="862920" y="979560"/>
            <a:ext cx="7739640" cy="5420160"/>
          </a:xfrm>
          <a:prstGeom prst="rect">
            <a:avLst/>
          </a:prstGeom>
          <a:noFill/>
          <a:ln w="0">
            <a:noFill/>
          </a:ln>
        </p:spPr>
        <p:txBody>
          <a:bodyPr anchor="t">
            <a:normAutofit fontScale="87000"/>
          </a:bodyPr>
          <a:p>
            <a:pPr marL="228600" indent="-228600">
              <a:lnSpc>
                <a:spcPct val="100000"/>
              </a:lnSpc>
              <a:spcBef>
                <a:spcPts val="1001"/>
              </a:spcBef>
              <a:buSzPct val="100000"/>
              <a:buBlip>
                <a:blip r:embed="rId1"/>
              </a:buBlip>
            </a:pPr>
            <a:r>
              <a:rPr b="0" lang="en-US" sz="2200" spc="-1" strike="noStrike">
                <a:solidFill>
                  <a:srgbClr val="000000"/>
                </a:solidFill>
                <a:latin typeface="Calibri"/>
              </a:rPr>
              <a:t>Why Country Risk Analysis Is Important</a:t>
            </a:r>
            <a:endParaRPr b="0" lang="en-US" sz="2200" spc="-1" strike="noStrike">
              <a:solidFill>
                <a:srgbClr val="000000"/>
              </a:solidFill>
              <a:latin typeface="Calibri"/>
            </a:endParaRPr>
          </a:p>
          <a:p>
            <a:pPr marL="228600" indent="-228600">
              <a:lnSpc>
                <a:spcPct val="100000"/>
              </a:lnSpc>
              <a:spcBef>
                <a:spcPts val="1001"/>
              </a:spcBef>
              <a:buSzPct val="100000"/>
              <a:buBlip>
                <a:blip r:embed="rId2"/>
              </a:buBlip>
            </a:pPr>
            <a:r>
              <a:rPr b="0" lang="en-US" sz="2200" spc="-1" strike="noStrike">
                <a:solidFill>
                  <a:srgbClr val="000000"/>
                </a:solidFill>
                <a:latin typeface="Calibri"/>
              </a:rPr>
              <a:t>Political Risk Factors</a:t>
            </a:r>
            <a:endParaRPr b="0" lang="en-US" sz="2200" spc="-1" strike="noStrike">
              <a:solidFill>
                <a:srgbClr val="000000"/>
              </a:solidFill>
              <a:latin typeface="Calibri"/>
            </a:endParaRPr>
          </a:p>
          <a:p>
            <a:pPr lvl="1" marL="685800" indent="-228600">
              <a:lnSpc>
                <a:spcPct val="100000"/>
              </a:lnSpc>
              <a:spcBef>
                <a:spcPts val="499"/>
              </a:spcBef>
              <a:buSzPct val="100000"/>
              <a:buBlip>
                <a:blip r:embed="rId3"/>
              </a:buBlip>
            </a:pPr>
            <a:r>
              <a:rPr b="0" lang="en-US" sz="2200" spc="-1" strike="noStrike">
                <a:solidFill>
                  <a:srgbClr val="000000"/>
                </a:solidFill>
                <a:latin typeface="Calibri"/>
              </a:rPr>
              <a:t>Attitude of Consumers in the Host Country</a:t>
            </a:r>
            <a:endParaRPr b="0" lang="en-US" sz="2200" spc="-1" strike="noStrike">
              <a:solidFill>
                <a:srgbClr val="000000"/>
              </a:solidFill>
              <a:latin typeface="Calibri"/>
            </a:endParaRPr>
          </a:p>
          <a:p>
            <a:pPr lvl="1" marL="685800" indent="-228600">
              <a:lnSpc>
                <a:spcPct val="100000"/>
              </a:lnSpc>
              <a:spcBef>
                <a:spcPts val="499"/>
              </a:spcBef>
              <a:buSzPct val="100000"/>
              <a:buBlip>
                <a:blip r:embed="rId4"/>
              </a:buBlip>
            </a:pPr>
            <a:r>
              <a:rPr b="0" lang="en-US" sz="2200" spc="-1" strike="noStrike">
                <a:solidFill>
                  <a:srgbClr val="000000"/>
                </a:solidFill>
                <a:latin typeface="Calibri"/>
              </a:rPr>
              <a:t>Attitude of Host Government</a:t>
            </a:r>
            <a:endParaRPr b="0" lang="en-US" sz="2200" spc="-1" strike="noStrike">
              <a:solidFill>
                <a:srgbClr val="000000"/>
              </a:solidFill>
              <a:latin typeface="Calibri"/>
            </a:endParaRPr>
          </a:p>
          <a:p>
            <a:pPr lvl="1" marL="685800" indent="-228600">
              <a:lnSpc>
                <a:spcPct val="100000"/>
              </a:lnSpc>
              <a:spcBef>
                <a:spcPts val="499"/>
              </a:spcBef>
              <a:buSzPct val="100000"/>
              <a:buBlip>
                <a:blip r:embed="rId5"/>
              </a:buBlip>
            </a:pPr>
            <a:r>
              <a:rPr b="0" lang="en-US" sz="2200" spc="-1" strike="noStrike">
                <a:solidFill>
                  <a:srgbClr val="000000"/>
                </a:solidFill>
                <a:latin typeface="Calibri"/>
              </a:rPr>
              <a:t>Blockage of Fund Transfers</a:t>
            </a:r>
            <a:endParaRPr b="0" lang="en-US" sz="2200" spc="-1" strike="noStrike">
              <a:solidFill>
                <a:srgbClr val="000000"/>
              </a:solidFill>
              <a:latin typeface="Calibri"/>
            </a:endParaRPr>
          </a:p>
          <a:p>
            <a:pPr lvl="1" marL="685800" indent="-228600">
              <a:lnSpc>
                <a:spcPct val="100000"/>
              </a:lnSpc>
              <a:spcBef>
                <a:spcPts val="499"/>
              </a:spcBef>
              <a:buSzPct val="100000"/>
              <a:buBlip>
                <a:blip r:embed="rId6"/>
              </a:buBlip>
            </a:pPr>
            <a:r>
              <a:rPr b="0" lang="en-US" sz="2200" spc="-1" strike="noStrike">
                <a:solidFill>
                  <a:srgbClr val="000000"/>
                </a:solidFill>
                <a:latin typeface="Calibri"/>
              </a:rPr>
              <a:t>Currency Inconvertibility</a:t>
            </a:r>
            <a:endParaRPr b="0" lang="en-US" sz="2200" spc="-1" strike="noStrike">
              <a:solidFill>
                <a:srgbClr val="000000"/>
              </a:solidFill>
              <a:latin typeface="Calibri"/>
            </a:endParaRPr>
          </a:p>
          <a:p>
            <a:pPr lvl="1" marL="685800" indent="-228600">
              <a:lnSpc>
                <a:spcPct val="100000"/>
              </a:lnSpc>
              <a:spcBef>
                <a:spcPts val="499"/>
              </a:spcBef>
              <a:buSzPct val="100000"/>
              <a:buBlip>
                <a:blip r:embed="rId7"/>
              </a:buBlip>
            </a:pPr>
            <a:r>
              <a:rPr b="0" lang="en-US" sz="2200" spc="-1" strike="noStrike">
                <a:solidFill>
                  <a:srgbClr val="000000"/>
                </a:solidFill>
                <a:latin typeface="Calibri"/>
              </a:rPr>
              <a:t>War</a:t>
            </a:r>
            <a:endParaRPr b="0" lang="en-US" sz="2200" spc="-1" strike="noStrike">
              <a:solidFill>
                <a:srgbClr val="000000"/>
              </a:solidFill>
              <a:latin typeface="Calibri"/>
            </a:endParaRPr>
          </a:p>
          <a:p>
            <a:pPr lvl="1" marL="685800" indent="-228600">
              <a:lnSpc>
                <a:spcPct val="100000"/>
              </a:lnSpc>
              <a:spcBef>
                <a:spcPts val="499"/>
              </a:spcBef>
              <a:buSzPct val="100000"/>
              <a:buBlip>
                <a:blip r:embed="rId8"/>
              </a:buBlip>
            </a:pPr>
            <a:r>
              <a:rPr b="0" lang="en-US" sz="2200" spc="-1" strike="noStrike">
                <a:solidFill>
                  <a:srgbClr val="000000"/>
                </a:solidFill>
                <a:latin typeface="Calibri"/>
              </a:rPr>
              <a:t>Bureaucracy</a:t>
            </a:r>
            <a:endParaRPr b="0" lang="en-US" sz="2200" spc="-1" strike="noStrike">
              <a:solidFill>
                <a:srgbClr val="000000"/>
              </a:solidFill>
              <a:latin typeface="Calibri"/>
            </a:endParaRPr>
          </a:p>
          <a:p>
            <a:pPr lvl="1" marL="685800" indent="-228600">
              <a:lnSpc>
                <a:spcPct val="100000"/>
              </a:lnSpc>
              <a:spcBef>
                <a:spcPts val="499"/>
              </a:spcBef>
              <a:buSzPct val="100000"/>
              <a:buBlip>
                <a:blip r:embed="rId9"/>
              </a:buBlip>
            </a:pPr>
            <a:r>
              <a:rPr b="0" lang="en-US" sz="2200" spc="-1" strike="noStrike">
                <a:solidFill>
                  <a:srgbClr val="000000"/>
                </a:solidFill>
                <a:latin typeface="Calibri"/>
              </a:rPr>
              <a:t>Corruption</a:t>
            </a:r>
            <a:endParaRPr b="0" lang="en-US" sz="2200" spc="-1" strike="noStrike">
              <a:solidFill>
                <a:srgbClr val="000000"/>
              </a:solidFill>
              <a:latin typeface="Calibri"/>
            </a:endParaRPr>
          </a:p>
          <a:p>
            <a:pPr marL="228600" indent="-228600">
              <a:lnSpc>
                <a:spcPct val="100000"/>
              </a:lnSpc>
              <a:spcBef>
                <a:spcPts val="1001"/>
              </a:spcBef>
              <a:buSzPct val="100000"/>
              <a:buBlip>
                <a:blip r:embed="rId10"/>
              </a:buBlip>
            </a:pPr>
            <a:r>
              <a:rPr b="0" lang="en-US" sz="2200" spc="-1" strike="noStrike">
                <a:solidFill>
                  <a:srgbClr val="000000"/>
                </a:solidFill>
                <a:latin typeface="Calibri"/>
              </a:rPr>
              <a:t>Financial Risk Factors</a:t>
            </a:r>
            <a:endParaRPr b="0" lang="en-US" sz="2200" spc="-1" strike="noStrike">
              <a:solidFill>
                <a:srgbClr val="000000"/>
              </a:solidFill>
              <a:latin typeface="Calibri"/>
            </a:endParaRPr>
          </a:p>
          <a:p>
            <a:pPr lvl="1" marL="685800" indent="-228600">
              <a:lnSpc>
                <a:spcPct val="100000"/>
              </a:lnSpc>
              <a:spcBef>
                <a:spcPts val="499"/>
              </a:spcBef>
              <a:buSzPct val="100000"/>
              <a:buBlip>
                <a:blip r:embed="rId11"/>
              </a:buBlip>
            </a:pPr>
            <a:r>
              <a:rPr b="0" lang="en-US" sz="2200" spc="-1" strike="noStrike">
                <a:solidFill>
                  <a:srgbClr val="000000"/>
                </a:solidFill>
                <a:latin typeface="Calibri"/>
              </a:rPr>
              <a:t>Current &amp; Potential State of the Country’s Economy</a:t>
            </a:r>
            <a:endParaRPr b="0" lang="en-US" sz="2200" spc="-1" strike="noStrike">
              <a:solidFill>
                <a:srgbClr val="000000"/>
              </a:solidFill>
              <a:latin typeface="Calibri"/>
            </a:endParaRPr>
          </a:p>
          <a:p>
            <a:pPr lvl="1" marL="685800" indent="-228600">
              <a:lnSpc>
                <a:spcPct val="100000"/>
              </a:lnSpc>
              <a:spcBef>
                <a:spcPts val="499"/>
              </a:spcBef>
              <a:buSzPct val="100000"/>
              <a:buBlip>
                <a:blip r:embed="rId12"/>
              </a:buBlip>
            </a:pPr>
            <a:r>
              <a:rPr b="0" lang="en-US" sz="2200" spc="-1" strike="noStrike">
                <a:solidFill>
                  <a:srgbClr val="000000"/>
                </a:solidFill>
                <a:latin typeface="Calibri"/>
              </a:rPr>
              <a:t>Indicators of Economic Growth</a:t>
            </a:r>
            <a:endParaRPr b="0" lang="en-US" sz="2200" spc="-1" strike="noStrike">
              <a:solidFill>
                <a:srgbClr val="000000"/>
              </a:solidFill>
              <a:latin typeface="Calibri"/>
            </a:endParaRPr>
          </a:p>
          <a:p>
            <a:pPr marL="228600" indent="-228600">
              <a:lnSpc>
                <a:spcPct val="100000"/>
              </a:lnSpc>
              <a:spcBef>
                <a:spcPts val="1001"/>
              </a:spcBef>
              <a:buSzPct val="100000"/>
              <a:buBlip>
                <a:blip r:embed="rId13"/>
              </a:buBlip>
            </a:pPr>
            <a:r>
              <a:rPr b="0" lang="en-US" sz="2200" spc="-1" strike="noStrike">
                <a:solidFill>
                  <a:srgbClr val="000000"/>
                </a:solidFill>
                <a:latin typeface="Calibri"/>
              </a:rPr>
              <a:t>Types of Country Risk Assessment</a:t>
            </a:r>
            <a:endParaRPr b="0" lang="en-US" sz="2200" spc="-1" strike="noStrike">
              <a:solidFill>
                <a:srgbClr val="000000"/>
              </a:solidFill>
              <a:latin typeface="Calibri"/>
            </a:endParaRPr>
          </a:p>
          <a:p>
            <a:pPr lvl="1" marL="685800" indent="-228600">
              <a:lnSpc>
                <a:spcPct val="100000"/>
              </a:lnSpc>
              <a:spcBef>
                <a:spcPts val="499"/>
              </a:spcBef>
              <a:buSzPct val="100000"/>
              <a:buBlip>
                <a:blip r:embed="rId14"/>
              </a:buBlip>
            </a:pPr>
            <a:r>
              <a:rPr b="0" lang="en-US" sz="2200" spc="-1" strike="noStrike">
                <a:solidFill>
                  <a:srgbClr val="000000"/>
                </a:solidFill>
                <a:latin typeface="Calibri"/>
              </a:rPr>
              <a:t>Macro-Assessment of Country Risk</a:t>
            </a:r>
            <a:endParaRPr b="0" lang="en-US" sz="2200" spc="-1" strike="noStrike">
              <a:solidFill>
                <a:srgbClr val="000000"/>
              </a:solidFill>
              <a:latin typeface="Calibri"/>
            </a:endParaRPr>
          </a:p>
          <a:p>
            <a:pPr lvl="1" marL="685800" indent="-228600">
              <a:lnSpc>
                <a:spcPct val="100000"/>
              </a:lnSpc>
              <a:spcBef>
                <a:spcPts val="499"/>
              </a:spcBef>
              <a:buSzPct val="100000"/>
              <a:buBlip>
                <a:blip r:embed="rId15"/>
              </a:buBlip>
            </a:pPr>
            <a:r>
              <a:rPr b="0" lang="en-US" sz="2200" spc="-1" strike="noStrike">
                <a:solidFill>
                  <a:srgbClr val="000000"/>
                </a:solidFill>
                <a:latin typeface="Calibri"/>
              </a:rPr>
              <a:t>Micro-Assessment of Country Risk</a:t>
            </a:r>
            <a:endParaRPr b="0" lang="en-US" sz="2200" spc="-1" strike="noStrike">
              <a:solidFill>
                <a:srgbClr val="000000"/>
              </a:solidFill>
              <a:latin typeface="Calibri"/>
            </a:endParaRPr>
          </a:p>
        </p:txBody>
      </p:sp>
      <p:sp>
        <p:nvSpPr>
          <p:cNvPr id="591" name="PlaceHolder 3"/>
          <p:cNvSpPr>
            <a:spLocks noGrp="1"/>
          </p:cNvSpPr>
          <p:nvPr>
            <p:ph type="ftr" idx="13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92" name="PlaceHolder 4"/>
          <p:cNvSpPr>
            <a:spLocks noGrp="1"/>
          </p:cNvSpPr>
          <p:nvPr>
            <p:ph type="sldNum" idx="13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AE30BAC2-AF7B-4B58-BECC-EA7C54CCF644}"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896" dur="indefinite" restart="never" nodeType="tmRoot">
          <p:childTnLst>
            <p:seq>
              <p:cTn id="897" dur="indefinite" nodeType="mainSeq">
                <p:childTnLst>
                  <p:par>
                    <p:cTn id="898" nodeType="clickEffect" fill="hold">
                      <p:stCondLst>
                        <p:cond delay="indefinite"/>
                      </p:stCondLst>
                      <p:childTnLst>
                        <p:par>
                          <p:cTn id="899" nodeType="withEffect" fill="hold">
                            <p:stCondLst>
                              <p:cond delay="0"/>
                            </p:stCondLst>
                            <p:childTnLst>
                              <p:par>
                                <p:cTn id="900" nodeType="clickEffect" fill="hold" presetClass="entr" presetID="22" presetSubtype="8">
                                  <p:stCondLst>
                                    <p:cond delay="0"/>
                                  </p:stCondLst>
                                  <p:childTnLst>
                                    <p:set>
                                      <p:cBhvr>
                                        <p:cTn id="901" dur="1" fill="hold">
                                          <p:stCondLst>
                                            <p:cond delay="0"/>
                                          </p:stCondLst>
                                        </p:cTn>
                                        <p:tgtEl>
                                          <p:spTgt spid="590">
                                            <p:txEl>
                                              <p:pRg st="0" end="0"/>
                                            </p:txEl>
                                          </p:spTgt>
                                        </p:tgtEl>
                                        <p:attrNameLst>
                                          <p:attrName>style.visibility</p:attrName>
                                        </p:attrNameLst>
                                      </p:cBhvr>
                                      <p:to>
                                        <p:strVal val="visible"/>
                                      </p:to>
                                    </p:set>
                                    <p:animEffect filter="wipe(left)" transition="in">
                                      <p:cBhvr additive="repl">
                                        <p:cTn id="902" dur="500"/>
                                        <p:tgtEl>
                                          <p:spTgt spid="590">
                                            <p:txEl>
                                              <p:pRg st="0" end="0"/>
                                            </p:txEl>
                                          </p:spTgt>
                                        </p:tgtEl>
                                      </p:cBhvr>
                                    </p:animEffect>
                                  </p:childTnLst>
                                </p:cTn>
                              </p:par>
                            </p:childTnLst>
                          </p:cTn>
                        </p:par>
                      </p:childTnLst>
                    </p:cTn>
                  </p:par>
                  <p:par>
                    <p:cTn id="903" nodeType="clickEffect" fill="hold">
                      <p:stCondLst>
                        <p:cond delay="indefinite"/>
                      </p:stCondLst>
                      <p:childTnLst>
                        <p:par>
                          <p:cTn id="904" nodeType="withEffect" fill="hold">
                            <p:stCondLst>
                              <p:cond delay="0"/>
                            </p:stCondLst>
                            <p:childTnLst>
                              <p:par>
                                <p:cTn id="905" nodeType="clickEffect" fill="hold" presetClass="entr" presetID="22" presetSubtype="8">
                                  <p:stCondLst>
                                    <p:cond delay="0"/>
                                  </p:stCondLst>
                                  <p:childTnLst>
                                    <p:set>
                                      <p:cBhvr>
                                        <p:cTn id="906" dur="1" fill="hold">
                                          <p:stCondLst>
                                            <p:cond delay="0"/>
                                          </p:stCondLst>
                                        </p:cTn>
                                        <p:tgtEl>
                                          <p:spTgt spid="590">
                                            <p:txEl>
                                              <p:pRg st="1" end="1"/>
                                            </p:txEl>
                                          </p:spTgt>
                                        </p:tgtEl>
                                        <p:attrNameLst>
                                          <p:attrName>style.visibility</p:attrName>
                                        </p:attrNameLst>
                                      </p:cBhvr>
                                      <p:to>
                                        <p:strVal val="visible"/>
                                      </p:to>
                                    </p:set>
                                    <p:animEffect filter="wipe(left)" transition="in">
                                      <p:cBhvr additive="repl">
                                        <p:cTn id="907" dur="500"/>
                                        <p:tgtEl>
                                          <p:spTgt spid="590">
                                            <p:txEl>
                                              <p:pRg st="1" end="1"/>
                                            </p:txEl>
                                          </p:spTgt>
                                        </p:tgtEl>
                                      </p:cBhvr>
                                    </p:animEffect>
                                  </p:childTnLst>
                                </p:cTn>
                              </p:par>
                              <p:par>
                                <p:cTn id="908" nodeType="withEffect" fill="hold" presetClass="entr" presetID="22" presetSubtype="8">
                                  <p:stCondLst>
                                    <p:cond delay="0"/>
                                  </p:stCondLst>
                                  <p:childTnLst>
                                    <p:set>
                                      <p:cBhvr>
                                        <p:cTn id="909" dur="1" fill="hold">
                                          <p:stCondLst>
                                            <p:cond delay="0"/>
                                          </p:stCondLst>
                                        </p:cTn>
                                        <p:tgtEl>
                                          <p:spTgt spid="590">
                                            <p:txEl>
                                              <p:pRg st="2" end="2"/>
                                            </p:txEl>
                                          </p:spTgt>
                                        </p:tgtEl>
                                        <p:attrNameLst>
                                          <p:attrName>style.visibility</p:attrName>
                                        </p:attrNameLst>
                                      </p:cBhvr>
                                      <p:to>
                                        <p:strVal val="visible"/>
                                      </p:to>
                                    </p:set>
                                    <p:animEffect filter="wipe(left)" transition="in">
                                      <p:cBhvr additive="repl">
                                        <p:cTn id="910" dur="500"/>
                                        <p:tgtEl>
                                          <p:spTgt spid="590">
                                            <p:txEl>
                                              <p:pRg st="2" end="2"/>
                                            </p:txEl>
                                          </p:spTgt>
                                        </p:tgtEl>
                                      </p:cBhvr>
                                    </p:animEffect>
                                  </p:childTnLst>
                                </p:cTn>
                              </p:par>
                              <p:par>
                                <p:cTn id="911" nodeType="withEffect" fill="hold" presetClass="entr" presetID="22" presetSubtype="8">
                                  <p:stCondLst>
                                    <p:cond delay="0"/>
                                  </p:stCondLst>
                                  <p:childTnLst>
                                    <p:set>
                                      <p:cBhvr>
                                        <p:cTn id="912" dur="1" fill="hold">
                                          <p:stCondLst>
                                            <p:cond delay="0"/>
                                          </p:stCondLst>
                                        </p:cTn>
                                        <p:tgtEl>
                                          <p:spTgt spid="590">
                                            <p:txEl>
                                              <p:pRg st="3" end="3"/>
                                            </p:txEl>
                                          </p:spTgt>
                                        </p:tgtEl>
                                        <p:attrNameLst>
                                          <p:attrName>style.visibility</p:attrName>
                                        </p:attrNameLst>
                                      </p:cBhvr>
                                      <p:to>
                                        <p:strVal val="visible"/>
                                      </p:to>
                                    </p:set>
                                    <p:animEffect filter="wipe(left)" transition="in">
                                      <p:cBhvr additive="repl">
                                        <p:cTn id="913" dur="500"/>
                                        <p:tgtEl>
                                          <p:spTgt spid="590">
                                            <p:txEl>
                                              <p:pRg st="3" end="3"/>
                                            </p:txEl>
                                          </p:spTgt>
                                        </p:tgtEl>
                                      </p:cBhvr>
                                    </p:animEffect>
                                  </p:childTnLst>
                                </p:cTn>
                              </p:par>
                              <p:par>
                                <p:cTn id="914" nodeType="withEffect" fill="hold" presetClass="entr" presetID="22" presetSubtype="8">
                                  <p:stCondLst>
                                    <p:cond delay="0"/>
                                  </p:stCondLst>
                                  <p:childTnLst>
                                    <p:set>
                                      <p:cBhvr>
                                        <p:cTn id="915" dur="1" fill="hold">
                                          <p:stCondLst>
                                            <p:cond delay="0"/>
                                          </p:stCondLst>
                                        </p:cTn>
                                        <p:tgtEl>
                                          <p:spTgt spid="590">
                                            <p:txEl>
                                              <p:pRg st="4" end="4"/>
                                            </p:txEl>
                                          </p:spTgt>
                                        </p:tgtEl>
                                        <p:attrNameLst>
                                          <p:attrName>style.visibility</p:attrName>
                                        </p:attrNameLst>
                                      </p:cBhvr>
                                      <p:to>
                                        <p:strVal val="visible"/>
                                      </p:to>
                                    </p:set>
                                    <p:animEffect filter="wipe(left)" transition="in">
                                      <p:cBhvr additive="repl">
                                        <p:cTn id="916" dur="500"/>
                                        <p:tgtEl>
                                          <p:spTgt spid="590">
                                            <p:txEl>
                                              <p:pRg st="4" end="4"/>
                                            </p:txEl>
                                          </p:spTgt>
                                        </p:tgtEl>
                                      </p:cBhvr>
                                    </p:animEffect>
                                  </p:childTnLst>
                                </p:cTn>
                              </p:par>
                              <p:par>
                                <p:cTn id="917" nodeType="withEffect" fill="hold" presetClass="entr" presetID="22" presetSubtype="8">
                                  <p:stCondLst>
                                    <p:cond delay="0"/>
                                  </p:stCondLst>
                                  <p:childTnLst>
                                    <p:set>
                                      <p:cBhvr>
                                        <p:cTn id="918" dur="1" fill="hold">
                                          <p:stCondLst>
                                            <p:cond delay="0"/>
                                          </p:stCondLst>
                                        </p:cTn>
                                        <p:tgtEl>
                                          <p:spTgt spid="590">
                                            <p:txEl>
                                              <p:pRg st="5" end="5"/>
                                            </p:txEl>
                                          </p:spTgt>
                                        </p:tgtEl>
                                        <p:attrNameLst>
                                          <p:attrName>style.visibility</p:attrName>
                                        </p:attrNameLst>
                                      </p:cBhvr>
                                      <p:to>
                                        <p:strVal val="visible"/>
                                      </p:to>
                                    </p:set>
                                    <p:animEffect filter="wipe(left)" transition="in">
                                      <p:cBhvr additive="repl">
                                        <p:cTn id="919" dur="500"/>
                                        <p:tgtEl>
                                          <p:spTgt spid="590">
                                            <p:txEl>
                                              <p:pRg st="5" end="5"/>
                                            </p:txEl>
                                          </p:spTgt>
                                        </p:tgtEl>
                                      </p:cBhvr>
                                    </p:animEffect>
                                  </p:childTnLst>
                                </p:cTn>
                              </p:par>
                              <p:par>
                                <p:cTn id="920" nodeType="withEffect" fill="hold" presetClass="entr" presetID="22" presetSubtype="8">
                                  <p:stCondLst>
                                    <p:cond delay="0"/>
                                  </p:stCondLst>
                                  <p:childTnLst>
                                    <p:set>
                                      <p:cBhvr>
                                        <p:cTn id="921" dur="1" fill="hold">
                                          <p:stCondLst>
                                            <p:cond delay="0"/>
                                          </p:stCondLst>
                                        </p:cTn>
                                        <p:tgtEl>
                                          <p:spTgt spid="590">
                                            <p:txEl>
                                              <p:pRg st="6" end="6"/>
                                            </p:txEl>
                                          </p:spTgt>
                                        </p:tgtEl>
                                        <p:attrNameLst>
                                          <p:attrName>style.visibility</p:attrName>
                                        </p:attrNameLst>
                                      </p:cBhvr>
                                      <p:to>
                                        <p:strVal val="visible"/>
                                      </p:to>
                                    </p:set>
                                    <p:animEffect filter="wipe(left)" transition="in">
                                      <p:cBhvr additive="repl">
                                        <p:cTn id="922" dur="500"/>
                                        <p:tgtEl>
                                          <p:spTgt spid="590">
                                            <p:txEl>
                                              <p:pRg st="6" end="6"/>
                                            </p:txEl>
                                          </p:spTgt>
                                        </p:tgtEl>
                                      </p:cBhvr>
                                    </p:animEffect>
                                  </p:childTnLst>
                                </p:cTn>
                              </p:par>
                              <p:par>
                                <p:cTn id="923" nodeType="withEffect" fill="hold" presetClass="entr" presetID="22" presetSubtype="8">
                                  <p:stCondLst>
                                    <p:cond delay="0"/>
                                  </p:stCondLst>
                                  <p:childTnLst>
                                    <p:set>
                                      <p:cBhvr>
                                        <p:cTn id="924" dur="1" fill="hold">
                                          <p:stCondLst>
                                            <p:cond delay="0"/>
                                          </p:stCondLst>
                                        </p:cTn>
                                        <p:tgtEl>
                                          <p:spTgt spid="590">
                                            <p:txEl>
                                              <p:pRg st="7" end="7"/>
                                            </p:txEl>
                                          </p:spTgt>
                                        </p:tgtEl>
                                        <p:attrNameLst>
                                          <p:attrName>style.visibility</p:attrName>
                                        </p:attrNameLst>
                                      </p:cBhvr>
                                      <p:to>
                                        <p:strVal val="visible"/>
                                      </p:to>
                                    </p:set>
                                    <p:animEffect filter="wipe(left)" transition="in">
                                      <p:cBhvr additive="repl">
                                        <p:cTn id="925" dur="500"/>
                                        <p:tgtEl>
                                          <p:spTgt spid="590">
                                            <p:txEl>
                                              <p:pRg st="7" end="7"/>
                                            </p:txEl>
                                          </p:spTgt>
                                        </p:tgtEl>
                                      </p:cBhvr>
                                    </p:animEffect>
                                  </p:childTnLst>
                                </p:cTn>
                              </p:par>
                              <p:par>
                                <p:cTn id="926" nodeType="withEffect" fill="hold" presetClass="entr" presetID="22" presetSubtype="8">
                                  <p:stCondLst>
                                    <p:cond delay="0"/>
                                  </p:stCondLst>
                                  <p:childTnLst>
                                    <p:set>
                                      <p:cBhvr>
                                        <p:cTn id="927" dur="1" fill="hold">
                                          <p:stCondLst>
                                            <p:cond delay="0"/>
                                          </p:stCondLst>
                                        </p:cTn>
                                        <p:tgtEl>
                                          <p:spTgt spid="590">
                                            <p:txEl>
                                              <p:pRg st="8" end="8"/>
                                            </p:txEl>
                                          </p:spTgt>
                                        </p:tgtEl>
                                        <p:attrNameLst>
                                          <p:attrName>style.visibility</p:attrName>
                                        </p:attrNameLst>
                                      </p:cBhvr>
                                      <p:to>
                                        <p:strVal val="visible"/>
                                      </p:to>
                                    </p:set>
                                    <p:animEffect filter="wipe(left)" transition="in">
                                      <p:cBhvr additive="repl">
                                        <p:cTn id="928" dur="500"/>
                                        <p:tgtEl>
                                          <p:spTgt spid="590">
                                            <p:txEl>
                                              <p:pRg st="8" end="8"/>
                                            </p:txEl>
                                          </p:spTgt>
                                        </p:tgtEl>
                                      </p:cBhvr>
                                    </p:animEffect>
                                  </p:childTnLst>
                                </p:cTn>
                              </p:par>
                            </p:childTnLst>
                          </p:cTn>
                        </p:par>
                      </p:childTnLst>
                    </p:cTn>
                  </p:par>
                  <p:par>
                    <p:cTn id="929" nodeType="clickEffect" fill="hold">
                      <p:stCondLst>
                        <p:cond delay="indefinite"/>
                      </p:stCondLst>
                      <p:childTnLst>
                        <p:par>
                          <p:cTn id="930" nodeType="withEffect" fill="hold">
                            <p:stCondLst>
                              <p:cond delay="0"/>
                            </p:stCondLst>
                            <p:childTnLst>
                              <p:par>
                                <p:cTn id="931" nodeType="clickEffect" fill="hold" presetClass="entr" presetID="22" presetSubtype="8">
                                  <p:stCondLst>
                                    <p:cond delay="0"/>
                                  </p:stCondLst>
                                  <p:childTnLst>
                                    <p:set>
                                      <p:cBhvr>
                                        <p:cTn id="932" dur="1" fill="hold">
                                          <p:stCondLst>
                                            <p:cond delay="0"/>
                                          </p:stCondLst>
                                        </p:cTn>
                                        <p:tgtEl>
                                          <p:spTgt spid="590">
                                            <p:txEl>
                                              <p:pRg st="9" end="9"/>
                                            </p:txEl>
                                          </p:spTgt>
                                        </p:tgtEl>
                                        <p:attrNameLst>
                                          <p:attrName>style.visibility</p:attrName>
                                        </p:attrNameLst>
                                      </p:cBhvr>
                                      <p:to>
                                        <p:strVal val="visible"/>
                                      </p:to>
                                    </p:set>
                                    <p:animEffect filter="wipe(left)" transition="in">
                                      <p:cBhvr additive="repl">
                                        <p:cTn id="933" dur="500"/>
                                        <p:tgtEl>
                                          <p:spTgt spid="590">
                                            <p:txEl>
                                              <p:pRg st="9" end="9"/>
                                            </p:txEl>
                                          </p:spTgt>
                                        </p:tgtEl>
                                      </p:cBhvr>
                                    </p:animEffect>
                                  </p:childTnLst>
                                </p:cTn>
                              </p:par>
                              <p:par>
                                <p:cTn id="934" nodeType="withEffect" fill="hold" presetClass="entr" presetID="22" presetSubtype="8">
                                  <p:stCondLst>
                                    <p:cond delay="0"/>
                                  </p:stCondLst>
                                  <p:childTnLst>
                                    <p:set>
                                      <p:cBhvr>
                                        <p:cTn id="935" dur="1" fill="hold">
                                          <p:stCondLst>
                                            <p:cond delay="0"/>
                                          </p:stCondLst>
                                        </p:cTn>
                                        <p:tgtEl>
                                          <p:spTgt spid="590">
                                            <p:txEl>
                                              <p:pRg st="10" end="10"/>
                                            </p:txEl>
                                          </p:spTgt>
                                        </p:tgtEl>
                                        <p:attrNameLst>
                                          <p:attrName>style.visibility</p:attrName>
                                        </p:attrNameLst>
                                      </p:cBhvr>
                                      <p:to>
                                        <p:strVal val="visible"/>
                                      </p:to>
                                    </p:set>
                                    <p:animEffect filter="wipe(left)" transition="in">
                                      <p:cBhvr additive="repl">
                                        <p:cTn id="936" dur="500"/>
                                        <p:tgtEl>
                                          <p:spTgt spid="590">
                                            <p:txEl>
                                              <p:pRg st="10" end="10"/>
                                            </p:txEl>
                                          </p:spTgt>
                                        </p:tgtEl>
                                      </p:cBhvr>
                                    </p:animEffect>
                                  </p:childTnLst>
                                </p:cTn>
                              </p:par>
                              <p:par>
                                <p:cTn id="937" nodeType="withEffect" fill="hold" presetClass="entr" presetID="22" presetSubtype="8">
                                  <p:stCondLst>
                                    <p:cond delay="0"/>
                                  </p:stCondLst>
                                  <p:childTnLst>
                                    <p:set>
                                      <p:cBhvr>
                                        <p:cTn id="938" dur="1" fill="hold">
                                          <p:stCondLst>
                                            <p:cond delay="0"/>
                                          </p:stCondLst>
                                        </p:cTn>
                                        <p:tgtEl>
                                          <p:spTgt spid="590">
                                            <p:txEl>
                                              <p:pRg st="11" end="11"/>
                                            </p:txEl>
                                          </p:spTgt>
                                        </p:tgtEl>
                                        <p:attrNameLst>
                                          <p:attrName>style.visibility</p:attrName>
                                        </p:attrNameLst>
                                      </p:cBhvr>
                                      <p:to>
                                        <p:strVal val="visible"/>
                                      </p:to>
                                    </p:set>
                                    <p:animEffect filter="wipe(left)" transition="in">
                                      <p:cBhvr additive="repl">
                                        <p:cTn id="939" dur="500"/>
                                        <p:tgtEl>
                                          <p:spTgt spid="590">
                                            <p:txEl>
                                              <p:pRg st="11" end="11"/>
                                            </p:txEl>
                                          </p:spTgt>
                                        </p:tgtEl>
                                      </p:cBhvr>
                                    </p:animEffect>
                                  </p:childTnLst>
                                </p:cTn>
                              </p:par>
                            </p:childTnLst>
                          </p:cTn>
                        </p:par>
                      </p:childTnLst>
                    </p:cTn>
                  </p:par>
                  <p:par>
                    <p:cTn id="940" nodeType="clickEffect" fill="hold">
                      <p:stCondLst>
                        <p:cond delay="indefinite"/>
                      </p:stCondLst>
                      <p:childTnLst>
                        <p:par>
                          <p:cTn id="941" nodeType="withEffect" fill="hold">
                            <p:stCondLst>
                              <p:cond delay="0"/>
                            </p:stCondLst>
                            <p:childTnLst>
                              <p:par>
                                <p:cTn id="942" nodeType="clickEffect" fill="hold" presetClass="entr" presetID="22" presetSubtype="8">
                                  <p:stCondLst>
                                    <p:cond delay="0"/>
                                  </p:stCondLst>
                                  <p:childTnLst>
                                    <p:set>
                                      <p:cBhvr>
                                        <p:cTn id="943" dur="1" fill="hold">
                                          <p:stCondLst>
                                            <p:cond delay="0"/>
                                          </p:stCondLst>
                                        </p:cTn>
                                        <p:tgtEl>
                                          <p:spTgt spid="590">
                                            <p:txEl>
                                              <p:pRg st="12" end="12"/>
                                            </p:txEl>
                                          </p:spTgt>
                                        </p:tgtEl>
                                        <p:attrNameLst>
                                          <p:attrName>style.visibility</p:attrName>
                                        </p:attrNameLst>
                                      </p:cBhvr>
                                      <p:to>
                                        <p:strVal val="visible"/>
                                      </p:to>
                                    </p:set>
                                    <p:animEffect filter="wipe(left)" transition="in">
                                      <p:cBhvr additive="repl">
                                        <p:cTn id="944" dur="500"/>
                                        <p:tgtEl>
                                          <p:spTgt spid="590">
                                            <p:txEl>
                                              <p:pRg st="12" end="12"/>
                                            </p:txEl>
                                          </p:spTgt>
                                        </p:tgtEl>
                                      </p:cBhvr>
                                    </p:animEffect>
                                  </p:childTnLst>
                                </p:cTn>
                              </p:par>
                              <p:par>
                                <p:cTn id="945" nodeType="withEffect" fill="hold" presetClass="entr" presetID="22" presetSubtype="8">
                                  <p:stCondLst>
                                    <p:cond delay="0"/>
                                  </p:stCondLst>
                                  <p:childTnLst>
                                    <p:set>
                                      <p:cBhvr>
                                        <p:cTn id="946" dur="1" fill="hold">
                                          <p:stCondLst>
                                            <p:cond delay="0"/>
                                          </p:stCondLst>
                                        </p:cTn>
                                        <p:tgtEl>
                                          <p:spTgt spid="590">
                                            <p:txEl>
                                              <p:pRg st="13" end="13"/>
                                            </p:txEl>
                                          </p:spTgt>
                                        </p:tgtEl>
                                        <p:attrNameLst>
                                          <p:attrName>style.visibility</p:attrName>
                                        </p:attrNameLst>
                                      </p:cBhvr>
                                      <p:to>
                                        <p:strVal val="visible"/>
                                      </p:to>
                                    </p:set>
                                    <p:animEffect filter="wipe(left)" transition="in">
                                      <p:cBhvr additive="repl">
                                        <p:cTn id="947" dur="500"/>
                                        <p:tgtEl>
                                          <p:spTgt spid="590">
                                            <p:txEl>
                                              <p:pRg st="13" end="13"/>
                                            </p:txEl>
                                          </p:spTgt>
                                        </p:tgtEl>
                                      </p:cBhvr>
                                    </p:animEffect>
                                  </p:childTnLst>
                                </p:cTn>
                              </p:par>
                              <p:par>
                                <p:cTn id="948" nodeType="withEffect" fill="hold" presetClass="entr" presetID="22" presetSubtype="8">
                                  <p:stCondLst>
                                    <p:cond delay="0"/>
                                  </p:stCondLst>
                                  <p:childTnLst>
                                    <p:set>
                                      <p:cBhvr>
                                        <p:cTn id="949" dur="1" fill="hold">
                                          <p:stCondLst>
                                            <p:cond delay="0"/>
                                          </p:stCondLst>
                                        </p:cTn>
                                        <p:tgtEl>
                                          <p:spTgt spid="590">
                                            <p:txEl>
                                              <p:pRg st="14" end="14"/>
                                            </p:txEl>
                                          </p:spTgt>
                                        </p:tgtEl>
                                        <p:attrNameLst>
                                          <p:attrName>style.visibility</p:attrName>
                                        </p:attrNameLst>
                                      </p:cBhvr>
                                      <p:to>
                                        <p:strVal val="visible"/>
                                      </p:to>
                                    </p:set>
                                    <p:animEffect filter="wipe(left)" transition="in">
                                      <p:cBhvr additive="repl">
                                        <p:cTn id="950" dur="500"/>
                                        <p:tgtEl>
                                          <p:spTgt spid="590">
                                            <p:txEl>
                                              <p:pRg st="14" end="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933120" y="0"/>
            <a:ext cx="5248080" cy="97920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594" name="PlaceHolder 2"/>
          <p:cNvSpPr>
            <a:spLocks noGrp="1"/>
          </p:cNvSpPr>
          <p:nvPr>
            <p:ph/>
          </p:nvPr>
        </p:nvSpPr>
        <p:spPr>
          <a:xfrm>
            <a:off x="473760" y="914040"/>
            <a:ext cx="8128800" cy="5485680"/>
          </a:xfrm>
          <a:prstGeom prst="rect">
            <a:avLst/>
          </a:prstGeom>
          <a:noFill/>
          <a:ln w="0">
            <a:noFill/>
          </a:ln>
        </p:spPr>
        <p:txBody>
          <a:bodyPr numCol="1" spcCol="0" anchor="t">
            <a:noAutofit/>
          </a:bodyPr>
          <a:p>
            <a:pPr marL="343080" indent="-343080">
              <a:lnSpc>
                <a:spcPct val="100000"/>
              </a:lnSpc>
              <a:spcBef>
                <a:spcPts val="439"/>
              </a:spcBef>
              <a:buSzPct val="100000"/>
              <a:buBlip>
                <a:blip r:embed="rId1"/>
              </a:buBlip>
            </a:pPr>
            <a:r>
              <a:rPr b="0" lang="en-US" sz="2200" spc="-1" strike="noStrike">
                <a:solidFill>
                  <a:srgbClr val="000000"/>
                </a:solidFill>
                <a:latin typeface="Calibri"/>
              </a:rPr>
              <a:t>Techniques of Assessing Country Risk</a:t>
            </a:r>
            <a:endParaRPr b="0" lang="en-US" sz="2200" spc="-1" strike="noStrike">
              <a:solidFill>
                <a:srgbClr val="000000"/>
              </a:solidFill>
              <a:latin typeface="Calibri"/>
            </a:endParaRPr>
          </a:p>
          <a:p>
            <a:pPr lvl="1" marL="743040" indent="-285840">
              <a:lnSpc>
                <a:spcPct val="100000"/>
              </a:lnSpc>
              <a:spcBef>
                <a:spcPts val="439"/>
              </a:spcBef>
              <a:buSzPct val="100000"/>
              <a:buBlip>
                <a:blip r:embed="rId2"/>
              </a:buBlip>
            </a:pPr>
            <a:r>
              <a:rPr b="0" lang="en-US" sz="2200" spc="-1" strike="noStrike">
                <a:solidFill>
                  <a:srgbClr val="000000"/>
                </a:solidFill>
                <a:latin typeface="Calibri"/>
              </a:rPr>
              <a:t>Checklist Approach</a:t>
            </a:r>
            <a:endParaRPr b="0" lang="en-US" sz="2200" spc="-1" strike="noStrike">
              <a:solidFill>
                <a:srgbClr val="000000"/>
              </a:solidFill>
              <a:latin typeface="Calibri"/>
            </a:endParaRPr>
          </a:p>
          <a:p>
            <a:pPr lvl="1" marL="743040" indent="-285840">
              <a:lnSpc>
                <a:spcPct val="100000"/>
              </a:lnSpc>
              <a:spcBef>
                <a:spcPts val="439"/>
              </a:spcBef>
              <a:buSzPct val="100000"/>
              <a:buBlip>
                <a:blip r:embed="rId3"/>
              </a:buBlip>
            </a:pPr>
            <a:r>
              <a:rPr b="0" lang="en-US" sz="2200" spc="-1" strike="noStrike">
                <a:solidFill>
                  <a:srgbClr val="000000"/>
                </a:solidFill>
                <a:latin typeface="Calibri"/>
              </a:rPr>
              <a:t>Delphi Technique</a:t>
            </a:r>
            <a:endParaRPr b="0" lang="en-US" sz="2200" spc="-1" strike="noStrike">
              <a:solidFill>
                <a:srgbClr val="000000"/>
              </a:solidFill>
              <a:latin typeface="Calibri"/>
            </a:endParaRPr>
          </a:p>
          <a:p>
            <a:pPr lvl="1" marL="743040" indent="-285840">
              <a:lnSpc>
                <a:spcPct val="100000"/>
              </a:lnSpc>
              <a:spcBef>
                <a:spcPts val="439"/>
              </a:spcBef>
              <a:buSzPct val="100000"/>
              <a:buBlip>
                <a:blip r:embed="rId4"/>
              </a:buBlip>
            </a:pPr>
            <a:r>
              <a:rPr b="0" lang="en-US" sz="2200" spc="-1" strike="noStrike">
                <a:solidFill>
                  <a:srgbClr val="000000"/>
                </a:solidFill>
                <a:latin typeface="Calibri"/>
              </a:rPr>
              <a:t>Quantitative Analysis</a:t>
            </a:r>
            <a:endParaRPr b="0" lang="en-US" sz="2200" spc="-1" strike="noStrike">
              <a:solidFill>
                <a:srgbClr val="000000"/>
              </a:solidFill>
              <a:latin typeface="Calibri"/>
            </a:endParaRPr>
          </a:p>
          <a:p>
            <a:pPr lvl="1" marL="743040" indent="-285840">
              <a:lnSpc>
                <a:spcPct val="100000"/>
              </a:lnSpc>
              <a:spcBef>
                <a:spcPts val="439"/>
              </a:spcBef>
              <a:buSzPct val="100000"/>
              <a:buBlip>
                <a:blip r:embed="rId5"/>
              </a:buBlip>
            </a:pPr>
            <a:r>
              <a:rPr b="0" lang="en-US" sz="2200" spc="-1" strike="noStrike">
                <a:solidFill>
                  <a:srgbClr val="000000"/>
                </a:solidFill>
                <a:latin typeface="Calibri"/>
              </a:rPr>
              <a:t>Inspection Visits</a:t>
            </a:r>
            <a:endParaRPr b="0" lang="en-US" sz="2200" spc="-1" strike="noStrike">
              <a:solidFill>
                <a:srgbClr val="000000"/>
              </a:solidFill>
              <a:latin typeface="Calibri"/>
            </a:endParaRPr>
          </a:p>
          <a:p>
            <a:pPr lvl="1" marL="743040" indent="-285840">
              <a:lnSpc>
                <a:spcPct val="100000"/>
              </a:lnSpc>
              <a:spcBef>
                <a:spcPts val="439"/>
              </a:spcBef>
              <a:buSzPct val="100000"/>
              <a:buBlip>
                <a:blip r:embed="rId6"/>
              </a:buBlip>
            </a:pPr>
            <a:r>
              <a:rPr b="0" lang="en-US" sz="2200" spc="-1" strike="noStrike">
                <a:solidFill>
                  <a:srgbClr val="000000"/>
                </a:solidFill>
                <a:latin typeface="Calibri"/>
              </a:rPr>
              <a:t>Combination of Techniques</a:t>
            </a:r>
            <a:endParaRPr b="0" lang="en-US" sz="2200" spc="-1" strike="noStrike">
              <a:solidFill>
                <a:srgbClr val="000000"/>
              </a:solidFill>
              <a:latin typeface="Calibri"/>
            </a:endParaRPr>
          </a:p>
          <a:p>
            <a:pPr marL="343080" indent="-343080">
              <a:lnSpc>
                <a:spcPct val="100000"/>
              </a:lnSpc>
              <a:spcBef>
                <a:spcPts val="439"/>
              </a:spcBef>
              <a:buSzPct val="100000"/>
              <a:buBlip>
                <a:blip r:embed="rId7"/>
              </a:buBlip>
            </a:pPr>
            <a:r>
              <a:rPr b="0" lang="en-US" sz="2200" spc="-1" strike="noStrike">
                <a:solidFill>
                  <a:srgbClr val="000000"/>
                </a:solidFill>
                <a:latin typeface="Calibri"/>
              </a:rPr>
              <a:t>Developing a Country Risk Rating</a:t>
            </a:r>
            <a:endParaRPr b="0" lang="en-US" sz="2200" spc="-1" strike="noStrike">
              <a:solidFill>
                <a:srgbClr val="000000"/>
              </a:solidFill>
              <a:latin typeface="Calibri"/>
            </a:endParaRPr>
          </a:p>
          <a:p>
            <a:pPr lvl="1" marL="743040" indent="-285840">
              <a:lnSpc>
                <a:spcPct val="100000"/>
              </a:lnSpc>
              <a:spcBef>
                <a:spcPts val="439"/>
              </a:spcBef>
              <a:buSzPct val="100000"/>
              <a:buBlip>
                <a:blip r:embed="rId8"/>
              </a:buBlip>
            </a:pPr>
            <a:r>
              <a:rPr b="0" lang="en-US" sz="2200" spc="-1" strike="noStrike">
                <a:solidFill>
                  <a:srgbClr val="000000"/>
                </a:solidFill>
                <a:latin typeface="Calibri"/>
              </a:rPr>
              <a:t>Example of Measuring Country Risk</a:t>
            </a:r>
            <a:endParaRPr b="0" lang="en-US" sz="2200" spc="-1" strike="noStrike">
              <a:solidFill>
                <a:srgbClr val="000000"/>
              </a:solidFill>
              <a:latin typeface="Calibri"/>
            </a:endParaRPr>
          </a:p>
          <a:p>
            <a:pPr lvl="1" marL="743040" indent="-285840">
              <a:lnSpc>
                <a:spcPct val="100000"/>
              </a:lnSpc>
              <a:spcBef>
                <a:spcPts val="439"/>
              </a:spcBef>
              <a:buSzPct val="100000"/>
              <a:buBlip>
                <a:blip r:embed="rId9"/>
              </a:buBlip>
            </a:pPr>
            <a:r>
              <a:rPr b="0" lang="en-US" sz="2200" spc="-1" strike="noStrike">
                <a:solidFill>
                  <a:srgbClr val="000000"/>
                </a:solidFill>
                <a:latin typeface="Calibri"/>
              </a:rPr>
              <a:t>Variation in Methods of Measuring Country Risk</a:t>
            </a:r>
            <a:endParaRPr b="0" lang="en-US" sz="2200" spc="-1" strike="noStrike">
              <a:solidFill>
                <a:srgbClr val="000000"/>
              </a:solidFill>
              <a:latin typeface="Calibri"/>
            </a:endParaRPr>
          </a:p>
          <a:p>
            <a:pPr lvl="1" marL="743040" indent="-285840">
              <a:lnSpc>
                <a:spcPct val="100000"/>
              </a:lnSpc>
              <a:spcBef>
                <a:spcPts val="439"/>
              </a:spcBef>
              <a:buSzPct val="100000"/>
              <a:buBlip>
                <a:blip r:embed="rId10"/>
              </a:buBlip>
            </a:pPr>
            <a:r>
              <a:rPr b="0" lang="en-US" sz="2200" spc="-1" strike="noStrike">
                <a:solidFill>
                  <a:srgbClr val="000000"/>
                </a:solidFill>
                <a:latin typeface="Calibri"/>
              </a:rPr>
              <a:t>Using the Country Risk Rating for Decision-Making</a:t>
            </a:r>
            <a:endParaRPr b="0" lang="en-US" sz="2200" spc="-1" strike="noStrike">
              <a:solidFill>
                <a:srgbClr val="000000"/>
              </a:solidFill>
              <a:latin typeface="Calibri"/>
            </a:endParaRPr>
          </a:p>
          <a:p>
            <a:pPr marL="343080" indent="-343080">
              <a:lnSpc>
                <a:spcPct val="100000"/>
              </a:lnSpc>
              <a:spcBef>
                <a:spcPts val="439"/>
              </a:spcBef>
              <a:buSzPct val="100000"/>
              <a:buBlip>
                <a:blip r:embed="rId11"/>
              </a:buBlip>
            </a:pPr>
            <a:r>
              <a:rPr b="0" lang="en-US" sz="2200" spc="-1" strike="noStrike">
                <a:solidFill>
                  <a:srgbClr val="000000"/>
                </a:solidFill>
                <a:latin typeface="Calibri"/>
              </a:rPr>
              <a:t>Comparing Risk Ratings Among Countries</a:t>
            </a:r>
            <a:endParaRPr b="0" lang="en-US" sz="2200" spc="-1" strike="noStrike">
              <a:solidFill>
                <a:srgbClr val="000000"/>
              </a:solidFill>
              <a:latin typeface="Calibri"/>
            </a:endParaRPr>
          </a:p>
          <a:p>
            <a:pPr marL="343080" indent="-343080">
              <a:lnSpc>
                <a:spcPct val="100000"/>
              </a:lnSpc>
              <a:spcBef>
                <a:spcPts val="439"/>
              </a:spcBef>
              <a:buSzPct val="100000"/>
              <a:buBlip>
                <a:blip r:embed="rId12"/>
              </a:buBlip>
            </a:pPr>
            <a:r>
              <a:rPr b="0" lang="en-US" sz="2200" spc="-1" strike="noStrike">
                <a:solidFill>
                  <a:srgbClr val="000000"/>
                </a:solidFill>
                <a:latin typeface="Calibri"/>
              </a:rPr>
              <a:t>Actual Country Risk Ratings Across Countries</a:t>
            </a:r>
            <a:endParaRPr b="0" lang="en-US" sz="2200" spc="-1" strike="noStrike">
              <a:solidFill>
                <a:srgbClr val="000000"/>
              </a:solidFill>
              <a:latin typeface="Calibri"/>
            </a:endParaRPr>
          </a:p>
        </p:txBody>
      </p:sp>
      <p:sp>
        <p:nvSpPr>
          <p:cNvPr id="595" name="PlaceHolder 3"/>
          <p:cNvSpPr>
            <a:spLocks noGrp="1"/>
          </p:cNvSpPr>
          <p:nvPr>
            <p:ph type="ftr" idx="14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596" name="PlaceHolder 4"/>
          <p:cNvSpPr>
            <a:spLocks noGrp="1"/>
          </p:cNvSpPr>
          <p:nvPr>
            <p:ph type="sldNum" idx="14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523CC329-E186-4D58-870B-B22C65378A54}"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951" dur="indefinite" restart="never" nodeType="tmRoot">
          <p:childTnLst>
            <p:seq>
              <p:cTn id="952" dur="indefinite" nodeType="mainSeq">
                <p:childTnLst>
                  <p:par>
                    <p:cTn id="953" nodeType="clickEffect" fill="hold">
                      <p:stCondLst>
                        <p:cond delay="indefinite"/>
                      </p:stCondLst>
                      <p:childTnLst>
                        <p:par>
                          <p:cTn id="954" nodeType="withEffect" fill="hold">
                            <p:stCondLst>
                              <p:cond delay="0"/>
                            </p:stCondLst>
                            <p:childTnLst>
                              <p:par>
                                <p:cTn id="955" nodeType="clickEffect" fill="hold" presetClass="entr" presetID="22" presetSubtype="8">
                                  <p:stCondLst>
                                    <p:cond delay="0"/>
                                  </p:stCondLst>
                                  <p:childTnLst>
                                    <p:set>
                                      <p:cBhvr>
                                        <p:cTn id="956" dur="1" fill="hold">
                                          <p:stCondLst>
                                            <p:cond delay="0"/>
                                          </p:stCondLst>
                                        </p:cTn>
                                        <p:tgtEl>
                                          <p:spTgt spid="594">
                                            <p:txEl>
                                              <p:pRg st="0" end="0"/>
                                            </p:txEl>
                                          </p:spTgt>
                                        </p:tgtEl>
                                        <p:attrNameLst>
                                          <p:attrName>style.visibility</p:attrName>
                                        </p:attrNameLst>
                                      </p:cBhvr>
                                      <p:to>
                                        <p:strVal val="visible"/>
                                      </p:to>
                                    </p:set>
                                    <p:animEffect filter="wipe(left)" transition="in">
                                      <p:cBhvr additive="repl">
                                        <p:cTn id="957" dur="500"/>
                                        <p:tgtEl>
                                          <p:spTgt spid="594">
                                            <p:txEl>
                                              <p:pRg st="0" end="0"/>
                                            </p:txEl>
                                          </p:spTgt>
                                        </p:tgtEl>
                                      </p:cBhvr>
                                    </p:animEffect>
                                  </p:childTnLst>
                                </p:cTn>
                              </p:par>
                              <p:par>
                                <p:cTn id="958" nodeType="withEffect" fill="hold" presetClass="entr" presetID="22" presetSubtype="8">
                                  <p:stCondLst>
                                    <p:cond delay="0"/>
                                  </p:stCondLst>
                                  <p:childTnLst>
                                    <p:set>
                                      <p:cBhvr>
                                        <p:cTn id="959" dur="1" fill="hold">
                                          <p:stCondLst>
                                            <p:cond delay="0"/>
                                          </p:stCondLst>
                                        </p:cTn>
                                        <p:tgtEl>
                                          <p:spTgt spid="594">
                                            <p:txEl>
                                              <p:pRg st="1" end="1"/>
                                            </p:txEl>
                                          </p:spTgt>
                                        </p:tgtEl>
                                        <p:attrNameLst>
                                          <p:attrName>style.visibility</p:attrName>
                                        </p:attrNameLst>
                                      </p:cBhvr>
                                      <p:to>
                                        <p:strVal val="visible"/>
                                      </p:to>
                                    </p:set>
                                    <p:animEffect filter="wipe(left)" transition="in">
                                      <p:cBhvr additive="repl">
                                        <p:cTn id="960" dur="500"/>
                                        <p:tgtEl>
                                          <p:spTgt spid="594">
                                            <p:txEl>
                                              <p:pRg st="1" end="1"/>
                                            </p:txEl>
                                          </p:spTgt>
                                        </p:tgtEl>
                                      </p:cBhvr>
                                    </p:animEffect>
                                  </p:childTnLst>
                                </p:cTn>
                              </p:par>
                              <p:par>
                                <p:cTn id="961" nodeType="withEffect" fill="hold" presetClass="entr" presetID="22" presetSubtype="8">
                                  <p:stCondLst>
                                    <p:cond delay="0"/>
                                  </p:stCondLst>
                                  <p:childTnLst>
                                    <p:set>
                                      <p:cBhvr>
                                        <p:cTn id="962" dur="1" fill="hold">
                                          <p:stCondLst>
                                            <p:cond delay="0"/>
                                          </p:stCondLst>
                                        </p:cTn>
                                        <p:tgtEl>
                                          <p:spTgt spid="594">
                                            <p:txEl>
                                              <p:pRg st="2" end="2"/>
                                            </p:txEl>
                                          </p:spTgt>
                                        </p:tgtEl>
                                        <p:attrNameLst>
                                          <p:attrName>style.visibility</p:attrName>
                                        </p:attrNameLst>
                                      </p:cBhvr>
                                      <p:to>
                                        <p:strVal val="visible"/>
                                      </p:to>
                                    </p:set>
                                    <p:animEffect filter="wipe(left)" transition="in">
                                      <p:cBhvr additive="repl">
                                        <p:cTn id="963" dur="500"/>
                                        <p:tgtEl>
                                          <p:spTgt spid="594">
                                            <p:txEl>
                                              <p:pRg st="2" end="2"/>
                                            </p:txEl>
                                          </p:spTgt>
                                        </p:tgtEl>
                                      </p:cBhvr>
                                    </p:animEffect>
                                  </p:childTnLst>
                                </p:cTn>
                              </p:par>
                              <p:par>
                                <p:cTn id="964" nodeType="withEffect" fill="hold" presetClass="entr" presetID="22" presetSubtype="8">
                                  <p:stCondLst>
                                    <p:cond delay="0"/>
                                  </p:stCondLst>
                                  <p:childTnLst>
                                    <p:set>
                                      <p:cBhvr>
                                        <p:cTn id="965" dur="1" fill="hold">
                                          <p:stCondLst>
                                            <p:cond delay="0"/>
                                          </p:stCondLst>
                                        </p:cTn>
                                        <p:tgtEl>
                                          <p:spTgt spid="594">
                                            <p:txEl>
                                              <p:pRg st="3" end="3"/>
                                            </p:txEl>
                                          </p:spTgt>
                                        </p:tgtEl>
                                        <p:attrNameLst>
                                          <p:attrName>style.visibility</p:attrName>
                                        </p:attrNameLst>
                                      </p:cBhvr>
                                      <p:to>
                                        <p:strVal val="visible"/>
                                      </p:to>
                                    </p:set>
                                    <p:animEffect filter="wipe(left)" transition="in">
                                      <p:cBhvr additive="repl">
                                        <p:cTn id="966" dur="500"/>
                                        <p:tgtEl>
                                          <p:spTgt spid="594">
                                            <p:txEl>
                                              <p:pRg st="3" end="3"/>
                                            </p:txEl>
                                          </p:spTgt>
                                        </p:tgtEl>
                                      </p:cBhvr>
                                    </p:animEffect>
                                  </p:childTnLst>
                                </p:cTn>
                              </p:par>
                              <p:par>
                                <p:cTn id="967" nodeType="withEffect" fill="hold" presetClass="entr" presetID="22" presetSubtype="8">
                                  <p:stCondLst>
                                    <p:cond delay="0"/>
                                  </p:stCondLst>
                                  <p:childTnLst>
                                    <p:set>
                                      <p:cBhvr>
                                        <p:cTn id="968" dur="1" fill="hold">
                                          <p:stCondLst>
                                            <p:cond delay="0"/>
                                          </p:stCondLst>
                                        </p:cTn>
                                        <p:tgtEl>
                                          <p:spTgt spid="594">
                                            <p:txEl>
                                              <p:pRg st="4" end="4"/>
                                            </p:txEl>
                                          </p:spTgt>
                                        </p:tgtEl>
                                        <p:attrNameLst>
                                          <p:attrName>style.visibility</p:attrName>
                                        </p:attrNameLst>
                                      </p:cBhvr>
                                      <p:to>
                                        <p:strVal val="visible"/>
                                      </p:to>
                                    </p:set>
                                    <p:animEffect filter="wipe(left)" transition="in">
                                      <p:cBhvr additive="repl">
                                        <p:cTn id="969" dur="500"/>
                                        <p:tgtEl>
                                          <p:spTgt spid="594">
                                            <p:txEl>
                                              <p:pRg st="4" end="4"/>
                                            </p:txEl>
                                          </p:spTgt>
                                        </p:tgtEl>
                                      </p:cBhvr>
                                    </p:animEffect>
                                  </p:childTnLst>
                                </p:cTn>
                              </p:par>
                              <p:par>
                                <p:cTn id="970" nodeType="withEffect" fill="hold" presetClass="entr" presetID="22" presetSubtype="8">
                                  <p:stCondLst>
                                    <p:cond delay="0"/>
                                  </p:stCondLst>
                                  <p:childTnLst>
                                    <p:set>
                                      <p:cBhvr>
                                        <p:cTn id="971" dur="1" fill="hold">
                                          <p:stCondLst>
                                            <p:cond delay="0"/>
                                          </p:stCondLst>
                                        </p:cTn>
                                        <p:tgtEl>
                                          <p:spTgt spid="594">
                                            <p:txEl>
                                              <p:pRg st="5" end="5"/>
                                            </p:txEl>
                                          </p:spTgt>
                                        </p:tgtEl>
                                        <p:attrNameLst>
                                          <p:attrName>style.visibility</p:attrName>
                                        </p:attrNameLst>
                                      </p:cBhvr>
                                      <p:to>
                                        <p:strVal val="visible"/>
                                      </p:to>
                                    </p:set>
                                    <p:animEffect filter="wipe(left)" transition="in">
                                      <p:cBhvr additive="repl">
                                        <p:cTn id="972" dur="500"/>
                                        <p:tgtEl>
                                          <p:spTgt spid="594">
                                            <p:txEl>
                                              <p:pRg st="5" end="5"/>
                                            </p:txEl>
                                          </p:spTgt>
                                        </p:tgtEl>
                                      </p:cBhvr>
                                    </p:animEffect>
                                  </p:childTnLst>
                                </p:cTn>
                              </p:par>
                            </p:childTnLst>
                          </p:cTn>
                        </p:par>
                      </p:childTnLst>
                    </p:cTn>
                  </p:par>
                  <p:par>
                    <p:cTn id="973" nodeType="clickEffect" fill="hold">
                      <p:stCondLst>
                        <p:cond delay="indefinite"/>
                      </p:stCondLst>
                      <p:childTnLst>
                        <p:par>
                          <p:cTn id="974" nodeType="withEffect" fill="hold">
                            <p:stCondLst>
                              <p:cond delay="0"/>
                            </p:stCondLst>
                            <p:childTnLst>
                              <p:par>
                                <p:cTn id="975" nodeType="clickEffect" fill="hold" presetClass="entr" presetID="22" presetSubtype="8">
                                  <p:stCondLst>
                                    <p:cond delay="0"/>
                                  </p:stCondLst>
                                  <p:childTnLst>
                                    <p:set>
                                      <p:cBhvr>
                                        <p:cTn id="976" dur="1" fill="hold">
                                          <p:stCondLst>
                                            <p:cond delay="0"/>
                                          </p:stCondLst>
                                        </p:cTn>
                                        <p:tgtEl>
                                          <p:spTgt spid="594">
                                            <p:txEl>
                                              <p:pRg st="6" end="6"/>
                                            </p:txEl>
                                          </p:spTgt>
                                        </p:tgtEl>
                                        <p:attrNameLst>
                                          <p:attrName>style.visibility</p:attrName>
                                        </p:attrNameLst>
                                      </p:cBhvr>
                                      <p:to>
                                        <p:strVal val="visible"/>
                                      </p:to>
                                    </p:set>
                                    <p:animEffect filter="wipe(left)" transition="in">
                                      <p:cBhvr additive="repl">
                                        <p:cTn id="977" dur="500"/>
                                        <p:tgtEl>
                                          <p:spTgt spid="594">
                                            <p:txEl>
                                              <p:pRg st="6" end="6"/>
                                            </p:txEl>
                                          </p:spTgt>
                                        </p:tgtEl>
                                      </p:cBhvr>
                                    </p:animEffect>
                                  </p:childTnLst>
                                </p:cTn>
                              </p:par>
                              <p:par>
                                <p:cTn id="978" nodeType="withEffect" fill="hold" presetClass="entr" presetID="22" presetSubtype="8">
                                  <p:stCondLst>
                                    <p:cond delay="0"/>
                                  </p:stCondLst>
                                  <p:childTnLst>
                                    <p:set>
                                      <p:cBhvr>
                                        <p:cTn id="979" dur="1" fill="hold">
                                          <p:stCondLst>
                                            <p:cond delay="0"/>
                                          </p:stCondLst>
                                        </p:cTn>
                                        <p:tgtEl>
                                          <p:spTgt spid="594">
                                            <p:txEl>
                                              <p:pRg st="7" end="7"/>
                                            </p:txEl>
                                          </p:spTgt>
                                        </p:tgtEl>
                                        <p:attrNameLst>
                                          <p:attrName>style.visibility</p:attrName>
                                        </p:attrNameLst>
                                      </p:cBhvr>
                                      <p:to>
                                        <p:strVal val="visible"/>
                                      </p:to>
                                    </p:set>
                                    <p:animEffect filter="wipe(left)" transition="in">
                                      <p:cBhvr additive="repl">
                                        <p:cTn id="980" dur="500"/>
                                        <p:tgtEl>
                                          <p:spTgt spid="594">
                                            <p:txEl>
                                              <p:pRg st="7" end="7"/>
                                            </p:txEl>
                                          </p:spTgt>
                                        </p:tgtEl>
                                      </p:cBhvr>
                                    </p:animEffect>
                                  </p:childTnLst>
                                </p:cTn>
                              </p:par>
                              <p:par>
                                <p:cTn id="981" nodeType="withEffect" fill="hold" presetClass="entr" presetID="22" presetSubtype="8">
                                  <p:stCondLst>
                                    <p:cond delay="0"/>
                                  </p:stCondLst>
                                  <p:childTnLst>
                                    <p:set>
                                      <p:cBhvr>
                                        <p:cTn id="982" dur="1" fill="hold">
                                          <p:stCondLst>
                                            <p:cond delay="0"/>
                                          </p:stCondLst>
                                        </p:cTn>
                                        <p:tgtEl>
                                          <p:spTgt spid="594">
                                            <p:txEl>
                                              <p:pRg st="8" end="8"/>
                                            </p:txEl>
                                          </p:spTgt>
                                        </p:tgtEl>
                                        <p:attrNameLst>
                                          <p:attrName>style.visibility</p:attrName>
                                        </p:attrNameLst>
                                      </p:cBhvr>
                                      <p:to>
                                        <p:strVal val="visible"/>
                                      </p:to>
                                    </p:set>
                                    <p:animEffect filter="wipe(left)" transition="in">
                                      <p:cBhvr additive="repl">
                                        <p:cTn id="983" dur="500"/>
                                        <p:tgtEl>
                                          <p:spTgt spid="594">
                                            <p:txEl>
                                              <p:pRg st="8" end="8"/>
                                            </p:txEl>
                                          </p:spTgt>
                                        </p:tgtEl>
                                      </p:cBhvr>
                                    </p:animEffect>
                                  </p:childTnLst>
                                </p:cTn>
                              </p:par>
                              <p:par>
                                <p:cTn id="984" nodeType="withEffect" fill="hold" presetClass="entr" presetID="22" presetSubtype="8">
                                  <p:stCondLst>
                                    <p:cond delay="0"/>
                                  </p:stCondLst>
                                  <p:childTnLst>
                                    <p:set>
                                      <p:cBhvr>
                                        <p:cTn id="985" dur="1" fill="hold">
                                          <p:stCondLst>
                                            <p:cond delay="0"/>
                                          </p:stCondLst>
                                        </p:cTn>
                                        <p:tgtEl>
                                          <p:spTgt spid="594">
                                            <p:txEl>
                                              <p:pRg st="9" end="9"/>
                                            </p:txEl>
                                          </p:spTgt>
                                        </p:tgtEl>
                                        <p:attrNameLst>
                                          <p:attrName>style.visibility</p:attrName>
                                        </p:attrNameLst>
                                      </p:cBhvr>
                                      <p:to>
                                        <p:strVal val="visible"/>
                                      </p:to>
                                    </p:set>
                                    <p:animEffect filter="wipe(left)" transition="in">
                                      <p:cBhvr additive="repl">
                                        <p:cTn id="986" dur="500"/>
                                        <p:tgtEl>
                                          <p:spTgt spid="594">
                                            <p:txEl>
                                              <p:pRg st="9" end="9"/>
                                            </p:txEl>
                                          </p:spTgt>
                                        </p:tgtEl>
                                      </p:cBhvr>
                                    </p:animEffect>
                                  </p:childTnLst>
                                </p:cTn>
                              </p:par>
                            </p:childTnLst>
                          </p:cTn>
                        </p:par>
                      </p:childTnLst>
                    </p:cTn>
                  </p:par>
                  <p:par>
                    <p:cTn id="987" nodeType="clickEffect" fill="hold">
                      <p:stCondLst>
                        <p:cond delay="indefinite"/>
                      </p:stCondLst>
                      <p:childTnLst>
                        <p:par>
                          <p:cTn id="988" nodeType="withEffect" fill="hold">
                            <p:stCondLst>
                              <p:cond delay="0"/>
                            </p:stCondLst>
                            <p:childTnLst>
                              <p:par>
                                <p:cTn id="989" nodeType="clickEffect" fill="hold" presetClass="entr" presetID="22" presetSubtype="8">
                                  <p:stCondLst>
                                    <p:cond delay="0"/>
                                  </p:stCondLst>
                                  <p:childTnLst>
                                    <p:set>
                                      <p:cBhvr>
                                        <p:cTn id="990" dur="1" fill="hold">
                                          <p:stCondLst>
                                            <p:cond delay="0"/>
                                          </p:stCondLst>
                                        </p:cTn>
                                        <p:tgtEl>
                                          <p:spTgt spid="594">
                                            <p:txEl>
                                              <p:pRg st="10" end="10"/>
                                            </p:txEl>
                                          </p:spTgt>
                                        </p:tgtEl>
                                        <p:attrNameLst>
                                          <p:attrName>style.visibility</p:attrName>
                                        </p:attrNameLst>
                                      </p:cBhvr>
                                      <p:to>
                                        <p:strVal val="visible"/>
                                      </p:to>
                                    </p:set>
                                    <p:animEffect filter="wipe(left)" transition="in">
                                      <p:cBhvr additive="repl">
                                        <p:cTn id="991" dur="500"/>
                                        <p:tgtEl>
                                          <p:spTgt spid="594">
                                            <p:txEl>
                                              <p:pRg st="10" end="10"/>
                                            </p:txEl>
                                          </p:spTgt>
                                        </p:tgtEl>
                                      </p:cBhvr>
                                    </p:animEffect>
                                  </p:childTnLst>
                                </p:cTn>
                              </p:par>
                            </p:childTnLst>
                          </p:cTn>
                        </p:par>
                      </p:childTnLst>
                    </p:cTn>
                  </p:par>
                  <p:par>
                    <p:cTn id="992" nodeType="clickEffect" fill="hold">
                      <p:stCondLst>
                        <p:cond delay="indefinite"/>
                      </p:stCondLst>
                      <p:childTnLst>
                        <p:par>
                          <p:cTn id="993" nodeType="withEffect" fill="hold">
                            <p:stCondLst>
                              <p:cond delay="0"/>
                            </p:stCondLst>
                            <p:childTnLst>
                              <p:par>
                                <p:cTn id="994" nodeType="clickEffect" fill="hold" presetClass="entr" presetID="22" presetSubtype="8">
                                  <p:stCondLst>
                                    <p:cond delay="0"/>
                                  </p:stCondLst>
                                  <p:childTnLst>
                                    <p:set>
                                      <p:cBhvr>
                                        <p:cTn id="995" dur="1" fill="hold">
                                          <p:stCondLst>
                                            <p:cond delay="0"/>
                                          </p:stCondLst>
                                        </p:cTn>
                                        <p:tgtEl>
                                          <p:spTgt spid="594">
                                            <p:txEl>
                                              <p:pRg st="11" end="11"/>
                                            </p:txEl>
                                          </p:spTgt>
                                        </p:tgtEl>
                                        <p:attrNameLst>
                                          <p:attrName>style.visibility</p:attrName>
                                        </p:attrNameLst>
                                      </p:cBhvr>
                                      <p:to>
                                        <p:strVal val="visible"/>
                                      </p:to>
                                    </p:set>
                                    <p:animEffect filter="wipe(left)" transition="in">
                                      <p:cBhvr additive="repl">
                                        <p:cTn id="996" dur="500"/>
                                        <p:tgtEl>
                                          <p:spTgt spid="594">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205560" y="0"/>
            <a:ext cx="4296240" cy="1142640"/>
          </a:xfrm>
          <a:prstGeom prst="rect">
            <a:avLst/>
          </a:prstGeom>
          <a:noFill/>
          <a:ln w="0">
            <a:noFill/>
          </a:ln>
        </p:spPr>
        <p:txBody>
          <a:bodyPr anchor="ctr">
            <a:noAutofit/>
          </a:bodyPr>
          <a:p>
            <a:pPr algn="ctr">
              <a:lnSpc>
                <a:spcPct val="100000"/>
              </a:lnSpc>
              <a:buNone/>
            </a:pPr>
            <a:r>
              <a:rPr b="1" lang="en-US" sz="4400" spc="-1" strike="noStrike">
                <a:solidFill>
                  <a:srgbClr val="0070c0"/>
                </a:solidFill>
                <a:latin typeface="Calibri"/>
              </a:rPr>
              <a:t>Chapter Review</a:t>
            </a:r>
            <a:endParaRPr b="0" lang="en-US" sz="4400" spc="-1" strike="noStrike">
              <a:solidFill>
                <a:srgbClr val="000000"/>
              </a:solidFill>
              <a:latin typeface="Calibri"/>
            </a:endParaRPr>
          </a:p>
        </p:txBody>
      </p:sp>
      <p:sp>
        <p:nvSpPr>
          <p:cNvPr id="598" name="PlaceHolder 2"/>
          <p:cNvSpPr>
            <a:spLocks noGrp="1"/>
          </p:cNvSpPr>
          <p:nvPr>
            <p:ph/>
          </p:nvPr>
        </p:nvSpPr>
        <p:spPr>
          <a:xfrm>
            <a:off x="473760" y="1143000"/>
            <a:ext cx="7993440" cy="5410080"/>
          </a:xfrm>
          <a:prstGeom prst="rect">
            <a:avLst/>
          </a:prstGeom>
          <a:noFill/>
          <a:ln w="0">
            <a:noFill/>
          </a:ln>
        </p:spPr>
        <p:txBody>
          <a:bodyPr numCol="1" spcCol="0" anchor="t">
            <a:noAutofit/>
          </a:bodyPr>
          <a:p>
            <a:pPr marL="343080" indent="-343080">
              <a:lnSpc>
                <a:spcPct val="100000"/>
              </a:lnSpc>
              <a:spcBef>
                <a:spcPts val="439"/>
              </a:spcBef>
              <a:buSzPct val="100000"/>
              <a:buBlip>
                <a:blip r:embed="rId1"/>
              </a:buBlip>
            </a:pPr>
            <a:r>
              <a:rPr b="0" lang="en-US" sz="2200" spc="-1" strike="noStrike">
                <a:solidFill>
                  <a:srgbClr val="000000"/>
                </a:solidFill>
                <a:latin typeface="Calibri"/>
              </a:rPr>
              <a:t>Incorporating Country Risk in Capital Budgeting</a:t>
            </a:r>
            <a:endParaRPr b="0" lang="en-US" sz="2200" spc="-1" strike="noStrike">
              <a:solidFill>
                <a:srgbClr val="000000"/>
              </a:solidFill>
              <a:latin typeface="Calibri"/>
            </a:endParaRPr>
          </a:p>
          <a:p>
            <a:pPr lvl="1" marL="743040" indent="-285840">
              <a:lnSpc>
                <a:spcPct val="100000"/>
              </a:lnSpc>
              <a:spcBef>
                <a:spcPts val="439"/>
              </a:spcBef>
              <a:buSzPct val="100000"/>
              <a:buBlip>
                <a:blip r:embed="rId2"/>
              </a:buBlip>
            </a:pPr>
            <a:r>
              <a:rPr b="0" lang="en-US" sz="2200" spc="-1" strike="noStrike">
                <a:solidFill>
                  <a:srgbClr val="000000"/>
                </a:solidFill>
                <a:latin typeface="Calibri"/>
              </a:rPr>
              <a:t>Adjustment of the Discount Rate</a:t>
            </a:r>
            <a:endParaRPr b="0" lang="en-US" sz="2200" spc="-1" strike="noStrike">
              <a:solidFill>
                <a:srgbClr val="000000"/>
              </a:solidFill>
              <a:latin typeface="Calibri"/>
            </a:endParaRPr>
          </a:p>
          <a:p>
            <a:pPr lvl="1" marL="743040" indent="-285840">
              <a:lnSpc>
                <a:spcPct val="100000"/>
              </a:lnSpc>
              <a:spcBef>
                <a:spcPts val="439"/>
              </a:spcBef>
              <a:buSzPct val="100000"/>
              <a:buBlip>
                <a:blip r:embed="rId3"/>
              </a:buBlip>
            </a:pPr>
            <a:r>
              <a:rPr b="0" lang="en-US" sz="2200" spc="-1" strike="noStrike">
                <a:solidFill>
                  <a:srgbClr val="000000"/>
                </a:solidFill>
                <a:latin typeface="Calibri"/>
              </a:rPr>
              <a:t>Adjustment of the Estimated Cash Flows</a:t>
            </a:r>
            <a:endParaRPr b="0" lang="en-US" sz="2200" spc="-1" strike="noStrike">
              <a:solidFill>
                <a:srgbClr val="000000"/>
              </a:solidFill>
              <a:latin typeface="Calibri"/>
            </a:endParaRPr>
          </a:p>
          <a:p>
            <a:pPr marL="343080" indent="-343080">
              <a:lnSpc>
                <a:spcPct val="100000"/>
              </a:lnSpc>
              <a:spcBef>
                <a:spcPts val="439"/>
              </a:spcBef>
              <a:buSzPct val="100000"/>
              <a:buBlip>
                <a:blip r:embed="rId4"/>
              </a:buBlip>
            </a:pPr>
            <a:r>
              <a:rPr b="0" lang="en-US" sz="2200" spc="-1" strike="noStrike">
                <a:solidFill>
                  <a:srgbClr val="000000"/>
                </a:solidFill>
                <a:latin typeface="Calibri"/>
              </a:rPr>
              <a:t>Applications of Country Risk Analysis</a:t>
            </a:r>
            <a:endParaRPr b="0" lang="en-US" sz="2200" spc="-1" strike="noStrike">
              <a:solidFill>
                <a:srgbClr val="000000"/>
              </a:solidFill>
              <a:latin typeface="Calibri"/>
            </a:endParaRPr>
          </a:p>
          <a:p>
            <a:pPr marL="343080" indent="-343080">
              <a:lnSpc>
                <a:spcPct val="100000"/>
              </a:lnSpc>
              <a:spcBef>
                <a:spcPts val="439"/>
              </a:spcBef>
              <a:buSzPct val="100000"/>
              <a:buBlip>
                <a:blip r:embed="rId5"/>
              </a:buBlip>
            </a:pPr>
            <a:r>
              <a:rPr b="0" lang="en-US" sz="2200" spc="-1" strike="noStrike">
                <a:solidFill>
                  <a:srgbClr val="000000"/>
                </a:solidFill>
                <a:latin typeface="Calibri"/>
              </a:rPr>
              <a:t>Reducing Exposure to Host Government Takeovers</a:t>
            </a:r>
            <a:endParaRPr b="0" lang="en-US" sz="2200" spc="-1" strike="noStrike">
              <a:solidFill>
                <a:srgbClr val="000000"/>
              </a:solidFill>
              <a:latin typeface="Calibri"/>
            </a:endParaRPr>
          </a:p>
          <a:p>
            <a:pPr lvl="1" marL="743040" indent="-285840">
              <a:lnSpc>
                <a:spcPct val="100000"/>
              </a:lnSpc>
              <a:spcBef>
                <a:spcPts val="439"/>
              </a:spcBef>
              <a:buSzPct val="100000"/>
              <a:buBlip>
                <a:blip r:embed="rId6"/>
              </a:buBlip>
            </a:pPr>
            <a:r>
              <a:rPr b="0" lang="en-US" sz="2200" spc="-1" strike="noStrike">
                <a:solidFill>
                  <a:srgbClr val="000000"/>
                </a:solidFill>
                <a:latin typeface="Calibri"/>
              </a:rPr>
              <a:t>Use a Short-Term Horizon</a:t>
            </a:r>
            <a:endParaRPr b="0" lang="en-US" sz="2200" spc="-1" strike="noStrike">
              <a:solidFill>
                <a:srgbClr val="000000"/>
              </a:solidFill>
              <a:latin typeface="Calibri"/>
            </a:endParaRPr>
          </a:p>
          <a:p>
            <a:pPr lvl="1" marL="743040" indent="-285840">
              <a:lnSpc>
                <a:spcPct val="100000"/>
              </a:lnSpc>
              <a:spcBef>
                <a:spcPts val="439"/>
              </a:spcBef>
              <a:buSzPct val="100000"/>
              <a:buBlip>
                <a:blip r:embed="rId7"/>
              </a:buBlip>
            </a:pPr>
            <a:r>
              <a:rPr b="0" lang="en-US" sz="2200" spc="-1" strike="noStrike">
                <a:solidFill>
                  <a:srgbClr val="000000"/>
                </a:solidFill>
                <a:latin typeface="Calibri"/>
              </a:rPr>
              <a:t>Rely on Unique Supplies or Technology</a:t>
            </a:r>
            <a:endParaRPr b="0" lang="en-US" sz="2200" spc="-1" strike="noStrike">
              <a:solidFill>
                <a:srgbClr val="000000"/>
              </a:solidFill>
              <a:latin typeface="Calibri"/>
            </a:endParaRPr>
          </a:p>
          <a:p>
            <a:pPr lvl="1" marL="743040" indent="-285840">
              <a:lnSpc>
                <a:spcPct val="100000"/>
              </a:lnSpc>
              <a:spcBef>
                <a:spcPts val="439"/>
              </a:spcBef>
              <a:buSzPct val="100000"/>
              <a:buBlip>
                <a:blip r:embed="rId8"/>
              </a:buBlip>
            </a:pPr>
            <a:r>
              <a:rPr b="0" lang="en-US" sz="2200" spc="-1" strike="noStrike">
                <a:solidFill>
                  <a:srgbClr val="000000"/>
                </a:solidFill>
                <a:latin typeface="Calibri"/>
              </a:rPr>
              <a:t>Hire Local Labor</a:t>
            </a:r>
            <a:endParaRPr b="0" lang="en-US" sz="2200" spc="-1" strike="noStrike">
              <a:solidFill>
                <a:srgbClr val="000000"/>
              </a:solidFill>
              <a:latin typeface="Calibri"/>
            </a:endParaRPr>
          </a:p>
          <a:p>
            <a:pPr lvl="1" marL="743040" indent="-285840">
              <a:lnSpc>
                <a:spcPct val="100000"/>
              </a:lnSpc>
              <a:spcBef>
                <a:spcPts val="439"/>
              </a:spcBef>
              <a:buSzPct val="100000"/>
              <a:buBlip>
                <a:blip r:embed="rId9"/>
              </a:buBlip>
            </a:pPr>
            <a:r>
              <a:rPr b="0" lang="en-US" sz="2200" spc="-1" strike="noStrike">
                <a:solidFill>
                  <a:srgbClr val="000000"/>
                </a:solidFill>
                <a:latin typeface="Calibri"/>
              </a:rPr>
              <a:t>Borrow Local Funds</a:t>
            </a:r>
            <a:endParaRPr b="0" lang="en-US" sz="2200" spc="-1" strike="noStrike">
              <a:solidFill>
                <a:srgbClr val="000000"/>
              </a:solidFill>
              <a:latin typeface="Calibri"/>
            </a:endParaRPr>
          </a:p>
          <a:p>
            <a:pPr lvl="1" marL="743040" indent="-285840">
              <a:lnSpc>
                <a:spcPct val="100000"/>
              </a:lnSpc>
              <a:spcBef>
                <a:spcPts val="439"/>
              </a:spcBef>
              <a:buSzPct val="100000"/>
              <a:buBlip>
                <a:blip r:embed="rId10"/>
              </a:buBlip>
            </a:pPr>
            <a:r>
              <a:rPr b="0" lang="en-US" sz="2200" spc="-1" strike="noStrike">
                <a:solidFill>
                  <a:srgbClr val="000000"/>
                </a:solidFill>
                <a:latin typeface="Calibri"/>
              </a:rPr>
              <a:t>Purchase Insurance</a:t>
            </a:r>
            <a:endParaRPr b="0" lang="en-US" sz="2200" spc="-1" strike="noStrike">
              <a:solidFill>
                <a:srgbClr val="000000"/>
              </a:solidFill>
              <a:latin typeface="Calibri"/>
            </a:endParaRPr>
          </a:p>
          <a:p>
            <a:pPr marL="343080" indent="-343080">
              <a:lnSpc>
                <a:spcPct val="100000"/>
              </a:lnSpc>
              <a:spcBef>
                <a:spcPts val="439"/>
              </a:spcBef>
              <a:buSzPct val="100000"/>
              <a:buBlip>
                <a:blip r:embed="rId11"/>
              </a:buBlip>
            </a:pPr>
            <a:r>
              <a:rPr b="0" lang="en-US" sz="2200" spc="-1" strike="noStrike">
                <a:solidFill>
                  <a:srgbClr val="000000"/>
                </a:solidFill>
                <a:latin typeface="Calibri"/>
              </a:rPr>
              <a:t>Impact of Country Risk on an MNC’s Value</a:t>
            </a:r>
            <a:endParaRPr b="0" lang="en-US" sz="2200" spc="-1" strike="noStrike">
              <a:solidFill>
                <a:srgbClr val="000000"/>
              </a:solidFill>
              <a:latin typeface="Calibri"/>
            </a:endParaRPr>
          </a:p>
        </p:txBody>
      </p:sp>
      <p:sp>
        <p:nvSpPr>
          <p:cNvPr id="599" name="PlaceHolder 3"/>
          <p:cNvSpPr>
            <a:spLocks noGrp="1"/>
          </p:cNvSpPr>
          <p:nvPr>
            <p:ph type="ftr" idx="14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600" name="PlaceHolder 4"/>
          <p:cNvSpPr>
            <a:spLocks noGrp="1"/>
          </p:cNvSpPr>
          <p:nvPr>
            <p:ph type="sldNum" idx="14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0BD07F8E-780A-42A1-8E90-C1801498841A}" type="slidenum">
              <a:rPr b="0" lang="en-US" sz="2200" spc="-1" strike="noStrike">
                <a:solidFill>
                  <a:srgbClr val="8b8b8b"/>
                </a:solidFill>
                <a:latin typeface="Cambria"/>
              </a:rPr>
              <a:t>&lt;number&gt;</a:t>
            </a:fld>
            <a:endParaRPr b="0" lang="en-US" sz="2200" spc="-1" strike="noStrike">
              <a:latin typeface="Times New Roman"/>
            </a:endParaRPr>
          </a:p>
        </p:txBody>
      </p:sp>
    </p:spTree>
  </p:cSld>
  <mc:AlternateContent>
    <mc:Choice Requires="p14">
      <p:transition spd="slow" p14:dur="2000"/>
    </mc:Choice>
    <mc:Fallback>
      <p:transition spd="slow"/>
    </mc:Fallback>
  </mc:AlternateContent>
  <p:timing>
    <p:tnLst>
      <p:par>
        <p:cTn id="997" dur="indefinite" restart="never" nodeType="tmRoot">
          <p:childTnLst>
            <p:seq>
              <p:cTn id="998" dur="indefinite" nodeType="mainSeq">
                <p:childTnLst>
                  <p:par>
                    <p:cTn id="999" nodeType="clickEffect" fill="hold">
                      <p:stCondLst>
                        <p:cond delay="indefinite"/>
                      </p:stCondLst>
                      <p:childTnLst>
                        <p:par>
                          <p:cTn id="1000" nodeType="withEffect" fill="hold">
                            <p:stCondLst>
                              <p:cond delay="0"/>
                            </p:stCondLst>
                            <p:childTnLst>
                              <p:par>
                                <p:cTn id="1001" nodeType="clickEffect" fill="hold" presetClass="entr" presetID="22" presetSubtype="8">
                                  <p:stCondLst>
                                    <p:cond delay="0"/>
                                  </p:stCondLst>
                                  <p:childTnLst>
                                    <p:set>
                                      <p:cBhvr>
                                        <p:cTn id="1002" dur="1" fill="hold">
                                          <p:stCondLst>
                                            <p:cond delay="0"/>
                                          </p:stCondLst>
                                        </p:cTn>
                                        <p:tgtEl>
                                          <p:spTgt spid="598">
                                            <p:txEl>
                                              <p:pRg st="0" end="0"/>
                                            </p:txEl>
                                          </p:spTgt>
                                        </p:tgtEl>
                                        <p:attrNameLst>
                                          <p:attrName>style.visibility</p:attrName>
                                        </p:attrNameLst>
                                      </p:cBhvr>
                                      <p:to>
                                        <p:strVal val="visible"/>
                                      </p:to>
                                    </p:set>
                                    <p:animEffect filter="wipe(left)" transition="in">
                                      <p:cBhvr additive="repl">
                                        <p:cTn id="1003" dur="500"/>
                                        <p:tgtEl>
                                          <p:spTgt spid="598">
                                            <p:txEl>
                                              <p:pRg st="0" end="0"/>
                                            </p:txEl>
                                          </p:spTgt>
                                        </p:tgtEl>
                                      </p:cBhvr>
                                    </p:animEffect>
                                  </p:childTnLst>
                                </p:cTn>
                              </p:par>
                              <p:par>
                                <p:cTn id="1004" nodeType="withEffect" fill="hold" presetClass="entr" presetID="22" presetSubtype="8">
                                  <p:stCondLst>
                                    <p:cond delay="0"/>
                                  </p:stCondLst>
                                  <p:childTnLst>
                                    <p:set>
                                      <p:cBhvr>
                                        <p:cTn id="1005" dur="1" fill="hold">
                                          <p:stCondLst>
                                            <p:cond delay="0"/>
                                          </p:stCondLst>
                                        </p:cTn>
                                        <p:tgtEl>
                                          <p:spTgt spid="598">
                                            <p:txEl>
                                              <p:pRg st="1" end="1"/>
                                            </p:txEl>
                                          </p:spTgt>
                                        </p:tgtEl>
                                        <p:attrNameLst>
                                          <p:attrName>style.visibility</p:attrName>
                                        </p:attrNameLst>
                                      </p:cBhvr>
                                      <p:to>
                                        <p:strVal val="visible"/>
                                      </p:to>
                                    </p:set>
                                    <p:animEffect filter="wipe(left)" transition="in">
                                      <p:cBhvr additive="repl">
                                        <p:cTn id="1006" dur="500"/>
                                        <p:tgtEl>
                                          <p:spTgt spid="598">
                                            <p:txEl>
                                              <p:pRg st="1" end="1"/>
                                            </p:txEl>
                                          </p:spTgt>
                                        </p:tgtEl>
                                      </p:cBhvr>
                                    </p:animEffect>
                                  </p:childTnLst>
                                </p:cTn>
                              </p:par>
                              <p:par>
                                <p:cTn id="1007" nodeType="withEffect" fill="hold" presetClass="entr" presetID="22" presetSubtype="8">
                                  <p:stCondLst>
                                    <p:cond delay="0"/>
                                  </p:stCondLst>
                                  <p:childTnLst>
                                    <p:set>
                                      <p:cBhvr>
                                        <p:cTn id="1008" dur="1" fill="hold">
                                          <p:stCondLst>
                                            <p:cond delay="0"/>
                                          </p:stCondLst>
                                        </p:cTn>
                                        <p:tgtEl>
                                          <p:spTgt spid="598">
                                            <p:txEl>
                                              <p:pRg st="2" end="2"/>
                                            </p:txEl>
                                          </p:spTgt>
                                        </p:tgtEl>
                                        <p:attrNameLst>
                                          <p:attrName>style.visibility</p:attrName>
                                        </p:attrNameLst>
                                      </p:cBhvr>
                                      <p:to>
                                        <p:strVal val="visible"/>
                                      </p:to>
                                    </p:set>
                                    <p:animEffect filter="wipe(left)" transition="in">
                                      <p:cBhvr additive="repl">
                                        <p:cTn id="1009" dur="500"/>
                                        <p:tgtEl>
                                          <p:spTgt spid="598">
                                            <p:txEl>
                                              <p:pRg st="2" end="2"/>
                                            </p:txEl>
                                          </p:spTgt>
                                        </p:tgtEl>
                                      </p:cBhvr>
                                    </p:animEffect>
                                  </p:childTnLst>
                                </p:cTn>
                              </p:par>
                            </p:childTnLst>
                          </p:cTn>
                        </p:par>
                      </p:childTnLst>
                    </p:cTn>
                  </p:par>
                  <p:par>
                    <p:cTn id="1010" nodeType="clickEffect" fill="hold">
                      <p:stCondLst>
                        <p:cond delay="indefinite"/>
                      </p:stCondLst>
                      <p:childTnLst>
                        <p:par>
                          <p:cTn id="1011" nodeType="withEffect" fill="hold">
                            <p:stCondLst>
                              <p:cond delay="0"/>
                            </p:stCondLst>
                            <p:childTnLst>
                              <p:par>
                                <p:cTn id="1012" nodeType="clickEffect" fill="hold" presetClass="entr" presetID="22" presetSubtype="8">
                                  <p:stCondLst>
                                    <p:cond delay="0"/>
                                  </p:stCondLst>
                                  <p:childTnLst>
                                    <p:set>
                                      <p:cBhvr>
                                        <p:cTn id="1013" dur="1" fill="hold">
                                          <p:stCondLst>
                                            <p:cond delay="0"/>
                                          </p:stCondLst>
                                        </p:cTn>
                                        <p:tgtEl>
                                          <p:spTgt spid="598">
                                            <p:txEl>
                                              <p:pRg st="3" end="3"/>
                                            </p:txEl>
                                          </p:spTgt>
                                        </p:tgtEl>
                                        <p:attrNameLst>
                                          <p:attrName>style.visibility</p:attrName>
                                        </p:attrNameLst>
                                      </p:cBhvr>
                                      <p:to>
                                        <p:strVal val="visible"/>
                                      </p:to>
                                    </p:set>
                                    <p:animEffect filter="wipe(left)" transition="in">
                                      <p:cBhvr additive="repl">
                                        <p:cTn id="1014" dur="500"/>
                                        <p:tgtEl>
                                          <p:spTgt spid="598">
                                            <p:txEl>
                                              <p:pRg st="3" end="3"/>
                                            </p:txEl>
                                          </p:spTgt>
                                        </p:tgtEl>
                                      </p:cBhvr>
                                    </p:animEffect>
                                  </p:childTnLst>
                                </p:cTn>
                              </p:par>
                            </p:childTnLst>
                          </p:cTn>
                        </p:par>
                      </p:childTnLst>
                    </p:cTn>
                  </p:par>
                  <p:par>
                    <p:cTn id="1015" nodeType="clickEffect" fill="hold">
                      <p:stCondLst>
                        <p:cond delay="indefinite"/>
                      </p:stCondLst>
                      <p:childTnLst>
                        <p:par>
                          <p:cTn id="1016" nodeType="withEffect" fill="hold">
                            <p:stCondLst>
                              <p:cond delay="0"/>
                            </p:stCondLst>
                            <p:childTnLst>
                              <p:par>
                                <p:cTn id="1017" nodeType="clickEffect" fill="hold" presetClass="entr" presetID="22" presetSubtype="8">
                                  <p:stCondLst>
                                    <p:cond delay="0"/>
                                  </p:stCondLst>
                                  <p:childTnLst>
                                    <p:set>
                                      <p:cBhvr>
                                        <p:cTn id="1018" dur="1" fill="hold">
                                          <p:stCondLst>
                                            <p:cond delay="0"/>
                                          </p:stCondLst>
                                        </p:cTn>
                                        <p:tgtEl>
                                          <p:spTgt spid="598">
                                            <p:txEl>
                                              <p:pRg st="4" end="4"/>
                                            </p:txEl>
                                          </p:spTgt>
                                        </p:tgtEl>
                                        <p:attrNameLst>
                                          <p:attrName>style.visibility</p:attrName>
                                        </p:attrNameLst>
                                      </p:cBhvr>
                                      <p:to>
                                        <p:strVal val="visible"/>
                                      </p:to>
                                    </p:set>
                                    <p:animEffect filter="wipe(left)" transition="in">
                                      <p:cBhvr additive="repl">
                                        <p:cTn id="1019" dur="500"/>
                                        <p:tgtEl>
                                          <p:spTgt spid="598">
                                            <p:txEl>
                                              <p:pRg st="4" end="4"/>
                                            </p:txEl>
                                          </p:spTgt>
                                        </p:tgtEl>
                                      </p:cBhvr>
                                    </p:animEffect>
                                  </p:childTnLst>
                                </p:cTn>
                              </p:par>
                              <p:par>
                                <p:cTn id="1020" nodeType="withEffect" fill="hold" presetClass="entr" presetID="22" presetSubtype="8">
                                  <p:stCondLst>
                                    <p:cond delay="0"/>
                                  </p:stCondLst>
                                  <p:childTnLst>
                                    <p:set>
                                      <p:cBhvr>
                                        <p:cTn id="1021" dur="1" fill="hold">
                                          <p:stCondLst>
                                            <p:cond delay="0"/>
                                          </p:stCondLst>
                                        </p:cTn>
                                        <p:tgtEl>
                                          <p:spTgt spid="598">
                                            <p:txEl>
                                              <p:pRg st="5" end="5"/>
                                            </p:txEl>
                                          </p:spTgt>
                                        </p:tgtEl>
                                        <p:attrNameLst>
                                          <p:attrName>style.visibility</p:attrName>
                                        </p:attrNameLst>
                                      </p:cBhvr>
                                      <p:to>
                                        <p:strVal val="visible"/>
                                      </p:to>
                                    </p:set>
                                    <p:animEffect filter="wipe(left)" transition="in">
                                      <p:cBhvr additive="repl">
                                        <p:cTn id="1022" dur="500"/>
                                        <p:tgtEl>
                                          <p:spTgt spid="598">
                                            <p:txEl>
                                              <p:pRg st="5" end="5"/>
                                            </p:txEl>
                                          </p:spTgt>
                                        </p:tgtEl>
                                      </p:cBhvr>
                                    </p:animEffect>
                                  </p:childTnLst>
                                </p:cTn>
                              </p:par>
                              <p:par>
                                <p:cTn id="1023" nodeType="withEffect" fill="hold" presetClass="entr" presetID="22" presetSubtype="8">
                                  <p:stCondLst>
                                    <p:cond delay="0"/>
                                  </p:stCondLst>
                                  <p:childTnLst>
                                    <p:set>
                                      <p:cBhvr>
                                        <p:cTn id="1024" dur="1" fill="hold">
                                          <p:stCondLst>
                                            <p:cond delay="0"/>
                                          </p:stCondLst>
                                        </p:cTn>
                                        <p:tgtEl>
                                          <p:spTgt spid="598">
                                            <p:txEl>
                                              <p:pRg st="6" end="6"/>
                                            </p:txEl>
                                          </p:spTgt>
                                        </p:tgtEl>
                                        <p:attrNameLst>
                                          <p:attrName>style.visibility</p:attrName>
                                        </p:attrNameLst>
                                      </p:cBhvr>
                                      <p:to>
                                        <p:strVal val="visible"/>
                                      </p:to>
                                    </p:set>
                                    <p:animEffect filter="wipe(left)" transition="in">
                                      <p:cBhvr additive="repl">
                                        <p:cTn id="1025" dur="500"/>
                                        <p:tgtEl>
                                          <p:spTgt spid="598">
                                            <p:txEl>
                                              <p:pRg st="6" end="6"/>
                                            </p:txEl>
                                          </p:spTgt>
                                        </p:tgtEl>
                                      </p:cBhvr>
                                    </p:animEffect>
                                  </p:childTnLst>
                                </p:cTn>
                              </p:par>
                              <p:par>
                                <p:cTn id="1026" nodeType="withEffect" fill="hold" presetClass="entr" presetID="22" presetSubtype="8">
                                  <p:stCondLst>
                                    <p:cond delay="0"/>
                                  </p:stCondLst>
                                  <p:childTnLst>
                                    <p:set>
                                      <p:cBhvr>
                                        <p:cTn id="1027" dur="1" fill="hold">
                                          <p:stCondLst>
                                            <p:cond delay="0"/>
                                          </p:stCondLst>
                                        </p:cTn>
                                        <p:tgtEl>
                                          <p:spTgt spid="598">
                                            <p:txEl>
                                              <p:pRg st="7" end="7"/>
                                            </p:txEl>
                                          </p:spTgt>
                                        </p:tgtEl>
                                        <p:attrNameLst>
                                          <p:attrName>style.visibility</p:attrName>
                                        </p:attrNameLst>
                                      </p:cBhvr>
                                      <p:to>
                                        <p:strVal val="visible"/>
                                      </p:to>
                                    </p:set>
                                    <p:animEffect filter="wipe(left)" transition="in">
                                      <p:cBhvr additive="repl">
                                        <p:cTn id="1028" dur="500"/>
                                        <p:tgtEl>
                                          <p:spTgt spid="598">
                                            <p:txEl>
                                              <p:pRg st="7" end="7"/>
                                            </p:txEl>
                                          </p:spTgt>
                                        </p:tgtEl>
                                      </p:cBhvr>
                                    </p:animEffect>
                                  </p:childTnLst>
                                </p:cTn>
                              </p:par>
                              <p:par>
                                <p:cTn id="1029" nodeType="withEffect" fill="hold" presetClass="entr" presetID="22" presetSubtype="8">
                                  <p:stCondLst>
                                    <p:cond delay="0"/>
                                  </p:stCondLst>
                                  <p:childTnLst>
                                    <p:set>
                                      <p:cBhvr>
                                        <p:cTn id="1030" dur="1" fill="hold">
                                          <p:stCondLst>
                                            <p:cond delay="0"/>
                                          </p:stCondLst>
                                        </p:cTn>
                                        <p:tgtEl>
                                          <p:spTgt spid="598">
                                            <p:txEl>
                                              <p:pRg st="8" end="8"/>
                                            </p:txEl>
                                          </p:spTgt>
                                        </p:tgtEl>
                                        <p:attrNameLst>
                                          <p:attrName>style.visibility</p:attrName>
                                        </p:attrNameLst>
                                      </p:cBhvr>
                                      <p:to>
                                        <p:strVal val="visible"/>
                                      </p:to>
                                    </p:set>
                                    <p:animEffect filter="wipe(left)" transition="in">
                                      <p:cBhvr additive="repl">
                                        <p:cTn id="1031" dur="500"/>
                                        <p:tgtEl>
                                          <p:spTgt spid="598">
                                            <p:txEl>
                                              <p:pRg st="8" end="8"/>
                                            </p:txEl>
                                          </p:spTgt>
                                        </p:tgtEl>
                                      </p:cBhvr>
                                    </p:animEffect>
                                  </p:childTnLst>
                                </p:cTn>
                              </p:par>
                              <p:par>
                                <p:cTn id="1032" nodeType="withEffect" fill="hold" presetClass="entr" presetID="22" presetSubtype="8">
                                  <p:stCondLst>
                                    <p:cond delay="0"/>
                                  </p:stCondLst>
                                  <p:childTnLst>
                                    <p:set>
                                      <p:cBhvr>
                                        <p:cTn id="1033" dur="1" fill="hold">
                                          <p:stCondLst>
                                            <p:cond delay="0"/>
                                          </p:stCondLst>
                                        </p:cTn>
                                        <p:tgtEl>
                                          <p:spTgt spid="598">
                                            <p:txEl>
                                              <p:pRg st="9" end="9"/>
                                            </p:txEl>
                                          </p:spTgt>
                                        </p:tgtEl>
                                        <p:attrNameLst>
                                          <p:attrName>style.visibility</p:attrName>
                                        </p:attrNameLst>
                                      </p:cBhvr>
                                      <p:to>
                                        <p:strVal val="visible"/>
                                      </p:to>
                                    </p:set>
                                    <p:animEffect filter="wipe(left)" transition="in">
                                      <p:cBhvr additive="repl">
                                        <p:cTn id="1034" dur="500"/>
                                        <p:tgtEl>
                                          <p:spTgt spid="598">
                                            <p:txEl>
                                              <p:pRg st="9" end="9"/>
                                            </p:txEl>
                                          </p:spTgt>
                                        </p:tgtEl>
                                      </p:cBhvr>
                                    </p:animEffect>
                                  </p:childTnLst>
                                </p:cTn>
                              </p:par>
                            </p:childTnLst>
                          </p:cTn>
                        </p:par>
                      </p:childTnLst>
                    </p:cTn>
                  </p:par>
                  <p:par>
                    <p:cTn id="1035" nodeType="clickEffect" fill="hold">
                      <p:stCondLst>
                        <p:cond delay="indefinite"/>
                      </p:stCondLst>
                      <p:childTnLst>
                        <p:par>
                          <p:cTn id="1036" nodeType="withEffect" fill="hold">
                            <p:stCondLst>
                              <p:cond delay="0"/>
                            </p:stCondLst>
                            <p:childTnLst>
                              <p:par>
                                <p:cTn id="1037" nodeType="clickEffect" fill="hold" presetClass="entr" presetID="22" presetSubtype="8">
                                  <p:stCondLst>
                                    <p:cond delay="0"/>
                                  </p:stCondLst>
                                  <p:childTnLst>
                                    <p:set>
                                      <p:cBhvr>
                                        <p:cTn id="1038" dur="1" fill="hold">
                                          <p:stCondLst>
                                            <p:cond delay="0"/>
                                          </p:stCondLst>
                                        </p:cTn>
                                        <p:tgtEl>
                                          <p:spTgt spid="598">
                                            <p:txEl>
                                              <p:pRg st="10" end="10"/>
                                            </p:txEl>
                                          </p:spTgt>
                                        </p:tgtEl>
                                        <p:attrNameLst>
                                          <p:attrName>style.visibility</p:attrName>
                                        </p:attrNameLst>
                                      </p:cBhvr>
                                      <p:to>
                                        <p:strVal val="visible"/>
                                      </p:to>
                                    </p:set>
                                    <p:animEffect filter="wipe(left)" transition="in">
                                      <p:cBhvr additive="repl">
                                        <p:cTn id="1039" dur="500"/>
                                        <p:tgtEl>
                                          <p:spTgt spid="598">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ftr" idx="28"/>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16" name="PlaceHolder 2"/>
          <p:cNvSpPr>
            <a:spLocks noGrp="1"/>
          </p:cNvSpPr>
          <p:nvPr>
            <p:ph type="sldNum" idx="29"/>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5F1AFDB9-50F0-4138-9ED9-6E2FA2314083}" type="slidenum">
              <a:rPr b="0" lang="en-US" sz="2200" spc="-1" strike="noStrike">
                <a:solidFill>
                  <a:srgbClr val="8b8b8b"/>
                </a:solidFill>
                <a:latin typeface="Cambria"/>
              </a:rPr>
              <a:t>4</a:t>
            </a:fld>
            <a:endParaRPr b="0" lang="en-US" sz="2200" spc="-1" strike="noStrike">
              <a:latin typeface="Times New Roman"/>
            </a:endParaRPr>
          </a:p>
        </p:txBody>
      </p:sp>
      <p:sp>
        <p:nvSpPr>
          <p:cNvPr id="217" name="Rectangle 2"/>
          <p:cNvSpPr/>
          <p:nvPr/>
        </p:nvSpPr>
        <p:spPr>
          <a:xfrm>
            <a:off x="1660680" y="2513520"/>
            <a:ext cx="6621480" cy="2058120"/>
          </a:xfrm>
          <a:prstGeom prst="rect">
            <a:avLst/>
          </a:prstGeom>
          <a:noFill/>
          <a:ln w="0">
            <a:noFill/>
          </a:ln>
        </p:spPr>
        <p:style>
          <a:lnRef idx="0"/>
          <a:fillRef idx="0"/>
          <a:effectRef idx="0"/>
          <a:fontRef idx="minor"/>
        </p:style>
      </p:sp>
      <p:sp>
        <p:nvSpPr>
          <p:cNvPr id="218" name="Rectangle 3"/>
          <p:cNvSpPr/>
          <p:nvPr/>
        </p:nvSpPr>
        <p:spPr>
          <a:xfrm>
            <a:off x="608040" y="380520"/>
            <a:ext cx="7927920" cy="6167880"/>
          </a:xfrm>
          <a:prstGeom prst="rect">
            <a:avLst/>
          </a:prstGeom>
          <a:noFill/>
          <a:ln w="9525">
            <a:noFill/>
          </a:ln>
        </p:spPr>
        <p:style>
          <a:lnRef idx="0"/>
          <a:fillRef idx="0"/>
          <a:effectRef idx="0"/>
          <a:fontRef idx="minor"/>
        </p:style>
        <p:txBody>
          <a:bodyPr lIns="83160" rIns="83160" tIns="40680" bIns="40680" anchor="t">
            <a:noAutofit/>
          </a:bodyPr>
          <a:p>
            <a:pPr algn="ctr">
              <a:lnSpc>
                <a:spcPct val="100000"/>
              </a:lnSpc>
              <a:spcBef>
                <a:spcPts val="740"/>
              </a:spcBef>
              <a:buNone/>
            </a:pPr>
            <a:r>
              <a:rPr b="1" lang="en-US" sz="3700" spc="-1" strike="noStrike">
                <a:solidFill>
                  <a:srgbClr val="0070c0"/>
                </a:solidFill>
                <a:latin typeface="Calibri"/>
              </a:rPr>
              <a:t>Online Application</a:t>
            </a:r>
            <a:r>
              <a:rPr b="0" lang="en-US" sz="3700" spc="-1" strike="noStrike">
                <a:solidFill>
                  <a:srgbClr val="0070c0"/>
                </a:solidFill>
                <a:latin typeface="Calibri"/>
              </a:rPr>
              <a:t> </a:t>
            </a:r>
            <a:endParaRPr b="0" lang="en-US" sz="3700" spc="-1" strike="noStrike">
              <a:latin typeface="Arial"/>
            </a:endParaRPr>
          </a:p>
          <a:p>
            <a:pPr marL="419760" indent="-419760">
              <a:lnSpc>
                <a:spcPct val="100000"/>
              </a:lnSpc>
              <a:spcBef>
                <a:spcPts val="360"/>
              </a:spcBef>
              <a:buNone/>
              <a:tabLst>
                <a:tab algn="l" pos="0"/>
              </a:tabLst>
            </a:pPr>
            <a:r>
              <a:rPr b="1" lang="en-US" sz="1800" spc="-1" strike="noStrike">
                <a:solidFill>
                  <a:srgbClr val="000000"/>
                </a:solidFill>
                <a:latin typeface="Calibri"/>
              </a:rPr>
              <a:t>Which countries should you invest in? </a:t>
            </a:r>
            <a:endParaRPr b="0" lang="en-US" sz="1800" spc="-1" strike="noStrike">
              <a:latin typeface="Arial"/>
            </a:endParaRPr>
          </a:p>
          <a:p>
            <a:pPr marL="457200" indent="-419760">
              <a:lnSpc>
                <a:spcPct val="100000"/>
              </a:lnSpc>
              <a:spcBef>
                <a:spcPts val="541"/>
              </a:spcBef>
              <a:buNone/>
              <a:tabLst>
                <a:tab algn="l" pos="0"/>
              </a:tabLst>
            </a:pPr>
            <a:r>
              <a:rPr b="1" lang="en-US" sz="1800" spc="-1" strike="noStrike">
                <a:solidFill>
                  <a:srgbClr val="000000"/>
                </a:solidFill>
                <a:latin typeface="Calibri"/>
              </a:rPr>
              <a:t>Consult the Country Commercial Guides prepared by embassy staff at </a:t>
            </a:r>
            <a:r>
              <a:rPr b="0" lang="en-US" sz="1800" spc="-1" strike="noStrike" u="sng">
                <a:solidFill>
                  <a:srgbClr val="0000ff"/>
                </a:solidFill>
                <a:uFillTx/>
                <a:latin typeface="Calibri"/>
                <a:hlinkClick r:id="rId1"/>
              </a:rPr>
              <a:t>http://www.</a:t>
            </a:r>
            <a:r>
              <a:rPr b="0" lang="en-US" sz="1800" spc="-1" strike="noStrike">
                <a:solidFill>
                  <a:srgbClr val="000000"/>
                </a:solidFill>
                <a:latin typeface="Calibri"/>
              </a:rPr>
              <a:t>usatrade.gov/website/ccg.nsf/ccghomepage?openform.</a:t>
            </a:r>
            <a:endParaRPr b="0" lang="en-US" sz="1800" spc="-1" strike="noStrike">
              <a:latin typeface="Arial"/>
            </a:endParaRPr>
          </a:p>
          <a:p>
            <a:pPr marL="457200" indent="-419760">
              <a:lnSpc>
                <a:spcPct val="100000"/>
              </a:lnSpc>
              <a:spcBef>
                <a:spcPts val="541"/>
              </a:spcBef>
              <a:buNone/>
              <a:tabLst>
                <a:tab algn="l" pos="0"/>
              </a:tabLst>
            </a:pPr>
            <a:r>
              <a:rPr b="1" lang="en-US" sz="1800" spc="-1" strike="noStrike">
                <a:solidFill>
                  <a:srgbClr val="000000"/>
                </a:solidFill>
                <a:latin typeface="Calibri"/>
              </a:rPr>
              <a:t>Visit the Library of Congress at</a:t>
            </a:r>
            <a:r>
              <a:rPr b="0" lang="en-US" sz="1800" spc="-1" strike="noStrike">
                <a:solidFill>
                  <a:srgbClr val="000000"/>
                </a:solidFill>
                <a:latin typeface="Calibri"/>
              </a:rPr>
              <a:t>: </a:t>
            </a:r>
            <a:r>
              <a:rPr b="0" lang="en-US" sz="1800" spc="-1" strike="noStrike" u="sng">
                <a:solidFill>
                  <a:srgbClr val="0000ff"/>
                </a:solidFill>
                <a:uFillTx/>
                <a:latin typeface="Calibri"/>
                <a:hlinkClick r:id="rId2"/>
              </a:rPr>
              <a:t>lcweb2.loc.gov/frd/cs/cshome.html</a:t>
            </a:r>
            <a:r>
              <a:rPr b="0" lang="en-US" sz="1800" spc="-1" strike="noStrike">
                <a:solidFill>
                  <a:srgbClr val="000000"/>
                </a:solidFill>
                <a:latin typeface="Calibri"/>
              </a:rPr>
              <a:t>.</a:t>
            </a:r>
            <a:endParaRPr b="0" lang="en-US" sz="1800" spc="-1" strike="noStrike">
              <a:latin typeface="Arial"/>
            </a:endParaRPr>
          </a:p>
          <a:p>
            <a:pPr marL="419760" indent="-419760">
              <a:lnSpc>
                <a:spcPct val="100000"/>
              </a:lnSpc>
              <a:spcBef>
                <a:spcPts val="541"/>
              </a:spcBef>
              <a:buNone/>
              <a:tabLst>
                <a:tab algn="l" pos="0"/>
              </a:tabLst>
            </a:pPr>
            <a:r>
              <a:rPr b="1" lang="en-US" sz="1800" spc="-1" strike="noStrike">
                <a:solidFill>
                  <a:srgbClr val="000000"/>
                </a:solidFill>
                <a:latin typeface="Calibri"/>
              </a:rPr>
              <a:t>Refer to the CIA’s World Factbook at:</a:t>
            </a:r>
            <a:r>
              <a:rPr b="0" lang="en-US" sz="1800" spc="-1" strike="noStrike">
                <a:solidFill>
                  <a:srgbClr val="000000"/>
                </a:solidFill>
                <a:latin typeface="Calibri"/>
              </a:rPr>
              <a:t> </a:t>
            </a:r>
            <a:r>
              <a:rPr b="0" lang="en-US" sz="1800" spc="-1" strike="noStrike" u="sng">
                <a:solidFill>
                  <a:srgbClr val="0000ff"/>
                </a:solidFill>
                <a:uFillTx/>
                <a:latin typeface="Calibri"/>
                <a:hlinkClick r:id="rId3"/>
              </a:rPr>
              <a:t>http://www.odci.gov/</a:t>
            </a:r>
            <a:r>
              <a:rPr b="0" lang="en-US" sz="1800" spc="-1" strike="noStrike">
                <a:solidFill>
                  <a:srgbClr val="000000"/>
                </a:solidFill>
                <a:latin typeface="Calibri"/>
              </a:rPr>
              <a:t>.</a:t>
            </a:r>
            <a:endParaRPr b="0" lang="en-US" sz="1800" spc="-1" strike="noStrike">
              <a:latin typeface="Arial"/>
            </a:endParaRPr>
          </a:p>
          <a:p>
            <a:pPr marL="1259640" indent="-1259640">
              <a:lnSpc>
                <a:spcPct val="100000"/>
              </a:lnSpc>
              <a:spcBef>
                <a:spcPts val="541"/>
              </a:spcBef>
              <a:buNone/>
              <a:tabLst>
                <a:tab algn="l" pos="0"/>
              </a:tabLst>
            </a:pPr>
            <a:r>
              <a:rPr b="1" lang="en-US" sz="1800" spc="-1" strike="noStrike">
                <a:solidFill>
                  <a:srgbClr val="000000"/>
                </a:solidFill>
                <a:latin typeface="Calibri"/>
              </a:rPr>
              <a:t>Consult:</a:t>
            </a:r>
            <a:r>
              <a:rPr b="0" lang="en-US" sz="1800" spc="-1" strike="noStrike">
                <a:solidFill>
                  <a:srgbClr val="000000"/>
                </a:solidFill>
                <a:latin typeface="Calibri"/>
              </a:rPr>
              <a:t> </a:t>
            </a:r>
            <a:r>
              <a:rPr b="0" lang="en-US" sz="1800" spc="-1" strike="noStrike" u="sng">
                <a:solidFill>
                  <a:srgbClr val="0000ff"/>
                </a:solidFill>
                <a:uFillTx/>
                <a:latin typeface="Calibri"/>
                <a:hlinkClick r:id="rId4"/>
              </a:rPr>
              <a:t>http://www.pwcglobal.com</a:t>
            </a:r>
            <a:r>
              <a:rPr b="0" lang="en-US" sz="1800" spc="-1" strike="noStrike">
                <a:solidFill>
                  <a:srgbClr val="000000"/>
                </a:solidFill>
                <a:latin typeface="Calibri"/>
              </a:rPr>
              <a:t> &amp; </a:t>
            </a:r>
            <a:r>
              <a:rPr b="0" lang="en-US" sz="1800" spc="-1" strike="noStrike" u="sng">
                <a:solidFill>
                  <a:srgbClr val="0000ff"/>
                </a:solidFill>
                <a:uFillTx/>
                <a:latin typeface="Calibri"/>
                <a:hlinkClick r:id="rId5"/>
              </a:rPr>
              <a:t>http://www.morganstanley.com/gef/</a:t>
            </a:r>
            <a:r>
              <a:rPr b="0" lang="en-US" sz="1800" spc="-1" strike="noStrike">
                <a:solidFill>
                  <a:srgbClr val="000000"/>
                </a:solidFill>
                <a:latin typeface="Calibri"/>
              </a:rPr>
              <a:t>.</a:t>
            </a:r>
            <a:endParaRPr b="0" lang="en-US" sz="1800" spc="-1" strike="noStrike">
              <a:latin typeface="Arial"/>
            </a:endParaRPr>
          </a:p>
          <a:p>
            <a:pPr marL="457200" indent="-419760">
              <a:lnSpc>
                <a:spcPct val="100000"/>
              </a:lnSpc>
              <a:spcBef>
                <a:spcPts val="541"/>
              </a:spcBef>
              <a:buNone/>
              <a:tabLst>
                <a:tab algn="l" pos="0"/>
              </a:tabLst>
            </a:pPr>
            <a:r>
              <a:rPr b="1" lang="en-US" sz="1800" spc="-1" strike="noStrike">
                <a:solidFill>
                  <a:srgbClr val="000000"/>
                </a:solidFill>
                <a:latin typeface="Calibri"/>
              </a:rPr>
              <a:t>Visit the Yahoo! International Finance Center at</a:t>
            </a:r>
            <a:r>
              <a:rPr b="0" lang="en-US" sz="1800" spc="-1" strike="noStrike">
                <a:solidFill>
                  <a:srgbClr val="000000"/>
                </a:solidFill>
                <a:latin typeface="Calibri"/>
              </a:rPr>
              <a:t> </a:t>
            </a:r>
            <a:r>
              <a:rPr b="0" lang="en-US" sz="1800" spc="-1" strike="noStrike" u="sng">
                <a:solidFill>
                  <a:srgbClr val="0000ff"/>
                </a:solidFill>
                <a:uFillTx/>
                <a:latin typeface="Calibri"/>
                <a:hlinkClick r:id="rId6"/>
              </a:rPr>
              <a:t>http://biz.yahoo.</a:t>
            </a:r>
            <a:r>
              <a:rPr b="0" lang="en-US" sz="1800" spc="-1" strike="noStrike">
                <a:solidFill>
                  <a:srgbClr val="000000"/>
                </a:solidFill>
                <a:latin typeface="Calibri"/>
              </a:rPr>
              <a:t>com/ifc</a:t>
            </a:r>
            <a:r>
              <a:rPr b="0" lang="en-US" sz="1800" spc="-1" strike="noStrike" u="sng">
                <a:solidFill>
                  <a:srgbClr val="0000ff"/>
                </a:solidFill>
                <a:uFillTx/>
                <a:latin typeface="Calibri"/>
                <a:hlinkClick r:id="rId7"/>
              </a:rPr>
              <a:t>/</a:t>
            </a:r>
            <a:r>
              <a:rPr b="0" lang="en-US" sz="1800" spc="-1" strike="noStrike">
                <a:solidFill>
                  <a:srgbClr val="000000"/>
                </a:solidFill>
                <a:latin typeface="Calibri"/>
              </a:rPr>
              <a:t>. </a:t>
            </a:r>
            <a:endParaRPr b="0" lang="en-US" sz="1800" spc="-1" strike="noStrike">
              <a:latin typeface="Arial"/>
            </a:endParaRPr>
          </a:p>
          <a:p>
            <a:pPr marL="457200" indent="-419760">
              <a:lnSpc>
                <a:spcPct val="100000"/>
              </a:lnSpc>
              <a:spcBef>
                <a:spcPts val="541"/>
              </a:spcBef>
              <a:buNone/>
              <a:tabLst>
                <a:tab algn="l" pos="0"/>
              </a:tabLst>
            </a:pPr>
            <a:r>
              <a:rPr b="1" lang="en-US" sz="1800" spc="-1" strike="noStrike">
                <a:solidFill>
                  <a:srgbClr val="000000"/>
                </a:solidFill>
                <a:latin typeface="Calibri"/>
              </a:rPr>
              <a:t>Check out</a:t>
            </a:r>
            <a:r>
              <a:rPr b="0" lang="en-US" sz="1800" spc="-1" strike="noStrike">
                <a:solidFill>
                  <a:srgbClr val="000000"/>
                </a:solidFill>
                <a:latin typeface="Calibri"/>
              </a:rPr>
              <a:t> : </a:t>
            </a:r>
            <a:r>
              <a:rPr b="0" lang="en-US" sz="1800" spc="-1" strike="noStrike" u="sng">
                <a:solidFill>
                  <a:srgbClr val="0000ff"/>
                </a:solidFill>
                <a:uFillTx/>
                <a:latin typeface="Calibri"/>
                <a:hlinkClick r:id="rId8"/>
              </a:rPr>
              <a:t>http://ciber</a:t>
            </a:r>
            <a:r>
              <a:rPr b="0" lang="en-US" sz="1800" spc="-1" strike="noStrike">
                <a:solidFill>
                  <a:srgbClr val="000000"/>
                </a:solidFill>
                <a:latin typeface="Calibri"/>
              </a:rPr>
              <a:t>.bus.msu.edu.</a:t>
            </a:r>
            <a:endParaRPr b="0" lang="en-US" sz="1800" spc="-1" strike="noStrike">
              <a:latin typeface="Arial"/>
            </a:endParaRPr>
          </a:p>
        </p:txBody>
      </p:sp>
      <p:sp>
        <p:nvSpPr>
          <p:cNvPr id="219" name="Rectangle 4"/>
          <p:cNvSpPr/>
          <p:nvPr/>
        </p:nvSpPr>
        <p:spPr>
          <a:xfrm>
            <a:off x="1660680" y="5488920"/>
            <a:ext cx="6621480" cy="7621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nodeType="clickEffect" fill="hold">
                      <p:stCondLst>
                        <p:cond delay="0"/>
                      </p:stCondLst>
                      <p:childTnLst>
                        <p:par>
                          <p:cTn id="107" nodeType="withEffect" fill="hold">
                            <p:stCondLst>
                              <p:cond delay="0"/>
                            </p:stCondLst>
                            <p:childTnLst>
                              <p:par>
                                <p:cTn id="108" nodeType="afterEffect" fill="hold" presetClass="entr" presetID="22" presetSubtype="8">
                                  <p:stCondLst>
                                    <p:cond delay="0"/>
                                  </p:stCondLst>
                                  <p:endCondLst>
                                    <p:cond delay="0" evt="begin">
                                      <p:tn val="108"/>
                                    </p:cond>
                                  </p:endCondLst>
                                  <p:childTnLst>
                                    <p:set>
                                      <p:cBhvr>
                                        <p:cTn id="109" dur="1" fill="hold">
                                          <p:stCondLst>
                                            <p:cond delay="0"/>
                                          </p:stCondLst>
                                        </p:cTn>
                                        <p:tgtEl>
                                          <p:spTgt spid="217"/>
                                        </p:tgtEl>
                                        <p:attrNameLst>
                                          <p:attrName>style.visibility</p:attrName>
                                        </p:attrNameLst>
                                      </p:cBhvr>
                                      <p:to>
                                        <p:strVal val="visible"/>
                                      </p:to>
                                    </p:set>
                                    <p:animEffect filter="wipe(left)" transition="in">
                                      <p:cBhvr additive="repl">
                                        <p:cTn id="110" dur="500"/>
                                        <p:tgtEl>
                                          <p:spTgt spid="217"/>
                                        </p:tgtEl>
                                      </p:cBhvr>
                                    </p:animEffect>
                                  </p:childTnLst>
                                </p:cTn>
                              </p:par>
                            </p:childTnLst>
                          </p:cTn>
                        </p:par>
                        <p:par>
                          <p:cTn id="111" nodeType="afterEffect" fill="hold">
                            <p:stCondLst>
                              <p:cond delay="500"/>
                            </p:stCondLst>
                            <p:childTnLst>
                              <p:par>
                                <p:cTn id="112" nodeType="afterEffect" fill="hold" presetClass="entr" presetID="22" presetSubtype="8">
                                  <p:stCondLst>
                                    <p:cond delay="0"/>
                                  </p:stCondLst>
                                  <p:childTnLst>
                                    <p:set>
                                      <p:cBhvr>
                                        <p:cTn id="113" dur="1" fill="hold">
                                          <p:stCondLst>
                                            <p:cond delay="0"/>
                                          </p:stCondLst>
                                        </p:cTn>
                                        <p:tgtEl>
                                          <p:spTgt spid="218"/>
                                        </p:tgtEl>
                                        <p:attrNameLst>
                                          <p:attrName>style.visibility</p:attrName>
                                        </p:attrNameLst>
                                      </p:cBhvr>
                                      <p:to>
                                        <p:strVal val="visible"/>
                                      </p:to>
                                    </p:set>
                                    <p:animEffect filter="wipe(left)" transition="in">
                                      <p:cBhvr additive="repl">
                                        <p:cTn id="114" dur="500"/>
                                        <p:tgtEl>
                                          <p:spTgt spid="218"/>
                                        </p:tgtEl>
                                      </p:cBhvr>
                                    </p:animEffect>
                                  </p:childTnLst>
                                </p:cTn>
                              </p:par>
                            </p:childTnLst>
                          </p:cTn>
                        </p:par>
                        <p:par>
                          <p:cTn id="115" nodeType="afterEffect" fill="hold">
                            <p:stCondLst>
                              <p:cond delay="1000"/>
                            </p:stCondLst>
                            <p:childTnLst>
                              <p:par>
                                <p:cTn id="116" nodeType="afterEffect" fill="hold" presetClass="entr" presetID="22" presetSubtype="8">
                                  <p:stCondLst>
                                    <p:cond delay="0"/>
                                  </p:stCondLst>
                                  <p:endCondLst>
                                    <p:cond delay="0" evt="begin">
                                      <p:tn val="116"/>
                                    </p:cond>
                                  </p:endCondLst>
                                  <p:childTnLst>
                                    <p:set>
                                      <p:cBhvr>
                                        <p:cTn id="117" dur="1" fill="hold">
                                          <p:stCondLst>
                                            <p:cond delay="0"/>
                                          </p:stCondLst>
                                        </p:cTn>
                                        <p:tgtEl>
                                          <p:spTgt spid="219"/>
                                        </p:tgtEl>
                                        <p:attrNameLst>
                                          <p:attrName>style.visibility</p:attrName>
                                        </p:attrNameLst>
                                      </p:cBhvr>
                                      <p:to>
                                        <p:strVal val="visible"/>
                                      </p:to>
                                    </p:set>
                                    <p:animEffect filter="wipe(left)" transition="in">
                                      <p:cBhvr additive="repl">
                                        <p:cTn id="118"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ftr" idx="30"/>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21" name="PlaceHolder 2"/>
          <p:cNvSpPr>
            <a:spLocks noGrp="1"/>
          </p:cNvSpPr>
          <p:nvPr>
            <p:ph type="sldNum" idx="31"/>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9848EBF1-8C33-44C1-AEAD-B9366EAB3BA4}" type="slidenum">
              <a:rPr b="0" lang="en-US" sz="2200" spc="-1" strike="noStrike">
                <a:solidFill>
                  <a:srgbClr val="8b8b8b"/>
                </a:solidFill>
                <a:latin typeface="Cambria"/>
              </a:rPr>
              <a:t>4</a:t>
            </a:fld>
            <a:endParaRPr b="0" lang="en-US" sz="2200" spc="-1" strike="noStrike">
              <a:latin typeface="Times New Roman"/>
            </a:endParaRPr>
          </a:p>
        </p:txBody>
      </p:sp>
      <p:sp>
        <p:nvSpPr>
          <p:cNvPr id="222" name="Text Box 2"/>
          <p:cNvSpPr/>
          <p:nvPr/>
        </p:nvSpPr>
        <p:spPr>
          <a:xfrm>
            <a:off x="473760" y="309240"/>
            <a:ext cx="8128800" cy="1982880"/>
          </a:xfrm>
          <a:prstGeom prst="rect">
            <a:avLst/>
          </a:prstGeom>
          <a:noFill/>
          <a:ln w="0">
            <a:noFill/>
          </a:ln>
        </p:spPr>
        <p:style>
          <a:lnRef idx="0"/>
          <a:fillRef idx="0"/>
          <a:effectRef idx="0"/>
          <a:fontRef idx="minor"/>
        </p:style>
        <p:txBody>
          <a:bodyPr lIns="83880" rIns="83880" tIns="42120" bIns="42120" anchor="t">
            <a:spAutoFit/>
          </a:bodyPr>
          <a:p>
            <a:pPr algn="ctr">
              <a:lnSpc>
                <a:spcPct val="100000"/>
              </a:lnSpc>
              <a:spcBef>
                <a:spcPts val="660"/>
              </a:spcBef>
              <a:buNone/>
            </a:pPr>
            <a:r>
              <a:rPr b="1" lang="en-US" sz="3300" spc="-1" strike="noStrike">
                <a:solidFill>
                  <a:srgbClr val="0070c0"/>
                </a:solidFill>
                <a:latin typeface="Cambria"/>
              </a:rPr>
              <a:t>Benefits of International Diversification</a:t>
            </a:r>
            <a:endParaRPr b="0" lang="en-US" sz="3300" spc="-1" strike="noStrike">
              <a:latin typeface="Arial"/>
            </a:endParaRPr>
          </a:p>
          <a:p>
            <a:pPr>
              <a:lnSpc>
                <a:spcPct val="100000"/>
              </a:lnSpc>
              <a:spcBef>
                <a:spcPts val="439"/>
              </a:spcBef>
              <a:buNone/>
            </a:pPr>
            <a:r>
              <a:rPr b="0" lang="en-US" sz="2200" spc="-1" strike="noStrike">
                <a:solidFill>
                  <a:srgbClr val="000000"/>
                </a:solidFill>
                <a:latin typeface="Cambria"/>
              </a:rPr>
              <a:t>The key to international diversification is to select foreign projects whose performance levels are not highly correlated over time. Diversification</a:t>
            </a:r>
            <a:r>
              <a:rPr b="0" lang="en-US" sz="2200" spc="-1" strike="noStrike">
                <a:solidFill>
                  <a:srgbClr val="1f497d"/>
                </a:solidFill>
                <a:latin typeface="Cambria"/>
              </a:rPr>
              <a:t> Benefits for Merrimack Co.</a:t>
            </a:r>
            <a:r>
              <a:rPr b="0" lang="en-US" sz="2200" spc="-1" strike="noStrike">
                <a:solidFill>
                  <a:srgbClr val="000000"/>
                </a:solidFill>
                <a:latin typeface="Cambria"/>
              </a:rPr>
              <a:t> Merrimack Co. is a U.S. firm that is considering the location of a new investment project.</a:t>
            </a:r>
            <a:endParaRPr b="0" lang="en-US" sz="2200" spc="-1" strike="noStrike">
              <a:latin typeface="Arial"/>
            </a:endParaRPr>
          </a:p>
        </p:txBody>
      </p:sp>
      <p:grpSp>
        <p:nvGrpSpPr>
          <p:cNvPr id="223" name="Group 3"/>
          <p:cNvGrpSpPr/>
          <p:nvPr/>
        </p:nvGrpSpPr>
        <p:grpSpPr>
          <a:xfrm>
            <a:off x="205560" y="2513520"/>
            <a:ext cx="8732520" cy="3606840"/>
            <a:chOff x="205560" y="2513520"/>
            <a:chExt cx="8732520" cy="3606840"/>
          </a:xfrm>
        </p:grpSpPr>
        <p:sp>
          <p:nvSpPr>
            <p:cNvPr id="224" name="Text Box 4"/>
            <p:cNvSpPr/>
            <p:nvPr/>
          </p:nvSpPr>
          <p:spPr>
            <a:xfrm>
              <a:off x="4193280" y="2513520"/>
              <a:ext cx="4744800" cy="1078920"/>
            </a:xfrm>
            <a:prstGeom prst="rect">
              <a:avLst/>
            </a:prstGeom>
            <a:noFill/>
            <a:ln w="0">
              <a:noFill/>
            </a:ln>
          </p:spPr>
          <p:style>
            <a:lnRef idx="0"/>
            <a:fillRef idx="0"/>
            <a:effectRef idx="0"/>
            <a:fontRef idx="minor"/>
          </p:style>
          <p:txBody>
            <a:bodyPr anchor="t">
              <a:spAutoFit/>
            </a:bodyPr>
            <a:p>
              <a:pPr algn="ctr">
                <a:lnSpc>
                  <a:spcPct val="90000"/>
                </a:lnSpc>
                <a:buNone/>
              </a:pPr>
              <a:r>
                <a:rPr b="1" lang="en-US" sz="2200" spc="-1" strike="noStrike">
                  <a:solidFill>
                    <a:srgbClr val="2915c1"/>
                  </a:solidFill>
                  <a:latin typeface="Cambria"/>
                </a:rPr>
                <a:t>Characteristics of Proposed Project If Located in</a:t>
              </a:r>
              <a:endParaRPr b="0" lang="en-US" sz="2200" spc="-1" strike="noStrike">
                <a:latin typeface="Arial"/>
              </a:endParaRPr>
            </a:p>
            <a:p>
              <a:pPr algn="ctr">
                <a:lnSpc>
                  <a:spcPct val="90000"/>
                </a:lnSpc>
                <a:spcBef>
                  <a:spcPts val="660"/>
                </a:spcBef>
                <a:buNone/>
              </a:pPr>
              <a:r>
                <a:rPr b="1" lang="en-US" sz="2200" spc="-1" strike="noStrike">
                  <a:solidFill>
                    <a:srgbClr val="2915c1"/>
                  </a:solidFill>
                  <a:latin typeface="Cambria"/>
                </a:rPr>
                <a:t>the U.S.              the U.K.</a:t>
              </a:r>
              <a:endParaRPr b="0" lang="en-US" sz="2200" spc="-1" strike="noStrike">
                <a:latin typeface="Arial"/>
              </a:endParaRPr>
            </a:p>
          </p:txBody>
        </p:sp>
        <p:sp>
          <p:nvSpPr>
            <p:cNvPr id="225" name="Text Box 5"/>
            <p:cNvSpPr/>
            <p:nvPr/>
          </p:nvSpPr>
          <p:spPr>
            <a:xfrm>
              <a:off x="205560" y="3808440"/>
              <a:ext cx="4066920" cy="2311920"/>
            </a:xfrm>
            <a:prstGeom prst="rect">
              <a:avLst/>
            </a:prstGeom>
            <a:noFill/>
            <a:ln w="0">
              <a:noFill/>
            </a:ln>
          </p:spPr>
          <p:style>
            <a:lnRef idx="0"/>
            <a:fillRef idx="0"/>
            <a:effectRef idx="0"/>
            <a:fontRef idx="minor"/>
          </p:style>
          <p:txBody>
            <a:bodyPr anchor="t">
              <a:spAutoFit/>
            </a:bodyPr>
            <a:p>
              <a:pPr marL="343080" indent="-343080">
                <a:lnSpc>
                  <a:spcPct val="90000"/>
                </a:lnSpc>
                <a:spcBef>
                  <a:spcPts val="439"/>
                </a:spcBef>
                <a:buSzPct val="100000"/>
                <a:buBlip>
                  <a:blip r:embed="rId1"/>
                </a:buBlip>
              </a:pPr>
              <a:r>
                <a:rPr b="0" lang="en-US" sz="2200" spc="-1" strike="noStrike">
                  <a:solidFill>
                    <a:srgbClr val="2915c1"/>
                  </a:solidFill>
                  <a:latin typeface="Cambria"/>
                </a:rPr>
                <a:t>Project’s mean expected annual after-tax return</a:t>
              </a:r>
              <a:endParaRPr b="0" lang="en-US" sz="2200" spc="-1" strike="noStrike">
                <a:latin typeface="Arial"/>
              </a:endParaRPr>
            </a:p>
            <a:p>
              <a:pPr marL="343080" indent="-343080">
                <a:lnSpc>
                  <a:spcPct val="90000"/>
                </a:lnSpc>
                <a:spcBef>
                  <a:spcPts val="439"/>
                </a:spcBef>
                <a:buSzPct val="100000"/>
                <a:buBlip>
                  <a:blip r:embed="rId2"/>
                </a:buBlip>
              </a:pPr>
              <a:r>
                <a:rPr b="0" lang="en-US" sz="2200" spc="-1" strike="noStrike">
                  <a:solidFill>
                    <a:srgbClr val="2915c1"/>
                  </a:solidFill>
                  <a:latin typeface="Cambria"/>
                </a:rPr>
                <a:t>Standard deviation of project’s return</a:t>
              </a:r>
              <a:endParaRPr b="0" lang="en-US" sz="2200" spc="-1" strike="noStrike">
                <a:latin typeface="Arial"/>
              </a:endParaRPr>
            </a:p>
            <a:p>
              <a:pPr marL="343080" indent="-343080">
                <a:lnSpc>
                  <a:spcPct val="90000"/>
                </a:lnSpc>
                <a:spcBef>
                  <a:spcPts val="439"/>
                </a:spcBef>
                <a:buSzPct val="100000"/>
                <a:buBlip>
                  <a:blip r:embed="rId3"/>
                </a:buBlip>
              </a:pPr>
              <a:r>
                <a:rPr b="0" lang="en-US" sz="2200" spc="-1" strike="noStrike">
                  <a:solidFill>
                    <a:srgbClr val="2915c1"/>
                  </a:solidFill>
                  <a:latin typeface="Cambria"/>
                </a:rPr>
                <a:t>Correlation of project’s return with return on existing U.S. business</a:t>
              </a:r>
              <a:endParaRPr b="0" lang="en-US" sz="2200" spc="-1" strike="noStrike">
                <a:latin typeface="Arial"/>
              </a:endParaRPr>
            </a:p>
          </p:txBody>
        </p:sp>
        <p:sp>
          <p:nvSpPr>
            <p:cNvPr id="226" name="Text Box 6"/>
            <p:cNvSpPr/>
            <p:nvPr/>
          </p:nvSpPr>
          <p:spPr>
            <a:xfrm>
              <a:off x="4911120" y="3961080"/>
              <a:ext cx="831960" cy="1878480"/>
            </a:xfrm>
            <a:prstGeom prst="rect">
              <a:avLst/>
            </a:prstGeom>
            <a:noFill/>
            <a:ln w="0">
              <a:noFill/>
            </a:ln>
          </p:spPr>
          <p:style>
            <a:lnRef idx="0"/>
            <a:fillRef idx="0"/>
            <a:effectRef idx="0"/>
            <a:fontRef idx="minor"/>
          </p:style>
          <p:txBody>
            <a:bodyPr anchor="t">
              <a:spAutoFit/>
            </a:bodyPr>
            <a:p>
              <a:pPr algn="ctr">
                <a:lnSpc>
                  <a:spcPct val="100000"/>
                </a:lnSpc>
                <a:buNone/>
              </a:pPr>
              <a:r>
                <a:rPr b="1" lang="en-US" sz="2200" spc="-1" strike="noStrike">
                  <a:solidFill>
                    <a:srgbClr val="2915c1"/>
                  </a:solidFill>
                  <a:latin typeface="Cambria"/>
                </a:rPr>
                <a:t>25%</a:t>
              </a:r>
              <a:endParaRPr b="0" lang="en-US" sz="2200" spc="-1" strike="noStrike">
                <a:latin typeface="Arial"/>
              </a:endParaRPr>
            </a:p>
            <a:p>
              <a:pPr algn="ctr">
                <a:lnSpc>
                  <a:spcPct val="100000"/>
                </a:lnSpc>
                <a:buNone/>
              </a:pPr>
              <a:endParaRPr b="0" lang="en-US" sz="2200" spc="-1" strike="noStrike">
                <a:latin typeface="Arial"/>
              </a:endParaRPr>
            </a:p>
            <a:p>
              <a:pPr algn="ctr">
                <a:lnSpc>
                  <a:spcPct val="100000"/>
                </a:lnSpc>
                <a:buNone/>
              </a:pPr>
              <a:r>
                <a:rPr b="1" lang="en-US" sz="2200" spc="-1" strike="noStrike">
                  <a:solidFill>
                    <a:srgbClr val="2915c1"/>
                  </a:solidFill>
                  <a:latin typeface="Cambria"/>
                </a:rPr>
                <a:t>.09</a:t>
              </a:r>
              <a:endParaRPr b="0" lang="en-US" sz="2200" spc="-1" strike="noStrike">
                <a:latin typeface="Arial"/>
              </a:endParaRPr>
            </a:p>
            <a:p>
              <a:pPr algn="ctr">
                <a:lnSpc>
                  <a:spcPct val="100000"/>
                </a:lnSpc>
                <a:buNone/>
              </a:pPr>
              <a:endParaRPr b="0" lang="en-US" sz="2200" spc="-1" strike="noStrike">
                <a:latin typeface="Arial"/>
              </a:endParaRPr>
            </a:p>
            <a:p>
              <a:pPr algn="ctr">
                <a:lnSpc>
                  <a:spcPct val="100000"/>
                </a:lnSpc>
                <a:spcBef>
                  <a:spcPts val="879"/>
                </a:spcBef>
                <a:buNone/>
              </a:pPr>
              <a:r>
                <a:rPr b="1" lang="en-US" sz="2200" spc="-1" strike="noStrike">
                  <a:solidFill>
                    <a:srgbClr val="2915c1"/>
                  </a:solidFill>
                  <a:latin typeface="Cambria"/>
                </a:rPr>
                <a:t>.80</a:t>
              </a:r>
              <a:endParaRPr b="0" lang="en-US" sz="2200" spc="-1" strike="noStrike">
                <a:latin typeface="Arial"/>
              </a:endParaRPr>
            </a:p>
          </p:txBody>
        </p:sp>
        <p:sp>
          <p:nvSpPr>
            <p:cNvPr id="227" name="Line 7"/>
            <p:cNvSpPr/>
            <p:nvPr/>
          </p:nvSpPr>
          <p:spPr>
            <a:xfrm>
              <a:off x="205560" y="3732120"/>
              <a:ext cx="8613000" cy="360"/>
            </a:xfrm>
            <a:prstGeom prst="line">
              <a:avLst/>
            </a:prstGeom>
            <a:ln w="9525">
              <a:solidFill>
                <a:srgbClr val="000000"/>
              </a:solidFill>
              <a:round/>
            </a:ln>
          </p:spPr>
          <p:style>
            <a:lnRef idx="0"/>
            <a:fillRef idx="0"/>
            <a:effectRef idx="0"/>
            <a:fontRef idx="minor"/>
          </p:style>
        </p:sp>
        <p:sp>
          <p:nvSpPr>
            <p:cNvPr id="228" name="Text Box 8"/>
            <p:cNvSpPr/>
            <p:nvPr/>
          </p:nvSpPr>
          <p:spPr>
            <a:xfrm>
              <a:off x="7303680" y="3961080"/>
              <a:ext cx="831960" cy="1878480"/>
            </a:xfrm>
            <a:prstGeom prst="rect">
              <a:avLst/>
            </a:prstGeom>
            <a:noFill/>
            <a:ln w="0">
              <a:noFill/>
            </a:ln>
          </p:spPr>
          <p:style>
            <a:lnRef idx="0"/>
            <a:fillRef idx="0"/>
            <a:effectRef idx="0"/>
            <a:fontRef idx="minor"/>
          </p:style>
          <p:txBody>
            <a:bodyPr anchor="t">
              <a:spAutoFit/>
            </a:bodyPr>
            <a:p>
              <a:pPr algn="ctr">
                <a:lnSpc>
                  <a:spcPct val="100000"/>
                </a:lnSpc>
                <a:buNone/>
              </a:pPr>
              <a:r>
                <a:rPr b="1" lang="en-US" sz="2200" spc="-1" strike="noStrike">
                  <a:solidFill>
                    <a:srgbClr val="2915c1"/>
                  </a:solidFill>
                  <a:latin typeface="Cambria"/>
                </a:rPr>
                <a:t>25%</a:t>
              </a:r>
              <a:endParaRPr b="0" lang="en-US" sz="2200" spc="-1" strike="noStrike">
                <a:latin typeface="Arial"/>
              </a:endParaRPr>
            </a:p>
            <a:p>
              <a:pPr algn="ctr">
                <a:lnSpc>
                  <a:spcPct val="100000"/>
                </a:lnSpc>
                <a:buNone/>
              </a:pPr>
              <a:endParaRPr b="0" lang="en-US" sz="2200" spc="-1" strike="noStrike">
                <a:latin typeface="Arial"/>
              </a:endParaRPr>
            </a:p>
            <a:p>
              <a:pPr algn="ctr">
                <a:lnSpc>
                  <a:spcPct val="100000"/>
                </a:lnSpc>
                <a:buNone/>
              </a:pPr>
              <a:r>
                <a:rPr b="1" lang="en-US" sz="2200" spc="-1" strike="noStrike">
                  <a:solidFill>
                    <a:srgbClr val="2915c1"/>
                  </a:solidFill>
                  <a:latin typeface="Cambria"/>
                </a:rPr>
                <a:t>.11</a:t>
              </a:r>
              <a:endParaRPr b="0" lang="en-US" sz="2200" spc="-1" strike="noStrike">
                <a:latin typeface="Arial"/>
              </a:endParaRPr>
            </a:p>
            <a:p>
              <a:pPr algn="ctr">
                <a:lnSpc>
                  <a:spcPct val="100000"/>
                </a:lnSpc>
                <a:buNone/>
              </a:pPr>
              <a:endParaRPr b="0" lang="en-US" sz="2200" spc="-1" strike="noStrike">
                <a:latin typeface="Arial"/>
              </a:endParaRPr>
            </a:p>
            <a:p>
              <a:pPr algn="ctr">
                <a:lnSpc>
                  <a:spcPct val="100000"/>
                </a:lnSpc>
                <a:spcBef>
                  <a:spcPts val="879"/>
                </a:spcBef>
                <a:buNone/>
              </a:pPr>
              <a:r>
                <a:rPr b="1" lang="en-US" sz="2200" spc="-1" strike="noStrike">
                  <a:solidFill>
                    <a:srgbClr val="2915c1"/>
                  </a:solidFill>
                  <a:latin typeface="Cambria"/>
                </a:rPr>
                <a:t>.02</a:t>
              </a:r>
              <a:endParaRPr b="0" lang="en-US" sz="2200" spc="-1" strike="noStrike">
                <a:latin typeface="Arial"/>
              </a:endParaRPr>
            </a:p>
          </p:txBody>
        </p:sp>
      </p:gr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nodeType="clickEffect" fill="hold">
                      <p:stCondLst>
                        <p:cond delay="indefinite"/>
                      </p:stCondLst>
                      <p:childTnLst>
                        <p:par>
                          <p:cTn id="122" nodeType="withEffect" fill="hold">
                            <p:stCondLst>
                              <p:cond delay="0"/>
                            </p:stCondLst>
                            <p:childTnLst>
                              <p:par>
                                <p:cTn id="123" nodeType="clickEffect" fill="hold" presetClass="entr" presetID="22" presetSubtype="1">
                                  <p:stCondLst>
                                    <p:cond delay="0"/>
                                  </p:stCondLst>
                                  <p:childTnLst>
                                    <p:set>
                                      <p:cBhvr>
                                        <p:cTn id="124" dur="1" fill="hold">
                                          <p:stCondLst>
                                            <p:cond delay="0"/>
                                          </p:stCondLst>
                                        </p:cTn>
                                        <p:tgtEl>
                                          <p:spTgt spid="223"/>
                                        </p:tgtEl>
                                        <p:attrNameLst>
                                          <p:attrName>style.visibility</p:attrName>
                                        </p:attrNameLst>
                                      </p:cBhvr>
                                      <p:to>
                                        <p:strVal val="visible"/>
                                      </p:to>
                                    </p:set>
                                    <p:animEffect filter="wipe(up)" transition="in">
                                      <p:cBhvr additive="repl">
                                        <p:cTn id="125"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p:nvPr>
        </p:nvSpPr>
        <p:spPr>
          <a:xfrm>
            <a:off x="540720" y="309240"/>
            <a:ext cx="7994880" cy="3819240"/>
          </a:xfrm>
          <a:prstGeom prst="rect">
            <a:avLst/>
          </a:prstGeom>
          <a:noFill/>
          <a:ln w="0">
            <a:noFill/>
          </a:ln>
        </p:spPr>
        <p:txBody>
          <a:bodyPr anchor="t">
            <a:normAutofit fontScale="91000"/>
          </a:bodyPr>
          <a:p>
            <a:pPr marL="228600" indent="-228600">
              <a:lnSpc>
                <a:spcPct val="100000"/>
              </a:lnSpc>
              <a:spcBef>
                <a:spcPts val="1001"/>
              </a:spcBef>
              <a:buNone/>
              <a:tabLst>
                <a:tab algn="l" pos="0"/>
              </a:tabLst>
            </a:pPr>
            <a:r>
              <a:rPr b="1" lang="en-US" sz="2800" spc="-1" strike="noStrike">
                <a:solidFill>
                  <a:srgbClr val="0070c0"/>
                </a:solidFill>
                <a:latin typeface="Calibri"/>
              </a:rPr>
              <a:t>Diversification Benefits for Merrimack Co. </a:t>
            </a:r>
            <a:endParaRPr b="0" lang="en-US" sz="2800" spc="-1" strike="noStrike">
              <a:solidFill>
                <a:srgbClr val="000000"/>
              </a:solidFill>
              <a:latin typeface="Calibri"/>
            </a:endParaRPr>
          </a:p>
          <a:p>
            <a:pPr marL="228600" indent="-228600" algn="r">
              <a:lnSpc>
                <a:spcPct val="100000"/>
              </a:lnSpc>
              <a:spcBef>
                <a:spcPts val="1001"/>
              </a:spcBef>
              <a:buNone/>
              <a:tabLst>
                <a:tab algn="l" pos="0"/>
              </a:tabLst>
            </a:pPr>
            <a:r>
              <a:rPr b="1" lang="en-US" sz="2200" spc="-1" strike="noStrike">
                <a:solidFill>
                  <a:srgbClr val="0070c0"/>
                </a:solidFill>
                <a:latin typeface="Calibri"/>
              </a:rPr>
              <a:t>(contd…)</a:t>
            </a:r>
            <a:endParaRPr b="0" lang="en-US" sz="2200" spc="-1" strike="noStrike">
              <a:solidFill>
                <a:srgbClr val="000000"/>
              </a:solidFill>
              <a:latin typeface="Calibri"/>
            </a:endParaRPr>
          </a:p>
          <a:p>
            <a:pPr marL="228600" indent="-228600">
              <a:lnSpc>
                <a:spcPct val="100000"/>
              </a:lnSpc>
              <a:spcBef>
                <a:spcPts val="1001"/>
              </a:spcBef>
              <a:buSzPct val="110088"/>
              <a:buBlip>
                <a:blip r:embed="rId1"/>
              </a:buBlip>
              <a:tabLst>
                <a:tab algn="l" pos="0"/>
              </a:tabLst>
            </a:pPr>
            <a:r>
              <a:rPr b="0" lang="en-US" sz="2200" spc="-1" strike="noStrike">
                <a:solidFill>
                  <a:srgbClr val="000000"/>
                </a:solidFill>
                <a:latin typeface="Calibri"/>
              </a:rPr>
              <a:t>In terms of return, neither new project has an advantage.</a:t>
            </a:r>
            <a:endParaRPr b="0" lang="en-US" sz="2200" spc="-1" strike="noStrike">
              <a:solidFill>
                <a:srgbClr val="000000"/>
              </a:solidFill>
              <a:latin typeface="Calibri"/>
            </a:endParaRPr>
          </a:p>
          <a:p>
            <a:pPr marL="228600" indent="-228600">
              <a:lnSpc>
                <a:spcPct val="100000"/>
              </a:lnSpc>
              <a:spcBef>
                <a:spcPts val="1001"/>
              </a:spcBef>
              <a:buSzPct val="110088"/>
              <a:buBlip>
                <a:blip r:embed="rId2"/>
              </a:buBlip>
              <a:tabLst>
                <a:tab algn="l" pos="0"/>
              </a:tabLst>
            </a:pPr>
            <a:r>
              <a:rPr b="0" lang="en-US" sz="2200" spc="-1" strike="noStrike">
                <a:solidFill>
                  <a:srgbClr val="000000"/>
                </a:solidFill>
                <a:latin typeface="Calibri"/>
              </a:rPr>
              <a:t>With regard to risk, the new project is expected to exhibit slightly less variability in returns if located in the U.S.</a:t>
            </a:r>
            <a:endParaRPr b="0" lang="en-US" sz="2200" spc="-1" strike="noStrike">
              <a:solidFill>
                <a:srgbClr val="000000"/>
              </a:solidFill>
              <a:latin typeface="Calibri"/>
            </a:endParaRPr>
          </a:p>
          <a:p>
            <a:pPr marL="228600" indent="-228600">
              <a:lnSpc>
                <a:spcPct val="100000"/>
              </a:lnSpc>
              <a:spcBef>
                <a:spcPts val="1001"/>
              </a:spcBef>
              <a:buSzPct val="110088"/>
              <a:buBlip>
                <a:blip r:embed="rId3"/>
              </a:buBlip>
              <a:tabLst>
                <a:tab algn="l" pos="0"/>
              </a:tabLst>
            </a:pPr>
            <a:r>
              <a:rPr b="0" lang="en-US" sz="2200" spc="-1" strike="noStrike">
                <a:solidFill>
                  <a:srgbClr val="000000"/>
                </a:solidFill>
                <a:latin typeface="Calibri"/>
              </a:rPr>
              <a:t>Suppose that the project constitutes 30% of Merrimack’s total funds, &amp; that the standard deviation of Merrimack’s return on existing U.S. business is .10.</a:t>
            </a:r>
            <a:endParaRPr b="0" lang="en-US" sz="2200" spc="-1" strike="noStrike">
              <a:solidFill>
                <a:srgbClr val="000000"/>
              </a:solidFill>
              <a:latin typeface="Calibri"/>
            </a:endParaRPr>
          </a:p>
          <a:p>
            <a:pPr marL="228600" indent="-228600">
              <a:lnSpc>
                <a:spcPct val="100000"/>
              </a:lnSpc>
              <a:spcBef>
                <a:spcPts val="1001"/>
              </a:spcBef>
              <a:buSzPct val="110088"/>
              <a:buBlip>
                <a:blip r:embed="rId4"/>
              </a:buBlip>
              <a:tabLst>
                <a:tab algn="l" pos="0"/>
              </a:tabLst>
            </a:pPr>
            <a:r>
              <a:rPr b="0" lang="en-US" sz="2200" spc="-1" strike="noStrike">
                <a:solidFill>
                  <a:srgbClr val="000000"/>
                </a:solidFill>
                <a:latin typeface="Calibri"/>
              </a:rPr>
              <a:t>If the new project is located in the U.S., the portfolio variance for the overall firm</a:t>
            </a:r>
            <a:endParaRPr b="0" lang="en-US" sz="2200" spc="-1" strike="noStrike">
              <a:solidFill>
                <a:srgbClr val="000000"/>
              </a:solidFill>
              <a:latin typeface="Calibri"/>
            </a:endParaRPr>
          </a:p>
        </p:txBody>
      </p:sp>
      <p:sp>
        <p:nvSpPr>
          <p:cNvPr id="230" name="PlaceHolder 2"/>
          <p:cNvSpPr>
            <a:spLocks noGrp="1"/>
          </p:cNvSpPr>
          <p:nvPr>
            <p:ph type="ftr" idx="32"/>
          </p:nvPr>
        </p:nvSpPr>
        <p:spPr>
          <a:xfrm>
            <a:off x="3124080" y="6356520"/>
            <a:ext cx="2895120" cy="364680"/>
          </a:xfrm>
          <a:prstGeom prst="rect">
            <a:avLst/>
          </a:prstGeom>
          <a:noFill/>
          <a:ln w="0">
            <a:noFill/>
          </a:ln>
        </p:spPr>
        <p:txBody>
          <a:bodyPr numCol="1" spcCol="0" anchor="ctr">
            <a:noAutofit/>
          </a:bodyPr>
          <a:lstStyle>
            <a:lvl1pPr algn="ctr">
              <a:lnSpc>
                <a:spcPct val="100000"/>
              </a:lnSpc>
              <a:buNone/>
              <a:defRPr b="0" lang="en-US" sz="1300" spc="-1" strike="noStrike">
                <a:solidFill>
                  <a:srgbClr val="8b8b8b"/>
                </a:solidFill>
                <a:latin typeface="Cambria"/>
              </a:defRPr>
            </a:lvl1pPr>
          </a:lstStyle>
          <a:p>
            <a:pPr algn="ctr">
              <a:lnSpc>
                <a:spcPct val="100000"/>
              </a:lnSpc>
              <a:buNone/>
            </a:pPr>
            <a:r>
              <a:rPr b="0" lang="en-US" sz="1300" spc="-1" strike="noStrike">
                <a:solidFill>
                  <a:srgbClr val="8b8b8b"/>
                </a:solidFill>
                <a:latin typeface="Cambria"/>
              </a:rPr>
              <a:t>DMH</a:t>
            </a:r>
            <a:endParaRPr b="0" lang="en-US" sz="1300" spc="-1" strike="noStrike">
              <a:latin typeface="Times New Roman"/>
            </a:endParaRPr>
          </a:p>
        </p:txBody>
      </p:sp>
      <p:sp>
        <p:nvSpPr>
          <p:cNvPr id="231" name="PlaceHolder 3"/>
          <p:cNvSpPr>
            <a:spLocks noGrp="1"/>
          </p:cNvSpPr>
          <p:nvPr>
            <p:ph type="sldNum" idx="3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2200" spc="-1" strike="noStrike">
                <a:solidFill>
                  <a:srgbClr val="8b8b8b"/>
                </a:solidFill>
                <a:latin typeface="Cambria"/>
              </a:defRPr>
            </a:lvl1pPr>
          </a:lstStyle>
          <a:p>
            <a:pPr algn="r">
              <a:lnSpc>
                <a:spcPct val="100000"/>
              </a:lnSpc>
              <a:buNone/>
            </a:pPr>
            <a:fld id="{78316AA3-7CB7-493A-B635-C2F206282DF9}" type="slidenum">
              <a:rPr b="0" lang="en-US" sz="2200" spc="-1" strike="noStrike">
                <a:solidFill>
                  <a:srgbClr val="8b8b8b"/>
                </a:solidFill>
                <a:latin typeface="Cambria"/>
              </a:rPr>
              <a:t>9</a:t>
            </a:fld>
            <a:endParaRPr b="0" lang="en-US" sz="2200" spc="-1" strike="noStrike">
              <a:latin typeface="Times New Roman"/>
            </a:endParaRPr>
          </a:p>
        </p:txBody>
      </p:sp>
      <p:graphicFrame>
        <p:nvGraphicFramePr>
          <p:cNvPr id="232" name=""/>
          <p:cNvGraphicFramePr/>
          <p:nvPr/>
        </p:nvGraphicFramePr>
        <p:xfrm>
          <a:off x="1352880" y="4424760"/>
          <a:ext cx="6401160" cy="1530360"/>
        </p:xfrm>
        <a:graphic>
          <a:graphicData uri="http://schemas.openxmlformats.org/presentationml/2006/ole">
            <p:oleObj progId="Equation.3" r:id="rId5" spid="">
              <p:embed/>
              <p:pic>
                <p:nvPicPr>
                  <p:cNvPr id="233" name="" descr=""/>
                  <p:cNvPicPr/>
                  <p:nvPr/>
                </p:nvPicPr>
                <p:blipFill>
                  <a:blip r:embed="rId6"/>
                  <a:stretch/>
                </p:blipFill>
                <p:spPr>
                  <a:xfrm>
                    <a:off x="1352880" y="4424760"/>
                    <a:ext cx="6401160" cy="1530360"/>
                  </a:xfrm>
                  <a:prstGeom prst="rect">
                    <a:avLst/>
                  </a:prstGeom>
                  <a:ln w="0">
                    <a:noFill/>
                  </a:ln>
                </p:spPr>
              </p:pic>
            </p:oleObj>
          </a:graphicData>
        </a:graphic>
      </p:graphicFrame>
      <p:pic>
        <p:nvPicPr>
          <p:cNvPr id="234" name="" descr=""/>
          <p:cNvPicPr/>
          <p:nvPr/>
        </p:nvPicPr>
        <p:blipFill>
          <a:blip r:embed="rId7"/>
          <a:stretch/>
        </p:blipFill>
        <p:spPr>
          <a:xfrm>
            <a:off x="1346040" y="4419720"/>
            <a:ext cx="6400800" cy="1523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LibreOffice/7.3.5.2$Windows_X86_64 LibreOffice_project/184fe81b8c8c30d8b5082578aee2fed2ea847c01</Application>
  <AppVersion>15.0000</AppVersion>
  <Words>3493</Words>
  <Paragraphs>611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2022-09-23T10:56:26Z</dcterms:created>
  <dc:creator>Dr. Mahfuzul Hoque</dc:creator>
  <dc:description/>
  <dc:language>en-US</dc:language>
  <cp:lastModifiedBy/>
  <dcterms:modified xsi:type="dcterms:W3CDTF">2022-10-26T12:20:13Z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On-screen Show (4:3)</vt:lpwstr>
  </property>
  <property fmtid="{D5CDD505-2E9C-101B-9397-08002B2CF9AE}" pid="4" name="Slides">
    <vt:i4>65</vt:i4>
  </property>
</Properties>
</file>