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9260800" cy="18288000"/>
  <p:notesSz cx="6858000" cy="9144000"/>
  <p:embeddedFontLs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unito SemiBold" panose="020B0604020202020204" charset="0"/>
      <p:regular r:id="rId22"/>
      <p:bold r:id="rId23"/>
      <p:italic r:id="rId24"/>
      <p:boldItalic r:id="rId25"/>
    </p:embeddedFon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Comfortaa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>
          <p15:clr>
            <a:srgbClr val="A4A3A4"/>
          </p15:clr>
        </p15:guide>
        <p15:guide id="2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934D65-A68C-4BB9-A0C1-E54EEC026D8C}">
  <a:tblStyle styleId="{6B934D65-A68C-4BB9-A0C1-E54EEC026D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9DB066-ED18-453B-B482-01B77BD888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42" d="100"/>
          <a:sy n="42" d="100"/>
        </p:scale>
        <p:origin x="954" y="96"/>
      </p:cViewPr>
      <p:guideLst>
        <p:guide orient="horz" pos="5760"/>
        <p:guide pos="9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8682F-2700-4BB5-87D1-B0C9182A41E4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B64C-CF9C-4B42-9A54-4CC33655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2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10" y="685800"/>
            <a:ext cx="5486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622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be25db3b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3be25db3b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054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3be25db3b_0_1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3be25db3b_0_1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3be25db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3be25db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45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3be25db3b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3be25db3b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4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be25db3b_0_1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be25db3b_0_1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12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be25db3b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3be25db3b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53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a2fb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816a2fb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068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816a2fb7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816a2fb7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049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3be25db3b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3be25db3b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24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be25db3b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be25db3b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7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7467" y="2647378"/>
            <a:ext cx="27265500" cy="7297800"/>
          </a:xfrm>
          <a:prstGeom prst="rect">
            <a:avLst/>
          </a:prstGeom>
        </p:spPr>
        <p:txBody>
          <a:bodyPr spcFirstLastPara="1" wrap="square" lIns="270875" tIns="270875" rIns="270875" bIns="270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400"/>
              <a:buNone/>
              <a:defRPr sz="15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97440" y="10076889"/>
            <a:ext cx="27265500" cy="28185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997440" y="3932889"/>
            <a:ext cx="27265500" cy="6981900"/>
          </a:xfrm>
          <a:prstGeom prst="rect">
            <a:avLst/>
          </a:prstGeom>
        </p:spPr>
        <p:txBody>
          <a:bodyPr spcFirstLastPara="1" wrap="square" lIns="270875" tIns="270875" rIns="270875" bIns="270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500"/>
              <a:buNone/>
              <a:defRPr sz="35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997440" y="11207911"/>
            <a:ext cx="27265500" cy="46254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565150" algn="ctr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marL="914400" lvl="1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 algn="ctr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 algn="ctr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 algn="ctr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97440" y="7647467"/>
            <a:ext cx="27265500" cy="29934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97440" y="4097689"/>
            <a:ext cx="27265500" cy="121479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97440" y="4097689"/>
            <a:ext cx="12799800" cy="121479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5463680" y="4097689"/>
            <a:ext cx="12799800" cy="121479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 sz="4300"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3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997440" y="1975467"/>
            <a:ext cx="8985600" cy="2687400"/>
          </a:xfrm>
          <a:prstGeom prst="rect">
            <a:avLst/>
          </a:prstGeom>
        </p:spPr>
        <p:txBody>
          <a:bodyPr spcFirstLastPara="1" wrap="square" lIns="270875" tIns="270875" rIns="270875" bIns="2708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997440" y="4940800"/>
            <a:ext cx="8985600" cy="113043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 sz="3500"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 sz="3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568800" y="1600533"/>
            <a:ext cx="20377200" cy="145449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1pPr>
            <a:lvl2pPr lvl="1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2pPr>
            <a:lvl3pPr lvl="2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3pPr>
            <a:lvl4pPr lvl="3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4pPr>
            <a:lvl5pPr lvl="4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5pPr>
            <a:lvl6pPr lvl="5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6pPr>
            <a:lvl7pPr lvl="6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7pPr>
            <a:lvl8pPr lvl="7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8pPr>
            <a:lvl9pPr lvl="8">
              <a:spcBef>
                <a:spcPts val="0"/>
              </a:spcBef>
              <a:spcAft>
                <a:spcPts val="0"/>
              </a:spcAft>
              <a:buSzPts val="14100"/>
              <a:buNone/>
              <a:defRPr sz="14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4630400" y="-444"/>
            <a:ext cx="146304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70875" tIns="270875" rIns="270875" bIns="270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49600" y="4384622"/>
            <a:ext cx="12944700" cy="5269800"/>
          </a:xfrm>
          <a:prstGeom prst="rect">
            <a:avLst/>
          </a:prstGeom>
        </p:spPr>
        <p:txBody>
          <a:bodyPr spcFirstLastPara="1" wrap="square" lIns="270875" tIns="270875" rIns="270875" bIns="2708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49600" y="9966489"/>
            <a:ext cx="12944700" cy="4391700"/>
          </a:xfrm>
          <a:prstGeom prst="rect">
            <a:avLst/>
          </a:prstGeom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5806400" y="2574489"/>
            <a:ext cx="12278400" cy="13138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marL="457200" lvl="0" indent="-565150">
              <a:spcBef>
                <a:spcPts val="0"/>
              </a:spcBef>
              <a:spcAft>
                <a:spcPts val="0"/>
              </a:spcAft>
              <a:buSzPts val="5300"/>
              <a:buChar char="●"/>
              <a:defRPr/>
            </a:lvl1pPr>
            <a:lvl2pPr marL="914400" lvl="1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2pPr>
            <a:lvl3pPr marL="1371600" lvl="2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3pPr>
            <a:lvl4pPr marL="1828800" lvl="3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4pPr>
            <a:lvl5pPr marL="2286000" lvl="4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5pPr>
            <a:lvl6pPr marL="2743200" lvl="5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6pPr>
            <a:lvl7pPr marL="3200400" lvl="6" indent="-501650">
              <a:spcBef>
                <a:spcPts val="0"/>
              </a:spcBef>
              <a:spcAft>
                <a:spcPts val="0"/>
              </a:spcAft>
              <a:buSzPts val="4300"/>
              <a:buChar char="●"/>
              <a:defRPr/>
            </a:lvl7pPr>
            <a:lvl8pPr marL="3657600" lvl="7" indent="-501650">
              <a:spcBef>
                <a:spcPts val="0"/>
              </a:spcBef>
              <a:spcAft>
                <a:spcPts val="0"/>
              </a:spcAft>
              <a:buSzPts val="4300"/>
              <a:buChar char="○"/>
              <a:defRPr/>
            </a:lvl8pPr>
            <a:lvl9pPr marL="4114800" lvl="8" indent="-501650">
              <a:spcBef>
                <a:spcPts val="0"/>
              </a:spcBef>
              <a:spcAft>
                <a:spcPts val="0"/>
              </a:spcAft>
              <a:buSzPts val="4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997440" y="15042044"/>
            <a:ext cx="19196400" cy="21516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7440" y="1582311"/>
            <a:ext cx="27265500" cy="20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sz="8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7440" y="4097689"/>
            <a:ext cx="27265500" cy="121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normAutofit/>
          </a:bodyPr>
          <a:lstStyle>
            <a:lvl1pPr marL="457200" lvl="0" indent="-565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00"/>
              <a:buChar char="●"/>
              <a:defRPr sz="5300">
                <a:solidFill>
                  <a:schemeClr val="dk2"/>
                </a:solidFill>
              </a:defRPr>
            </a:lvl1pPr>
            <a:lvl2pPr marL="914400" lvl="1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2pPr>
            <a:lvl3pPr marL="1371600" lvl="2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3pPr>
            <a:lvl4pPr marL="1828800" lvl="3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4pPr>
            <a:lvl5pPr marL="2286000" lvl="4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5pPr>
            <a:lvl6pPr marL="2743200" lvl="5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6pPr>
            <a:lvl7pPr marL="3200400" lvl="6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●"/>
              <a:defRPr sz="4300">
                <a:solidFill>
                  <a:schemeClr val="dk2"/>
                </a:solidFill>
              </a:defRPr>
            </a:lvl7pPr>
            <a:lvl8pPr marL="3657600" lvl="7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○"/>
              <a:defRPr sz="4300">
                <a:solidFill>
                  <a:schemeClr val="dk2"/>
                </a:solidFill>
              </a:defRPr>
            </a:lvl8pPr>
            <a:lvl9pPr marL="4114800" lvl="8" indent="-501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Char char="■"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11865" y="16580326"/>
            <a:ext cx="1756200" cy="13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ctr" anchorCtr="0">
            <a:normAutofit/>
          </a:bodyPr>
          <a:lstStyle>
            <a:lvl1pPr lvl="0" algn="r">
              <a:buNone/>
              <a:defRPr sz="3000">
                <a:solidFill>
                  <a:schemeClr val="dk2"/>
                </a:solidFill>
              </a:defRPr>
            </a:lvl1pPr>
            <a:lvl2pPr lvl="1" algn="r">
              <a:buNone/>
              <a:defRPr sz="3000">
                <a:solidFill>
                  <a:schemeClr val="dk2"/>
                </a:solidFill>
              </a:defRPr>
            </a:lvl2pPr>
            <a:lvl3pPr lvl="2" algn="r">
              <a:buNone/>
              <a:defRPr sz="3000">
                <a:solidFill>
                  <a:schemeClr val="dk2"/>
                </a:solidFill>
              </a:defRPr>
            </a:lvl3pPr>
            <a:lvl4pPr lvl="3" algn="r">
              <a:buNone/>
              <a:defRPr sz="3000">
                <a:solidFill>
                  <a:schemeClr val="dk2"/>
                </a:solidFill>
              </a:defRPr>
            </a:lvl4pPr>
            <a:lvl5pPr lvl="4" algn="r">
              <a:buNone/>
              <a:defRPr sz="3000">
                <a:solidFill>
                  <a:schemeClr val="dk2"/>
                </a:solidFill>
              </a:defRPr>
            </a:lvl5pPr>
            <a:lvl6pPr lvl="5" algn="r">
              <a:buNone/>
              <a:defRPr sz="3000">
                <a:solidFill>
                  <a:schemeClr val="dk2"/>
                </a:solidFill>
              </a:defRPr>
            </a:lvl6pPr>
            <a:lvl7pPr lvl="6" algn="r">
              <a:buNone/>
              <a:defRPr sz="3000">
                <a:solidFill>
                  <a:schemeClr val="dk2"/>
                </a:solidFill>
              </a:defRPr>
            </a:lvl7pPr>
            <a:lvl8pPr lvl="7" algn="r">
              <a:buNone/>
              <a:defRPr sz="3000">
                <a:solidFill>
                  <a:schemeClr val="dk2"/>
                </a:solidFill>
              </a:defRPr>
            </a:lvl8pPr>
            <a:lvl9pPr lvl="8" algn="r">
              <a:buNone/>
              <a:defRPr sz="3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2" y="541880"/>
            <a:ext cx="2671150" cy="317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5825" y="541875"/>
            <a:ext cx="6238125" cy="26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70560" y="5113067"/>
            <a:ext cx="25759800" cy="21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600" b="1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Dhaka WASA Water ATM Booth        </a:t>
            </a:r>
            <a:endParaRPr sz="10600" b="1" u="sng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513200" y="8837422"/>
            <a:ext cx="16532100" cy="3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1346200" lvl="0" indent="-134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00"/>
              <a:buFont typeface="Georgia"/>
              <a:buChar char="-"/>
            </a:pPr>
            <a: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 Overview</a:t>
            </a:r>
            <a:b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0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(2017- 2021 )</a:t>
            </a:r>
            <a:endParaRPr sz="4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872289" cy="22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1850" y="666298"/>
            <a:ext cx="3921800" cy="1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3846905" y="2150036"/>
            <a:ext cx="197946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12900" b="1" u="sng">
                <a:latin typeface="Nunito"/>
                <a:ea typeface="Nunito"/>
                <a:cs typeface="Nunito"/>
                <a:sym typeface="Nunito"/>
              </a:rPr>
              <a:t>Marketing Initiatives</a:t>
            </a:r>
            <a:endParaRPr sz="4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828800" y="6428500"/>
            <a:ext cx="262404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175" y="5708150"/>
            <a:ext cx="25473650" cy="10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710409" cy="203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5531" y="666299"/>
            <a:ext cx="3892794" cy="16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82320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  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(2017-2018)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9716011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(2019-2020)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491658" y="3572444"/>
            <a:ext cx="44787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"/>
                <a:ea typeface="Nunito"/>
                <a:cs typeface="Nunito"/>
                <a:sym typeface="Nunito"/>
              </a:rPr>
              <a:t>     </a:t>
            </a: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   (2021 )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25" y="11461375"/>
            <a:ext cx="6860551" cy="524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321" y="6423024"/>
            <a:ext cx="6860544" cy="40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4345" y="6423039"/>
            <a:ext cx="6209400" cy="4016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8">
            <a:alphaModFix/>
          </a:blip>
          <a:srcRect b="-6157"/>
          <a:stretch/>
        </p:blipFill>
        <p:spPr>
          <a:xfrm>
            <a:off x="8088450" y="11419475"/>
            <a:ext cx="6878074" cy="5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35325" y="6256775"/>
            <a:ext cx="6209400" cy="104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3074850" y="3572475"/>
            <a:ext cx="5343600" cy="1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         Design</a:t>
            </a:r>
            <a:b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en" sz="4300">
                <a:latin typeface="Nunito SemiBold"/>
                <a:ea typeface="Nunito SemiBold"/>
                <a:cs typeface="Nunito SemiBold"/>
                <a:sym typeface="Nunito SemiBold"/>
              </a:rPr>
              <a:t>( From July 2021 ) </a:t>
            </a:r>
            <a:endParaRPr sz="43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313514" y="11589275"/>
            <a:ext cx="5959386" cy="5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313527" y="6672979"/>
            <a:ext cx="6401127" cy="443481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612900" y="843250"/>
            <a:ext cx="169440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900" b="1">
                <a:solidFill>
                  <a:schemeClr val="dk1"/>
                </a:solidFill>
              </a:rPr>
              <a:t>    </a:t>
            </a:r>
            <a:r>
              <a:rPr lang="en" sz="129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Design Overview</a:t>
            </a:r>
            <a:r>
              <a:rPr lang="en" sz="12900" b="1" u="sng">
                <a:solidFill>
                  <a:schemeClr val="dk1"/>
                </a:solidFill>
              </a:rPr>
              <a:t> </a:t>
            </a:r>
            <a:endParaRPr sz="4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1669850" cy="198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7375" y="260550"/>
            <a:ext cx="3418850" cy="14723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5"/>
          <p:cNvGraphicFramePr/>
          <p:nvPr/>
        </p:nvGraphicFramePr>
        <p:xfrm>
          <a:off x="2387890" y="676187"/>
          <a:ext cx="23109100" cy="17416351"/>
        </p:xfrm>
        <a:graphic>
          <a:graphicData uri="http://schemas.openxmlformats.org/drawingml/2006/table">
            <a:tbl>
              <a:tblPr>
                <a:noFill/>
                <a:tableStyleId>{6B934D65-A68C-4BB9-A0C1-E54EEC026D8C}</a:tableStyleId>
              </a:tblPr>
              <a:tblGrid>
                <a:gridCol w="5777300"/>
                <a:gridCol w="7572450"/>
                <a:gridCol w="3982050"/>
                <a:gridCol w="5777300"/>
              </a:tblGrid>
              <a:tr h="860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/>
                        <a:t>Design</a:t>
                      </a:r>
                      <a:endParaRPr sz="2400" b="1" dirty="0"/>
                    </a:p>
                  </a:txBody>
                  <a:tcPr marL="35725" marR="35725" marT="29325" marB="29325" anchor="b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Advantages</a:t>
                      </a:r>
                      <a:endParaRPr sz="2400" b="1"/>
                    </a:p>
                  </a:txBody>
                  <a:tcPr marL="35725" marR="35725" marT="29325" marB="29325" anchor="b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Limitations</a:t>
                      </a:r>
                      <a:endParaRPr sz="2400" b="1"/>
                    </a:p>
                  </a:txBody>
                  <a:tcPr marL="35725" marR="35725" marT="29325" marB="29325" anchor="b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/>
                        <a:t>Picture</a:t>
                      </a:r>
                      <a:endParaRPr sz="2400" b="1"/>
                    </a:p>
                  </a:txBody>
                  <a:tcPr marL="35725" marR="35725" marT="29325" marB="29325" anchor="b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47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2017-2018</a:t>
                      </a:r>
                      <a:endParaRPr sz="2300" b="1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bigger space available for customers for taking water and keeping jar inside the booth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(</a:t>
                      </a:r>
                      <a:r>
                        <a:rPr lang="en" sz="2300" b="1"/>
                        <a:t>Measurement 12' * 12'</a:t>
                      </a:r>
                      <a:r>
                        <a:rPr lang="en" sz="2300"/>
                        <a:t>)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a lot of space needed to build a atm booth (not everywhere this space is available)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customer and other local people gather in the open space of atm booth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filtration system is exposed infront of all people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14275" marR="114275" marT="140650" marB="14065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25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2019-2020</a:t>
                      </a:r>
                      <a:endParaRPr sz="2300" b="1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dirty="0"/>
                        <a:t>-a lot of space is not needed for building a atm booth. we can prioritize to evaluate site according to sales and customer requirements.</a:t>
                      </a:r>
                      <a:endParaRPr sz="23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dirty="0"/>
                        <a:t>- Filtration system installed behind of the local premises which should not be exposed to all local agents.</a:t>
                      </a:r>
                      <a:endParaRPr sz="23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dirty="0"/>
                        <a:t>- Booth operator has a separate place to sit and do his/her work infront of camera.</a:t>
                      </a:r>
                      <a:endParaRPr sz="23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dirty="0"/>
                        <a:t>- customer do not need to enter into the whole booth to take water, they can just stand in front of the dispensing unit and take water comfortably.</a:t>
                      </a:r>
                      <a:endParaRPr sz="2300" dirty="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dirty="0"/>
                        <a:t>(</a:t>
                      </a:r>
                      <a:r>
                        <a:rPr lang="en" sz="2300" b="1" dirty="0"/>
                        <a:t>Measurement 10' * 10'. Dispensing unit separated from filtration system</a:t>
                      </a:r>
                      <a:r>
                        <a:rPr lang="en" sz="2300" dirty="0"/>
                        <a:t>)</a:t>
                      </a:r>
                      <a:endParaRPr sz="2300" dirty="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- In some places, we can not build atm booths on street to get more focus from the consumers.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14275" marR="114275" marT="140650" marB="14065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771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2021</a:t>
                      </a:r>
                      <a:endParaRPr sz="2300" b="1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Customised design &amp; measurement applied considering sales perspective. Introduced in April '2021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ATM box ignored thus there is no way for consumers to access / manipulate our system.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Mandatory brick wall applied to prevent stealing.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Customers can't collect water after operating hours.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14275" marR="114275" marT="140650" marB="14065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409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 b="1"/>
                        <a:t>In Future</a:t>
                      </a:r>
                      <a:endParaRPr sz="2300" b="1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Introduced Manless operation in july 2021.</a:t>
                      </a:r>
                      <a:endParaRPr sz="2300"/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/>
                        <a:t>Customers will be able to collect water after operational hours.</a:t>
                      </a: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300"/>
                    </a:p>
                  </a:txBody>
                  <a:tcPr marL="35725" marR="35725" marT="29325" marB="293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14275" marR="114275" marT="140650" marB="14065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10887" y="2164925"/>
            <a:ext cx="5026853" cy="29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36071" y="6607288"/>
            <a:ext cx="5176470" cy="3364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28638" y="10859237"/>
            <a:ext cx="3418864" cy="34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10697" y="14386325"/>
            <a:ext cx="4644425" cy="2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244" cy="2734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3680" y="666311"/>
            <a:ext cx="4498651" cy="19373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6"/>
          <p:cNvGraphicFramePr/>
          <p:nvPr/>
        </p:nvGraphicFramePr>
        <p:xfrm>
          <a:off x="213360" y="6710489"/>
          <a:ext cx="28834100" cy="7811166"/>
        </p:xfrm>
        <a:graphic>
          <a:graphicData uri="http://schemas.openxmlformats.org/drawingml/2006/table">
            <a:tbl>
              <a:tblPr>
                <a:noFill/>
                <a:tableStyleId>{D19DB066-ED18-453B-B482-01B77BD8880D}</a:tableStyleId>
              </a:tblPr>
              <a:tblGrid>
                <a:gridCol w="3992875"/>
                <a:gridCol w="2773675"/>
                <a:gridCol w="2865125"/>
                <a:gridCol w="2926100"/>
                <a:gridCol w="2865125"/>
                <a:gridCol w="3108925"/>
                <a:gridCol w="3230900"/>
                <a:gridCol w="2801650"/>
                <a:gridCol w="4269725"/>
              </a:tblGrid>
              <a:tr h="2336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4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System Installed</a:t>
                      </a:r>
                      <a:endParaRPr sz="4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System Online</a:t>
                      </a:r>
                      <a:endParaRPr sz="4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No. Of Card sold</a:t>
                      </a:r>
                      <a:endParaRPr sz="41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No Of card sold amount</a:t>
                      </a:r>
                      <a:endParaRPr sz="4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Recharge</a:t>
                      </a:r>
                      <a:endParaRPr sz="4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Revenue</a:t>
                      </a:r>
                      <a:endParaRPr sz="4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O&amp;M Bill</a:t>
                      </a:r>
                      <a:endParaRPr sz="4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Dhaka WASA Payout</a:t>
                      </a:r>
                      <a:endParaRPr sz="4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50" marR="85750" marT="67700" marB="67700" anchor="ctr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3,615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1,084,500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1,033,190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2,117,690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760,000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1,357,690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14,658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4,397,400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12,623,734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17,021,134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9,834,239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7,186,895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2019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124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31,629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4,611,650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34,656,067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39,267,717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33,310,247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5,957,470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181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41,382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3,817,400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44,506,452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48,323,852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58,589,578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-10,265,726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2021 (Jan-Feb)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198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173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8,828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459,250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7,394,465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7,853,715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9,703,107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-1,849,392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2021 (March-June)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240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211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32,957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2,679,650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26,067,772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28,747,422</a:t>
                      </a:r>
                      <a:endParaRPr sz="380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20,846,084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800" dirty="0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7,901,338</a:t>
                      </a:r>
                      <a:endParaRPr sz="3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85750" marR="85750" marT="67700" marB="67700" anchor="b">
                    <a:lnL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52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6"/>
          <p:cNvSpPr txBox="1"/>
          <p:nvPr/>
        </p:nvSpPr>
        <p:spPr>
          <a:xfrm>
            <a:off x="4730240" y="2174844"/>
            <a:ext cx="178374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 dirty="0"/>
              <a:t>   </a:t>
            </a:r>
            <a:r>
              <a:rPr lang="en" sz="12900" b="1" u="sng" dirty="0">
                <a:latin typeface="Nunito"/>
                <a:ea typeface="Nunito"/>
                <a:cs typeface="Nunito"/>
                <a:sym typeface="Nunito"/>
              </a:rPr>
              <a:t>Financial Mapping</a:t>
            </a:r>
            <a:endParaRPr sz="43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/>
              <a:t>       </a:t>
            </a:r>
            <a:r>
              <a:rPr lang="en" sz="12900" b="1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lang="en" sz="12900" b="1" u="sng"/>
              <a:t> </a:t>
            </a:r>
            <a:endParaRPr sz="4300"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763" y="4809423"/>
            <a:ext cx="28895274" cy="96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550350" y="14866750"/>
            <a:ext cx="250656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1 : Above diagram mainly used for Surface water purification. Where higher         concentration of chlorine &amp; heavy metal have found. Example: Nazirabazar, sikkatuli, narinda-1 water ATM etc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/>
              <a:t>       </a:t>
            </a:r>
            <a:r>
              <a:rPr lang="en" sz="12900" b="1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lang="en" sz="12900" b="1" u="sng"/>
              <a:t> </a:t>
            </a:r>
            <a:endParaRPr sz="4300"/>
          </a:p>
        </p:txBody>
      </p:sp>
      <p:sp>
        <p:nvSpPr>
          <p:cNvPr id="111" name="Google Shape;111;p18"/>
          <p:cNvSpPr txBox="1"/>
          <p:nvPr/>
        </p:nvSpPr>
        <p:spPr>
          <a:xfrm>
            <a:off x="2550350" y="14866750"/>
            <a:ext cx="250656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2 : Above diagram is used where we found sustainable quality water with low deviation in parameters. Such as Matuail 01 water ATM Booth.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863" y="4360215"/>
            <a:ext cx="28959075" cy="93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297606" cy="273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9120" y="666311"/>
            <a:ext cx="4421517" cy="190413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717380" y="643054"/>
            <a:ext cx="180348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/>
              <a:t>       </a:t>
            </a:r>
            <a:r>
              <a:rPr lang="en" sz="12900" b="1" u="sng">
                <a:latin typeface="Nunito"/>
                <a:ea typeface="Nunito"/>
                <a:cs typeface="Nunito"/>
                <a:sym typeface="Nunito"/>
              </a:rPr>
              <a:t>Flow Diagram</a:t>
            </a:r>
            <a:r>
              <a:rPr lang="en" sz="12900" b="1" u="sng"/>
              <a:t> </a:t>
            </a:r>
            <a:endParaRPr sz="4300"/>
          </a:p>
        </p:txBody>
      </p:sp>
      <p:sp>
        <p:nvSpPr>
          <p:cNvPr id="120" name="Google Shape;120;p19"/>
          <p:cNvSpPr txBox="1"/>
          <p:nvPr/>
        </p:nvSpPr>
        <p:spPr>
          <a:xfrm>
            <a:off x="2363750" y="14400225"/>
            <a:ext cx="25760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3 : Step three is mainly used to control excessive iron oxide from water. We've deployed it where above 2 PPM iron is present. Example: Iraqi kabarsthan, RM das lane water ATM etc.</a:t>
            </a:r>
            <a:endParaRPr sz="6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975" y="4395241"/>
            <a:ext cx="28916851" cy="93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541867"/>
            <a:ext cx="2005322" cy="238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120" y="666311"/>
            <a:ext cx="3809433" cy="164052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341945" y="2306858"/>
            <a:ext cx="197730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 u="sng">
                <a:latin typeface="Nunito"/>
                <a:ea typeface="Nunito"/>
                <a:cs typeface="Nunito"/>
                <a:sym typeface="Nunito"/>
              </a:rPr>
              <a:t>Innovation In Filtration</a:t>
            </a:r>
            <a:endParaRPr sz="4300"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812800" y="6549333"/>
            <a:ext cx="25487400" cy="12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/>
          </a:p>
        </p:txBody>
      </p:sp>
      <p:sp>
        <p:nvSpPr>
          <p:cNvPr id="130" name="Google Shape;130;p20"/>
          <p:cNvSpPr/>
          <p:nvPr/>
        </p:nvSpPr>
        <p:spPr>
          <a:xfrm>
            <a:off x="2423400" y="5430975"/>
            <a:ext cx="24414000" cy="10770450"/>
          </a:xfrm>
          <a:prstGeom prst="flowChartPunchedTap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875" tIns="270875" rIns="270875" bIns="270875" anchor="ctr" anchorCtr="0">
            <a:noAutofit/>
          </a:bodyPr>
          <a:lstStyle/>
          <a:p>
            <a:pPr marL="1346200" lvl="0" indent="-946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Char char="●"/>
            </a:pP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beside our common filtration system, We applied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Ultraviolet lamp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preventing Microbial contamination.</a:t>
            </a:r>
            <a:endParaRPr sz="4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6200" lvl="0" indent="-946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October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applied a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micron sediment cartridge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avoid visible components</a:t>
            </a:r>
            <a:endParaRPr sz="4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6200" lvl="0" indent="-946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Removing strong concentration of chlorine from source water we added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GAC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our multimedia tank.</a:t>
            </a:r>
            <a:endParaRPr sz="4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6200" lvl="0" indent="-946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Roboto"/>
              <a:buChar char="●"/>
            </a:pP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discussing With 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Engr.Ramaswer Sir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we've introduced an additional</a:t>
            </a:r>
            <a:r>
              <a:rPr lang="en" sz="4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micron cartridge</a:t>
            </a: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our new systems, thus customers can store it above 48 hours.</a:t>
            </a:r>
            <a:endParaRPr sz="4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46200" lvl="0" indent="-946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" sz="4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maintain quality service &amp; customer satisfaction we test all our treated water samples from a Govt. Authorised Laboratory in every three month interval.</a:t>
            </a:r>
            <a:endParaRPr sz="4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FE9FB"/>
            </a:gs>
            <a:gs pos="100000">
              <a:srgbClr val="6E9BE7"/>
            </a:gs>
          </a:gsLst>
          <a:lin ang="5400012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" y="354889"/>
            <a:ext cx="2091516" cy="248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0720" y="666311"/>
            <a:ext cx="4031876" cy="173636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822750" y="2702128"/>
            <a:ext cx="22362300" cy="25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875" tIns="270875" rIns="270875" bIns="2708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900" b="1" u="sng" dirty="0">
                <a:latin typeface="Nunito"/>
                <a:ea typeface="Nunito"/>
                <a:cs typeface="Nunito"/>
                <a:sym typeface="Nunito"/>
              </a:rPr>
              <a:t>Booth Operator Initiatives</a:t>
            </a:r>
            <a:endParaRPr sz="43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286750" y="5569525"/>
            <a:ext cx="23898300" cy="10030500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39" name="Google Shape;139;p21"/>
          <p:cNvSpPr txBox="1"/>
          <p:nvPr/>
        </p:nvSpPr>
        <p:spPr>
          <a:xfrm>
            <a:off x="3075750" y="7135425"/>
            <a:ext cx="23109300" cy="6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Char char="❖"/>
            </a:pPr>
            <a:r>
              <a:rPr lang="e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fully digitalized &amp; IoT base operation we've deployed Google form to collect daily sales data, logsheet, attendance sheet, CC camera for mass monitoring to our ATMs.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positive mindset &amp; close attachment with operation we launched sales incentive, employee of the month &amp; KPI based service among our operators.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Continuing a Vast training session of two month time period based on SOP, Hygiene, sanitation,behaviour,attitude, &amp; customer interaction to all our 300+ operators.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Char char="❖"/>
            </a:pPr>
            <a:r>
              <a:rPr lang="en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also discussing about weekly holiday for caretakers to reduce stress, anxiety &amp; working hour.</a:t>
            </a:r>
            <a:endParaRPr sz="4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Custom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Nunito</vt:lpstr>
      <vt:lpstr>Roboto</vt:lpstr>
      <vt:lpstr>Calibri</vt:lpstr>
      <vt:lpstr>Nunito SemiBold</vt:lpstr>
      <vt:lpstr>Times New Roman</vt:lpstr>
      <vt:lpstr>Georgia</vt:lpstr>
      <vt:lpstr>Comfortaa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2022-04-10T11:11:14Z</dcterms:modified>
</cp:coreProperties>
</file>