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88825"/>
  <p:notesSz cx="6858000" cy="9144000"/>
  <p:embeddedFontLst>
    <p:embeddedFont>
      <p:font typeface="Roboto"/>
      <p:regular r:id="rId39"/>
      <p:bold r:id="rId40"/>
      <p:italic r:id="rId41"/>
      <p:boldItalic r:id="rId42"/>
    </p:embeddedFon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CenturyGothic-bold.fntdata"/><Relationship Id="rId21" Type="http://schemas.openxmlformats.org/officeDocument/2006/relationships/slide" Target="slides/slide16.xml"/><Relationship Id="rId43" Type="http://schemas.openxmlformats.org/officeDocument/2006/relationships/font" Target="fonts/CenturyGothic-regular.fntdata"/><Relationship Id="rId24" Type="http://schemas.openxmlformats.org/officeDocument/2006/relationships/slide" Target="slides/slide19.xml"/><Relationship Id="rId46" Type="http://schemas.openxmlformats.org/officeDocument/2006/relationships/font" Target="fonts/CenturyGothic-boldItalic.fntdata"/><Relationship Id="rId23" Type="http://schemas.openxmlformats.org/officeDocument/2006/relationships/slide" Target="slides/slide18.xml"/><Relationship Id="rId45"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600" u="none" cap="none" strike="noStrike">
                <a:solidFill>
                  <a:schemeClr val="dk2"/>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6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6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6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6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Century Gothic"/>
                <a:ea typeface="Century Gothic"/>
                <a:cs typeface="Century Gothic"/>
                <a:sym typeface="Century Gothic"/>
              </a:rPr>
              <a:t>‹#›</a:t>
            </a:fld>
            <a:endParaRPr b="0" i="0" sz="1200" u="none" cap="none" strike="noStrike">
              <a:solidFill>
                <a:schemeClr val="dk2"/>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837684b3f_3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837684b3f_3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9837684b3f_3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837684b3f_32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837684b3f_32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9837684b3f_32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9837684b3f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9837684b3f_5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9837684b3f_5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837684b3f_7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9837684b3f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837684b3f_3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9837684b3f_3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837684b3f_7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9837684b3f_7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88825" cy="6866467"/>
            <a:chOff x="0" y="-8467"/>
            <a:chExt cx="12192000" cy="6866467"/>
          </a:xfrm>
        </p:grpSpPr>
        <p:cxnSp>
          <p:nvCxnSpPr>
            <p:cNvPr id="28" name="Google Shape;28;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6675" y="2404534"/>
            <a:ext cx="7764913"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398"/>
              <a:buFont typeface="Trebuchet MS"/>
              <a:buNone/>
              <a:defRPr sz="5398">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6675" y="4050834"/>
            <a:ext cx="7764913"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39"/>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159" y="609600"/>
            <a:ext cx="8594429"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399"/>
              <a:buFont typeface="Trebuchet MS"/>
              <a:buNone/>
              <a:defRPr b="0" sz="439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159" y="4470400"/>
            <a:ext cx="8594429"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39"/>
              <a:buNone/>
              <a:defRPr sz="1799">
                <a:solidFill>
                  <a:srgbClr val="3F3F3F"/>
                </a:solidFill>
              </a:defRPr>
            </a:lvl1pPr>
            <a:lvl2pPr indent="-228600" lvl="1" marL="914400" algn="l">
              <a:spcBef>
                <a:spcPts val="1000"/>
              </a:spcBef>
              <a:spcAft>
                <a:spcPts val="0"/>
              </a:spcAft>
              <a:buSzPts val="1439"/>
              <a:buNone/>
              <a:defRPr sz="1799">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092" y="609600"/>
            <a:ext cx="8092026"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399"/>
              <a:buFont typeface="Trebuchet MS"/>
              <a:buNone/>
              <a:defRPr b="0" sz="439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5783" y="3632200"/>
            <a:ext cx="7222643"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159" y="4470400"/>
            <a:ext cx="8594429"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39"/>
              <a:buNone/>
              <a:defRPr sz="1799">
                <a:solidFill>
                  <a:srgbClr val="3F3F3F"/>
                </a:solidFill>
              </a:defRPr>
            </a:lvl1pPr>
            <a:lvl2pPr indent="-228600" lvl="1" marL="914400" algn="l">
              <a:spcBef>
                <a:spcPts val="1000"/>
              </a:spcBef>
              <a:spcAft>
                <a:spcPts val="0"/>
              </a:spcAft>
              <a:buSzPts val="1439"/>
              <a:buNone/>
              <a:defRPr sz="1799">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729" y="790378"/>
            <a:ext cx="609441" cy="584776"/>
          </a:xfrm>
          <a:prstGeom prst="rect">
            <a:avLst/>
          </a:prstGeom>
          <a:no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rPr lang="en-US" sz="7998">
                <a:solidFill>
                  <a:srgbClr val="BFE471"/>
                </a:solidFill>
                <a:latin typeface="Arial"/>
                <a:ea typeface="Arial"/>
                <a:cs typeface="Arial"/>
                <a:sym typeface="Arial"/>
              </a:rPr>
              <a:t>“</a:t>
            </a:r>
            <a:endParaRPr/>
          </a:p>
        </p:txBody>
      </p:sp>
      <p:sp>
        <p:nvSpPr>
          <p:cNvPr id="108" name="Google Shape;108;p12"/>
          <p:cNvSpPr txBox="1"/>
          <p:nvPr/>
        </p:nvSpPr>
        <p:spPr>
          <a:xfrm>
            <a:off x="8890695" y="2886556"/>
            <a:ext cx="609441" cy="584776"/>
          </a:xfrm>
          <a:prstGeom prst="rect">
            <a:avLst/>
          </a:prstGeom>
          <a:no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rPr lang="en-US" sz="7998">
                <a:solidFill>
                  <a:srgbClr val="BFE471"/>
                </a:solidFill>
                <a:latin typeface="Arial"/>
                <a:ea typeface="Arial"/>
                <a:cs typeface="Arial"/>
                <a:sym typeface="Arial"/>
              </a:rPr>
              <a:t>”</a:t>
            </a:r>
            <a:endParaRPr sz="2399">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159" y="1931988"/>
            <a:ext cx="8594429"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399"/>
              <a:buFont typeface="Trebuchet MS"/>
              <a:buNone/>
              <a:defRPr b="0" sz="439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159" y="4527448"/>
            <a:ext cx="8594429"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39"/>
              <a:buNone/>
              <a:defRPr sz="1799">
                <a:solidFill>
                  <a:srgbClr val="3F3F3F"/>
                </a:solidFill>
              </a:defRPr>
            </a:lvl1pPr>
            <a:lvl2pPr indent="-228600" lvl="1" marL="914400" algn="l">
              <a:spcBef>
                <a:spcPts val="1000"/>
              </a:spcBef>
              <a:spcAft>
                <a:spcPts val="0"/>
              </a:spcAft>
              <a:buSzPts val="1439"/>
              <a:buNone/>
              <a:defRPr sz="1799">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092" y="609600"/>
            <a:ext cx="8092026"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399"/>
              <a:buFont typeface="Trebuchet MS"/>
              <a:buNone/>
              <a:defRPr b="0" sz="439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156" y="4013200"/>
            <a:ext cx="8594430"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19"/>
              <a:buFont typeface="Trebuchet MS"/>
              <a:buNone/>
              <a:defRPr sz="2399">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159" y="4527448"/>
            <a:ext cx="8594429"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39"/>
              <a:buNone/>
              <a:defRPr sz="1799">
                <a:solidFill>
                  <a:srgbClr val="7F7F7F"/>
                </a:solidFill>
              </a:defRPr>
            </a:lvl1pPr>
            <a:lvl2pPr indent="-228600" lvl="1" marL="914400" algn="l">
              <a:spcBef>
                <a:spcPts val="1000"/>
              </a:spcBef>
              <a:spcAft>
                <a:spcPts val="0"/>
              </a:spcAft>
              <a:buSzPts val="1439"/>
              <a:buNone/>
              <a:defRPr sz="1799">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729" y="790378"/>
            <a:ext cx="609441" cy="584776"/>
          </a:xfrm>
          <a:prstGeom prst="rect">
            <a:avLst/>
          </a:prstGeom>
          <a:no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rPr lang="en-US" sz="7998">
                <a:solidFill>
                  <a:srgbClr val="BFE471"/>
                </a:solidFill>
                <a:latin typeface="Arial"/>
                <a:ea typeface="Arial"/>
                <a:cs typeface="Arial"/>
                <a:sym typeface="Arial"/>
              </a:rPr>
              <a:t>“</a:t>
            </a:r>
            <a:endParaRPr/>
          </a:p>
        </p:txBody>
      </p:sp>
      <p:sp>
        <p:nvSpPr>
          <p:cNvPr id="123" name="Google Shape;123;p14"/>
          <p:cNvSpPr txBox="1"/>
          <p:nvPr/>
        </p:nvSpPr>
        <p:spPr>
          <a:xfrm>
            <a:off x="8890695" y="2886556"/>
            <a:ext cx="609441" cy="584776"/>
          </a:xfrm>
          <a:prstGeom prst="rect">
            <a:avLst/>
          </a:prstGeom>
          <a:noFill/>
          <a:ln>
            <a:noFill/>
          </a:ln>
        </p:spPr>
        <p:txBody>
          <a:bodyPr anchorCtr="0" anchor="ctr" bIns="45700" lIns="91400" spcFirstLastPara="1" rIns="91400" wrap="square" tIns="45700">
            <a:noAutofit/>
          </a:bodyPr>
          <a:lstStyle/>
          <a:p>
            <a:pPr indent="0" lvl="0" marL="0" marR="0" rtl="0" algn="l">
              <a:spcBef>
                <a:spcPts val="0"/>
              </a:spcBef>
              <a:spcAft>
                <a:spcPts val="0"/>
              </a:spcAft>
              <a:buNone/>
            </a:pPr>
            <a:r>
              <a:rPr lang="en-US" sz="7998">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621" y="609600"/>
            <a:ext cx="8585966"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399"/>
              <a:buFont typeface="Trebuchet MS"/>
              <a:buNone/>
              <a:defRPr b="0" sz="439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156" y="4013200"/>
            <a:ext cx="8594430"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19"/>
              <a:buFont typeface="Trebuchet MS"/>
              <a:buNone/>
              <a:defRPr sz="2399">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159" y="4527448"/>
            <a:ext cx="8594429"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39"/>
              <a:buNone/>
              <a:defRPr sz="1799">
                <a:solidFill>
                  <a:srgbClr val="7F7F7F"/>
                </a:solidFill>
              </a:defRPr>
            </a:lvl1pPr>
            <a:lvl2pPr indent="-228600" lvl="1" marL="914400" algn="l">
              <a:spcBef>
                <a:spcPts val="1000"/>
              </a:spcBef>
              <a:spcAft>
                <a:spcPts val="0"/>
              </a:spcAft>
              <a:buSzPts val="1439"/>
              <a:buNone/>
              <a:defRPr sz="1799">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158" y="609600"/>
            <a:ext cx="8594429"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3986" y="-196238"/>
            <a:ext cx="3880773" cy="859442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2075" y="2583124"/>
            <a:ext cx="5251451" cy="130440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0589" y="-293831"/>
            <a:ext cx="5251450" cy="705831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txBox="1"/>
          <p:nvPr>
            <p:ph type="title"/>
          </p:nvPr>
        </p:nvSpPr>
        <p:spPr>
          <a:xfrm>
            <a:off x="677159" y="2700868"/>
            <a:ext cx="8594429"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999"/>
              <a:buFont typeface="Trebuchet MS"/>
              <a:buNone/>
              <a:defRPr b="0" sz="399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159" y="4527448"/>
            <a:ext cx="859442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599"/>
              <a:buNone/>
              <a:defRPr sz="1999">
                <a:solidFill>
                  <a:srgbClr val="7F7F7F"/>
                </a:solidFill>
              </a:defRPr>
            </a:lvl1pPr>
            <a:lvl2pPr indent="-228600" lvl="1" marL="914400" algn="l">
              <a:spcBef>
                <a:spcPts val="1000"/>
              </a:spcBef>
              <a:spcAft>
                <a:spcPts val="0"/>
              </a:spcAft>
              <a:buSzPts val="1439"/>
              <a:buNone/>
              <a:defRPr sz="1799">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6" name="Google Shape;46;p3"/>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
          <p:cNvSpPr txBox="1"/>
          <p:nvPr>
            <p:ph type="title"/>
          </p:nvPr>
        </p:nvSpPr>
        <p:spPr>
          <a:xfrm>
            <a:off x="677158" y="609600"/>
            <a:ext cx="8594429"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6"/>
          <p:cNvSpPr txBox="1"/>
          <p:nvPr>
            <p:ph type="title"/>
          </p:nvPr>
        </p:nvSpPr>
        <p:spPr>
          <a:xfrm>
            <a:off x="677158" y="609600"/>
            <a:ext cx="8594429"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599"/>
              <a:buFont typeface="Trebuchet MS"/>
              <a:buNone/>
              <a:defRPr sz="3599"/>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7158" y="2160590"/>
            <a:ext cx="8594429"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6"/>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7"/>
          <p:cNvSpPr txBox="1"/>
          <p:nvPr>
            <p:ph type="title"/>
          </p:nvPr>
        </p:nvSpPr>
        <p:spPr>
          <a:xfrm>
            <a:off x="677158" y="609600"/>
            <a:ext cx="8594429"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 type="body"/>
          </p:nvPr>
        </p:nvSpPr>
        <p:spPr>
          <a:xfrm>
            <a:off x="677158" y="2160589"/>
            <a:ext cx="418294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7"/>
          <p:cNvSpPr txBox="1"/>
          <p:nvPr>
            <p:ph idx="2" type="body"/>
          </p:nvPr>
        </p:nvSpPr>
        <p:spPr>
          <a:xfrm>
            <a:off x="5088645" y="2160590"/>
            <a:ext cx="418294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7"/>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8"/>
          <p:cNvSpPr txBox="1"/>
          <p:nvPr>
            <p:ph type="title"/>
          </p:nvPr>
        </p:nvSpPr>
        <p:spPr>
          <a:xfrm>
            <a:off x="677158" y="609600"/>
            <a:ext cx="8594429"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599"/>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 type="body"/>
          </p:nvPr>
        </p:nvSpPr>
        <p:spPr>
          <a:xfrm>
            <a:off x="675570" y="2160983"/>
            <a:ext cx="418453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19"/>
              <a:buNone/>
              <a:defRPr b="0" sz="2399"/>
            </a:lvl1pPr>
            <a:lvl2pPr indent="-228600" lvl="1" marL="914400" algn="l">
              <a:spcBef>
                <a:spcPts val="1000"/>
              </a:spcBef>
              <a:spcAft>
                <a:spcPts val="0"/>
              </a:spcAft>
              <a:buSzPts val="1599"/>
              <a:buNone/>
              <a:defRPr b="1" sz="1999"/>
            </a:lvl2pPr>
            <a:lvl3pPr indent="-228600" lvl="2" marL="1371600" algn="l">
              <a:spcBef>
                <a:spcPts val="1000"/>
              </a:spcBef>
              <a:spcAft>
                <a:spcPts val="0"/>
              </a:spcAft>
              <a:buSzPts val="1439"/>
              <a:buNone/>
              <a:defRPr b="1" sz="1799"/>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4" name="Google Shape;74;p8"/>
          <p:cNvSpPr txBox="1"/>
          <p:nvPr>
            <p:ph idx="2" type="body"/>
          </p:nvPr>
        </p:nvSpPr>
        <p:spPr>
          <a:xfrm>
            <a:off x="675570" y="2737246"/>
            <a:ext cx="418453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 name="Google Shape;75;p8"/>
          <p:cNvSpPr txBox="1"/>
          <p:nvPr>
            <p:ph idx="3" type="body"/>
          </p:nvPr>
        </p:nvSpPr>
        <p:spPr>
          <a:xfrm>
            <a:off x="5087058" y="2160983"/>
            <a:ext cx="418452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19"/>
              <a:buNone/>
              <a:defRPr b="0" sz="2399"/>
            </a:lvl1pPr>
            <a:lvl2pPr indent="-228600" lvl="1" marL="914400" algn="l">
              <a:spcBef>
                <a:spcPts val="1000"/>
              </a:spcBef>
              <a:spcAft>
                <a:spcPts val="0"/>
              </a:spcAft>
              <a:buSzPts val="1599"/>
              <a:buNone/>
              <a:defRPr b="1" sz="1999"/>
            </a:lvl2pPr>
            <a:lvl3pPr indent="-228600" lvl="2" marL="1371600" algn="l">
              <a:spcBef>
                <a:spcPts val="1000"/>
              </a:spcBef>
              <a:spcAft>
                <a:spcPts val="0"/>
              </a:spcAft>
              <a:buSzPts val="1439"/>
              <a:buNone/>
              <a:defRPr b="1" sz="1799"/>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6" name="Google Shape;76;p8"/>
          <p:cNvSpPr txBox="1"/>
          <p:nvPr>
            <p:ph idx="4" type="body"/>
          </p:nvPr>
        </p:nvSpPr>
        <p:spPr>
          <a:xfrm>
            <a:off x="5087059" y="2737246"/>
            <a:ext cx="418452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7" name="Google Shape;77;p8"/>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158" y="1498604"/>
            <a:ext cx="3853524"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999"/>
              <a:buFont typeface="Trebuchet MS"/>
              <a:buNone/>
              <a:defRPr sz="1999"/>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59222" y="514925"/>
            <a:ext cx="4512366"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158" y="2777069"/>
            <a:ext cx="3853524"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158" y="4800600"/>
            <a:ext cx="8594428"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399"/>
              <a:buFont typeface="Trebuchet MS"/>
              <a:buNone/>
              <a:defRPr b="0" sz="2399"/>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158" y="609600"/>
            <a:ext cx="8594429" cy="3845718"/>
          </a:xfrm>
          <a:prstGeom prst="rect">
            <a:avLst/>
          </a:prstGeom>
          <a:noFill/>
          <a:ln>
            <a:noFill/>
          </a:ln>
        </p:spPr>
      </p:sp>
      <p:sp>
        <p:nvSpPr>
          <p:cNvPr id="90" name="Google Shape;90;p10"/>
          <p:cNvSpPr txBox="1"/>
          <p:nvPr>
            <p:ph idx="1" type="body"/>
          </p:nvPr>
        </p:nvSpPr>
        <p:spPr>
          <a:xfrm>
            <a:off x="677158" y="5367338"/>
            <a:ext cx="8594428"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88825"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158" y="609600"/>
            <a:ext cx="8594429"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599"/>
              <a:buFont typeface="Trebuchet MS"/>
              <a:buNone/>
              <a:defRPr b="0" i="0" sz="3599"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158" y="2160590"/>
            <a:ext cx="8594429" cy="3880773"/>
          </a:xfrm>
          <a:prstGeom prst="rect">
            <a:avLst/>
          </a:prstGeom>
          <a:noFill/>
          <a:ln>
            <a:noFill/>
          </a:ln>
        </p:spPr>
        <p:txBody>
          <a:bodyPr anchorCtr="0" anchor="t" bIns="45700" lIns="91425" spcFirstLastPara="1" rIns="91425" wrap="square" tIns="45700">
            <a:normAutofit/>
          </a:bodyPr>
          <a:lstStyle>
            <a:lvl1pPr indent="-319989" lvl="0" marL="457200" marR="0" rtl="0" algn="l">
              <a:spcBef>
                <a:spcPts val="1000"/>
              </a:spcBef>
              <a:spcAft>
                <a:spcPts val="0"/>
              </a:spcAft>
              <a:buClr>
                <a:schemeClr val="accent1"/>
              </a:buClr>
              <a:buSzPts val="1439"/>
              <a:buFont typeface="Noto Sans Symbols"/>
              <a:buChar char="►"/>
              <a:defRPr b="0" i="0" sz="1799"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3257" y="6041363"/>
            <a:ext cx="91170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158" y="6041363"/>
            <a:ext cx="629597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88426" y="6041363"/>
            <a:ext cx="68316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jpg"/><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2551112" y="2590800"/>
            <a:ext cx="7086600" cy="91122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610B38"/>
              </a:buClr>
              <a:buSzPts val="4000"/>
              <a:buFont typeface="Times New Roman"/>
              <a:buNone/>
            </a:pPr>
            <a:r>
              <a:rPr b="1" lang="en-US" sz="4000">
                <a:solidFill>
                  <a:srgbClr val="610B38"/>
                </a:solidFill>
                <a:latin typeface="Times New Roman"/>
                <a:ea typeface="Times New Roman"/>
                <a:cs typeface="Times New Roman"/>
                <a:sym typeface="Times New Roman"/>
              </a:rPr>
              <a:t>Topic: Support Vector Machine</a:t>
            </a:r>
            <a:endParaRPr b="1" sz="4000">
              <a:latin typeface="Times New Roman"/>
              <a:ea typeface="Times New Roman"/>
              <a:cs typeface="Times New Roman"/>
              <a:sym typeface="Times New Roman"/>
            </a:endParaRPr>
          </a:p>
        </p:txBody>
      </p:sp>
      <p:sp>
        <p:nvSpPr>
          <p:cNvPr id="148" name="Google Shape;148;p18"/>
          <p:cNvSpPr/>
          <p:nvPr/>
        </p:nvSpPr>
        <p:spPr>
          <a:xfrm>
            <a:off x="3541712" y="3810001"/>
            <a:ext cx="5105400" cy="224676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sng" cap="none" strike="noStrike">
                <a:solidFill>
                  <a:srgbClr val="424242"/>
                </a:solidFill>
                <a:latin typeface="Times New Roman"/>
                <a:ea typeface="Times New Roman"/>
                <a:cs typeface="Times New Roman"/>
                <a:sym typeface="Times New Roman"/>
              </a:rPr>
              <a:t>Group D</a:t>
            </a:r>
            <a:endParaRPr/>
          </a:p>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MCE 079 05534 Rokibul Hasan</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MCE 079 05535 Sumon Kumar Ghosh</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MCE 079 05536 Shyed Shahriar Housaini</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MCE 079 05537 Anjan Chandra Das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MCE 079 05538 Abdul Bari</a:t>
            </a:r>
            <a:endParaRPr sz="1800">
              <a:solidFill>
                <a:schemeClr val="dk1"/>
              </a:solidFill>
              <a:latin typeface="Times New Roman"/>
              <a:ea typeface="Times New Roman"/>
              <a:cs typeface="Times New Roman"/>
              <a:sym typeface="Times New Roman"/>
            </a:endParaRPr>
          </a:p>
        </p:txBody>
      </p:sp>
      <p:pic>
        <p:nvPicPr>
          <p:cNvPr id="149" name="Google Shape;149;p18"/>
          <p:cNvPicPr preferRelativeResize="0"/>
          <p:nvPr/>
        </p:nvPicPr>
        <p:blipFill rotWithShape="1">
          <a:blip r:embed="rId3">
            <a:alphaModFix/>
          </a:blip>
          <a:srcRect b="0" l="0" r="0" t="0"/>
          <a:stretch/>
        </p:blipFill>
        <p:spPr>
          <a:xfrm>
            <a:off x="5546630" y="152400"/>
            <a:ext cx="1095564" cy="1172710"/>
          </a:xfrm>
          <a:prstGeom prst="rect">
            <a:avLst/>
          </a:prstGeom>
          <a:noFill/>
          <a:ln>
            <a:noFill/>
          </a:ln>
        </p:spPr>
      </p:pic>
      <p:sp>
        <p:nvSpPr>
          <p:cNvPr id="150" name="Google Shape;150;p18"/>
          <p:cNvSpPr txBox="1"/>
          <p:nvPr/>
        </p:nvSpPr>
        <p:spPr>
          <a:xfrm>
            <a:off x="2619327" y="1421669"/>
            <a:ext cx="6950170" cy="1341586"/>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Department of Computer Science &amp; Engineering</a:t>
            </a:r>
            <a:endParaRPr sz="14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Summer 2022</a:t>
            </a:r>
            <a:endParaRPr sz="14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b="1" lang="en-US" sz="2400">
                <a:solidFill>
                  <a:schemeClr val="dk1"/>
                </a:solidFill>
                <a:latin typeface="Times New Roman"/>
                <a:ea typeface="Times New Roman"/>
                <a:cs typeface="Times New Roman"/>
                <a:sym typeface="Times New Roman"/>
              </a:rPr>
              <a:t>MCSE 642: DATA MINING</a:t>
            </a:r>
            <a:endParaRPr sz="14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7"/>
          <p:cNvPicPr preferRelativeResize="0"/>
          <p:nvPr/>
        </p:nvPicPr>
        <p:blipFill rotWithShape="1">
          <a:blip r:embed="rId3">
            <a:alphaModFix/>
          </a:blip>
          <a:srcRect b="0" l="0" r="0" t="0"/>
          <a:stretch/>
        </p:blipFill>
        <p:spPr>
          <a:xfrm>
            <a:off x="2198157" y="1318357"/>
            <a:ext cx="2724150" cy="2571750"/>
          </a:xfrm>
          <a:prstGeom prst="rect">
            <a:avLst/>
          </a:prstGeom>
          <a:noFill/>
          <a:ln>
            <a:noFill/>
          </a:ln>
        </p:spPr>
      </p:pic>
      <p:pic>
        <p:nvPicPr>
          <p:cNvPr id="208" name="Google Shape;208;p27"/>
          <p:cNvPicPr preferRelativeResize="0"/>
          <p:nvPr/>
        </p:nvPicPr>
        <p:blipFill rotWithShape="1">
          <a:blip r:embed="rId4">
            <a:alphaModFix/>
          </a:blip>
          <a:srcRect b="0" l="0" r="0" t="0"/>
          <a:stretch/>
        </p:blipFill>
        <p:spPr>
          <a:xfrm>
            <a:off x="7008812" y="1318357"/>
            <a:ext cx="2600325" cy="2533650"/>
          </a:xfrm>
          <a:prstGeom prst="rect">
            <a:avLst/>
          </a:prstGeom>
          <a:noFill/>
          <a:ln>
            <a:noFill/>
          </a:ln>
        </p:spPr>
      </p:pic>
      <p:sp>
        <p:nvSpPr>
          <p:cNvPr id="209" name="Google Shape;209;p27"/>
          <p:cNvSpPr/>
          <p:nvPr/>
        </p:nvSpPr>
        <p:spPr>
          <a:xfrm>
            <a:off x="2121957" y="4343400"/>
            <a:ext cx="287654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Linearly Separable Data</a:t>
            </a:r>
            <a:endParaRPr/>
          </a:p>
        </p:txBody>
      </p:sp>
      <p:sp>
        <p:nvSpPr>
          <p:cNvPr id="210" name="Google Shape;210;p27"/>
          <p:cNvSpPr/>
          <p:nvPr/>
        </p:nvSpPr>
        <p:spPr>
          <a:xfrm>
            <a:off x="7041501" y="4343400"/>
            <a:ext cx="288412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Non Linearly Separable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8"/>
          <p:cNvPicPr preferRelativeResize="0"/>
          <p:nvPr/>
        </p:nvPicPr>
        <p:blipFill>
          <a:blip r:embed="rId3">
            <a:alphaModFix/>
          </a:blip>
          <a:stretch>
            <a:fillRect/>
          </a:stretch>
        </p:blipFill>
        <p:spPr>
          <a:xfrm>
            <a:off x="1753450" y="795350"/>
            <a:ext cx="6534150" cy="2895600"/>
          </a:xfrm>
          <a:prstGeom prst="rect">
            <a:avLst/>
          </a:prstGeom>
          <a:noFill/>
          <a:ln>
            <a:noFill/>
          </a:ln>
        </p:spPr>
      </p:pic>
      <p:sp>
        <p:nvSpPr>
          <p:cNvPr id="217" name="Google Shape;217;p28"/>
          <p:cNvSpPr txBox="1"/>
          <p:nvPr/>
        </p:nvSpPr>
        <p:spPr>
          <a:xfrm>
            <a:off x="766150" y="4172775"/>
            <a:ext cx="90894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solidFill>
                  <a:srgbClr val="374C81"/>
                </a:solidFill>
                <a:latin typeface="Century Gothic"/>
                <a:ea typeface="Century Gothic"/>
                <a:cs typeface="Century Gothic"/>
                <a:sym typeface="Century Gothic"/>
              </a:rPr>
              <a:t>What could be drawn to classify the black dots from blue squares?</a:t>
            </a:r>
            <a:endParaRPr sz="2400">
              <a:solidFill>
                <a:srgbClr val="374C81"/>
              </a:solidFill>
              <a:latin typeface="Century Gothic"/>
              <a:ea typeface="Century Gothic"/>
              <a:cs typeface="Century Gothic"/>
              <a:sym typeface="Century Gothic"/>
            </a:endParaRPr>
          </a:p>
        </p:txBody>
      </p:sp>
      <p:sp>
        <p:nvSpPr>
          <p:cNvPr id="218" name="Google Shape;218;p28"/>
          <p:cNvSpPr txBox="1"/>
          <p:nvPr/>
        </p:nvSpPr>
        <p:spPr>
          <a:xfrm>
            <a:off x="2934475" y="239525"/>
            <a:ext cx="495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u="sng">
                <a:solidFill>
                  <a:schemeClr val="dk2"/>
                </a:solidFill>
                <a:latin typeface="Times New Roman"/>
                <a:ea typeface="Times New Roman"/>
                <a:cs typeface="Times New Roman"/>
                <a:sym typeface="Times New Roman"/>
              </a:rPr>
              <a:t> </a:t>
            </a:r>
            <a:r>
              <a:rPr b="1" lang="en-US" sz="3200" u="sng">
                <a:solidFill>
                  <a:schemeClr val="dk2"/>
                </a:solidFill>
                <a:latin typeface="Times New Roman"/>
                <a:ea typeface="Times New Roman"/>
                <a:cs typeface="Times New Roman"/>
                <a:sym typeface="Times New Roman"/>
              </a:rPr>
              <a:t>Linearly Separable Data</a:t>
            </a:r>
            <a:endParaRPr u="sng">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9"/>
          <p:cNvPicPr preferRelativeResize="0"/>
          <p:nvPr/>
        </p:nvPicPr>
        <p:blipFill>
          <a:blip r:embed="rId3">
            <a:alphaModFix/>
          </a:blip>
          <a:stretch>
            <a:fillRect/>
          </a:stretch>
        </p:blipFill>
        <p:spPr>
          <a:xfrm>
            <a:off x="1778675" y="1413075"/>
            <a:ext cx="7267575" cy="3124200"/>
          </a:xfrm>
          <a:prstGeom prst="rect">
            <a:avLst/>
          </a:prstGeom>
          <a:noFill/>
          <a:ln>
            <a:noFill/>
          </a:ln>
        </p:spPr>
      </p:pic>
      <p:sp>
        <p:nvSpPr>
          <p:cNvPr id="225" name="Google Shape;225;p29"/>
          <p:cNvSpPr txBox="1"/>
          <p:nvPr/>
        </p:nvSpPr>
        <p:spPr>
          <a:xfrm>
            <a:off x="1194775" y="4740075"/>
            <a:ext cx="8811900" cy="182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solidFill>
                  <a:srgbClr val="374C81"/>
                </a:solidFill>
                <a:latin typeface="Century Gothic"/>
                <a:ea typeface="Century Gothic"/>
                <a:cs typeface="Century Gothic"/>
                <a:sym typeface="Century Gothic"/>
              </a:rPr>
              <a:t>A line drawn between these data points classify the black dots and blue squares.</a:t>
            </a:r>
            <a:endParaRPr sz="2400">
              <a:solidFill>
                <a:srgbClr val="374C8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2400">
              <a:solidFill>
                <a:srgbClr val="374C8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2400">
              <a:solidFill>
                <a:srgbClr val="374C81"/>
              </a:solidFill>
              <a:latin typeface="Century Gothic"/>
              <a:ea typeface="Century Gothic"/>
              <a:cs typeface="Century Gothic"/>
              <a:sym typeface="Century Gothic"/>
            </a:endParaRPr>
          </a:p>
        </p:txBody>
      </p:sp>
      <p:sp>
        <p:nvSpPr>
          <p:cNvPr id="226" name="Google Shape;226;p29"/>
          <p:cNvSpPr txBox="1"/>
          <p:nvPr/>
        </p:nvSpPr>
        <p:spPr>
          <a:xfrm>
            <a:off x="2531075" y="0"/>
            <a:ext cx="520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u="sng">
                <a:solidFill>
                  <a:schemeClr val="dk2"/>
                </a:solidFill>
                <a:latin typeface="Times New Roman"/>
                <a:ea typeface="Times New Roman"/>
                <a:cs typeface="Times New Roman"/>
                <a:sym typeface="Times New Roman"/>
              </a:rPr>
              <a:t> Linearly Separable Data</a:t>
            </a:r>
            <a:endParaRPr u="sng">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id="231" name="Google Shape;231;p30"/>
          <p:cNvPicPr preferRelativeResize="0"/>
          <p:nvPr/>
        </p:nvPicPr>
        <p:blipFill rotWithShape="1">
          <a:blip r:embed="rId3">
            <a:alphaModFix/>
          </a:blip>
          <a:srcRect b="0" l="0" r="0" t="0"/>
          <a:stretch/>
        </p:blipFill>
        <p:spPr>
          <a:xfrm>
            <a:off x="2683450" y="1679400"/>
            <a:ext cx="4839200" cy="2551963"/>
          </a:xfrm>
          <a:prstGeom prst="rect">
            <a:avLst/>
          </a:prstGeom>
          <a:noFill/>
          <a:ln>
            <a:noFill/>
          </a:ln>
        </p:spPr>
      </p:pic>
      <p:sp>
        <p:nvSpPr>
          <p:cNvPr id="232" name="Google Shape;232;p30"/>
          <p:cNvSpPr/>
          <p:nvPr/>
        </p:nvSpPr>
        <p:spPr>
          <a:xfrm>
            <a:off x="1446212" y="4876800"/>
            <a:ext cx="9906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What could be drawn to classify the red dots from blue squares?</a:t>
            </a:r>
            <a:endParaRPr/>
          </a:p>
        </p:txBody>
      </p:sp>
      <p:sp>
        <p:nvSpPr>
          <p:cNvPr id="233" name="Google Shape;233;p30"/>
          <p:cNvSpPr/>
          <p:nvPr/>
        </p:nvSpPr>
        <p:spPr>
          <a:xfrm>
            <a:off x="2683440" y="228600"/>
            <a:ext cx="532549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chemeClr val="dk2"/>
                </a:solidFill>
                <a:latin typeface="Times New Roman"/>
                <a:ea typeface="Times New Roman"/>
                <a:cs typeface="Times New Roman"/>
                <a:sym typeface="Times New Roman"/>
              </a:rPr>
              <a:t>Non Linearly Separable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pic>
        <p:nvPicPr>
          <p:cNvPr id="238" name="Google Shape;238;p31"/>
          <p:cNvPicPr preferRelativeResize="0"/>
          <p:nvPr/>
        </p:nvPicPr>
        <p:blipFill rotWithShape="1">
          <a:blip r:embed="rId3">
            <a:alphaModFix/>
          </a:blip>
          <a:srcRect b="0" l="0" r="0" t="0"/>
          <a:stretch/>
        </p:blipFill>
        <p:spPr>
          <a:xfrm>
            <a:off x="3351212" y="1382121"/>
            <a:ext cx="3705225" cy="2428875"/>
          </a:xfrm>
          <a:prstGeom prst="rect">
            <a:avLst/>
          </a:prstGeom>
          <a:noFill/>
          <a:ln>
            <a:noFill/>
          </a:ln>
        </p:spPr>
      </p:pic>
      <p:sp>
        <p:nvSpPr>
          <p:cNvPr id="239" name="Google Shape;239;p31"/>
          <p:cNvSpPr/>
          <p:nvPr/>
        </p:nvSpPr>
        <p:spPr>
          <a:xfrm>
            <a:off x="608012" y="4148909"/>
            <a:ext cx="11734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Here the hyperplane is a 2d plane drawn parallel to x-axis that is the separator.</a:t>
            </a:r>
            <a:endParaRPr/>
          </a:p>
        </p:txBody>
      </p:sp>
      <p:sp>
        <p:nvSpPr>
          <p:cNvPr id="240" name="Google Shape;240;p31"/>
          <p:cNvSpPr/>
          <p:nvPr/>
        </p:nvSpPr>
        <p:spPr>
          <a:xfrm>
            <a:off x="2683440" y="228600"/>
            <a:ext cx="532549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chemeClr val="dk2"/>
                </a:solidFill>
                <a:latin typeface="Times New Roman"/>
                <a:ea typeface="Times New Roman"/>
                <a:cs typeface="Times New Roman"/>
                <a:sym typeface="Times New Roman"/>
              </a:rPr>
              <a:t>Non Linearly Separable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p:nvPr/>
        </p:nvSpPr>
        <p:spPr>
          <a:xfrm>
            <a:off x="2749957" y="4343400"/>
            <a:ext cx="151565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Raw Data</a:t>
            </a:r>
            <a:endParaRPr/>
          </a:p>
        </p:txBody>
      </p:sp>
      <p:sp>
        <p:nvSpPr>
          <p:cNvPr id="246" name="Google Shape;246;p32"/>
          <p:cNvSpPr/>
          <p:nvPr/>
        </p:nvSpPr>
        <p:spPr>
          <a:xfrm>
            <a:off x="3656012" y="533400"/>
            <a:ext cx="409278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Non Linearly Data (type 2)</a:t>
            </a:r>
            <a:endParaRPr/>
          </a:p>
        </p:txBody>
      </p:sp>
      <p:pic>
        <p:nvPicPr>
          <p:cNvPr id="247" name="Google Shape;247;p32"/>
          <p:cNvPicPr preferRelativeResize="0"/>
          <p:nvPr/>
        </p:nvPicPr>
        <p:blipFill rotWithShape="1">
          <a:blip r:embed="rId3">
            <a:alphaModFix/>
          </a:blip>
          <a:srcRect b="0" l="0" r="0" t="0"/>
          <a:stretch/>
        </p:blipFill>
        <p:spPr>
          <a:xfrm>
            <a:off x="1979612" y="2027766"/>
            <a:ext cx="3105150" cy="2047875"/>
          </a:xfrm>
          <a:prstGeom prst="rect">
            <a:avLst/>
          </a:prstGeom>
          <a:noFill/>
          <a:ln>
            <a:noFill/>
          </a:ln>
        </p:spPr>
      </p:pic>
      <p:pic>
        <p:nvPicPr>
          <p:cNvPr id="248" name="Google Shape;248;p32"/>
          <p:cNvPicPr preferRelativeResize="0"/>
          <p:nvPr/>
        </p:nvPicPr>
        <p:blipFill rotWithShape="1">
          <a:blip r:embed="rId4">
            <a:alphaModFix/>
          </a:blip>
          <a:srcRect b="0" l="0" r="0" t="0"/>
          <a:stretch/>
        </p:blipFill>
        <p:spPr>
          <a:xfrm>
            <a:off x="6475412" y="2044699"/>
            <a:ext cx="3143250" cy="2030942"/>
          </a:xfrm>
          <a:prstGeom prst="rect">
            <a:avLst/>
          </a:prstGeom>
          <a:noFill/>
          <a:ln>
            <a:noFill/>
          </a:ln>
        </p:spPr>
      </p:pic>
      <p:sp>
        <p:nvSpPr>
          <p:cNvPr id="249" name="Google Shape;249;p32"/>
          <p:cNvSpPr/>
          <p:nvPr/>
        </p:nvSpPr>
        <p:spPr>
          <a:xfrm>
            <a:off x="6596311" y="4300421"/>
            <a:ext cx="302358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Line as Hyperplane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3"/>
          <p:cNvPicPr preferRelativeResize="0"/>
          <p:nvPr/>
        </p:nvPicPr>
        <p:blipFill rotWithShape="1">
          <a:blip r:embed="rId3">
            <a:alphaModFix/>
          </a:blip>
          <a:srcRect b="0" l="0" r="0" t="0"/>
          <a:stretch/>
        </p:blipFill>
        <p:spPr>
          <a:xfrm>
            <a:off x="3503612" y="1143000"/>
            <a:ext cx="4314825" cy="2057400"/>
          </a:xfrm>
          <a:prstGeom prst="rect">
            <a:avLst/>
          </a:prstGeom>
          <a:noFill/>
          <a:ln>
            <a:noFill/>
          </a:ln>
        </p:spPr>
      </p:pic>
      <p:sp>
        <p:nvSpPr>
          <p:cNvPr id="255" name="Google Shape;255;p33"/>
          <p:cNvSpPr/>
          <p:nvPr/>
        </p:nvSpPr>
        <p:spPr>
          <a:xfrm>
            <a:off x="1141412" y="4114296"/>
            <a:ext cx="95250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This type of separator best provides the classification.</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But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It is quite difficult to train a model like this</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This is termed as </a:t>
            </a:r>
            <a:r>
              <a:rPr lang="en-US" sz="1800">
                <a:solidFill>
                  <a:srgbClr val="FF0000"/>
                </a:solidFill>
                <a:latin typeface="Trebuchet MS"/>
                <a:ea typeface="Trebuchet MS"/>
                <a:cs typeface="Trebuchet MS"/>
                <a:sym typeface="Trebuchet MS"/>
              </a:rPr>
              <a:t>Regularisation parameter</a:t>
            </a:r>
            <a:r>
              <a:rPr lang="en-US" sz="1800">
                <a:solidFill>
                  <a:schemeClr val="dk1"/>
                </a:solidFill>
                <a:latin typeface="Trebuchet MS"/>
                <a:ea typeface="Trebuchet MS"/>
                <a:cs typeface="Trebuchet MS"/>
                <a:sym typeface="Trebuchet MS"/>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p:nvPr/>
        </p:nvSpPr>
        <p:spPr>
          <a:xfrm>
            <a:off x="1141412" y="381000"/>
            <a:ext cx="83820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2"/>
                </a:solidFill>
                <a:latin typeface="Times New Roman"/>
                <a:ea typeface="Times New Roman"/>
                <a:cs typeface="Times New Roman"/>
                <a:sym typeface="Times New Roman"/>
              </a:rPr>
              <a:t>Support Vector Machine | Linear SVM Example</a:t>
            </a:r>
            <a:endParaRPr sz="3200">
              <a:solidFill>
                <a:schemeClr val="dk2"/>
              </a:solidFill>
              <a:latin typeface="Times New Roman"/>
              <a:ea typeface="Times New Roman"/>
              <a:cs typeface="Times New Roman"/>
              <a:sym typeface="Times New Roman"/>
            </a:endParaRPr>
          </a:p>
        </p:txBody>
      </p:sp>
      <p:pic>
        <p:nvPicPr>
          <p:cNvPr id="261" name="Google Shape;261;p34"/>
          <p:cNvPicPr preferRelativeResize="0"/>
          <p:nvPr/>
        </p:nvPicPr>
        <p:blipFill rotWithShape="1">
          <a:blip r:embed="rId3">
            <a:alphaModFix/>
          </a:blip>
          <a:srcRect b="0" l="0" r="0" t="0"/>
          <a:stretch/>
        </p:blipFill>
        <p:spPr>
          <a:xfrm>
            <a:off x="229210" y="1219008"/>
            <a:ext cx="9083827" cy="4419983"/>
          </a:xfrm>
          <a:prstGeom prst="rect">
            <a:avLst/>
          </a:prstGeom>
          <a:noFill/>
          <a:ln>
            <a:noFill/>
          </a:ln>
        </p:spPr>
      </p:pic>
      <p:pic>
        <p:nvPicPr>
          <p:cNvPr id="262" name="Google Shape;262;p34"/>
          <p:cNvPicPr preferRelativeResize="0"/>
          <p:nvPr/>
        </p:nvPicPr>
        <p:blipFill rotWithShape="1">
          <a:blip r:embed="rId4">
            <a:alphaModFix/>
          </a:blip>
          <a:srcRect b="0" l="0" r="0" t="0"/>
          <a:stretch/>
        </p:blipFill>
        <p:spPr>
          <a:xfrm>
            <a:off x="8486350" y="3259025"/>
            <a:ext cx="3702475" cy="2379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5"/>
          <p:cNvPicPr preferRelativeResize="0"/>
          <p:nvPr/>
        </p:nvPicPr>
        <p:blipFill rotWithShape="1">
          <a:blip r:embed="rId3">
            <a:alphaModFix/>
          </a:blip>
          <a:srcRect b="0" l="0" r="0" t="0"/>
          <a:stretch/>
        </p:blipFill>
        <p:spPr>
          <a:xfrm>
            <a:off x="12" y="1240850"/>
            <a:ext cx="8977137" cy="4587637"/>
          </a:xfrm>
          <a:prstGeom prst="rect">
            <a:avLst/>
          </a:prstGeom>
          <a:noFill/>
          <a:ln>
            <a:noFill/>
          </a:ln>
        </p:spPr>
      </p:pic>
      <p:pic>
        <p:nvPicPr>
          <p:cNvPr id="268" name="Google Shape;268;p35"/>
          <p:cNvPicPr preferRelativeResize="0"/>
          <p:nvPr/>
        </p:nvPicPr>
        <p:blipFill rotWithShape="1">
          <a:blip r:embed="rId4">
            <a:alphaModFix/>
          </a:blip>
          <a:srcRect b="0" l="0" r="0" t="0"/>
          <a:stretch/>
        </p:blipFill>
        <p:spPr>
          <a:xfrm>
            <a:off x="7375400" y="2861000"/>
            <a:ext cx="4813424" cy="29674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6"/>
          <p:cNvPicPr preferRelativeResize="0"/>
          <p:nvPr/>
        </p:nvPicPr>
        <p:blipFill rotWithShape="1">
          <a:blip r:embed="rId3">
            <a:alphaModFix/>
          </a:blip>
          <a:srcRect b="0" l="0" r="0" t="1347"/>
          <a:stretch/>
        </p:blipFill>
        <p:spPr>
          <a:xfrm>
            <a:off x="455612" y="641478"/>
            <a:ext cx="10058400" cy="55750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p:nvPr/>
        </p:nvSpPr>
        <p:spPr>
          <a:xfrm>
            <a:off x="1598600" y="1295400"/>
            <a:ext cx="8991600" cy="4135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Support Vector Machine </a:t>
            </a:r>
            <a:endParaRPr/>
          </a:p>
          <a:p>
            <a:pPr indent="-342900" lvl="0" marL="342900" marR="0" rtl="0" algn="just">
              <a:lnSpc>
                <a:spcPct val="150000"/>
              </a:lnSpc>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Support Vector Machine Background</a:t>
            </a:r>
            <a:endParaRPr/>
          </a:p>
          <a:p>
            <a:pPr indent="-342900" lvl="0" marL="342900" marR="0" rtl="0" algn="just">
              <a:lnSpc>
                <a:spcPct val="150000"/>
              </a:lnSpc>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Support Vector Machines Algorithm</a:t>
            </a:r>
            <a:endParaRPr sz="2000">
              <a:solidFill>
                <a:schemeClr val="dk2"/>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Types of Support Vector Machine </a:t>
            </a:r>
            <a:endParaRPr/>
          </a:p>
          <a:p>
            <a:pPr indent="-342900" lvl="0" marL="342900" marR="0" rtl="0" algn="just">
              <a:lnSpc>
                <a:spcPct val="150000"/>
              </a:lnSpc>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Linear SVM Example</a:t>
            </a:r>
            <a:endParaRPr/>
          </a:p>
          <a:p>
            <a:pPr indent="-342900" lvl="0" marL="342900" marR="0" rtl="0" algn="just">
              <a:lnSpc>
                <a:spcPct val="150000"/>
              </a:lnSpc>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Non-Linear SVM Example</a:t>
            </a:r>
            <a:endParaRPr sz="2000">
              <a:solidFill>
                <a:schemeClr val="dk2"/>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Applicaion of SVM</a:t>
            </a:r>
            <a:endParaRPr sz="2000">
              <a:solidFill>
                <a:schemeClr val="dk2"/>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Pros &amp; Cons</a:t>
            </a:r>
            <a:endParaRPr sz="2000">
              <a:solidFill>
                <a:schemeClr val="dk2"/>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Conclusion</a:t>
            </a:r>
            <a:endParaRPr sz="2000">
              <a:solidFill>
                <a:schemeClr val="dk2"/>
              </a:solidFill>
              <a:latin typeface="Times New Roman"/>
              <a:ea typeface="Times New Roman"/>
              <a:cs typeface="Times New Roman"/>
              <a:sym typeface="Times New Roman"/>
            </a:endParaRPr>
          </a:p>
        </p:txBody>
      </p:sp>
      <p:sp>
        <p:nvSpPr>
          <p:cNvPr id="157" name="Google Shape;157;p19"/>
          <p:cNvSpPr/>
          <p:nvPr/>
        </p:nvSpPr>
        <p:spPr>
          <a:xfrm>
            <a:off x="4188618" y="228600"/>
            <a:ext cx="381158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u="sng">
                <a:solidFill>
                  <a:schemeClr val="dk2"/>
                </a:solidFill>
                <a:latin typeface="Times New Roman"/>
                <a:ea typeface="Times New Roman"/>
                <a:cs typeface="Times New Roman"/>
                <a:sym typeface="Times New Roman"/>
              </a:rPr>
              <a:t>Content: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7"/>
          <p:cNvPicPr preferRelativeResize="0"/>
          <p:nvPr/>
        </p:nvPicPr>
        <p:blipFill rotWithShape="1">
          <a:blip r:embed="rId3">
            <a:alphaModFix/>
          </a:blip>
          <a:srcRect b="0" l="0" r="0" t="0"/>
          <a:stretch/>
        </p:blipFill>
        <p:spPr>
          <a:xfrm>
            <a:off x="379412" y="762000"/>
            <a:ext cx="10058400" cy="55551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8"/>
          <p:cNvPicPr preferRelativeResize="0"/>
          <p:nvPr/>
        </p:nvPicPr>
        <p:blipFill rotWithShape="1">
          <a:blip r:embed="rId3">
            <a:alphaModFix/>
          </a:blip>
          <a:srcRect b="0" l="0" r="0" t="0"/>
          <a:stretch/>
        </p:blipFill>
        <p:spPr>
          <a:xfrm>
            <a:off x="455612" y="648730"/>
            <a:ext cx="10058400" cy="55605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9"/>
          <p:cNvPicPr preferRelativeResize="0"/>
          <p:nvPr/>
        </p:nvPicPr>
        <p:blipFill rotWithShape="1">
          <a:blip r:embed="rId3">
            <a:alphaModFix/>
          </a:blip>
          <a:srcRect b="0" l="0" r="0" t="0"/>
          <a:stretch/>
        </p:blipFill>
        <p:spPr>
          <a:xfrm>
            <a:off x="227012" y="534185"/>
            <a:ext cx="10058400" cy="57896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p:nvPr/>
        </p:nvSpPr>
        <p:spPr>
          <a:xfrm>
            <a:off x="303212" y="339308"/>
            <a:ext cx="906621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2"/>
                </a:solidFill>
                <a:latin typeface="Times New Roman"/>
                <a:ea typeface="Times New Roman"/>
                <a:cs typeface="Times New Roman"/>
                <a:sym typeface="Times New Roman"/>
              </a:rPr>
              <a:t>Support Vector Machine | Non-Linear SVM Example</a:t>
            </a:r>
            <a:endParaRPr/>
          </a:p>
        </p:txBody>
      </p:sp>
      <p:pic>
        <p:nvPicPr>
          <p:cNvPr id="294" name="Google Shape;294;p40"/>
          <p:cNvPicPr preferRelativeResize="0"/>
          <p:nvPr/>
        </p:nvPicPr>
        <p:blipFill rotWithShape="1">
          <a:blip r:embed="rId3">
            <a:alphaModFix/>
          </a:blip>
          <a:srcRect b="16423" l="3183" r="-3182" t="-7611"/>
          <a:stretch/>
        </p:blipFill>
        <p:spPr>
          <a:xfrm>
            <a:off x="12" y="1185075"/>
            <a:ext cx="9906000" cy="4994692"/>
          </a:xfrm>
          <a:prstGeom prst="rect">
            <a:avLst/>
          </a:prstGeom>
          <a:noFill/>
          <a:ln>
            <a:noFill/>
          </a:ln>
        </p:spPr>
      </p:pic>
      <p:pic>
        <p:nvPicPr>
          <p:cNvPr id="295" name="Google Shape;295;p40"/>
          <p:cNvPicPr preferRelativeResize="0"/>
          <p:nvPr/>
        </p:nvPicPr>
        <p:blipFill rotWithShape="1">
          <a:blip r:embed="rId4">
            <a:alphaModFix/>
          </a:blip>
          <a:srcRect b="0" l="0" r="8265" t="0"/>
          <a:stretch/>
        </p:blipFill>
        <p:spPr>
          <a:xfrm>
            <a:off x="7967425" y="2496350"/>
            <a:ext cx="4221399" cy="38685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1"/>
          <p:cNvPicPr preferRelativeResize="0"/>
          <p:nvPr/>
        </p:nvPicPr>
        <p:blipFill rotWithShape="1">
          <a:blip r:embed="rId3">
            <a:alphaModFix/>
          </a:blip>
          <a:srcRect b="0" l="0" r="0" t="0"/>
          <a:stretch/>
        </p:blipFill>
        <p:spPr>
          <a:xfrm>
            <a:off x="20824" y="629070"/>
            <a:ext cx="10058400" cy="55998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2"/>
          <p:cNvPicPr preferRelativeResize="0"/>
          <p:nvPr/>
        </p:nvPicPr>
        <p:blipFill rotWithShape="1">
          <a:blip r:embed="rId3">
            <a:alphaModFix/>
          </a:blip>
          <a:srcRect b="0" l="0" r="0" t="0"/>
          <a:stretch/>
        </p:blipFill>
        <p:spPr>
          <a:xfrm>
            <a:off x="227012" y="675788"/>
            <a:ext cx="10058400" cy="55064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3"/>
          <p:cNvPicPr preferRelativeResize="0"/>
          <p:nvPr/>
        </p:nvPicPr>
        <p:blipFill rotWithShape="1">
          <a:blip r:embed="rId3">
            <a:alphaModFix/>
          </a:blip>
          <a:srcRect b="0" l="0" r="0" t="0"/>
          <a:stretch/>
        </p:blipFill>
        <p:spPr>
          <a:xfrm>
            <a:off x="303212" y="658643"/>
            <a:ext cx="10058400" cy="55407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4"/>
          <p:cNvPicPr preferRelativeResize="0"/>
          <p:nvPr/>
        </p:nvPicPr>
        <p:blipFill rotWithShape="1">
          <a:blip r:embed="rId3">
            <a:alphaModFix/>
          </a:blip>
          <a:srcRect b="0" l="0" r="0" t="0"/>
          <a:stretch/>
        </p:blipFill>
        <p:spPr>
          <a:xfrm>
            <a:off x="303212" y="664578"/>
            <a:ext cx="10058400" cy="55288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5"/>
          <p:cNvPicPr preferRelativeResize="0"/>
          <p:nvPr/>
        </p:nvPicPr>
        <p:blipFill rotWithShape="1">
          <a:blip r:embed="rId3">
            <a:alphaModFix/>
          </a:blip>
          <a:srcRect b="0" l="0" r="0" t="0"/>
          <a:stretch/>
        </p:blipFill>
        <p:spPr>
          <a:xfrm>
            <a:off x="74612" y="304800"/>
            <a:ext cx="10058400" cy="56251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4037012" y="457200"/>
            <a:ext cx="1531200" cy="584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2"/>
              </a:buClr>
              <a:buSzPts val="3200"/>
              <a:buFont typeface="Times New Roman"/>
              <a:buNone/>
            </a:pPr>
            <a:r>
              <a:rPr b="1" lang="en-US" sz="3200" u="sng">
                <a:solidFill>
                  <a:schemeClr val="dk2"/>
                </a:solidFill>
                <a:latin typeface="Times New Roman"/>
                <a:ea typeface="Times New Roman"/>
                <a:cs typeface="Times New Roman"/>
                <a:sym typeface="Times New Roman"/>
              </a:rPr>
              <a:t>Pros:</a:t>
            </a:r>
            <a:endParaRPr/>
          </a:p>
        </p:txBody>
      </p:sp>
      <p:sp>
        <p:nvSpPr>
          <p:cNvPr id="326" name="Google Shape;326;p46"/>
          <p:cNvSpPr/>
          <p:nvPr/>
        </p:nvSpPr>
        <p:spPr>
          <a:xfrm>
            <a:off x="684212" y="1905506"/>
            <a:ext cx="8456613"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It works really well with clear margin of separation</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It is effective in high dimensional spaces.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It is effective in cases where number of dimensions is greater than the number of samples.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It uses a subset of training points in the decision function (called support vectors), so it is also memory efficient.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idx="1" type="body"/>
          </p:nvPr>
        </p:nvSpPr>
        <p:spPr>
          <a:xfrm>
            <a:off x="2057638" y="389965"/>
            <a:ext cx="7008574" cy="90543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560"/>
              <a:buNone/>
            </a:pPr>
            <a:r>
              <a:rPr b="1" lang="en-US" sz="3200" u="sng">
                <a:solidFill>
                  <a:schemeClr val="dk2"/>
                </a:solidFill>
                <a:latin typeface="Times New Roman"/>
                <a:ea typeface="Times New Roman"/>
                <a:cs typeface="Times New Roman"/>
                <a:sym typeface="Times New Roman"/>
              </a:rPr>
              <a:t>Introduction: Support Vector Machine</a:t>
            </a:r>
            <a:endParaRPr/>
          </a:p>
        </p:txBody>
      </p:sp>
      <p:sp>
        <p:nvSpPr>
          <p:cNvPr id="163" name="Google Shape;163;p20"/>
          <p:cNvSpPr/>
          <p:nvPr/>
        </p:nvSpPr>
        <p:spPr>
          <a:xfrm>
            <a:off x="913725" y="1143000"/>
            <a:ext cx="8762087"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333333"/>
                </a:solidFill>
                <a:latin typeface="Times New Roman"/>
                <a:ea typeface="Times New Roman"/>
                <a:cs typeface="Times New Roman"/>
                <a:sym typeface="Times New Roman"/>
              </a:rPr>
              <a:t>Support Vector Machine or SVM is one of the most popular Supervised Learning algorithms, which is used for Classification as well as Regression problems. However, primarily, it is used for Classification problems in Machine Learning.</a:t>
            </a:r>
            <a:endParaRPr/>
          </a:p>
        </p:txBody>
      </p:sp>
      <p:pic>
        <p:nvPicPr>
          <p:cNvPr id="164" name="Google Shape;164;p20"/>
          <p:cNvPicPr preferRelativeResize="0"/>
          <p:nvPr/>
        </p:nvPicPr>
        <p:blipFill rotWithShape="1">
          <a:blip r:embed="rId3">
            <a:alphaModFix/>
          </a:blip>
          <a:srcRect b="0" l="0" r="0" t="0"/>
          <a:stretch/>
        </p:blipFill>
        <p:spPr>
          <a:xfrm>
            <a:off x="3086077" y="3820656"/>
            <a:ext cx="4417382" cy="270909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303212" y="228600"/>
            <a:ext cx="8594400" cy="1320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2"/>
              </a:buClr>
              <a:buSzPts val="3200"/>
              <a:buFont typeface="Times New Roman"/>
              <a:buNone/>
            </a:pPr>
            <a:r>
              <a:rPr b="1" lang="en-US" sz="3200" u="sng">
                <a:solidFill>
                  <a:schemeClr val="dk2"/>
                </a:solidFill>
                <a:latin typeface="Times New Roman"/>
                <a:ea typeface="Times New Roman"/>
                <a:cs typeface="Times New Roman"/>
                <a:sym typeface="Times New Roman"/>
              </a:rPr>
              <a:t>Cons:</a:t>
            </a:r>
            <a:endParaRPr/>
          </a:p>
        </p:txBody>
      </p:sp>
      <p:sp>
        <p:nvSpPr>
          <p:cNvPr id="332" name="Google Shape;332;p47"/>
          <p:cNvSpPr/>
          <p:nvPr/>
        </p:nvSpPr>
        <p:spPr>
          <a:xfrm>
            <a:off x="150812" y="1143000"/>
            <a:ext cx="10514251"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It doesn't perform well, when we have large data set because the required training time is higher</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It also doesn't perform very well, when the data set has more noise i.e. target classes are overlapping</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SVM doesn't directly provide probability estimates, these are calculated using an expensive five-fold cross-validation. It is related SVC method of Python scikit-learn library.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677158" y="609600"/>
            <a:ext cx="8594429" cy="1320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2"/>
              </a:buClr>
              <a:buSzPts val="3200"/>
              <a:buFont typeface="Times New Roman"/>
              <a:buNone/>
            </a:pPr>
            <a:r>
              <a:rPr b="1" lang="en-US" sz="3200" u="sng">
                <a:solidFill>
                  <a:schemeClr val="dk2"/>
                </a:solidFill>
                <a:latin typeface="Times New Roman"/>
                <a:ea typeface="Times New Roman"/>
                <a:cs typeface="Times New Roman"/>
                <a:sym typeface="Times New Roman"/>
              </a:rPr>
              <a:t>Applications:</a:t>
            </a:r>
            <a:endParaRPr/>
          </a:p>
        </p:txBody>
      </p:sp>
      <p:sp>
        <p:nvSpPr>
          <p:cNvPr id="338" name="Google Shape;338;p48"/>
          <p:cNvSpPr/>
          <p:nvPr/>
        </p:nvSpPr>
        <p:spPr>
          <a:xfrm>
            <a:off x="1117310" y="1752600"/>
            <a:ext cx="8098128"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Face detection</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Text and hypertext categorization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 Classification of images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 Bioinformatics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Handwriting recognition</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 Protein fold and remote homology detection</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 Generalized predictive control(GPC)</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p:nvPr/>
        </p:nvSpPr>
        <p:spPr>
          <a:xfrm>
            <a:off x="455612" y="1230234"/>
            <a:ext cx="9448800" cy="30469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1" sz="2400">
              <a:solidFill>
                <a:srgbClr val="292929"/>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292929"/>
                </a:solidFill>
                <a:latin typeface="Times New Roman"/>
                <a:ea typeface="Times New Roman"/>
                <a:cs typeface="Times New Roman"/>
                <a:sym typeface="Times New Roman"/>
              </a:rPr>
              <a:t>SVM is a supervised learning algorithm which separates the data into different classes through the use of a hyperplane. The chosen hyperplane is one with the greatest margin between the hyperplane and all points, this yields the greatest likelihood of accurate classification. It’s a very versatile, memory efficient algorithm, however it’s prone to overfitting, can be computationally expensive depending on the size of the data and fails to provide a probabilistic explanation of the results.</a:t>
            </a:r>
            <a:endParaRPr b="0" i="0" sz="2400">
              <a:solidFill>
                <a:srgbClr val="292929"/>
              </a:solidFill>
              <a:latin typeface="Times New Roman"/>
              <a:ea typeface="Times New Roman"/>
              <a:cs typeface="Times New Roman"/>
              <a:sym typeface="Times New Roman"/>
            </a:endParaRPr>
          </a:p>
        </p:txBody>
      </p:sp>
      <p:sp>
        <p:nvSpPr>
          <p:cNvPr id="344" name="Google Shape;344;p49"/>
          <p:cNvSpPr txBox="1"/>
          <p:nvPr/>
        </p:nvSpPr>
        <p:spPr>
          <a:xfrm>
            <a:off x="677158" y="609600"/>
            <a:ext cx="859442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2"/>
              </a:buClr>
              <a:buSzPts val="3200"/>
              <a:buFont typeface="Times New Roman"/>
              <a:buNone/>
            </a:pPr>
            <a:r>
              <a:rPr b="1" lang="en-US" sz="3200" u="sng">
                <a:solidFill>
                  <a:schemeClr val="dk2"/>
                </a:solidFill>
                <a:latin typeface="Times New Roman"/>
                <a:ea typeface="Times New Roman"/>
                <a:cs typeface="Times New Roman"/>
                <a:sym typeface="Times New Roman"/>
              </a:rPr>
              <a:t>Conclusion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0"/>
          <p:cNvPicPr preferRelativeResize="0"/>
          <p:nvPr/>
        </p:nvPicPr>
        <p:blipFill>
          <a:blip r:embed="rId3">
            <a:alphaModFix/>
          </a:blip>
          <a:stretch>
            <a:fillRect/>
          </a:stretch>
        </p:blipFill>
        <p:spPr>
          <a:xfrm>
            <a:off x="2724200" y="1319125"/>
            <a:ext cx="5242775" cy="408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p:nvPr/>
        </p:nvSpPr>
        <p:spPr>
          <a:xfrm>
            <a:off x="455612" y="1047720"/>
            <a:ext cx="9220200" cy="512448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2400" u="none" strike="noStrike">
                <a:solidFill>
                  <a:srgbClr val="283030"/>
                </a:solidFill>
                <a:latin typeface="Times New Roman"/>
                <a:ea typeface="Times New Roman"/>
                <a:cs typeface="Times New Roman"/>
                <a:sym typeface="Times New Roman"/>
              </a:rPr>
              <a:t>Support Vector Machine (SVM) is a supervised classification method derived from statistical learning theory that often yields good classification results from complex and noisy data. Supervised learning can be divided into two categories: </a:t>
            </a:r>
            <a:r>
              <a:rPr b="1" i="0" lang="en-US" sz="2400" u="none" strike="noStrike">
                <a:solidFill>
                  <a:srgbClr val="283030"/>
                </a:solidFill>
                <a:latin typeface="Times New Roman"/>
                <a:ea typeface="Times New Roman"/>
                <a:cs typeface="Times New Roman"/>
                <a:sym typeface="Times New Roman"/>
              </a:rPr>
              <a:t>classification and regression.</a:t>
            </a:r>
            <a:endParaRPr b="0" sz="2400">
              <a:solidFill>
                <a:schemeClr val="dk1"/>
              </a:solidFill>
              <a:latin typeface="Times New Roman"/>
              <a:ea typeface="Times New Roman"/>
              <a:cs typeface="Times New Roman"/>
              <a:sym typeface="Times New Roman"/>
            </a:endParaRPr>
          </a:p>
          <a:p>
            <a:pPr indent="0" lvl="0" marL="0" marR="0" rtl="0" algn="just">
              <a:spcBef>
                <a:spcPts val="900"/>
              </a:spcBef>
              <a:spcAft>
                <a:spcPts val="0"/>
              </a:spcAft>
              <a:buNone/>
            </a:pPr>
            <a:r>
              <a:rPr b="1" i="1" lang="en-US" sz="2500" u="none" strike="noStrike">
                <a:solidFill>
                  <a:srgbClr val="283030"/>
                </a:solidFill>
                <a:latin typeface="Times New Roman"/>
                <a:ea typeface="Times New Roman"/>
                <a:cs typeface="Times New Roman"/>
                <a:sym typeface="Times New Roman"/>
              </a:rPr>
              <a:t>Classification</a:t>
            </a:r>
            <a:r>
              <a:rPr b="0" i="0" lang="en-US" sz="2400" u="none" strike="noStrike">
                <a:solidFill>
                  <a:srgbClr val="283030"/>
                </a:solidFill>
                <a:latin typeface="Times New Roman"/>
                <a:ea typeface="Times New Roman"/>
                <a:cs typeface="Times New Roman"/>
                <a:sym typeface="Times New Roman"/>
              </a:rPr>
              <a:t> is the process of finding or discovering a model or function which helps in separating the data into multiple categorical classes i.e. discrete values. Some examples of classification include spam detection, attrition rate prediction, sentiment analysis, dog breed detection and so on.</a:t>
            </a:r>
            <a:endParaRPr b="0" sz="2400">
              <a:solidFill>
                <a:schemeClr val="dk1"/>
              </a:solidFill>
              <a:latin typeface="Times New Roman"/>
              <a:ea typeface="Times New Roman"/>
              <a:cs typeface="Times New Roman"/>
              <a:sym typeface="Times New Roman"/>
            </a:endParaRPr>
          </a:p>
          <a:p>
            <a:pPr indent="0" lvl="0" marL="0" marR="0" rtl="0" algn="just">
              <a:spcBef>
                <a:spcPts val="900"/>
              </a:spcBef>
              <a:spcAft>
                <a:spcPts val="0"/>
              </a:spcAft>
              <a:buNone/>
            </a:pPr>
            <a:r>
              <a:t/>
            </a:r>
            <a:endParaRPr sz="2400">
              <a:solidFill>
                <a:srgbClr val="FF0000"/>
              </a:solidFill>
              <a:latin typeface="Times New Roman"/>
              <a:ea typeface="Times New Roman"/>
              <a:cs typeface="Times New Roman"/>
              <a:sym typeface="Times New Roman"/>
            </a:endParaRPr>
          </a:p>
        </p:txBody>
      </p:sp>
      <p:sp>
        <p:nvSpPr>
          <p:cNvPr id="170" name="Google Shape;170;p21"/>
          <p:cNvSpPr/>
          <p:nvPr/>
        </p:nvSpPr>
        <p:spPr>
          <a:xfrm>
            <a:off x="1903412" y="101025"/>
            <a:ext cx="674665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chemeClr val="dk2"/>
                </a:solidFill>
                <a:latin typeface="Times New Roman"/>
                <a:ea typeface="Times New Roman"/>
                <a:cs typeface="Times New Roman"/>
                <a:sym typeface="Times New Roman"/>
              </a:rPr>
              <a:t>Support Vector Machine Background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p:nvPr/>
        </p:nvSpPr>
        <p:spPr>
          <a:xfrm>
            <a:off x="455612" y="1047720"/>
            <a:ext cx="9220200" cy="55707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2400" u="none" strike="noStrike">
                <a:solidFill>
                  <a:srgbClr val="000000"/>
                </a:solidFill>
                <a:latin typeface="Times New Roman"/>
                <a:ea typeface="Times New Roman"/>
                <a:cs typeface="Times New Roman"/>
                <a:sym typeface="Times New Roman"/>
              </a:rPr>
              <a:t>SVM separates the classes with a decision surface that maximizes the margin between the classes. The surface is often called the optimal hyperplane, and the data points closest to the hyperplane are called support vectors. The support vectors are the critical elements of the training set.</a:t>
            </a:r>
            <a:endParaRPr/>
          </a:p>
          <a:p>
            <a:pPr indent="0" lvl="0" marL="0" marR="0" rtl="0" algn="just">
              <a:spcBef>
                <a:spcPts val="0"/>
              </a:spcBef>
              <a:spcAft>
                <a:spcPts val="0"/>
              </a:spcAft>
              <a:buNone/>
            </a:pPr>
            <a:r>
              <a:t/>
            </a:r>
            <a:endParaRPr b="0"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400" u="none" strike="noStrike">
                <a:solidFill>
                  <a:srgbClr val="000000"/>
                </a:solidFill>
                <a:latin typeface="Times New Roman"/>
                <a:ea typeface="Times New Roman"/>
                <a:cs typeface="Times New Roman"/>
                <a:sym typeface="Times New Roman"/>
              </a:rPr>
              <a:t>In supervised learning (like SVM) algorithms learn from labeled data. After understanding the data, the algorithm determines which label should be given to new data by associating patterns to the unlabeled new data.</a:t>
            </a:r>
            <a:endParaRPr/>
          </a:p>
          <a:p>
            <a:pPr indent="0" lvl="0" marL="0" marR="0" rtl="0" algn="just">
              <a:spcBef>
                <a:spcPts val="0"/>
              </a:spcBef>
              <a:spcAft>
                <a:spcPts val="0"/>
              </a:spcAft>
              <a:buNone/>
            </a:pPr>
            <a:r>
              <a:t/>
            </a:r>
            <a:endParaRPr b="0"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400">
              <a:solidFill>
                <a:schemeClr val="dk1"/>
              </a:solidFill>
              <a:latin typeface="Times New Roman"/>
              <a:ea typeface="Times New Roman"/>
              <a:cs typeface="Times New Roman"/>
              <a:sym typeface="Times New Roman"/>
            </a:endParaRPr>
          </a:p>
        </p:txBody>
      </p:sp>
      <p:sp>
        <p:nvSpPr>
          <p:cNvPr id="176" name="Google Shape;176;p22"/>
          <p:cNvSpPr/>
          <p:nvPr/>
        </p:nvSpPr>
        <p:spPr>
          <a:xfrm>
            <a:off x="1903412" y="101025"/>
            <a:ext cx="674665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chemeClr val="dk2"/>
                </a:solidFill>
                <a:latin typeface="Times New Roman"/>
                <a:ea typeface="Times New Roman"/>
                <a:cs typeface="Times New Roman"/>
                <a:sym typeface="Times New Roman"/>
              </a:rPr>
              <a:t>Support Vector Machine Background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p:nvPr/>
        </p:nvSpPr>
        <p:spPr>
          <a:xfrm>
            <a:off x="226999" y="965775"/>
            <a:ext cx="9977700" cy="1938900"/>
          </a:xfrm>
          <a:prstGeom prst="rect">
            <a:avLst/>
          </a:prstGeom>
          <a:noFill/>
          <a:ln>
            <a:noFill/>
          </a:ln>
        </p:spPr>
        <p:txBody>
          <a:bodyPr anchorCtr="0" anchor="t" bIns="45700" lIns="91425" spcFirstLastPara="1" rIns="91425" wrap="square" tIns="45700">
            <a:noAutofit/>
          </a:bodyPr>
          <a:lstStyle/>
          <a:p>
            <a:pPr indent="-317500" lvl="0" marL="342900" marR="0" rtl="0" algn="just">
              <a:spcBef>
                <a:spcPts val="0"/>
              </a:spcBef>
              <a:spcAft>
                <a:spcPts val="0"/>
              </a:spcAft>
              <a:buClr>
                <a:srgbClr val="333333"/>
              </a:buClr>
              <a:buSzPts val="2000"/>
              <a:buFont typeface="Arial"/>
              <a:buChar char="•"/>
            </a:pPr>
            <a:r>
              <a:rPr lang="en-US" sz="2000">
                <a:solidFill>
                  <a:srgbClr val="333333"/>
                </a:solidFill>
                <a:highlight>
                  <a:srgbClr val="FFFFFF"/>
                </a:highlight>
                <a:latin typeface="Roboto"/>
                <a:ea typeface="Roboto"/>
                <a:cs typeface="Roboto"/>
                <a:sym typeface="Roboto"/>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sz="2000">
              <a:solidFill>
                <a:srgbClr val="333333"/>
              </a:solidFill>
              <a:highlight>
                <a:srgbClr val="FFFFFF"/>
              </a:highlight>
              <a:latin typeface="Roboto"/>
              <a:ea typeface="Roboto"/>
              <a:cs typeface="Roboto"/>
              <a:sym typeface="Roboto"/>
            </a:endParaRPr>
          </a:p>
          <a:p>
            <a:pPr indent="0" lvl="0" marL="457200" marR="0" rtl="0" algn="just">
              <a:spcBef>
                <a:spcPts val="0"/>
              </a:spcBef>
              <a:spcAft>
                <a:spcPts val="0"/>
              </a:spcAft>
              <a:buNone/>
            </a:pPr>
            <a:r>
              <a:t/>
            </a:r>
            <a:endParaRPr sz="2000">
              <a:solidFill>
                <a:srgbClr val="333333"/>
              </a:solidFill>
              <a:highlight>
                <a:srgbClr val="FFFFFF"/>
              </a:highlight>
              <a:latin typeface="Roboto"/>
              <a:ea typeface="Roboto"/>
              <a:cs typeface="Roboto"/>
              <a:sym typeface="Roboto"/>
            </a:endParaRPr>
          </a:p>
          <a:p>
            <a:pPr indent="-304800" lvl="0" marL="342900" marR="0" rtl="0" algn="just">
              <a:spcBef>
                <a:spcPts val="0"/>
              </a:spcBef>
              <a:spcAft>
                <a:spcPts val="0"/>
              </a:spcAft>
              <a:buClr>
                <a:srgbClr val="333333"/>
              </a:buClr>
              <a:buSzPts val="1800"/>
              <a:buFont typeface="Arial"/>
              <a:buChar char="•"/>
            </a:pPr>
            <a:r>
              <a:rPr b="0" i="0" lang="en-US" sz="2000">
                <a:solidFill>
                  <a:srgbClr val="333333"/>
                </a:solidFill>
                <a:latin typeface="Times New Roman"/>
                <a:ea typeface="Times New Roman"/>
                <a:cs typeface="Times New Roman"/>
                <a:sym typeface="Times New Roman"/>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r>
              <a:rPr b="0" i="0" lang="en-US" sz="1800">
                <a:solidFill>
                  <a:srgbClr val="333333"/>
                </a:solidFill>
                <a:latin typeface="Times New Roman"/>
                <a:ea typeface="Times New Roman"/>
                <a:cs typeface="Times New Roman"/>
                <a:sym typeface="Times New Roman"/>
              </a:rPr>
              <a:t>:</a:t>
            </a:r>
            <a:endParaRPr sz="1800">
              <a:solidFill>
                <a:schemeClr val="dk2"/>
              </a:solidFill>
              <a:latin typeface="Times New Roman"/>
              <a:ea typeface="Times New Roman"/>
              <a:cs typeface="Times New Roman"/>
              <a:sym typeface="Times New Roman"/>
            </a:endParaRPr>
          </a:p>
        </p:txBody>
      </p:sp>
      <p:sp>
        <p:nvSpPr>
          <p:cNvPr id="182" name="Google Shape;182;p23"/>
          <p:cNvSpPr/>
          <p:nvPr/>
        </p:nvSpPr>
        <p:spPr>
          <a:xfrm>
            <a:off x="2132012" y="381000"/>
            <a:ext cx="638841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chemeClr val="dk2"/>
                </a:solidFill>
                <a:latin typeface="Times New Roman"/>
                <a:ea typeface="Times New Roman"/>
                <a:cs typeface="Times New Roman"/>
                <a:sym typeface="Times New Roman"/>
              </a:rPr>
              <a:t>Support Vector Machine Algorithm</a:t>
            </a:r>
            <a:endParaRPr/>
          </a:p>
        </p:txBody>
      </p:sp>
      <p:pic>
        <p:nvPicPr>
          <p:cNvPr id="183" name="Google Shape;183;p23"/>
          <p:cNvPicPr preferRelativeResize="0"/>
          <p:nvPr/>
        </p:nvPicPr>
        <p:blipFill rotWithShape="1">
          <a:blip r:embed="rId3">
            <a:alphaModFix/>
          </a:blip>
          <a:srcRect b="0" l="0" r="0" t="0"/>
          <a:stretch/>
        </p:blipFill>
        <p:spPr>
          <a:xfrm>
            <a:off x="5650907" y="3878408"/>
            <a:ext cx="4405310" cy="2976561"/>
          </a:xfrm>
          <a:prstGeom prst="rect">
            <a:avLst/>
          </a:prstGeom>
          <a:noFill/>
          <a:ln>
            <a:noFill/>
          </a:ln>
          <a:effectLst>
            <a:outerShdw blurRad="292100" rotWithShape="0" algn="tl" dir="2700000" dist="139700">
              <a:srgbClr val="333333">
                <a:alpha val="64705"/>
              </a:srgbClr>
            </a:outerShdw>
          </a:effectLst>
        </p:spPr>
      </p:pic>
      <p:pic>
        <p:nvPicPr>
          <p:cNvPr id="184" name="Google Shape;184;p23"/>
          <p:cNvPicPr preferRelativeResize="0"/>
          <p:nvPr/>
        </p:nvPicPr>
        <p:blipFill rotWithShape="1">
          <a:blip r:embed="rId4">
            <a:alphaModFix/>
          </a:blip>
          <a:srcRect b="0" l="0" r="0" t="0"/>
          <a:stretch/>
        </p:blipFill>
        <p:spPr>
          <a:xfrm>
            <a:off x="1496355" y="3878398"/>
            <a:ext cx="3761393" cy="2976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p:nvPr/>
        </p:nvSpPr>
        <p:spPr>
          <a:xfrm>
            <a:off x="455612" y="685800"/>
            <a:ext cx="11201400" cy="563231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Vector: </a:t>
            </a:r>
            <a:r>
              <a:rPr lang="en-US" sz="2400">
                <a:solidFill>
                  <a:schemeClr val="dk1"/>
                </a:solidFill>
                <a:latin typeface="Times New Roman"/>
                <a:ea typeface="Times New Roman"/>
                <a:cs typeface="Times New Roman"/>
                <a:sym typeface="Times New Roman"/>
              </a:rPr>
              <a:t>The vector points closest to the hyperplane are known as the </a:t>
            </a:r>
            <a:r>
              <a:rPr b="1" lang="en-US" sz="2400">
                <a:solidFill>
                  <a:schemeClr val="dk1"/>
                </a:solidFill>
                <a:latin typeface="Times New Roman"/>
                <a:ea typeface="Times New Roman"/>
                <a:cs typeface="Times New Roman"/>
                <a:sym typeface="Times New Roman"/>
              </a:rPr>
              <a:t>support vector points </a:t>
            </a:r>
            <a:r>
              <a:rPr lang="en-US" sz="2400">
                <a:solidFill>
                  <a:schemeClr val="dk1"/>
                </a:solidFill>
                <a:latin typeface="Times New Roman"/>
                <a:ea typeface="Times New Roman"/>
                <a:cs typeface="Times New Roman"/>
                <a:sym typeface="Times New Roman"/>
              </a:rPr>
              <a:t>because only these two points are contributing to the result of the algorithm, and other points are not.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Hyperplane:</a:t>
            </a:r>
            <a:r>
              <a:rPr lang="en-US" sz="2400">
                <a:solidFill>
                  <a:schemeClr val="dk1"/>
                </a:solidFill>
                <a:latin typeface="Times New Roman"/>
                <a:ea typeface="Times New Roman"/>
                <a:cs typeface="Times New Roman"/>
                <a:sym typeface="Times New Roman"/>
              </a:rPr>
              <a:t> 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Marginal Distance:</a:t>
            </a:r>
            <a:r>
              <a:rPr b="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The distance of the vectors from the hyperplane is called the margin, which is a separation of a line to the closest class points. We would like to choose a hyperplane that maximises the margin between classes. The graph below shows what good margin and bad margin are.</a:t>
            </a:r>
            <a:endParaRPr b="0" i="0" sz="2400">
              <a:solidFill>
                <a:schemeClr val="dk1"/>
              </a:solidFill>
              <a:latin typeface="Times New Roman"/>
              <a:ea typeface="Times New Roman"/>
              <a:cs typeface="Times New Roman"/>
              <a:sym typeface="Times New Roman"/>
            </a:endParaRPr>
          </a:p>
        </p:txBody>
      </p:sp>
      <p:sp>
        <p:nvSpPr>
          <p:cNvPr id="190" name="Google Shape;190;p24"/>
          <p:cNvSpPr/>
          <p:nvPr/>
        </p:nvSpPr>
        <p:spPr>
          <a:xfrm>
            <a:off x="2051726" y="24825"/>
            <a:ext cx="739548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chemeClr val="dk2"/>
                </a:solidFill>
                <a:latin typeface="Times New Roman"/>
                <a:ea typeface="Times New Roman"/>
                <a:cs typeface="Times New Roman"/>
                <a:sym typeface="Times New Roman"/>
              </a:rPr>
              <a:t>Support Vector, Hyperplane, and Margin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p:nvPr/>
        </p:nvSpPr>
        <p:spPr>
          <a:xfrm>
            <a:off x="135776" y="253820"/>
            <a:ext cx="11189447"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rgbClr val="333333"/>
                </a:solidFill>
                <a:latin typeface="Times New Roman"/>
                <a:ea typeface="Times New Roman"/>
                <a:cs typeface="Times New Roman"/>
                <a:sym typeface="Times New Roman"/>
              </a:rPr>
              <a:t>Example:</a:t>
            </a:r>
            <a:r>
              <a:rPr lang="en-US" sz="2400">
                <a:solidFill>
                  <a:srgbClr val="333333"/>
                </a:solidFill>
                <a:latin typeface="Times New Roman"/>
                <a:ea typeface="Times New Roman"/>
                <a:cs typeface="Times New Roman"/>
                <a:sym typeface="Times New Roman"/>
              </a:rPr>
              <a:t> Suppose we see a strange cat that also has some features of dogs, so if we want a model that can accurately identify whether it is a cat or dog, so such a model can be created by using the SVM algorithm. As support vector creates a decision boundary between these two data (cat and dog) and choose extreme cases (support vectors), it will see the extreme case of cat and dog. On the basis of the support vectors, it will classify it as a cat. Consider the below diagram:</a:t>
            </a:r>
            <a:endParaRPr sz="2400">
              <a:solidFill>
                <a:schemeClr val="dk1"/>
              </a:solidFill>
              <a:latin typeface="Times New Roman"/>
              <a:ea typeface="Times New Roman"/>
              <a:cs typeface="Times New Roman"/>
              <a:sym typeface="Times New Roman"/>
            </a:endParaRPr>
          </a:p>
        </p:txBody>
      </p:sp>
      <p:pic>
        <p:nvPicPr>
          <p:cNvPr descr="Support Vector Machine Algorithm" id="196" name="Google Shape;196;p25"/>
          <p:cNvPicPr preferRelativeResize="0"/>
          <p:nvPr/>
        </p:nvPicPr>
        <p:blipFill rotWithShape="1">
          <a:blip r:embed="rId3">
            <a:alphaModFix/>
          </a:blip>
          <a:srcRect b="0" l="0" r="0" t="0"/>
          <a:stretch/>
        </p:blipFill>
        <p:spPr>
          <a:xfrm>
            <a:off x="2589212" y="2632463"/>
            <a:ext cx="4762500" cy="2857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p:nvPr/>
        </p:nvSpPr>
        <p:spPr>
          <a:xfrm>
            <a:off x="227012" y="982176"/>
            <a:ext cx="9220200"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2"/>
                </a:solidFill>
                <a:latin typeface="Times New Roman"/>
                <a:ea typeface="Times New Roman"/>
                <a:cs typeface="Times New Roman"/>
                <a:sym typeface="Times New Roman"/>
              </a:rPr>
              <a:t>SVM can be of two types:</a:t>
            </a:r>
            <a:endParaRPr/>
          </a:p>
          <a:p>
            <a:pPr indent="0" lvl="0" marL="0" marR="0" rtl="0" algn="just">
              <a:spcBef>
                <a:spcPts val="0"/>
              </a:spcBef>
              <a:spcAft>
                <a:spcPts val="0"/>
              </a:spcAft>
              <a:buNone/>
            </a:pPr>
            <a:r>
              <a:t/>
            </a:r>
            <a:endParaRPr sz="2400">
              <a:solidFill>
                <a:schemeClr val="dk2"/>
              </a:solidFill>
              <a:latin typeface="Times New Roman"/>
              <a:ea typeface="Times New Roman"/>
              <a:cs typeface="Times New Roman"/>
              <a:sym typeface="Times New Roman"/>
            </a:endParaRPr>
          </a:p>
          <a:p>
            <a:pPr indent="-152400" lvl="0" marL="0" marR="0" rtl="0" algn="just">
              <a:spcBef>
                <a:spcPts val="0"/>
              </a:spcBef>
              <a:spcAft>
                <a:spcPts val="0"/>
              </a:spcAft>
              <a:buClr>
                <a:schemeClr val="dk2"/>
              </a:buClr>
              <a:buSzPts val="2400"/>
              <a:buFont typeface="Arial"/>
              <a:buChar char="•"/>
            </a:pPr>
            <a:r>
              <a:rPr b="1" lang="en-US" sz="2400">
                <a:solidFill>
                  <a:schemeClr val="dk2"/>
                </a:solidFill>
                <a:latin typeface="Times New Roman"/>
                <a:ea typeface="Times New Roman"/>
                <a:cs typeface="Times New Roman"/>
                <a:sym typeface="Times New Roman"/>
              </a:rPr>
              <a:t>Linear SVM:</a:t>
            </a:r>
            <a:r>
              <a:rPr lang="en-US" sz="2400">
                <a:solidFill>
                  <a:schemeClr val="dk2"/>
                </a:solidFill>
                <a:latin typeface="Times New Roman"/>
                <a:ea typeface="Times New Roman"/>
                <a:cs typeface="Times New Roman"/>
                <a:sym typeface="Times New Roman"/>
              </a:rPr>
              <a:t> Linear SVM is used for linearly separable data, which means if a dataset can be classified into two classes by using a single straight line, then such data is termed as linearly separable data, and classifier is used called as Linear SVM classifier.</a:t>
            </a:r>
            <a:endParaRPr/>
          </a:p>
          <a:p>
            <a:pPr indent="0" lvl="0" marL="0" marR="0" rtl="0" algn="just">
              <a:spcBef>
                <a:spcPts val="0"/>
              </a:spcBef>
              <a:spcAft>
                <a:spcPts val="0"/>
              </a:spcAft>
              <a:buClr>
                <a:schemeClr val="dk1"/>
              </a:buClr>
              <a:buSzPts val="2400"/>
              <a:buFont typeface="Arial"/>
              <a:buNone/>
            </a:pPr>
            <a:r>
              <a:t/>
            </a:r>
            <a:endParaRPr sz="2400">
              <a:solidFill>
                <a:schemeClr val="dk2"/>
              </a:solidFill>
              <a:latin typeface="Times New Roman"/>
              <a:ea typeface="Times New Roman"/>
              <a:cs typeface="Times New Roman"/>
              <a:sym typeface="Times New Roman"/>
            </a:endParaRPr>
          </a:p>
          <a:p>
            <a:pPr indent="-152400" lvl="0" marL="0" marR="0" rtl="0" algn="just">
              <a:spcBef>
                <a:spcPts val="0"/>
              </a:spcBef>
              <a:spcAft>
                <a:spcPts val="0"/>
              </a:spcAft>
              <a:buClr>
                <a:schemeClr val="dk2"/>
              </a:buClr>
              <a:buSzPts val="2400"/>
              <a:buFont typeface="Arial"/>
              <a:buChar char="•"/>
            </a:pPr>
            <a:r>
              <a:rPr b="1" lang="en-US" sz="2400">
                <a:solidFill>
                  <a:schemeClr val="dk2"/>
                </a:solidFill>
                <a:latin typeface="Times New Roman"/>
                <a:ea typeface="Times New Roman"/>
                <a:cs typeface="Times New Roman"/>
                <a:sym typeface="Times New Roman"/>
              </a:rPr>
              <a:t>Non-linear SVM:</a:t>
            </a:r>
            <a:r>
              <a:rPr lang="en-US" sz="2400">
                <a:solidFill>
                  <a:schemeClr val="dk2"/>
                </a:solidFill>
                <a:latin typeface="Times New Roman"/>
                <a:ea typeface="Times New Roman"/>
                <a:cs typeface="Times New Roman"/>
                <a:sym typeface="Times New Roman"/>
              </a:rPr>
              <a:t> Non-Linear SVM is used for non-linearly separated data, which means if a dataset cannot be classified by using a straight line, then such data is termed as non-linear data and classifier used is called as Non-linear SVM classifier.</a:t>
            </a:r>
            <a:endParaRPr/>
          </a:p>
        </p:txBody>
      </p:sp>
      <p:sp>
        <p:nvSpPr>
          <p:cNvPr id="202" name="Google Shape;202;p26"/>
          <p:cNvSpPr/>
          <p:nvPr/>
        </p:nvSpPr>
        <p:spPr>
          <a:xfrm>
            <a:off x="4041104" y="177225"/>
            <a:ext cx="266290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chemeClr val="dk2"/>
                </a:solidFill>
                <a:latin typeface="Times New Roman"/>
                <a:ea typeface="Times New Roman"/>
                <a:cs typeface="Times New Roman"/>
                <a:sym typeface="Times New Roman"/>
              </a:rPr>
              <a:t>Types of SVM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