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80" r:id="rId4"/>
    <p:sldId id="282" r:id="rId5"/>
    <p:sldId id="283" r:id="rId6"/>
    <p:sldId id="285" r:id="rId7"/>
    <p:sldId id="284" r:id="rId8"/>
    <p:sldId id="286" r:id="rId9"/>
    <p:sldId id="291" r:id="rId10"/>
    <p:sldId id="281" r:id="rId11"/>
    <p:sldId id="287" r:id="rId12"/>
    <p:sldId id="288" r:id="rId13"/>
    <p:sldId id="289" r:id="rId14"/>
    <p:sldId id="304" r:id="rId15"/>
    <p:sldId id="305" r:id="rId16"/>
    <p:sldId id="29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8B89E-B529-4177-8970-BC59ECAA830A}" type="datetimeFigureOut">
              <a:rPr lang="en-US" smtClean="0"/>
              <a:t>16-May-23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B43F3-CDF2-4B70-AE9B-26151BF8E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9DCEEDC-5E68-4494-90CD-363DCE80839D}" type="datetime1">
              <a:rPr lang="en-US" smtClean="0"/>
              <a:t>16-May-23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2149-8D6F-4542-81C7-7C49F2B68BCF}" type="datetime1">
              <a:rPr lang="en-US" smtClean="0"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23247-6C8C-4F5E-81B4-C9B4CDF2FA4C}" type="datetime1">
              <a:rPr lang="en-US" smtClean="0"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98C44E2-B63A-41DA-85E1-D73F427720F6}" type="datetime1">
              <a:rPr lang="en-US" smtClean="0"/>
              <a:t>16-May-23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228193F-D170-431E-9A94-A3721F7604C4}" type="datetime1">
              <a:rPr lang="en-US" smtClean="0"/>
              <a:t>16-May-23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0FFC0-2B36-46D9-B7D3-9C9201DCBBB8}" type="datetime1">
              <a:rPr lang="en-US" smtClean="0"/>
              <a:t>16-May-23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C3D66-744E-4103-97DF-16547B21C192}" type="datetime1">
              <a:rPr lang="en-US" smtClean="0"/>
              <a:t>16-May-23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6E29135-3B9C-4C77-857E-7C7A56A53318}" type="datetime1">
              <a:rPr lang="en-US" smtClean="0"/>
              <a:t>16-May-23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C774-2BA2-4E0F-891C-74AFEA015B99}" type="datetime1">
              <a:rPr lang="en-US" smtClean="0"/>
              <a:t>16-May-23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3E82097-666A-4F5A-B715-77D20F20B37E}" type="datetime1">
              <a:rPr lang="en-US" smtClean="0"/>
              <a:t>16-May-23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F286C5E-848B-4CDF-AAD1-C7445197B2B3}" type="datetime1">
              <a:rPr lang="en-US" smtClean="0"/>
              <a:t>16-May-23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51F713-FC7F-4CCB-AF6A-37AABA64D435}" type="datetime1">
              <a:rPr lang="en-US" smtClean="0"/>
              <a:t>16-May-23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9D2485F-384D-496E-AD10-BB7689FAD0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553200" cy="1894362"/>
          </a:xfrm>
        </p:spPr>
        <p:txBody>
          <a:bodyPr/>
          <a:lstStyle/>
          <a:p>
            <a:r>
              <a:rPr lang="en-US" dirty="0"/>
              <a:t>CSE 219: Digital Logic &amp; Computer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Tamanna Haque Nipa</a:t>
            </a:r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Dept. of CSE</a:t>
            </a:r>
          </a:p>
          <a:p>
            <a:pPr algn="r"/>
            <a:r>
              <a:rPr lang="en-US" dirty="0"/>
              <a:t>Stamford University Bangladesh</a:t>
            </a:r>
          </a:p>
        </p:txBody>
      </p:sp>
    </p:spTree>
    <p:extLst>
      <p:ext uri="{BB962C8B-B14F-4D97-AF65-F5344CB8AC3E}">
        <p14:creationId xmlns:p14="http://schemas.microsoft.com/office/powerpoint/2010/main" val="3748465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/>
          <a:lstStyle/>
          <a:p>
            <a:r>
              <a:rPr lang="en-US" dirty="0"/>
              <a:t>A synchronous counter is one in which all the flip-flops in the counter are clocked at the same time by a common clock pulse</a:t>
            </a:r>
          </a:p>
          <a:p>
            <a:r>
              <a:rPr lang="en-US" dirty="0"/>
              <a:t>The propagation delay is very low</a:t>
            </a:r>
          </a:p>
          <a:p>
            <a:r>
              <a:rPr lang="en-US" dirty="0"/>
              <a:t>These are faster than that of ripple counters. </a:t>
            </a:r>
          </a:p>
          <a:p>
            <a:r>
              <a:rPr lang="en-US" dirty="0"/>
              <a:t>Large number of logic gates are required to design</a:t>
            </a:r>
          </a:p>
          <a:p>
            <a:r>
              <a:rPr lang="en-US" dirty="0"/>
              <a:t>High cost</a:t>
            </a:r>
          </a:p>
          <a:p>
            <a:r>
              <a:rPr lang="en-US" dirty="0"/>
              <a:t>Synchronous circuits are easy to design.</a:t>
            </a:r>
          </a:p>
          <a:p>
            <a:r>
              <a:rPr lang="en-US" dirty="0"/>
              <a:t>Standard logic packages available for synchronous.</a:t>
            </a:r>
          </a:p>
        </p:txBody>
      </p:sp>
    </p:spTree>
    <p:extLst>
      <p:ext uri="{BB962C8B-B14F-4D97-AF65-F5344CB8AC3E}">
        <p14:creationId xmlns:p14="http://schemas.microsoft.com/office/powerpoint/2010/main" val="339948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22706"/>
            <a:ext cx="498348" cy="47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bit Synchronous Up Counter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48553010"/>
              </p:ext>
            </p:extLst>
          </p:nvPr>
        </p:nvGraphicFramePr>
        <p:xfrm>
          <a:off x="457200" y="1828800"/>
          <a:ext cx="1752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04800" y="2209800"/>
            <a:ext cx="0" cy="2895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933700" y="28194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2892552" y="36207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24" idx="3"/>
          </p:cNvCxnSpPr>
          <p:nvPr/>
        </p:nvCxnSpPr>
        <p:spPr>
          <a:xfrm>
            <a:off x="2362200" y="3735062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05100" y="4158734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15491" y="3352800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52900" y="4267200"/>
            <a:ext cx="20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72712" y="33088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68753" y="31242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8752" y="3997452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14700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Flip Flop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734056" y="2590800"/>
            <a:ext cx="0" cy="1567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164842" y="3387923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48" name="Oval 47"/>
          <p:cNvSpPr/>
          <p:nvPr/>
        </p:nvSpPr>
        <p:spPr>
          <a:xfrm>
            <a:off x="2819400" y="3675257"/>
            <a:ext cx="107442" cy="981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241042" y="3352800"/>
            <a:ext cx="4351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838700" y="28194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4797552" y="36207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4500525" y="37243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10100" y="4158734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10100" y="33040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057900" y="4267200"/>
            <a:ext cx="20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77712" y="3308866"/>
            <a:ext cx="189738" cy="10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73753" y="31242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73752" y="3997452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19700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Flip Flop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639057" y="3304032"/>
            <a:ext cx="0" cy="878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724400" y="3679566"/>
            <a:ext cx="107442" cy="981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58050" y="28194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 rot="5400000">
            <a:off x="7216902" y="36207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endCxn id="66" idx="3"/>
          </p:cNvCxnSpPr>
          <p:nvPr/>
        </p:nvCxnSpPr>
        <p:spPr>
          <a:xfrm>
            <a:off x="6838950" y="3724340"/>
            <a:ext cx="416052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039841" y="4158734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86600" y="3304032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477250" y="4267200"/>
            <a:ext cx="20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452595" y="3308866"/>
            <a:ext cx="2342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293103" y="31242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293102" y="3997452"/>
            <a:ext cx="46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39050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Flip Flop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087362" y="3308866"/>
            <a:ext cx="0" cy="85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7143750" y="3675257"/>
            <a:ext cx="107442" cy="981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209800" y="2590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2529840" y="37432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515612" y="37297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504944" y="21003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248400" y="2133600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666988" y="2133600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81499" y="16764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19800" y="1688068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346947" y="16764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6858000" y="3733800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23744" y="4953000"/>
            <a:ext cx="1991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495800" y="33040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934200" y="2654545"/>
            <a:ext cx="171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495800" y="2590800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6248400" y="2743200"/>
            <a:ext cx="228600" cy="14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504944" y="4953000"/>
            <a:ext cx="2353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086600" y="2667000"/>
            <a:ext cx="0" cy="85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/>
      <p:bldP spid="31" grpId="0"/>
      <p:bldP spid="34" grpId="0"/>
      <p:bldP spid="36" grpId="0"/>
      <p:bldP spid="48" grpId="0" animBg="1"/>
      <p:bldP spid="51" grpId="0" animBg="1"/>
      <p:bldP spid="52" grpId="0" animBg="1"/>
      <p:bldP spid="58" grpId="0"/>
      <p:bldP spid="59" grpId="0"/>
      <p:bldP spid="62" grpId="0"/>
      <p:bldP spid="64" grpId="0" animBg="1"/>
      <p:bldP spid="65" grpId="0" animBg="1"/>
      <p:bldP spid="66" grpId="0" animBg="1"/>
      <p:bldP spid="72" grpId="0"/>
      <p:bldP spid="73" grpId="0"/>
      <p:bldP spid="76" grpId="0"/>
      <p:bldP spid="78" grpId="0" animBg="1"/>
      <p:bldP spid="84" grpId="0"/>
      <p:bldP spid="95" grpId="0"/>
      <p:bldP spid="96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bit Synchronous Up Counter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2" y="1371600"/>
            <a:ext cx="7696200" cy="301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4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50908093"/>
              </p:ext>
            </p:extLst>
          </p:nvPr>
        </p:nvGraphicFramePr>
        <p:xfrm>
          <a:off x="2590800" y="4648200"/>
          <a:ext cx="175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49661"/>
              </p:ext>
            </p:extLst>
          </p:nvPr>
        </p:nvGraphicFramePr>
        <p:xfrm>
          <a:off x="2628900" y="5400512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06358"/>
              </p:ext>
            </p:extLst>
          </p:nvPr>
        </p:nvGraphicFramePr>
        <p:xfrm>
          <a:off x="2628900" y="5772368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57574"/>
              </p:ext>
            </p:extLst>
          </p:nvPr>
        </p:nvGraphicFramePr>
        <p:xfrm>
          <a:off x="2628900" y="6163528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256512"/>
              </p:ext>
            </p:extLst>
          </p:nvPr>
        </p:nvGraphicFramePr>
        <p:xfrm>
          <a:off x="4572000" y="4649688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5089"/>
              </p:ext>
            </p:extLst>
          </p:nvPr>
        </p:nvGraphicFramePr>
        <p:xfrm>
          <a:off x="4590288" y="5010368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99085"/>
              </p:ext>
            </p:extLst>
          </p:nvPr>
        </p:nvGraphicFramePr>
        <p:xfrm>
          <a:off x="4572000" y="5401528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0399"/>
              </p:ext>
            </p:extLst>
          </p:nvPr>
        </p:nvGraphicFramePr>
        <p:xfrm>
          <a:off x="4572000" y="5782528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12534"/>
              </p:ext>
            </p:extLst>
          </p:nvPr>
        </p:nvGraphicFramePr>
        <p:xfrm>
          <a:off x="4572000" y="6163528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3022022" y="176426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965122" y="176426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58545" y="1769388"/>
            <a:ext cx="242455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441122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/0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898322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/0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26922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328090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/0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195758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/1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57600" y="1764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1254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222422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/1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144954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/0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602154" y="1764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384222" y="1764268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/1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791200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/0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28432" y="2221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229600" y="2221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/1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14132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/0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371332" y="1764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772400" y="2221468"/>
            <a:ext cx="44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/1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153400" y="1752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/0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532446" y="1752600"/>
            <a:ext cx="39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464878" y="1752600"/>
            <a:ext cx="39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446078" y="2221468"/>
            <a:ext cx="39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4097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  <p:bldP spid="109" grpId="0"/>
      <p:bldP spid="112" grpId="0"/>
      <p:bldP spid="113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0" grpId="0"/>
      <p:bldP spid="141" grpId="0"/>
      <p:bldP spid="142" grpId="0"/>
      <p:bldP spid="1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Synchronous Up Counter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614678"/>
            <a:ext cx="591312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56" y="2647207"/>
            <a:ext cx="498348" cy="47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Rectangle 74"/>
          <p:cNvSpPr/>
          <p:nvPr/>
        </p:nvSpPr>
        <p:spPr>
          <a:xfrm>
            <a:off x="7020306" y="3043901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/>
          <p:cNvSpPr/>
          <p:nvPr/>
        </p:nvSpPr>
        <p:spPr>
          <a:xfrm rot="5400000">
            <a:off x="6979158" y="3845263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>
            <a:endCxn id="82" idx="3"/>
          </p:cNvCxnSpPr>
          <p:nvPr/>
        </p:nvCxnSpPr>
        <p:spPr>
          <a:xfrm>
            <a:off x="6601206" y="3948841"/>
            <a:ext cx="416052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802097" y="4383235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848856" y="3528533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239506" y="4491701"/>
            <a:ext cx="20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214851" y="3533367"/>
            <a:ext cx="2342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055359" y="3348701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055358" y="4221953"/>
            <a:ext cx="46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401306" y="3805901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Flip Flop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849618" y="3533367"/>
            <a:ext cx="0" cy="85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6906006" y="3899758"/>
            <a:ext cx="107442" cy="981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8429244" y="2358101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109203" y="1900901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6620256" y="39583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696456" y="2879046"/>
            <a:ext cx="171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67200" y="5177501"/>
            <a:ext cx="2353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848856" y="2891501"/>
            <a:ext cx="0" cy="8542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419600" y="2779776"/>
            <a:ext cx="18196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5905962" y="2959943"/>
            <a:ext cx="343501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2" grpId="0" animBg="1"/>
      <p:bldP spid="103" grpId="0"/>
      <p:bldP spid="104" grpId="0"/>
      <p:bldP spid="105" grpId="0"/>
      <p:bldP spid="107" grpId="0" animBg="1"/>
      <p:bldP spid="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dirty="0"/>
              <a:t>Johnson Counter</a:t>
            </a:r>
            <a:r>
              <a:rPr lang="en-US" sz="3000" dirty="0">
                <a:latin typeface="+mn-lt"/>
              </a:rPr>
              <a:t>– 3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3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1032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>
            <a:off x="502158" y="3430262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5449" y="3048000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12670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8711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3083123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78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937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40483" y="34195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50058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3711" y="28194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59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98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5570" y="34249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44902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2145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63702" y="4648200"/>
            <a:ext cx="1991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35758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94377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4653229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33389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29430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75377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4419600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265621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42176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4191000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95800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23232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9978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cxnSp>
        <p:nvCxnSpPr>
          <p:cNvPr id="78" name="Straight Connector 77"/>
          <p:cNvCxnSpPr>
            <a:endCxn id="41" idx="3"/>
          </p:cNvCxnSpPr>
          <p:nvPr/>
        </p:nvCxnSpPr>
        <p:spPr>
          <a:xfrm>
            <a:off x="4398818" y="3429000"/>
            <a:ext cx="292511" cy="1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90800" y="46482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978652" y="3886199"/>
            <a:ext cx="467411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943600" y="3814098"/>
            <a:ext cx="152400" cy="14420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855449" y="2274627"/>
            <a:ext cx="5643649" cy="41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5449" y="2274627"/>
            <a:ext cx="0" cy="80849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46063" y="2286000"/>
            <a:ext cx="0" cy="160019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6722745" y="2439888"/>
          <a:ext cx="1830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67000" y="1795547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89526" y="1829075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67424" y="1826027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43600" y="3965919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716649" y="3188732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819400" y="1794748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48000" y="1789176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464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750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990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036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324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76600" y="1789176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505200" y="1810512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49873" y="3965919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773424" y="179832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6705600" y="3591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6705600" y="3972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/>
        </p:nvGraphicFramePr>
        <p:xfrm>
          <a:off x="6705600" y="4353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6705600" y="4734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6705600" y="510540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54322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6608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27698" y="1840468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39000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4896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3658" y="5486400"/>
            <a:ext cx="479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 bit so output 2n bit.</a:t>
            </a:r>
          </a:p>
          <a:p>
            <a:r>
              <a:rPr lang="en-US" dirty="0"/>
              <a:t>(3 bit input so it can count 2x3=6 values)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3758" y="6248400"/>
            <a:ext cx="376504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Applications(read yourself)</a:t>
            </a:r>
          </a:p>
        </p:txBody>
      </p:sp>
    </p:spTree>
    <p:extLst>
      <p:ext uri="{BB962C8B-B14F-4D97-AF65-F5344CB8AC3E}">
        <p14:creationId xmlns:p14="http://schemas.microsoft.com/office/powerpoint/2010/main" val="406491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65" grpId="0"/>
      <p:bldP spid="66" grpId="0"/>
      <p:bldP spid="80" grpId="0"/>
      <p:bldP spid="81" grpId="0"/>
      <p:bldP spid="85" grpId="0"/>
      <p:bldP spid="86" grpId="0"/>
      <p:bldP spid="88" grpId="0"/>
      <p:bldP spid="89" grpId="0"/>
      <p:bldP spid="90" grpId="0"/>
      <p:bldP spid="91" grpId="0"/>
      <p:bldP spid="93" grpId="0"/>
      <p:bldP spid="94" grpId="0"/>
      <p:bldP spid="95" grpId="0"/>
      <p:bldP spid="96" grpId="0"/>
      <p:bldP spid="106" grpId="0"/>
      <p:bldP spid="107" grpId="0"/>
      <p:bldP spid="108" grpId="0"/>
      <p:bldP spid="109" grpId="0"/>
      <p:bldP spid="1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200" dirty="0"/>
              <a:t>Ring Counter</a:t>
            </a:r>
            <a:r>
              <a:rPr lang="en-US" sz="3000" dirty="0">
                <a:latin typeface="+mn-lt"/>
              </a:rPr>
              <a:t>– 3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D2485F-384D-496E-AD10-BB7689FAD0D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3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1032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3"/>
          </p:cNvCxnSpPr>
          <p:nvPr/>
        </p:nvCxnSpPr>
        <p:spPr>
          <a:xfrm>
            <a:off x="502158" y="3430262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55449" y="3048000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12670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08711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4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3083123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78658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>
            <a:off x="2937510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40483" y="34195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50058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13711" y="28194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59658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69798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55570" y="3424901"/>
            <a:ext cx="0" cy="12232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644902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52145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663702" y="4648200"/>
            <a:ext cx="19918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35758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94377" y="25146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4653229" y="33159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33389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29430" y="28194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75377" y="32766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 Flip Flop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4419600" y="3438460"/>
            <a:ext cx="0" cy="1209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265621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42176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4191000" y="30040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95800" y="2999232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523232" y="1795547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399787" y="13716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cxnSp>
        <p:nvCxnSpPr>
          <p:cNvPr id="78" name="Straight Connector 77"/>
          <p:cNvCxnSpPr>
            <a:endCxn id="41" idx="3"/>
          </p:cNvCxnSpPr>
          <p:nvPr/>
        </p:nvCxnSpPr>
        <p:spPr>
          <a:xfrm>
            <a:off x="4398818" y="3429000"/>
            <a:ext cx="292511" cy="1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590800" y="4648200"/>
            <a:ext cx="18684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5449" y="2274627"/>
            <a:ext cx="5410172" cy="41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55449" y="2274627"/>
            <a:ext cx="0" cy="80849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6722745" y="2439888"/>
          <a:ext cx="1830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67000" y="1795547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89526" y="1829075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67424" y="1826027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8600" y="2678668"/>
            <a:ext cx="33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716649" y="3188732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2819400" y="1794748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48000" y="1789176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464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9750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990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036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0324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276600" y="1789176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505200" y="1810512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7200" y="2678668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6705600" y="3591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Table 101"/>
          <p:cNvGraphicFramePr>
            <a:graphicFrameLocks noGrp="1"/>
          </p:cNvGraphicFramePr>
          <p:nvPr/>
        </p:nvGraphicFramePr>
        <p:xfrm>
          <a:off x="6705600" y="3972560"/>
          <a:ext cx="1821372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" name="Table 104"/>
          <p:cNvGraphicFramePr>
            <a:graphicFrameLocks noGrp="1"/>
          </p:cNvGraphicFramePr>
          <p:nvPr/>
        </p:nvGraphicFramePr>
        <p:xfrm>
          <a:off x="6716649" y="4343400"/>
          <a:ext cx="1821372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7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5432298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27698" y="1840468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239000" y="1828800"/>
            <a:ext cx="43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364" y="5172378"/>
            <a:ext cx="4793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 bit so output n bit.</a:t>
            </a:r>
          </a:p>
          <a:p>
            <a:r>
              <a:rPr lang="en-US" dirty="0"/>
              <a:t>(3 bit input so it can count 3 values)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73758" y="6248400"/>
            <a:ext cx="376504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Applications(read yourself)</a:t>
            </a:r>
          </a:p>
        </p:txBody>
      </p:sp>
    </p:spTree>
    <p:extLst>
      <p:ext uri="{BB962C8B-B14F-4D97-AF65-F5344CB8AC3E}">
        <p14:creationId xmlns:p14="http://schemas.microsoft.com/office/powerpoint/2010/main" val="40682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5" grpId="0"/>
      <p:bldP spid="66" grpId="0"/>
      <p:bldP spid="80" grpId="0"/>
      <p:bldP spid="81" grpId="0"/>
      <p:bldP spid="85" grpId="0"/>
      <p:bldP spid="86" grpId="0"/>
      <p:bldP spid="88" grpId="0"/>
      <p:bldP spid="89" grpId="0"/>
      <p:bldP spid="90" grpId="0"/>
      <p:bldP spid="91" grpId="0"/>
      <p:bldP spid="93" grpId="0"/>
      <p:bldP spid="94" grpId="0"/>
      <p:bldP spid="96" grpId="0"/>
      <p:bldP spid="106" grpId="0"/>
      <p:bldP spid="108" grpId="0"/>
      <p:bldP spid="10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066800"/>
          </a:xfrm>
        </p:spPr>
        <p:txBody>
          <a:bodyPr/>
          <a:lstStyle/>
          <a:p>
            <a:r>
              <a:rPr lang="en-US" dirty="0"/>
              <a:t>Synchronous Down Counter</a:t>
            </a:r>
          </a:p>
          <a:p>
            <a:r>
              <a:rPr lang="en-US" dirty="0"/>
              <a:t>Synchronous MOD Counter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Types</a:t>
            </a:r>
          </a:p>
          <a:p>
            <a:pPr lvl="1" algn="just"/>
            <a:r>
              <a:rPr lang="en-US" dirty="0"/>
              <a:t>Asynchronous Counter </a:t>
            </a:r>
          </a:p>
          <a:p>
            <a:pPr lvl="1" algn="just"/>
            <a:r>
              <a:rPr lang="en-US" dirty="0"/>
              <a:t>Synchronous Counter</a:t>
            </a:r>
          </a:p>
          <a:p>
            <a:pPr marL="36576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Applications of Counter</a:t>
            </a:r>
          </a:p>
          <a:p>
            <a:pPr lvl="1"/>
            <a:r>
              <a:rPr lang="en-US" dirty="0"/>
              <a:t>Frequency counters</a:t>
            </a:r>
          </a:p>
          <a:p>
            <a:pPr lvl="1"/>
            <a:r>
              <a:rPr lang="en-US" dirty="0"/>
              <a:t>Digital clocks</a:t>
            </a:r>
          </a:p>
          <a:p>
            <a:pPr lvl="1"/>
            <a:r>
              <a:rPr lang="en-US" dirty="0"/>
              <a:t>Analog to digital convertors.</a:t>
            </a:r>
          </a:p>
          <a:p>
            <a:pPr lvl="1"/>
            <a:r>
              <a:rPr lang="en-US" dirty="0"/>
              <a:t>Frequency divider circuits. (The frequency divider circuit is that which divides the input frequency exactly by ‘2’.)</a:t>
            </a:r>
          </a:p>
          <a:p>
            <a:pPr lvl="1"/>
            <a:r>
              <a:rPr lang="en-US" dirty="0"/>
              <a:t>For calculating time or timers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Asynchronous Counter (ripple counter)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asynchronous counter is one in which the flip-flops (FF) within the counter do not change states at exactly the same time because they do not have a common clock pulse.</a:t>
            </a:r>
          </a:p>
          <a:p>
            <a:r>
              <a:rPr lang="en-US" dirty="0"/>
              <a:t>Propagation delay is higher than that of synchronous counters. </a:t>
            </a:r>
            <a:r>
              <a:rPr lang="en-US" dirty="0">
                <a:solidFill>
                  <a:srgbClr val="00B050"/>
                </a:solidFill>
              </a:rPr>
              <a:t>[Propagation delay is the length of time taken for a signal to reach its destination. ]</a:t>
            </a:r>
          </a:p>
          <a:p>
            <a:r>
              <a:rPr lang="en-US" dirty="0"/>
              <a:t>These are slow in operation.</a:t>
            </a:r>
          </a:p>
          <a:p>
            <a:r>
              <a:rPr lang="en-US" dirty="0"/>
              <a:t>Less number of logic gates required.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Complex to design</a:t>
            </a:r>
          </a:p>
          <a:p>
            <a:r>
              <a:rPr lang="en-US" dirty="0"/>
              <a:t>Standard logic packages are not available</a:t>
            </a:r>
          </a:p>
        </p:txBody>
      </p:sp>
    </p:spTree>
    <p:extLst>
      <p:ext uri="{BB962C8B-B14F-4D97-AF65-F5344CB8AC3E}">
        <p14:creationId xmlns:p14="http://schemas.microsoft.com/office/powerpoint/2010/main" val="127792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bit Asynchronous Up Counter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88645501"/>
              </p:ext>
            </p:extLst>
          </p:nvPr>
        </p:nvGraphicFramePr>
        <p:xfrm>
          <a:off x="457200" y="1828800"/>
          <a:ext cx="1752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304800" y="2209800"/>
            <a:ext cx="0" cy="2895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09800" y="2438400"/>
            <a:ext cx="457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0" y="1828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and repeat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33700" y="28194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2892552" y="36207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24" idx="3"/>
          </p:cNvCxnSpPr>
          <p:nvPr/>
        </p:nvCxnSpPr>
        <p:spPr>
          <a:xfrm>
            <a:off x="2362200" y="3735062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05100" y="4158734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15491" y="3352800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52900" y="4267200"/>
            <a:ext cx="20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172712" y="33088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68753" y="3124200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8752" y="3997452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291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91000" y="37894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14700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Flip Flop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734056" y="2590800"/>
            <a:ext cx="0" cy="1567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40280" y="4187952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48" name="Oval 47"/>
          <p:cNvSpPr/>
          <p:nvPr/>
        </p:nvSpPr>
        <p:spPr>
          <a:xfrm>
            <a:off x="2819400" y="3675257"/>
            <a:ext cx="107442" cy="981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240280" y="4230624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838700" y="28194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 rot="5400000">
            <a:off x="4797552" y="36207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4500525" y="3724340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10100" y="4158734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610100" y="33528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057900" y="4267200"/>
            <a:ext cx="20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77712" y="33088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873753" y="31242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73752" y="3997452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341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96000" y="37894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19700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Flip Flop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639056" y="2614184"/>
            <a:ext cx="0" cy="1567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724400" y="3679566"/>
            <a:ext cx="107442" cy="981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19900" y="28194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 rot="5400000">
            <a:off x="6778752" y="36207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endCxn id="66" idx="3"/>
          </p:cNvCxnSpPr>
          <p:nvPr/>
        </p:nvCxnSpPr>
        <p:spPr>
          <a:xfrm>
            <a:off x="6400800" y="3724340"/>
            <a:ext cx="416052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591300" y="4158734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591300" y="33528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39100" y="4267200"/>
            <a:ext cx="20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058912" y="33088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54953" y="31242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854952" y="3997452"/>
            <a:ext cx="46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15300" y="2819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77200" y="37894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200900" y="3581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Flip Flop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620256" y="2590800"/>
            <a:ext cx="0" cy="1567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705600" y="3675257"/>
            <a:ext cx="107442" cy="981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400300" y="2590800"/>
            <a:ext cx="4219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209800" y="25908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4495800" y="3308866"/>
            <a:ext cx="0" cy="415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09944" y="3294888"/>
            <a:ext cx="0" cy="415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504944" y="2091203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00800" y="2133600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382000" y="2133600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81499" y="16764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96000" y="1688068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118347" y="1676400"/>
            <a:ext cx="568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430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  <p:bldP spid="30" grpId="0"/>
      <p:bldP spid="31" grpId="0"/>
      <p:bldP spid="32" grpId="0"/>
      <p:bldP spid="33" grpId="0"/>
      <p:bldP spid="34" grpId="0"/>
      <p:bldP spid="36" grpId="0"/>
      <p:bldP spid="48" grpId="0" animBg="1"/>
      <p:bldP spid="51" grpId="0" animBg="1"/>
      <p:bldP spid="52" grpId="0" animBg="1"/>
      <p:bldP spid="58" grpId="0"/>
      <p:bldP spid="59" grpId="0"/>
      <p:bldP spid="60" grpId="0"/>
      <p:bldP spid="61" grpId="0"/>
      <p:bldP spid="62" grpId="0"/>
      <p:bldP spid="64" grpId="0" animBg="1"/>
      <p:bldP spid="65" grpId="0" animBg="1"/>
      <p:bldP spid="66" grpId="0" animBg="1"/>
      <p:bldP spid="72" grpId="0"/>
      <p:bldP spid="73" grpId="0"/>
      <p:bldP spid="74" grpId="0"/>
      <p:bldP spid="75" grpId="0"/>
      <p:bldP spid="76" grpId="0"/>
      <p:bldP spid="78" grpId="0" animBg="1"/>
      <p:bldP spid="84" grpId="0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467600" cy="1143000"/>
          </a:xfrm>
        </p:spPr>
        <p:txBody>
          <a:bodyPr/>
          <a:lstStyle/>
          <a:p>
            <a:r>
              <a:rPr lang="en-US" dirty="0"/>
              <a:t>3 bit Asynchronous Up Counter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05099406"/>
              </p:ext>
            </p:extLst>
          </p:nvPr>
        </p:nvGraphicFramePr>
        <p:xfrm>
          <a:off x="2819400" y="4895632"/>
          <a:ext cx="175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6962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81000" y="3608832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360883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4142232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5943"/>
            <a:ext cx="76200" cy="153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85800" y="3835943"/>
            <a:ext cx="7620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4716" y="3276600"/>
            <a:ext cx="25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4114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3400" y="4853464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8600" y="4648200"/>
            <a:ext cx="25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8200" y="46482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238500" y="161186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524500" y="161186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975023" y="1616988"/>
            <a:ext cx="242455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17965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29000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/1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74121"/>
              </p:ext>
            </p:extLst>
          </p:nvPr>
        </p:nvGraphicFramePr>
        <p:xfrm>
          <a:off x="2857500" y="5647944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05625"/>
              </p:ext>
            </p:extLst>
          </p:nvPr>
        </p:nvGraphicFramePr>
        <p:xfrm>
          <a:off x="2857500" y="6019800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3657600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/0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15000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/1</a:t>
            </a: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63991"/>
              </p:ext>
            </p:extLst>
          </p:nvPr>
        </p:nvGraphicFramePr>
        <p:xfrm>
          <a:off x="2857500" y="6410960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TextBox 100"/>
          <p:cNvSpPr txBox="1"/>
          <p:nvPr/>
        </p:nvSpPr>
        <p:spPr>
          <a:xfrm>
            <a:off x="3886200" y="1611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/1</a:t>
            </a:r>
          </a:p>
        </p:txBody>
      </p:sp>
      <p:graphicFrame>
        <p:nvGraphicFramePr>
          <p:cNvPr id="10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187529"/>
              </p:ext>
            </p:extLst>
          </p:nvPr>
        </p:nvGraphicFramePr>
        <p:xfrm>
          <a:off x="4800600" y="489712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75195"/>
              </p:ext>
            </p:extLst>
          </p:nvPr>
        </p:nvGraphicFramePr>
        <p:xfrm>
          <a:off x="4818888" y="5257800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4114800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/0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943600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/0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53400" y="1611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/1</a:t>
            </a:r>
          </a:p>
        </p:txBody>
      </p:sp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84499"/>
              </p:ext>
            </p:extLst>
          </p:nvPr>
        </p:nvGraphicFramePr>
        <p:xfrm>
          <a:off x="4800600" y="5648960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4343400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/1</a:t>
            </a:r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441371"/>
              </p:ext>
            </p:extLst>
          </p:nvPr>
        </p:nvGraphicFramePr>
        <p:xfrm>
          <a:off x="4800600" y="6029960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TextBox 109"/>
          <p:cNvSpPr txBox="1"/>
          <p:nvPr/>
        </p:nvSpPr>
        <p:spPr>
          <a:xfrm>
            <a:off x="4544568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/0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172200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/1</a:t>
            </a:r>
          </a:p>
        </p:txBody>
      </p: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97207"/>
              </p:ext>
            </p:extLst>
          </p:nvPr>
        </p:nvGraphicFramePr>
        <p:xfrm>
          <a:off x="4800600" y="6410960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4800600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19977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83" grpId="0"/>
      <p:bldP spid="85" grpId="0"/>
      <p:bldP spid="87" grpId="0"/>
      <p:bldP spid="89" grpId="0"/>
      <p:bldP spid="90" grpId="0"/>
      <p:bldP spid="40" grpId="0"/>
      <p:bldP spid="98" grpId="0"/>
      <p:bldP spid="99" grpId="0"/>
      <p:bldP spid="101" grpId="0"/>
      <p:bldP spid="104" grpId="0"/>
      <p:bldP spid="105" grpId="0"/>
      <p:bldP spid="106" grpId="0"/>
      <p:bldP spid="108" grpId="0"/>
      <p:bldP spid="110" grpId="0"/>
      <p:bldP spid="111" grpId="0"/>
      <p:bldP spid="1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467600" cy="1143000"/>
          </a:xfrm>
        </p:spPr>
        <p:txBody>
          <a:bodyPr/>
          <a:lstStyle/>
          <a:p>
            <a:r>
              <a:rPr lang="en-US" dirty="0"/>
              <a:t>3 bit Asynchronous Down Counter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7689472"/>
              </p:ext>
            </p:extLst>
          </p:nvPr>
        </p:nvGraphicFramePr>
        <p:xfrm>
          <a:off x="457200" y="4800600"/>
          <a:ext cx="1752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381000" y="3608832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360883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4142232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5943"/>
            <a:ext cx="76200" cy="153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85800" y="3835943"/>
            <a:ext cx="7620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4716" y="3276600"/>
            <a:ext cx="25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4114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68164"/>
              </p:ext>
            </p:extLst>
          </p:nvPr>
        </p:nvGraphicFramePr>
        <p:xfrm>
          <a:off x="495300" y="5552912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04808"/>
              </p:ext>
            </p:extLst>
          </p:nvPr>
        </p:nvGraphicFramePr>
        <p:xfrm>
          <a:off x="495300" y="5924768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0862"/>
              </p:ext>
            </p:extLst>
          </p:nvPr>
        </p:nvGraphicFramePr>
        <p:xfrm>
          <a:off x="495300" y="6315928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338929"/>
              </p:ext>
            </p:extLst>
          </p:nvPr>
        </p:nvGraphicFramePr>
        <p:xfrm>
          <a:off x="4572000" y="482092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17054"/>
              </p:ext>
            </p:extLst>
          </p:nvPr>
        </p:nvGraphicFramePr>
        <p:xfrm>
          <a:off x="4590288" y="5181600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741"/>
              </p:ext>
            </p:extLst>
          </p:nvPr>
        </p:nvGraphicFramePr>
        <p:xfrm>
          <a:off x="4572000" y="5572760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34423"/>
              </p:ext>
            </p:extLst>
          </p:nvPr>
        </p:nvGraphicFramePr>
        <p:xfrm>
          <a:off x="4572000" y="5953760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672255"/>
              </p:ext>
            </p:extLst>
          </p:nvPr>
        </p:nvGraphicFramePr>
        <p:xfrm>
          <a:off x="4572000" y="6334760"/>
          <a:ext cx="17145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979869"/>
              </p:ext>
            </p:extLst>
          </p:nvPr>
        </p:nvGraphicFramePr>
        <p:xfrm>
          <a:off x="2362200" y="4800600"/>
          <a:ext cx="1905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632630"/>
              </p:ext>
            </p:extLst>
          </p:nvPr>
        </p:nvGraphicFramePr>
        <p:xfrm>
          <a:off x="2400300" y="5552912"/>
          <a:ext cx="18669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4550"/>
              </p:ext>
            </p:extLst>
          </p:nvPr>
        </p:nvGraphicFramePr>
        <p:xfrm>
          <a:off x="2400300" y="5924768"/>
          <a:ext cx="18669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80707"/>
              </p:ext>
            </p:extLst>
          </p:nvPr>
        </p:nvGraphicFramePr>
        <p:xfrm>
          <a:off x="2400300" y="6315928"/>
          <a:ext cx="18669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1257300" y="1947397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5400000">
            <a:off x="1216152" y="2748759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endCxn id="47" idx="3"/>
          </p:cNvCxnSpPr>
          <p:nvPr/>
        </p:nvCxnSpPr>
        <p:spPr>
          <a:xfrm>
            <a:off x="685800" y="2863059"/>
            <a:ext cx="5684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28700" y="3286731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39091" y="2480797"/>
            <a:ext cx="2078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476500" y="3395197"/>
            <a:ext cx="20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496312" y="2436863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292353" y="2252197"/>
            <a:ext cx="57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92352" y="3125449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52700" y="19473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14600" y="29173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38300" y="270939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Flip Flop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057656" y="1718797"/>
            <a:ext cx="0" cy="1567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143000" y="2803254"/>
            <a:ext cx="107442" cy="981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162300" y="1947397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rot="5400000">
            <a:off x="3121152" y="2748759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2824125" y="2852337"/>
            <a:ext cx="331927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33700" y="3286731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933700" y="2480797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81500" y="3395197"/>
            <a:ext cx="20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401312" y="2436863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197353" y="2252197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197352" y="3125449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57700" y="19473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19600" y="29173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43300" y="270939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Flip Flop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2962656" y="1742181"/>
            <a:ext cx="0" cy="1567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048000" y="2807563"/>
            <a:ext cx="107442" cy="981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143500" y="1947397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5400000">
            <a:off x="5102352" y="2748759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endCxn id="75" idx="3"/>
          </p:cNvCxnSpPr>
          <p:nvPr/>
        </p:nvCxnSpPr>
        <p:spPr>
          <a:xfrm>
            <a:off x="4724400" y="2852337"/>
            <a:ext cx="416052" cy="10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14900" y="3286731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914900" y="2480797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362700" y="3395197"/>
            <a:ext cx="20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382512" y="2436863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78553" y="2252197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178552" y="3125449"/>
            <a:ext cx="46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438900" y="194739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400800" y="291739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24500" y="2709397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Flip Flop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4943856" y="1718797"/>
            <a:ext cx="0" cy="1567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029200" y="2803254"/>
            <a:ext cx="107442" cy="981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723900" y="1718797"/>
            <a:ext cx="4219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819400" y="2436863"/>
            <a:ext cx="0" cy="415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733544" y="2422885"/>
            <a:ext cx="0" cy="415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707386" y="3346704"/>
            <a:ext cx="0" cy="9527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591050" y="3395197"/>
            <a:ext cx="0" cy="904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6553962" y="3395196"/>
            <a:ext cx="0" cy="904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667000" y="3974068"/>
            <a:ext cx="60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Q0</a:t>
            </a:r>
            <a:r>
              <a:rPr lang="en-US" baseline="30000" dirty="0"/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75048" y="3962400"/>
            <a:ext cx="60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  <a:r>
              <a:rPr lang="en-US" baseline="30000" dirty="0"/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556248" y="3962400"/>
            <a:ext cx="60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</a:t>
            </a:r>
            <a:r>
              <a:rPr lang="en-US" baseline="30000" dirty="0"/>
              <a:t>0</a:t>
            </a:r>
          </a:p>
        </p:txBody>
      </p:sp>
      <p:graphicFrame>
        <p:nvGraphicFramePr>
          <p:cNvPr id="12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345951"/>
              </p:ext>
            </p:extLst>
          </p:nvPr>
        </p:nvGraphicFramePr>
        <p:xfrm>
          <a:off x="6477000" y="4820920"/>
          <a:ext cx="1905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85741"/>
              </p:ext>
            </p:extLst>
          </p:nvPr>
        </p:nvGraphicFramePr>
        <p:xfrm>
          <a:off x="6495288" y="5181600"/>
          <a:ext cx="1886712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36256"/>
              </p:ext>
            </p:extLst>
          </p:nvPr>
        </p:nvGraphicFramePr>
        <p:xfrm>
          <a:off x="6477000" y="5572760"/>
          <a:ext cx="19050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63725"/>
              </p:ext>
            </p:extLst>
          </p:nvPr>
        </p:nvGraphicFramePr>
        <p:xfrm>
          <a:off x="6477000" y="5953760"/>
          <a:ext cx="19050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66646"/>
              </p:ext>
            </p:extLst>
          </p:nvPr>
        </p:nvGraphicFramePr>
        <p:xfrm>
          <a:off x="6477000" y="6334760"/>
          <a:ext cx="1905000" cy="370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10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467600" cy="1143000"/>
          </a:xfrm>
        </p:spPr>
        <p:txBody>
          <a:bodyPr/>
          <a:lstStyle/>
          <a:p>
            <a:r>
              <a:rPr lang="en-US" dirty="0"/>
              <a:t>4 bit Asynchronous Up Counter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1"/>
            <a:ext cx="6019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81000" y="3608832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360883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0" y="4142232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5943"/>
            <a:ext cx="76200" cy="1538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85800" y="3835943"/>
            <a:ext cx="76200" cy="152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4716" y="3276600"/>
            <a:ext cx="25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4114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33400" y="4853464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8600" y="4648200"/>
            <a:ext cx="25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38200" y="46482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9600" y="17965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819900" y="2362200"/>
            <a:ext cx="12192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6778752" y="3163562"/>
            <a:ext cx="304800" cy="2286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6324600" y="3272501"/>
            <a:ext cx="505968" cy="5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591300" y="3701534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591300" y="28956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039100" y="3810000"/>
            <a:ext cx="209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058912" y="2851666"/>
            <a:ext cx="342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54953" y="2667000"/>
            <a:ext cx="4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  <a:r>
              <a:rPr lang="en-US" baseline="-25000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54952" y="3540252"/>
            <a:ext cx="46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038338" y="1307068"/>
            <a:ext cx="49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077200" y="333220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00900" y="31242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 Flip Flop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6620256" y="2133600"/>
            <a:ext cx="0" cy="1567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705600" y="3218057"/>
            <a:ext cx="107442" cy="981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6324600" y="2851666"/>
            <a:ext cx="0" cy="4154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382000" y="1676400"/>
            <a:ext cx="0" cy="11853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648200" y="2133600"/>
            <a:ext cx="1972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13126" y="5042440"/>
            <a:ext cx="268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counts 0000 to 1111.</a:t>
            </a:r>
          </a:p>
        </p:txBody>
      </p:sp>
    </p:spTree>
    <p:extLst>
      <p:ext uri="{BB962C8B-B14F-4D97-AF65-F5344CB8AC3E}">
        <p14:creationId xmlns:p14="http://schemas.microsoft.com/office/powerpoint/2010/main" val="21497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9" grpId="0"/>
      <p:bldP spid="50" grpId="0"/>
      <p:bldP spid="51" grpId="0"/>
      <p:bldP spid="52" grpId="0"/>
      <p:bldP spid="53" grpId="0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467600" cy="1143000"/>
          </a:xfrm>
        </p:spPr>
        <p:txBody>
          <a:bodyPr/>
          <a:lstStyle/>
          <a:p>
            <a:r>
              <a:rPr lang="en-US" dirty="0"/>
              <a:t>Asynchronous MOD 13 Counter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1447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 13 mean it will count 0000 to 1100 (0 to 12)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76550"/>
            <a:ext cx="682752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905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= (1101)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38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53925300"/>
              </p:ext>
            </p:extLst>
          </p:nvPr>
        </p:nvGraphicFramePr>
        <p:xfrm>
          <a:off x="2343912" y="1903492"/>
          <a:ext cx="20756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32" y="3281434"/>
            <a:ext cx="762000" cy="75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9800" y="3429000"/>
            <a:ext cx="52090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334000" y="3657600"/>
            <a:ext cx="20848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010400" y="3886200"/>
            <a:ext cx="4084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295400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95600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95800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096000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61" idx="4"/>
          </p:cNvCxnSpPr>
          <p:nvPr/>
        </p:nvCxnSpPr>
        <p:spPr>
          <a:xfrm>
            <a:off x="1371600" y="6019800"/>
            <a:ext cx="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971800" y="6019800"/>
            <a:ext cx="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0" y="6019800"/>
            <a:ext cx="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72200" y="6019800"/>
            <a:ext cx="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371600" y="6324600"/>
            <a:ext cx="7162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99832" y="44481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34400" y="3660017"/>
            <a:ext cx="0" cy="2664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196853" y="3657600"/>
            <a:ext cx="3375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6019800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CLR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304800" y="6062472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0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6" grpId="0" animBg="1"/>
      <p:bldP spid="61" grpId="0" animBg="1"/>
      <p:bldP spid="62" grpId="0" animBg="1"/>
      <p:bldP spid="63" grpId="0" animBg="1"/>
      <p:bldP spid="64" grpId="0" animBg="1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7467600" cy="1143000"/>
          </a:xfrm>
        </p:spPr>
        <p:txBody>
          <a:bodyPr/>
          <a:lstStyle/>
          <a:p>
            <a:r>
              <a:rPr lang="en-US" dirty="0"/>
              <a:t>Asynchronous MOD 10 Counter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" y="1447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 10 mean it will count 0000 to 1001 (0 to 9)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76550"/>
            <a:ext cx="682752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1905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= (1010)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38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2314155"/>
              </p:ext>
            </p:extLst>
          </p:nvPr>
        </p:nvGraphicFramePr>
        <p:xfrm>
          <a:off x="2343912" y="1903492"/>
          <a:ext cx="20756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32" y="3281434"/>
            <a:ext cx="762000" cy="75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80772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718560" y="3505200"/>
            <a:ext cx="37002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010400" y="3810000"/>
            <a:ext cx="4084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295400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95600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95800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096000" y="5867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61" idx="4"/>
          </p:cNvCxnSpPr>
          <p:nvPr/>
        </p:nvCxnSpPr>
        <p:spPr>
          <a:xfrm>
            <a:off x="1371600" y="6019800"/>
            <a:ext cx="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971800" y="6019800"/>
            <a:ext cx="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0" y="6019800"/>
            <a:ext cx="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172200" y="6019800"/>
            <a:ext cx="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371600" y="6324600"/>
            <a:ext cx="7162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99832" y="44481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34400" y="3660017"/>
            <a:ext cx="0" cy="26645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196853" y="3657600"/>
            <a:ext cx="3375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04800" y="6019800"/>
            <a:ext cx="699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CLR</a:t>
            </a:r>
          </a:p>
        </p:txBody>
      </p:sp>
      <p:cxnSp>
        <p:nvCxnSpPr>
          <p:cNvPr id="89" name="Straight Connector 88"/>
          <p:cNvCxnSpPr/>
          <p:nvPr/>
        </p:nvCxnSpPr>
        <p:spPr>
          <a:xfrm>
            <a:off x="304800" y="6062472"/>
            <a:ext cx="579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29200" y="1981200"/>
            <a:ext cx="35814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Asynchronous Decade Counter</a:t>
            </a:r>
          </a:p>
        </p:txBody>
      </p:sp>
    </p:spTree>
    <p:extLst>
      <p:ext uri="{BB962C8B-B14F-4D97-AF65-F5344CB8AC3E}">
        <p14:creationId xmlns:p14="http://schemas.microsoft.com/office/powerpoint/2010/main" val="311050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6" grpId="0" animBg="1"/>
      <p:bldP spid="61" grpId="0" animBg="1"/>
      <p:bldP spid="62" grpId="0" animBg="1"/>
      <p:bldP spid="63" grpId="0" animBg="1"/>
      <p:bldP spid="64" grpId="0" animBg="1"/>
      <p:bldP spid="88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2349</TotalTime>
  <Words>877</Words>
  <Application>Microsoft Office PowerPoint</Application>
  <PresentationFormat>On-screen Show (4:3)</PresentationFormat>
  <Paragraphs>463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Century Schoolbook</vt:lpstr>
      <vt:lpstr>Wingdings</vt:lpstr>
      <vt:lpstr>Wingdings 2</vt:lpstr>
      <vt:lpstr>Oriel</vt:lpstr>
      <vt:lpstr>CSE 219: Digital Logic &amp; Computer Design</vt:lpstr>
      <vt:lpstr>Counter</vt:lpstr>
      <vt:lpstr>Asynchronous Counter (ripple counter)</vt:lpstr>
      <vt:lpstr>3 bit Asynchronous Up Counter</vt:lpstr>
      <vt:lpstr>3 bit Asynchronous Up Counter</vt:lpstr>
      <vt:lpstr>3 bit Asynchronous Down Counter</vt:lpstr>
      <vt:lpstr>4 bit Asynchronous Up Counter</vt:lpstr>
      <vt:lpstr>Asynchronous MOD 13 Counter</vt:lpstr>
      <vt:lpstr>Asynchronous MOD 10 Counter</vt:lpstr>
      <vt:lpstr>Synchronous Counter</vt:lpstr>
      <vt:lpstr>3 bit Synchronous Up Counter</vt:lpstr>
      <vt:lpstr>3 bit Synchronous Up Counter</vt:lpstr>
      <vt:lpstr>4 bit Synchronous Up Counter</vt:lpstr>
      <vt:lpstr>Johnson Counter– 3 bit</vt:lpstr>
      <vt:lpstr>Ring Counter– 3 bit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133: Digital Logic Design</dc:title>
  <dc:creator>Tamanna Haque Nipa</dc:creator>
  <cp:lastModifiedBy>Tamanna Haque Nipa</cp:lastModifiedBy>
  <cp:revision>130</cp:revision>
  <dcterms:created xsi:type="dcterms:W3CDTF">2020-07-16T07:11:12Z</dcterms:created>
  <dcterms:modified xsi:type="dcterms:W3CDTF">2023-05-16T11:33:04Z</dcterms:modified>
</cp:coreProperties>
</file>