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37E40A1-24E7-4628-B7FE-21810F51886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E04FF3-845A-4914-921E-D3E6C818E43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FE123F-B25F-435A-8899-2856B20185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E6073C-FA3C-4658-89EC-D34ACB2774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B6C059-8DF4-4286-B3DA-6468AF2B1B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442897-DEE4-4256-98D9-453264AF80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9B4827-E2A1-44FD-9E9C-F528D73764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D410E6-D6A9-45C8-B43E-A855BF4B67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0BEA1A-945B-4B85-9BBA-BD0280E456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C49485-1389-4691-8FEB-ABD5B6C85E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48054F-7FE0-46B3-A880-3BF358AC69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1E432F-60B3-4D29-B579-B2619C9295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282972-E1EB-4A01-B81E-29B7BF5436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F4C691-9BF3-4D98-9BE7-28CF362A5E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FEE880-9364-4ACD-B4F0-BB2DEE1510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A8A0A2-4667-4871-BF73-B19D1FF744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F75B68-8F53-4D97-853F-E2799A210B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8C92E4-981B-43FA-90C5-FE4CD1CB4E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4CA13A-2380-4A41-B6E0-AA6ACDC756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76CBB7-318A-4495-89A3-6ED86BAAF1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E927FA-0E53-4974-8337-EFA74A26B5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56635E-1375-4FAB-A9A8-D973B2A353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6F08CF-9637-4E64-A3AB-F8169BD85E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C7BD4D-33F2-49FD-BE09-3AA6DF08D0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BD4DE4-9832-41FA-BCA0-92E4E2842B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FADFDF-680E-4F8C-A604-ECFCB56361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15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rgbClr val="fec2ae">
                <a:alpha val="9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Straight Connector 6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Straight Connector 8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Rectangle 9" hidden="1"/>
          <p:cNvSpPr/>
          <p:nvPr/>
        </p:nvSpPr>
        <p:spPr>
          <a:xfrm>
            <a:off x="8839080" y="0"/>
            <a:ext cx="304200" cy="6857280"/>
          </a:xfrm>
          <a:prstGeom prst="rect">
            <a:avLst/>
          </a:prstGeom>
          <a:solidFill>
            <a:srgbClr val="fec2ae">
              <a:alpha val="87000"/>
            </a:srgbClr>
          </a:solidFill>
          <a:ln w="3816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Straight Connector 10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Oval 11" hidden="1"/>
          <p:cNvSpPr/>
          <p:nvPr/>
        </p:nvSpPr>
        <p:spPr>
          <a:xfrm>
            <a:off x="8156520" y="5715000"/>
            <a:ext cx="547920" cy="547920"/>
          </a:xfrm>
          <a:prstGeom prst="ellipse">
            <a:avLst/>
          </a:prstGeom>
          <a:solidFill>
            <a:srgbClr val="fe8637"/>
          </a:solidFill>
          <a:ln w="3816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Rectangle 9"/>
          <p:cNvSpPr/>
          <p:nvPr/>
        </p:nvSpPr>
        <p:spPr>
          <a:xfrm>
            <a:off x="380880" y="0"/>
            <a:ext cx="608760" cy="6857280"/>
          </a:xfrm>
          <a:prstGeom prst="rect">
            <a:avLst/>
          </a:prstGeom>
          <a:solidFill>
            <a:srgbClr val="fec2ae">
              <a:alpha val="54000"/>
            </a:srgbClr>
          </a:solidFill>
          <a:ln w="3816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" name="Rectangle 11"/>
          <p:cNvSpPr/>
          <p:nvPr/>
        </p:nvSpPr>
        <p:spPr>
          <a:xfrm>
            <a:off x="276480" y="0"/>
            <a:ext cx="104040" cy="6857280"/>
          </a:xfrm>
          <a:prstGeom prst="rect">
            <a:avLst/>
          </a:prstGeom>
          <a:solidFill>
            <a:srgbClr val="fed9cd">
              <a:alpha val="36000"/>
            </a:srgbClr>
          </a:solidFill>
          <a:ln w="3816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Rectangle 13"/>
          <p:cNvSpPr/>
          <p:nvPr/>
        </p:nvSpPr>
        <p:spPr>
          <a:xfrm>
            <a:off x="990720" y="0"/>
            <a:ext cx="181080" cy="6857280"/>
          </a:xfrm>
          <a:prstGeom prst="rect">
            <a:avLst/>
          </a:prstGeom>
          <a:solidFill>
            <a:srgbClr val="fed9cd">
              <a:alpha val="70000"/>
            </a:srgbClr>
          </a:solidFill>
          <a:ln w="3816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" name="Rectangle 18"/>
          <p:cNvSpPr/>
          <p:nvPr/>
        </p:nvSpPr>
        <p:spPr>
          <a:xfrm>
            <a:off x="1141200" y="0"/>
            <a:ext cx="229680" cy="6857280"/>
          </a:xfrm>
          <a:prstGeom prst="rect">
            <a:avLst/>
          </a:prstGeom>
          <a:solidFill>
            <a:srgbClr val="feede8">
              <a:alpha val="71000"/>
            </a:srgbClr>
          </a:solidFill>
          <a:ln w="3816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" name="Straight Connector 10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rgbClr val="fec2ae">
                <a:alpha val="7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Straight Connector 17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rgbClr val="feede8">
                <a:alpha val="8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Straight Connector 19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Straight Connector 15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rgbClr val="fec2ae">
                <a:alpha val="82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Straight Connector 14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Straight Connector 21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Rectangle 26"/>
          <p:cNvSpPr/>
          <p:nvPr/>
        </p:nvSpPr>
        <p:spPr>
          <a:xfrm>
            <a:off x="1219320" y="0"/>
            <a:ext cx="75600" cy="6857280"/>
          </a:xfrm>
          <a:prstGeom prst="rect">
            <a:avLst/>
          </a:prstGeom>
          <a:solidFill>
            <a:srgbClr val="fec2ae">
              <a:alpha val="51000"/>
            </a:srgbClr>
          </a:solidFill>
          <a:ln w="3816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" name="Oval 20"/>
          <p:cNvSpPr/>
          <p:nvPr/>
        </p:nvSpPr>
        <p:spPr>
          <a:xfrm>
            <a:off x="609480" y="3429000"/>
            <a:ext cx="1294560" cy="1294560"/>
          </a:xfrm>
          <a:prstGeom prst="ellipse">
            <a:avLst/>
          </a:prstGeom>
          <a:solidFill>
            <a:srgbClr val="fe8637"/>
          </a:solidFill>
          <a:ln w="3816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" name="Oval 22"/>
          <p:cNvSpPr/>
          <p:nvPr/>
        </p:nvSpPr>
        <p:spPr>
          <a:xfrm>
            <a:off x="1309680" y="4866840"/>
            <a:ext cx="640800" cy="640800"/>
          </a:xfrm>
          <a:prstGeom prst="ellipse">
            <a:avLst/>
          </a:prstGeom>
          <a:solidFill>
            <a:srgbClr val="fe8637"/>
          </a:solidFill>
          <a:ln w="2844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" name="Oval 23"/>
          <p:cNvSpPr/>
          <p:nvPr/>
        </p:nvSpPr>
        <p:spPr>
          <a:xfrm>
            <a:off x="1091160" y="5500800"/>
            <a:ext cx="136440" cy="136440"/>
          </a:xfrm>
          <a:prstGeom prst="ellipse">
            <a:avLst/>
          </a:prstGeom>
          <a:solidFill>
            <a:srgbClr val="fe8637"/>
          </a:solidFill>
          <a:ln w="126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" name="Oval 25"/>
          <p:cNvSpPr/>
          <p:nvPr/>
        </p:nvSpPr>
        <p:spPr>
          <a:xfrm>
            <a:off x="1664280" y="5788080"/>
            <a:ext cx="273600" cy="273600"/>
          </a:xfrm>
          <a:prstGeom prst="ellipse">
            <a:avLst/>
          </a:prstGeom>
          <a:solidFill>
            <a:srgbClr val="fe8637"/>
          </a:solidFill>
          <a:ln w="126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" name="Oval 24"/>
          <p:cNvSpPr/>
          <p:nvPr/>
        </p:nvSpPr>
        <p:spPr>
          <a:xfrm>
            <a:off x="1905120" y="4495680"/>
            <a:ext cx="365040" cy="365040"/>
          </a:xfrm>
          <a:prstGeom prst="ellipse">
            <a:avLst/>
          </a:prstGeom>
          <a:solidFill>
            <a:srgbClr val="fe8637"/>
          </a:solidFill>
          <a:ln w="2844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ftr" idx="1"/>
          </p:nvPr>
        </p:nvSpPr>
        <p:spPr>
          <a:xfrm rot="5400000">
            <a:off x="7077600" y="4181400"/>
            <a:ext cx="3656880" cy="38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575f6d"/>
                </a:solidFill>
                <a:latin typeface="Century School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575f6d"/>
                </a:solidFill>
                <a:latin typeface="Century Schoolbook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sldNum" idx="2"/>
          </p:nvPr>
        </p:nvSpPr>
        <p:spPr>
          <a:xfrm>
            <a:off x="1325520" y="4928760"/>
            <a:ext cx="608760" cy="51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6647452-C510-4549-A920-CD20D066C02C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3"/>
          </p:nvPr>
        </p:nvSpPr>
        <p:spPr>
          <a:xfrm rot="5400000">
            <a:off x="7765560" y="1174320"/>
            <a:ext cx="2285280" cy="3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traight Connector 15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rgbClr val="fec2ae">
                <a:alpha val="9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Straight Connector 6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Straight Connector 8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Rectangle 9"/>
          <p:cNvSpPr/>
          <p:nvPr/>
        </p:nvSpPr>
        <p:spPr>
          <a:xfrm>
            <a:off x="8839080" y="0"/>
            <a:ext cx="304200" cy="6857280"/>
          </a:xfrm>
          <a:prstGeom prst="rect">
            <a:avLst/>
          </a:prstGeom>
          <a:solidFill>
            <a:srgbClr val="fec2ae">
              <a:alpha val="87000"/>
            </a:srgbClr>
          </a:solidFill>
          <a:ln w="3816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" name="Straight Connector 10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Oval 11"/>
          <p:cNvSpPr/>
          <p:nvPr/>
        </p:nvSpPr>
        <p:spPr>
          <a:xfrm>
            <a:off x="8156520" y="5715000"/>
            <a:ext cx="547920" cy="547920"/>
          </a:xfrm>
          <a:prstGeom prst="ellipse">
            <a:avLst/>
          </a:prstGeom>
          <a:solidFill>
            <a:srgbClr val="fe8637"/>
          </a:solidFill>
          <a:ln w="3816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" name="PlaceHolder 1"/>
          <p:cNvSpPr>
            <a:spLocks noGrp="1"/>
          </p:cNvSpPr>
          <p:nvPr>
            <p:ph type="ftr" idx="4"/>
          </p:nvPr>
        </p:nvSpPr>
        <p:spPr>
          <a:xfrm rot="5400000">
            <a:off x="6990840" y="3737160"/>
            <a:ext cx="319968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575f6d"/>
                </a:solidFill>
                <a:latin typeface="Century School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575f6d"/>
                </a:solidFill>
                <a:latin typeface="Century Schoolbook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ldNum" idx="5"/>
          </p:nvPr>
        </p:nvSpPr>
        <p:spPr>
          <a:xfrm>
            <a:off x="8129160" y="5734080"/>
            <a:ext cx="608760" cy="52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5E9687F-580B-44D2-9CEA-4FE121117F2E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6"/>
          </p:nvPr>
        </p:nvSpPr>
        <p:spPr>
          <a:xfrm rot="5400000">
            <a:off x="7589880" y="1081800"/>
            <a:ext cx="2010960" cy="38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552360" cy="189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small">
                <a:solidFill>
                  <a:srgbClr val="575f6d"/>
                </a:solidFill>
                <a:latin typeface="Century Schoolbook"/>
              </a:rPr>
              <a:t>CSE 219: Digital Logic &amp; Computer Design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2286000" y="5003280"/>
            <a:ext cx="617148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algn="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575f6d"/>
                </a:solidFill>
                <a:latin typeface="Century Schoolbook"/>
              </a:rPr>
              <a:t>Tamanna Haque Nipa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575f6d"/>
                </a:solidFill>
                <a:latin typeface="Century Schoolbook"/>
              </a:rPr>
              <a:t>Assistant Professor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575f6d"/>
                </a:solidFill>
                <a:latin typeface="Century Schoolbook"/>
              </a:rPr>
              <a:t>Dept. of CSE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575f6d"/>
                </a:solidFill>
                <a:latin typeface="Century Schoolbook"/>
              </a:rPr>
              <a:t>Stamford University Bangladesh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76212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IEEE 754 Standard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04920" y="182880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Types</a:t>
            </a:r>
            <a:endParaRPr b="0" lang="en-US" sz="24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1) Single Precision (float)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32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bit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8"/>
          </p:nvPr>
        </p:nvSpPr>
        <p:spPr>
          <a:xfrm>
            <a:off x="7707240" y="5883120"/>
            <a:ext cx="577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5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C3F022-2E41-4F3E-81AB-B80168654716}" type="slidenum">
              <a:rPr b="1" lang="en-US" sz="105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90" name="Content Placeholder 2"/>
          <p:cNvSpPr/>
          <p:nvPr/>
        </p:nvSpPr>
        <p:spPr>
          <a:xfrm>
            <a:off x="304920" y="4343400"/>
            <a:ext cx="822888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2) Double Precision (double)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64</a:t>
            </a: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bit</a:t>
            </a:r>
            <a:endParaRPr b="0" lang="en-US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1" name="TextBox 4"/>
              <p:cNvSpPr txBox="1"/>
              <p:nvPr/>
            </p:nvSpPr>
            <p:spPr>
              <a:xfrm>
                <a:off x="1056240" y="2971800"/>
                <a:ext cx="7514280" cy="523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𝑣𝑎𝑙𝑢𝑒</m:t>
                    </m:r>
                    <m:r>
                      <m:t xml:space="preserve"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e>
                        </m:d>
                      </m:e>
                      <m:sup>
                        <m:r>
                          <m:t xml:space="preserve">𝑆</m:t>
                        </m:r>
                      </m:sup>
                    </m:sSup>
                    <m:r>
                      <m:t xml:space="preserve">×</m:t>
                    </m:r>
                    <m:r>
                      <m:t xml:space="preserve">1.</m:t>
                    </m:r>
                    <m:r>
                      <m:t xml:space="preserve">𝑀</m:t>
                    </m:r>
                    <m:r>
                      <m:t xml:space="preserve">×</m:t>
                    </m:r>
                    <m:sSup>
                      <m:e>
                        <m:r>
                          <m:t xml:space="preserve">2</m:t>
                        </m:r>
                      </m:e>
                      <m:sup>
                        <m:r>
                          <m:t xml:space="preserve">𝐸</m:t>
                        </m:r>
                        <m:r>
                          <m:t xml:space="preserve">−</m:t>
                        </m:r>
                        <m:r>
                          <m:t xml:space="preserve">127</m:t>
                        </m:r>
                      </m:sup>
                    </m:sSup>
                    <m:r>
                      <m:t xml:space="preserve">,</m:t>
                    </m:r>
                    <m:r>
                      <m:t xml:space="preserve">0</m:t>
                    </m:r>
                    <m:r>
                      <m:t xml:space="preserve">&lt;</m:t>
                    </m:r>
                    <m:r>
                      <m:t xml:space="preserve">𝐸</m:t>
                    </m:r>
                    <m:r>
                      <m:t xml:space="preserve">&lt;</m:t>
                    </m:r>
                    <m:r>
                      <m:t xml:space="preserve">255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2" name="TextBox 5"/>
              <p:cNvSpPr txBox="1"/>
              <p:nvPr/>
            </p:nvSpPr>
            <p:spPr>
              <a:xfrm>
                <a:off x="838080" y="5052240"/>
                <a:ext cx="7865280" cy="523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𝑣𝑎𝑙𝑢𝑒</m:t>
                    </m:r>
                    <m:r>
                      <m:t xml:space="preserve"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e>
                        </m:d>
                      </m:e>
                      <m:sup>
                        <m:r>
                          <m:t xml:space="preserve">𝑆</m:t>
                        </m:r>
                      </m:sup>
                    </m:sSup>
                    <m:r>
                      <m:t xml:space="preserve">×</m:t>
                    </m:r>
                    <m:r>
                      <m:t xml:space="preserve">1.</m:t>
                    </m:r>
                    <m:r>
                      <m:t xml:space="preserve">𝑀</m:t>
                    </m:r>
                    <m:r>
                      <m:t xml:space="preserve">×</m:t>
                    </m:r>
                    <m:sSup>
                      <m:e>
                        <m:r>
                          <m:t xml:space="preserve">2</m:t>
                        </m:r>
                      </m:e>
                      <m:sup>
                        <m:r>
                          <m:t xml:space="preserve">𝐸</m:t>
                        </m:r>
                        <m:r>
                          <m:t xml:space="preserve">−</m:t>
                        </m:r>
                        <m:r>
                          <m:t xml:space="preserve">1023</m:t>
                        </m:r>
                      </m:sup>
                    </m:sSup>
                    <m:r>
                      <m:t xml:space="preserve">,</m:t>
                    </m:r>
                    <m:r>
                      <m:t xml:space="preserve">0</m:t>
                    </m:r>
                    <m:r>
                      <m:t xml:space="preserve">&lt;</m:t>
                    </m:r>
                    <m:r>
                      <m:t xml:space="preserve">𝐸</m:t>
                    </m:r>
                    <m:r>
                      <m:t xml:space="preserve">&lt;</m:t>
                    </m:r>
                    <m:r>
                      <m:t xml:space="preserve">2047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93" name="Rectangle 11"/>
          <p:cNvSpPr/>
          <p:nvPr/>
        </p:nvSpPr>
        <p:spPr>
          <a:xfrm>
            <a:off x="1347480" y="3731040"/>
            <a:ext cx="664920" cy="424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S=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4" name="Rectangle 12"/>
          <p:cNvSpPr/>
          <p:nvPr/>
        </p:nvSpPr>
        <p:spPr>
          <a:xfrm>
            <a:off x="2004120" y="3735720"/>
            <a:ext cx="1881360" cy="4554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E=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 bit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5" name="Rectangle 13"/>
          <p:cNvSpPr/>
          <p:nvPr/>
        </p:nvSpPr>
        <p:spPr>
          <a:xfrm>
            <a:off x="3886200" y="3719160"/>
            <a:ext cx="3420000" cy="4554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M=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23 bit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6" name="Rectangle 14"/>
          <p:cNvSpPr/>
          <p:nvPr/>
        </p:nvSpPr>
        <p:spPr>
          <a:xfrm>
            <a:off x="1355760" y="5798880"/>
            <a:ext cx="664920" cy="424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S=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7" name="Rectangle 15"/>
          <p:cNvSpPr/>
          <p:nvPr/>
        </p:nvSpPr>
        <p:spPr>
          <a:xfrm>
            <a:off x="2012400" y="5803200"/>
            <a:ext cx="1881360" cy="4554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E=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11 bit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8" name="Rectangle 16"/>
          <p:cNvSpPr/>
          <p:nvPr/>
        </p:nvSpPr>
        <p:spPr>
          <a:xfrm>
            <a:off x="3894480" y="5786640"/>
            <a:ext cx="3420000" cy="4554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M=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52 bit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7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2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80880" y="83808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Example (32 bit)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905120"/>
            <a:ext cx="8228880" cy="60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1" lang="en-US" sz="2400" spc="-1" strike="noStrike">
                <a:solidFill>
                  <a:srgbClr val="7030a0"/>
                </a:solidFill>
                <a:latin typeface="Century Schoolbook"/>
              </a:rPr>
              <a:t>Represent </a:t>
            </a:r>
            <a:r>
              <a:rPr b="1" lang="en-US" sz="2400" spc="-1" strike="noStrike">
                <a:solidFill>
                  <a:srgbClr val="7030a0"/>
                </a:solidFill>
                <a:latin typeface="Times New Roman"/>
              </a:rPr>
              <a:t>78.325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19"/>
          </p:nvPr>
        </p:nvSpPr>
        <p:spPr>
          <a:xfrm>
            <a:off x="7707240" y="5883120"/>
            <a:ext cx="577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5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4964BC-2CD7-48B5-98A0-2564F9D0DF60}" type="slidenum">
              <a:rPr b="1" lang="en-US" sz="105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2" name="TextBox 3"/>
              <p:cNvSpPr txBox="1"/>
              <p:nvPr/>
            </p:nvSpPr>
            <p:spPr>
              <a:xfrm>
                <a:off x="762120" y="2514600"/>
                <a:ext cx="7514280" cy="523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𝑣𝑎𝑙𝑢𝑒</m:t>
                    </m:r>
                    <m:r>
                      <m:t xml:space="preserve"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e>
                        </m:d>
                      </m:e>
                      <m:sup>
                        <m:r>
                          <m:t xml:space="preserve">𝑆</m:t>
                        </m:r>
                      </m:sup>
                    </m:sSup>
                    <m:r>
                      <m:t xml:space="preserve">×</m:t>
                    </m:r>
                    <m:r>
                      <m:t xml:space="preserve">1.</m:t>
                    </m:r>
                    <m:r>
                      <m:t xml:space="preserve">𝑀</m:t>
                    </m:r>
                    <m:r>
                      <m:t xml:space="preserve">×</m:t>
                    </m:r>
                    <m:sSup>
                      <m:e>
                        <m:r>
                          <m:t xml:space="preserve">2</m:t>
                        </m:r>
                      </m:e>
                      <m:sup>
                        <m:r>
                          <m:t xml:space="preserve">𝐸</m:t>
                        </m:r>
                        <m:r>
                          <m:t xml:space="preserve">−</m:t>
                        </m:r>
                        <m:r>
                          <m:t xml:space="preserve">127</m:t>
                        </m:r>
                      </m:sup>
                    </m:sSup>
                    <m:r>
                      <m:t xml:space="preserve">,</m:t>
                    </m:r>
                    <m:r>
                      <m:t xml:space="preserve">0</m:t>
                    </m:r>
                    <m:r>
                      <m:t xml:space="preserve">&lt;</m:t>
                    </m:r>
                    <m:r>
                      <m:t xml:space="preserve">𝐸</m:t>
                    </m:r>
                    <m:r>
                      <m:t xml:space="preserve">&lt;</m:t>
                    </m:r>
                    <m:r>
                      <m:t xml:space="preserve">255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03" name="TextBox 4"/>
          <p:cNvSpPr/>
          <p:nvPr/>
        </p:nvSpPr>
        <p:spPr>
          <a:xfrm>
            <a:off x="998640" y="5532840"/>
            <a:ext cx="6705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4" name="TextBox 6"/>
          <p:cNvSpPr/>
          <p:nvPr/>
        </p:nvSpPr>
        <p:spPr>
          <a:xfrm>
            <a:off x="556920" y="3108960"/>
            <a:ext cx="82051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If the value is +ve then S=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otherwise 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=1</a:t>
            </a:r>
            <a:endParaRPr b="0" lang="en-US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To get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1.M,</a:t>
            </a: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the given value must be divided by immediate smaller power of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. 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5" name="TextBox 7"/>
          <p:cNvSpPr/>
          <p:nvPr/>
        </p:nvSpPr>
        <p:spPr>
          <a:xfrm>
            <a:off x="998640" y="4572000"/>
            <a:ext cx="72777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StarSymbol"/>
              <a:buAutoNum type="arabicPlain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   4   8   16   32   64   128   256   512 ….. 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6" name="Straight Connector 9"/>
          <p:cNvSpPr/>
          <p:nvPr/>
        </p:nvSpPr>
        <p:spPr>
          <a:xfrm>
            <a:off x="4114800" y="5029200"/>
            <a:ext cx="1294920" cy="360"/>
          </a:xfrm>
          <a:custGeom>
            <a:avLst/>
            <a:gdLst/>
            <a:ahLst/>
            <a:rect l="l" t="t" r="r" b="b"/>
            <a:pathLst>
              <a:path fill="none" w="3598" h="1">
                <a:moveTo>
                  <a:pt x="0" y="0"/>
                </a:moveTo>
                <a:lnTo>
                  <a:pt x="3598" y="1"/>
                </a:lnTo>
              </a:path>
            </a:pathLst>
          </a:custGeom>
          <a:noFill/>
          <a:ln w="28440">
            <a:solidFill>
              <a:srgbClr val="ff6a0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Rectangle 11"/>
          <p:cNvSpPr/>
          <p:nvPr/>
        </p:nvSpPr>
        <p:spPr>
          <a:xfrm>
            <a:off x="3781080" y="5095080"/>
            <a:ext cx="1476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457200"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78.325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80880" y="83808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Example (32 bit)</a:t>
            </a:r>
            <a:r>
              <a:rPr b="0" lang="en-US" sz="2800" spc="-1" strike="noStrike" cap="small">
                <a:solidFill>
                  <a:srgbClr val="575f6d"/>
                </a:solidFill>
                <a:latin typeface="Century Schoolbook"/>
              </a:rPr>
              <a:t>cont…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ldNum" idx="20"/>
          </p:nvPr>
        </p:nvSpPr>
        <p:spPr>
          <a:xfrm>
            <a:off x="7707240" y="5883120"/>
            <a:ext cx="577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5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2DECC8-1AAD-4D6D-BB7E-6A71B4447F8A}" type="slidenum">
              <a:rPr b="1" lang="en-US" sz="105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10" name="TextBox 3"/>
              <p:cNvSpPr txBox="1"/>
              <p:nvPr/>
            </p:nvSpPr>
            <p:spPr>
              <a:xfrm>
                <a:off x="594000" y="1990080"/>
                <a:ext cx="7514280" cy="523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𝑣𝑎𝑙𝑢𝑒</m:t>
                    </m:r>
                    <m:r>
                      <m:t xml:space="preserve"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e>
                        </m:d>
                      </m:e>
                      <m:sup>
                        <m:r>
                          <m:t xml:space="preserve">𝑆</m:t>
                        </m:r>
                      </m:sup>
                    </m:sSup>
                    <m:r>
                      <m:t xml:space="preserve">×</m:t>
                    </m:r>
                    <m:r>
                      <m:t xml:space="preserve">1.</m:t>
                    </m:r>
                    <m:r>
                      <m:t xml:space="preserve">𝑀</m:t>
                    </m:r>
                    <m:r>
                      <m:t xml:space="preserve">×</m:t>
                    </m:r>
                    <m:sSup>
                      <m:e>
                        <m:r>
                          <m:t xml:space="preserve">2</m:t>
                        </m:r>
                      </m:e>
                      <m:sup>
                        <m:r>
                          <m:t xml:space="preserve">𝐸</m:t>
                        </m:r>
                        <m:r>
                          <m:t xml:space="preserve">−</m:t>
                        </m:r>
                        <m:r>
                          <m:t xml:space="preserve">127</m:t>
                        </m:r>
                      </m:sup>
                    </m:sSup>
                    <m:r>
                      <m:t xml:space="preserve">,</m:t>
                    </m:r>
                    <m:r>
                      <m:t xml:space="preserve">0</m:t>
                    </m:r>
                    <m:r>
                      <m:t xml:space="preserve">&lt;</m:t>
                    </m:r>
                    <m:r>
                      <m:t xml:space="preserve">𝐸</m:t>
                    </m:r>
                    <m:r>
                      <m:t xml:space="preserve">&lt;</m:t>
                    </m:r>
                    <m:r>
                      <m:t xml:space="preserve">255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11" name="TextBox 4"/>
          <p:cNvSpPr/>
          <p:nvPr/>
        </p:nvSpPr>
        <p:spPr>
          <a:xfrm>
            <a:off x="838080" y="2743200"/>
            <a:ext cx="6705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2" name="TextBox 10"/>
          <p:cNvSpPr/>
          <p:nvPr/>
        </p:nvSpPr>
        <p:spPr>
          <a:xfrm>
            <a:off x="838080" y="3505320"/>
            <a:ext cx="6705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3" name="TextBox 12"/>
          <p:cNvSpPr/>
          <p:nvPr/>
        </p:nvSpPr>
        <p:spPr>
          <a:xfrm>
            <a:off x="838080" y="4038480"/>
            <a:ext cx="6705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4" name="TextBox 13"/>
          <p:cNvSpPr/>
          <p:nvPr/>
        </p:nvSpPr>
        <p:spPr>
          <a:xfrm>
            <a:off x="838080" y="4572000"/>
            <a:ext cx="70858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E-127=6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TextBox 8"/>
          <p:cNvSpPr/>
          <p:nvPr/>
        </p:nvSpPr>
        <p:spPr>
          <a:xfrm>
            <a:off x="1219320" y="5410080"/>
            <a:ext cx="426636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Here,    E-127=6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»  E = 6+127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»  E = 133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6" name="Content Placeholder 2"/>
          <p:cNvSpPr/>
          <p:nvPr/>
        </p:nvSpPr>
        <p:spPr>
          <a:xfrm>
            <a:off x="4648320" y="5407920"/>
            <a:ext cx="4266360" cy="12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Wingdings" charset="2"/>
              <a:buChar char=""/>
            </a:pPr>
            <a:r>
              <a:rPr b="0" lang="en-US" sz="26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Excess 127 </a:t>
            </a:r>
            <a:endParaRPr b="0" lang="en-US" sz="26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(Biasing Exponent)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6" dur="indefinite" restart="never" nodeType="tmRoot">
          <p:childTnLst>
            <p:seq>
              <p:cTn id="187" dur="indefinite" nodeType="mainSeq">
                <p:childTnLst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80880" y="83808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Example (32 bit)</a:t>
            </a:r>
            <a:r>
              <a:rPr b="0" lang="en-US" sz="2800" spc="-1" strike="noStrike" cap="small">
                <a:solidFill>
                  <a:srgbClr val="575f6d"/>
                </a:solidFill>
                <a:latin typeface="Century Schoolbook"/>
              </a:rPr>
              <a:t>cont…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ldNum" idx="21"/>
          </p:nvPr>
        </p:nvSpPr>
        <p:spPr>
          <a:xfrm>
            <a:off x="7707240" y="5883120"/>
            <a:ext cx="577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5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9667FF-1024-4731-8DC7-574F9F0D1E59}" type="slidenum">
              <a:rPr b="1" lang="en-US" sz="105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19" name="TextBox 3"/>
              <p:cNvSpPr txBox="1"/>
              <p:nvPr/>
            </p:nvSpPr>
            <p:spPr>
              <a:xfrm>
                <a:off x="594000" y="1990080"/>
                <a:ext cx="7514280" cy="523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𝑣𝑎𝑙𝑢𝑒</m:t>
                    </m:r>
                    <m:r>
                      <m:t xml:space="preserve"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e>
                        </m:d>
                      </m:e>
                      <m:sup>
                        <m:r>
                          <m:t xml:space="preserve">𝑆</m:t>
                        </m:r>
                      </m:sup>
                    </m:sSup>
                    <m:r>
                      <m:t xml:space="preserve">×</m:t>
                    </m:r>
                    <m:r>
                      <m:t xml:space="preserve">1.</m:t>
                    </m:r>
                    <m:r>
                      <m:t xml:space="preserve">𝑀</m:t>
                    </m:r>
                    <m:r>
                      <m:t xml:space="preserve">×</m:t>
                    </m:r>
                    <m:sSup>
                      <m:e>
                        <m:r>
                          <m:t xml:space="preserve">2</m:t>
                        </m:r>
                      </m:e>
                      <m:sup>
                        <m:r>
                          <m:t xml:space="preserve">𝐸</m:t>
                        </m:r>
                        <m:r>
                          <m:t xml:space="preserve">−</m:t>
                        </m:r>
                        <m:r>
                          <m:t xml:space="preserve">127</m:t>
                        </m:r>
                      </m:sup>
                    </m:sSup>
                    <m:r>
                      <m:t xml:space="preserve">,</m:t>
                    </m:r>
                    <m:r>
                      <m:t xml:space="preserve">0</m:t>
                    </m:r>
                    <m:r>
                      <m:t xml:space="preserve">&lt;</m:t>
                    </m:r>
                    <m:r>
                      <m:t xml:space="preserve">𝐸</m:t>
                    </m:r>
                    <m:r>
                      <m:t xml:space="preserve">&lt;</m:t>
                    </m:r>
                    <m:r>
                      <m:t xml:space="preserve">255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20" name="TextBox 8"/>
          <p:cNvSpPr/>
          <p:nvPr/>
        </p:nvSpPr>
        <p:spPr>
          <a:xfrm>
            <a:off x="594000" y="2819520"/>
            <a:ext cx="1901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 = 133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1" name="Rectangle 9"/>
          <p:cNvSpPr/>
          <p:nvPr/>
        </p:nvSpPr>
        <p:spPr>
          <a:xfrm>
            <a:off x="1981080" y="4355280"/>
            <a:ext cx="655920" cy="424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2" name="Rectangle 11"/>
          <p:cNvSpPr/>
          <p:nvPr/>
        </p:nvSpPr>
        <p:spPr>
          <a:xfrm>
            <a:off x="2637720" y="4345200"/>
            <a:ext cx="1881360" cy="4554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10000101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3" name="Rectangle 15"/>
          <p:cNvSpPr/>
          <p:nvPr/>
        </p:nvSpPr>
        <p:spPr>
          <a:xfrm>
            <a:off x="4519800" y="4343400"/>
            <a:ext cx="3420000" cy="4554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M=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23 bit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4" name="Rectangle 16"/>
          <p:cNvSpPr/>
          <p:nvPr/>
        </p:nvSpPr>
        <p:spPr>
          <a:xfrm>
            <a:off x="2839680" y="2819520"/>
            <a:ext cx="685080" cy="424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5" name="Rectangle 17"/>
          <p:cNvSpPr/>
          <p:nvPr/>
        </p:nvSpPr>
        <p:spPr>
          <a:xfrm>
            <a:off x="3525480" y="2819520"/>
            <a:ext cx="655560" cy="424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6" name="Rectangle 18"/>
          <p:cNvSpPr/>
          <p:nvPr/>
        </p:nvSpPr>
        <p:spPr>
          <a:xfrm>
            <a:off x="4181760" y="2819520"/>
            <a:ext cx="668520" cy="424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7" name="Rectangle 19"/>
          <p:cNvSpPr/>
          <p:nvPr/>
        </p:nvSpPr>
        <p:spPr>
          <a:xfrm>
            <a:off x="4851000" y="2819520"/>
            <a:ext cx="610560" cy="424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8" name="Rectangle 20"/>
          <p:cNvSpPr/>
          <p:nvPr/>
        </p:nvSpPr>
        <p:spPr>
          <a:xfrm>
            <a:off x="5462280" y="2819520"/>
            <a:ext cx="667800" cy="424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9" name="Rectangle 21"/>
          <p:cNvSpPr/>
          <p:nvPr/>
        </p:nvSpPr>
        <p:spPr>
          <a:xfrm>
            <a:off x="6131160" y="2819520"/>
            <a:ext cx="650160" cy="424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0" name="Rectangle 22"/>
          <p:cNvSpPr/>
          <p:nvPr/>
        </p:nvSpPr>
        <p:spPr>
          <a:xfrm>
            <a:off x="6787440" y="2819520"/>
            <a:ext cx="655560" cy="424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1" name="Rectangle 23"/>
          <p:cNvSpPr/>
          <p:nvPr/>
        </p:nvSpPr>
        <p:spPr>
          <a:xfrm>
            <a:off x="7443720" y="2819520"/>
            <a:ext cx="755640" cy="424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2" name="TextBox 2"/>
          <p:cNvSpPr/>
          <p:nvPr/>
        </p:nvSpPr>
        <p:spPr>
          <a:xfrm>
            <a:off x="2590920" y="3200400"/>
            <a:ext cx="561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+128      64       32       16       8          4         2         1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TextBox 24"/>
          <p:cNvSpPr/>
          <p:nvPr/>
        </p:nvSpPr>
        <p:spPr>
          <a:xfrm>
            <a:off x="3126600" y="3733920"/>
            <a:ext cx="1901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133-128=5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4" name="TextBox 25"/>
          <p:cNvSpPr/>
          <p:nvPr/>
        </p:nvSpPr>
        <p:spPr>
          <a:xfrm>
            <a:off x="5903280" y="3733920"/>
            <a:ext cx="1901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5-4=1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5" name="TextBox 26"/>
          <p:cNvSpPr/>
          <p:nvPr/>
        </p:nvSpPr>
        <p:spPr>
          <a:xfrm>
            <a:off x="601200" y="4267080"/>
            <a:ext cx="1901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got,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6" name="TextBox 27"/>
          <p:cNvSpPr/>
          <p:nvPr/>
        </p:nvSpPr>
        <p:spPr>
          <a:xfrm>
            <a:off x="304920" y="5175000"/>
            <a:ext cx="86097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have 1.M = 1 is in equation. So it not required to store. We need to covert M into binary value.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5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5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80880" y="53352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Example (32 bit)</a:t>
            </a:r>
            <a:r>
              <a:rPr b="0" lang="en-US" sz="2800" spc="-1" strike="noStrike" cap="small">
                <a:solidFill>
                  <a:srgbClr val="575f6d"/>
                </a:solidFill>
                <a:latin typeface="Century Schoolbook"/>
              </a:rPr>
              <a:t>cont…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ldNum" idx="22"/>
          </p:nvPr>
        </p:nvSpPr>
        <p:spPr>
          <a:xfrm>
            <a:off x="7707240" y="5883120"/>
            <a:ext cx="577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5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1D9C43-F616-4625-B96C-8CEF2C87D83A}" type="slidenum">
              <a:rPr b="1" lang="en-US" sz="105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39" name="TextBox 3"/>
              <p:cNvSpPr txBox="1"/>
              <p:nvPr/>
            </p:nvSpPr>
            <p:spPr>
              <a:xfrm>
                <a:off x="594000" y="1523880"/>
                <a:ext cx="7514280" cy="523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𝑣𝑎𝑙𝑢𝑒</m:t>
                    </m:r>
                    <m:r>
                      <m:t xml:space="preserve"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e>
                        </m:d>
                      </m:e>
                      <m:sup>
                        <m:r>
                          <m:t xml:space="preserve">𝑆</m:t>
                        </m:r>
                      </m:sup>
                    </m:sSup>
                    <m:r>
                      <m:t xml:space="preserve">×</m:t>
                    </m:r>
                    <m:r>
                      <m:t xml:space="preserve">1.</m:t>
                    </m:r>
                    <m:r>
                      <m:t xml:space="preserve">𝑀</m:t>
                    </m:r>
                    <m:r>
                      <m:t xml:space="preserve">×</m:t>
                    </m:r>
                    <m:sSup>
                      <m:e>
                        <m:r>
                          <m:t xml:space="preserve">2</m:t>
                        </m:r>
                      </m:e>
                      <m:sup>
                        <m:r>
                          <m:t xml:space="preserve">𝐸</m:t>
                        </m:r>
                        <m:r>
                          <m:t xml:space="preserve">−</m:t>
                        </m:r>
                        <m:r>
                          <m:t xml:space="preserve">127</m:t>
                        </m:r>
                      </m:sup>
                    </m:sSup>
                    <m:r>
                      <m:t xml:space="preserve">,</m:t>
                    </m:r>
                    <m:r>
                      <m:t xml:space="preserve">0</m:t>
                    </m:r>
                    <m:r>
                      <m:t xml:space="preserve">&lt;</m:t>
                    </m:r>
                    <m:r>
                      <m:t xml:space="preserve">𝐸</m:t>
                    </m:r>
                    <m:r>
                      <m:t xml:space="preserve">&lt;</m:t>
                    </m:r>
                    <m:r>
                      <m:t xml:space="preserve">255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40" name="TextBox 8"/>
          <p:cNvSpPr/>
          <p:nvPr/>
        </p:nvSpPr>
        <p:spPr>
          <a:xfrm>
            <a:off x="669960" y="2133720"/>
            <a:ext cx="2483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 = 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241" name="Table 4"/>
          <p:cNvGraphicFramePr/>
          <p:nvPr/>
        </p:nvGraphicFramePr>
        <p:xfrm>
          <a:off x="1066680" y="3124080"/>
          <a:ext cx="6818040" cy="3202560"/>
        </p:xfrm>
        <a:graphic>
          <a:graphicData uri="http://schemas.openxmlformats.org/drawingml/2006/table">
            <a:tbl>
              <a:tblPr/>
              <a:tblGrid>
                <a:gridCol w="2486880"/>
                <a:gridCol w="2274120"/>
                <a:gridCol w="2057400"/>
              </a:tblGrid>
              <a:tr h="457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Multiply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Result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Integer Part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0.223828 x 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0.447656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0.447656 x 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0.895312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0.895312 x 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1.790624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0.790624 x 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1.581248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0.581248 x 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1.162496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…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…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…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2" name="TextBox 28"/>
          <p:cNvSpPr/>
          <p:nvPr/>
        </p:nvSpPr>
        <p:spPr>
          <a:xfrm>
            <a:off x="6095880" y="6248520"/>
            <a:ext cx="2483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upto 23 bits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3" name="Straight Arrow Connector 6"/>
          <p:cNvSpPr/>
          <p:nvPr/>
        </p:nvSpPr>
        <p:spPr>
          <a:xfrm>
            <a:off x="8108640" y="3200400"/>
            <a:ext cx="360" cy="297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TextBox 29"/>
          <p:cNvSpPr/>
          <p:nvPr/>
        </p:nvSpPr>
        <p:spPr>
          <a:xfrm>
            <a:off x="3335760" y="2133720"/>
            <a:ext cx="557892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00111…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(we will calculate 5/6 bit positions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9" dur="indefinite" restart="never" nodeType="tmRoot">
          <p:childTnLst>
            <p:seq>
              <p:cTn id="270" dur="indefinite" nodeType="mainSeq">
                <p:childTnLst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7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8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9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80880" y="83808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Example (32 bit)</a:t>
            </a:r>
            <a:r>
              <a:rPr b="0" lang="en-US" sz="2800" spc="-1" strike="noStrike" cap="small">
                <a:solidFill>
                  <a:srgbClr val="575f6d"/>
                </a:solidFill>
                <a:latin typeface="Century Schoolbook"/>
              </a:rPr>
              <a:t>cont…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05000" y="4419720"/>
            <a:ext cx="8228880" cy="60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1" lang="en-US" sz="2400" spc="-1" strike="noStrike">
                <a:solidFill>
                  <a:srgbClr val="7030a0"/>
                </a:solidFill>
                <a:latin typeface="Century Schoolbook"/>
              </a:rPr>
              <a:t>Represent -</a:t>
            </a:r>
            <a:r>
              <a:rPr b="1" lang="en-US" sz="2400" spc="-1" strike="noStrike">
                <a:solidFill>
                  <a:srgbClr val="7030a0"/>
                </a:solidFill>
                <a:latin typeface="Times New Roman"/>
              </a:rPr>
              <a:t>78.325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23"/>
          </p:nvPr>
        </p:nvSpPr>
        <p:spPr>
          <a:xfrm>
            <a:off x="7707240" y="5883120"/>
            <a:ext cx="577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5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AC7BC6-775B-4EF8-890D-625E29CE67B7}" type="slidenum">
              <a:rPr b="1" lang="en-US" sz="105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48" name="TextBox 3"/>
              <p:cNvSpPr txBox="1"/>
              <p:nvPr/>
            </p:nvSpPr>
            <p:spPr>
              <a:xfrm>
                <a:off x="594000" y="1990080"/>
                <a:ext cx="7514280" cy="523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𝑣𝑎𝑙𝑢𝑒</m:t>
                    </m:r>
                    <m:r>
                      <m:t xml:space="preserve"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e>
                        </m:d>
                      </m:e>
                      <m:sup>
                        <m:r>
                          <m:t xml:space="preserve">𝑆</m:t>
                        </m:r>
                      </m:sup>
                    </m:sSup>
                    <m:r>
                      <m:t xml:space="preserve">×</m:t>
                    </m:r>
                    <m:r>
                      <m:t xml:space="preserve">1.</m:t>
                    </m:r>
                    <m:r>
                      <m:t xml:space="preserve">𝑀</m:t>
                    </m:r>
                    <m:r>
                      <m:t xml:space="preserve">×</m:t>
                    </m:r>
                    <m:sSup>
                      <m:e>
                        <m:r>
                          <m:t xml:space="preserve">2</m:t>
                        </m:r>
                      </m:e>
                      <m:sup>
                        <m:r>
                          <m:t xml:space="preserve">𝐸</m:t>
                        </m:r>
                        <m:r>
                          <m:t xml:space="preserve">−</m:t>
                        </m:r>
                        <m:r>
                          <m:t xml:space="preserve">127</m:t>
                        </m:r>
                      </m:sup>
                    </m:sSup>
                    <m:r>
                      <m:t xml:space="preserve">,</m:t>
                    </m:r>
                    <m:r>
                      <m:t xml:space="preserve">0</m:t>
                    </m:r>
                    <m:r>
                      <m:t xml:space="preserve">&lt;</m:t>
                    </m:r>
                    <m:r>
                      <m:t xml:space="preserve">𝐸</m:t>
                    </m:r>
                    <m:r>
                      <m:t xml:space="preserve">&lt;</m:t>
                    </m:r>
                    <m:r>
                      <m:t xml:space="preserve">255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49" name="Rectangle 9"/>
          <p:cNvSpPr/>
          <p:nvPr/>
        </p:nvSpPr>
        <p:spPr>
          <a:xfrm>
            <a:off x="1981080" y="3662640"/>
            <a:ext cx="655920" cy="424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0" name="Rectangle 11"/>
          <p:cNvSpPr/>
          <p:nvPr/>
        </p:nvSpPr>
        <p:spPr>
          <a:xfrm>
            <a:off x="2637720" y="3659400"/>
            <a:ext cx="1881360" cy="4554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10000101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1" name="Rectangle 15"/>
          <p:cNvSpPr/>
          <p:nvPr/>
        </p:nvSpPr>
        <p:spPr>
          <a:xfrm>
            <a:off x="4519800" y="3657600"/>
            <a:ext cx="3420000" cy="4554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00111….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2" name="TextBox 26"/>
          <p:cNvSpPr/>
          <p:nvPr/>
        </p:nvSpPr>
        <p:spPr>
          <a:xfrm>
            <a:off x="601200" y="2743200"/>
            <a:ext cx="4198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got, 78.325 =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3" name="Rectangle 12"/>
          <p:cNvSpPr/>
          <p:nvPr/>
        </p:nvSpPr>
        <p:spPr>
          <a:xfrm>
            <a:off x="1523880" y="5333040"/>
            <a:ext cx="655920" cy="4248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4" name="Rectangle 13"/>
          <p:cNvSpPr/>
          <p:nvPr/>
        </p:nvSpPr>
        <p:spPr>
          <a:xfrm>
            <a:off x="2180520" y="5329440"/>
            <a:ext cx="1881360" cy="4554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10000101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5" name="Rectangle 14"/>
          <p:cNvSpPr/>
          <p:nvPr/>
        </p:nvSpPr>
        <p:spPr>
          <a:xfrm>
            <a:off x="4062600" y="5327640"/>
            <a:ext cx="3420000" cy="45540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00111….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6" name="Straight Arrow Connector 5"/>
          <p:cNvSpPr/>
          <p:nvPr/>
        </p:nvSpPr>
        <p:spPr>
          <a:xfrm flipV="1">
            <a:off x="1852200" y="5865840"/>
            <a:ext cx="360" cy="38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1" dur="indefinite" restart="never" nodeType="tmRoot">
          <p:childTnLst>
            <p:seq>
              <p:cTn id="292" dur="indefinite" nodeType="mainSeq">
                <p:childTnLst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9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0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0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08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1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1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1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76212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Set Interpretations (32 bit)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380880" y="1905120"/>
            <a:ext cx="8228880" cy="20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If E =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255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and M≠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then NaN</a:t>
            </a:r>
            <a:endParaRPr b="0" lang="en-US" sz="2400" spc="-1" strike="noStrike">
              <a:latin typeface="Arial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If E =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255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and M=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then ±∞ (overflow)</a:t>
            </a:r>
            <a:endParaRPr b="0" lang="en-US" sz="2400" spc="-1" strike="noStrike">
              <a:latin typeface="Arial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If E =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and M=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then zero (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) </a:t>
            </a:r>
            <a:endParaRPr b="0" lang="en-US" sz="2400" spc="-1" strike="noStrike">
              <a:latin typeface="Arial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If 0&lt;E &lt;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255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and M≠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then</a:t>
            </a:r>
            <a:endParaRPr b="0" lang="en-US" sz="24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24"/>
          </p:nvPr>
        </p:nvSpPr>
        <p:spPr>
          <a:xfrm>
            <a:off x="7707240" y="5883120"/>
            <a:ext cx="577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5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57BC4C-EF8B-406C-A23E-33AAD275C52C}" type="slidenum">
              <a:rPr b="1" lang="en-US" sz="105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0" name="TextBox 3"/>
              <p:cNvSpPr txBox="1"/>
              <p:nvPr/>
            </p:nvSpPr>
            <p:spPr>
              <a:xfrm>
                <a:off x="1056240" y="3996000"/>
                <a:ext cx="7514280" cy="523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𝑣𝑎𝑙𝑢𝑒</m:t>
                    </m:r>
                    <m:r>
                      <m:t xml:space="preserve"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e>
                        </m:d>
                      </m:e>
                      <m:sup>
                        <m:r>
                          <m:t xml:space="preserve">𝑆</m:t>
                        </m:r>
                      </m:sup>
                    </m:sSup>
                    <m:r>
                      <m:t xml:space="preserve">×</m:t>
                    </m:r>
                    <m:r>
                      <m:t xml:space="preserve">1.</m:t>
                    </m:r>
                    <m:r>
                      <m:t xml:space="preserve">𝑀</m:t>
                    </m:r>
                    <m:r>
                      <m:t xml:space="preserve">×</m:t>
                    </m:r>
                    <m:sSup>
                      <m:e>
                        <m:r>
                          <m:t xml:space="preserve">2</m:t>
                        </m:r>
                      </m:e>
                      <m:sup>
                        <m:r>
                          <m:t xml:space="preserve">𝐸</m:t>
                        </m:r>
                        <m:r>
                          <m:t xml:space="preserve">−</m:t>
                        </m:r>
                        <m:r>
                          <m:t xml:space="preserve">127</m:t>
                        </m:r>
                      </m:sup>
                    </m:sSup>
                    <m:r>
                      <m:t xml:space="preserve">,</m:t>
                    </m:r>
                    <m:r>
                      <m:t xml:space="preserve">0</m:t>
                    </m:r>
                    <m:r>
                      <m:t xml:space="preserve">&lt;</m:t>
                    </m:r>
                    <m:r>
                      <m:t xml:space="preserve">𝐸</m:t>
                    </m:r>
                    <m:r>
                      <m:t xml:space="preserve">&lt;</m:t>
                    </m:r>
                    <m:r>
                      <m:t xml:space="preserve">255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61" name="TextBox 4"/>
              <p:cNvSpPr txBox="1"/>
              <p:nvPr/>
            </p:nvSpPr>
            <p:spPr>
              <a:xfrm>
                <a:off x="990720" y="5410080"/>
                <a:ext cx="5529600" cy="523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𝑣𝑎𝑙𝑢𝑒</m:t>
                    </m:r>
                    <m:r>
                      <m:t xml:space="preserve"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e>
                        </m:d>
                      </m:e>
                      <m:sup>
                        <m:r>
                          <m:t xml:space="preserve">𝑆</m:t>
                        </m:r>
                      </m:sup>
                    </m:sSup>
                    <m:r>
                      <m:t xml:space="preserve">×</m:t>
                    </m:r>
                    <m:r>
                      <m:t xml:space="preserve">0.</m:t>
                    </m:r>
                    <m:r>
                      <m:t xml:space="preserve">𝑀</m:t>
                    </m:r>
                    <m:r>
                      <m:t xml:space="preserve">×</m:t>
                    </m:r>
                    <m:sSup>
                      <m:e>
                        <m:r>
                          <m:t xml:space="preserve">2</m:t>
                        </m:r>
                      </m:e>
                      <m:sup>
                        <m:r>
                          <m:t xml:space="preserve">𝐸</m:t>
                        </m:r>
                        <m:r>
                          <m:t xml:space="preserve">−</m:t>
                        </m:r>
                        <m:r>
                          <m:t xml:space="preserve">126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262" name="TextBox 5"/>
          <p:cNvSpPr/>
          <p:nvPr/>
        </p:nvSpPr>
        <p:spPr>
          <a:xfrm>
            <a:off x="6496200" y="5410080"/>
            <a:ext cx="22089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(Underflow)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3" name="Rectangle 6"/>
          <p:cNvSpPr/>
          <p:nvPr/>
        </p:nvSpPr>
        <p:spPr>
          <a:xfrm>
            <a:off x="575280" y="4724280"/>
            <a:ext cx="4188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If E = 0 and M≠0 then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5" dur="indefinite" restart="never" nodeType="tmRoot">
          <p:childTnLst>
            <p:seq>
              <p:cTn id="326" dur="indefinite" nodeType="mainSeq">
                <p:childTnLst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31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36" dur="500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41" dur="5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46" dur="5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5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5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6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6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Exercise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2286000"/>
            <a:ext cx="8228880" cy="83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Represent -1.5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25"/>
          </p:nvPr>
        </p:nvSpPr>
        <p:spPr>
          <a:xfrm>
            <a:off x="7707240" y="5883120"/>
            <a:ext cx="577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5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4E072F-13CE-4F6A-A752-3C0A688F64A6}" type="slidenum">
              <a:rPr b="1" lang="en-US" sz="105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67" name="TextBox 3"/>
          <p:cNvSpPr/>
          <p:nvPr/>
        </p:nvSpPr>
        <p:spPr>
          <a:xfrm>
            <a:off x="2590920" y="3229920"/>
            <a:ext cx="38854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7030a0"/>
                </a:solidFill>
                <a:latin typeface="Times New Roman"/>
                <a:ea typeface="DejaVu Sans"/>
              </a:rPr>
              <a:t>Solve Yourself.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7030a0"/>
                </a:solidFill>
                <a:latin typeface="Times New Roman"/>
                <a:ea typeface="DejaVu Sans"/>
              </a:rPr>
              <a:t>Thank You.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04920" y="30492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Floating Point Number Representation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10400" y="1905120"/>
            <a:ext cx="4419000" cy="53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What is floating point?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10"/>
          </p:nvPr>
        </p:nvSpPr>
        <p:spPr>
          <a:xfrm>
            <a:off x="7707240" y="5883120"/>
            <a:ext cx="577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5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3D1B61-7014-4748-9C82-64E7B1F875BD}" type="slidenum">
              <a:rPr b="1" lang="en-US" sz="105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21" name="TextBox 3"/>
          <p:cNvSpPr/>
          <p:nvPr/>
        </p:nvSpPr>
        <p:spPr>
          <a:xfrm>
            <a:off x="3048120" y="2908440"/>
            <a:ext cx="373320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   0.5 x 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-4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   0.125 x 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-1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   - 0.23 x 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-2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   0.69 x 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2" name="TextBox 4"/>
          <p:cNvSpPr/>
          <p:nvPr/>
        </p:nvSpPr>
        <p:spPr>
          <a:xfrm>
            <a:off x="533520" y="5122080"/>
            <a:ext cx="5866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Basic Format: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3" name="TextBox 5"/>
              <p:cNvSpPr txBox="1"/>
              <p:nvPr/>
            </p:nvSpPr>
            <p:spPr>
              <a:xfrm>
                <a:off x="1371600" y="5638680"/>
                <a:ext cx="6843240" cy="530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±</m:t>
                    </m:r>
                    <m:r>
                      <m:t xml:space="preserve">𝑽𝒂𝒍𝒖𝒆</m:t>
                    </m:r>
                    <m:r>
                      <m:t xml:space="preserve">=</m:t>
                    </m:r>
                    <m:r>
                      <m:t xml:space="preserve">±</m:t>
                    </m:r>
                    <m:r>
                      <m:t xml:space="preserve">𝑴𝒂𝒏𝒕𝒊𝒔𝒔𝒂</m:t>
                    </m:r>
                    <m:r>
                      <m:t xml:space="preserve">×</m:t>
                    </m:r>
                    <m:sSup>
                      <m:e>
                        <m:r>
                          <m:t xml:space="preserve">𝑩𝒂𝒔𝒆</m:t>
                        </m:r>
                      </m:e>
                      <m:sup>
                        <m:r>
                          <m:t xml:space="preserve">±</m:t>
                        </m:r>
                        <m:r>
                          <m:t xml:space="preserve">𝑬𝒙𝒑𝒐𝒏𝒆𝒏𝒕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124" name="TextBox 6"/>
          <p:cNvSpPr/>
          <p:nvPr/>
        </p:nvSpPr>
        <p:spPr>
          <a:xfrm>
            <a:off x="2005200" y="6248520"/>
            <a:ext cx="517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Base will 2 or 10 depending on number system.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ontent Placeholder 2"/>
          <p:cNvSpPr/>
          <p:nvPr/>
        </p:nvSpPr>
        <p:spPr>
          <a:xfrm>
            <a:off x="533520" y="2895480"/>
            <a:ext cx="1980360" cy="20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0.00005</a:t>
            </a:r>
            <a:endParaRPr b="0" lang="en-US" sz="2800" spc="-1" strike="noStrike">
              <a:latin typeface="Arial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0.0125</a:t>
            </a:r>
            <a:endParaRPr b="0" lang="en-US" sz="2800" spc="-1" strike="noStrike">
              <a:latin typeface="Arial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- 0.0023</a:t>
            </a:r>
            <a:endParaRPr b="0" lang="en-US" sz="2800" spc="-1" strike="noStrike">
              <a:latin typeface="Arial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69.00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97720" y="76212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Basic Format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2666880"/>
            <a:ext cx="8228880" cy="28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As we need to represent a float value using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0 / 1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, so the base must be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(fixed).</a:t>
            </a:r>
            <a:endParaRPr b="0" lang="en-US" sz="2400" spc="-1" strike="noStrike">
              <a:latin typeface="Arial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So we need to store only </a:t>
            </a:r>
            <a:endParaRPr b="0" lang="en-US" sz="2400" spc="-1" strike="noStrike">
              <a:latin typeface="Arial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M (Mantissa) and </a:t>
            </a:r>
            <a:endParaRPr b="0" lang="en-US" sz="2100" spc="-1" strike="noStrike">
              <a:latin typeface="Arial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E (Exponent)</a:t>
            </a:r>
            <a:endParaRPr b="0" lang="en-US" sz="2100" spc="-1" strike="noStrike">
              <a:latin typeface="Arial"/>
            </a:endParaRPr>
          </a:p>
          <a:p>
            <a:pPr marL="109800"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1"/>
          </p:nvPr>
        </p:nvSpPr>
        <p:spPr>
          <a:xfrm>
            <a:off x="7707240" y="5883120"/>
            <a:ext cx="577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5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95D210-230E-4F62-8368-776FE5F9714C}" type="slidenum">
              <a:rPr b="1" lang="en-US" sz="105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9" name="TextBox 3"/>
              <p:cNvSpPr txBox="1"/>
              <p:nvPr/>
            </p:nvSpPr>
            <p:spPr>
              <a:xfrm>
                <a:off x="990720" y="1752480"/>
                <a:ext cx="6843240" cy="530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±</m:t>
                    </m:r>
                    <m:r>
                      <m:t xml:space="preserve">𝑽𝒂𝒍𝒖𝒆</m:t>
                    </m:r>
                    <m:r>
                      <m:t xml:space="preserve">=</m:t>
                    </m:r>
                    <m:r>
                      <m:t xml:space="preserve">±</m:t>
                    </m:r>
                    <m:r>
                      <m:t xml:space="preserve">𝑴𝒂𝒏𝒕𝒊𝒔𝒔𝒂</m:t>
                    </m:r>
                    <m:r>
                      <m:t xml:space="preserve">×</m:t>
                    </m:r>
                    <m:sSup>
                      <m:e>
                        <m:r>
                          <m:t xml:space="preserve">𝑩𝒂𝒔𝒆</m:t>
                        </m:r>
                      </m:e>
                      <m:sup>
                        <m:r>
                          <m:t xml:space="preserve">±</m:t>
                        </m:r>
                        <m:r>
                          <m:t xml:space="preserve">𝑬𝒙𝒑𝒐𝒏𝒆𝒏𝒕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04920" y="53352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Example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8609760" cy="464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9000"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Let we are representing a 3 bit float value. That means M and E both are 3 bits.</a:t>
            </a:r>
            <a:endParaRPr b="0" lang="en-US" sz="2400" spc="-1" strike="noStrike">
              <a:latin typeface="Arial"/>
            </a:endParaRPr>
          </a:p>
          <a:p>
            <a:pPr marL="109800"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(---, ---)</a:t>
            </a:r>
            <a:endParaRPr b="0" lang="en-US" sz="4000" spc="-1" strike="noStrike">
              <a:latin typeface="Arial"/>
            </a:endParaRPr>
          </a:p>
          <a:p>
            <a:pPr marL="109800"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(M  ,   E) </a:t>
            </a:r>
            <a:endParaRPr b="0" lang="en-US" sz="2400" spc="-1" strike="noStrike">
              <a:latin typeface="Arial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Here, M and E both are represented using Sign Magnitude format (integer representation)</a:t>
            </a:r>
            <a:endParaRPr b="0" lang="en-US" sz="2400" spc="-1" strike="noStrike">
              <a:latin typeface="Arial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We need to find 4 values</a:t>
            </a:r>
            <a:endParaRPr b="0" lang="en-US" sz="2400" spc="-1" strike="noStrike">
              <a:latin typeface="Arial"/>
            </a:endParaRPr>
          </a:p>
          <a:p>
            <a:pPr lvl="2" marL="914400" indent="-182880">
              <a:lnSpc>
                <a:spcPct val="100000"/>
              </a:lnSpc>
              <a:spcBef>
                <a:spcPts val="561"/>
              </a:spcBef>
              <a:buClr>
                <a:srgbClr val="e07630"/>
              </a:buClr>
              <a:buSzPct val="6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Highest +ve value</a:t>
            </a:r>
            <a:endParaRPr b="0" lang="en-US" sz="2800" spc="-1" strike="noStrike">
              <a:latin typeface="Arial"/>
            </a:endParaRPr>
          </a:p>
          <a:p>
            <a:pPr lvl="2" marL="914400" indent="-182880">
              <a:lnSpc>
                <a:spcPct val="100000"/>
              </a:lnSpc>
              <a:spcBef>
                <a:spcPts val="561"/>
              </a:spcBef>
              <a:buClr>
                <a:srgbClr val="e07630"/>
              </a:buClr>
              <a:buSzPct val="6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Highest –ve value</a:t>
            </a:r>
            <a:endParaRPr b="0" lang="en-US" sz="2800" spc="-1" strike="noStrike">
              <a:latin typeface="Arial"/>
            </a:endParaRPr>
          </a:p>
          <a:p>
            <a:pPr lvl="2" marL="914400" indent="-182880">
              <a:lnSpc>
                <a:spcPct val="100000"/>
              </a:lnSpc>
              <a:spcBef>
                <a:spcPts val="561"/>
              </a:spcBef>
              <a:buClr>
                <a:srgbClr val="e07630"/>
              </a:buClr>
              <a:buSzPct val="6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Lowest +ve value and</a:t>
            </a:r>
            <a:endParaRPr b="0" lang="en-US" sz="2800" spc="-1" strike="noStrike">
              <a:latin typeface="Arial"/>
            </a:endParaRPr>
          </a:p>
          <a:p>
            <a:pPr lvl="2" marL="914400" indent="-182880">
              <a:lnSpc>
                <a:spcPct val="100000"/>
              </a:lnSpc>
              <a:spcBef>
                <a:spcPts val="561"/>
              </a:spcBef>
              <a:buClr>
                <a:srgbClr val="e07630"/>
              </a:buClr>
              <a:buSzPct val="6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Lowest –ve value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12"/>
          </p:nvPr>
        </p:nvSpPr>
        <p:spPr>
          <a:xfrm>
            <a:off x="7707240" y="5883120"/>
            <a:ext cx="577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5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6FAA3D-5A5E-4859-9C69-4A73320DA164}" type="slidenum">
              <a:rPr b="1" lang="en-US" sz="105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80880" y="53352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2060"/>
                </a:solidFill>
                <a:latin typeface="Century Schoolbook"/>
              </a:rPr>
              <a:t>Example </a:t>
            </a:r>
            <a:r>
              <a:rPr b="0" lang="en-US" sz="2400" spc="-1" strike="noStrike">
                <a:solidFill>
                  <a:srgbClr val="002060"/>
                </a:solidFill>
                <a:latin typeface="Century Schoolbook"/>
              </a:rPr>
              <a:t>cont…</a:t>
            </a:r>
            <a:r>
              <a:rPr b="0" lang="en-US" sz="4000" spc="-1" strike="noStrike">
                <a:solidFill>
                  <a:srgbClr val="002060"/>
                </a:solidFill>
                <a:latin typeface="Century Schoolbook"/>
              </a:rPr>
              <a:t> </a:t>
            </a:r>
            <a:br>
              <a:rPr sz="4000"/>
            </a:br>
            <a:r>
              <a:rPr b="0" lang="en-US" sz="4000" spc="-1" strike="noStrike">
                <a:solidFill>
                  <a:srgbClr val="002060"/>
                </a:solidFill>
                <a:latin typeface="Century Schoolbook"/>
              </a:rPr>
              <a:t>[M and E both are 3 bits (M, E) ]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82880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2" marL="365760" indent="-255960">
              <a:lnSpc>
                <a:spcPct val="100000"/>
              </a:lnSpc>
              <a:spcBef>
                <a:spcPts val="561"/>
              </a:spcBef>
              <a:buClr>
                <a:srgbClr val="b32c16"/>
              </a:buClr>
              <a:buSzPct val="60000"/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Highest +ve value (+M, +E)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13"/>
          </p:nvPr>
        </p:nvSpPr>
        <p:spPr>
          <a:xfrm>
            <a:off x="7707240" y="5883120"/>
            <a:ext cx="577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5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AA696D-0F3D-4B83-BAEF-C4B5C07AF4A3}" type="slidenum">
              <a:rPr b="1" lang="en-US" sz="105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36" name="Content Placeholder 2"/>
          <p:cNvSpPr/>
          <p:nvPr/>
        </p:nvSpPr>
        <p:spPr>
          <a:xfrm>
            <a:off x="457200" y="3124080"/>
            <a:ext cx="8228880" cy="55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lvl="2"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Lowest  +ve value (+M, -E)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TextBox 4"/>
          <p:cNvSpPr/>
          <p:nvPr/>
        </p:nvSpPr>
        <p:spPr>
          <a:xfrm>
            <a:off x="986760" y="2286000"/>
            <a:ext cx="708588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( 011, 011) = 3 x 2</a:t>
            </a:r>
            <a:r>
              <a:rPr b="1" lang="en-US" sz="30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= 3 x 8 = 24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8" name="Content Placeholder 2"/>
          <p:cNvSpPr/>
          <p:nvPr/>
        </p:nvSpPr>
        <p:spPr>
          <a:xfrm>
            <a:off x="457200" y="5334120"/>
            <a:ext cx="822888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lvl="2"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Highest –ve value (-M, -E)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9" name="TextBox 6"/>
          <p:cNvSpPr/>
          <p:nvPr/>
        </p:nvSpPr>
        <p:spPr>
          <a:xfrm>
            <a:off x="990720" y="3657600"/>
            <a:ext cx="7085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( 001, 111) = 1 x 2</a:t>
            </a:r>
            <a:r>
              <a:rPr b="1" lang="en-US" sz="36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-</a:t>
            </a:r>
            <a:r>
              <a:rPr b="1" lang="en-US" sz="30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= 1 x 1/8 = 0.125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0" name="Content Placeholder 2"/>
          <p:cNvSpPr/>
          <p:nvPr/>
        </p:nvSpPr>
        <p:spPr>
          <a:xfrm>
            <a:off x="457200" y="4267080"/>
            <a:ext cx="822888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lvl="2"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Lowest -ve value (-M, +E)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1" name="TextBox 8"/>
          <p:cNvSpPr/>
          <p:nvPr/>
        </p:nvSpPr>
        <p:spPr>
          <a:xfrm>
            <a:off x="1143000" y="5770440"/>
            <a:ext cx="7085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( 101, 111) = -1 x 2</a:t>
            </a:r>
            <a:r>
              <a:rPr b="1" lang="en-US" sz="36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-</a:t>
            </a:r>
            <a:r>
              <a:rPr b="1" lang="en-US" sz="30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= -1 x 1/8 = -0.125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2" name="TextBox 9"/>
          <p:cNvSpPr/>
          <p:nvPr/>
        </p:nvSpPr>
        <p:spPr>
          <a:xfrm>
            <a:off x="1143000" y="4724280"/>
            <a:ext cx="708588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( 111, 011) = -3 x 2</a:t>
            </a:r>
            <a:r>
              <a:rPr b="1" lang="en-US" sz="30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= -3 x 8 = -24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0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04920" y="68580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Range – 3 bit FP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3429000"/>
            <a:ext cx="7733520" cy="314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So range is</a:t>
            </a:r>
            <a:endParaRPr b="0" lang="en-US" sz="2400" spc="-1" strike="noStrike">
              <a:latin typeface="Arial"/>
            </a:endParaRPr>
          </a:p>
          <a:p>
            <a:pPr marL="70416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-24 to +24  </a:t>
            </a:r>
            <a:endParaRPr b="0" lang="en-US" sz="2600" spc="-1" strike="noStrike">
              <a:latin typeface="Arial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All values cant be represented</a:t>
            </a:r>
            <a:endParaRPr b="0" lang="en-US" sz="2400" spc="-1" strike="noStrike">
              <a:latin typeface="Arial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 previous value of +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24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is</a:t>
            </a:r>
            <a:endParaRPr b="0" lang="en-US" sz="24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(010, 011) = +2 x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=2 x 8 </a:t>
            </a:r>
            <a:endParaRPr b="0" lang="en-US" sz="24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= 16</a:t>
            </a:r>
            <a:endParaRPr b="0" lang="en-US" sz="24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14"/>
          </p:nvPr>
        </p:nvSpPr>
        <p:spPr>
          <a:xfrm>
            <a:off x="7707240" y="5883120"/>
            <a:ext cx="577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5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0FEB07-313F-4B2A-9970-50500FC8670A}" type="slidenum">
              <a:rPr b="1" lang="en-US" sz="105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46" name="Straight Arrow Connector 4"/>
          <p:cNvSpPr/>
          <p:nvPr/>
        </p:nvSpPr>
        <p:spPr>
          <a:xfrm>
            <a:off x="609480" y="2590920"/>
            <a:ext cx="792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6a09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Straight Connector 6"/>
          <p:cNvSpPr/>
          <p:nvPr/>
        </p:nvSpPr>
        <p:spPr>
          <a:xfrm>
            <a:off x="4495680" y="2361960"/>
            <a:ext cx="360" cy="457200"/>
          </a:xfrm>
          <a:prstGeom prst="line">
            <a:avLst/>
          </a:prstGeom>
          <a:ln w="38160">
            <a:solidFill>
              <a:srgbClr val="ff6a0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Box 7"/>
          <p:cNvSpPr/>
          <p:nvPr/>
        </p:nvSpPr>
        <p:spPr>
          <a:xfrm>
            <a:off x="4343400" y="2819520"/>
            <a:ext cx="456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9" name="Straight Connector 8"/>
          <p:cNvSpPr/>
          <p:nvPr/>
        </p:nvSpPr>
        <p:spPr>
          <a:xfrm>
            <a:off x="7848360" y="2361960"/>
            <a:ext cx="360" cy="457200"/>
          </a:xfrm>
          <a:prstGeom prst="line">
            <a:avLst/>
          </a:prstGeom>
          <a:ln w="38160">
            <a:solidFill>
              <a:srgbClr val="ff6a0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Box 9"/>
          <p:cNvSpPr/>
          <p:nvPr/>
        </p:nvSpPr>
        <p:spPr>
          <a:xfrm>
            <a:off x="7620120" y="2819520"/>
            <a:ext cx="1142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24…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1" name="Straight Connector 10"/>
          <p:cNvSpPr/>
          <p:nvPr/>
        </p:nvSpPr>
        <p:spPr>
          <a:xfrm>
            <a:off x="1218960" y="2361960"/>
            <a:ext cx="360" cy="457200"/>
          </a:xfrm>
          <a:prstGeom prst="line">
            <a:avLst/>
          </a:prstGeom>
          <a:ln w="38160">
            <a:solidFill>
              <a:srgbClr val="ff6a0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Box 11"/>
          <p:cNvSpPr/>
          <p:nvPr/>
        </p:nvSpPr>
        <p:spPr>
          <a:xfrm>
            <a:off x="609480" y="2743200"/>
            <a:ext cx="1142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…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3" name="Straight Connector 12"/>
          <p:cNvSpPr/>
          <p:nvPr/>
        </p:nvSpPr>
        <p:spPr>
          <a:xfrm>
            <a:off x="5257800" y="2361960"/>
            <a:ext cx="360" cy="457200"/>
          </a:xfrm>
          <a:prstGeom prst="line">
            <a:avLst/>
          </a:prstGeom>
          <a:ln w="38160">
            <a:solidFill>
              <a:srgbClr val="ff6a0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TextBox 13"/>
          <p:cNvSpPr/>
          <p:nvPr/>
        </p:nvSpPr>
        <p:spPr>
          <a:xfrm>
            <a:off x="4876920" y="2819520"/>
            <a:ext cx="1142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0.125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5" name="Straight Connector 14"/>
          <p:cNvSpPr/>
          <p:nvPr/>
        </p:nvSpPr>
        <p:spPr>
          <a:xfrm>
            <a:off x="3733560" y="2361960"/>
            <a:ext cx="360" cy="457200"/>
          </a:xfrm>
          <a:prstGeom prst="line">
            <a:avLst/>
          </a:prstGeom>
          <a:ln w="38160">
            <a:solidFill>
              <a:srgbClr val="ff6a0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Box 15"/>
          <p:cNvSpPr/>
          <p:nvPr/>
        </p:nvSpPr>
        <p:spPr>
          <a:xfrm>
            <a:off x="3124080" y="2819520"/>
            <a:ext cx="1218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-0.125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7" name="Straight Connector 16"/>
          <p:cNvSpPr/>
          <p:nvPr/>
        </p:nvSpPr>
        <p:spPr>
          <a:xfrm>
            <a:off x="7010280" y="2361960"/>
            <a:ext cx="360" cy="457200"/>
          </a:xfrm>
          <a:prstGeom prst="line">
            <a:avLst/>
          </a:prstGeom>
          <a:ln w="38160">
            <a:solidFill>
              <a:srgbClr val="ff6a0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Box 17"/>
          <p:cNvSpPr/>
          <p:nvPr/>
        </p:nvSpPr>
        <p:spPr>
          <a:xfrm>
            <a:off x="6743520" y="2819520"/>
            <a:ext cx="5709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TextBox 18"/>
          <p:cNvSpPr/>
          <p:nvPr/>
        </p:nvSpPr>
        <p:spPr>
          <a:xfrm>
            <a:off x="7155720" y="2556000"/>
            <a:ext cx="577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xxx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4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7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2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7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2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7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2" dur="5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Problems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80880" y="1752480"/>
            <a:ext cx="8609760" cy="99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All values cant be represented </a:t>
            </a:r>
            <a:r>
              <a:rPr b="0" lang="en-US" sz="2400" spc="-1" strike="noStrike">
                <a:solidFill>
                  <a:srgbClr val="ff0000"/>
                </a:solidFill>
                <a:latin typeface="Century Schoolbook"/>
              </a:rPr>
              <a:t>(So arithmetic operation is not possible)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15"/>
          </p:nvPr>
        </p:nvSpPr>
        <p:spPr>
          <a:xfrm>
            <a:off x="7707240" y="5883120"/>
            <a:ext cx="577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5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245E23-9038-437B-9648-3CE6081462A9}" type="slidenum">
              <a:rPr b="1" lang="en-US" sz="105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63" name="Content Placeholder 2"/>
          <p:cNvSpPr/>
          <p:nvPr/>
        </p:nvSpPr>
        <p:spPr>
          <a:xfrm>
            <a:off x="3276720" y="2836440"/>
            <a:ext cx="5866560" cy="9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6000"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0.125 to 0 there are many values</a:t>
            </a:r>
            <a:endParaRPr b="0" lang="en-US" sz="2800" spc="-1" strike="noStrike">
              <a:latin typeface="Arial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0 to -0.125 there are many values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4" name="Content Placeholder 2"/>
          <p:cNvSpPr/>
          <p:nvPr/>
        </p:nvSpPr>
        <p:spPr>
          <a:xfrm>
            <a:off x="3276720" y="4038480"/>
            <a:ext cx="2540880" cy="9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+25 to +∞</a:t>
            </a:r>
            <a:endParaRPr b="0" lang="en-US" sz="2800" spc="-1" strike="noStrike">
              <a:latin typeface="Arial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-25 to -∞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5" name="Content Placeholder 2"/>
          <p:cNvSpPr/>
          <p:nvPr/>
        </p:nvSpPr>
        <p:spPr>
          <a:xfrm>
            <a:off x="457200" y="3124080"/>
            <a:ext cx="281880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Underflow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6" name="Content Placeholder 2"/>
          <p:cNvSpPr/>
          <p:nvPr/>
        </p:nvSpPr>
        <p:spPr>
          <a:xfrm>
            <a:off x="457200" y="4267080"/>
            <a:ext cx="281880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Overflow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7" name="Content Placeholder 2"/>
          <p:cNvSpPr/>
          <p:nvPr/>
        </p:nvSpPr>
        <p:spPr>
          <a:xfrm>
            <a:off x="457200" y="5181480"/>
            <a:ext cx="81525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Not a Number (NaN)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8" name="Content Placeholder 2"/>
          <p:cNvSpPr/>
          <p:nvPr/>
        </p:nvSpPr>
        <p:spPr>
          <a:xfrm>
            <a:off x="5852520" y="5244120"/>
            <a:ext cx="258408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4000"/>
          </a:bodyPr>
          <a:p>
            <a:pPr marL="10980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Wingdings"/>
                <a:ea typeface="DejaVu Sans"/>
              </a:rPr>
              <a:t></a:t>
            </a:r>
            <a:r>
              <a:rPr b="0" lang="en-US" sz="28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Not defined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9" name="Content Placeholder 2"/>
          <p:cNvSpPr/>
          <p:nvPr/>
        </p:nvSpPr>
        <p:spPr>
          <a:xfrm>
            <a:off x="457200" y="5905440"/>
            <a:ext cx="419040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Zero representation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0" name="Content Placeholder 2"/>
          <p:cNvSpPr/>
          <p:nvPr/>
        </p:nvSpPr>
        <p:spPr>
          <a:xfrm>
            <a:off x="4495680" y="6019920"/>
            <a:ext cx="373320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 marL="10980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Wingdings"/>
                <a:ea typeface="DejaVu Sans"/>
              </a:rPr>
              <a:t></a:t>
            </a:r>
            <a:r>
              <a:rPr b="0" lang="en-US" sz="28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too many ways</a:t>
            </a:r>
            <a:endParaRPr b="0" lang="en-US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71" name="TextBox 12"/>
              <p:cNvSpPr txBox="1"/>
              <p:nvPr/>
            </p:nvSpPr>
            <p:spPr>
              <a:xfrm>
                <a:off x="4267080" y="5105520"/>
                <a:ext cx="1486080" cy="573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𝑒𝑥</m:t>
                    </m:r>
                    <m:r>
                      <m:t xml:space="preserve">.</m:t>
                    </m:r>
                    <m:rad>
                      <m:radPr>
                        <m:degHide m:val="1"/>
                      </m:radPr>
                      <m:deg/>
                      <m:e>
                        <m:r>
                          <m:t xml:space="preserve">−</m:t>
                        </m:r>
                        <m:r>
                          <m:t xml:space="preserve">2</m:t>
                        </m:r>
                      </m:e>
                    </m:ra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80880" y="30492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Zero Representation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228880" cy="25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 must be Zero and E can be anything,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0 x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2400" spc="-1" strike="noStrike">
              <a:latin typeface="Arial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If M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=0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, then M can be written as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ways</a:t>
            </a:r>
            <a:endParaRPr b="0" lang="en-US" sz="24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+ve zero , M=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000 and  -ve zero, M = 100</a:t>
            </a:r>
            <a:endParaRPr b="0" lang="en-US" sz="2400" spc="-1" strike="noStrike">
              <a:latin typeface="Arial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 E can be anything, so using 3 bit for E, we will get 8 possible combinations. That means-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6"/>
          </p:nvPr>
        </p:nvSpPr>
        <p:spPr>
          <a:xfrm>
            <a:off x="7707240" y="5883120"/>
            <a:ext cx="577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5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B7B552-106D-447D-BE5B-DE74180C68B6}" type="slidenum">
              <a:rPr b="1" lang="en-US" sz="105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75" name="TextBox 3"/>
          <p:cNvSpPr/>
          <p:nvPr/>
        </p:nvSpPr>
        <p:spPr>
          <a:xfrm>
            <a:off x="685800" y="3733920"/>
            <a:ext cx="2513880" cy="21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 = 000, E = 000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001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010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111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6" name="TextBox 4"/>
          <p:cNvSpPr/>
          <p:nvPr/>
        </p:nvSpPr>
        <p:spPr>
          <a:xfrm>
            <a:off x="4191120" y="3809880"/>
            <a:ext cx="2513880" cy="21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 = 100, E = 000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001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010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111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7" name="TextBox 5"/>
          <p:cNvSpPr/>
          <p:nvPr/>
        </p:nvSpPr>
        <p:spPr>
          <a:xfrm>
            <a:off x="3200400" y="4485960"/>
            <a:ext cx="8373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and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8" name="TextBox 6"/>
          <p:cNvSpPr/>
          <p:nvPr/>
        </p:nvSpPr>
        <p:spPr>
          <a:xfrm>
            <a:off x="6705720" y="4355280"/>
            <a:ext cx="159948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 x 8 = 16 formats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9" name="Content Placeholder 2"/>
          <p:cNvSpPr/>
          <p:nvPr/>
        </p:nvSpPr>
        <p:spPr>
          <a:xfrm>
            <a:off x="457200" y="5867280"/>
            <a:ext cx="822888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9000"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If M and E are 4 bits then 2 x 16 =32 ways we can represent zero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0" name="Content Placeholder 2"/>
          <p:cNvSpPr/>
          <p:nvPr/>
        </p:nvSpPr>
        <p:spPr>
          <a:xfrm>
            <a:off x="3352680" y="6210360"/>
            <a:ext cx="281880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Wingdings"/>
                <a:ea typeface="DejaVu Sans"/>
              </a:rPr>
              <a:t></a:t>
            </a:r>
            <a:r>
              <a:rPr b="0" lang="en-US" sz="24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Not Possible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10400" y="83808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Normalization and Biasing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85800" y="4191120"/>
            <a:ext cx="8228880" cy="190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098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For binary representation, before point will be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0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and after point the first value must be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1.</a:t>
            </a:r>
            <a:endParaRPr b="0" lang="en-US" sz="24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0.1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bbbbb x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entury Schoolbook"/>
              </a:rPr>
              <a:t>E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 [Here, b can be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or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7"/>
          </p:nvPr>
        </p:nvSpPr>
        <p:spPr>
          <a:xfrm>
            <a:off x="7707240" y="5883120"/>
            <a:ext cx="5774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05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FF276D-2797-4EC5-B3D6-5122C042718E}" type="slidenum">
              <a:rPr b="1" lang="en-US" sz="105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84" name="Content Placeholder 2"/>
          <p:cNvSpPr/>
          <p:nvPr/>
        </p:nvSpPr>
        <p:spPr>
          <a:xfrm>
            <a:off x="762120" y="2057400"/>
            <a:ext cx="3047400" cy="21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0.000005</a:t>
            </a:r>
            <a:endParaRPr b="0" lang="en-US" sz="2800" spc="-1" strike="noStrike">
              <a:latin typeface="Arial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0.0005 x 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-2</a:t>
            </a:r>
            <a:endParaRPr b="0" lang="en-US" sz="2800" spc="-1" strike="noStrike">
              <a:latin typeface="Arial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0.5 x 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-5</a:t>
            </a:r>
            <a:endParaRPr b="0" lang="en-US" sz="2800" spc="-1" strike="noStrike">
              <a:latin typeface="Arial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b32c16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5.0 x 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-6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5" name="Content Placeholder 2"/>
          <p:cNvSpPr/>
          <p:nvPr/>
        </p:nvSpPr>
        <p:spPr>
          <a:xfrm>
            <a:off x="3809880" y="2593080"/>
            <a:ext cx="510480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0980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ff0000"/>
                </a:solidFill>
                <a:latin typeface="Wingdings"/>
                <a:ea typeface="DejaVu Sans"/>
              </a:rPr>
              <a:t></a:t>
            </a:r>
            <a:r>
              <a:rPr b="0" lang="en-US" sz="26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Must be represented in </a:t>
            </a:r>
            <a:r>
              <a:rPr b="0" lang="en-US" sz="2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1 </a:t>
            </a:r>
            <a:r>
              <a:rPr b="0" lang="en-US" sz="26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way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6" name="Content Placeholder 2"/>
          <p:cNvSpPr/>
          <p:nvPr/>
        </p:nvSpPr>
        <p:spPr>
          <a:xfrm>
            <a:off x="2909160" y="3088440"/>
            <a:ext cx="68508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 marL="10980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√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4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7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8393</TotalTime>
  <Application>LibreOffice/7.3.5.2$Windows_X86_64 LibreOffice_project/184fe81b8c8c30d8b5082578aee2fed2ea847c01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2020-06-29T19:57:20Z</dcterms:created>
  <dc:creator>Tamanna Haque Nipa</dc:creator>
  <dc:description/>
  <dc:language>en-US</dc:language>
  <cp:lastModifiedBy/>
  <dcterms:modified xsi:type="dcterms:W3CDTF">2023-05-18T17:49:37Z</dcterms:modified>
  <cp:revision>107</cp:revision>
  <dc:subject/>
  <dc:title>CSE 133: Digital Logic Design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17</vt:r8>
  </property>
</Properties>
</file>