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8" r:id="rId2"/>
    <p:sldId id="259" r:id="rId3"/>
    <p:sldId id="262" r:id="rId4"/>
    <p:sldId id="261" r:id="rId5"/>
    <p:sldId id="266" r:id="rId6"/>
    <p:sldId id="265" r:id="rId7"/>
    <p:sldId id="264" r:id="rId8"/>
    <p:sldId id="263" r:id="rId9"/>
    <p:sldId id="267" r:id="rId10"/>
    <p:sldId id="260" r:id="rId11"/>
    <p:sldId id="268" r:id="rId12"/>
    <p:sldId id="269" r:id="rId13"/>
    <p:sldId id="276" r:id="rId14"/>
    <p:sldId id="270" r:id="rId15"/>
    <p:sldId id="279" r:id="rId16"/>
    <p:sldId id="271" r:id="rId17"/>
    <p:sldId id="273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B89E-B529-4177-8970-BC59ECAA830A}" type="datetimeFigureOut">
              <a:rPr lang="en-US" smtClean="0"/>
              <a:t>16-May-23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43F3-CDF2-4B70-AE9B-26151BF8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AE40-7736-4FDF-86AB-9D15A4E9DE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72DD89-DDBA-4923-892F-BBFFFFA8D35B}" type="datetime1">
              <a:rPr lang="en-US" smtClean="0"/>
              <a:t>16-May-23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D43-D5A0-445B-B50B-3CA524B6EF83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A334-DAEC-420E-9A59-05DF9D7800A8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787942-6BCE-44BE-9C7B-B21C612C8F44}" type="datetime1">
              <a:rPr lang="en-US" smtClean="0"/>
              <a:t>16-May-23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E648516-9C22-4AC7-A3F2-940FC7073A7A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1A72-2D02-4749-8AB9-7AB8731273A2}" type="datetime1">
              <a:rPr lang="en-US" smtClean="0"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43BD-D0C7-4608-B415-EF8AABF4C4FA}" type="datetime1">
              <a:rPr lang="en-US" smtClean="0"/>
              <a:t>16-May-23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6DF481-D4A8-4042-93F4-A9637CD08D11}" type="datetime1">
              <a:rPr lang="en-US" smtClean="0"/>
              <a:t>16-May-23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D0A3-C31C-4CEC-8AF2-42617959B320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1211AF-2572-40A2-A831-E5BAD263EC62}" type="datetime1">
              <a:rPr lang="en-US" smtClean="0"/>
              <a:t>16-May-23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341764-14AE-4D09-A14B-C67A1664A75A}" type="datetime1">
              <a:rPr lang="en-US" smtClean="0"/>
              <a:t>16-May-23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BC8E81-844E-4FC9-817E-0CB181AC9954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Tamanna Haque Nipa</a:t>
            </a:r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297477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/>
          </a:bodyPr>
          <a:lstStyle/>
          <a:p>
            <a:pPr lvl="1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Memory allocation is a process by which computer programs are assigned memory or space. </a:t>
            </a:r>
          </a:p>
          <a:p>
            <a:pPr algn="just"/>
            <a:r>
              <a:rPr lang="en-US" dirty="0"/>
              <a:t>Types</a:t>
            </a:r>
          </a:p>
          <a:p>
            <a:pPr lvl="1" algn="just"/>
            <a:r>
              <a:rPr lang="en-US" dirty="0"/>
              <a:t>Non-Preemptive</a:t>
            </a:r>
          </a:p>
          <a:p>
            <a:pPr lvl="2" algn="just"/>
            <a:r>
              <a:rPr lang="en-US" dirty="0"/>
              <a:t>First Fit</a:t>
            </a:r>
          </a:p>
          <a:p>
            <a:pPr lvl="2" algn="just"/>
            <a:r>
              <a:rPr lang="en-US" dirty="0"/>
              <a:t>Best Fit</a:t>
            </a:r>
          </a:p>
          <a:p>
            <a:pPr lvl="2" algn="just"/>
            <a:r>
              <a:rPr lang="en-US" dirty="0"/>
              <a:t>Worst Fit </a:t>
            </a:r>
          </a:p>
          <a:p>
            <a:pPr lvl="1" algn="just"/>
            <a:r>
              <a:rPr lang="en-US" dirty="0"/>
              <a:t>Preemptive</a:t>
            </a:r>
          </a:p>
          <a:p>
            <a:pPr lvl="2" algn="just"/>
            <a:r>
              <a:rPr lang="en-US" dirty="0"/>
              <a:t>First In First Out (FIFO)</a:t>
            </a:r>
          </a:p>
          <a:p>
            <a:pPr lvl="2" algn="just"/>
            <a:r>
              <a:rPr lang="en-US" dirty="0"/>
              <a:t>Least Recently Used(LRU)</a:t>
            </a:r>
          </a:p>
          <a:p>
            <a:pPr lvl="2" algn="just"/>
            <a:r>
              <a:rPr lang="en-US" dirty="0"/>
              <a:t>Optimal(OPT)</a:t>
            </a:r>
          </a:p>
        </p:txBody>
      </p:sp>
    </p:spTree>
    <p:extLst>
      <p:ext uri="{BB962C8B-B14F-4D97-AF65-F5344CB8AC3E}">
        <p14:creationId xmlns:p14="http://schemas.microsoft.com/office/powerpoint/2010/main" val="206171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4900"/>
            <a:ext cx="8229600" cy="1066800"/>
          </a:xfrm>
        </p:spPr>
        <p:txBody>
          <a:bodyPr/>
          <a:lstStyle/>
          <a:p>
            <a:r>
              <a:rPr lang="en-US" dirty="0"/>
              <a:t>Non-Preemptive-Example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0224"/>
            <a:ext cx="8686800" cy="1408176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There are 5 process P1 to P5. P1, P2 and P3 has been already allocated and P4 and P5 need to allocated following the 3 algorithms. Find which one is best?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048000"/>
          <a:ext cx="3581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63831" y="2799891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0" y="26670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8700" y="62600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35052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3036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638800" y="41148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4050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624052" y="5257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3152" y="442789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41923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5073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624052" y="5715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29200" y="557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624052" y="61722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76800" y="60314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63831" y="3505199"/>
            <a:ext cx="2743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FS1 = 150 kb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63831" y="5257800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10748" y="533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FS2 = 200 kb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63831" y="6172886"/>
            <a:ext cx="2743200" cy="26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42704" y="6172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FS3 = 24 kb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5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1" grpId="0"/>
      <p:bldP spid="12" grpId="0"/>
      <p:bldP spid="15" grpId="0"/>
      <p:bldP spid="18" grpId="0"/>
      <p:bldP spid="19" grpId="0"/>
      <p:bldP spid="20" grpId="0"/>
      <p:bldP spid="23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37" y="0"/>
            <a:ext cx="8229600" cy="1066800"/>
          </a:xfrm>
        </p:spPr>
        <p:txBody>
          <a:bodyPr/>
          <a:lstStyle/>
          <a:p>
            <a:r>
              <a:rPr lang="en-US" dirty="0"/>
              <a:t>First Fit-Example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609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Need to fit P4=150 kb and P5= 200kb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069068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0948" y="1916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248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8148" y="27548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5348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8548" y="26141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58148" y="33644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8548" y="3299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45074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67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271" y="4964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548" y="432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49646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8548" y="4823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3400" y="5421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6148" y="52811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48" y="6096000"/>
            <a:ext cx="813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 FS1(150 kb) / FS2(200kb) / FS3(24kb) for P4= 150kb???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will select FS1 then P5 will adjust with FS2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0468"/>
            <a:ext cx="3405648" cy="425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343400" y="2743200"/>
            <a:ext cx="2743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15348" y="2971800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P4= 150 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37837" y="4508683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06164" y="458488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 = 200 kb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2798802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first adjustable option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6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/>
              <a:t>First Fit-Example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03" y="1260610"/>
            <a:ext cx="8686800" cy="609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Need to fit P4=150 kb and P5= 200kb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069068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0948" y="1916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248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8148" y="27548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5348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8548" y="26141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58148" y="33644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8548" y="3299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45074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67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271" y="4964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548" y="432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49646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8548" y="4823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3400" y="5421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6148" y="52811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657" y="6160532"/>
            <a:ext cx="813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 FS1(150 kb) / FS2(200kb) / FS3(24kb) for P4= 150kb???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will select FS1 then P5 will adjust with FS2</a:t>
            </a: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2743200"/>
            <a:ext cx="2743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15348" y="2971800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P4= 150 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0706" y="4507467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798802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first adjustable option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E090E-9F9F-47EE-9BA7-580810DD9072}"/>
              </a:ext>
            </a:extLst>
          </p:cNvPr>
          <p:cNvSpPr/>
          <p:nvPr/>
        </p:nvSpPr>
        <p:spPr>
          <a:xfrm>
            <a:off x="901331" y="2037891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539688-EA00-4E5C-99F3-EB12002D1208}"/>
              </a:ext>
            </a:extLst>
          </p:cNvPr>
          <p:cNvSpPr txBox="1"/>
          <p:nvPr/>
        </p:nvSpPr>
        <p:spPr>
          <a:xfrm>
            <a:off x="419100" y="19050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DD26B-0B91-4215-9137-182835B1256F}"/>
              </a:ext>
            </a:extLst>
          </p:cNvPr>
          <p:cNvSpPr txBox="1"/>
          <p:nvPr/>
        </p:nvSpPr>
        <p:spPr>
          <a:xfrm>
            <a:off x="76200" y="54980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08E131-3D0C-4A46-91CD-BAFA664C294D}"/>
              </a:ext>
            </a:extLst>
          </p:cNvPr>
          <p:cNvCxnSpPr/>
          <p:nvPr/>
        </p:nvCxnSpPr>
        <p:spPr>
          <a:xfrm>
            <a:off x="876300" y="27432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2C464A-912C-4785-A2D9-605BC3B52A55}"/>
              </a:ext>
            </a:extLst>
          </p:cNvPr>
          <p:cNvSpPr txBox="1"/>
          <p:nvPr/>
        </p:nvSpPr>
        <p:spPr>
          <a:xfrm>
            <a:off x="13335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635557-4901-42B1-B623-0C5A0E2264F1}"/>
              </a:ext>
            </a:extLst>
          </p:cNvPr>
          <p:cNvSpPr txBox="1"/>
          <p:nvPr/>
        </p:nvSpPr>
        <p:spPr>
          <a:xfrm>
            <a:off x="266700" y="260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0F70B5-D8FB-4BAA-A5B4-FF4107776735}"/>
              </a:ext>
            </a:extLst>
          </p:cNvPr>
          <p:cNvCxnSpPr/>
          <p:nvPr/>
        </p:nvCxnSpPr>
        <p:spPr>
          <a:xfrm>
            <a:off x="876300" y="33528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7061CE-0FCC-41CB-8A59-CFC972F37255}"/>
              </a:ext>
            </a:extLst>
          </p:cNvPr>
          <p:cNvSpPr txBox="1"/>
          <p:nvPr/>
        </p:nvSpPr>
        <p:spPr>
          <a:xfrm>
            <a:off x="266700" y="3288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5FE585-E6C2-4188-8C9F-F3842679C035}"/>
              </a:ext>
            </a:extLst>
          </p:cNvPr>
          <p:cNvCxnSpPr/>
          <p:nvPr/>
        </p:nvCxnSpPr>
        <p:spPr>
          <a:xfrm>
            <a:off x="861552" y="4495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40AFA0-FE38-4DCE-946D-EB055C284BB0}"/>
              </a:ext>
            </a:extLst>
          </p:cNvPr>
          <p:cNvSpPr txBox="1"/>
          <p:nvPr/>
        </p:nvSpPr>
        <p:spPr>
          <a:xfrm>
            <a:off x="1280652" y="366589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FA4B3-6BD1-4DDA-89FD-2ED887419D11}"/>
              </a:ext>
            </a:extLst>
          </p:cNvPr>
          <p:cNvSpPr txBox="1"/>
          <p:nvPr/>
        </p:nvSpPr>
        <p:spPr>
          <a:xfrm>
            <a:off x="1279423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A38861-D671-4040-995A-0FE32A7DDD07}"/>
              </a:ext>
            </a:extLst>
          </p:cNvPr>
          <p:cNvSpPr txBox="1"/>
          <p:nvPr/>
        </p:nvSpPr>
        <p:spPr>
          <a:xfrm>
            <a:off x="266700" y="4311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D38CC3-1DD0-4E7D-A59C-56381210227A}"/>
              </a:ext>
            </a:extLst>
          </p:cNvPr>
          <p:cNvCxnSpPr/>
          <p:nvPr/>
        </p:nvCxnSpPr>
        <p:spPr>
          <a:xfrm>
            <a:off x="861552" y="4953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342074-7466-4A1B-8EDC-4A117820051F}"/>
              </a:ext>
            </a:extLst>
          </p:cNvPr>
          <p:cNvSpPr txBox="1"/>
          <p:nvPr/>
        </p:nvSpPr>
        <p:spPr>
          <a:xfrm>
            <a:off x="266700" y="4812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E1B6F-3A1C-4852-ABF3-EA872857D8CC}"/>
              </a:ext>
            </a:extLst>
          </p:cNvPr>
          <p:cNvCxnSpPr/>
          <p:nvPr/>
        </p:nvCxnSpPr>
        <p:spPr>
          <a:xfrm>
            <a:off x="861552" y="54102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D6E42F-AA45-4978-8BF5-5678BB752381}"/>
              </a:ext>
            </a:extLst>
          </p:cNvPr>
          <p:cNvSpPr txBox="1"/>
          <p:nvPr/>
        </p:nvSpPr>
        <p:spPr>
          <a:xfrm>
            <a:off x="114300" y="52694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C9481B-6309-4D07-AEDC-746E296E4EDF}"/>
              </a:ext>
            </a:extLst>
          </p:cNvPr>
          <p:cNvSpPr/>
          <p:nvPr/>
        </p:nvSpPr>
        <p:spPr>
          <a:xfrm>
            <a:off x="904681" y="2752955"/>
            <a:ext cx="2743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CF6F83-17D8-4AAE-A20E-5D9692FD6B89}"/>
              </a:ext>
            </a:extLst>
          </p:cNvPr>
          <p:cNvSpPr txBox="1"/>
          <p:nvPr/>
        </p:nvSpPr>
        <p:spPr>
          <a:xfrm>
            <a:off x="13335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FS1 = 200 kb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8C58C7-FD2E-4D7B-8362-BDD96F54F993}"/>
              </a:ext>
            </a:extLst>
          </p:cNvPr>
          <p:cNvSpPr/>
          <p:nvPr/>
        </p:nvSpPr>
        <p:spPr>
          <a:xfrm>
            <a:off x="904681" y="4497111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BA07B-7D56-42ED-A8F1-A8CA0D4ADB3A}"/>
              </a:ext>
            </a:extLst>
          </p:cNvPr>
          <p:cNvSpPr txBox="1"/>
          <p:nvPr/>
        </p:nvSpPr>
        <p:spPr>
          <a:xfrm>
            <a:off x="1348248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FS2 = 150 kb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4CE709-77E4-4323-A8B9-044B7BD33CBC}"/>
              </a:ext>
            </a:extLst>
          </p:cNvPr>
          <p:cNvSpPr/>
          <p:nvPr/>
        </p:nvSpPr>
        <p:spPr>
          <a:xfrm>
            <a:off x="914400" y="5421869"/>
            <a:ext cx="2743200" cy="26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7FCA83-DEBE-4BA6-9A05-96B7B8FF15C9}"/>
              </a:ext>
            </a:extLst>
          </p:cNvPr>
          <p:cNvSpPr txBox="1"/>
          <p:nvPr/>
        </p:nvSpPr>
        <p:spPr>
          <a:xfrm>
            <a:off x="1380204" y="5410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FS3 = 24 kb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16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1668"/>
            <a:ext cx="8229600" cy="1066800"/>
          </a:xfrm>
        </p:spPr>
        <p:txBody>
          <a:bodyPr/>
          <a:lstStyle/>
          <a:p>
            <a:r>
              <a:rPr lang="en-US" dirty="0"/>
              <a:t>Best Fit-Example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609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Need to fit P4=150 kb and P5= 200kb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069068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0948" y="1916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248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8148" y="27548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5348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8548" y="26141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58148" y="33644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8548" y="3299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45074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67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271" y="4964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548" y="432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49646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8548" y="4823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3400" y="5421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6148" y="52811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48" y="6096000"/>
            <a:ext cx="813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 FS1(150 kb) / FS2(200kb) / FS3(24kb) for P4= 150kb???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will select FS1 then P5 will adjust with FS2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0468"/>
            <a:ext cx="3405648" cy="425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343400" y="2743200"/>
            <a:ext cx="2743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15348" y="2971800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P4= 150 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9377" y="4508681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48533" y="4584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 = 200 kb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2798802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best adjustable option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3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/>
              <a:t>Best Fit-Example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03" y="1260610"/>
            <a:ext cx="8686800" cy="609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Need to fit P4=150 kb and P5= 200kb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069068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0948" y="1916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248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8148" y="27548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5348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8548" y="26141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58148" y="33644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8548" y="3299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45074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67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271" y="4964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548" y="432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49646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8548" y="4823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3400" y="5421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6148" y="52811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48" y="5999957"/>
            <a:ext cx="813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 FS1(150 kb) / FS2(200kb) / FS3(24kb) for P4= 150kb???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will select FS2 for P4 and then P5 will adjust with FS2</a:t>
            </a:r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3400" y="2743200"/>
            <a:ext cx="2743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26234" y="2861100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P5= 200 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50706" y="4507467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798802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best adjustable option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E090E-9F9F-47EE-9BA7-580810DD9072}"/>
              </a:ext>
            </a:extLst>
          </p:cNvPr>
          <p:cNvSpPr/>
          <p:nvPr/>
        </p:nvSpPr>
        <p:spPr>
          <a:xfrm>
            <a:off x="901331" y="2037891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539688-EA00-4E5C-99F3-EB12002D1208}"/>
              </a:ext>
            </a:extLst>
          </p:cNvPr>
          <p:cNvSpPr txBox="1"/>
          <p:nvPr/>
        </p:nvSpPr>
        <p:spPr>
          <a:xfrm>
            <a:off x="419100" y="19050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DD26B-0B91-4215-9137-182835B1256F}"/>
              </a:ext>
            </a:extLst>
          </p:cNvPr>
          <p:cNvSpPr txBox="1"/>
          <p:nvPr/>
        </p:nvSpPr>
        <p:spPr>
          <a:xfrm>
            <a:off x="76200" y="54980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08E131-3D0C-4A46-91CD-BAFA664C294D}"/>
              </a:ext>
            </a:extLst>
          </p:cNvPr>
          <p:cNvCxnSpPr/>
          <p:nvPr/>
        </p:nvCxnSpPr>
        <p:spPr>
          <a:xfrm>
            <a:off x="876300" y="27432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2C464A-912C-4785-A2D9-605BC3B52A55}"/>
              </a:ext>
            </a:extLst>
          </p:cNvPr>
          <p:cNvSpPr txBox="1"/>
          <p:nvPr/>
        </p:nvSpPr>
        <p:spPr>
          <a:xfrm>
            <a:off x="1333500" y="22743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635557-4901-42B1-B623-0C5A0E2264F1}"/>
              </a:ext>
            </a:extLst>
          </p:cNvPr>
          <p:cNvSpPr txBox="1"/>
          <p:nvPr/>
        </p:nvSpPr>
        <p:spPr>
          <a:xfrm>
            <a:off x="266700" y="260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0F70B5-D8FB-4BAA-A5B4-FF4107776735}"/>
              </a:ext>
            </a:extLst>
          </p:cNvPr>
          <p:cNvCxnSpPr/>
          <p:nvPr/>
        </p:nvCxnSpPr>
        <p:spPr>
          <a:xfrm>
            <a:off x="876300" y="3352800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7061CE-0FCC-41CB-8A59-CFC972F37255}"/>
              </a:ext>
            </a:extLst>
          </p:cNvPr>
          <p:cNvSpPr txBox="1"/>
          <p:nvPr/>
        </p:nvSpPr>
        <p:spPr>
          <a:xfrm>
            <a:off x="266700" y="3288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5FE585-E6C2-4188-8C9F-F3842679C035}"/>
              </a:ext>
            </a:extLst>
          </p:cNvPr>
          <p:cNvCxnSpPr/>
          <p:nvPr/>
        </p:nvCxnSpPr>
        <p:spPr>
          <a:xfrm>
            <a:off x="861552" y="4495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40AFA0-FE38-4DCE-946D-EB055C284BB0}"/>
              </a:ext>
            </a:extLst>
          </p:cNvPr>
          <p:cNvSpPr txBox="1"/>
          <p:nvPr/>
        </p:nvSpPr>
        <p:spPr>
          <a:xfrm>
            <a:off x="1280652" y="366589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FA4B3-6BD1-4DDA-89FD-2ED887419D11}"/>
              </a:ext>
            </a:extLst>
          </p:cNvPr>
          <p:cNvSpPr txBox="1"/>
          <p:nvPr/>
        </p:nvSpPr>
        <p:spPr>
          <a:xfrm>
            <a:off x="1279423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A38861-D671-4040-995A-0FE32A7DDD07}"/>
              </a:ext>
            </a:extLst>
          </p:cNvPr>
          <p:cNvSpPr txBox="1"/>
          <p:nvPr/>
        </p:nvSpPr>
        <p:spPr>
          <a:xfrm>
            <a:off x="266700" y="43111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D38CC3-1DD0-4E7D-A59C-56381210227A}"/>
              </a:ext>
            </a:extLst>
          </p:cNvPr>
          <p:cNvCxnSpPr/>
          <p:nvPr/>
        </p:nvCxnSpPr>
        <p:spPr>
          <a:xfrm>
            <a:off x="861552" y="49530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342074-7466-4A1B-8EDC-4A117820051F}"/>
              </a:ext>
            </a:extLst>
          </p:cNvPr>
          <p:cNvSpPr txBox="1"/>
          <p:nvPr/>
        </p:nvSpPr>
        <p:spPr>
          <a:xfrm>
            <a:off x="266700" y="4812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7E1B6F-3A1C-4852-ABF3-EA872857D8CC}"/>
              </a:ext>
            </a:extLst>
          </p:cNvPr>
          <p:cNvCxnSpPr/>
          <p:nvPr/>
        </p:nvCxnSpPr>
        <p:spPr>
          <a:xfrm>
            <a:off x="861552" y="54102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D6E42F-AA45-4978-8BF5-5678BB752381}"/>
              </a:ext>
            </a:extLst>
          </p:cNvPr>
          <p:cNvSpPr txBox="1"/>
          <p:nvPr/>
        </p:nvSpPr>
        <p:spPr>
          <a:xfrm>
            <a:off x="114300" y="52694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C9481B-6309-4D07-AEDC-746E296E4EDF}"/>
              </a:ext>
            </a:extLst>
          </p:cNvPr>
          <p:cNvSpPr/>
          <p:nvPr/>
        </p:nvSpPr>
        <p:spPr>
          <a:xfrm>
            <a:off x="904681" y="2752955"/>
            <a:ext cx="2743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CF6F83-17D8-4AAE-A20E-5D9692FD6B89}"/>
              </a:ext>
            </a:extLst>
          </p:cNvPr>
          <p:cNvSpPr txBox="1"/>
          <p:nvPr/>
        </p:nvSpPr>
        <p:spPr>
          <a:xfrm>
            <a:off x="13335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FS1 = 200 kb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8C58C7-FD2E-4D7B-8362-BDD96F54F993}"/>
              </a:ext>
            </a:extLst>
          </p:cNvPr>
          <p:cNvSpPr/>
          <p:nvPr/>
        </p:nvSpPr>
        <p:spPr>
          <a:xfrm>
            <a:off x="904681" y="4497111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BA07B-7D56-42ED-A8F1-A8CA0D4ADB3A}"/>
              </a:ext>
            </a:extLst>
          </p:cNvPr>
          <p:cNvSpPr txBox="1"/>
          <p:nvPr/>
        </p:nvSpPr>
        <p:spPr>
          <a:xfrm>
            <a:off x="1348248" y="4572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FS2 = 150 kb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4CE709-77E4-4323-A8B9-044B7BD33CBC}"/>
              </a:ext>
            </a:extLst>
          </p:cNvPr>
          <p:cNvSpPr/>
          <p:nvPr/>
        </p:nvSpPr>
        <p:spPr>
          <a:xfrm>
            <a:off x="914400" y="5421869"/>
            <a:ext cx="2743200" cy="260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7FCA83-DEBE-4BA6-9A05-96B7B8FF15C9}"/>
              </a:ext>
            </a:extLst>
          </p:cNvPr>
          <p:cNvSpPr txBox="1"/>
          <p:nvPr/>
        </p:nvSpPr>
        <p:spPr>
          <a:xfrm>
            <a:off x="1380204" y="5410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FS3 = 24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25340-8673-4165-A4FD-F9C1D425BE7D}"/>
              </a:ext>
            </a:extLst>
          </p:cNvPr>
          <p:cNvSpPr txBox="1"/>
          <p:nvPr/>
        </p:nvSpPr>
        <p:spPr>
          <a:xfrm>
            <a:off x="4784744" y="452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P4=150 kb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5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 dirty="0"/>
              <a:t>Worst Fit-Example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609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Need to fit P4=150 kb and P5= 200kb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2069068"/>
            <a:ext cx="2743200" cy="362533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0948" y="191666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4248" y="557426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8148" y="27548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15348" y="2286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= 150 kb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8548" y="26141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58148" y="3364468"/>
            <a:ext cx="2728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8548" y="3299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43400" y="45074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36775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= 400 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1271" y="4964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 = 100 kb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8548" y="43228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343400" y="49646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8548" y="482393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343400" y="5421868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6148" y="528113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548" y="6096000"/>
            <a:ext cx="8138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 FS1(150 kb) / FS2(200kb) / FS3(24kb) for P4= 150kb???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P4 will select FS2 then P5 need to wait.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40468"/>
            <a:ext cx="3405648" cy="425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359377" y="4508681"/>
            <a:ext cx="2743200" cy="4455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48533" y="45848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 = 150 kb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2798802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highest free space adjustable option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dirty="0"/>
              <a:t>Preemptive Allocation-Example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398776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/>
              <a:t>Consider the following page address traces generated by CPU with 3 available frames. Find out the action generated for FIFO, LRU and OPT replacement policies. Which algorithm is best?  </a:t>
            </a:r>
          </a:p>
          <a:p>
            <a:pPr marL="109728" indent="0" algn="ctr">
              <a:buNone/>
            </a:pPr>
            <a:r>
              <a:rPr lang="en-US" dirty="0"/>
              <a:t>1, 3, 1, 4, 7, 4, 5, 3, 2, 1, 2, 1, 3, 4, 6, 7</a:t>
            </a:r>
          </a:p>
        </p:txBody>
      </p:sp>
    </p:spTree>
    <p:extLst>
      <p:ext uri="{BB962C8B-B14F-4D97-AF65-F5344CB8AC3E}">
        <p14:creationId xmlns:p14="http://schemas.microsoft.com/office/powerpoint/2010/main" val="83975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51" y="-52735"/>
            <a:ext cx="1625451" cy="1066800"/>
          </a:xfrm>
        </p:spPr>
        <p:txBody>
          <a:bodyPr/>
          <a:lstStyle/>
          <a:p>
            <a:r>
              <a:rPr lang="en-US" dirty="0"/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3" y="1143000"/>
            <a:ext cx="8610600" cy="6858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1             3            1           4           7            4           5          3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4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17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17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60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0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03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3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18143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740266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0266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89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89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4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0325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325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772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0993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993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2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4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4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7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17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38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460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60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1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03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03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18143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740266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40266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67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89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89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04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0325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325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772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3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0993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4523" y="4102917"/>
            <a:ext cx="8645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2           1          2          1         3         4          6         7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0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26625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60523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81400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3348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03523" y="212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44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244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46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912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133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866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66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087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010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010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231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53958" y="11613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44791" y="120231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53400" y="54057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534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755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54057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42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563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3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3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65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244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44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81400" y="5257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814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035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62200" y="5257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22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843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478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78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699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8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8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60523" y="418361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54474" y="418548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00602" y="41654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24400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472" y="435114"/>
            <a:ext cx="498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hit =5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0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02" y="-76200"/>
            <a:ext cx="1625451" cy="1066800"/>
          </a:xfrm>
        </p:spPr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3" y="1143000"/>
            <a:ext cx="8610600" cy="6858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1             3            1           4           7            4           5          3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4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17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17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60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0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03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3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18143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740266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0266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89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89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4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0325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325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772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0993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993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2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4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4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7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17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38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460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60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1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03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03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18143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740266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40266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67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89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89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04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0325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325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772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3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0993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4523" y="4102917"/>
            <a:ext cx="8943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 2            1       2          1          3         4         6          7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0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26625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60523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81400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3348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03523" y="212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44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244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46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912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133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866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66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087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010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010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231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63873" y="1202312"/>
            <a:ext cx="38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58364" y="119213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53400" y="54057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534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755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54057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42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563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3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3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65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244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44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81400" y="5257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814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035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62200" y="5257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22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843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478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78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699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8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8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26807" y="41335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53020" y="417331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43394" y="41520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24400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472" y="435114"/>
            <a:ext cx="498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hit =5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1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533400"/>
            <a:ext cx="8229600" cy="1066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Memory Address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1905000"/>
          </a:xfrm>
        </p:spPr>
        <p:txBody>
          <a:bodyPr/>
          <a:lstStyle/>
          <a:p>
            <a:pPr algn="just"/>
            <a:r>
              <a:rPr lang="en-US" i="1" dirty="0"/>
              <a:t>Address decoding</a:t>
            </a:r>
            <a:r>
              <a:rPr lang="en-US" dirty="0"/>
              <a:t> refers to the way a computer system decodes the addresses on the address bus to select memory locations in one or more memory or peripheral devices.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5715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183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0" y="-50223"/>
            <a:ext cx="1625451" cy="1066800"/>
          </a:xfrm>
        </p:spPr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6858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1             3            1           4           7            4           5           3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4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17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17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60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60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03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03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18143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740266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0266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7400" y="1998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889523" y="2590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89523" y="3276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4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0325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325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77200" y="1981200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099323" y="25734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99323" y="3259282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2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4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4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295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317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17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38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460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60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1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03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03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18143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740266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40266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67400" y="4682836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889523" y="52751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89523" y="5960918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104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0325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325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77200" y="4665518"/>
            <a:ext cx="914400" cy="18703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8099323" y="52578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099323" y="5943600"/>
            <a:ext cx="920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4523" y="4102917"/>
            <a:ext cx="884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 2            1       2           1         3         4         6          7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4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0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26625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60523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81400" y="2667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3348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03523" y="212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44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244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465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912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912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133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866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866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087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01000" y="267146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01000" y="3352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23123" y="213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60523" y="120231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73129" y="117220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53400" y="54057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1534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755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342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34200" y="59436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56323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43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3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965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24400" y="5334000"/>
            <a:ext cx="89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  <a:p>
            <a:pPr algn="ctr"/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4768646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81400" y="53295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814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035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62200" y="52578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362200" y="5939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84323" y="47199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478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78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699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8600" y="53340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8600" y="60153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723" y="4796135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61184" y="41424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54472" y="417331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03730" y="416579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24400" y="4724400"/>
            <a:ext cx="8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472" y="435114"/>
            <a:ext cx="498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Wingdings" pitchFamily="2" charset="2"/>
              </a:rPr>
              <a:t></a:t>
            </a:r>
            <a:r>
              <a:rPr lang="en-US" sz="4000" dirty="0"/>
              <a:t> hit =6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3881" y="116183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/>
              <a:t>PIPO – 4 bit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5257800"/>
            <a:ext cx="55626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457700" y="52578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52578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2578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3669" y="57150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14"/>
          <p:cNvSpPr/>
          <p:nvPr/>
        </p:nvSpPr>
        <p:spPr>
          <a:xfrm>
            <a:off x="7239000" y="5486400"/>
            <a:ext cx="1143000" cy="30480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43434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594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3800" y="579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IN/OUT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2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Address Decoder (4 x 8)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667000"/>
            <a:ext cx="35814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7269" y="31242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-Right Arrow 8"/>
          <p:cNvSpPr/>
          <p:nvPr/>
        </p:nvSpPr>
        <p:spPr>
          <a:xfrm>
            <a:off x="7391400" y="2895600"/>
            <a:ext cx="1143000" cy="30480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3581400"/>
            <a:ext cx="35814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77269" y="40386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/>
          <p:cNvSpPr/>
          <p:nvPr/>
        </p:nvSpPr>
        <p:spPr>
          <a:xfrm>
            <a:off x="7391400" y="3810000"/>
            <a:ext cx="1143000" cy="30480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35814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2977269" y="49530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7391400" y="4724400"/>
            <a:ext cx="1143000" cy="30480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0" y="5410200"/>
            <a:ext cx="3581400" cy="914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77269" y="58674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7391400" y="5638800"/>
            <a:ext cx="1143000" cy="30480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1600" y="2863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bit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667000"/>
            <a:ext cx="1681869" cy="3429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962400" y="2894978"/>
            <a:ext cx="41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3836313"/>
            <a:ext cx="41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62400" y="4750713"/>
            <a:ext cx="41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62400" y="5665113"/>
            <a:ext cx="41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7800" y="3810000"/>
            <a:ext cx="144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2 x 4 line decoder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7200" y="38862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7200" y="47244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3379113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400" y="4166056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1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6" grpId="0" animBg="1"/>
      <p:bldP spid="18" grpId="0" animBg="1"/>
      <p:bldP spid="23" grpId="0" animBg="1"/>
      <p:bldP spid="25" grpId="0" animBg="1"/>
      <p:bldP spid="30" grpId="0" animBg="1"/>
      <p:bldP spid="32" grpId="0"/>
      <p:bldP spid="37" grpId="0" animBg="1"/>
      <p:bldP spid="38" grpId="0"/>
      <p:bldP spid="39" grpId="0"/>
      <p:bldP spid="40" grpId="0"/>
      <p:bldP spid="41" grpId="0"/>
      <p:bldP spid="42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Address Decoder (4 x 8)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" y="2324100"/>
            <a:ext cx="4343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4343400" y="3764527"/>
            <a:ext cx="762000" cy="3502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53597"/>
            <a:ext cx="3810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48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Address Decoder (4 x 8)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4343400" y="3532240"/>
            <a:ext cx="762000" cy="3502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48400" y="2286000"/>
            <a:ext cx="2133600" cy="31856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3532240"/>
            <a:ext cx="137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4 x 8 RAM / ROM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8427720" y="3855440"/>
            <a:ext cx="563880" cy="335560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410200" y="38862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0200" y="4572000"/>
            <a:ext cx="8327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3379113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86400" y="4166056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5723"/>
            <a:ext cx="38100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31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/>
              <a:t>Address Decoder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800600"/>
            <a:ext cx="883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/>
              <a:t> Address A1 and A0 (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/>
              <a:t> bit) then addressable memory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= 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53340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/>
              <a:t> Address A0 to A9 (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200" b="1" dirty="0"/>
              <a:t> bit) then addressable memory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=  1024 (1 K)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6985"/>
            <a:ext cx="2819400" cy="284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31566"/>
            <a:ext cx="2819400" cy="296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19" y="1853689"/>
            <a:ext cx="2816481" cy="294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28600" y="60198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/>
              <a:t> Address A0 to A10 (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200" b="1" dirty="0"/>
              <a:t> bit) then addressable memory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=  2048 (2 K)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7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63098" y="457200"/>
            <a:ext cx="8123701" cy="4342941"/>
            <a:chOff x="1800" y="6102"/>
            <a:chExt cx="8640" cy="5154"/>
          </a:xfrm>
        </p:grpSpPr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3651" y="6376"/>
              <a:ext cx="14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E1  0V   +5V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5141" y="912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800" y="6216"/>
              <a:ext cx="8640" cy="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3600" y="7296"/>
              <a:ext cx="126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 to 8 decoder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8460" y="7011"/>
              <a:ext cx="1259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ROM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8kX8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63"/>
            <p:cNvSpPr>
              <a:spLocks noChangeShapeType="1"/>
            </p:cNvSpPr>
            <p:nvPr/>
          </p:nvSpPr>
          <p:spPr bwMode="auto">
            <a:xfrm>
              <a:off x="3240" y="76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3240" y="81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3240" y="87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3691" y="711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59"/>
            <p:cNvSpPr>
              <a:spLocks noChangeArrowheads="1"/>
            </p:cNvSpPr>
            <p:nvPr/>
          </p:nvSpPr>
          <p:spPr bwMode="auto">
            <a:xfrm>
              <a:off x="2775" y="6102"/>
              <a:ext cx="540" cy="132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58"/>
            <p:cNvSpPr>
              <a:spLocks noChangeArrowheads="1"/>
            </p:cNvSpPr>
            <p:nvPr/>
          </p:nvSpPr>
          <p:spPr bwMode="auto">
            <a:xfrm>
              <a:off x="3315" y="66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2400" y="628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2400" y="7006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2400" y="734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4"/>
            <p:cNvSpPr>
              <a:spLocks noChangeShapeType="1"/>
            </p:cNvSpPr>
            <p:nvPr/>
          </p:nvSpPr>
          <p:spPr bwMode="auto">
            <a:xfrm>
              <a:off x="2400" y="664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4141" y="711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4680" y="693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4861" y="8631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861" y="75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5040" y="7656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48"/>
            <p:cNvSpPr>
              <a:spLocks noChangeArrowheads="1"/>
            </p:cNvSpPr>
            <p:nvPr/>
          </p:nvSpPr>
          <p:spPr bwMode="auto">
            <a:xfrm>
              <a:off x="8281" y="75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3780" y="6790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7920" y="795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7920" y="867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9181" y="6831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9270" y="6471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8277" y="7986"/>
              <a:ext cx="4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491" y="927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941" y="9278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6480" y="909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5040" y="8719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5581" y="8736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215" y="6826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6015" y="9096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399" y="9448"/>
              <a:ext cx="1259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RAM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1kX8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838" y="1005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4838" y="107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4"/>
            <p:cNvSpPr>
              <a:spLocks noChangeArrowheads="1"/>
            </p:cNvSpPr>
            <p:nvPr/>
          </p:nvSpPr>
          <p:spPr bwMode="auto">
            <a:xfrm>
              <a:off x="6395" y="930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5195" y="10095"/>
              <a:ext cx="4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520" y="747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520" y="801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2520" y="855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7380" y="771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7380" y="8511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298" y="9810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4298" y="10605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5655" y="8736"/>
              <a:ext cx="14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lang="en-US" sz="10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RD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WR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5010" y="828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5040" y="72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7560" y="72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3"/>
            <p:cNvSpPr txBox="1">
              <a:spLocks noChangeArrowheads="1"/>
            </p:cNvSpPr>
            <p:nvPr/>
          </p:nvSpPr>
          <p:spPr bwMode="auto">
            <a:xfrm>
              <a:off x="8460" y="63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762000" y="518799"/>
            <a:ext cx="457200" cy="10052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151022" y="990600"/>
            <a:ext cx="265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7397" y="44958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Address: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81200" y="533400"/>
            <a:ext cx="2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1" name="Oval 50"/>
          <p:cNvSpPr>
            <a:spLocks noChangeArrowheads="1"/>
          </p:cNvSpPr>
          <p:nvPr/>
        </p:nvSpPr>
        <p:spPr bwMode="auto">
          <a:xfrm>
            <a:off x="1355696" y="1143000"/>
            <a:ext cx="168304" cy="1516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962400" y="1447800"/>
            <a:ext cx="10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110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" y="56388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Last Address: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1    1    0    1     1     1     0  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1     1     1    1    1   1   1   1    1   1   1    1   1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8994" y="390260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Address of ROM: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6" name="Right Bracket 85"/>
          <p:cNvSpPr/>
          <p:nvPr/>
        </p:nvSpPr>
        <p:spPr>
          <a:xfrm rot="5400000">
            <a:off x="1175787" y="4632896"/>
            <a:ext cx="241402" cy="16436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ket 86"/>
          <p:cNvSpPr/>
          <p:nvPr/>
        </p:nvSpPr>
        <p:spPr>
          <a:xfrm rot="5400000">
            <a:off x="2987104" y="4632896"/>
            <a:ext cx="241402" cy="16436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ket 87"/>
          <p:cNvSpPr/>
          <p:nvPr/>
        </p:nvSpPr>
        <p:spPr>
          <a:xfrm rot="5400000">
            <a:off x="4815904" y="4632896"/>
            <a:ext cx="241402" cy="16436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ket 88"/>
          <p:cNvSpPr/>
          <p:nvPr/>
        </p:nvSpPr>
        <p:spPr>
          <a:xfrm rot="5400000">
            <a:off x="6394801" y="4806598"/>
            <a:ext cx="241402" cy="12962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ket 89"/>
          <p:cNvSpPr/>
          <p:nvPr/>
        </p:nvSpPr>
        <p:spPr>
          <a:xfrm rot="5400000">
            <a:off x="7859786" y="4746004"/>
            <a:ext cx="239018" cy="1415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752600" y="4495800"/>
            <a:ext cx="1015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DC000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905000" y="5638800"/>
            <a:ext cx="11112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DDFFF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67" y="5181600"/>
            <a:ext cx="16906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1    1    0    1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3673422" y="5207913"/>
            <a:ext cx="5121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0     0     0    0    0   0   0   0    0   0   0    0   0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>
          <a:xfrm>
            <a:off x="2286000" y="5191633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1     1     0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6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2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63098" y="457200"/>
            <a:ext cx="8123701" cy="4342941"/>
            <a:chOff x="1800" y="6102"/>
            <a:chExt cx="8640" cy="5154"/>
          </a:xfrm>
        </p:grpSpPr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3651" y="6376"/>
              <a:ext cx="144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E1  0V   +5V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5141" y="912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800" y="6216"/>
              <a:ext cx="8640" cy="5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5"/>
            <p:cNvSpPr>
              <a:spLocks noChangeArrowheads="1"/>
            </p:cNvSpPr>
            <p:nvPr/>
          </p:nvSpPr>
          <p:spPr bwMode="auto">
            <a:xfrm>
              <a:off x="3600" y="7296"/>
              <a:ext cx="126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 to 8 decoder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64"/>
            <p:cNvSpPr>
              <a:spLocks noChangeArrowheads="1"/>
            </p:cNvSpPr>
            <p:nvPr/>
          </p:nvSpPr>
          <p:spPr bwMode="auto">
            <a:xfrm>
              <a:off x="8460" y="7011"/>
              <a:ext cx="1259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ROM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8kX8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63"/>
            <p:cNvSpPr>
              <a:spLocks noChangeShapeType="1"/>
            </p:cNvSpPr>
            <p:nvPr/>
          </p:nvSpPr>
          <p:spPr bwMode="auto">
            <a:xfrm>
              <a:off x="3240" y="765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3240" y="81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1"/>
            <p:cNvSpPr>
              <a:spLocks noChangeShapeType="1"/>
            </p:cNvSpPr>
            <p:nvPr/>
          </p:nvSpPr>
          <p:spPr bwMode="auto">
            <a:xfrm>
              <a:off x="3240" y="87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3691" y="711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59"/>
            <p:cNvSpPr>
              <a:spLocks noChangeArrowheads="1"/>
            </p:cNvSpPr>
            <p:nvPr/>
          </p:nvSpPr>
          <p:spPr bwMode="auto">
            <a:xfrm>
              <a:off x="2775" y="6102"/>
              <a:ext cx="540" cy="132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58"/>
            <p:cNvSpPr>
              <a:spLocks noChangeArrowheads="1"/>
            </p:cNvSpPr>
            <p:nvPr/>
          </p:nvSpPr>
          <p:spPr bwMode="auto">
            <a:xfrm>
              <a:off x="3315" y="66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2400" y="6283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2400" y="7006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2400" y="734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4"/>
            <p:cNvSpPr>
              <a:spLocks noChangeShapeType="1"/>
            </p:cNvSpPr>
            <p:nvPr/>
          </p:nvSpPr>
          <p:spPr bwMode="auto">
            <a:xfrm>
              <a:off x="2400" y="664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4141" y="711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4680" y="693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51"/>
            <p:cNvSpPr>
              <a:spLocks noChangeArrowheads="1"/>
            </p:cNvSpPr>
            <p:nvPr/>
          </p:nvSpPr>
          <p:spPr bwMode="auto">
            <a:xfrm>
              <a:off x="4861" y="8631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861" y="75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5040" y="7656"/>
              <a:ext cx="3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48"/>
            <p:cNvSpPr>
              <a:spLocks noChangeArrowheads="1"/>
            </p:cNvSpPr>
            <p:nvPr/>
          </p:nvSpPr>
          <p:spPr bwMode="auto">
            <a:xfrm>
              <a:off x="8281" y="756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6"/>
            <p:cNvSpPr>
              <a:spLocks noChangeShapeType="1"/>
            </p:cNvSpPr>
            <p:nvPr/>
          </p:nvSpPr>
          <p:spPr bwMode="auto">
            <a:xfrm>
              <a:off x="3780" y="6790"/>
              <a:ext cx="1" cy="3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45"/>
            <p:cNvSpPr>
              <a:spLocks noChangeShapeType="1"/>
            </p:cNvSpPr>
            <p:nvPr/>
          </p:nvSpPr>
          <p:spPr bwMode="auto">
            <a:xfrm>
              <a:off x="7920" y="795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7920" y="867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9181" y="6831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9270" y="6471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8277" y="7986"/>
              <a:ext cx="4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5491" y="927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941" y="9278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6480" y="9098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5040" y="8719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5581" y="8736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215" y="6826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6015" y="9096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5399" y="9448"/>
              <a:ext cx="1259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RAM 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1kX8</a:t>
              </a: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>
              <a:off x="4838" y="1005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4838" y="107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4"/>
            <p:cNvSpPr>
              <a:spLocks noChangeArrowheads="1"/>
            </p:cNvSpPr>
            <p:nvPr/>
          </p:nvSpPr>
          <p:spPr bwMode="auto">
            <a:xfrm>
              <a:off x="6395" y="9306"/>
              <a:ext cx="179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5195" y="10095"/>
              <a:ext cx="4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520" y="747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520" y="801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2520" y="855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7380" y="7716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A12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7380" y="8511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298" y="9810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4298" y="10605"/>
              <a:ext cx="7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5655" y="8736"/>
              <a:ext cx="144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r>
                <a:rPr lang="en-US" sz="1000" b="1" dirty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RD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WR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5010" y="828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5040" y="72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7560" y="72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3"/>
            <p:cNvSpPr txBox="1">
              <a:spLocks noChangeArrowheads="1"/>
            </p:cNvSpPr>
            <p:nvPr/>
          </p:nvSpPr>
          <p:spPr bwMode="auto">
            <a:xfrm>
              <a:off x="8460" y="6396"/>
              <a:ext cx="72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762000" y="518799"/>
            <a:ext cx="457200" cy="10052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151022" y="990600"/>
            <a:ext cx="265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7397" y="4495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Address: D6000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1    1    0    1     0     1     1   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0     0     0  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0    0   0   0   0    0   0   0    0   0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81200" y="533400"/>
            <a:ext cx="2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1" name="Oval 50"/>
          <p:cNvSpPr>
            <a:spLocks noChangeArrowheads="1"/>
          </p:cNvSpPr>
          <p:nvPr/>
        </p:nvSpPr>
        <p:spPr bwMode="auto">
          <a:xfrm>
            <a:off x="1355696" y="1143000"/>
            <a:ext cx="168304" cy="1516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050783" y="2190516"/>
            <a:ext cx="10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011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" y="56388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Last Address: D63FF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sz="20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1    1    0    1     0     1     1   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0     0     0  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1    1   1   1   1    1   1   1    1   1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8994" y="3902606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Address of RAM: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188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6.9|12.6|7.8|20.5|5.4|12.8|7.5|10.9|11|3.7|2.5|1.6|15|4.8|4.5|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.9|2.2|1.5|30.9|5.3|9.4|9|11.2|10.8|3.2|1.7|1.6|16.4|7|3.6|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.6|2|1.5|35.7|3.9|17.3|2.4|15.6|11.5|2.3|2.2|2.1|19.7|2.4|2.9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3.9|6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6.3|19.4|10.7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|64.9|34.9|14.1|16|3.8|6.2|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13|18.4|16.2|3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1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1|9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1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1|9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6691</TotalTime>
  <Words>1220</Words>
  <Application>Microsoft Office PowerPoint</Application>
  <PresentationFormat>On-screen Show (4:3)</PresentationFormat>
  <Paragraphs>411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CSE 219: Digital Logic &amp; Computer Design</vt:lpstr>
      <vt:lpstr>Memory Address Decoding</vt:lpstr>
      <vt:lpstr>PIPO – 4 bit</vt:lpstr>
      <vt:lpstr>Address Decoder (4 x 8)</vt:lpstr>
      <vt:lpstr>Address Decoder (4 x 8)</vt:lpstr>
      <vt:lpstr>Address Decoder (4 x 8)</vt:lpstr>
      <vt:lpstr>Address Decoder</vt:lpstr>
      <vt:lpstr>PowerPoint Presentation</vt:lpstr>
      <vt:lpstr>PowerPoint Presentation</vt:lpstr>
      <vt:lpstr>Memory Allocation</vt:lpstr>
      <vt:lpstr>Non-Preemptive-Example</vt:lpstr>
      <vt:lpstr>First Fit-Example</vt:lpstr>
      <vt:lpstr>First Fit-Example</vt:lpstr>
      <vt:lpstr>Best Fit-Example</vt:lpstr>
      <vt:lpstr>Best Fit-Example</vt:lpstr>
      <vt:lpstr>Worst Fit-Example</vt:lpstr>
      <vt:lpstr>Preemptive Allocation-Example</vt:lpstr>
      <vt:lpstr>FIFO</vt:lpstr>
      <vt:lpstr>LRU</vt:lpstr>
      <vt:lpstr>OPT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168</cp:revision>
  <dcterms:created xsi:type="dcterms:W3CDTF">2020-07-16T07:11:12Z</dcterms:created>
  <dcterms:modified xsi:type="dcterms:W3CDTF">2023-05-16T11:49:20Z</dcterms:modified>
</cp:coreProperties>
</file>