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6" r:id="rId3"/>
    <p:sldId id="258" r:id="rId4"/>
    <p:sldId id="259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4" r:id="rId22"/>
    <p:sldId id="285" r:id="rId23"/>
    <p:sldId id="283" r:id="rId24"/>
    <p:sldId id="282" r:id="rId25"/>
    <p:sldId id="281" r:id="rId26"/>
    <p:sldId id="280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A2248-4561-4610-B33E-7E9E67918C0B}" type="datetimeFigureOut">
              <a:rPr lang="en-US" smtClean="0"/>
              <a:t>10-Feb-23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C06A3-6578-46AA-8C8F-9EA78FEBB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4AA581F-429F-4C53-9863-3C7CA39281AE}" type="datetime1">
              <a:rPr lang="en-US" smtClean="0"/>
              <a:t>10-Feb-23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A13F-A84C-45A9-9B87-07AF80F95564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22976-C7DF-495C-A844-3C6603770EFC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212CAA-E3F6-4FF3-AD37-F7E444ABC5BB}" type="datetime1">
              <a:rPr lang="en-US" smtClean="0"/>
              <a:t>10-Feb-23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F938603-2653-4D98-B994-C9AFA6890F51}" type="datetime1">
              <a:rPr lang="en-US" smtClean="0"/>
              <a:t>10-Feb-23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61E4-D8C7-42DD-845E-D97D0023C65B}" type="datetime1">
              <a:rPr lang="en-US" smtClean="0"/>
              <a:t>10-Feb-23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12A6-5B18-4FE4-A829-9858138538B6}" type="datetime1">
              <a:rPr lang="en-US" smtClean="0"/>
              <a:t>10-Feb-23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F8D6E0E-6CE9-41E8-9918-94C82449FB82}" type="datetime1">
              <a:rPr lang="en-US" smtClean="0"/>
              <a:t>10-Feb-23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F71A9-B2E7-4D55-86C8-025D35CB6737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11B888-67C7-491D-8D41-D356AD84CCB1}" type="datetime1">
              <a:rPr lang="en-US" smtClean="0"/>
              <a:t>10-Feb-23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56DDDF1-EF81-48F3-A726-44497902DA3D}" type="datetime1">
              <a:rPr lang="en-US" smtClean="0"/>
              <a:t>10-Feb-23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17A6F0E-166F-49A0-A231-A3D507C07AD4}" type="datetime1">
              <a:rPr lang="en-US" smtClean="0"/>
              <a:t>10-Feb-23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CB5E12D-D689-407B-9946-62BA069419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/>
              <a:t>Tamanna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Nipa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AA12A2-54FF-45F9-92F7-10FF3A44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</p:spTree>
    <p:extLst>
      <p:ext uri="{BB962C8B-B14F-4D97-AF65-F5344CB8AC3E}">
        <p14:creationId xmlns:p14="http://schemas.microsoft.com/office/powerpoint/2010/main" val="2973718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11: A +A</a:t>
            </a:r>
            <a:r>
              <a:rPr lang="en-US" baseline="30000" dirty="0"/>
              <a:t>0</a:t>
            </a:r>
            <a:r>
              <a:rPr lang="en-US" dirty="0"/>
              <a:t>B = A +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697008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46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12: (A + B)(A + C) = A + BC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981200"/>
            <a:ext cx="81501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9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complement of two or more </a:t>
            </a:r>
            <a:r>
              <a:rPr lang="en-US" dirty="0" err="1"/>
              <a:t>ANDed</a:t>
            </a:r>
            <a:r>
              <a:rPr lang="en-US" dirty="0"/>
              <a:t> variables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complement of two or more </a:t>
            </a:r>
            <a:r>
              <a:rPr lang="en-US" dirty="0" err="1"/>
              <a:t>ORed</a:t>
            </a:r>
            <a:r>
              <a:rPr lang="en-US" dirty="0"/>
              <a:t> variables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33600"/>
            <a:ext cx="18192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572000"/>
            <a:ext cx="164782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04719"/>
            <a:ext cx="2219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5257800"/>
            <a:ext cx="22574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94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DeMorgan’s</a:t>
            </a:r>
            <a:r>
              <a:rPr lang="en-US" dirty="0"/>
              <a:t> Theorems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2390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14512"/>
            <a:ext cx="2619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78964"/>
            <a:ext cx="25908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95600"/>
            <a:ext cx="29622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3505200"/>
            <a:ext cx="285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59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 Simplification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752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=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BC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  </a:t>
            </a:r>
            <a:r>
              <a:rPr lang="en-US" dirty="0"/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7668" y="2555772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668" y="27748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7133" y="29090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735804" y="3393972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16232" y="2555772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016232" y="27748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55697" y="29090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Straight Connector 14"/>
          <p:cNvCxnSpPr>
            <a:stCxn id="14" idx="3"/>
          </p:cNvCxnSpPr>
          <p:nvPr/>
        </p:nvCxnSpPr>
        <p:spPr>
          <a:xfrm>
            <a:off x="1354368" y="3393972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25832" y="2555772"/>
            <a:ext cx="26196" cy="388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25832" y="2774848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65297" y="2909001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Straight Connector 18"/>
          <p:cNvCxnSpPr>
            <a:stCxn id="18" idx="3"/>
          </p:cNvCxnSpPr>
          <p:nvPr/>
        </p:nvCxnSpPr>
        <p:spPr>
          <a:xfrm>
            <a:off x="1963968" y="3393972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6741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083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46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908572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/>
          <p:nvPr/>
        </p:nvCxnSpPr>
        <p:spPr>
          <a:xfrm>
            <a:off x="742193" y="3546372"/>
            <a:ext cx="154380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90600" y="3780580"/>
            <a:ext cx="1295400" cy="914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27681" y="4003572"/>
            <a:ext cx="65831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7668" y="4384572"/>
            <a:ext cx="188833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381681" y="4627924"/>
            <a:ext cx="904319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27681" y="4841772"/>
            <a:ext cx="65831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3905" y="5466124"/>
            <a:ext cx="1252095" cy="27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1000" y="5222772"/>
            <a:ext cx="1905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975459" y="5679972"/>
            <a:ext cx="31054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33905" y="6228124"/>
            <a:ext cx="1252095" cy="2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1000" y="5984772"/>
            <a:ext cx="184792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41456" y="6441972"/>
            <a:ext cx="6445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195143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Straight Connector 36"/>
          <p:cNvCxnSpPr/>
          <p:nvPr/>
        </p:nvCxnSpPr>
        <p:spPr>
          <a:xfrm>
            <a:off x="2971800" y="37805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52800" y="3780580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61944" y="4460772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71800" y="6218980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52800" y="5222772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61944" y="5213628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935529" y="4613172"/>
            <a:ext cx="797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00400" y="4917972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00400" y="4917972"/>
            <a:ext cx="0" cy="548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971800" y="5451372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75683" y="4320040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4800" y="2209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" y="2209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4000" y="2209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3400" y="179884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C(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AB(C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C)  </a:t>
            </a:r>
            <a:r>
              <a:rPr lang="en-US" dirty="0"/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43400" y="2145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 C(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dirty="0"/>
              <a:t>⊕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5274468" y="2971800"/>
            <a:ext cx="0" cy="312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64432" y="2971800"/>
            <a:ext cx="0" cy="312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096000" y="2971800"/>
            <a:ext cx="26196" cy="3124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181600" y="2625828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62600" y="2625828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43600" y="2625828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83353"/>
            <a:ext cx="10287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1" y="3854244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042744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382571"/>
            <a:ext cx="685800" cy="64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Straight Connector 75"/>
          <p:cNvCxnSpPr/>
          <p:nvPr/>
        </p:nvCxnSpPr>
        <p:spPr>
          <a:xfrm flipV="1">
            <a:off x="5314193" y="3785152"/>
            <a:ext cx="1027075" cy="457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38800" y="4200144"/>
            <a:ext cx="76204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090691" y="4413766"/>
            <a:ext cx="1091160" cy="583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257800" y="5152180"/>
            <a:ext cx="10834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58607" y="5562600"/>
            <a:ext cx="68266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3" idx="3"/>
          </p:cNvCxnSpPr>
          <p:nvPr/>
        </p:nvCxnSpPr>
        <p:spPr>
          <a:xfrm>
            <a:off x="7943851" y="4176558"/>
            <a:ext cx="8381" cy="4366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961376" y="4613172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040880" y="5355914"/>
            <a:ext cx="929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961376" y="4809744"/>
            <a:ext cx="9144" cy="555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970520" y="4800600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ight Arrow 1026"/>
          <p:cNvSpPr/>
          <p:nvPr/>
        </p:nvSpPr>
        <p:spPr>
          <a:xfrm>
            <a:off x="3886200" y="3467410"/>
            <a:ext cx="838200" cy="3131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2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  <p:bldP spid="48" grpId="0"/>
      <p:bldP spid="49" grpId="0"/>
      <p:bldP spid="50" grpId="0"/>
      <p:bldP spid="61" grpId="0"/>
      <p:bldP spid="62" grpId="0"/>
      <p:bldP spid="66" grpId="0"/>
      <p:bldP spid="67" grpId="0"/>
      <p:bldP spid="68" grpId="0"/>
      <p:bldP spid="10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 Simplification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fontScale="92500"/>
          </a:bodyPr>
          <a:lstStyle/>
          <a:p>
            <a:r>
              <a:rPr lang="en-US" dirty="0"/>
              <a:t>Three basic methods</a:t>
            </a:r>
          </a:p>
          <a:p>
            <a:r>
              <a:rPr lang="en-US" dirty="0"/>
              <a:t>Algebraic manipulation </a:t>
            </a:r>
          </a:p>
          <a:p>
            <a:pPr lvl="1"/>
            <a:r>
              <a:rPr lang="en-US" dirty="0"/>
              <a:t>Use Boolean laws to simplify the expression </a:t>
            </a:r>
          </a:p>
          <a:p>
            <a:pPr lvl="1"/>
            <a:r>
              <a:rPr lang="en-US" dirty="0"/>
              <a:t>Difficult to use </a:t>
            </a:r>
          </a:p>
          <a:p>
            <a:pPr lvl="1"/>
            <a:r>
              <a:rPr lang="en-US" dirty="0"/>
              <a:t>Don’t know if you have the simplified form</a:t>
            </a:r>
          </a:p>
          <a:p>
            <a:r>
              <a:rPr lang="en-US" dirty="0" err="1"/>
              <a:t>Karnaughmap</a:t>
            </a:r>
            <a:r>
              <a:rPr lang="en-US" dirty="0"/>
              <a:t>(K-map)method</a:t>
            </a:r>
          </a:p>
          <a:p>
            <a:pPr lvl="1"/>
            <a:r>
              <a:rPr lang="en-US" dirty="0"/>
              <a:t>Graphical method  and easy to use for 3 and 4 variable</a:t>
            </a:r>
          </a:p>
          <a:p>
            <a:pPr lvl="1"/>
            <a:r>
              <a:rPr lang="en-US" dirty="0"/>
              <a:t>Can be used to simplify logical expressions with a few variables</a:t>
            </a:r>
          </a:p>
          <a:p>
            <a:r>
              <a:rPr lang="en-US" dirty="0"/>
              <a:t>Tabular Method(</a:t>
            </a:r>
            <a:r>
              <a:rPr lang="en-US" dirty="0" err="1"/>
              <a:t>Quine-McCluskey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Complex but can simplify when variable is more than 4 or 5</a:t>
            </a:r>
          </a:p>
          <a:p>
            <a:pPr lvl="1"/>
            <a:r>
              <a:rPr lang="en-US" dirty="0"/>
              <a:t>Can be used to simplify logical expressions with a few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52600"/>
            <a:ext cx="335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AB + A(B + C) + B(B + C)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" y="2209800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= AB + AB + AC + BB + BC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667000"/>
            <a:ext cx="302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= AB + AB + AC + B + BC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37032" y="3124200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 + AC + B(1 + 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3268" y="3613666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 + AC + B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740" y="3982998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B(A+1) + AC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043" y="4378190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=B + AC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296" y="5638800"/>
            <a:ext cx="690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expression: AB</a:t>
            </a:r>
            <a:r>
              <a:rPr lang="en-US" baseline="30000" dirty="0"/>
              <a:t>0</a:t>
            </a:r>
            <a:r>
              <a:rPr lang="en-US" dirty="0"/>
              <a:t> + A(B + C)</a:t>
            </a:r>
            <a:r>
              <a:rPr lang="en-US" baseline="30000" dirty="0"/>
              <a:t>0</a:t>
            </a:r>
            <a:r>
              <a:rPr lang="en-US" dirty="0"/>
              <a:t> + B(B + C)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2456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752600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[AB</a:t>
            </a:r>
            <a:r>
              <a:rPr lang="en-US" baseline="30000" dirty="0"/>
              <a:t>0</a:t>
            </a:r>
            <a:r>
              <a:rPr lang="en-US" dirty="0"/>
              <a:t>(C + BD)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]C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145268"/>
            <a:ext cx="3140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[AB</a:t>
            </a:r>
            <a:r>
              <a:rPr lang="en-US" baseline="30000" dirty="0"/>
              <a:t>0</a:t>
            </a:r>
            <a:r>
              <a:rPr lang="en-US" dirty="0"/>
              <a:t>C + AB</a:t>
            </a:r>
            <a:r>
              <a:rPr lang="en-US" baseline="30000" dirty="0"/>
              <a:t>0</a:t>
            </a:r>
            <a:r>
              <a:rPr lang="en-US" dirty="0"/>
              <a:t>BD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]C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526268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[AB</a:t>
            </a:r>
            <a:r>
              <a:rPr lang="en-US" baseline="30000" dirty="0"/>
              <a:t>0</a:t>
            </a:r>
            <a:r>
              <a:rPr lang="en-US" dirty="0"/>
              <a:t>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]C        … B</a:t>
            </a:r>
            <a:r>
              <a:rPr lang="en-US" baseline="30000" dirty="0"/>
              <a:t>0</a:t>
            </a:r>
            <a:r>
              <a:rPr lang="en-US" dirty="0"/>
              <a:t>B = 0 and A.D.0 = 0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2895600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</a:t>
            </a:r>
            <a:r>
              <a:rPr lang="en-US" baseline="30000" dirty="0"/>
              <a:t>0</a:t>
            </a:r>
            <a:r>
              <a:rPr lang="en-US" dirty="0"/>
              <a:t>CC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32120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AB</a:t>
            </a:r>
            <a:r>
              <a:rPr lang="en-US" baseline="30000" dirty="0"/>
              <a:t>0</a:t>
            </a:r>
            <a:r>
              <a:rPr lang="en-US" dirty="0"/>
              <a:t>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351686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B</a:t>
            </a:r>
            <a:r>
              <a:rPr lang="en-US" baseline="30000" dirty="0"/>
              <a:t>0</a:t>
            </a:r>
            <a:r>
              <a:rPr lang="en-US" dirty="0"/>
              <a:t>C(A + A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5595" y="38216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 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5029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 [AB(C + (BD)</a:t>
            </a:r>
            <a:r>
              <a:rPr lang="en-US" baseline="30000" dirty="0"/>
              <a:t>0</a:t>
            </a:r>
            <a:r>
              <a:rPr lang="en-US" dirty="0"/>
              <a:t>) + (AB)</a:t>
            </a:r>
            <a:r>
              <a:rPr lang="en-US" baseline="30000" dirty="0"/>
              <a:t>0</a:t>
            </a:r>
            <a:r>
              <a:rPr lang="en-US" dirty="0"/>
              <a:t>]CD</a:t>
            </a:r>
          </a:p>
        </p:txBody>
      </p:sp>
    </p:spTree>
    <p:extLst>
      <p:ext uri="{BB962C8B-B14F-4D97-AF65-F5344CB8AC3E}">
        <p14:creationId xmlns:p14="http://schemas.microsoft.com/office/powerpoint/2010/main" val="135479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2146" y="1752600"/>
            <a:ext cx="443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A</a:t>
            </a:r>
            <a:r>
              <a:rPr lang="en-US" baseline="30000" dirty="0"/>
              <a:t>0</a:t>
            </a:r>
            <a:r>
              <a:rPr lang="pl-PL" dirty="0"/>
              <a:t>BC + AB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+ A</a:t>
            </a:r>
            <a:r>
              <a:rPr lang="en-US" baseline="30000" dirty="0"/>
              <a:t>0</a:t>
            </a:r>
            <a:r>
              <a:rPr lang="pl-PL" dirty="0"/>
              <a:t>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+ AB</a:t>
            </a:r>
            <a:r>
              <a:rPr lang="en-US" baseline="30000" dirty="0"/>
              <a:t>0</a:t>
            </a:r>
            <a:r>
              <a:rPr lang="pl-PL" dirty="0"/>
              <a:t>C + ABC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221468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=BC(</a:t>
            </a:r>
            <a:r>
              <a:rPr lang="pl-PL" dirty="0"/>
              <a:t>A</a:t>
            </a:r>
            <a:r>
              <a:rPr lang="en-US" baseline="30000" dirty="0"/>
              <a:t>0</a:t>
            </a:r>
            <a:r>
              <a:rPr lang="pl-PL" dirty="0"/>
              <a:t> </a:t>
            </a:r>
            <a:r>
              <a:rPr lang="en-US" dirty="0"/>
              <a:t>+ A) </a:t>
            </a:r>
            <a:r>
              <a:rPr lang="pl-PL" dirty="0"/>
              <a:t>+ 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</a:t>
            </a:r>
            <a:r>
              <a:rPr lang="en-US" dirty="0"/>
              <a:t>(A</a:t>
            </a:r>
            <a:r>
              <a:rPr lang="pl-PL" dirty="0"/>
              <a:t>+ A</a:t>
            </a:r>
            <a:r>
              <a:rPr lang="en-US" baseline="30000" dirty="0"/>
              <a:t>0</a:t>
            </a:r>
            <a:r>
              <a:rPr lang="en-US" dirty="0"/>
              <a:t>)</a:t>
            </a:r>
            <a:r>
              <a:rPr lang="pl-PL" dirty="0"/>
              <a:t> + AB</a:t>
            </a:r>
            <a:r>
              <a:rPr lang="en-US" baseline="30000" dirty="0"/>
              <a:t>0</a:t>
            </a:r>
            <a:r>
              <a:rPr lang="pl-PL" dirty="0"/>
              <a:t>C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602468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=BC </a:t>
            </a:r>
            <a:r>
              <a:rPr lang="pl-PL" dirty="0"/>
              <a:t>+ B</a:t>
            </a:r>
            <a:r>
              <a:rPr lang="en-US" baseline="30000" dirty="0"/>
              <a:t>0</a:t>
            </a:r>
            <a:r>
              <a:rPr lang="pl-PL" dirty="0"/>
              <a:t>C</a:t>
            </a:r>
            <a:r>
              <a:rPr lang="en-US" baseline="30000" dirty="0"/>
              <a:t>0</a:t>
            </a:r>
            <a:r>
              <a:rPr lang="pl-PL" dirty="0"/>
              <a:t> + AB</a:t>
            </a:r>
            <a:r>
              <a:rPr lang="en-US" baseline="30000" dirty="0"/>
              <a:t>0</a:t>
            </a:r>
            <a:r>
              <a:rPr lang="pl-PL" dirty="0"/>
              <a:t>C 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983468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=(B ⊙ C)</a:t>
            </a:r>
            <a:r>
              <a:rPr lang="pl-PL" dirty="0"/>
              <a:t>+ AB</a:t>
            </a:r>
            <a:r>
              <a:rPr lang="en-US" baseline="30000" dirty="0"/>
              <a:t>0</a:t>
            </a:r>
            <a:r>
              <a:rPr lang="pl-PL" dirty="0"/>
              <a:t>C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862" y="4572000"/>
            <a:ext cx="8151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expression: ABC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 + A</a:t>
            </a:r>
            <a:r>
              <a:rPr lang="en-US" baseline="30000" dirty="0"/>
              <a:t>0</a:t>
            </a:r>
            <a:r>
              <a:rPr lang="en-US" dirty="0"/>
              <a:t>BC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795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Simplification Using Boolean Algebra-</a:t>
            </a:r>
            <a:r>
              <a:rPr lang="en-US" sz="1800" dirty="0"/>
              <a:t>EXAMPLE 4.12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752600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(AB + AC)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2145268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=(AB)</a:t>
            </a:r>
            <a:r>
              <a:rPr lang="en-US" baseline="30000" dirty="0"/>
              <a:t>0</a:t>
            </a:r>
            <a:r>
              <a:rPr lang="en-US" dirty="0"/>
              <a:t>(AC)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25262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=(A</a:t>
            </a:r>
            <a:r>
              <a:rPr lang="en-US" baseline="30000" dirty="0"/>
              <a:t>0 </a:t>
            </a:r>
            <a:r>
              <a:rPr lang="en-US" dirty="0"/>
              <a:t>+B</a:t>
            </a:r>
            <a:r>
              <a:rPr lang="en-US" baseline="30000" dirty="0"/>
              <a:t>0</a:t>
            </a:r>
            <a:r>
              <a:rPr lang="en-US" dirty="0"/>
              <a:t>)(A</a:t>
            </a:r>
            <a:r>
              <a:rPr lang="en-US" baseline="30000" dirty="0"/>
              <a:t>0</a:t>
            </a:r>
            <a:r>
              <a:rPr lang="en-US" dirty="0"/>
              <a:t>+C</a:t>
            </a:r>
            <a:r>
              <a:rPr lang="en-US" baseline="30000" dirty="0"/>
              <a:t>0</a:t>
            </a:r>
            <a:r>
              <a:rPr lang="en-US" dirty="0"/>
              <a:t>)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2895600"/>
            <a:ext cx="414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A</a:t>
            </a:r>
            <a:r>
              <a:rPr lang="en-US" baseline="30000" dirty="0"/>
              <a:t>0 </a:t>
            </a:r>
            <a:r>
              <a:rPr lang="en-US" dirty="0"/>
              <a:t>+ A</a:t>
            </a:r>
            <a:r>
              <a:rPr lang="en-US" baseline="30000" dirty="0"/>
              <a:t>0 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 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3276600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 </a:t>
            </a:r>
            <a:r>
              <a:rPr lang="en-US" dirty="0"/>
              <a:t>+ A</a:t>
            </a:r>
            <a:r>
              <a:rPr lang="en-US" baseline="30000" dirty="0"/>
              <a:t>0 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 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581400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 </a:t>
            </a:r>
            <a:r>
              <a:rPr lang="en-US" dirty="0"/>
              <a:t>(1+ B</a:t>
            </a:r>
            <a:r>
              <a:rPr lang="en-US" baseline="30000" dirty="0"/>
              <a:t>0</a:t>
            </a:r>
            <a:r>
              <a:rPr lang="en-US" dirty="0"/>
              <a:t>)+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3962400"/>
            <a:ext cx="3155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 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259" y="4343400"/>
            <a:ext cx="289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(1+C</a:t>
            </a:r>
            <a:r>
              <a:rPr lang="en-US" baseline="30000" dirty="0"/>
              <a:t>0</a:t>
            </a:r>
            <a:r>
              <a:rPr lang="en-US" dirty="0"/>
              <a:t>)+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7949" y="4648200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+A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66090" y="4953000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(1 + B</a:t>
            </a:r>
            <a:r>
              <a:rPr lang="en-US" baseline="30000" dirty="0"/>
              <a:t>0</a:t>
            </a:r>
            <a:r>
              <a:rPr lang="en-US" dirty="0"/>
              <a:t>C)+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6090" y="5257800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=A</a:t>
            </a:r>
            <a:r>
              <a:rPr lang="en-US" baseline="30000" dirty="0"/>
              <a:t>0</a:t>
            </a:r>
            <a:r>
              <a:rPr lang="en-US" dirty="0"/>
              <a:t>+ 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39812" y="6260068"/>
            <a:ext cx="6394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Simplify the Boolean expression: (AB)</a:t>
            </a:r>
            <a:r>
              <a:rPr lang="en-US" baseline="30000" dirty="0"/>
              <a:t>0</a:t>
            </a:r>
            <a:r>
              <a:rPr lang="en-US" dirty="0"/>
              <a:t> + (AC)</a:t>
            </a:r>
            <a:r>
              <a:rPr lang="en-US" baseline="30000" dirty="0"/>
              <a:t>0</a:t>
            </a:r>
            <a:r>
              <a:rPr lang="en-US" dirty="0"/>
              <a:t> +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991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Circuit Design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286000"/>
          </a:xfrm>
        </p:spPr>
        <p:txBody>
          <a:bodyPr/>
          <a:lstStyle/>
          <a:p>
            <a:r>
              <a:rPr lang="en-US" dirty="0"/>
              <a:t>Problem specification</a:t>
            </a:r>
          </a:p>
          <a:p>
            <a:r>
              <a:rPr lang="en-US" dirty="0"/>
              <a:t>Truth table derivation </a:t>
            </a:r>
          </a:p>
          <a:p>
            <a:r>
              <a:rPr lang="en-US" dirty="0"/>
              <a:t>Derivation of logical expression</a:t>
            </a:r>
          </a:p>
          <a:p>
            <a:r>
              <a:rPr lang="en-US" dirty="0"/>
              <a:t>Simplification of logical expression</a:t>
            </a:r>
          </a:p>
          <a:p>
            <a:r>
              <a:rPr lang="en-US" dirty="0"/>
              <a:t>Implementation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Map(K-Map)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variable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752600"/>
            <a:ext cx="2816352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81600" y="13339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variable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6841" y="26992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                 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38400" y="2718292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 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3593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7441" y="35930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AB</a:t>
            </a:r>
            <a:endParaRPr lang="en-US" baseline="30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44" y="1653884"/>
            <a:ext cx="1890712" cy="307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24400"/>
            <a:ext cx="2819400" cy="200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31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Map(K-Map)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variable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962400" y="3838281"/>
            <a:ext cx="685800" cy="42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00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3484"/>
            <a:ext cx="2819400" cy="322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3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09600"/>
          </a:xfrm>
        </p:spPr>
        <p:txBody>
          <a:bodyPr>
            <a:normAutofit fontScale="92500"/>
          </a:bodyPr>
          <a:lstStyle/>
          <a:p>
            <a:r>
              <a:rPr lang="en-US" dirty="0"/>
              <a:t>F(A,B,C)=</a:t>
            </a:r>
            <a:r>
              <a:rPr lang="el-GR" dirty="0"/>
              <a:t>Σ</a:t>
            </a:r>
            <a:r>
              <a:rPr lang="en-US" dirty="0"/>
              <a:t>(1,2,4,6) = 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  <a:r>
              <a:rPr lang="en-US" dirty="0"/>
              <a:t>C+A</a:t>
            </a:r>
            <a:r>
              <a:rPr lang="en-US" baseline="30000" dirty="0"/>
              <a:t>0</a:t>
            </a:r>
            <a:r>
              <a:rPr lang="en-US" dirty="0"/>
              <a:t>BC</a:t>
            </a:r>
            <a:r>
              <a:rPr lang="en-US" baseline="30000" dirty="0"/>
              <a:t>0</a:t>
            </a:r>
            <a:r>
              <a:rPr lang="en-US" dirty="0"/>
              <a:t>+AB</a:t>
            </a:r>
            <a:r>
              <a:rPr lang="en-US" baseline="30000" dirty="0"/>
              <a:t>0</a:t>
            </a:r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+ABC</a:t>
            </a:r>
            <a:r>
              <a:rPr lang="en-US" baseline="30000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3200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18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4343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4953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05000" y="3581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4343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71800" y="495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22098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Grouping is done by 1, 2, 4, 8, 16…..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5000" y="4343400"/>
            <a:ext cx="381000" cy="9789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752600" y="5029200"/>
            <a:ext cx="685800" cy="10551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95600" y="3657600"/>
            <a:ext cx="609600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24400" y="384226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BC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/>
              <a:t>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800" y="3657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4355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04800" y="495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5638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0" y="2819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5562600" y="386617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>
                <a:solidFill>
                  <a:srgbClr val="0070C0"/>
                </a:solidFill>
              </a:rPr>
              <a:t>AC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386617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22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5" grpId="0" animBg="1"/>
      <p:bldP spid="26" grpId="0" animBg="1"/>
      <p:bldP spid="27" grpId="0" animBg="1"/>
      <p:bldP spid="28" grpId="0"/>
      <p:bldP spid="35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Map(K-Map)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variable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0" y="2057400"/>
            <a:ext cx="3467040" cy="334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3581400" cy="310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3962400" y="3838281"/>
            <a:ext cx="685800" cy="428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/>
              <a:t>F=</a:t>
            </a:r>
            <a:r>
              <a:rPr lang="el-GR" dirty="0"/>
              <a:t>Σ</a:t>
            </a:r>
            <a:r>
              <a:rPr lang="en-US" dirty="0"/>
              <a:t>(0,1,4,5,7,9,11,13,14)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38677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600200" y="3429000"/>
            <a:ext cx="1219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38400" y="3429000"/>
            <a:ext cx="457200" cy="2514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14600" y="4114800"/>
            <a:ext cx="9906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62400" y="4800600"/>
            <a:ext cx="266700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14600" y="5562600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0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r>
              <a:rPr lang="en-US" baseline="30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B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r>
              <a:rPr lang="en-US" baseline="300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0200" y="25585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D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4882" y="2602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30000" dirty="0"/>
              <a:t>0</a:t>
            </a:r>
            <a:r>
              <a:rPr lang="en-US" dirty="0"/>
              <a:t>D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25585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1900" y="25994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  <a:r>
              <a:rPr lang="en-US" baseline="30000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6800" y="379833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30000" dirty="0">
                <a:solidFill>
                  <a:srgbClr val="FF0000"/>
                </a:solidFill>
              </a:rPr>
              <a:t>0</a:t>
            </a:r>
            <a:r>
              <a:rPr lang="en-US" dirty="0"/>
              <a:t>+</a:t>
            </a:r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baseline="30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+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baseline="30000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BD</a:t>
            </a:r>
            <a:r>
              <a:rPr lang="en-US" dirty="0"/>
              <a:t>+</a:t>
            </a:r>
            <a:r>
              <a:rPr lang="en-US" dirty="0">
                <a:solidFill>
                  <a:srgbClr val="00B050"/>
                </a:solidFill>
              </a:rPr>
              <a:t>ABCD</a:t>
            </a:r>
            <a:r>
              <a:rPr lang="en-US" baseline="30000" dirty="0">
                <a:solidFill>
                  <a:srgbClr val="00B050"/>
                </a:solidFill>
              </a:rPr>
              <a:t>0</a:t>
            </a:r>
            <a:r>
              <a:rPr lang="en-US" dirty="0"/>
              <a:t>+AB</a:t>
            </a:r>
            <a:r>
              <a:rPr lang="en-US" baseline="30000" dirty="0"/>
              <a:t>0</a:t>
            </a: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173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Variable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3505200" cy="283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56" y="2057400"/>
            <a:ext cx="3315000" cy="268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42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Variable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25505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99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Variable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20268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79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743200" cy="267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1752600"/>
            <a:ext cx="2362200" cy="453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982212" y="1243584"/>
            <a:ext cx="4532376" cy="533400"/>
          </a:xfrm>
        </p:spPr>
        <p:txBody>
          <a:bodyPr/>
          <a:lstStyle/>
          <a:p>
            <a:r>
              <a:rPr lang="en-US" dirty="0"/>
              <a:t>F=</a:t>
            </a:r>
            <a:r>
              <a:rPr lang="el-GR" dirty="0"/>
              <a:t>Σ</a:t>
            </a:r>
            <a:r>
              <a:rPr lang="en-US" dirty="0"/>
              <a:t>(7,8,9) don’t care(10-15)</a:t>
            </a:r>
          </a:p>
        </p:txBody>
      </p:sp>
    </p:spTree>
    <p:extLst>
      <p:ext uri="{BB962C8B-B14F-4D97-AF65-F5344CB8AC3E}">
        <p14:creationId xmlns:p14="http://schemas.microsoft.com/office/powerpoint/2010/main" val="37595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33400"/>
          </a:xfrm>
        </p:spPr>
        <p:txBody>
          <a:bodyPr/>
          <a:lstStyle/>
          <a:p>
            <a:r>
              <a:rPr lang="en-US" dirty="0"/>
              <a:t>F(W,X,Y,Z)=</a:t>
            </a:r>
            <a:r>
              <a:rPr lang="el-GR" dirty="0"/>
              <a:t>Σ</a:t>
            </a:r>
            <a:r>
              <a:rPr lang="en-US" dirty="0"/>
              <a:t>(1,3,4,5,9,11) DC(12,13,14,15)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386776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002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0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62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3429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62400" y="4114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4800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38600" y="5486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6400" y="5562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76400" y="4876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3429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0</a:t>
            </a:r>
            <a:r>
              <a:rPr lang="en-US" dirty="0"/>
              <a:t>X</a:t>
            </a:r>
            <a:r>
              <a:rPr lang="en-US" baseline="30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0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30000" dirty="0"/>
              <a:t>0</a:t>
            </a:r>
            <a:r>
              <a:rPr lang="en-US" dirty="0"/>
              <a:t>X</a:t>
            </a:r>
            <a:endParaRPr lang="en-US" baseline="300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WX</a:t>
            </a:r>
            <a:endParaRPr lang="en-US" baseline="30000" dirty="0"/>
          </a:p>
        </p:txBody>
      </p:sp>
      <p:sp>
        <p:nvSpPr>
          <p:cNvPr id="32" name="TextBox 31"/>
          <p:cNvSpPr txBox="1"/>
          <p:nvPr/>
        </p:nvSpPr>
        <p:spPr>
          <a:xfrm>
            <a:off x="381000" y="5562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WX</a:t>
            </a:r>
            <a:r>
              <a:rPr lang="en-US" baseline="30000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0200" y="25585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14882" y="2602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30000" dirty="0"/>
              <a:t>0</a:t>
            </a:r>
            <a:r>
              <a:rPr lang="en-US" dirty="0"/>
              <a:t>Z</a:t>
            </a:r>
            <a:endParaRPr lang="en-US" baseline="30000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255853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71900" y="259942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YZ</a:t>
            </a:r>
            <a:r>
              <a:rPr lang="en-US" baseline="30000" dirty="0"/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00200" y="4126468"/>
            <a:ext cx="1295400" cy="1055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438400" y="2971800"/>
            <a:ext cx="11430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400" y="5562600"/>
            <a:ext cx="11430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29200" y="3429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</a:t>
            </a:r>
            <a:r>
              <a:rPr lang="en-US" sz="2400" b="1" dirty="0">
                <a:solidFill>
                  <a:srgbClr val="FF0000"/>
                </a:solidFill>
              </a:rPr>
              <a:t>XY</a:t>
            </a:r>
            <a:r>
              <a:rPr lang="en-US" sz="2400" b="1" baseline="30000" dirty="0">
                <a:solidFill>
                  <a:srgbClr val="FF0000"/>
                </a:solidFill>
              </a:rPr>
              <a:t>0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b="1" baseline="30000" dirty="0">
                <a:solidFill>
                  <a:srgbClr val="0070C0"/>
                </a:solidFill>
              </a:rPr>
              <a:t>0</a:t>
            </a:r>
            <a:r>
              <a:rPr lang="en-US" sz="2400" b="1" dirty="0">
                <a:solidFill>
                  <a:srgbClr val="0070C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8187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Logical Expressions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63856242"/>
              </p:ext>
            </p:extLst>
          </p:nvPr>
        </p:nvGraphicFramePr>
        <p:xfrm>
          <a:off x="457200" y="1600200"/>
          <a:ext cx="228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32766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4038600"/>
            <a:ext cx="5334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14600" y="4419600"/>
            <a:ext cx="53340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14600" y="4724400"/>
            <a:ext cx="53340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0" y="3821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0" y="4202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ABC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0" y="4507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5574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 =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BC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</a:t>
            </a:r>
            <a:r>
              <a:rPr lang="en-US" b="1" baseline="300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ABC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+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ABC</a:t>
            </a:r>
            <a:r>
              <a:rPr lang="en-US" dirty="0"/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055268" y="17526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55268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4733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Connector 23"/>
          <p:cNvCxnSpPr>
            <a:stCxn id="2051" idx="3"/>
          </p:cNvCxnSpPr>
          <p:nvPr/>
        </p:nvCxnSpPr>
        <p:spPr>
          <a:xfrm>
            <a:off x="4393404" y="25908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73832" y="1752600"/>
            <a:ext cx="0" cy="381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3832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3297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Connector 29"/>
          <p:cNvCxnSpPr>
            <a:stCxn id="29" idx="3"/>
          </p:cNvCxnSpPr>
          <p:nvPr/>
        </p:nvCxnSpPr>
        <p:spPr>
          <a:xfrm>
            <a:off x="5011968" y="2590800"/>
            <a:ext cx="1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83432" y="1752600"/>
            <a:ext cx="26196" cy="388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3432" y="1971676"/>
            <a:ext cx="3381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2897" y="2105829"/>
            <a:ext cx="597342" cy="37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5621568" y="2590800"/>
            <a:ext cx="0" cy="297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862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958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05400" y="1447800"/>
            <a:ext cx="3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20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64238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3434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105400"/>
            <a:ext cx="762000" cy="64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8" name="Straight Connector 2057"/>
          <p:cNvCxnSpPr/>
          <p:nvPr/>
        </p:nvCxnSpPr>
        <p:spPr>
          <a:xfrm>
            <a:off x="4431408" y="2743200"/>
            <a:ext cx="177879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056" idx="1"/>
          </p:cNvCxnSpPr>
          <p:nvPr/>
        </p:nvCxnSpPr>
        <p:spPr>
          <a:xfrm>
            <a:off x="4673832" y="2986552"/>
            <a:ext cx="14983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83432" y="3200400"/>
            <a:ext cx="88876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55268" y="3581400"/>
            <a:ext cx="214312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5011968" y="3824752"/>
            <a:ext cx="1186428" cy="276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309628" y="4038600"/>
            <a:ext cx="88876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7" idx="1"/>
          </p:cNvCxnSpPr>
          <p:nvPr/>
        </p:nvCxnSpPr>
        <p:spPr>
          <a:xfrm>
            <a:off x="4657164" y="4662952"/>
            <a:ext cx="1515036" cy="276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038600" y="4419600"/>
            <a:ext cx="214312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621569" y="4876800"/>
            <a:ext cx="56015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657164" y="5424952"/>
            <a:ext cx="1515036" cy="27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38600" y="5181600"/>
            <a:ext cx="214312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09628" y="5638800"/>
            <a:ext cx="8721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91971"/>
            <a:ext cx="12192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72" name="Straight Connector 2071"/>
          <p:cNvCxnSpPr/>
          <p:nvPr/>
        </p:nvCxnSpPr>
        <p:spPr>
          <a:xfrm>
            <a:off x="6858000" y="2977408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/>
          <p:cNvCxnSpPr/>
          <p:nvPr/>
        </p:nvCxnSpPr>
        <p:spPr>
          <a:xfrm>
            <a:off x="7239000" y="2977408"/>
            <a:ext cx="0" cy="680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/>
          <p:cNvCxnSpPr/>
          <p:nvPr/>
        </p:nvCxnSpPr>
        <p:spPr>
          <a:xfrm>
            <a:off x="7248144" y="3657600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58000" y="5415808"/>
            <a:ext cx="381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239000" y="4419600"/>
            <a:ext cx="0" cy="994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248144" y="4410456"/>
            <a:ext cx="335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821729" y="3810000"/>
            <a:ext cx="797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086600" y="4114800"/>
            <a:ext cx="569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086600" y="4114800"/>
            <a:ext cx="0" cy="548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858000" y="46482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361883" y="3516868"/>
            <a:ext cx="32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52800" y="6320135"/>
            <a:ext cx="5410200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sz="2400" b="1" dirty="0">
                <a:solidFill>
                  <a:srgbClr val="0070C0"/>
                </a:solidFill>
              </a:rPr>
              <a:t>Sum-of-products (SOP) form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620349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F(a, b, c)  = </a:t>
            </a:r>
            <a:r>
              <a:rPr lang="el-GR" b="1" dirty="0"/>
              <a:t>Σ</a:t>
            </a:r>
            <a:r>
              <a:rPr lang="en-US" b="1" dirty="0"/>
              <a:t> (3, 5, 6, 7)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943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(011      101         110         111)</a:t>
            </a:r>
          </a:p>
        </p:txBody>
      </p:sp>
    </p:spTree>
    <p:extLst>
      <p:ext uri="{BB962C8B-B14F-4D97-AF65-F5344CB8AC3E}">
        <p14:creationId xmlns:p14="http://schemas.microsoft.com/office/powerpoint/2010/main" val="174265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5" grpId="0"/>
      <p:bldP spid="36" grpId="0"/>
      <p:bldP spid="37" grpId="0"/>
      <p:bldP spid="39" grpId="0"/>
      <p:bldP spid="40" grpId="0" animBg="1"/>
      <p:bldP spid="4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Logical Expressions </a:t>
            </a:r>
            <a:r>
              <a:rPr lang="en-US" sz="2000" dirty="0"/>
              <a:t>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914400"/>
          </a:xfrm>
        </p:spPr>
        <p:txBody>
          <a:bodyPr>
            <a:noAutofit/>
          </a:bodyPr>
          <a:lstStyle/>
          <a:p>
            <a:r>
              <a:rPr lang="en-US" dirty="0"/>
              <a:t>Derivation of logical expressions from truth tables can be done by 2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946737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Write an AND term for each input combination that produces a 1 output </a:t>
            </a:r>
          </a:p>
          <a:p>
            <a:pPr lvl="2"/>
            <a:r>
              <a:rPr lang="en-US" sz="2000" dirty="0"/>
              <a:t>OR the AND terms to get the final expression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699337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/>
              <a:t>Write an OR term for each input combination that produces a 0 output </a:t>
            </a:r>
          </a:p>
          <a:p>
            <a:pPr lvl="2"/>
            <a:r>
              <a:rPr lang="en-US" sz="2000" dirty="0"/>
              <a:t>AND the OR terms to get the final expression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514600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0070C0"/>
                </a:solidFill>
              </a:rPr>
              <a:t>Sum-of-products (SOP)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1910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solidFill>
                  <a:srgbClr val="0070C0"/>
                </a:solidFill>
              </a:rPr>
              <a:t>Product-of-sums (POS) form </a:t>
            </a:r>
          </a:p>
        </p:txBody>
      </p:sp>
    </p:spTree>
    <p:extLst>
      <p:ext uri="{BB962C8B-B14F-4D97-AF65-F5344CB8AC3E}">
        <p14:creationId xmlns:p14="http://schemas.microsoft.com/office/powerpoint/2010/main" val="595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685800"/>
          </a:xfrm>
        </p:spPr>
        <p:txBody>
          <a:bodyPr/>
          <a:lstStyle/>
          <a:p>
            <a:r>
              <a:rPr lang="en-US" dirty="0"/>
              <a:t>Commutative Laws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98" y="2362200"/>
            <a:ext cx="211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98" y="4343400"/>
            <a:ext cx="12001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255" y="2874264"/>
            <a:ext cx="5057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29" y="4724400"/>
            <a:ext cx="46958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61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81416" cy="68580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Laws : A+(B+C) = (A+B)+C = B+(A+C) = A+B+C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1992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78867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1971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53000"/>
            <a:ext cx="70770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70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of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71600"/>
          </a:xfrm>
        </p:spPr>
        <p:txBody>
          <a:bodyPr/>
          <a:lstStyle/>
          <a:p>
            <a:r>
              <a:rPr lang="en-US" dirty="0"/>
              <a:t>Distributive Law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86000"/>
            <a:ext cx="2705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34365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9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Boolean Algebra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7724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4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10: A + AB =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CB5E12D-D689-407B-9946-62BA0694194B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15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38600"/>
            <a:ext cx="46863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20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1259</TotalTime>
  <Words>1035</Words>
  <Application>Microsoft Office PowerPoint</Application>
  <PresentationFormat>On-screen Show (4:3)</PresentationFormat>
  <Paragraphs>265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Logic Circuit Design Process</vt:lpstr>
      <vt:lpstr>Deriving Logical Expressions </vt:lpstr>
      <vt:lpstr>Deriving Logical Expressions (cont..)</vt:lpstr>
      <vt:lpstr>Laws of Boolean Algebra</vt:lpstr>
      <vt:lpstr>Laws of Boolean Algebra</vt:lpstr>
      <vt:lpstr>Laws of Boolean Algebra</vt:lpstr>
      <vt:lpstr>Rules of Boolean Algebra</vt:lpstr>
      <vt:lpstr>Rule 10: A + AB = A </vt:lpstr>
      <vt:lpstr>Rule 11: A +A0B = A + B </vt:lpstr>
      <vt:lpstr>Rule 12: (A + B)(A + C) = A + BC </vt:lpstr>
      <vt:lpstr>DeMorgan’s Theorems</vt:lpstr>
      <vt:lpstr>Applying DeMorgan’s Theorems</vt:lpstr>
      <vt:lpstr>Logical Expression Simplification </vt:lpstr>
      <vt:lpstr>Logical Expression Simplification </vt:lpstr>
      <vt:lpstr>Logic Simplification Using Boolean Algebra-EXAMPLE 4.9</vt:lpstr>
      <vt:lpstr>Logic Simplification Using Boolean Algebra-EXAMPLE 4.10</vt:lpstr>
      <vt:lpstr>Logic Simplification Using Boolean Algebra-EXAMPLE 4.11</vt:lpstr>
      <vt:lpstr>Logic Simplification Using Boolean Algebra-EXAMPLE 4.12</vt:lpstr>
      <vt:lpstr>Karnaugh Map(K-Map) Method</vt:lpstr>
      <vt:lpstr>Karnaugh Map(K-Map) Method</vt:lpstr>
      <vt:lpstr>Example</vt:lpstr>
      <vt:lpstr>Karnaugh Map(K-Map) Method</vt:lpstr>
      <vt:lpstr>Example</vt:lpstr>
      <vt:lpstr>3 Variable Grouping</vt:lpstr>
      <vt:lpstr>4 Variable Grouping</vt:lpstr>
      <vt:lpstr>4 Variable Grouping</vt:lpstr>
      <vt:lpstr>Don’t Care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63</cp:revision>
  <dcterms:created xsi:type="dcterms:W3CDTF">2020-07-01T18:33:27Z</dcterms:created>
  <dcterms:modified xsi:type="dcterms:W3CDTF">2023-02-10T04:03:44Z</dcterms:modified>
</cp:coreProperties>
</file>