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4" r:id="rId13"/>
    <p:sldId id="270" r:id="rId14"/>
    <p:sldId id="272" r:id="rId15"/>
    <p:sldId id="281" r:id="rId16"/>
    <p:sldId id="280" r:id="rId17"/>
    <p:sldId id="283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E7A7-66BC-4DF3-A3DA-DC5E6E72E7FB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2F5AB-91A8-4CA4-8946-DC10F1C7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F3B98E-D305-4FB8-A007-B8B4C211E93F}" type="datetime1">
              <a:rPr lang="en-US" smtClean="0"/>
              <a:t>10-Feb-23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1E91-84FC-4B03-AD56-59C1821460D3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2BCF-455F-47D8-AEC0-BF5C86BF784C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C0F112-BF69-4ADA-BDDB-D3B7352EA91C}" type="datetime1">
              <a:rPr lang="en-US" smtClean="0"/>
              <a:t>10-Feb-23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11DBF9-7EF2-42B4-AE51-C7F9472A6B2C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170-6AFD-466E-94BA-E7CE3A3141D4}" type="datetime1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4046-FB3D-4517-8E14-76D08749235D}" type="datetime1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48C704-3D32-4B5B-B859-16A97F119F01}" type="datetime1">
              <a:rPr lang="en-US" smtClean="0"/>
              <a:t>10-Feb-23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7B8-CD7F-4AFD-B6D6-DE291D4B3B3B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9EE5D1-CD0A-4DDB-B950-8625D376D272}" type="datetime1">
              <a:rPr lang="en-US" smtClean="0"/>
              <a:t>10-Feb-23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423CC6-D923-46E8-A62D-1D4AFB2FD849}" type="datetime1">
              <a:rPr lang="en-US" smtClean="0"/>
              <a:t>10-Feb-23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9BC1BE-EF85-4652-AC99-3AE0051F8D4A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335B67-DF13-4000-AB04-A320681CB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5699F3-E894-425F-9F36-19B2AE004FDC}"/>
              </a:ext>
            </a:extLst>
          </p:cNvPr>
          <p:cNvSpPr txBox="1">
            <a:spLocks/>
          </p:cNvSpPr>
          <p:nvPr/>
        </p:nvSpPr>
        <p:spPr>
          <a:xfrm>
            <a:off x="2606233" y="2971800"/>
            <a:ext cx="6553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219: Digital Logic &amp; Computer Design</a:t>
            </a:r>
          </a:p>
        </p:txBody>
      </p:sp>
    </p:spTree>
    <p:extLst>
      <p:ext uri="{BB962C8B-B14F-4D97-AF65-F5344CB8AC3E}">
        <p14:creationId xmlns:p14="http://schemas.microsoft.com/office/powerpoint/2010/main" val="185196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668393"/>
            <a:ext cx="533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Half-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inputs A &amp; B</a:t>
            </a:r>
          </a:p>
          <a:p>
            <a:r>
              <a:rPr lang="en-US" dirty="0"/>
              <a:t>Two outputs B</a:t>
            </a:r>
            <a:r>
              <a:rPr lang="en-US" baseline="-25000" dirty="0"/>
              <a:t>in</a:t>
            </a:r>
            <a:r>
              <a:rPr lang="en-US" dirty="0"/>
              <a:t> &amp; Difference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69931"/>
              </p:ext>
            </p:extLst>
          </p:nvPr>
        </p:nvGraphicFramePr>
        <p:xfrm>
          <a:off x="685800" y="266700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2004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0400" y="3962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3352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733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206752" y="3206140"/>
            <a:ext cx="1450848" cy="3371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2971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9132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2695"/>
            <a:ext cx="809625" cy="104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23663"/>
            <a:ext cx="685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912233"/>
            <a:ext cx="400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5577840"/>
            <a:ext cx="333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5590032"/>
            <a:ext cx="333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009769"/>
            <a:ext cx="714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24" y="4962763"/>
            <a:ext cx="752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  <p:bldP spid="17" grpId="0"/>
      <p:bldP spid="2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381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5962"/>
            <a:ext cx="533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7467600" cy="1143000"/>
          </a:xfrm>
        </p:spPr>
        <p:txBody>
          <a:bodyPr/>
          <a:lstStyle/>
          <a:p>
            <a:r>
              <a:rPr lang="en-US" dirty="0"/>
              <a:t> Full-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29184" y="1219200"/>
            <a:ext cx="7467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inputs A, B &amp; B</a:t>
            </a:r>
            <a:r>
              <a:rPr lang="en-US" baseline="-25000" dirty="0"/>
              <a:t>out</a:t>
            </a:r>
            <a:r>
              <a:rPr lang="en-US" dirty="0"/>
              <a:t> (Borrow out)</a:t>
            </a:r>
            <a:endParaRPr lang="en-US" baseline="-25000" dirty="0"/>
          </a:p>
          <a:p>
            <a:r>
              <a:rPr lang="en-US" dirty="0"/>
              <a:t>Two outputs B</a:t>
            </a:r>
            <a:r>
              <a:rPr lang="en-US" baseline="-25000" dirty="0"/>
              <a:t>in</a:t>
            </a:r>
            <a:r>
              <a:rPr lang="en-US" dirty="0"/>
              <a:t> (Borrow in) &amp; Difference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51527"/>
              </p:ext>
            </p:extLst>
          </p:nvPr>
        </p:nvGraphicFramePr>
        <p:xfrm>
          <a:off x="457200" y="2514600"/>
          <a:ext cx="2057401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76532"/>
              </p:ext>
            </p:extLst>
          </p:nvPr>
        </p:nvGraphicFramePr>
        <p:xfrm>
          <a:off x="2590800" y="2514600"/>
          <a:ext cx="154178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68852"/>
              </p:ext>
            </p:extLst>
          </p:nvPr>
        </p:nvGraphicFramePr>
        <p:xfrm>
          <a:off x="2590800" y="288036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8547"/>
              </p:ext>
            </p:extLst>
          </p:nvPr>
        </p:nvGraphicFramePr>
        <p:xfrm>
          <a:off x="2590800" y="3282696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7245"/>
              </p:ext>
            </p:extLst>
          </p:nvPr>
        </p:nvGraphicFramePr>
        <p:xfrm>
          <a:off x="2590800" y="3672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97962"/>
              </p:ext>
            </p:extLst>
          </p:nvPr>
        </p:nvGraphicFramePr>
        <p:xfrm>
          <a:off x="2590800" y="4053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816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2907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 </a:t>
            </a:r>
            <a:r>
              <a:rPr lang="en-US" dirty="0"/>
              <a:t>   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0" y="32766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1586" y="33528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132580" y="3091934"/>
            <a:ext cx="820420" cy="373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5400" y="4507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    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48768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9530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41724" y="3826502"/>
            <a:ext cx="591820" cy="455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3821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2800" y="420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45191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    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934200" y="4888468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43800" y="4964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019800" y="2699266"/>
            <a:ext cx="266700" cy="50113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48400" y="27651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59" y="2252662"/>
            <a:ext cx="400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39000" y="22526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8  3</a:t>
            </a:r>
          </a:p>
          <a:p>
            <a:r>
              <a:rPr lang="en-US" dirty="0"/>
              <a:t>1  5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86600" y="2949833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35824" y="22306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29601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252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7" name="Elbow Connector 56"/>
          <p:cNvCxnSpPr/>
          <p:nvPr/>
        </p:nvCxnSpPr>
        <p:spPr>
          <a:xfrm flipV="1">
            <a:off x="5181600" y="5257800"/>
            <a:ext cx="2324100" cy="6096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41724" y="4281916"/>
            <a:ext cx="1039876" cy="1585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336194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7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/>
      <p:bldP spid="18" grpId="0"/>
      <p:bldP spid="19" grpId="0"/>
      <p:bldP spid="22" grpId="0"/>
      <p:bldP spid="27" grpId="0"/>
      <p:bldP spid="28" grpId="0"/>
      <p:bldP spid="29" grpId="0"/>
      <p:bldP spid="31" grpId="0"/>
      <p:bldP spid="34" grpId="0"/>
      <p:bldP spid="35" grpId="0"/>
      <p:bldP spid="36" grpId="0"/>
      <p:bldP spid="38" grpId="0"/>
      <p:bldP spid="3" grpId="0" animBg="1"/>
      <p:bldP spid="20" grpId="0"/>
      <p:bldP spid="23" grpId="0"/>
      <p:bldP spid="32" grpId="0"/>
      <p:bldP spid="43" grpId="0"/>
      <p:bldP spid="44" grpId="0"/>
      <p:bldP spid="45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38" y="3581400"/>
            <a:ext cx="381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381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7467600" cy="1143000"/>
          </a:xfrm>
        </p:spPr>
        <p:txBody>
          <a:bodyPr/>
          <a:lstStyle/>
          <a:p>
            <a:r>
              <a:rPr lang="en-US" dirty="0"/>
              <a:t> Full-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29184" y="1219200"/>
            <a:ext cx="7467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inputs A, B &amp; B</a:t>
            </a:r>
            <a:r>
              <a:rPr lang="en-US" baseline="-25000" dirty="0"/>
              <a:t>out</a:t>
            </a:r>
            <a:r>
              <a:rPr lang="en-US" dirty="0"/>
              <a:t> (Borrow out)</a:t>
            </a:r>
            <a:endParaRPr lang="en-US" baseline="-25000" dirty="0"/>
          </a:p>
          <a:p>
            <a:r>
              <a:rPr lang="en-US" dirty="0"/>
              <a:t>Two outputs B</a:t>
            </a:r>
            <a:r>
              <a:rPr lang="en-US" baseline="-25000" dirty="0"/>
              <a:t>in</a:t>
            </a:r>
            <a:r>
              <a:rPr lang="en-US" dirty="0"/>
              <a:t> (Borrow in) &amp; Difference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21886"/>
              </p:ext>
            </p:extLst>
          </p:nvPr>
        </p:nvGraphicFramePr>
        <p:xfrm>
          <a:off x="457200" y="2514600"/>
          <a:ext cx="2057401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22715"/>
              </p:ext>
            </p:extLst>
          </p:nvPr>
        </p:nvGraphicFramePr>
        <p:xfrm>
          <a:off x="2590800" y="2514600"/>
          <a:ext cx="154178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84147"/>
              </p:ext>
            </p:extLst>
          </p:nvPr>
        </p:nvGraphicFramePr>
        <p:xfrm>
          <a:off x="2590800" y="288036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4955"/>
              </p:ext>
            </p:extLst>
          </p:nvPr>
        </p:nvGraphicFramePr>
        <p:xfrm>
          <a:off x="2590800" y="3282696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5162"/>
              </p:ext>
            </p:extLst>
          </p:nvPr>
        </p:nvGraphicFramePr>
        <p:xfrm>
          <a:off x="2590800" y="3672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467"/>
              </p:ext>
            </p:extLst>
          </p:nvPr>
        </p:nvGraphicFramePr>
        <p:xfrm>
          <a:off x="2590800" y="4053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7863"/>
              </p:ext>
            </p:extLst>
          </p:nvPr>
        </p:nvGraphicFramePr>
        <p:xfrm>
          <a:off x="2594356" y="4434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67166"/>
              </p:ext>
            </p:extLst>
          </p:nvPr>
        </p:nvGraphicFramePr>
        <p:xfrm>
          <a:off x="2590800" y="4815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96615"/>
              </p:ext>
            </p:extLst>
          </p:nvPr>
        </p:nvGraphicFramePr>
        <p:xfrm>
          <a:off x="2590800" y="518160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9257"/>
              </p:ext>
            </p:extLst>
          </p:nvPr>
        </p:nvGraphicFramePr>
        <p:xfrm>
          <a:off x="2582164" y="5577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816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2907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 </a:t>
            </a:r>
            <a:r>
              <a:rPr lang="en-US" dirty="0"/>
              <a:t>   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0" y="32766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29072" y="3352800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0  1</a:t>
            </a:r>
          </a:p>
        </p:txBody>
      </p:sp>
      <p:cxnSp>
        <p:nvCxnSpPr>
          <p:cNvPr id="26" name="Straight Arrow Connector 25"/>
          <p:cNvCxnSpPr>
            <a:endCxn id="13" idx="3"/>
          </p:cNvCxnSpPr>
          <p:nvPr/>
        </p:nvCxnSpPr>
        <p:spPr>
          <a:xfrm flipH="1">
            <a:off x="4136136" y="3091934"/>
            <a:ext cx="816864" cy="1525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5400" y="4507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    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48768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9530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0  0</a:t>
            </a:r>
          </a:p>
        </p:txBody>
      </p:sp>
      <p:cxnSp>
        <p:nvCxnSpPr>
          <p:cNvPr id="33" name="Straight Arrow Connector 32"/>
          <p:cNvCxnSpPr>
            <a:endCxn id="14" idx="3"/>
          </p:cNvCxnSpPr>
          <p:nvPr/>
        </p:nvCxnSpPr>
        <p:spPr>
          <a:xfrm flipH="1">
            <a:off x="4132580" y="4281916"/>
            <a:ext cx="600964" cy="716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3821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2800" y="420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45191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    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934200" y="4888468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43800" y="4964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22526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8  3</a:t>
            </a:r>
          </a:p>
          <a:p>
            <a:r>
              <a:rPr lang="en-US" dirty="0"/>
              <a:t>1  5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86600" y="2949833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35824" y="22306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3800" y="29601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2526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7" name="Elbow Connector 56"/>
          <p:cNvCxnSpPr>
            <a:stCxn id="16" idx="3"/>
          </p:cNvCxnSpPr>
          <p:nvPr/>
        </p:nvCxnSpPr>
        <p:spPr>
          <a:xfrm flipV="1">
            <a:off x="4123944" y="5257800"/>
            <a:ext cx="3381756" cy="50292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8040624" y="4281916"/>
            <a:ext cx="303276" cy="5186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43900" y="4281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8224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114800" y="4281916"/>
            <a:ext cx="618744" cy="1052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7" grpId="0"/>
      <p:bldP spid="28" grpId="0"/>
      <p:bldP spid="29" grpId="0"/>
      <p:bldP spid="31" grpId="0"/>
      <p:bldP spid="34" grpId="0"/>
      <p:bldP spid="35" grpId="0"/>
      <p:bldP spid="36" grpId="0"/>
      <p:bldP spid="38" grpId="0"/>
      <p:bldP spid="47" grpId="0" animBg="1"/>
      <p:bldP spid="48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</a:t>
            </a:r>
            <a:r>
              <a:rPr lang="en-US" dirty="0" err="1"/>
              <a:t>Subtractor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9610"/>
              </p:ext>
            </p:extLst>
          </p:nvPr>
        </p:nvGraphicFramePr>
        <p:xfrm>
          <a:off x="457200" y="1676400"/>
          <a:ext cx="30480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200400" y="2590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2971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1924" y="3733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48006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-25000" dirty="0"/>
              <a:t>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5824" y="278713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5824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5448" y="46159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" y="5334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  <a:r>
              <a:rPr lang="en-US" baseline="30000" dirty="0"/>
              <a:t> </a:t>
            </a:r>
            <a:r>
              <a:rPr lang="en-US" dirty="0"/>
              <a:t> + AB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  <a:r>
              <a:rPr lang="en-US" dirty="0"/>
              <a:t> + </a:t>
            </a:r>
            <a:r>
              <a:rPr lang="en-US" dirty="0" err="1"/>
              <a:t>ABB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90800" y="30480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14600" y="2731532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90800" y="337466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38400" y="49530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3320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-25000" dirty="0"/>
              <a:t>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  <a:endParaRPr lang="en-US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12764" y="25682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-25000" dirty="0"/>
              <a:t>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772912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in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30000" dirty="0"/>
              <a:t>0</a:t>
            </a:r>
            <a:r>
              <a:rPr lang="en-US" baseline="-25000" dirty="0"/>
              <a:t>out</a:t>
            </a:r>
            <a:r>
              <a:rPr lang="en-US" baseline="30000" dirty="0"/>
              <a:t> </a:t>
            </a:r>
            <a:r>
              <a:rPr lang="en-US" dirty="0"/>
              <a:t>+ A</a:t>
            </a:r>
            <a:r>
              <a:rPr lang="en-US" baseline="30000" dirty="0"/>
              <a:t>0</a:t>
            </a:r>
            <a:r>
              <a:rPr lang="en-US" dirty="0"/>
              <a:t>BB</a:t>
            </a:r>
            <a:r>
              <a:rPr lang="en-US" baseline="-25000" dirty="0"/>
              <a:t>out</a:t>
            </a:r>
            <a:r>
              <a:rPr lang="en-US" dirty="0"/>
              <a:t> + </a:t>
            </a:r>
            <a:r>
              <a:rPr lang="en-US" dirty="0" err="1"/>
              <a:t>ABB</a:t>
            </a:r>
            <a:r>
              <a:rPr lang="en-US" baseline="-25000" dirty="0" err="1"/>
              <a:t>out</a:t>
            </a:r>
            <a:r>
              <a:rPr lang="en-US" dirty="0"/>
              <a:t>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264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2168" y="1676400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= A</a:t>
            </a:r>
            <a:r>
              <a:rPr lang="en-US" baseline="30000" dirty="0"/>
              <a:t> </a:t>
            </a:r>
            <a:r>
              <a:rPr lang="en-US" dirty="0"/>
              <a:t>⊕ (B</a:t>
            </a:r>
            <a:r>
              <a:rPr lang="en-US" baseline="30000" dirty="0"/>
              <a:t> </a:t>
            </a:r>
            <a:r>
              <a:rPr lang="en-US" dirty="0"/>
              <a:t>⊕ B</a:t>
            </a:r>
            <a:r>
              <a:rPr lang="en-US" baseline="-25000" dirty="0"/>
              <a:t>out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4068" y="3493719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632" y="3493719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3036519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3036519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02232" y="3505200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51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3302232" y="3685032"/>
            <a:ext cx="5339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123944"/>
            <a:ext cx="11257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2632" y="5603772"/>
            <a:ext cx="11359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02232" y="5982010"/>
            <a:ext cx="5511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952" y="518436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800" y="3933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14900" y="3715820"/>
            <a:ext cx="1028700" cy="95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/>
          <p:nvPr/>
        </p:nvCxnSpPr>
        <p:spPr>
          <a:xfrm>
            <a:off x="2074068" y="4419600"/>
            <a:ext cx="301942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0" y="3900487"/>
            <a:ext cx="5251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Connector 37"/>
          <p:cNvCxnSpPr/>
          <p:nvPr/>
        </p:nvCxnSpPr>
        <p:spPr>
          <a:xfrm flipV="1">
            <a:off x="2395537" y="5255038"/>
            <a:ext cx="1462989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900487"/>
            <a:ext cx="0" cy="6715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7100" y="4572000"/>
            <a:ext cx="1104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67100" y="4569793"/>
            <a:ext cx="0" cy="3119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84892" y="4876800"/>
            <a:ext cx="3558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6" y="4781193"/>
            <a:ext cx="1298160" cy="117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4508952" y="5037570"/>
            <a:ext cx="726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5772912"/>
            <a:ext cx="726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5978" y="207011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in</a:t>
            </a:r>
            <a:r>
              <a:rPr lang="en-US" dirty="0"/>
              <a:t>= A</a:t>
            </a:r>
            <a:r>
              <a:rPr lang="en-US" baseline="30000" dirty="0"/>
              <a:t>0</a:t>
            </a:r>
            <a:r>
              <a:rPr lang="en-US" dirty="0"/>
              <a:t>(B ⊕ B</a:t>
            </a:r>
            <a:r>
              <a:rPr lang="en-US" baseline="-25000" dirty="0"/>
              <a:t>out</a:t>
            </a:r>
            <a:r>
              <a:rPr lang="en-US" dirty="0"/>
              <a:t>) + </a:t>
            </a:r>
            <a:r>
              <a:rPr lang="en-US" dirty="0" err="1"/>
              <a:t>BB</a:t>
            </a:r>
            <a:r>
              <a:rPr lang="en-US" baseline="-25000" dirty="0" err="1"/>
              <a:t>out</a:t>
            </a:r>
            <a:r>
              <a:rPr lang="en-US" dirty="0"/>
              <a:t> </a:t>
            </a:r>
            <a:endParaRPr lang="en-US" baseline="30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057400" y="3657600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96865" y="3791753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Connector 43"/>
          <p:cNvCxnSpPr>
            <a:stCxn id="41" idx="3"/>
          </p:cNvCxnSpPr>
          <p:nvPr/>
        </p:nvCxnSpPr>
        <p:spPr>
          <a:xfrm>
            <a:off x="2395536" y="4276724"/>
            <a:ext cx="0" cy="184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9B72-0DD9-4523-9E95-C60FD15C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adder-subtractor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1CCE-A246-4128-8DDA-87867ED624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0734" y="1600200"/>
            <a:ext cx="8697066" cy="4873752"/>
          </a:xfrm>
        </p:spPr>
        <p:txBody>
          <a:bodyPr/>
          <a:lstStyle/>
          <a:p>
            <a:r>
              <a:rPr lang="en-US" dirty="0"/>
              <a:t>Subtraction: F = A-B = A + (-B) = A + B</a:t>
            </a:r>
            <a:r>
              <a:rPr lang="en-US" baseline="30000" dirty="0"/>
              <a:t>0</a:t>
            </a:r>
            <a:r>
              <a:rPr lang="en-US" dirty="0"/>
              <a:t> + 1</a:t>
            </a:r>
          </a:p>
          <a:p>
            <a:r>
              <a:rPr lang="en-US" dirty="0"/>
              <a:t>Example: -9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9 = 1001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9 = 01001 </a:t>
            </a:r>
            <a:r>
              <a:rPr lang="en-US" dirty="0">
                <a:solidFill>
                  <a:srgbClr val="FF0000"/>
                </a:solidFill>
              </a:rPr>
              <a:t>– 5 bit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Negative values are represented by 2’s complement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 Steps:   a) 1’s complement  of 9   --- 10110  = (9)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	       b) add 1 with it --- 10111 (-9)</a:t>
            </a:r>
          </a:p>
          <a:p>
            <a:pPr marL="0" indent="0">
              <a:buNone/>
            </a:pPr>
            <a:r>
              <a:rPr lang="en-US" dirty="0"/>
              <a:t>   -B = B</a:t>
            </a:r>
            <a:r>
              <a:rPr lang="en-US" baseline="30000" dirty="0"/>
              <a:t>0 </a:t>
            </a:r>
            <a:r>
              <a:rPr lang="en-US" dirty="0"/>
              <a:t>+ 1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A2E40C-A194-4A1D-ABDF-8B52C1C2A9E5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2514600"/>
          <a:ext cx="1752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52">
                  <a:extLst>
                    <a:ext uri="{9D8B030D-6E8A-4147-A177-3AD203B41FA5}">
                      <a16:colId xmlns:a16="http://schemas.microsoft.com/office/drawing/2014/main" val="4257288699"/>
                    </a:ext>
                  </a:extLst>
                </a:gridCol>
                <a:gridCol w="433248">
                  <a:extLst>
                    <a:ext uri="{9D8B030D-6E8A-4147-A177-3AD203B41FA5}">
                      <a16:colId xmlns:a16="http://schemas.microsoft.com/office/drawing/2014/main" val="35447439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69638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406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5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0928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015A55-DFD5-4806-AD9F-6B07568AB855}"/>
              </a:ext>
            </a:extLst>
          </p:cNvPr>
          <p:cNvGraphicFramePr>
            <a:graphicFrameLocks noGrp="1"/>
          </p:cNvGraphicFramePr>
          <p:nvPr/>
        </p:nvGraphicFramePr>
        <p:xfrm>
          <a:off x="5039466" y="3099170"/>
          <a:ext cx="373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84624645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07167491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57876391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15950613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2100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0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535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7F7C88-D3F2-4F5F-A355-0326818BF72F}"/>
              </a:ext>
            </a:extLst>
          </p:cNvPr>
          <p:cNvSpPr txBox="1"/>
          <p:nvPr/>
        </p:nvSpPr>
        <p:spPr>
          <a:xfrm>
            <a:off x="3352800" y="344974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 8+1 = 9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0C6EC-B1E0-4E86-97AF-CC1D8A23BF17}"/>
              </a:ext>
            </a:extLst>
          </p:cNvPr>
          <p:cNvSpPr txBox="1"/>
          <p:nvPr/>
        </p:nvSpPr>
        <p:spPr>
          <a:xfrm>
            <a:off x="5334000" y="2667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-8+1 = -7</a:t>
            </a:r>
          </a:p>
        </p:txBody>
      </p:sp>
    </p:spTree>
    <p:extLst>
      <p:ext uri="{BB962C8B-B14F-4D97-AF65-F5344CB8AC3E}">
        <p14:creationId xmlns:p14="http://schemas.microsoft.com/office/powerpoint/2010/main" val="112586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389-31F3-466F-9F9C-16640C31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altLang="en-US" dirty="0"/>
              <a:t>adder-subtractor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7B1F-F514-499D-BA1D-A6AF1B5816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543795" cy="3342096"/>
          </a:xfrm>
        </p:spPr>
        <p:txBody>
          <a:bodyPr/>
          <a:lstStyle/>
          <a:p>
            <a:r>
              <a:rPr lang="en-US" dirty="0"/>
              <a:t>Addition: F = A + 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Subtraction: F = A-B = A + (-B) = A + B</a:t>
            </a:r>
            <a:r>
              <a:rPr lang="en-US" baseline="30000" dirty="0"/>
              <a:t>0</a:t>
            </a:r>
            <a:r>
              <a:rPr lang="en-US" dirty="0"/>
              <a:t> + 1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535DA-60ED-4B67-941D-E65DC0EDBB8B}"/>
              </a:ext>
            </a:extLst>
          </p:cNvPr>
          <p:cNvSpPr txBox="1"/>
          <p:nvPr/>
        </p:nvSpPr>
        <p:spPr>
          <a:xfrm>
            <a:off x="1569720" y="25483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   A2    A1   A0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47251-37C0-40C3-93E7-AA02471DEBF2}"/>
              </a:ext>
            </a:extLst>
          </p:cNvPr>
          <p:cNvSpPr txBox="1"/>
          <p:nvPr/>
        </p:nvSpPr>
        <p:spPr>
          <a:xfrm>
            <a:off x="1524000" y="2864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    B2    B1   B0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90A771-8749-4707-80D4-32EA7B12E922}"/>
              </a:ext>
            </a:extLst>
          </p:cNvPr>
          <p:cNvCxnSpPr/>
          <p:nvPr/>
        </p:nvCxnSpPr>
        <p:spPr>
          <a:xfrm>
            <a:off x="1271206" y="323415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27253A-F3ED-4CF6-BECC-0CE5A6997FFF}"/>
              </a:ext>
            </a:extLst>
          </p:cNvPr>
          <p:cNvSpPr txBox="1"/>
          <p:nvPr/>
        </p:nvSpPr>
        <p:spPr>
          <a:xfrm>
            <a:off x="1524000" y="32458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   S2    S1   S0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5D0E29-F4DA-43C4-9FF6-600A10C669A0}"/>
              </a:ext>
            </a:extLst>
          </p:cNvPr>
          <p:cNvCxnSpPr/>
          <p:nvPr/>
        </p:nvCxnSpPr>
        <p:spPr>
          <a:xfrm>
            <a:off x="3429000" y="2199620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F090D-0249-4F12-80F2-B8CD259BCC6A}"/>
              </a:ext>
            </a:extLst>
          </p:cNvPr>
          <p:cNvSpPr txBox="1"/>
          <p:nvPr/>
        </p:nvSpPr>
        <p:spPr>
          <a:xfrm>
            <a:off x="3390900" y="21336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D23106-5F25-43E4-ACDF-AAE17924258A}"/>
              </a:ext>
            </a:extLst>
          </p:cNvPr>
          <p:cNvCxnSpPr>
            <a:stCxn id="9" idx="1"/>
          </p:cNvCxnSpPr>
          <p:nvPr/>
        </p:nvCxnSpPr>
        <p:spPr>
          <a:xfrm flipH="1">
            <a:off x="990600" y="3430488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934109-1723-4690-903C-F6133EF434DC}"/>
              </a:ext>
            </a:extLst>
          </p:cNvPr>
          <p:cNvSpPr txBox="1"/>
          <p:nvPr/>
        </p:nvSpPr>
        <p:spPr>
          <a:xfrm>
            <a:off x="304800" y="31579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91259-854F-47E4-B61C-5EE158F86DC0}"/>
              </a:ext>
            </a:extLst>
          </p:cNvPr>
          <p:cNvSpPr txBox="1"/>
          <p:nvPr/>
        </p:nvSpPr>
        <p:spPr>
          <a:xfrm>
            <a:off x="5303520" y="26245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1    = 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3DC21-A895-4A00-9B15-CF7A83156F79}"/>
              </a:ext>
            </a:extLst>
          </p:cNvPr>
          <p:cNvSpPr txBox="1"/>
          <p:nvPr/>
        </p:nvSpPr>
        <p:spPr>
          <a:xfrm>
            <a:off x="5334000" y="29410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=  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F4D8E6-C20C-4A6C-9FF9-EA4146D2E7A1}"/>
              </a:ext>
            </a:extLst>
          </p:cNvPr>
          <p:cNvCxnSpPr/>
          <p:nvPr/>
        </p:nvCxnSpPr>
        <p:spPr>
          <a:xfrm>
            <a:off x="5005006" y="331035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F4943B-06CF-45CD-B499-90FEA345C088}"/>
              </a:ext>
            </a:extLst>
          </p:cNvPr>
          <p:cNvSpPr txBox="1"/>
          <p:nvPr/>
        </p:nvSpPr>
        <p:spPr>
          <a:xfrm>
            <a:off x="5257800" y="332202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1    0   0   =  12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5E9A60-8082-4463-A542-5D05A99BF0FE}"/>
              </a:ext>
            </a:extLst>
          </p:cNvPr>
          <p:cNvCxnSpPr/>
          <p:nvPr/>
        </p:nvCxnSpPr>
        <p:spPr>
          <a:xfrm>
            <a:off x="6553200" y="2327862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6F66A-2F3F-4B06-96F3-F21D5C7EC2D5}"/>
              </a:ext>
            </a:extLst>
          </p:cNvPr>
          <p:cNvSpPr txBox="1"/>
          <p:nvPr/>
        </p:nvSpPr>
        <p:spPr>
          <a:xfrm>
            <a:off x="6686550" y="2354919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B4B5-EC64-4DCA-ABD4-341F52484DA8}"/>
              </a:ext>
            </a:extLst>
          </p:cNvPr>
          <p:cNvCxnSpPr>
            <a:stCxn id="17" idx="1"/>
          </p:cNvCxnSpPr>
          <p:nvPr/>
        </p:nvCxnSpPr>
        <p:spPr>
          <a:xfrm flipH="1">
            <a:off x="4876800" y="3506688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449077-C756-4071-87AC-7B44C4BA4D08}"/>
              </a:ext>
            </a:extLst>
          </p:cNvPr>
          <p:cNvSpPr txBox="1"/>
          <p:nvPr/>
        </p:nvSpPr>
        <p:spPr>
          <a:xfrm>
            <a:off x="4112567" y="36860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A158D1-5200-4D24-877E-8179FAF29D83}"/>
              </a:ext>
            </a:extLst>
          </p:cNvPr>
          <p:cNvCxnSpPr/>
          <p:nvPr/>
        </p:nvCxnSpPr>
        <p:spPr>
          <a:xfrm flipH="1">
            <a:off x="6248400" y="25483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6673A5-B1E6-4DEB-8C34-7957A4C78EE8}"/>
              </a:ext>
            </a:extLst>
          </p:cNvPr>
          <p:cNvSpPr txBox="1"/>
          <p:nvPr/>
        </p:nvSpPr>
        <p:spPr>
          <a:xfrm>
            <a:off x="6172201" y="205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5C494-9318-48D1-B39C-BD00F32E5A24}"/>
              </a:ext>
            </a:extLst>
          </p:cNvPr>
          <p:cNvCxnSpPr/>
          <p:nvPr/>
        </p:nvCxnSpPr>
        <p:spPr>
          <a:xfrm flipH="1">
            <a:off x="5895109" y="25483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8B6409-37C9-4C92-BFCE-FB3206CF11D4}"/>
              </a:ext>
            </a:extLst>
          </p:cNvPr>
          <p:cNvSpPr txBox="1"/>
          <p:nvPr/>
        </p:nvSpPr>
        <p:spPr>
          <a:xfrm>
            <a:off x="5867401" y="205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7AE9B-83BC-4BBC-A571-A3FAE6248377}"/>
              </a:ext>
            </a:extLst>
          </p:cNvPr>
          <p:cNvCxnSpPr/>
          <p:nvPr/>
        </p:nvCxnSpPr>
        <p:spPr>
          <a:xfrm flipH="1">
            <a:off x="5486400" y="25483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3FCF4E-22CF-4C85-B275-DF807DF266C9}"/>
              </a:ext>
            </a:extLst>
          </p:cNvPr>
          <p:cNvSpPr txBox="1"/>
          <p:nvPr/>
        </p:nvSpPr>
        <p:spPr>
          <a:xfrm>
            <a:off x="5486401" y="205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BD702-2AF3-4FCC-9EC4-36FC4B96A26F}"/>
              </a:ext>
            </a:extLst>
          </p:cNvPr>
          <p:cNvSpPr txBox="1"/>
          <p:nvPr/>
        </p:nvSpPr>
        <p:spPr>
          <a:xfrm>
            <a:off x="1645920" y="542721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   A2    A1   A0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591F87-9B38-458F-9E42-065950E8A29E}"/>
              </a:ext>
            </a:extLst>
          </p:cNvPr>
          <p:cNvSpPr txBox="1"/>
          <p:nvPr/>
        </p:nvSpPr>
        <p:spPr>
          <a:xfrm>
            <a:off x="1504951" y="5743682"/>
            <a:ext cx="23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(B3    B2    B1   B0)</a:t>
            </a:r>
            <a:r>
              <a:rPr lang="en-US" baseline="30000" dirty="0"/>
              <a:t>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4C193D-CE53-4639-965A-07364CC65B43}"/>
              </a:ext>
            </a:extLst>
          </p:cNvPr>
          <p:cNvCxnSpPr/>
          <p:nvPr/>
        </p:nvCxnSpPr>
        <p:spPr>
          <a:xfrm>
            <a:off x="1347406" y="611301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317C70-C4CA-4FDE-B2BA-F4F732222453}"/>
              </a:ext>
            </a:extLst>
          </p:cNvPr>
          <p:cNvSpPr txBox="1"/>
          <p:nvPr/>
        </p:nvSpPr>
        <p:spPr>
          <a:xfrm>
            <a:off x="1600200" y="61246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   S2    S1   S0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D1AFD0-5757-4FB5-A420-1E4033ECEED6}"/>
              </a:ext>
            </a:extLst>
          </p:cNvPr>
          <p:cNvCxnSpPr/>
          <p:nvPr/>
        </p:nvCxnSpPr>
        <p:spPr>
          <a:xfrm>
            <a:off x="3505200" y="5078480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2696A3-AF39-44FD-8831-0A6A266EA0B7}"/>
              </a:ext>
            </a:extLst>
          </p:cNvPr>
          <p:cNvSpPr txBox="1"/>
          <p:nvPr/>
        </p:nvSpPr>
        <p:spPr>
          <a:xfrm>
            <a:off x="3467100" y="501246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AAFBC-E784-42BB-A969-5AB35AD53B65}"/>
              </a:ext>
            </a:extLst>
          </p:cNvPr>
          <p:cNvCxnSpPr>
            <a:stCxn id="31" idx="1"/>
          </p:cNvCxnSpPr>
          <p:nvPr/>
        </p:nvCxnSpPr>
        <p:spPr>
          <a:xfrm flipH="1">
            <a:off x="1066800" y="6309348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3CC60F-5326-45B0-AD21-CD6F849135E3}"/>
              </a:ext>
            </a:extLst>
          </p:cNvPr>
          <p:cNvSpPr txBox="1"/>
          <p:nvPr/>
        </p:nvSpPr>
        <p:spPr>
          <a:xfrm>
            <a:off x="381000" y="603681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99398-7B99-4AE4-B52F-E0803DC9AA06}"/>
              </a:ext>
            </a:extLst>
          </p:cNvPr>
          <p:cNvSpPr txBox="1"/>
          <p:nvPr/>
        </p:nvSpPr>
        <p:spPr>
          <a:xfrm>
            <a:off x="5379719" y="5503414"/>
            <a:ext cx="23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1    = 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60CD3-962A-4AAB-AD97-3C0510AB0851}"/>
              </a:ext>
            </a:extLst>
          </p:cNvPr>
          <p:cNvSpPr txBox="1"/>
          <p:nvPr/>
        </p:nvSpPr>
        <p:spPr>
          <a:xfrm>
            <a:off x="5410199" y="5819882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0    0   0   =  (7)</a:t>
            </a:r>
            <a:r>
              <a:rPr lang="en-US" baseline="30000" dirty="0"/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B37F74-0CFD-4A42-BB9C-30B69B19F275}"/>
              </a:ext>
            </a:extLst>
          </p:cNvPr>
          <p:cNvCxnSpPr/>
          <p:nvPr/>
        </p:nvCxnSpPr>
        <p:spPr>
          <a:xfrm>
            <a:off x="5081206" y="618921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0D6B4A-D8E4-4537-9F9B-BE623EE78FAE}"/>
              </a:ext>
            </a:extLst>
          </p:cNvPr>
          <p:cNvSpPr txBox="1"/>
          <p:nvPr/>
        </p:nvSpPr>
        <p:spPr>
          <a:xfrm>
            <a:off x="5334000" y="62008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1    1   0   =  -2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0430A9-7CD6-4B23-B6CA-0EC1B810182C}"/>
              </a:ext>
            </a:extLst>
          </p:cNvPr>
          <p:cNvCxnSpPr/>
          <p:nvPr/>
        </p:nvCxnSpPr>
        <p:spPr>
          <a:xfrm>
            <a:off x="6629400" y="5206722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BE2437-4CD4-4326-8B0A-528A3B3C3CDE}"/>
              </a:ext>
            </a:extLst>
          </p:cNvPr>
          <p:cNvSpPr txBox="1"/>
          <p:nvPr/>
        </p:nvSpPr>
        <p:spPr>
          <a:xfrm>
            <a:off x="6762750" y="5233779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97CA98-5B4F-4430-BFA7-F6E84F6A9B52}"/>
              </a:ext>
            </a:extLst>
          </p:cNvPr>
          <p:cNvCxnSpPr>
            <a:stCxn id="39" idx="1"/>
          </p:cNvCxnSpPr>
          <p:nvPr/>
        </p:nvCxnSpPr>
        <p:spPr>
          <a:xfrm flipH="1">
            <a:off x="4953000" y="6385548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3914EC-7EFB-4426-A9AC-2B1AF5340025}"/>
              </a:ext>
            </a:extLst>
          </p:cNvPr>
          <p:cNvSpPr txBox="1"/>
          <p:nvPr/>
        </p:nvSpPr>
        <p:spPr>
          <a:xfrm>
            <a:off x="4188767" y="6564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3684BC-2AB5-4DA0-8B99-077E0DCAC749}"/>
              </a:ext>
            </a:extLst>
          </p:cNvPr>
          <p:cNvCxnSpPr/>
          <p:nvPr/>
        </p:nvCxnSpPr>
        <p:spPr>
          <a:xfrm flipH="1">
            <a:off x="6324600" y="542721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DC8D62-16B8-417B-B65D-058E77D2A3A2}"/>
              </a:ext>
            </a:extLst>
          </p:cNvPr>
          <p:cNvSpPr txBox="1"/>
          <p:nvPr/>
        </p:nvSpPr>
        <p:spPr>
          <a:xfrm>
            <a:off x="6248401" y="49362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58D6DF-8686-40DF-AD04-CD74E1FA1637}"/>
              </a:ext>
            </a:extLst>
          </p:cNvPr>
          <p:cNvCxnSpPr/>
          <p:nvPr/>
        </p:nvCxnSpPr>
        <p:spPr>
          <a:xfrm flipH="1">
            <a:off x="5971309" y="542721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72BDBC-D09C-4004-AB9C-8E023D469BE5}"/>
              </a:ext>
            </a:extLst>
          </p:cNvPr>
          <p:cNvSpPr txBox="1"/>
          <p:nvPr/>
        </p:nvSpPr>
        <p:spPr>
          <a:xfrm>
            <a:off x="5943601" y="49362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6D06D9-7177-45D7-B8CD-3924FE8FC644}"/>
              </a:ext>
            </a:extLst>
          </p:cNvPr>
          <p:cNvCxnSpPr/>
          <p:nvPr/>
        </p:nvCxnSpPr>
        <p:spPr>
          <a:xfrm flipH="1">
            <a:off x="5562600" y="542721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947395-5AC2-4769-AB6C-D753F2880CD0}"/>
              </a:ext>
            </a:extLst>
          </p:cNvPr>
          <p:cNvSpPr txBox="1"/>
          <p:nvPr/>
        </p:nvSpPr>
        <p:spPr>
          <a:xfrm>
            <a:off x="5562601" y="49362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2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36" grpId="0"/>
      <p:bldP spid="37" grpId="0"/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B35C-6820-4569-A80B-BEE145E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adder-subtractor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9A24-E757-43D3-B389-F804964D15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19720"/>
          </a:xfrm>
        </p:spPr>
        <p:txBody>
          <a:bodyPr/>
          <a:lstStyle/>
          <a:p>
            <a:r>
              <a:rPr lang="en-US" dirty="0"/>
              <a:t>How to implement B</a:t>
            </a:r>
            <a:r>
              <a:rPr lang="en-US" baseline="30000" dirty="0"/>
              <a:t>0</a:t>
            </a:r>
            <a:r>
              <a:rPr lang="en-US" dirty="0"/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86C24-4477-4C60-8BEE-47622798B878}"/>
              </a:ext>
            </a:extLst>
          </p:cNvPr>
          <p:cNvSpPr txBox="1"/>
          <p:nvPr/>
        </p:nvSpPr>
        <p:spPr>
          <a:xfrm>
            <a:off x="5532119" y="2201692"/>
            <a:ext cx="23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 = 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FE6D-F7F7-42DE-AF4D-77879EB8D950}"/>
              </a:ext>
            </a:extLst>
          </p:cNvPr>
          <p:cNvSpPr txBox="1"/>
          <p:nvPr/>
        </p:nvSpPr>
        <p:spPr>
          <a:xfrm>
            <a:off x="5532119" y="2518160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1    1    1   1   </a:t>
            </a:r>
            <a:endParaRPr lang="en-US" baseline="30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18396-60F4-4BF5-B759-601FEBB8668B}"/>
              </a:ext>
            </a:extLst>
          </p:cNvPr>
          <p:cNvCxnSpPr/>
          <p:nvPr/>
        </p:nvCxnSpPr>
        <p:spPr>
          <a:xfrm>
            <a:off x="5233606" y="2887492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C68B7A-E215-4271-B106-3AA22A4DBEA6}"/>
              </a:ext>
            </a:extLst>
          </p:cNvPr>
          <p:cNvSpPr txBox="1"/>
          <p:nvPr/>
        </p:nvSpPr>
        <p:spPr>
          <a:xfrm>
            <a:off x="5486400" y="289916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0   0   0   = (7)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7CC93-FA9B-450D-9754-2CC2860D8AFB}"/>
              </a:ext>
            </a:extLst>
          </p:cNvPr>
          <p:cNvSpPr txBox="1"/>
          <p:nvPr/>
        </p:nvSpPr>
        <p:spPr>
          <a:xfrm>
            <a:off x="3124200" y="251816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6F9AE0-3082-4502-867E-8A4D941D09E7}"/>
              </a:ext>
            </a:extLst>
          </p:cNvPr>
          <p:cNvGraphicFramePr>
            <a:graphicFrameLocks noGrp="1"/>
          </p:cNvGraphicFramePr>
          <p:nvPr/>
        </p:nvGraphicFramePr>
        <p:xfrm>
          <a:off x="583597" y="2386358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F=A⊕B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2138B5F-9B77-43B7-B928-DBBBEEF07CF1}"/>
              </a:ext>
            </a:extLst>
          </p:cNvPr>
          <p:cNvSpPr txBox="1"/>
          <p:nvPr/>
        </p:nvSpPr>
        <p:spPr>
          <a:xfrm>
            <a:off x="5455919" y="4724400"/>
            <a:ext cx="23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 = 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AE421-B450-42CD-8417-17AD06936772}"/>
              </a:ext>
            </a:extLst>
          </p:cNvPr>
          <p:cNvSpPr txBox="1"/>
          <p:nvPr/>
        </p:nvSpPr>
        <p:spPr>
          <a:xfrm>
            <a:off x="5455919" y="5040868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0    0    0   0   </a:t>
            </a:r>
            <a:endParaRPr lang="en-US" baseline="30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476F02-AC97-4005-888E-8193974D268A}"/>
              </a:ext>
            </a:extLst>
          </p:cNvPr>
          <p:cNvCxnSpPr/>
          <p:nvPr/>
        </p:nvCxnSpPr>
        <p:spPr>
          <a:xfrm>
            <a:off x="5157406" y="5410200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8CA42-FE46-4427-B6B6-AAEB38FC55EB}"/>
              </a:ext>
            </a:extLst>
          </p:cNvPr>
          <p:cNvSpPr txBox="1"/>
          <p:nvPr/>
        </p:nvSpPr>
        <p:spPr>
          <a:xfrm>
            <a:off x="3048000" y="5040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48E49F-A9E7-46F6-9977-D242474C4BD9}"/>
              </a:ext>
            </a:extLst>
          </p:cNvPr>
          <p:cNvSpPr txBox="1"/>
          <p:nvPr/>
        </p:nvSpPr>
        <p:spPr>
          <a:xfrm>
            <a:off x="5436875" y="5498068"/>
            <a:ext cx="23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 =  7</a:t>
            </a:r>
          </a:p>
        </p:txBody>
      </p:sp>
    </p:spTree>
    <p:extLst>
      <p:ext uri="{BB962C8B-B14F-4D97-AF65-F5344CB8AC3E}">
        <p14:creationId xmlns:p14="http://schemas.microsoft.com/office/powerpoint/2010/main" val="18289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8" grpId="0"/>
      <p:bldP spid="19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AAD04B88-C7AD-43D8-AEBF-267DA976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969784" y="1936500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AAB30FB6-4DDA-49C2-B7B1-6A3076E8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131113" y="1936108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D1B98EE-F653-4D52-9503-11F17BE1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293384" y="1945535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4A8DA902-7C2A-4B02-990A-8E584CE1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535862" y="1945143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9464" y="3200400"/>
            <a:ext cx="5253331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bit Full Adder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6576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958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819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061865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7056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342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770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48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7244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102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1148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55092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11989" y="221047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02637" y="1002268"/>
            <a:ext cx="302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           </a:t>
            </a:r>
            <a:r>
              <a:rPr lang="en-US" dirty="0"/>
              <a:t>B</a:t>
            </a:r>
            <a:r>
              <a:rPr lang="en-US" baseline="-25000" dirty="0"/>
              <a:t>2             </a:t>
            </a:r>
            <a:r>
              <a:rPr lang="en-US" dirty="0"/>
              <a:t>B</a:t>
            </a:r>
            <a:r>
              <a:rPr lang="en-US" baseline="-25000" dirty="0"/>
              <a:t>1              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22319" y="5193268"/>
            <a:ext cx="23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         </a:t>
            </a:r>
            <a:r>
              <a:rPr lang="en-US" dirty="0"/>
              <a:t>S</a:t>
            </a:r>
            <a:r>
              <a:rPr lang="en-US" baseline="-25000" dirty="0"/>
              <a:t>2         </a:t>
            </a:r>
            <a:r>
              <a:rPr lang="en-US" dirty="0"/>
              <a:t>S</a:t>
            </a:r>
            <a:r>
              <a:rPr lang="en-US" baseline="-25000" dirty="0"/>
              <a:t>1          </a:t>
            </a:r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162800" y="34290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558945" y="3450074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162800" y="3505200"/>
            <a:ext cx="461665" cy="952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 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9264" y="3212068"/>
            <a:ext cx="113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0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9285700-B13C-429C-912A-3FF6F96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93" y="-545068"/>
            <a:ext cx="7467600" cy="1143000"/>
          </a:xfrm>
        </p:spPr>
        <p:txBody>
          <a:bodyPr/>
          <a:lstStyle/>
          <a:p>
            <a:r>
              <a:rPr lang="en-US" altLang="en-US" dirty="0"/>
              <a:t>adder-subtractor Circuit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735EA9-0D03-423E-B3BC-D6639FAFF68B}"/>
              </a:ext>
            </a:extLst>
          </p:cNvPr>
          <p:cNvCxnSpPr/>
          <p:nvPr/>
        </p:nvCxnSpPr>
        <p:spPr>
          <a:xfrm>
            <a:off x="1857865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3760CA-5001-46D4-83E9-F02E1160D8CE}"/>
              </a:ext>
            </a:extLst>
          </p:cNvPr>
          <p:cNvCxnSpPr/>
          <p:nvPr/>
        </p:nvCxnSpPr>
        <p:spPr>
          <a:xfrm>
            <a:off x="2609654" y="138102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168A57-DD90-4336-8F5D-5DE7145349E9}"/>
              </a:ext>
            </a:extLst>
          </p:cNvPr>
          <p:cNvCxnSpPr/>
          <p:nvPr/>
        </p:nvCxnSpPr>
        <p:spPr>
          <a:xfrm>
            <a:off x="3466708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EF4A90-CB16-4EB6-9EE0-B803ABF5D0C2}"/>
              </a:ext>
            </a:extLst>
          </p:cNvPr>
          <p:cNvCxnSpPr/>
          <p:nvPr/>
        </p:nvCxnSpPr>
        <p:spPr>
          <a:xfrm>
            <a:off x="4267200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297C67-859F-40AA-9A19-5A18EFB4FEC2}"/>
              </a:ext>
            </a:extLst>
          </p:cNvPr>
          <p:cNvCxnSpPr/>
          <p:nvPr/>
        </p:nvCxnSpPr>
        <p:spPr>
          <a:xfrm>
            <a:off x="2267146" y="1592337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B010FF-3ECD-4788-9B42-C8183CE53F7C}"/>
              </a:ext>
            </a:extLst>
          </p:cNvPr>
          <p:cNvCxnSpPr/>
          <p:nvPr/>
        </p:nvCxnSpPr>
        <p:spPr>
          <a:xfrm>
            <a:off x="3029146" y="1581346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2FF29A-E424-439B-B220-4EFE92A1F026}"/>
              </a:ext>
            </a:extLst>
          </p:cNvPr>
          <p:cNvCxnSpPr/>
          <p:nvPr/>
        </p:nvCxnSpPr>
        <p:spPr>
          <a:xfrm>
            <a:off x="3838281" y="1561708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D1D619-D39F-4780-89AA-897F843BA192}"/>
              </a:ext>
            </a:extLst>
          </p:cNvPr>
          <p:cNvCxnSpPr/>
          <p:nvPr/>
        </p:nvCxnSpPr>
        <p:spPr>
          <a:xfrm>
            <a:off x="4705546" y="1562492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F7BDF-6354-4BF2-BBC5-E3C6E15BE8A3}"/>
              </a:ext>
            </a:extLst>
          </p:cNvPr>
          <p:cNvCxnSpPr/>
          <p:nvPr/>
        </p:nvCxnSpPr>
        <p:spPr>
          <a:xfrm>
            <a:off x="2267146" y="1582910"/>
            <a:ext cx="52766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909CC-0448-4798-8B52-080AA5FB322E}"/>
              </a:ext>
            </a:extLst>
          </p:cNvPr>
          <p:cNvCxnSpPr/>
          <p:nvPr/>
        </p:nvCxnSpPr>
        <p:spPr>
          <a:xfrm flipV="1">
            <a:off x="7505308" y="1592337"/>
            <a:ext cx="0" cy="18366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E9A6C-8DAE-4DA6-BF4B-76975E52CA85}"/>
              </a:ext>
            </a:extLst>
          </p:cNvPr>
          <p:cNvSpPr txBox="1"/>
          <p:nvPr/>
        </p:nvSpPr>
        <p:spPr>
          <a:xfrm>
            <a:off x="6477000" y="519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Add </a:t>
            </a:r>
            <a:r>
              <a:rPr lang="en-US" dirty="0" err="1"/>
              <a:t>Cin</a:t>
            </a:r>
            <a:r>
              <a:rPr lang="en-US" dirty="0"/>
              <a:t>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27E50-2FAF-4792-966F-3E8BDA8588A6}"/>
              </a:ext>
            </a:extLst>
          </p:cNvPr>
          <p:cNvSpPr txBox="1"/>
          <p:nvPr/>
        </p:nvSpPr>
        <p:spPr>
          <a:xfrm>
            <a:off x="6096000" y="1791092"/>
            <a:ext cx="10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01ABB-94CE-484F-9BA1-F0322C870C3B}"/>
              </a:ext>
            </a:extLst>
          </p:cNvPr>
          <p:cNvSpPr txBox="1"/>
          <p:nvPr/>
        </p:nvSpPr>
        <p:spPr>
          <a:xfrm>
            <a:off x="2071776" y="657512"/>
            <a:ext cx="24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5EC9E-DF65-49FE-BA4B-75201D4952E5}"/>
              </a:ext>
            </a:extLst>
          </p:cNvPr>
          <p:cNvSpPr txBox="1"/>
          <p:nvPr/>
        </p:nvSpPr>
        <p:spPr>
          <a:xfrm>
            <a:off x="3029146" y="3352800"/>
            <a:ext cx="34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0111  + 0101  + 0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04094-74F1-42FF-BD51-C86AD1C40BF9}"/>
              </a:ext>
            </a:extLst>
          </p:cNvPr>
          <p:cNvSpPr txBox="1"/>
          <p:nvPr/>
        </p:nvSpPr>
        <p:spPr>
          <a:xfrm>
            <a:off x="3736029" y="55626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1100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A39921-5EEB-41B5-BD25-24F03E5F43F1}"/>
              </a:ext>
            </a:extLst>
          </p:cNvPr>
          <p:cNvSpPr txBox="1"/>
          <p:nvPr/>
        </p:nvSpPr>
        <p:spPr>
          <a:xfrm>
            <a:off x="2857577" y="2754868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</a:t>
            </a:r>
          </a:p>
        </p:txBody>
      </p:sp>
    </p:spTree>
    <p:extLst>
      <p:ext uri="{BB962C8B-B14F-4D97-AF65-F5344CB8AC3E}">
        <p14:creationId xmlns:p14="http://schemas.microsoft.com/office/powerpoint/2010/main" val="4453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AAD04B88-C7AD-43D8-AEBF-267DA976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969784" y="1936500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AAB30FB6-4DDA-49C2-B7B1-6A3076E8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131113" y="1936108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D1B98EE-F653-4D52-9503-11F17BE1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293384" y="1945535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4A8DA902-7C2A-4B02-990A-8E584CE1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535862" y="1945143"/>
            <a:ext cx="1028700" cy="7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9464" y="3200400"/>
            <a:ext cx="5253331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bit Full Adder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6576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958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819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061865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7056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342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770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48400" y="25908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7244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102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11480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550920" y="4648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11989" y="221047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02637" y="1002268"/>
            <a:ext cx="302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           </a:t>
            </a:r>
            <a:r>
              <a:rPr lang="en-US" dirty="0"/>
              <a:t>B</a:t>
            </a:r>
            <a:r>
              <a:rPr lang="en-US" baseline="-25000" dirty="0"/>
              <a:t>2             </a:t>
            </a:r>
            <a:r>
              <a:rPr lang="en-US" dirty="0"/>
              <a:t>B</a:t>
            </a:r>
            <a:r>
              <a:rPr lang="en-US" baseline="-25000" dirty="0"/>
              <a:t>1              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22319" y="5193268"/>
            <a:ext cx="23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         </a:t>
            </a:r>
            <a:r>
              <a:rPr lang="en-US" dirty="0"/>
              <a:t>S</a:t>
            </a:r>
            <a:r>
              <a:rPr lang="en-US" baseline="-25000" dirty="0"/>
              <a:t>2         </a:t>
            </a:r>
            <a:r>
              <a:rPr lang="en-US" dirty="0"/>
              <a:t>S</a:t>
            </a:r>
            <a:r>
              <a:rPr lang="en-US" baseline="-25000" dirty="0"/>
              <a:t>1          </a:t>
            </a:r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162800" y="34290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558945" y="3450074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162800" y="3505200"/>
            <a:ext cx="461665" cy="952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9264" y="3212068"/>
            <a:ext cx="113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0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9285700-B13C-429C-912A-3FF6F96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93" y="-545068"/>
            <a:ext cx="7467600" cy="1143000"/>
          </a:xfrm>
        </p:spPr>
        <p:txBody>
          <a:bodyPr/>
          <a:lstStyle/>
          <a:p>
            <a:r>
              <a:rPr lang="en-US" altLang="en-US" dirty="0"/>
              <a:t>adder-subtractor Circuit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735EA9-0D03-423E-B3BC-D6639FAFF68B}"/>
              </a:ext>
            </a:extLst>
          </p:cNvPr>
          <p:cNvCxnSpPr/>
          <p:nvPr/>
        </p:nvCxnSpPr>
        <p:spPr>
          <a:xfrm>
            <a:off x="1857865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3760CA-5001-46D4-83E9-F02E1160D8CE}"/>
              </a:ext>
            </a:extLst>
          </p:cNvPr>
          <p:cNvCxnSpPr/>
          <p:nvPr/>
        </p:nvCxnSpPr>
        <p:spPr>
          <a:xfrm>
            <a:off x="2609654" y="138102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168A57-DD90-4336-8F5D-5DE7145349E9}"/>
              </a:ext>
            </a:extLst>
          </p:cNvPr>
          <p:cNvCxnSpPr/>
          <p:nvPr/>
        </p:nvCxnSpPr>
        <p:spPr>
          <a:xfrm>
            <a:off x="3466708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EF4A90-CB16-4EB6-9EE0-B803ABF5D0C2}"/>
              </a:ext>
            </a:extLst>
          </p:cNvPr>
          <p:cNvCxnSpPr/>
          <p:nvPr/>
        </p:nvCxnSpPr>
        <p:spPr>
          <a:xfrm>
            <a:off x="4267200" y="1371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297C67-859F-40AA-9A19-5A18EFB4FEC2}"/>
              </a:ext>
            </a:extLst>
          </p:cNvPr>
          <p:cNvCxnSpPr/>
          <p:nvPr/>
        </p:nvCxnSpPr>
        <p:spPr>
          <a:xfrm>
            <a:off x="2267146" y="1592337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B010FF-3ECD-4788-9B42-C8183CE53F7C}"/>
              </a:ext>
            </a:extLst>
          </p:cNvPr>
          <p:cNvCxnSpPr/>
          <p:nvPr/>
        </p:nvCxnSpPr>
        <p:spPr>
          <a:xfrm>
            <a:off x="3029146" y="1581346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2FF29A-E424-439B-B220-4EFE92A1F026}"/>
              </a:ext>
            </a:extLst>
          </p:cNvPr>
          <p:cNvCxnSpPr/>
          <p:nvPr/>
        </p:nvCxnSpPr>
        <p:spPr>
          <a:xfrm>
            <a:off x="3838281" y="1561708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D1D619-D39F-4780-89AA-897F843BA192}"/>
              </a:ext>
            </a:extLst>
          </p:cNvPr>
          <p:cNvCxnSpPr/>
          <p:nvPr/>
        </p:nvCxnSpPr>
        <p:spPr>
          <a:xfrm>
            <a:off x="4705546" y="1562492"/>
            <a:ext cx="0" cy="4163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F7BDF-6354-4BF2-BBC5-E3C6E15BE8A3}"/>
              </a:ext>
            </a:extLst>
          </p:cNvPr>
          <p:cNvCxnSpPr/>
          <p:nvPr/>
        </p:nvCxnSpPr>
        <p:spPr>
          <a:xfrm>
            <a:off x="2267146" y="1582910"/>
            <a:ext cx="527665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909CC-0448-4798-8B52-080AA5FB322E}"/>
              </a:ext>
            </a:extLst>
          </p:cNvPr>
          <p:cNvCxnSpPr/>
          <p:nvPr/>
        </p:nvCxnSpPr>
        <p:spPr>
          <a:xfrm flipV="1">
            <a:off x="7505308" y="1592337"/>
            <a:ext cx="0" cy="18366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E9A6C-8DAE-4DA6-BF4B-76975E52CA85}"/>
              </a:ext>
            </a:extLst>
          </p:cNvPr>
          <p:cNvSpPr txBox="1"/>
          <p:nvPr/>
        </p:nvSpPr>
        <p:spPr>
          <a:xfrm>
            <a:off x="6202675" y="5193268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Subtraction </a:t>
            </a:r>
            <a:r>
              <a:rPr lang="en-US" dirty="0" err="1"/>
              <a:t>Cin</a:t>
            </a:r>
            <a:r>
              <a:rPr lang="en-US" dirty="0"/>
              <a:t>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27E50-2FAF-4792-966F-3E8BDA8588A6}"/>
              </a:ext>
            </a:extLst>
          </p:cNvPr>
          <p:cNvSpPr txBox="1"/>
          <p:nvPr/>
        </p:nvSpPr>
        <p:spPr>
          <a:xfrm>
            <a:off x="6096000" y="1791092"/>
            <a:ext cx="10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01ABB-94CE-484F-9BA1-F0322C870C3B}"/>
              </a:ext>
            </a:extLst>
          </p:cNvPr>
          <p:cNvSpPr txBox="1"/>
          <p:nvPr/>
        </p:nvSpPr>
        <p:spPr>
          <a:xfrm>
            <a:off x="2071776" y="657512"/>
            <a:ext cx="24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5EC9E-DF65-49FE-BA4B-75201D4952E5}"/>
              </a:ext>
            </a:extLst>
          </p:cNvPr>
          <p:cNvSpPr txBox="1"/>
          <p:nvPr/>
        </p:nvSpPr>
        <p:spPr>
          <a:xfrm>
            <a:off x="3029146" y="3352800"/>
            <a:ext cx="34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1000  + 0101  + 1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04094-74F1-42FF-BD51-C86AD1C40BF9}"/>
              </a:ext>
            </a:extLst>
          </p:cNvPr>
          <p:cNvSpPr txBox="1"/>
          <p:nvPr/>
        </p:nvSpPr>
        <p:spPr>
          <a:xfrm>
            <a:off x="3736029" y="55626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1110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E7B09-0424-4706-9BC1-AB34B52D0F7E}"/>
              </a:ext>
            </a:extLst>
          </p:cNvPr>
          <p:cNvSpPr txBox="1"/>
          <p:nvPr/>
        </p:nvSpPr>
        <p:spPr>
          <a:xfrm>
            <a:off x="2857577" y="2754868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2297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Half-Adder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inputs A &amp; B</a:t>
            </a:r>
          </a:p>
          <a:p>
            <a:r>
              <a:rPr lang="en-US" dirty="0"/>
              <a:t>Two outputs </a:t>
            </a:r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 &amp; Sum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18192"/>
              </p:ext>
            </p:extLst>
          </p:nvPr>
        </p:nvGraphicFramePr>
        <p:xfrm>
          <a:off x="685800" y="266700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+ 0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5181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+ 1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548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+ 0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+ 1 = 1 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581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0400" y="3962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3352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3733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3700" y="49911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000" y="54864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 A</a:t>
            </a:r>
            <a:r>
              <a:rPr lang="en-US" baseline="30000" dirty="0"/>
              <a:t>0</a:t>
            </a:r>
            <a:r>
              <a:rPr lang="en-US" dirty="0"/>
              <a:t>B +AB</a:t>
            </a:r>
            <a:r>
              <a:rPr lang="en-US" baseline="30000" dirty="0"/>
              <a:t>0</a:t>
            </a:r>
            <a:r>
              <a:rPr lang="en-US" dirty="0"/>
              <a:t> = A ⊕ 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33600" y="4343400"/>
            <a:ext cx="1600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4114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65576" y="5879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= AB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48200" y="1905000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66764" y="1905000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79132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8732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4648200" y="2694432"/>
            <a:ext cx="17787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57800" y="3133344"/>
            <a:ext cx="11257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3581400"/>
            <a:ext cx="17711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57800" y="3959638"/>
            <a:ext cx="1186428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90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315200" y="267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154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2" grpId="0"/>
      <p:bldP spid="23" grpId="0"/>
      <p:bldP spid="26" grpId="0"/>
      <p:bldP spid="27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Full-Adder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inputs A, B &amp;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r>
              <a:rPr lang="en-US" dirty="0"/>
              <a:t>Two outputs </a:t>
            </a:r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 &amp; Sum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64565"/>
              </p:ext>
            </p:extLst>
          </p:nvPr>
        </p:nvGraphicFramePr>
        <p:xfrm>
          <a:off x="457200" y="2514600"/>
          <a:ext cx="2057401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10234"/>
              </p:ext>
            </p:extLst>
          </p:nvPr>
        </p:nvGraphicFramePr>
        <p:xfrm>
          <a:off x="2590800" y="2514600"/>
          <a:ext cx="154178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41983"/>
              </p:ext>
            </p:extLst>
          </p:nvPr>
        </p:nvGraphicFramePr>
        <p:xfrm>
          <a:off x="2590800" y="288036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09060"/>
              </p:ext>
            </p:extLst>
          </p:nvPr>
        </p:nvGraphicFramePr>
        <p:xfrm>
          <a:off x="2590800" y="3282696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59040"/>
              </p:ext>
            </p:extLst>
          </p:nvPr>
        </p:nvGraphicFramePr>
        <p:xfrm>
          <a:off x="2590800" y="3672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26500"/>
              </p:ext>
            </p:extLst>
          </p:nvPr>
        </p:nvGraphicFramePr>
        <p:xfrm>
          <a:off x="2590800" y="4053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15749"/>
              </p:ext>
            </p:extLst>
          </p:nvPr>
        </p:nvGraphicFramePr>
        <p:xfrm>
          <a:off x="2594356" y="4434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023"/>
              </p:ext>
            </p:extLst>
          </p:nvPr>
        </p:nvGraphicFramePr>
        <p:xfrm>
          <a:off x="2590800" y="4815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53425"/>
              </p:ext>
            </p:extLst>
          </p:nvPr>
        </p:nvGraphicFramePr>
        <p:xfrm>
          <a:off x="2590800" y="518160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31952"/>
              </p:ext>
            </p:extLst>
          </p:nvPr>
        </p:nvGraphicFramePr>
        <p:xfrm>
          <a:off x="2582164" y="5577840"/>
          <a:ext cx="154178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816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1600" y="2907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    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0" y="32766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9300" y="33528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Arrow Connector 25"/>
          <p:cNvCxnSpPr>
            <a:endCxn id="10" idx="3"/>
          </p:cNvCxnSpPr>
          <p:nvPr/>
        </p:nvCxnSpPr>
        <p:spPr>
          <a:xfrm flipH="1">
            <a:off x="4132580" y="3091934"/>
            <a:ext cx="820420" cy="373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810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5400" y="4507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    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48768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9530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</a:t>
            </a:r>
          </a:p>
        </p:txBody>
      </p:sp>
      <p:cxnSp>
        <p:nvCxnSpPr>
          <p:cNvPr id="33" name="Straight Arrow Connector 32"/>
          <p:cNvCxnSpPr>
            <a:endCxn id="12" idx="3"/>
          </p:cNvCxnSpPr>
          <p:nvPr/>
        </p:nvCxnSpPr>
        <p:spPr>
          <a:xfrm flipH="1" flipV="1">
            <a:off x="4132580" y="4236720"/>
            <a:ext cx="591820" cy="455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3821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2800" y="420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45191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    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934200" y="4888468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43800" y="4964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1  1</a:t>
            </a:r>
          </a:p>
        </p:txBody>
      </p:sp>
      <p:cxnSp>
        <p:nvCxnSpPr>
          <p:cNvPr id="40" name="Straight Arrow Connector 39"/>
          <p:cNvCxnSpPr>
            <a:endCxn id="16" idx="3"/>
          </p:cNvCxnSpPr>
          <p:nvPr/>
        </p:nvCxnSpPr>
        <p:spPr>
          <a:xfrm flipH="1">
            <a:off x="4123944" y="5149334"/>
            <a:ext cx="2810256" cy="611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/>
      <p:bldP spid="18" grpId="0"/>
      <p:bldP spid="19" grpId="0"/>
      <p:bldP spid="22" grpId="0"/>
      <p:bldP spid="27" grpId="0"/>
      <p:bldP spid="28" grpId="0"/>
      <p:bldP spid="29" grpId="0"/>
      <p:bldP spid="31" grpId="0"/>
      <p:bldP spid="34" grpId="0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80362"/>
              </p:ext>
            </p:extLst>
          </p:nvPr>
        </p:nvGraphicFramePr>
        <p:xfrm>
          <a:off x="457200" y="1676400"/>
          <a:ext cx="30480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3200400" y="2590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2971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1924" y="3733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48006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-25000" dirty="0"/>
              <a:t>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5824" y="2787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5824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endParaRPr 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448" y="46159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334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-25000" dirty="0"/>
              <a:t>in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r>
              <a:rPr lang="en-US" baseline="30000" dirty="0"/>
              <a:t> </a:t>
            </a:r>
            <a:r>
              <a:rPr lang="en-US" dirty="0"/>
              <a:t> + 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r>
              <a:rPr lang="en-US" baseline="30000" dirty="0"/>
              <a:t> </a:t>
            </a:r>
            <a:r>
              <a:rPr lang="en-US" dirty="0"/>
              <a:t>+ </a:t>
            </a:r>
            <a:r>
              <a:rPr lang="en-US" dirty="0" err="1"/>
              <a:t>ABC</a:t>
            </a:r>
            <a:r>
              <a:rPr lang="en-US" baseline="-25000" dirty="0" err="1"/>
              <a:t>in</a:t>
            </a:r>
            <a:r>
              <a:rPr lang="en-US" dirty="0"/>
              <a:t> </a:t>
            </a:r>
            <a:endParaRPr lang="en-US" baseline="30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38400" y="33528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38400" y="41148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8400" y="44958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38400" y="4953000"/>
            <a:ext cx="34290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endParaRPr lang="en-US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3897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-25000" dirty="0"/>
              <a:t>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67400" y="3135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-25000" dirty="0"/>
              <a:t>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77291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-25000" dirty="0"/>
              <a:t>in</a:t>
            </a:r>
            <a:r>
              <a:rPr lang="en-US" dirty="0"/>
              <a:t> + 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-25000" dirty="0"/>
              <a:t>in</a:t>
            </a:r>
            <a:r>
              <a:rPr lang="en-US" dirty="0"/>
              <a:t> + ABC</a:t>
            </a:r>
            <a:r>
              <a:rPr lang="en-US" baseline="30000" dirty="0"/>
              <a:t>0</a:t>
            </a:r>
            <a:r>
              <a:rPr lang="en-US" baseline="-25000" dirty="0"/>
              <a:t>in</a:t>
            </a:r>
            <a:r>
              <a:rPr lang="en-US" dirty="0"/>
              <a:t> + </a:t>
            </a:r>
            <a:r>
              <a:rPr lang="en-US" dirty="0" err="1"/>
              <a:t>ABC</a:t>
            </a:r>
            <a:r>
              <a:rPr lang="en-US" baseline="-25000" dirty="0" err="1"/>
              <a:t>in</a:t>
            </a:r>
            <a:r>
              <a:rPr lang="en-US" dirty="0"/>
              <a:t>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674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2168" y="1676400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A</a:t>
            </a:r>
            <a:r>
              <a:rPr lang="en-US" baseline="30000" dirty="0"/>
              <a:t> </a:t>
            </a:r>
            <a:r>
              <a:rPr lang="en-US" dirty="0"/>
              <a:t>⊕ (B</a:t>
            </a:r>
            <a:r>
              <a:rPr lang="en-US" baseline="30000" dirty="0"/>
              <a:t> </a:t>
            </a:r>
            <a:r>
              <a:rPr lang="en-US" dirty="0"/>
              <a:t>⊕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5696" y="2133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(A ⊕ B) + AB 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1689116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(A</a:t>
            </a:r>
            <a:r>
              <a:rPr lang="en-US" baseline="30000" dirty="0"/>
              <a:t> </a:t>
            </a:r>
            <a:r>
              <a:rPr lang="en-US" dirty="0"/>
              <a:t>⊕ B</a:t>
            </a:r>
            <a:r>
              <a:rPr lang="en-US" baseline="30000" dirty="0"/>
              <a:t> </a:t>
            </a:r>
            <a:r>
              <a:rPr lang="en-US" dirty="0"/>
              <a:t>)⊕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4068" y="3493719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632" y="3493719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3036519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3036519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02232" y="3505200"/>
            <a:ext cx="0" cy="2602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3048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51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2057400" y="3685032"/>
            <a:ext cx="17787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123944"/>
            <a:ext cx="11257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5603772"/>
            <a:ext cx="17711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67000" y="5982010"/>
            <a:ext cx="1186428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952" y="518436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9800" y="3933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914900" y="3715820"/>
            <a:ext cx="1028700" cy="95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/>
          <p:nvPr/>
        </p:nvCxnSpPr>
        <p:spPr>
          <a:xfrm>
            <a:off x="3314700" y="4419600"/>
            <a:ext cx="17787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0" y="3900487"/>
            <a:ext cx="5251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Connector 37"/>
          <p:cNvCxnSpPr/>
          <p:nvPr/>
        </p:nvCxnSpPr>
        <p:spPr>
          <a:xfrm flipV="1">
            <a:off x="3305049" y="5255038"/>
            <a:ext cx="553477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900487"/>
            <a:ext cx="0" cy="6715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7100" y="4572000"/>
            <a:ext cx="1104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67100" y="4569793"/>
            <a:ext cx="0" cy="3119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84892" y="4876800"/>
            <a:ext cx="3558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6" y="4781193"/>
            <a:ext cx="1298160" cy="117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4508952" y="5037570"/>
            <a:ext cx="726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5772912"/>
            <a:ext cx="7265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Parallel Adder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088" y="2971800"/>
            <a:ext cx="1524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Adder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866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70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580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438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864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1981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1981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" y="1981200"/>
            <a:ext cx="38583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104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6200" y="3505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21" name="Right Arrow 20"/>
          <p:cNvSpPr/>
          <p:nvPr/>
        </p:nvSpPr>
        <p:spPr>
          <a:xfrm>
            <a:off x="4343400" y="3810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88920" y="5562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   A2    A1   A0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879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    B2    B1   B0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490406" y="6248400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260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   S2    S1   S0</a:t>
            </a:r>
          </a:p>
        </p:txBody>
      </p:sp>
      <p:cxnSp>
        <p:nvCxnSpPr>
          <p:cNvPr id="1042" name="Straight Arrow Connector 1041"/>
          <p:cNvCxnSpPr/>
          <p:nvPr/>
        </p:nvCxnSpPr>
        <p:spPr>
          <a:xfrm>
            <a:off x="4648200" y="5213866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10100" y="5147846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1044" name="Straight Arrow Connector 1043"/>
          <p:cNvCxnSpPr>
            <a:stCxn id="27" idx="1"/>
          </p:cNvCxnSpPr>
          <p:nvPr/>
        </p:nvCxnSpPr>
        <p:spPr>
          <a:xfrm flipH="1">
            <a:off x="2209800" y="6444734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240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Parallel Adder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914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628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486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97168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90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94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4320" y="3314700"/>
            <a:ext cx="461665" cy="952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1867" y="3410450"/>
            <a:ext cx="461665" cy="8753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82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102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16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78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482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82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879592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29768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670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290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194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66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670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070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88620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31648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96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3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716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430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496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82880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2860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8" grpId="0"/>
      <p:bldP spid="19" grpId="0"/>
      <p:bldP spid="20" grpId="0"/>
      <p:bldP spid="31" grpId="0" animBg="1"/>
      <p:bldP spid="37" grpId="0"/>
      <p:bldP spid="38" grpId="0"/>
      <p:bldP spid="39" grpId="0"/>
      <p:bldP spid="44" grpId="0" animBg="1"/>
      <p:bldP spid="48" grpId="0"/>
      <p:bldP spid="49" grpId="0"/>
      <p:bldP spid="50" grpId="0"/>
      <p:bldP spid="53" grpId="0" animBg="1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Parallel Adder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914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628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486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85688" y="327660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90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94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4320" y="3314700"/>
            <a:ext cx="461665" cy="952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1867" y="3410450"/>
            <a:ext cx="461665" cy="8753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82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102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816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78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482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82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904488" y="3276600"/>
            <a:ext cx="7437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670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4290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194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66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670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070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47088" y="3276600"/>
            <a:ext cx="8199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9600" y="2971800"/>
            <a:ext cx="1237488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 3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716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" y="2362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43000" y="4724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196748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49680" y="48445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28600" y="3276600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11668"/>
            <a:ext cx="7467600" cy="1143000"/>
          </a:xfrm>
        </p:spPr>
        <p:txBody>
          <a:bodyPr/>
          <a:lstStyle/>
          <a:p>
            <a:r>
              <a:rPr lang="en-US" dirty="0"/>
              <a:t>4 bit Parallel Adder (Ripple Adder)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24001"/>
            <a:ext cx="426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2600" y="2133600"/>
            <a:ext cx="2590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bit Full Adder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1722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4008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9436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150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962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248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4676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239000" y="15240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34200" y="3581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162800" y="3581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05600" y="3581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77000" y="3581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52488" y="11546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10200" y="11430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 </a:t>
            </a:r>
            <a:r>
              <a:rPr lang="en-US" dirty="0"/>
              <a:t>B</a:t>
            </a:r>
            <a:r>
              <a:rPr lang="en-US" baseline="-25000" dirty="0"/>
              <a:t>2 </a:t>
            </a:r>
            <a:r>
              <a:rPr lang="en-US" dirty="0"/>
              <a:t>B</a:t>
            </a:r>
            <a:r>
              <a:rPr lang="en-US" baseline="-25000" dirty="0"/>
              <a:t>1 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48400" y="41264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153400" y="23622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5212080" y="2383274"/>
            <a:ext cx="350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77200" y="2438400"/>
            <a:ext cx="461665" cy="952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 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00935" y="2515600"/>
            <a:ext cx="461665" cy="8753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569720" y="49867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   A2    A1   A0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24000" y="53032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    B2    B1   B0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1271206" y="567255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24000" y="56842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   S2    S1   S0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29000" y="4638020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90900" y="457200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102" name="Straight Arrow Connector 101"/>
          <p:cNvCxnSpPr>
            <a:stCxn id="99" idx="1"/>
          </p:cNvCxnSpPr>
          <p:nvPr/>
        </p:nvCxnSpPr>
        <p:spPr>
          <a:xfrm flipH="1">
            <a:off x="990600" y="5868888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04800" y="55963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648201" y="3124200"/>
            <a:ext cx="380999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303520" y="50629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0   1    =  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34000" y="53794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1   1   =  7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005006" y="5748754"/>
            <a:ext cx="253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57800" y="576042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1    0   0   =  12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553200" y="4766262"/>
            <a:ext cx="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86550" y="4793319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</a:t>
            </a:r>
            <a:r>
              <a:rPr lang="en-US" sz="1600" dirty="0"/>
              <a:t> =0</a:t>
            </a:r>
          </a:p>
        </p:txBody>
      </p:sp>
      <p:cxnSp>
        <p:nvCxnSpPr>
          <p:cNvPr id="110" name="Straight Arrow Connector 109"/>
          <p:cNvCxnSpPr>
            <a:stCxn id="107" idx="1"/>
          </p:cNvCxnSpPr>
          <p:nvPr/>
        </p:nvCxnSpPr>
        <p:spPr>
          <a:xfrm flipH="1">
            <a:off x="4876800" y="5945088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112567" y="61244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= 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248400" y="49867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72201" y="4495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895109" y="49867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867401" y="4495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5486400" y="4986754"/>
            <a:ext cx="277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86401" y="4495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56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7" grpId="0"/>
      <p:bldP spid="109" grpId="0"/>
      <p:bldP spid="111" grpId="0"/>
      <p:bldP spid="23" grpId="0"/>
      <p:bldP spid="113" grpId="0"/>
      <p:bldP spid="1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934</TotalTime>
  <Words>1134</Words>
  <Application>Microsoft Office PowerPoint</Application>
  <PresentationFormat>On-screen Show (4:3)</PresentationFormat>
  <Paragraphs>572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Schoolbook</vt:lpstr>
      <vt:lpstr>Wingdings</vt:lpstr>
      <vt:lpstr>Wingdings 2</vt:lpstr>
      <vt:lpstr>Oriel</vt:lpstr>
      <vt:lpstr>PowerPoint Presentation</vt:lpstr>
      <vt:lpstr> Half-Adder</vt:lpstr>
      <vt:lpstr> Full-Adder</vt:lpstr>
      <vt:lpstr>Full-Adder</vt:lpstr>
      <vt:lpstr>Full-Adder</vt:lpstr>
      <vt:lpstr>4 bit Parallel Adder</vt:lpstr>
      <vt:lpstr>4 bit Parallel Adder</vt:lpstr>
      <vt:lpstr>4 bit Parallel Adder</vt:lpstr>
      <vt:lpstr>4 bit Parallel Adder (Ripple Adder)</vt:lpstr>
      <vt:lpstr> Half-Subtractor</vt:lpstr>
      <vt:lpstr> Full-Subtractor</vt:lpstr>
      <vt:lpstr> Full-Subtractor</vt:lpstr>
      <vt:lpstr>Full-Subtractor</vt:lpstr>
      <vt:lpstr>Full-Subtractor</vt:lpstr>
      <vt:lpstr>adder-subtractor</vt:lpstr>
      <vt:lpstr>adder-subtractor</vt:lpstr>
      <vt:lpstr>adder-subtractor Circuit</vt:lpstr>
      <vt:lpstr>adder-subtractor Circuit</vt:lpstr>
      <vt:lpstr>adder-subtractor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55</cp:revision>
  <dcterms:created xsi:type="dcterms:W3CDTF">2020-07-14T06:03:51Z</dcterms:created>
  <dcterms:modified xsi:type="dcterms:W3CDTF">2023-02-10T04:04:04Z</dcterms:modified>
</cp:coreProperties>
</file>