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7" r:id="rId19"/>
    <p:sldId id="278" r:id="rId20"/>
    <p:sldId id="281" r:id="rId21"/>
    <p:sldId id="282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8B89E-B529-4177-8970-BC59ECAA830A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43F3-CDF2-4B70-AE9B-26151BF8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3C50889-B160-46FD-A5D0-D3B95A4319BB}" type="datetime1">
              <a:rPr lang="en-US" smtClean="0"/>
              <a:t>10-Feb-23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FD8C-EE75-4A85-BF54-C1E7A95E312A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B6B0-AC24-4618-85B0-9351A6063B0C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51B3C7-3098-488F-94E1-94D63EF55E92}" type="datetime1">
              <a:rPr lang="en-US" smtClean="0"/>
              <a:t>10-Feb-23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68A6E6-3327-4310-8AEC-E32EB04F7453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2652-4761-4D6F-BFC7-490F576B93FC}" type="datetime1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E543-4ABE-42DE-AC22-39D7AAAE3B58}" type="datetime1">
              <a:rPr lang="en-US" smtClean="0"/>
              <a:t>10-Feb-23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56517-DA9A-4EC3-B616-4ECE6C8E626B}" type="datetime1">
              <a:rPr lang="en-US" smtClean="0"/>
              <a:t>10-Feb-23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11EE-1846-442A-9C59-222179760AAF}" type="datetime1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639E85-FC46-4835-B0B9-3BFA0550C45C}" type="datetime1">
              <a:rPr lang="en-US" smtClean="0"/>
              <a:t>10-Feb-23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9CD7D2-0AF9-4D76-A17C-CFC94932A308}" type="datetime1">
              <a:rPr lang="en-US" smtClean="0"/>
              <a:t>10-Feb-23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145AD3-9F6F-40B8-955D-94921A0769AA}" type="datetime1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Nipa</a:t>
            </a:r>
            <a:endParaRPr lang="en-US" dirty="0"/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82E6E6-CFAF-4572-8D21-706186B6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</p:spTree>
    <p:extLst>
      <p:ext uri="{BB962C8B-B14F-4D97-AF65-F5344CB8AC3E}">
        <p14:creationId xmlns:p14="http://schemas.microsoft.com/office/powerpoint/2010/main" val="87991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2 line Encoder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90406"/>
              </p:ext>
            </p:extLst>
          </p:nvPr>
        </p:nvGraphicFramePr>
        <p:xfrm>
          <a:off x="609600" y="1600200"/>
          <a:ext cx="2209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77282"/>
              </p:ext>
            </p:extLst>
          </p:nvPr>
        </p:nvGraphicFramePr>
        <p:xfrm>
          <a:off x="2819400" y="1600200"/>
          <a:ext cx="1066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43840"/>
              </p:ext>
            </p:extLst>
          </p:nvPr>
        </p:nvGraphicFramePr>
        <p:xfrm>
          <a:off x="2819400" y="1973072"/>
          <a:ext cx="10668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83098"/>
              </p:ext>
            </p:extLst>
          </p:nvPr>
        </p:nvGraphicFramePr>
        <p:xfrm>
          <a:off x="2819400" y="2362200"/>
          <a:ext cx="10668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42366"/>
              </p:ext>
            </p:extLst>
          </p:nvPr>
        </p:nvGraphicFramePr>
        <p:xfrm>
          <a:off x="2819400" y="2745232"/>
          <a:ext cx="10668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1689"/>
              </p:ext>
            </p:extLst>
          </p:nvPr>
        </p:nvGraphicFramePr>
        <p:xfrm>
          <a:off x="2819400" y="3134360"/>
          <a:ext cx="1066800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733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144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 D2+D3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487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B=D1+D3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76600" y="44196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44196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86200" y="44196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0" y="403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 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2" y="4591336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40" y="5443990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599688" y="4800600"/>
            <a:ext cx="110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04488" y="5105400"/>
            <a:ext cx="8016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86200" y="5943600"/>
            <a:ext cx="8016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76600" y="5638800"/>
            <a:ext cx="1411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49824" y="4800600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441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to 3 line Encoder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828800"/>
            <a:ext cx="626820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80" y="4724400"/>
            <a:ext cx="298704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32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to 3 line Encoder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220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 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D</a:t>
            </a:r>
            <a:r>
              <a:rPr lang="en-US" baseline="-25000" dirty="0"/>
              <a:t>3 </a:t>
            </a:r>
            <a:r>
              <a:rPr lang="en-US" dirty="0"/>
              <a:t>D</a:t>
            </a:r>
            <a:r>
              <a:rPr lang="en-US" baseline="-25000" dirty="0"/>
              <a:t>4 </a:t>
            </a:r>
            <a:r>
              <a:rPr lang="en-US" dirty="0"/>
              <a:t>D</a:t>
            </a:r>
            <a:r>
              <a:rPr lang="en-US" baseline="-25000" dirty="0"/>
              <a:t>5 </a:t>
            </a:r>
            <a:r>
              <a:rPr lang="en-US" dirty="0"/>
              <a:t>D</a:t>
            </a:r>
            <a:r>
              <a:rPr lang="en-US" baseline="-25000" dirty="0"/>
              <a:t>6 </a:t>
            </a:r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12" y="2705070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0" y="3462790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514600" y="2819400"/>
            <a:ext cx="152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19400" y="2971800"/>
            <a:ext cx="121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3276600"/>
            <a:ext cx="60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4200" y="3124200"/>
            <a:ext cx="914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0120" y="2819400"/>
            <a:ext cx="53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z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52764"/>
            <a:ext cx="298704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514600" y="2579132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2590800"/>
            <a:ext cx="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29000" y="2590800"/>
            <a:ext cx="0" cy="2209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5000" y="3581400"/>
            <a:ext cx="2133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14600" y="3733800"/>
            <a:ext cx="1524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29000" y="4038600"/>
            <a:ext cx="6096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886200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20218"/>
            <a:ext cx="762000" cy="7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32"/>
          <p:cNvCxnSpPr/>
          <p:nvPr/>
        </p:nvCxnSpPr>
        <p:spPr>
          <a:xfrm>
            <a:off x="1600200" y="4343400"/>
            <a:ext cx="2438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209800" y="4495800"/>
            <a:ext cx="1828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9000" y="4800600"/>
            <a:ext cx="6096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19400" y="4648200"/>
            <a:ext cx="12192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1981200"/>
          </a:xfrm>
        </p:spPr>
        <p:txBody>
          <a:bodyPr>
            <a:normAutofit/>
          </a:bodyPr>
          <a:lstStyle/>
          <a:p>
            <a:r>
              <a:rPr lang="en-US" dirty="0"/>
              <a:t>4 to 2 line encoder  ---- 4 inputs and 2</a:t>
            </a:r>
            <a:r>
              <a:rPr lang="en-US" baseline="30000" dirty="0"/>
              <a:t>2</a:t>
            </a:r>
            <a:r>
              <a:rPr lang="en-US" dirty="0"/>
              <a:t> = 4, 2 outputs</a:t>
            </a:r>
          </a:p>
          <a:p>
            <a:r>
              <a:rPr lang="en-US" dirty="0"/>
              <a:t>8 to 3 line encoder  ---- 8 inputs and 2</a:t>
            </a:r>
            <a:r>
              <a:rPr lang="en-US" baseline="30000" dirty="0"/>
              <a:t>3</a:t>
            </a:r>
            <a:r>
              <a:rPr lang="en-US" dirty="0"/>
              <a:t> =8, 3 outputs</a:t>
            </a:r>
          </a:p>
          <a:p>
            <a:r>
              <a:rPr lang="en-US" dirty="0"/>
              <a:t>16 to ? line encoder --16 inputs and 2</a:t>
            </a:r>
            <a:r>
              <a:rPr lang="en-US" baseline="30000" dirty="0"/>
              <a:t>4</a:t>
            </a:r>
            <a:r>
              <a:rPr lang="en-US" dirty="0"/>
              <a:t> =16, ? outputs</a:t>
            </a:r>
          </a:p>
          <a:p>
            <a:r>
              <a:rPr lang="en-US" dirty="0"/>
              <a:t>32 to ? line encoder  ----32 inputs and ? Outputs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886200"/>
            <a:ext cx="4648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yourself: Applications of Encoder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49676"/>
            <a:ext cx="8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Priority Encoder:  </a:t>
            </a:r>
            <a:r>
              <a:rPr lang="en-US" dirty="0"/>
              <a:t>A priority encoder is an encoder circuit that includes the priority function. The operation of the priority encoder is such that if two or more inputs are equal to 1 at the same time, the input having the highest priority will take precedence.</a:t>
            </a:r>
          </a:p>
        </p:txBody>
      </p:sp>
    </p:spTree>
    <p:extLst>
      <p:ext uri="{BB962C8B-B14F-4D97-AF65-F5344CB8AC3E}">
        <p14:creationId xmlns:p14="http://schemas.microsoft.com/office/powerpoint/2010/main" val="3788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848600" cy="3200400"/>
          </a:xfrm>
        </p:spPr>
        <p:txBody>
          <a:bodyPr/>
          <a:lstStyle/>
          <a:p>
            <a:r>
              <a:rPr lang="en-US" dirty="0"/>
              <a:t> A multiplexer is a combinational circuit that selects binary information from one of many input lines and directs it to a single output line. </a:t>
            </a:r>
          </a:p>
          <a:p>
            <a:r>
              <a:rPr lang="en-US" dirty="0"/>
              <a:t>The selection of a particular input line is controlled by a set of selection lines. </a:t>
            </a:r>
          </a:p>
          <a:p>
            <a:r>
              <a:rPr lang="en-US" dirty="0"/>
              <a:t>Normally, there are    2</a:t>
            </a:r>
            <a:r>
              <a:rPr lang="en-US" baseline="30000" dirty="0"/>
              <a:t>n</a:t>
            </a:r>
            <a:r>
              <a:rPr lang="en-US" dirty="0"/>
              <a:t>    input lines and  n  selection lines whose bit combinations determine which input is selected. </a:t>
            </a:r>
          </a:p>
        </p:txBody>
      </p:sp>
      <p:sp>
        <p:nvSpPr>
          <p:cNvPr id="6" name="Trapezoid 5"/>
          <p:cNvSpPr/>
          <p:nvPr/>
        </p:nvSpPr>
        <p:spPr>
          <a:xfrm rot="5400000">
            <a:off x="1752600" y="4724400"/>
            <a:ext cx="14478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4944070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to 1 line MUX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6100" y="5362616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57300" y="49440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3"/>
          </p:cNvCxnSpPr>
          <p:nvPr/>
        </p:nvCxnSpPr>
        <p:spPr>
          <a:xfrm flipV="1">
            <a:off x="2476500" y="59055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7300" y="5562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3988" y="51572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6300" y="4776721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I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6324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353812" y="4762500"/>
            <a:ext cx="14478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82412" y="4982170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 to 1 line MUX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87312" y="5400716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58512" y="49821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3"/>
          </p:cNvCxnSpPr>
          <p:nvPr/>
        </p:nvCxnSpPr>
        <p:spPr>
          <a:xfrm flipV="1">
            <a:off x="6077712" y="59436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58512" y="56007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15200" y="51953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77512" y="481482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r>
              <a:rPr lang="en-US" dirty="0"/>
              <a:t>I</a:t>
            </a:r>
            <a:r>
              <a:rPr lang="en-US" baseline="-25000" dirty="0"/>
              <a:t>1</a:t>
            </a:r>
          </a:p>
          <a:p>
            <a:r>
              <a:rPr lang="en-US" dirty="0"/>
              <a:t>I</a:t>
            </a:r>
            <a:r>
              <a:rPr lang="en-US" baseline="-25000" dirty="0"/>
              <a:t>2</a:t>
            </a:r>
          </a:p>
          <a:p>
            <a:r>
              <a:rPr lang="en-US" dirty="0"/>
              <a:t>I</a:t>
            </a:r>
            <a:r>
              <a:rPr lang="en-US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636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0" y="52488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5867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829300" y="59817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8800" y="6400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188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1 Line Multiplexer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00425397"/>
              </p:ext>
            </p:extLst>
          </p:nvPr>
        </p:nvGraphicFramePr>
        <p:xfrm>
          <a:off x="457200" y="1600200"/>
          <a:ext cx="1600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1676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 S1</a:t>
            </a:r>
            <a:r>
              <a:rPr lang="en-US" baseline="30000" dirty="0"/>
              <a:t>0</a:t>
            </a:r>
            <a:r>
              <a:rPr lang="en-US" dirty="0"/>
              <a:t>S0</a:t>
            </a:r>
            <a:r>
              <a:rPr lang="en-US" baseline="30000" dirty="0"/>
              <a:t>0</a:t>
            </a:r>
            <a:r>
              <a:rPr lang="en-US" dirty="0"/>
              <a:t>I0 + S1</a:t>
            </a:r>
            <a:r>
              <a:rPr lang="en-US" baseline="30000" dirty="0"/>
              <a:t>0</a:t>
            </a:r>
            <a:r>
              <a:rPr lang="en-US" dirty="0"/>
              <a:t>S0I1 + S1S0</a:t>
            </a:r>
            <a:r>
              <a:rPr lang="en-US" baseline="30000" dirty="0"/>
              <a:t>0</a:t>
            </a:r>
            <a:r>
              <a:rPr lang="en-US" dirty="0"/>
              <a:t> I2+ S1S0I3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36268" y="25908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36268" y="28098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5733" y="29440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4774404" y="3429000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54832" y="25908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54832" y="28098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4297" y="29440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14" idx="3"/>
          </p:cNvCxnSpPr>
          <p:nvPr/>
        </p:nvCxnSpPr>
        <p:spPr>
          <a:xfrm>
            <a:off x="5392968" y="3429000"/>
            <a:ext cx="1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2286000"/>
            <a:ext cx="50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2286000"/>
            <a:ext cx="51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S0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6741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083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465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9085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4750032" y="3581400"/>
            <a:ext cx="153637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92968" y="3962400"/>
            <a:ext cx="85543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74404" y="4456224"/>
            <a:ext cx="150019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54832" y="4801421"/>
            <a:ext cx="12197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92969" y="5636038"/>
            <a:ext cx="855431" cy="27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36268" y="5257800"/>
            <a:ext cx="18216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54832" y="6400800"/>
            <a:ext cx="119356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36268" y="6019800"/>
            <a:ext cx="182166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95143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Connector 34"/>
          <p:cNvCxnSpPr/>
          <p:nvPr/>
        </p:nvCxnSpPr>
        <p:spPr>
          <a:xfrm>
            <a:off x="6934200" y="378058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15200" y="3780580"/>
            <a:ext cx="0" cy="68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324344" y="4460772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34200" y="621898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15200" y="5222772"/>
            <a:ext cx="0" cy="99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24344" y="5213628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97929" y="4613172"/>
            <a:ext cx="797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62800" y="4917972"/>
            <a:ext cx="569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62800" y="4917972"/>
            <a:ext cx="0" cy="548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34200" y="545137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38083" y="4320040"/>
            <a:ext cx="3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62400" y="378058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962400" y="464820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62400" y="541020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62400" y="6248400"/>
            <a:ext cx="2286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5200" y="3581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05200" y="4419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05200" y="5181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5200" y="6019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I3</a:t>
            </a:r>
            <a:endParaRPr lang="en-US" dirty="0"/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6AAA77DF-D974-44FF-9746-0461F49F4A96}"/>
              </a:ext>
            </a:extLst>
          </p:cNvPr>
          <p:cNvSpPr/>
          <p:nvPr/>
        </p:nvSpPr>
        <p:spPr>
          <a:xfrm rot="5400000">
            <a:off x="1104900" y="4457700"/>
            <a:ext cx="1447800" cy="12192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53992-54C8-4227-A3DF-9577ACAA5398}"/>
              </a:ext>
            </a:extLst>
          </p:cNvPr>
          <p:cNvSpPr txBox="1"/>
          <p:nvPr/>
        </p:nvSpPr>
        <p:spPr>
          <a:xfrm>
            <a:off x="1333500" y="4677370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 to 1 line MUX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A0F036-7D58-4234-8F24-8C799187418C}"/>
              </a:ext>
            </a:extLst>
          </p:cNvPr>
          <p:cNvCxnSpPr>
            <a:cxnSpLocks/>
          </p:cNvCxnSpPr>
          <p:nvPr/>
        </p:nvCxnSpPr>
        <p:spPr>
          <a:xfrm>
            <a:off x="2438400" y="5095916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FD344A-86E5-492C-B68C-3D9F7FC07D6B}"/>
              </a:ext>
            </a:extLst>
          </p:cNvPr>
          <p:cNvCxnSpPr/>
          <p:nvPr/>
        </p:nvCxnSpPr>
        <p:spPr>
          <a:xfrm>
            <a:off x="609600" y="46773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CB0C47-1080-46E7-95C0-D1BC4E242671}"/>
              </a:ext>
            </a:extLst>
          </p:cNvPr>
          <p:cNvCxnSpPr>
            <a:endCxn id="52" idx="3"/>
          </p:cNvCxnSpPr>
          <p:nvPr/>
        </p:nvCxnSpPr>
        <p:spPr>
          <a:xfrm flipV="1">
            <a:off x="1828800" y="56388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7A953A-AAC5-42C1-8041-4DFF42E75E2D}"/>
              </a:ext>
            </a:extLst>
          </p:cNvPr>
          <p:cNvCxnSpPr/>
          <p:nvPr/>
        </p:nvCxnSpPr>
        <p:spPr>
          <a:xfrm>
            <a:off x="609600" y="52959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26FAC3-4031-46B6-8F86-1B7F62B75313}"/>
              </a:ext>
            </a:extLst>
          </p:cNvPr>
          <p:cNvSpPr txBox="1"/>
          <p:nvPr/>
        </p:nvSpPr>
        <p:spPr>
          <a:xfrm>
            <a:off x="2437465" y="4615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F5C554-7F63-4EE0-9656-F7A5AD82518A}"/>
              </a:ext>
            </a:extLst>
          </p:cNvPr>
          <p:cNvSpPr txBox="1"/>
          <p:nvPr/>
        </p:nvSpPr>
        <p:spPr>
          <a:xfrm>
            <a:off x="228600" y="451002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r>
              <a:rPr lang="en-US" dirty="0"/>
              <a:t>I</a:t>
            </a:r>
            <a:r>
              <a:rPr lang="en-US" baseline="-25000" dirty="0"/>
              <a:t>1</a:t>
            </a:r>
          </a:p>
          <a:p>
            <a:r>
              <a:rPr lang="en-US" dirty="0"/>
              <a:t>I</a:t>
            </a:r>
            <a:r>
              <a:rPr lang="en-US" baseline="-25000" dirty="0"/>
              <a:t>2</a:t>
            </a:r>
          </a:p>
          <a:p>
            <a:r>
              <a:rPr lang="en-US" dirty="0"/>
              <a:t>I</a:t>
            </a:r>
            <a:r>
              <a:rPr lang="en-US" baseline="-250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77CD2B-AF7E-4994-A705-1B32DCE67E1E}"/>
              </a:ext>
            </a:extLst>
          </p:cNvPr>
          <p:cNvSpPr txBox="1"/>
          <p:nvPr/>
        </p:nvSpPr>
        <p:spPr>
          <a:xfrm>
            <a:off x="1694688" y="60579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2F1ACD-0881-40C1-AEFB-C55DBBEE449F}"/>
              </a:ext>
            </a:extLst>
          </p:cNvPr>
          <p:cNvCxnSpPr/>
          <p:nvPr/>
        </p:nvCxnSpPr>
        <p:spPr>
          <a:xfrm>
            <a:off x="627888" y="494407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776B45-705A-47EF-916D-48AE782A28DB}"/>
              </a:ext>
            </a:extLst>
          </p:cNvPr>
          <p:cNvCxnSpPr/>
          <p:nvPr/>
        </p:nvCxnSpPr>
        <p:spPr>
          <a:xfrm>
            <a:off x="627888" y="5562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C05184-734A-4037-A762-755F4737E3D2}"/>
              </a:ext>
            </a:extLst>
          </p:cNvPr>
          <p:cNvCxnSpPr/>
          <p:nvPr/>
        </p:nvCxnSpPr>
        <p:spPr>
          <a:xfrm flipV="1">
            <a:off x="1580388" y="5676900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D4B28E-5160-4246-A419-7753D1973BF9}"/>
              </a:ext>
            </a:extLst>
          </p:cNvPr>
          <p:cNvSpPr txBox="1"/>
          <p:nvPr/>
        </p:nvSpPr>
        <p:spPr>
          <a:xfrm>
            <a:off x="1389888" y="6096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38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45" grpId="0"/>
      <p:bldP spid="27" grpId="0"/>
      <p:bldP spid="49" grpId="0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71600"/>
          </a:xfrm>
        </p:spPr>
        <p:txBody>
          <a:bodyPr/>
          <a:lstStyle/>
          <a:p>
            <a:r>
              <a:rPr lang="en-US" dirty="0"/>
              <a:t>Implement 2 to 1 line MUX</a:t>
            </a:r>
          </a:p>
          <a:p>
            <a:r>
              <a:rPr lang="en-US" dirty="0"/>
              <a:t>Implement 8 to 1 line MUX</a:t>
            </a:r>
          </a:p>
          <a:p>
            <a:r>
              <a:rPr lang="en-US" dirty="0"/>
              <a:t>Applications of MUX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3429000"/>
            <a:ext cx="4648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yourself</a:t>
            </a:r>
          </a:p>
        </p:txBody>
      </p:sp>
    </p:spTree>
    <p:extLst>
      <p:ext uri="{BB962C8B-B14F-4D97-AF65-F5344CB8AC3E}">
        <p14:creationId xmlns:p14="http://schemas.microsoft.com/office/powerpoint/2010/main" val="26560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" y="-152400"/>
            <a:ext cx="7467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Boolean 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74676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F(A,B,C,D) = </a:t>
            </a:r>
            <a:r>
              <a:rPr lang="el-GR" b="1" dirty="0"/>
              <a:t>Σ</a:t>
            </a:r>
            <a:r>
              <a:rPr lang="en-US" b="1" dirty="0"/>
              <a:t> (2,4,6,7,10,11,14,15)</a:t>
            </a:r>
            <a:r>
              <a:rPr lang="en-US" dirty="0"/>
              <a:t> … use 16x1 line MUX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1752600"/>
            <a:ext cx="1905000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 x 1 line</a:t>
            </a:r>
          </a:p>
          <a:p>
            <a:pPr algn="ctr"/>
            <a:r>
              <a:rPr lang="en-US" dirty="0"/>
              <a:t> MUX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1981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8800" y="32766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25908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922589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4474464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2200" y="5638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50292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62484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286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62200" y="3581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62200" y="2895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41910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62200" y="4724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62200" y="5943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28800" y="53340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28800" y="6553200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1828800"/>
            <a:ext cx="45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700" dirty="0"/>
          </a:p>
          <a:p>
            <a:r>
              <a:rPr lang="en-US" sz="1400" dirty="0"/>
              <a:t>1</a:t>
            </a:r>
          </a:p>
          <a:p>
            <a:endParaRPr lang="en-US" sz="700" dirty="0"/>
          </a:p>
          <a:p>
            <a:r>
              <a:rPr lang="en-US" sz="1400" dirty="0"/>
              <a:t>2</a:t>
            </a:r>
          </a:p>
          <a:p>
            <a:endParaRPr lang="en-US" sz="700" dirty="0"/>
          </a:p>
          <a:p>
            <a:r>
              <a:rPr lang="en-US" sz="1400" dirty="0"/>
              <a:t>3</a:t>
            </a:r>
          </a:p>
          <a:p>
            <a:endParaRPr lang="en-US" sz="700" dirty="0"/>
          </a:p>
          <a:p>
            <a:r>
              <a:rPr lang="en-US" sz="1400" dirty="0"/>
              <a:t>4</a:t>
            </a:r>
          </a:p>
          <a:p>
            <a:endParaRPr lang="en-US" sz="700" dirty="0"/>
          </a:p>
          <a:p>
            <a:r>
              <a:rPr lang="en-US" sz="1400" dirty="0"/>
              <a:t>5</a:t>
            </a:r>
          </a:p>
          <a:p>
            <a:endParaRPr lang="en-US" sz="700" dirty="0"/>
          </a:p>
          <a:p>
            <a:r>
              <a:rPr lang="en-US" sz="1400" dirty="0"/>
              <a:t>6</a:t>
            </a:r>
          </a:p>
          <a:p>
            <a:endParaRPr lang="en-US" sz="700" dirty="0"/>
          </a:p>
          <a:p>
            <a:r>
              <a:rPr lang="en-US" sz="1400" dirty="0"/>
              <a:t>7</a:t>
            </a:r>
          </a:p>
          <a:p>
            <a:endParaRPr lang="en-US" sz="500" dirty="0"/>
          </a:p>
          <a:p>
            <a:r>
              <a:rPr lang="en-US" sz="1400" dirty="0"/>
              <a:t>8</a:t>
            </a:r>
          </a:p>
          <a:p>
            <a:r>
              <a:rPr lang="en-US" sz="1400" dirty="0"/>
              <a:t>9</a:t>
            </a:r>
          </a:p>
          <a:p>
            <a:endParaRPr lang="en-US" sz="700" dirty="0"/>
          </a:p>
          <a:p>
            <a:r>
              <a:rPr lang="en-US" sz="1400" dirty="0"/>
              <a:t>10</a:t>
            </a:r>
          </a:p>
          <a:p>
            <a:endParaRPr lang="en-US" sz="700" dirty="0"/>
          </a:p>
          <a:p>
            <a:r>
              <a:rPr lang="en-US" sz="1400" dirty="0"/>
              <a:t>11</a:t>
            </a:r>
          </a:p>
          <a:p>
            <a:endParaRPr lang="en-US" sz="700" dirty="0"/>
          </a:p>
          <a:p>
            <a:r>
              <a:rPr lang="en-US" sz="1400" dirty="0"/>
              <a:t>12</a:t>
            </a:r>
          </a:p>
          <a:p>
            <a:endParaRPr lang="en-US" sz="700" dirty="0"/>
          </a:p>
          <a:p>
            <a:r>
              <a:rPr lang="en-US" sz="1400" dirty="0"/>
              <a:t>13</a:t>
            </a:r>
          </a:p>
          <a:p>
            <a:endParaRPr lang="en-US" sz="600" dirty="0"/>
          </a:p>
          <a:p>
            <a:r>
              <a:rPr lang="en-US" sz="1400" dirty="0"/>
              <a:t>14</a:t>
            </a:r>
          </a:p>
          <a:p>
            <a:r>
              <a:rPr lang="en-US" sz="1400" dirty="0"/>
              <a:t>15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828800" y="1752600"/>
            <a:ext cx="0" cy="4953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23416" y="14523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2362200" y="1752600"/>
            <a:ext cx="0" cy="4953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1447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9" name="Straight Arrow Connector 38"/>
          <p:cNvCxnSpPr>
            <a:stCxn id="6" idx="3"/>
          </p:cNvCxnSpPr>
          <p:nvPr/>
        </p:nvCxnSpPr>
        <p:spPr>
          <a:xfrm>
            <a:off x="4876800" y="4229100"/>
            <a:ext cx="990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2600" y="3810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876800" y="55626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76800" y="57912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876800" y="60198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876800" y="62484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38800" y="5334000"/>
            <a:ext cx="45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</a:p>
          <a:p>
            <a:r>
              <a:rPr lang="en-US" sz="1600" dirty="0"/>
              <a:t>B</a:t>
            </a:r>
          </a:p>
          <a:p>
            <a:r>
              <a:rPr lang="en-US" sz="1600" dirty="0"/>
              <a:t>C</a:t>
            </a:r>
          </a:p>
          <a:p>
            <a:r>
              <a:rPr lang="en-US" sz="1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829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/>
      <p:bldP spid="27" grpId="0"/>
      <p:bldP spid="29" grpId="0"/>
      <p:bldP spid="4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7467600" cy="1143000"/>
          </a:xfrm>
        </p:spPr>
        <p:txBody>
          <a:bodyPr/>
          <a:lstStyle/>
          <a:p>
            <a:r>
              <a:rPr lang="en-US" dirty="0"/>
              <a:t>Boolean 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33400"/>
          </a:xfrm>
        </p:spPr>
        <p:txBody>
          <a:bodyPr/>
          <a:lstStyle/>
          <a:p>
            <a:r>
              <a:rPr lang="en-US" dirty="0"/>
              <a:t>F(A,B,C,D) = </a:t>
            </a:r>
            <a:r>
              <a:rPr lang="el-GR" b="1" dirty="0"/>
              <a:t>Σ</a:t>
            </a:r>
            <a:r>
              <a:rPr lang="en-US" b="1" dirty="0"/>
              <a:t> (2,4,6,7,10,11,14,15)</a:t>
            </a:r>
            <a:r>
              <a:rPr lang="en-US" dirty="0"/>
              <a:t> using 8x1 line MUX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54733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16x1 line MUX :  inputs : 16, selector :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916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8x1 line MUX :  inputs : 8, selector : 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89199"/>
              </p:ext>
            </p:extLst>
          </p:nvPr>
        </p:nvGraphicFramePr>
        <p:xfrm>
          <a:off x="685800" y="2590800"/>
          <a:ext cx="548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2590800" y="3048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10000" y="3048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29200" y="3048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048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90800" y="3429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00400" y="3429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3429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38800" y="34290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0" y="40825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0600" y="4572000"/>
            <a:ext cx="99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     :</a:t>
            </a:r>
          </a:p>
          <a:p>
            <a:endParaRPr lang="en-US" dirty="0"/>
          </a:p>
          <a:p>
            <a:r>
              <a:rPr lang="en-US" dirty="0"/>
              <a:t>A       :</a:t>
            </a:r>
          </a:p>
          <a:p>
            <a:endParaRPr lang="en-US" dirty="0"/>
          </a:p>
          <a:p>
            <a:r>
              <a:rPr lang="en-US" dirty="0"/>
              <a:t>GND :</a:t>
            </a:r>
          </a:p>
          <a:p>
            <a:endParaRPr lang="en-US" dirty="0"/>
          </a:p>
          <a:p>
            <a:r>
              <a:rPr lang="en-US" dirty="0"/>
              <a:t>VCC 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4572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200" y="510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200" y="5638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I0, I1, I5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6260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I2, I6, I7</a:t>
            </a:r>
          </a:p>
        </p:txBody>
      </p:sp>
    </p:spTree>
    <p:extLst>
      <p:ext uri="{BB962C8B-B14F-4D97-AF65-F5344CB8AC3E}">
        <p14:creationId xmlns:p14="http://schemas.microsoft.com/office/powerpoint/2010/main" val="34449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7467600" cy="1143000"/>
          </a:xfrm>
        </p:spPr>
        <p:txBody>
          <a:bodyPr/>
          <a:lstStyle/>
          <a:p>
            <a:r>
              <a:rPr lang="en-US" dirty="0"/>
              <a:t>Boolean 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33400"/>
          </a:xfrm>
        </p:spPr>
        <p:txBody>
          <a:bodyPr/>
          <a:lstStyle/>
          <a:p>
            <a:r>
              <a:rPr lang="en-US" dirty="0"/>
              <a:t>F(A,B,C,D) = </a:t>
            </a:r>
            <a:r>
              <a:rPr lang="el-GR" b="1" dirty="0"/>
              <a:t>Σ</a:t>
            </a:r>
            <a:r>
              <a:rPr lang="en-US" b="1" dirty="0"/>
              <a:t> (2,4,6,7,10,11,14,15)</a:t>
            </a:r>
            <a:r>
              <a:rPr lang="en-US" dirty="0"/>
              <a:t> using 8x1 line MUX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160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2089666"/>
            <a:ext cx="99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     :</a:t>
            </a:r>
          </a:p>
          <a:p>
            <a:endParaRPr lang="en-US" dirty="0"/>
          </a:p>
          <a:p>
            <a:r>
              <a:rPr lang="en-US" dirty="0"/>
              <a:t>A       :</a:t>
            </a:r>
          </a:p>
          <a:p>
            <a:endParaRPr lang="en-US" dirty="0"/>
          </a:p>
          <a:p>
            <a:r>
              <a:rPr lang="en-US" dirty="0"/>
              <a:t>GND :</a:t>
            </a:r>
          </a:p>
          <a:p>
            <a:endParaRPr lang="en-US" dirty="0"/>
          </a:p>
          <a:p>
            <a:r>
              <a:rPr lang="en-US" dirty="0"/>
              <a:t>VCC 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600" y="2089666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52600" y="26230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0" y="31564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I0, I1, I5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52600" y="3777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I2, I6, I7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4400" y="1765042"/>
            <a:ext cx="1905000" cy="2883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x 1 line</a:t>
            </a:r>
          </a:p>
          <a:p>
            <a:pPr algn="ctr"/>
            <a:r>
              <a:rPr lang="en-US" dirty="0"/>
              <a:t> MUX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86200" y="1993642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81400" y="3289042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16992" y="2603242"/>
            <a:ext cx="5074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16992" y="3935031"/>
            <a:ext cx="5074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0" y="2280166"/>
            <a:ext cx="838200" cy="182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0" y="3593842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35356" y="2908042"/>
            <a:ext cx="14890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216992" y="4203442"/>
            <a:ext cx="5074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24400" y="1841242"/>
            <a:ext cx="457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700" dirty="0"/>
          </a:p>
          <a:p>
            <a:r>
              <a:rPr lang="en-US" sz="1400" dirty="0"/>
              <a:t>1</a:t>
            </a:r>
          </a:p>
          <a:p>
            <a:endParaRPr lang="en-US" sz="700" dirty="0"/>
          </a:p>
          <a:p>
            <a:r>
              <a:rPr lang="en-US" sz="1400" dirty="0"/>
              <a:t>2</a:t>
            </a:r>
          </a:p>
          <a:p>
            <a:endParaRPr lang="en-US" sz="700" dirty="0"/>
          </a:p>
          <a:p>
            <a:r>
              <a:rPr lang="en-US" sz="1400" dirty="0"/>
              <a:t>3</a:t>
            </a:r>
          </a:p>
          <a:p>
            <a:endParaRPr lang="en-US" sz="700" dirty="0"/>
          </a:p>
          <a:p>
            <a:r>
              <a:rPr lang="en-US" sz="1400" dirty="0"/>
              <a:t>4</a:t>
            </a:r>
          </a:p>
          <a:p>
            <a:endParaRPr lang="en-US" sz="700" dirty="0"/>
          </a:p>
          <a:p>
            <a:r>
              <a:rPr lang="en-US" sz="1400" dirty="0"/>
              <a:t>5</a:t>
            </a:r>
          </a:p>
          <a:p>
            <a:endParaRPr lang="en-US" sz="700" dirty="0"/>
          </a:p>
          <a:p>
            <a:r>
              <a:rPr lang="en-US" sz="1400" dirty="0"/>
              <a:t>6</a:t>
            </a:r>
          </a:p>
          <a:p>
            <a:endParaRPr lang="en-US" sz="700" dirty="0"/>
          </a:p>
          <a:p>
            <a:r>
              <a:rPr lang="en-US" sz="1400" dirty="0"/>
              <a:t>7</a:t>
            </a:r>
          </a:p>
          <a:p>
            <a:endParaRPr lang="en-US" sz="500" dirty="0"/>
          </a:p>
        </p:txBody>
      </p:sp>
      <p:cxnSp>
        <p:nvCxnSpPr>
          <p:cNvPr id="34" name="Straight Arrow Connector 33"/>
          <p:cNvCxnSpPr>
            <a:stCxn id="24" idx="3"/>
          </p:cNvCxnSpPr>
          <p:nvPr/>
        </p:nvCxnSpPr>
        <p:spPr>
          <a:xfrm>
            <a:off x="6629400" y="3206621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34200" y="2747355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1816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43856" y="5117842"/>
            <a:ext cx="145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      C    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6388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960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35356" y="1828800"/>
            <a:ext cx="0" cy="289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235356" y="20478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74821" y="21820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Connector 48"/>
          <p:cNvCxnSpPr>
            <a:stCxn id="48" idx="3"/>
          </p:cNvCxnSpPr>
          <p:nvPr/>
        </p:nvCxnSpPr>
        <p:spPr>
          <a:xfrm>
            <a:off x="3573492" y="2667000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66288" y="1524000"/>
            <a:ext cx="50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886200" y="1828800"/>
            <a:ext cx="0" cy="2895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33800" y="1524000"/>
            <a:ext cx="3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216992" y="1828800"/>
            <a:ext cx="0" cy="2895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64592" y="1524000"/>
            <a:ext cx="3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1000" y="5943600"/>
            <a:ext cx="6248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Implement F(</a:t>
            </a:r>
            <a:r>
              <a:rPr lang="en-US" dirty="0" err="1">
                <a:solidFill>
                  <a:srgbClr val="FF0000"/>
                </a:solidFill>
              </a:rPr>
              <a:t>x,y,z</a:t>
            </a:r>
            <a:r>
              <a:rPr lang="en-US" dirty="0">
                <a:solidFill>
                  <a:srgbClr val="FF0000"/>
                </a:solidFill>
              </a:rPr>
              <a:t>)=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(0,1,4,6) using a 8x1 line MUX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1000" y="6412468"/>
            <a:ext cx="6248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Implement F(</a:t>
            </a:r>
            <a:r>
              <a:rPr lang="en-US" dirty="0" err="1">
                <a:solidFill>
                  <a:srgbClr val="FF0000"/>
                </a:solidFill>
              </a:rPr>
              <a:t>x,y,z</a:t>
            </a:r>
            <a:r>
              <a:rPr lang="en-US" dirty="0">
                <a:solidFill>
                  <a:srgbClr val="FF0000"/>
                </a:solidFill>
              </a:rPr>
              <a:t>)=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(0,1,4,6) using a 4x1 line MUX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3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/>
      <p:bldP spid="35" grpId="0"/>
      <p:bldP spid="39" grpId="0"/>
      <p:bldP spid="50" grpId="0"/>
      <p:bldP spid="53" grpId="0"/>
      <p:bldP spid="58" grpId="0"/>
      <p:bldP spid="66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467600" cy="1143000"/>
          </a:xfrm>
        </p:spPr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153400" cy="3124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decoder is a digital circuit that detects the presence of a specified combination of bits (code) on its inputs and indicates the presence of that code by a specified output level. </a:t>
            </a:r>
          </a:p>
          <a:p>
            <a:pPr algn="just"/>
            <a:r>
              <a:rPr lang="en-US" sz="2200" dirty="0"/>
              <a:t>In its general form, a decoder has n input lines to handle n bits and from one to 2</a:t>
            </a:r>
            <a:r>
              <a:rPr lang="en-US" sz="2200" baseline="30000" dirty="0"/>
              <a:t>n</a:t>
            </a:r>
            <a:r>
              <a:rPr lang="en-US" sz="2200" dirty="0"/>
              <a:t> output lines to indicate the presence of one or more n-bit combinations.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4191000"/>
            <a:ext cx="175260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2 to 4 Line</a:t>
            </a:r>
          </a:p>
          <a:p>
            <a:pPr algn="ctr"/>
            <a:r>
              <a:rPr lang="en-US" dirty="0"/>
              <a:t>Decoder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4724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0" y="5410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4419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5334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7800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57800" y="5715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4514671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7400" y="41910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43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 F(</a:t>
            </a:r>
            <a:r>
              <a:rPr lang="en-US" dirty="0" err="1">
                <a:solidFill>
                  <a:srgbClr val="FF0000"/>
                </a:solidFill>
              </a:rPr>
              <a:t>x,y,z</a:t>
            </a:r>
            <a:r>
              <a:rPr lang="en-US" dirty="0">
                <a:solidFill>
                  <a:srgbClr val="FF0000"/>
                </a:solidFill>
              </a:rPr>
              <a:t>)=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(0,1,4,6) using a 8x1 line MUX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24400" y="1765042"/>
            <a:ext cx="1905000" cy="2883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x 1 line</a:t>
            </a:r>
          </a:p>
          <a:p>
            <a:pPr algn="ctr"/>
            <a:r>
              <a:rPr lang="en-US" dirty="0"/>
              <a:t> MUX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841242"/>
            <a:ext cx="457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700" dirty="0"/>
          </a:p>
          <a:p>
            <a:r>
              <a:rPr lang="en-US" sz="1400" dirty="0"/>
              <a:t>1</a:t>
            </a:r>
          </a:p>
          <a:p>
            <a:endParaRPr lang="en-US" sz="700" dirty="0"/>
          </a:p>
          <a:p>
            <a:r>
              <a:rPr lang="en-US" sz="1400" dirty="0"/>
              <a:t>2</a:t>
            </a:r>
          </a:p>
          <a:p>
            <a:endParaRPr lang="en-US" sz="700" dirty="0"/>
          </a:p>
          <a:p>
            <a:r>
              <a:rPr lang="en-US" sz="1400" dirty="0"/>
              <a:t>3</a:t>
            </a:r>
          </a:p>
          <a:p>
            <a:endParaRPr lang="en-US" sz="700" dirty="0"/>
          </a:p>
          <a:p>
            <a:r>
              <a:rPr lang="en-US" sz="1400" dirty="0"/>
              <a:t>4</a:t>
            </a:r>
          </a:p>
          <a:p>
            <a:endParaRPr lang="en-US" sz="700" dirty="0"/>
          </a:p>
          <a:p>
            <a:r>
              <a:rPr lang="en-US" sz="1400" dirty="0"/>
              <a:t>5</a:t>
            </a:r>
          </a:p>
          <a:p>
            <a:endParaRPr lang="en-US" sz="700" dirty="0"/>
          </a:p>
          <a:p>
            <a:r>
              <a:rPr lang="en-US" sz="1400" dirty="0"/>
              <a:t>6</a:t>
            </a:r>
          </a:p>
          <a:p>
            <a:endParaRPr lang="en-US" sz="700" dirty="0"/>
          </a:p>
          <a:p>
            <a:r>
              <a:rPr lang="en-US" sz="1400" dirty="0"/>
              <a:t>7</a:t>
            </a:r>
          </a:p>
          <a:p>
            <a:endParaRPr lang="en-US" sz="500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6629400" y="3206621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816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43856" y="5117842"/>
            <a:ext cx="145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     Y      Z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388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096000" y="4648200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0" y="1765042"/>
            <a:ext cx="0" cy="3416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9400" y="129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19812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00400" y="22860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0400" y="32766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0400" y="3886200"/>
            <a:ext cx="1524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86200" y="1765042"/>
            <a:ext cx="0" cy="3416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5200" y="129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1188" y="2590800"/>
            <a:ext cx="8312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0" y="2895600"/>
            <a:ext cx="8312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0" y="3581400"/>
            <a:ext cx="8312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0" y="4191000"/>
            <a:ext cx="8312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 F(</a:t>
            </a:r>
            <a:r>
              <a:rPr lang="en-US" dirty="0" err="1">
                <a:solidFill>
                  <a:srgbClr val="FF0000"/>
                </a:solidFill>
              </a:rPr>
              <a:t>x,y,z</a:t>
            </a:r>
            <a:r>
              <a:rPr lang="en-US" dirty="0">
                <a:solidFill>
                  <a:srgbClr val="FF0000"/>
                </a:solidFill>
              </a:rPr>
              <a:t>)= 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r>
              <a:rPr lang="en-US" b="1" dirty="0">
                <a:solidFill>
                  <a:srgbClr val="FF0000"/>
                </a:solidFill>
              </a:rPr>
              <a:t>(0,1,4,6) using a 4x1 line MUX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711044"/>
              </p:ext>
            </p:extLst>
          </p:nvPr>
        </p:nvGraphicFramePr>
        <p:xfrm>
          <a:off x="723900" y="1676400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X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35491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4038600"/>
            <a:ext cx="99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0</a:t>
            </a:r>
            <a:r>
              <a:rPr lang="en-US" dirty="0"/>
              <a:t>     :</a:t>
            </a:r>
          </a:p>
          <a:p>
            <a:endParaRPr lang="en-US" dirty="0"/>
          </a:p>
          <a:p>
            <a:r>
              <a:rPr lang="en-US" dirty="0"/>
              <a:t>X       :</a:t>
            </a:r>
          </a:p>
          <a:p>
            <a:endParaRPr lang="en-US" dirty="0"/>
          </a:p>
          <a:p>
            <a:r>
              <a:rPr lang="en-US" dirty="0"/>
              <a:t>GND :</a:t>
            </a:r>
          </a:p>
          <a:p>
            <a:endParaRPr lang="en-US" dirty="0"/>
          </a:p>
          <a:p>
            <a:r>
              <a:rPr lang="en-US" dirty="0"/>
              <a:t>VCC 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4038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5105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5726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I0</a:t>
            </a:r>
          </a:p>
        </p:txBody>
      </p:sp>
      <p:sp>
        <p:nvSpPr>
          <p:cNvPr id="13" name="Oval 12"/>
          <p:cNvSpPr/>
          <p:nvPr/>
        </p:nvSpPr>
        <p:spPr>
          <a:xfrm>
            <a:off x="1353312" y="21336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2133600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53312" y="2505456"/>
            <a:ext cx="304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81656" y="2494026"/>
            <a:ext cx="304800" cy="2514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96712" y="3014246"/>
            <a:ext cx="1905000" cy="2883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 x 1 line</a:t>
            </a:r>
          </a:p>
          <a:p>
            <a:pPr algn="ctr"/>
            <a:r>
              <a:rPr lang="en-US" dirty="0"/>
              <a:t> MUX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6712" y="3714452"/>
            <a:ext cx="457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US" sz="1400" dirty="0"/>
          </a:p>
          <a:p>
            <a:endParaRPr lang="en-US" sz="700" dirty="0"/>
          </a:p>
          <a:p>
            <a:r>
              <a:rPr lang="en-US" sz="1400" dirty="0"/>
              <a:t>1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1400" dirty="0"/>
              <a:t>2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1400" dirty="0"/>
              <a:t>3</a:t>
            </a:r>
          </a:p>
          <a:p>
            <a:endParaRPr lang="en-US" sz="500" dirty="0"/>
          </a:p>
        </p:txBody>
      </p:sp>
      <p:cxnSp>
        <p:nvCxnSpPr>
          <p:cNvPr id="27" name="Straight Arrow Connector 26"/>
          <p:cNvCxnSpPr>
            <a:stCxn id="17" idx="3"/>
          </p:cNvCxnSpPr>
          <p:nvPr/>
        </p:nvCxnSpPr>
        <p:spPr>
          <a:xfrm>
            <a:off x="7601712" y="4455825"/>
            <a:ext cx="762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06512" y="399655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16168" y="6367046"/>
            <a:ext cx="145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Y    Z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11112" y="5897404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068312" y="5897404"/>
            <a:ext cx="0" cy="469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07668" y="3078004"/>
            <a:ext cx="0" cy="289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7668" y="3297080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47133" y="3431233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Connector 35"/>
          <p:cNvCxnSpPr>
            <a:stCxn id="35" idx="3"/>
          </p:cNvCxnSpPr>
          <p:nvPr/>
        </p:nvCxnSpPr>
        <p:spPr>
          <a:xfrm>
            <a:off x="4545804" y="3916204"/>
            <a:ext cx="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8600" y="2773204"/>
            <a:ext cx="50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858512" y="3078004"/>
            <a:ext cx="0" cy="28956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6112" y="2773204"/>
            <a:ext cx="3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9304" y="3078004"/>
            <a:ext cx="0" cy="2895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36904" y="2773204"/>
            <a:ext cx="35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45805" y="4419600"/>
            <a:ext cx="109299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07668" y="4953000"/>
            <a:ext cx="1533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58512" y="5486400"/>
            <a:ext cx="80648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68502" y="3886200"/>
            <a:ext cx="54649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9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DeMultiplexers</a:t>
            </a:r>
            <a:r>
              <a:rPr lang="en-US" dirty="0"/>
              <a:t> (</a:t>
            </a:r>
            <a:r>
              <a:rPr lang="en-US" dirty="0" err="1"/>
              <a:t>DeMUX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3200400"/>
          </a:xfrm>
        </p:spPr>
        <p:txBody>
          <a:bodyPr/>
          <a:lstStyle/>
          <a:p>
            <a:r>
              <a:rPr lang="en-US" dirty="0"/>
              <a:t> A </a:t>
            </a:r>
            <a:r>
              <a:rPr lang="en-US" dirty="0" err="1"/>
              <a:t>DeMultiplexer</a:t>
            </a:r>
            <a:r>
              <a:rPr lang="en-US" dirty="0"/>
              <a:t> is a combinational circuit that directs the single input line to selected one of many output lines. </a:t>
            </a:r>
          </a:p>
          <a:p>
            <a:r>
              <a:rPr lang="en-US" dirty="0"/>
              <a:t>The selection of a particular output line is controlled by a set of selection lines. </a:t>
            </a:r>
          </a:p>
          <a:p>
            <a:r>
              <a:rPr lang="en-US" dirty="0"/>
              <a:t>Normally, there are    2</a:t>
            </a:r>
            <a:r>
              <a:rPr lang="en-US" baseline="30000" dirty="0"/>
              <a:t>n</a:t>
            </a:r>
            <a:r>
              <a:rPr lang="en-US" dirty="0"/>
              <a:t>    output lines and  n  selection lines whose bit combinations determine which output is selected.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4648200"/>
            <a:ext cx="175260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1 to 4 Line</a:t>
            </a:r>
          </a:p>
          <a:p>
            <a:pPr algn="ctr"/>
            <a:r>
              <a:rPr lang="en-US" dirty="0" err="1"/>
              <a:t>DeMUX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5386864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4724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29400" y="5638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29400" y="5181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29400" y="6019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0960" y="51565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9000" y="44958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O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O</a:t>
            </a:r>
            <a:r>
              <a:rPr lang="en-US" baseline="-25000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6400" y="6125528"/>
            <a:ext cx="0" cy="351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9800" y="6114288"/>
            <a:ext cx="0" cy="351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647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     S0</a:t>
            </a:r>
          </a:p>
        </p:txBody>
      </p:sp>
    </p:spTree>
    <p:extLst>
      <p:ext uri="{BB962C8B-B14F-4D97-AF65-F5344CB8AC3E}">
        <p14:creationId xmlns:p14="http://schemas.microsoft.com/office/powerpoint/2010/main" val="359830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7467600" cy="1143000"/>
          </a:xfrm>
        </p:spPr>
        <p:txBody>
          <a:bodyPr/>
          <a:lstStyle/>
          <a:p>
            <a:r>
              <a:rPr lang="en-US" dirty="0"/>
              <a:t>2 to 4 Line Decoder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40063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4539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4888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5269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AB</a:t>
            </a:r>
            <a:r>
              <a:rPr lang="en-US" baseline="300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563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= AB</a:t>
            </a:r>
            <a:endParaRPr lang="en-US" baseline="30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3730"/>
              </p:ext>
            </p:extLst>
          </p:nvPr>
        </p:nvGraphicFramePr>
        <p:xfrm>
          <a:off x="304800" y="1143000"/>
          <a:ext cx="1066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19210"/>
              </p:ext>
            </p:extLst>
          </p:nvPr>
        </p:nvGraphicFramePr>
        <p:xfrm>
          <a:off x="1371600" y="1143000"/>
          <a:ext cx="2590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5604"/>
              </p:ext>
            </p:extLst>
          </p:nvPr>
        </p:nvGraphicFramePr>
        <p:xfrm>
          <a:off x="1371600" y="1524000"/>
          <a:ext cx="25908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62600" y="1219200"/>
            <a:ext cx="175260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2 to 4 Line</a:t>
            </a:r>
          </a:p>
          <a:p>
            <a:pPr algn="ctr"/>
            <a:r>
              <a:rPr lang="en-US" dirty="0"/>
              <a:t>Decoder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53000" y="1752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53000" y="2438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15200" y="1447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5200" y="2362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15200" y="1905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15200" y="2743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0" y="1542871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24800" y="12192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0891"/>
              </p:ext>
            </p:extLst>
          </p:nvPr>
        </p:nvGraphicFramePr>
        <p:xfrm>
          <a:off x="1371600" y="1915160"/>
          <a:ext cx="25908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18136"/>
              </p:ext>
            </p:extLst>
          </p:nvPr>
        </p:nvGraphicFramePr>
        <p:xfrm>
          <a:off x="1371600" y="2296160"/>
          <a:ext cx="25908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26754"/>
              </p:ext>
            </p:extLst>
          </p:nvPr>
        </p:nvGraphicFramePr>
        <p:xfrm>
          <a:off x="1371600" y="2677160"/>
          <a:ext cx="2590800" cy="370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3979068" y="3624072"/>
            <a:ext cx="0" cy="2929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97632" y="3624072"/>
            <a:ext cx="0" cy="2929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10000" y="3151632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19600" y="3166872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44" y="4264961"/>
            <a:ext cx="762000" cy="54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3988032" y="37669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27497" y="39011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Straight Connector 45"/>
          <p:cNvCxnSpPr>
            <a:stCxn id="45" idx="3"/>
          </p:cNvCxnSpPr>
          <p:nvPr/>
        </p:nvCxnSpPr>
        <p:spPr>
          <a:xfrm>
            <a:off x="4326168" y="4386072"/>
            <a:ext cx="0" cy="2167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80964" y="37669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20429" y="39011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Straight Connector 48"/>
          <p:cNvCxnSpPr>
            <a:stCxn id="48" idx="3"/>
          </p:cNvCxnSpPr>
          <p:nvPr/>
        </p:nvCxnSpPr>
        <p:spPr>
          <a:xfrm>
            <a:off x="4919100" y="4386072"/>
            <a:ext cx="7525" cy="2167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44" y="4872764"/>
            <a:ext cx="762000" cy="56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471958"/>
            <a:ext cx="762000" cy="56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0"/>
            <a:ext cx="762000" cy="56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Straight Connector 53"/>
          <p:cNvCxnSpPr/>
          <p:nvPr/>
        </p:nvCxnSpPr>
        <p:spPr>
          <a:xfrm>
            <a:off x="4326169" y="4495800"/>
            <a:ext cx="1245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926625" y="4684776"/>
            <a:ext cx="645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438900" y="426496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343400" y="4992624"/>
            <a:ext cx="12455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580964" y="5257800"/>
            <a:ext cx="10080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400800" y="49646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62700" y="55626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618386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988032" y="5638800"/>
            <a:ext cx="16009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95088" y="5900928"/>
            <a:ext cx="645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97632" y="6477000"/>
            <a:ext cx="10085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62400" y="6248400"/>
            <a:ext cx="16009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41" grpId="0"/>
      <p:bldP spid="42" grpId="0"/>
      <p:bldP spid="57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to 8 Line Decoder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467600" cy="258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4539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888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yz</a:t>
            </a:r>
            <a:r>
              <a:rPr lang="en-US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650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yz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457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 = xy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4600" y="4920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 = xy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52900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 = xyz</a:t>
            </a:r>
            <a:r>
              <a:rPr lang="en-US" baseline="30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4600" y="5682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7</a:t>
            </a:r>
            <a:r>
              <a:rPr lang="en-US" dirty="0"/>
              <a:t> = xyz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725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to 8 Line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984" y="160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984" y="19489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633984" y="231826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yz</a:t>
            </a:r>
            <a:r>
              <a:rPr lang="en-US" baseline="30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984" y="27109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= x</a:t>
            </a:r>
            <a:r>
              <a:rPr lang="en-US" baseline="30000" dirty="0"/>
              <a:t>0</a:t>
            </a:r>
            <a:r>
              <a:rPr lang="en-US" dirty="0"/>
              <a:t>yz</a:t>
            </a:r>
            <a:endParaRPr lang="en-US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8744" y="3015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 = xy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8744" y="3364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5</a:t>
            </a:r>
            <a:r>
              <a:rPr lang="en-US" dirty="0"/>
              <a:t> = xy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618744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6</a:t>
            </a:r>
            <a:r>
              <a:rPr lang="en-US" dirty="0"/>
              <a:t> = xyz</a:t>
            </a:r>
            <a:r>
              <a:rPr lang="en-US" baseline="30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744" y="4126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7</a:t>
            </a:r>
            <a:r>
              <a:rPr lang="en-US" dirty="0"/>
              <a:t> = xyz</a:t>
            </a:r>
            <a:endParaRPr lang="en-US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14449"/>
            <a:ext cx="4800600" cy="531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15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to 16 Line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1981200"/>
          </a:xfrm>
        </p:spPr>
        <p:txBody>
          <a:bodyPr/>
          <a:lstStyle/>
          <a:p>
            <a:r>
              <a:rPr lang="en-US" dirty="0"/>
              <a:t>2 to 4 line decoder  ---- 2 inputs and 2</a:t>
            </a:r>
            <a:r>
              <a:rPr lang="en-US" baseline="30000" dirty="0"/>
              <a:t>2</a:t>
            </a:r>
            <a:r>
              <a:rPr lang="en-US" dirty="0"/>
              <a:t> =4 outputs</a:t>
            </a:r>
          </a:p>
          <a:p>
            <a:r>
              <a:rPr lang="en-US" dirty="0"/>
              <a:t>3 to 8 line decoder  ---- 3 inputs and 2</a:t>
            </a:r>
            <a:r>
              <a:rPr lang="en-US" baseline="30000" dirty="0"/>
              <a:t>3</a:t>
            </a:r>
            <a:r>
              <a:rPr lang="en-US" dirty="0"/>
              <a:t> =8 outputs</a:t>
            </a:r>
          </a:p>
          <a:p>
            <a:r>
              <a:rPr lang="en-US" dirty="0"/>
              <a:t>4 to 16 line decoder  ---- 4 inputs and 2</a:t>
            </a:r>
            <a:r>
              <a:rPr lang="en-US" baseline="30000" dirty="0"/>
              <a:t>4</a:t>
            </a:r>
            <a:r>
              <a:rPr lang="en-US" dirty="0"/>
              <a:t> =16 outputs</a:t>
            </a:r>
          </a:p>
          <a:p>
            <a:r>
              <a:rPr lang="en-US" dirty="0"/>
              <a:t>5 to ? line decoder  ---- 5 inputs and ? Outputs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3886200"/>
            <a:ext cx="46482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 yourself: Applications of Decoder</a:t>
            </a:r>
          </a:p>
        </p:txBody>
      </p:sp>
    </p:spTree>
    <p:extLst>
      <p:ext uri="{BB962C8B-B14F-4D97-AF65-F5344CB8AC3E}">
        <p14:creationId xmlns:p14="http://schemas.microsoft.com/office/powerpoint/2010/main" val="41998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/>
              <a:t>Implementation of function using Decoder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F(X,Y,Z) = </a:t>
            </a:r>
            <a:r>
              <a:rPr lang="el-GR" b="1" dirty="0"/>
              <a:t>Σ</a:t>
            </a:r>
            <a:r>
              <a:rPr lang="en-US" b="1" dirty="0"/>
              <a:t> (2,4,6,7)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2819400"/>
            <a:ext cx="1752600" cy="3416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to 8 Line Decoder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3833337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7400" y="4595337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3048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19600" y="3962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3505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43434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3623608"/>
            <a:ext cx="53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1168" y="28194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57400" y="5357337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1168" y="4512362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5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6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7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19600" y="5715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5257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19600" y="6096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71" y="3691163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/>
        </p:nvCxnSpPr>
        <p:spPr>
          <a:xfrm flipV="1">
            <a:off x="4876800" y="3956792"/>
            <a:ext cx="1142695" cy="5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6800" y="6096000"/>
            <a:ext cx="8074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75071" y="4718792"/>
            <a:ext cx="9144" cy="1377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84215" y="4709648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0" y="4109192"/>
            <a:ext cx="721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22671" y="4413992"/>
            <a:ext cx="569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0" y="4109192"/>
            <a:ext cx="0" cy="69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876800" y="48006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13832" y="4413992"/>
            <a:ext cx="0" cy="1301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5715000"/>
            <a:ext cx="5608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62800" y="402280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7275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Implementation of Adder using Decoder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048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4648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400" y="6019800"/>
            <a:ext cx="73152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Any Expression can be implemented by decoder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(practice: d(</a:t>
            </a:r>
            <a:r>
              <a:rPr lang="en-US" dirty="0" err="1">
                <a:solidFill>
                  <a:srgbClr val="FF0000"/>
                </a:solidFill>
              </a:rPr>
              <a:t>p,q,r,s</a:t>
            </a:r>
            <a:r>
              <a:rPr lang="en-US" dirty="0">
                <a:solidFill>
                  <a:srgbClr val="FF0000"/>
                </a:solidFill>
              </a:rPr>
              <a:t>)=</a:t>
            </a:r>
            <a:r>
              <a:rPr lang="el-GR" b="1" dirty="0"/>
              <a:t> Σ</a:t>
            </a:r>
            <a:r>
              <a:rPr lang="en-US" b="1" dirty="0"/>
              <a:t> (0, 3, 5, 6, 7, 9, 12)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2286000"/>
          </a:xfrm>
        </p:spPr>
        <p:txBody>
          <a:bodyPr/>
          <a:lstStyle/>
          <a:p>
            <a:r>
              <a:rPr lang="en-US" dirty="0"/>
              <a:t> An encoder is a digital circuit that performs the inverse operation of a decoder. </a:t>
            </a:r>
          </a:p>
          <a:p>
            <a:r>
              <a:rPr lang="en-US" dirty="0"/>
              <a:t>An encoder has 2</a:t>
            </a:r>
            <a:r>
              <a:rPr lang="en-US" baseline="30000" dirty="0"/>
              <a:t>n</a:t>
            </a:r>
            <a:r>
              <a:rPr lang="en-US" dirty="0"/>
              <a:t> input lines and  n  output lines.</a:t>
            </a:r>
          </a:p>
          <a:p>
            <a:r>
              <a:rPr lang="en-US" dirty="0"/>
              <a:t>The output lines, as an aggregate, generate the binary code corresponding to the input value.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4191000"/>
            <a:ext cx="1905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 to 2 line Encoder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34000" y="4703064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545592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4495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19400" y="5410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19400" y="49530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9400" y="57912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3224" y="4495800"/>
            <a:ext cx="53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42672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1339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1404</TotalTime>
  <Words>1192</Words>
  <Application>Microsoft Office PowerPoint</Application>
  <PresentationFormat>On-screen Show (4:3)</PresentationFormat>
  <Paragraphs>473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Schoolbook</vt:lpstr>
      <vt:lpstr>Wingdings</vt:lpstr>
      <vt:lpstr>Wingdings 2</vt:lpstr>
      <vt:lpstr>Oriel</vt:lpstr>
      <vt:lpstr>CSE 219: Digital Logic &amp; Computer Design</vt:lpstr>
      <vt:lpstr>Decoders</vt:lpstr>
      <vt:lpstr>2 to 4 Line Decoder</vt:lpstr>
      <vt:lpstr>3 to 8 Line Decoder</vt:lpstr>
      <vt:lpstr>3 to 8 Line Decoder</vt:lpstr>
      <vt:lpstr>4 to 16 Line Decoder</vt:lpstr>
      <vt:lpstr>Implementation of function using Decoder</vt:lpstr>
      <vt:lpstr>Implementation of Adder using Decoder</vt:lpstr>
      <vt:lpstr>Encoder</vt:lpstr>
      <vt:lpstr>4 to 2 line Encoder</vt:lpstr>
      <vt:lpstr>8 to 3 line Encoder</vt:lpstr>
      <vt:lpstr>8 to 3 line Encoder</vt:lpstr>
      <vt:lpstr>Encoder</vt:lpstr>
      <vt:lpstr>Multiplexer</vt:lpstr>
      <vt:lpstr>4 to 1 Line Multiplexer</vt:lpstr>
      <vt:lpstr>Multiplexer</vt:lpstr>
      <vt:lpstr>    Boolean Function Implementation</vt:lpstr>
      <vt:lpstr>Boolean Function Implementation</vt:lpstr>
      <vt:lpstr>Boolean Function Implementation</vt:lpstr>
      <vt:lpstr>Implement F(x,y,z)= Σ(0,1,4,6) using a 8x1 line MUX</vt:lpstr>
      <vt:lpstr>Implement F(x,y,z)= Σ(0,1,4,6) using a 4x1 line MUX</vt:lpstr>
      <vt:lpstr>DeMultiplexers (DeMUX)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64</cp:revision>
  <dcterms:created xsi:type="dcterms:W3CDTF">2020-07-16T07:11:12Z</dcterms:created>
  <dcterms:modified xsi:type="dcterms:W3CDTF">2023-02-10T04:04:40Z</dcterms:modified>
</cp:coreProperties>
</file>