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7" r:id="rId2"/>
    <p:sldId id="272" r:id="rId3"/>
    <p:sldId id="276" r:id="rId4"/>
    <p:sldId id="278" r:id="rId5"/>
    <p:sldId id="277" r:id="rId6"/>
    <p:sldId id="279" r:id="rId7"/>
    <p:sldId id="273" r:id="rId8"/>
    <p:sldId id="274" r:id="rId9"/>
    <p:sldId id="275" r:id="rId10"/>
    <p:sldId id="280" r:id="rId11"/>
    <p:sldId id="281" r:id="rId12"/>
    <p:sldId id="259" r:id="rId13"/>
    <p:sldId id="260" r:id="rId14"/>
    <p:sldId id="264" r:id="rId15"/>
    <p:sldId id="262" r:id="rId16"/>
    <p:sldId id="261" r:id="rId17"/>
    <p:sldId id="263" r:id="rId18"/>
    <p:sldId id="267" r:id="rId19"/>
    <p:sldId id="270" r:id="rId20"/>
    <p:sldId id="269" r:id="rId21"/>
    <p:sldId id="271" r:id="rId22"/>
    <p:sldId id="266"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642"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98B89E-B529-4177-8970-BC59ECAA830A}" type="datetimeFigureOut">
              <a:rPr lang="en-US" smtClean="0"/>
              <a:t>10-Feb-23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B43F3-CDF2-4B70-AE9B-26151BF8E1F1}" type="slidenum">
              <a:rPr lang="en-US" smtClean="0"/>
              <a:t>‹#›</a:t>
            </a:fld>
            <a:endParaRPr lang="en-US"/>
          </a:p>
        </p:txBody>
      </p:sp>
    </p:spTree>
    <p:extLst>
      <p:ext uri="{BB962C8B-B14F-4D97-AF65-F5344CB8AC3E}">
        <p14:creationId xmlns:p14="http://schemas.microsoft.com/office/powerpoint/2010/main" val="362804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9D9A4B8-8E5C-4162-9C63-CC05F62111A5}" type="datetime1">
              <a:rPr lang="en-US" smtClean="0"/>
              <a:t>10-Feb-23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9D2485F-384D-496E-AD10-BB7689FAD0D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65B15A-1779-4E14-A5E0-D9504AE2BFB5}" type="datetime1">
              <a:rPr lang="en-US" smtClean="0"/>
              <a:t>10-Feb-23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2485F-384D-496E-AD10-BB7689FAD0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162E54-C7B8-4CE3-AFF2-0497BC7861EF}" type="datetime1">
              <a:rPr lang="en-US" smtClean="0"/>
              <a:t>10-Feb-23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2485F-384D-496E-AD10-BB7689FAD0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DCAB7B9-247A-43C3-B68C-9B4421D07739}" type="datetime1">
              <a:rPr lang="en-US" smtClean="0"/>
              <a:t>10-Feb-23</a:t>
            </a:fld>
            <a:endParaRPr lang="en-US"/>
          </a:p>
        </p:txBody>
      </p:sp>
      <p:sp>
        <p:nvSpPr>
          <p:cNvPr id="9" name="Slide Number Placeholder 8"/>
          <p:cNvSpPr>
            <a:spLocks noGrp="1"/>
          </p:cNvSpPr>
          <p:nvPr>
            <p:ph type="sldNum" sz="quarter" idx="15"/>
          </p:nvPr>
        </p:nvSpPr>
        <p:spPr/>
        <p:txBody>
          <a:bodyPr rtlCol="0"/>
          <a:lstStyle/>
          <a:p>
            <a:fld id="{19D2485F-384D-496E-AD10-BB7689FAD0DD}"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5A9DB95-8519-4D7E-BB4C-D1C293F78C73}" type="datetime1">
              <a:rPr lang="en-US" smtClean="0"/>
              <a:t>10-Feb-23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9D2485F-384D-496E-AD10-BB7689FAD0D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C455D7C-21AC-4968-820D-3B2831BFA98E}" type="datetime1">
              <a:rPr lang="en-US" smtClean="0"/>
              <a:t>10-Feb-23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2485F-384D-496E-AD10-BB7689FAD0DD}"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C5E7AD4-B8EB-4560-AF9A-3A3719A68FD3}" type="datetime1">
              <a:rPr lang="en-US" smtClean="0"/>
              <a:t>10-Feb-23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D2485F-384D-496E-AD10-BB7689FAD0DD}"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781D59-177C-4132-BBE8-471B334E60C9}" type="datetime1">
              <a:rPr lang="en-US" smtClean="0"/>
              <a:t>10-Feb-23</a:t>
            </a:fld>
            <a:endParaRPr lang="en-US"/>
          </a:p>
        </p:txBody>
      </p:sp>
      <p:sp>
        <p:nvSpPr>
          <p:cNvPr id="7" name="Slide Number Placeholder 6"/>
          <p:cNvSpPr>
            <a:spLocks noGrp="1"/>
          </p:cNvSpPr>
          <p:nvPr>
            <p:ph type="sldNum" sz="quarter" idx="11"/>
          </p:nvPr>
        </p:nvSpPr>
        <p:spPr/>
        <p:txBody>
          <a:bodyPr rtlCol="0"/>
          <a:lstStyle/>
          <a:p>
            <a:fld id="{19D2485F-384D-496E-AD10-BB7689FAD0DD}"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C9517-8B9C-4577-98FE-581A61B08CE9}" type="datetime1">
              <a:rPr lang="en-US" smtClean="0"/>
              <a:t>10-Feb-23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D2485F-384D-496E-AD10-BB7689FAD0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4C2965E-5213-4044-926E-9EC42EAF7DEB}" type="datetime1">
              <a:rPr lang="en-US" smtClean="0"/>
              <a:t>10-Feb-23</a:t>
            </a:fld>
            <a:endParaRPr lang="en-US"/>
          </a:p>
        </p:txBody>
      </p:sp>
      <p:sp>
        <p:nvSpPr>
          <p:cNvPr id="22" name="Slide Number Placeholder 21"/>
          <p:cNvSpPr>
            <a:spLocks noGrp="1"/>
          </p:cNvSpPr>
          <p:nvPr>
            <p:ph type="sldNum" sz="quarter" idx="15"/>
          </p:nvPr>
        </p:nvSpPr>
        <p:spPr/>
        <p:txBody>
          <a:bodyPr rtlCol="0"/>
          <a:lstStyle/>
          <a:p>
            <a:fld id="{19D2485F-384D-496E-AD10-BB7689FAD0DD}"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FF75DDA-88CF-47C3-A2BE-CB9390FB128D}" type="datetime1">
              <a:rPr lang="en-US" smtClean="0"/>
              <a:t>10-Feb-23</a:t>
            </a:fld>
            <a:endParaRPr lang="en-US"/>
          </a:p>
        </p:txBody>
      </p:sp>
      <p:sp>
        <p:nvSpPr>
          <p:cNvPr id="18" name="Slide Number Placeholder 17"/>
          <p:cNvSpPr>
            <a:spLocks noGrp="1"/>
          </p:cNvSpPr>
          <p:nvPr>
            <p:ph type="sldNum" sz="quarter" idx="11"/>
          </p:nvPr>
        </p:nvSpPr>
        <p:spPr/>
        <p:txBody>
          <a:bodyPr rtlCol="0"/>
          <a:lstStyle/>
          <a:p>
            <a:fld id="{19D2485F-384D-496E-AD10-BB7689FAD0DD}"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4731714-ED98-4226-9A00-866815CEFBA7}" type="datetime1">
              <a:rPr lang="en-US" smtClean="0"/>
              <a:t>10-Feb-23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9D2485F-384D-496E-AD10-BB7689FAD0D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pPr algn="r"/>
            <a:r>
              <a:rPr lang="en-US" dirty="0" err="1"/>
              <a:t>Tamanna</a:t>
            </a:r>
            <a:r>
              <a:rPr lang="en-US" dirty="0"/>
              <a:t> </a:t>
            </a:r>
            <a:r>
              <a:rPr lang="en-US" dirty="0" err="1"/>
              <a:t>Haque</a:t>
            </a:r>
            <a:r>
              <a:rPr lang="en-US" dirty="0"/>
              <a:t> </a:t>
            </a:r>
            <a:r>
              <a:rPr lang="en-US" dirty="0" err="1"/>
              <a:t>Nipa</a:t>
            </a:r>
            <a:endParaRPr lang="en-US" dirty="0"/>
          </a:p>
          <a:p>
            <a:pPr algn="r"/>
            <a:r>
              <a:rPr lang="en-US" dirty="0"/>
              <a:t>Assistant Professor</a:t>
            </a:r>
          </a:p>
          <a:p>
            <a:pPr algn="r"/>
            <a:r>
              <a:rPr lang="en-US" dirty="0"/>
              <a:t>Dept. of CSE</a:t>
            </a:r>
          </a:p>
          <a:p>
            <a:pPr algn="r"/>
            <a:r>
              <a:rPr lang="en-US" dirty="0"/>
              <a:t>Stamford University Bangladesh</a:t>
            </a:r>
          </a:p>
        </p:txBody>
      </p:sp>
      <p:sp>
        <p:nvSpPr>
          <p:cNvPr id="6" name="Title 1">
            <a:extLst>
              <a:ext uri="{FF2B5EF4-FFF2-40B4-BE49-F238E27FC236}">
                <a16:creationId xmlns:a16="http://schemas.microsoft.com/office/drawing/2014/main" id="{4ADB7F08-F252-40C7-9EA4-4347A4A7EF95}"/>
              </a:ext>
            </a:extLst>
          </p:cNvPr>
          <p:cNvSpPr>
            <a:spLocks noGrp="1"/>
          </p:cNvSpPr>
          <p:nvPr>
            <p:ph type="ctrTitle"/>
          </p:nvPr>
        </p:nvSpPr>
        <p:spPr>
          <a:xfrm>
            <a:off x="2286000" y="3124200"/>
            <a:ext cx="6553200" cy="1894362"/>
          </a:xfrm>
        </p:spPr>
        <p:txBody>
          <a:bodyPr/>
          <a:lstStyle/>
          <a:p>
            <a:r>
              <a:rPr lang="en-US" dirty="0"/>
              <a:t>CSE 219: Digital Logic &amp; Computer Design</a:t>
            </a:r>
          </a:p>
        </p:txBody>
      </p:sp>
    </p:spTree>
    <p:extLst>
      <p:ext uri="{BB962C8B-B14F-4D97-AF65-F5344CB8AC3E}">
        <p14:creationId xmlns:p14="http://schemas.microsoft.com/office/powerpoint/2010/main" val="87991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859F-7ED7-4553-8733-8E3CE1E0676F}"/>
              </a:ext>
            </a:extLst>
          </p:cNvPr>
          <p:cNvSpPr>
            <a:spLocks noGrp="1"/>
          </p:cNvSpPr>
          <p:nvPr>
            <p:ph type="title"/>
          </p:nvPr>
        </p:nvSpPr>
        <p:spPr/>
        <p:txBody>
          <a:bodyPr/>
          <a:lstStyle/>
          <a:p>
            <a:r>
              <a:rPr lang="en-US" b="1" u="sng" dirty="0"/>
              <a:t>Range: 8 bit (-</a:t>
            </a:r>
            <a:r>
              <a:rPr lang="en-US" b="1" u="sng" dirty="0" err="1"/>
              <a:t>ve</a:t>
            </a:r>
            <a:r>
              <a:rPr lang="en-US" b="1" u="sng" dirty="0"/>
              <a:t> to +</a:t>
            </a:r>
            <a:r>
              <a:rPr lang="en-US" b="1" u="sng" dirty="0" err="1"/>
              <a:t>ve</a:t>
            </a:r>
            <a:r>
              <a:rPr lang="en-US" b="1" u="sng" dirty="0"/>
              <a:t>)</a:t>
            </a:r>
            <a:endParaRPr lang="en-US" dirty="0"/>
          </a:p>
        </p:txBody>
      </p:sp>
      <p:sp>
        <p:nvSpPr>
          <p:cNvPr id="7" name="Content Placeholder 6">
            <a:extLst>
              <a:ext uri="{FF2B5EF4-FFF2-40B4-BE49-F238E27FC236}">
                <a16:creationId xmlns:a16="http://schemas.microsoft.com/office/drawing/2014/main" id="{4460B0F7-420A-44DC-BBA1-1BFA241641C0}"/>
              </a:ext>
            </a:extLst>
          </p:cNvPr>
          <p:cNvSpPr>
            <a:spLocks noGrp="1"/>
          </p:cNvSpPr>
          <p:nvPr>
            <p:ph sz="quarter" idx="1"/>
          </p:nvPr>
        </p:nvSpPr>
        <p:spPr>
          <a:xfrm>
            <a:off x="457200" y="1600200"/>
            <a:ext cx="7467600" cy="990600"/>
          </a:xfrm>
        </p:spPr>
        <p:txBody>
          <a:bodyPr/>
          <a:lstStyle/>
          <a:p>
            <a:r>
              <a:rPr lang="en-US" b="1" u="sng" dirty="0"/>
              <a:t>Highest +</a:t>
            </a:r>
            <a:r>
              <a:rPr lang="en-US" b="1" u="sng" dirty="0" err="1"/>
              <a:t>ve</a:t>
            </a:r>
            <a:r>
              <a:rPr lang="en-US" b="1" u="sng" dirty="0"/>
              <a:t> number within 8 bit:</a:t>
            </a:r>
            <a:r>
              <a:rPr lang="en-US" b="1" dirty="0"/>
              <a:t> 64+32+16+8+4+2+1 = +127</a:t>
            </a:r>
            <a:endParaRPr lang="en-US" dirty="0"/>
          </a:p>
        </p:txBody>
      </p:sp>
      <p:sp>
        <p:nvSpPr>
          <p:cNvPr id="4" name="Slide Number Placeholder 3">
            <a:extLst>
              <a:ext uri="{FF2B5EF4-FFF2-40B4-BE49-F238E27FC236}">
                <a16:creationId xmlns:a16="http://schemas.microsoft.com/office/drawing/2014/main" id="{1FD5FCF3-A2CE-4A6D-82EA-F00F602B0836}"/>
              </a:ext>
            </a:extLst>
          </p:cNvPr>
          <p:cNvSpPr>
            <a:spLocks noGrp="1"/>
          </p:cNvSpPr>
          <p:nvPr>
            <p:ph type="sldNum" sz="quarter" idx="15"/>
          </p:nvPr>
        </p:nvSpPr>
        <p:spPr/>
        <p:txBody>
          <a:bodyPr/>
          <a:lstStyle/>
          <a:p>
            <a:fld id="{678D3AFA-5D09-48D4-B7E6-9FF617C03CC6}" type="slidenum">
              <a:rPr lang="en-US" smtClean="0"/>
              <a:t>10</a:t>
            </a:fld>
            <a:endParaRPr lang="en-US"/>
          </a:p>
        </p:txBody>
      </p:sp>
      <p:sp>
        <p:nvSpPr>
          <p:cNvPr id="8" name="Content Placeholder 6">
            <a:extLst>
              <a:ext uri="{FF2B5EF4-FFF2-40B4-BE49-F238E27FC236}">
                <a16:creationId xmlns:a16="http://schemas.microsoft.com/office/drawing/2014/main" id="{DA6E3D4F-C8F2-45C4-A77F-5C50BC5931BF}"/>
              </a:ext>
            </a:extLst>
          </p:cNvPr>
          <p:cNvSpPr txBox="1">
            <a:spLocks/>
          </p:cNvSpPr>
          <p:nvPr/>
        </p:nvSpPr>
        <p:spPr>
          <a:xfrm>
            <a:off x="533400" y="3962400"/>
            <a:ext cx="7467600" cy="990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b="1" u="sng" dirty="0"/>
              <a:t>Highest -</a:t>
            </a:r>
            <a:r>
              <a:rPr lang="en-US" b="1" u="sng" dirty="0" err="1"/>
              <a:t>ve</a:t>
            </a:r>
            <a:r>
              <a:rPr lang="en-US" b="1" u="sng" dirty="0"/>
              <a:t> number within 8 bit: </a:t>
            </a:r>
          </a:p>
          <a:p>
            <a:pPr marL="0" indent="0">
              <a:buNone/>
            </a:pPr>
            <a:r>
              <a:rPr lang="en-US" b="1" dirty="0"/>
              <a:t>   -128+0=-128</a:t>
            </a:r>
            <a:endParaRPr lang="en-US" dirty="0"/>
          </a:p>
        </p:txBody>
      </p:sp>
      <p:graphicFrame>
        <p:nvGraphicFramePr>
          <p:cNvPr id="9" name="Table 8">
            <a:extLst>
              <a:ext uri="{FF2B5EF4-FFF2-40B4-BE49-F238E27FC236}">
                <a16:creationId xmlns:a16="http://schemas.microsoft.com/office/drawing/2014/main" id="{AD1BB360-F625-4726-8A23-591C11A630A5}"/>
              </a:ext>
            </a:extLst>
          </p:cNvPr>
          <p:cNvGraphicFramePr>
            <a:graphicFrameLocks noGrp="1"/>
          </p:cNvGraphicFramePr>
          <p:nvPr/>
        </p:nvGraphicFramePr>
        <p:xfrm>
          <a:off x="1298575" y="2667000"/>
          <a:ext cx="5937250" cy="643129"/>
        </p:xfrm>
        <a:graphic>
          <a:graphicData uri="http://schemas.openxmlformats.org/drawingml/2006/table">
            <a:tbl>
              <a:tblPr firstRow="1" firstCol="1" bandRow="1">
                <a:tableStyleId>{B301B821-A1FF-4177-AEE7-76D212191A09}</a:tableStyleId>
              </a:tblPr>
              <a:tblGrid>
                <a:gridCol w="835025">
                  <a:extLst>
                    <a:ext uri="{9D8B030D-6E8A-4147-A177-3AD203B41FA5}">
                      <a16:colId xmlns:a16="http://schemas.microsoft.com/office/drawing/2014/main" val="435439641"/>
                    </a:ext>
                  </a:extLst>
                </a:gridCol>
                <a:gridCol w="762000">
                  <a:extLst>
                    <a:ext uri="{9D8B030D-6E8A-4147-A177-3AD203B41FA5}">
                      <a16:colId xmlns:a16="http://schemas.microsoft.com/office/drawing/2014/main" val="1310641107"/>
                    </a:ext>
                  </a:extLst>
                </a:gridCol>
                <a:gridCol w="628650">
                  <a:extLst>
                    <a:ext uri="{9D8B030D-6E8A-4147-A177-3AD203B41FA5}">
                      <a16:colId xmlns:a16="http://schemas.microsoft.com/office/drawing/2014/main" val="2697825176"/>
                    </a:ext>
                  </a:extLst>
                </a:gridCol>
                <a:gridCol w="742315">
                  <a:extLst>
                    <a:ext uri="{9D8B030D-6E8A-4147-A177-3AD203B41FA5}">
                      <a16:colId xmlns:a16="http://schemas.microsoft.com/office/drawing/2014/main" val="2649114986"/>
                    </a:ext>
                  </a:extLst>
                </a:gridCol>
                <a:gridCol w="742315">
                  <a:extLst>
                    <a:ext uri="{9D8B030D-6E8A-4147-A177-3AD203B41FA5}">
                      <a16:colId xmlns:a16="http://schemas.microsoft.com/office/drawing/2014/main" val="2103902570"/>
                    </a:ext>
                  </a:extLst>
                </a:gridCol>
                <a:gridCol w="742315">
                  <a:extLst>
                    <a:ext uri="{9D8B030D-6E8A-4147-A177-3AD203B41FA5}">
                      <a16:colId xmlns:a16="http://schemas.microsoft.com/office/drawing/2014/main" val="3975885220"/>
                    </a:ext>
                  </a:extLst>
                </a:gridCol>
                <a:gridCol w="742315">
                  <a:extLst>
                    <a:ext uri="{9D8B030D-6E8A-4147-A177-3AD203B41FA5}">
                      <a16:colId xmlns:a16="http://schemas.microsoft.com/office/drawing/2014/main" val="1154449984"/>
                    </a:ext>
                  </a:extLst>
                </a:gridCol>
                <a:gridCol w="742315">
                  <a:extLst>
                    <a:ext uri="{9D8B030D-6E8A-4147-A177-3AD203B41FA5}">
                      <a16:colId xmlns:a16="http://schemas.microsoft.com/office/drawing/2014/main" val="3104730339"/>
                    </a:ext>
                  </a:extLst>
                </a:gridCol>
              </a:tblGrid>
              <a:tr h="0">
                <a:tc>
                  <a:txBody>
                    <a:bodyPr/>
                    <a:lstStyle/>
                    <a:p>
                      <a:pPr marL="0" marR="0">
                        <a:lnSpc>
                          <a:spcPct val="115000"/>
                        </a:lnSpc>
                        <a:spcBef>
                          <a:spcPts val="0"/>
                        </a:spcBef>
                        <a:spcAft>
                          <a:spcPts val="0"/>
                        </a:spcAft>
                      </a:pPr>
                      <a:r>
                        <a:rPr lang="en-US" sz="2000">
                          <a:effectLst/>
                        </a:rPr>
                        <a:t>-128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64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32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16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8855891"/>
                  </a:ext>
                </a:extLst>
              </a:tr>
              <a:tr h="0">
                <a:tc>
                  <a:txBody>
                    <a:bodyPr/>
                    <a:lstStyle/>
                    <a:p>
                      <a:pPr marL="0" marR="0">
                        <a:lnSpc>
                          <a:spcPct val="115000"/>
                        </a:lnSpc>
                        <a:spcBef>
                          <a:spcPts val="0"/>
                        </a:spcBef>
                        <a:spcAft>
                          <a:spcPts val="0"/>
                        </a:spcAft>
                      </a:pPr>
                      <a:r>
                        <a:rPr lang="en-US" sz="2000" dirty="0">
                          <a:effectLst/>
                        </a:rPr>
                        <a:t>  </a:t>
                      </a:r>
                      <a:r>
                        <a:rPr lang="en-US" sz="2000" b="0" dirty="0">
                          <a:effectLst/>
                        </a:rPr>
                        <a:t>0</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5509332"/>
                  </a:ext>
                </a:extLst>
              </a:tr>
            </a:tbl>
          </a:graphicData>
        </a:graphic>
      </p:graphicFrame>
      <p:graphicFrame>
        <p:nvGraphicFramePr>
          <p:cNvPr id="10" name="Table 9">
            <a:extLst>
              <a:ext uri="{FF2B5EF4-FFF2-40B4-BE49-F238E27FC236}">
                <a16:creationId xmlns:a16="http://schemas.microsoft.com/office/drawing/2014/main" id="{3DEC54A7-6D49-4F64-95A5-D6602B056122}"/>
              </a:ext>
            </a:extLst>
          </p:cNvPr>
          <p:cNvGraphicFramePr>
            <a:graphicFrameLocks noGrp="1"/>
          </p:cNvGraphicFramePr>
          <p:nvPr/>
        </p:nvGraphicFramePr>
        <p:xfrm>
          <a:off x="1298575" y="5057503"/>
          <a:ext cx="5937250" cy="643129"/>
        </p:xfrm>
        <a:graphic>
          <a:graphicData uri="http://schemas.openxmlformats.org/drawingml/2006/table">
            <a:tbl>
              <a:tblPr firstRow="1" firstCol="1" bandRow="1">
                <a:tableStyleId>{B301B821-A1FF-4177-AEE7-76D212191A09}</a:tableStyleId>
              </a:tblPr>
              <a:tblGrid>
                <a:gridCol w="835025">
                  <a:extLst>
                    <a:ext uri="{9D8B030D-6E8A-4147-A177-3AD203B41FA5}">
                      <a16:colId xmlns:a16="http://schemas.microsoft.com/office/drawing/2014/main" val="435439641"/>
                    </a:ext>
                  </a:extLst>
                </a:gridCol>
                <a:gridCol w="762000">
                  <a:extLst>
                    <a:ext uri="{9D8B030D-6E8A-4147-A177-3AD203B41FA5}">
                      <a16:colId xmlns:a16="http://schemas.microsoft.com/office/drawing/2014/main" val="1310641107"/>
                    </a:ext>
                  </a:extLst>
                </a:gridCol>
                <a:gridCol w="628650">
                  <a:extLst>
                    <a:ext uri="{9D8B030D-6E8A-4147-A177-3AD203B41FA5}">
                      <a16:colId xmlns:a16="http://schemas.microsoft.com/office/drawing/2014/main" val="2697825176"/>
                    </a:ext>
                  </a:extLst>
                </a:gridCol>
                <a:gridCol w="742315">
                  <a:extLst>
                    <a:ext uri="{9D8B030D-6E8A-4147-A177-3AD203B41FA5}">
                      <a16:colId xmlns:a16="http://schemas.microsoft.com/office/drawing/2014/main" val="2649114986"/>
                    </a:ext>
                  </a:extLst>
                </a:gridCol>
                <a:gridCol w="742315">
                  <a:extLst>
                    <a:ext uri="{9D8B030D-6E8A-4147-A177-3AD203B41FA5}">
                      <a16:colId xmlns:a16="http://schemas.microsoft.com/office/drawing/2014/main" val="2103902570"/>
                    </a:ext>
                  </a:extLst>
                </a:gridCol>
                <a:gridCol w="742315">
                  <a:extLst>
                    <a:ext uri="{9D8B030D-6E8A-4147-A177-3AD203B41FA5}">
                      <a16:colId xmlns:a16="http://schemas.microsoft.com/office/drawing/2014/main" val="3975885220"/>
                    </a:ext>
                  </a:extLst>
                </a:gridCol>
                <a:gridCol w="742315">
                  <a:extLst>
                    <a:ext uri="{9D8B030D-6E8A-4147-A177-3AD203B41FA5}">
                      <a16:colId xmlns:a16="http://schemas.microsoft.com/office/drawing/2014/main" val="1154449984"/>
                    </a:ext>
                  </a:extLst>
                </a:gridCol>
                <a:gridCol w="742315">
                  <a:extLst>
                    <a:ext uri="{9D8B030D-6E8A-4147-A177-3AD203B41FA5}">
                      <a16:colId xmlns:a16="http://schemas.microsoft.com/office/drawing/2014/main" val="3104730339"/>
                    </a:ext>
                  </a:extLst>
                </a:gridCol>
              </a:tblGrid>
              <a:tr h="0">
                <a:tc>
                  <a:txBody>
                    <a:bodyPr/>
                    <a:lstStyle/>
                    <a:p>
                      <a:pPr marL="0" marR="0">
                        <a:lnSpc>
                          <a:spcPct val="115000"/>
                        </a:lnSpc>
                        <a:spcBef>
                          <a:spcPts val="0"/>
                        </a:spcBef>
                        <a:spcAft>
                          <a:spcPts val="0"/>
                        </a:spcAft>
                      </a:pPr>
                      <a:r>
                        <a:rPr lang="en-US" sz="2000">
                          <a:effectLst/>
                        </a:rPr>
                        <a:t>-128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64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32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16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  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8855891"/>
                  </a:ext>
                </a:extLst>
              </a:tr>
              <a:tr h="0">
                <a:tc>
                  <a:txBody>
                    <a:bodyPr/>
                    <a:lstStyle/>
                    <a:p>
                      <a:pPr marL="0" marR="0">
                        <a:lnSpc>
                          <a:spcPct val="115000"/>
                        </a:lnSpc>
                        <a:spcBef>
                          <a:spcPts val="0"/>
                        </a:spcBef>
                        <a:spcAft>
                          <a:spcPts val="0"/>
                        </a:spcAft>
                      </a:pPr>
                      <a:r>
                        <a:rPr lang="en-US" sz="2000" b="0" dirty="0">
                          <a:effectLst/>
                        </a:rPr>
                        <a:t>   1</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 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5509332"/>
                  </a:ext>
                </a:extLst>
              </a:tr>
            </a:tbl>
          </a:graphicData>
        </a:graphic>
      </p:graphicFrame>
    </p:spTree>
    <p:extLst>
      <p:ext uri="{BB962C8B-B14F-4D97-AF65-F5344CB8AC3E}">
        <p14:creationId xmlns:p14="http://schemas.microsoft.com/office/powerpoint/2010/main" val="304717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FE02-E352-4B1E-8281-AAECD207593A}"/>
              </a:ext>
            </a:extLst>
          </p:cNvPr>
          <p:cNvSpPr>
            <a:spLocks noGrp="1"/>
          </p:cNvSpPr>
          <p:nvPr>
            <p:ph type="title"/>
          </p:nvPr>
        </p:nvSpPr>
        <p:spPr/>
        <p:txBody>
          <a:bodyPr/>
          <a:lstStyle/>
          <a:p>
            <a:r>
              <a:rPr lang="en-US" b="1" dirty="0"/>
              <a:t>Bit Extension</a:t>
            </a:r>
            <a:endParaRPr lang="en-US" dirty="0"/>
          </a:p>
        </p:txBody>
      </p:sp>
      <p:sp>
        <p:nvSpPr>
          <p:cNvPr id="3" name="Content Placeholder 2">
            <a:extLst>
              <a:ext uri="{FF2B5EF4-FFF2-40B4-BE49-F238E27FC236}">
                <a16:creationId xmlns:a16="http://schemas.microsoft.com/office/drawing/2014/main" id="{6519E06B-7CAC-4E11-8C9D-DCCFD67AF55B}"/>
              </a:ext>
            </a:extLst>
          </p:cNvPr>
          <p:cNvSpPr>
            <a:spLocks noGrp="1"/>
          </p:cNvSpPr>
          <p:nvPr>
            <p:ph sz="quarter" idx="1"/>
          </p:nvPr>
        </p:nvSpPr>
        <p:spPr>
          <a:xfrm>
            <a:off x="457200" y="1600200"/>
            <a:ext cx="7467600" cy="457200"/>
          </a:xfrm>
        </p:spPr>
        <p:txBody>
          <a:bodyPr>
            <a:normAutofit/>
          </a:bodyPr>
          <a:lstStyle/>
          <a:p>
            <a:r>
              <a:rPr lang="en-US" sz="2000" b="1" dirty="0">
                <a:latin typeface="Times New Roman" panose="02020603050405020304" pitchFamily="18" charset="0"/>
                <a:cs typeface="Times New Roman" panose="02020603050405020304" pitchFamily="18" charset="0"/>
              </a:rPr>
              <a:t>Positive Value : 30 =011110 (2’s complement)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DDF5C6-1970-40CA-A85D-E15D54966C4B}"/>
              </a:ext>
            </a:extLst>
          </p:cNvPr>
          <p:cNvSpPr>
            <a:spLocks noGrp="1"/>
          </p:cNvSpPr>
          <p:nvPr>
            <p:ph type="sldNum" sz="quarter" idx="15"/>
          </p:nvPr>
        </p:nvSpPr>
        <p:spPr/>
        <p:txBody>
          <a:bodyPr/>
          <a:lstStyle/>
          <a:p>
            <a:fld id="{678D3AFA-5D09-48D4-B7E6-9FF617C03CC6}" type="slidenum">
              <a:rPr lang="en-US" smtClean="0"/>
              <a:t>11</a:t>
            </a:fld>
            <a:endParaRPr lang="en-US"/>
          </a:p>
        </p:txBody>
      </p:sp>
      <p:graphicFrame>
        <p:nvGraphicFramePr>
          <p:cNvPr id="6" name="Table 5">
            <a:extLst>
              <a:ext uri="{FF2B5EF4-FFF2-40B4-BE49-F238E27FC236}">
                <a16:creationId xmlns:a16="http://schemas.microsoft.com/office/drawing/2014/main" id="{7F5AFD04-8E37-4019-B7B2-5429E4C7161D}"/>
              </a:ext>
            </a:extLst>
          </p:cNvPr>
          <p:cNvGraphicFramePr>
            <a:graphicFrameLocks noGrp="1"/>
          </p:cNvGraphicFramePr>
          <p:nvPr/>
        </p:nvGraphicFramePr>
        <p:xfrm>
          <a:off x="1371600" y="2209800"/>
          <a:ext cx="5937250" cy="1441196"/>
        </p:xfrm>
        <a:graphic>
          <a:graphicData uri="http://schemas.openxmlformats.org/drawingml/2006/table">
            <a:tbl>
              <a:tblPr firstRow="1" firstCol="1" bandRow="1">
                <a:tableStyleId>{5C22544A-7EE6-4342-B048-85BDC9FD1C3A}</a:tableStyleId>
              </a:tblPr>
              <a:tblGrid>
                <a:gridCol w="915670">
                  <a:extLst>
                    <a:ext uri="{9D8B030D-6E8A-4147-A177-3AD203B41FA5}">
                      <a16:colId xmlns:a16="http://schemas.microsoft.com/office/drawing/2014/main" val="4178125651"/>
                    </a:ext>
                  </a:extLst>
                </a:gridCol>
                <a:gridCol w="2395855">
                  <a:extLst>
                    <a:ext uri="{9D8B030D-6E8A-4147-A177-3AD203B41FA5}">
                      <a16:colId xmlns:a16="http://schemas.microsoft.com/office/drawing/2014/main" val="168286265"/>
                    </a:ext>
                  </a:extLst>
                </a:gridCol>
                <a:gridCol w="2625725">
                  <a:extLst>
                    <a:ext uri="{9D8B030D-6E8A-4147-A177-3AD203B41FA5}">
                      <a16:colId xmlns:a16="http://schemas.microsoft.com/office/drawing/2014/main" val="96432972"/>
                    </a:ext>
                  </a:extLst>
                </a:gridCol>
              </a:tblGrid>
              <a:tr h="0">
                <a:tc>
                  <a:txBody>
                    <a:bodyPr/>
                    <a:lstStyle/>
                    <a:p>
                      <a:pPr marL="0" marR="0">
                        <a:lnSpc>
                          <a:spcPct val="115000"/>
                        </a:lnSpc>
                        <a:spcBef>
                          <a:spcPts val="0"/>
                        </a:spcBef>
                        <a:spcAft>
                          <a:spcPts val="0"/>
                        </a:spcAft>
                      </a:pPr>
                      <a:r>
                        <a:rPr lang="en-US" sz="2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marR="0">
                        <a:lnSpc>
                          <a:spcPct val="115000"/>
                        </a:lnSpc>
                        <a:spcBef>
                          <a:spcPts val="0"/>
                        </a:spcBef>
                        <a:spcAft>
                          <a:spcPts val="0"/>
                        </a:spcAft>
                      </a:pPr>
                      <a:r>
                        <a:rPr lang="en-US" sz="2200">
                          <a:effectLst/>
                        </a:rPr>
                        <a:t>6 bit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nSpc>
                          <a:spcPct val="115000"/>
                        </a:lnSpc>
                        <a:spcBef>
                          <a:spcPts val="0"/>
                        </a:spcBef>
                        <a:spcAft>
                          <a:spcPts val="0"/>
                        </a:spcAft>
                      </a:pPr>
                      <a:r>
                        <a:rPr lang="en-US" sz="2200">
                          <a:effectLst/>
                        </a:rPr>
                        <a:t>9 bit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955330"/>
                  </a:ext>
                </a:extLst>
              </a:tr>
              <a:tr h="0">
                <a:tc>
                  <a:txBody>
                    <a:bodyPr/>
                    <a:lstStyle/>
                    <a:p>
                      <a:pPr marL="0" marR="0">
                        <a:lnSpc>
                          <a:spcPct val="115000"/>
                        </a:lnSpc>
                        <a:spcBef>
                          <a:spcPts val="0"/>
                        </a:spcBef>
                        <a:spcAft>
                          <a:spcPts val="0"/>
                        </a:spcAft>
                      </a:pPr>
                      <a:r>
                        <a:rPr lang="en-US" sz="2200">
                          <a:effectLst/>
                        </a:rPr>
                        <a:t>SM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a:effectLst/>
                        </a:rPr>
                        <a:t>011110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a:effectLst/>
                        </a:rPr>
                        <a:t>000011110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981124"/>
                  </a:ext>
                </a:extLst>
              </a:tr>
              <a:tr h="0">
                <a:tc>
                  <a:txBody>
                    <a:bodyPr/>
                    <a:lstStyle/>
                    <a:p>
                      <a:pPr marL="0" marR="0">
                        <a:lnSpc>
                          <a:spcPct val="115000"/>
                        </a:lnSpc>
                        <a:spcBef>
                          <a:spcPts val="0"/>
                        </a:spcBef>
                        <a:spcAft>
                          <a:spcPts val="0"/>
                        </a:spcAft>
                      </a:pPr>
                      <a:r>
                        <a:rPr lang="en-US" sz="2200">
                          <a:effectLst/>
                        </a:rPr>
                        <a:t>1’s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a:effectLst/>
                        </a:rPr>
                        <a:t>011110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a:effectLst/>
                        </a:rPr>
                        <a:t>000011110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1155741"/>
                  </a:ext>
                </a:extLst>
              </a:tr>
              <a:tr h="0">
                <a:tc>
                  <a:txBody>
                    <a:bodyPr/>
                    <a:lstStyle/>
                    <a:p>
                      <a:pPr marL="0" marR="0">
                        <a:lnSpc>
                          <a:spcPct val="115000"/>
                        </a:lnSpc>
                        <a:spcBef>
                          <a:spcPts val="0"/>
                        </a:spcBef>
                        <a:spcAft>
                          <a:spcPts val="0"/>
                        </a:spcAft>
                      </a:pPr>
                      <a:r>
                        <a:rPr lang="en-US" sz="2200">
                          <a:effectLst/>
                        </a:rPr>
                        <a:t>2’s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a:effectLst/>
                        </a:rPr>
                        <a:t>011110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dirty="0">
                          <a:effectLst/>
                        </a:rPr>
                        <a:t>000011110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594950"/>
                  </a:ext>
                </a:extLst>
              </a:tr>
            </a:tbl>
          </a:graphicData>
        </a:graphic>
      </p:graphicFrame>
      <p:sp>
        <p:nvSpPr>
          <p:cNvPr id="7" name="Content Placeholder 2">
            <a:extLst>
              <a:ext uri="{FF2B5EF4-FFF2-40B4-BE49-F238E27FC236}">
                <a16:creationId xmlns:a16="http://schemas.microsoft.com/office/drawing/2014/main" id="{278FF576-D5BC-4814-9C10-BB98BED8D725}"/>
              </a:ext>
            </a:extLst>
          </p:cNvPr>
          <p:cNvSpPr txBox="1">
            <a:spLocks/>
          </p:cNvSpPr>
          <p:nvPr/>
        </p:nvSpPr>
        <p:spPr>
          <a:xfrm>
            <a:off x="457200" y="3820412"/>
            <a:ext cx="7467600" cy="4572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Negative Value: -30 =100010  (2’s complement)</a:t>
            </a:r>
            <a:endParaRPr lang="en-US" sz="20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30B779BA-D965-4D4D-93FC-CC06363E5C99}"/>
              </a:ext>
            </a:extLst>
          </p:cNvPr>
          <p:cNvGraphicFramePr>
            <a:graphicFrameLocks noGrp="1"/>
          </p:cNvGraphicFramePr>
          <p:nvPr/>
        </p:nvGraphicFramePr>
        <p:xfrm>
          <a:off x="1371600" y="4438890"/>
          <a:ext cx="5937250" cy="1441196"/>
        </p:xfrm>
        <a:graphic>
          <a:graphicData uri="http://schemas.openxmlformats.org/drawingml/2006/table">
            <a:tbl>
              <a:tblPr firstRow="1" firstCol="1" bandRow="1">
                <a:tableStyleId>{5C22544A-7EE6-4342-B048-85BDC9FD1C3A}</a:tableStyleId>
              </a:tblPr>
              <a:tblGrid>
                <a:gridCol w="915670">
                  <a:extLst>
                    <a:ext uri="{9D8B030D-6E8A-4147-A177-3AD203B41FA5}">
                      <a16:colId xmlns:a16="http://schemas.microsoft.com/office/drawing/2014/main" val="927019409"/>
                    </a:ext>
                  </a:extLst>
                </a:gridCol>
                <a:gridCol w="2395855">
                  <a:extLst>
                    <a:ext uri="{9D8B030D-6E8A-4147-A177-3AD203B41FA5}">
                      <a16:colId xmlns:a16="http://schemas.microsoft.com/office/drawing/2014/main" val="3715350828"/>
                    </a:ext>
                  </a:extLst>
                </a:gridCol>
                <a:gridCol w="2625725">
                  <a:extLst>
                    <a:ext uri="{9D8B030D-6E8A-4147-A177-3AD203B41FA5}">
                      <a16:colId xmlns:a16="http://schemas.microsoft.com/office/drawing/2014/main" val="2059804042"/>
                    </a:ext>
                  </a:extLst>
                </a:gridCol>
              </a:tblGrid>
              <a:tr h="0">
                <a:tc>
                  <a:txBody>
                    <a:bodyPr/>
                    <a:lstStyle/>
                    <a:p>
                      <a:pPr marL="0" marR="0">
                        <a:lnSpc>
                          <a:spcPct val="115000"/>
                        </a:lnSpc>
                        <a:spcBef>
                          <a:spcPts val="0"/>
                        </a:spcBef>
                        <a:spcAft>
                          <a:spcPts val="0"/>
                        </a:spcAft>
                      </a:pPr>
                      <a:r>
                        <a:rPr lang="en-US" sz="2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Font typeface="+mj-lt"/>
                        <a:buAutoNum type="arabicPeriod" startAt="6"/>
                      </a:pPr>
                      <a:r>
                        <a:rPr lang="en-US" sz="2200">
                          <a:effectLst/>
                        </a:rPr>
                        <a:t>bit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a:lnSpc>
                          <a:spcPct val="115000"/>
                        </a:lnSpc>
                        <a:spcBef>
                          <a:spcPts val="0"/>
                        </a:spcBef>
                        <a:spcAft>
                          <a:spcPts val="0"/>
                        </a:spcAft>
                      </a:pPr>
                      <a:r>
                        <a:rPr lang="en-US" sz="2200">
                          <a:effectLst/>
                        </a:rPr>
                        <a:t>9 bit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309879"/>
                  </a:ext>
                </a:extLst>
              </a:tr>
              <a:tr h="0">
                <a:tc>
                  <a:txBody>
                    <a:bodyPr/>
                    <a:lstStyle/>
                    <a:p>
                      <a:pPr marL="0" marR="0">
                        <a:lnSpc>
                          <a:spcPct val="115000"/>
                        </a:lnSpc>
                        <a:spcBef>
                          <a:spcPts val="0"/>
                        </a:spcBef>
                        <a:spcAft>
                          <a:spcPts val="0"/>
                        </a:spcAft>
                      </a:pPr>
                      <a:r>
                        <a:rPr lang="en-US" sz="2200">
                          <a:effectLst/>
                        </a:rPr>
                        <a:t>SM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a:effectLst/>
                        </a:rPr>
                        <a:t>111110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a:effectLst/>
                        </a:rPr>
                        <a:t>100011110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8190689"/>
                  </a:ext>
                </a:extLst>
              </a:tr>
              <a:tr h="0">
                <a:tc>
                  <a:txBody>
                    <a:bodyPr/>
                    <a:lstStyle/>
                    <a:p>
                      <a:pPr marL="0" marR="0">
                        <a:lnSpc>
                          <a:spcPct val="115000"/>
                        </a:lnSpc>
                        <a:spcBef>
                          <a:spcPts val="0"/>
                        </a:spcBef>
                        <a:spcAft>
                          <a:spcPts val="0"/>
                        </a:spcAft>
                      </a:pPr>
                      <a:r>
                        <a:rPr lang="en-US" sz="2200">
                          <a:effectLst/>
                        </a:rPr>
                        <a:t>1’s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a:effectLst/>
                        </a:rPr>
                        <a:t>100001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a:effectLst/>
                        </a:rPr>
                        <a:t>111100001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1845789"/>
                  </a:ext>
                </a:extLst>
              </a:tr>
              <a:tr h="0">
                <a:tc>
                  <a:txBody>
                    <a:bodyPr/>
                    <a:lstStyle/>
                    <a:p>
                      <a:pPr marL="0" marR="0">
                        <a:lnSpc>
                          <a:spcPct val="115000"/>
                        </a:lnSpc>
                        <a:spcBef>
                          <a:spcPts val="0"/>
                        </a:spcBef>
                        <a:spcAft>
                          <a:spcPts val="0"/>
                        </a:spcAft>
                      </a:pPr>
                      <a:r>
                        <a:rPr lang="en-US" sz="2200">
                          <a:effectLst/>
                        </a:rPr>
                        <a:t>2’s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a:effectLst/>
                        </a:rPr>
                        <a:t>100010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200" dirty="0">
                          <a:effectLst/>
                        </a:rPr>
                        <a:t>111100010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8581860"/>
                  </a:ext>
                </a:extLst>
              </a:tr>
            </a:tbl>
          </a:graphicData>
        </a:graphic>
      </p:graphicFrame>
    </p:spTree>
    <p:extLst>
      <p:ext uri="{BB962C8B-B14F-4D97-AF65-F5344CB8AC3E}">
        <p14:creationId xmlns:p14="http://schemas.microsoft.com/office/powerpoint/2010/main" val="326828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pt-BR" dirty="0"/>
              <a:t>Binary Codes </a:t>
            </a:r>
            <a:endParaRPr lang="en-US" dirty="0"/>
          </a:p>
        </p:txBody>
      </p:sp>
      <p:sp>
        <p:nvSpPr>
          <p:cNvPr id="3" name="Content Placeholder 2"/>
          <p:cNvSpPr>
            <a:spLocks noGrp="1"/>
          </p:cNvSpPr>
          <p:nvPr>
            <p:ph sz="quarter" idx="1"/>
          </p:nvPr>
        </p:nvSpPr>
        <p:spPr>
          <a:xfrm>
            <a:off x="457200" y="1219200"/>
            <a:ext cx="7924800" cy="5105400"/>
          </a:xfrm>
        </p:spPr>
        <p:txBody>
          <a:bodyPr>
            <a:normAutofit/>
          </a:bodyPr>
          <a:lstStyle/>
          <a:p>
            <a:pPr algn="just"/>
            <a:r>
              <a:rPr lang="en-US" sz="2200" dirty="0"/>
              <a:t>In the coding, when numbers, letters or words are represented by a specific group of symbols, it is said that the number, letter or word is being encoded. The group of symbols is called as a code. The digital data is represented, stored and transmitted as group of binary bits. This group is also called as </a:t>
            </a:r>
            <a:r>
              <a:rPr lang="en-US" sz="2200" b="1" dirty="0"/>
              <a:t>binary code</a:t>
            </a:r>
            <a:r>
              <a:rPr lang="en-US" sz="2200" dirty="0"/>
              <a:t>.</a:t>
            </a:r>
          </a:p>
          <a:p>
            <a:pPr algn="just"/>
            <a:endParaRPr lang="en-US" sz="2200" dirty="0"/>
          </a:p>
          <a:p>
            <a:r>
              <a:rPr lang="en-US" sz="2000" b="1" dirty="0"/>
              <a:t>Advantages of Binary Code</a:t>
            </a:r>
            <a:endParaRPr lang="en-US" sz="2000" dirty="0"/>
          </a:p>
          <a:p>
            <a:pPr lvl="1"/>
            <a:r>
              <a:rPr lang="en-US" sz="2000" dirty="0"/>
              <a:t>Suitable for the computer applications.</a:t>
            </a:r>
          </a:p>
          <a:p>
            <a:pPr lvl="1"/>
            <a:r>
              <a:rPr lang="en-US" sz="1700" dirty="0"/>
              <a:t>S</a:t>
            </a:r>
            <a:r>
              <a:rPr lang="en-US" sz="2000" dirty="0"/>
              <a:t>uitable for the digital communications.</a:t>
            </a:r>
          </a:p>
          <a:p>
            <a:pPr lvl="1"/>
            <a:r>
              <a:rPr lang="en-US" sz="2000" dirty="0"/>
              <a:t>Make the analysis and designing of digital circuits</a:t>
            </a:r>
          </a:p>
          <a:p>
            <a:pPr lvl="1"/>
            <a:r>
              <a:rPr lang="en-US" sz="2000" dirty="0"/>
              <a:t>Since only 0 &amp; 1 are being used, implementation becomes easy.</a:t>
            </a:r>
          </a:p>
          <a:p>
            <a:pPr algn="just"/>
            <a:endParaRPr lang="en-US" sz="2200" dirty="0"/>
          </a:p>
        </p:txBody>
      </p:sp>
      <p:sp>
        <p:nvSpPr>
          <p:cNvPr id="4" name="Slide Number Placeholder 3"/>
          <p:cNvSpPr>
            <a:spLocks noGrp="1"/>
          </p:cNvSpPr>
          <p:nvPr>
            <p:ph type="sldNum" sz="quarter" idx="15"/>
          </p:nvPr>
        </p:nvSpPr>
        <p:spPr/>
        <p:txBody>
          <a:bodyPr/>
          <a:lstStyle/>
          <a:p>
            <a:fld id="{19D2485F-384D-496E-AD10-BB7689FAD0DD}" type="slidenum">
              <a:rPr lang="en-US" smtClean="0"/>
              <a:t>12</a:t>
            </a:fld>
            <a:endParaRPr lang="en-US"/>
          </a:p>
        </p:txBody>
      </p:sp>
    </p:spTree>
    <p:extLst>
      <p:ext uri="{BB962C8B-B14F-4D97-AF65-F5344CB8AC3E}">
        <p14:creationId xmlns:p14="http://schemas.microsoft.com/office/powerpoint/2010/main" val="382784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binary codes</a:t>
            </a:r>
            <a:endParaRPr lang="en-US" dirty="0"/>
          </a:p>
        </p:txBody>
      </p:sp>
      <p:sp>
        <p:nvSpPr>
          <p:cNvPr id="3" name="Content Placeholder 2"/>
          <p:cNvSpPr>
            <a:spLocks noGrp="1"/>
          </p:cNvSpPr>
          <p:nvPr>
            <p:ph sz="quarter" idx="1"/>
          </p:nvPr>
        </p:nvSpPr>
        <p:spPr/>
        <p:txBody>
          <a:bodyPr>
            <a:normAutofit/>
          </a:bodyPr>
          <a:lstStyle/>
          <a:p>
            <a:r>
              <a:rPr lang="en-US" dirty="0"/>
              <a:t>The codes are broadly categorized into following four categories.</a:t>
            </a:r>
          </a:p>
          <a:p>
            <a:r>
              <a:rPr lang="en-US" dirty="0"/>
              <a:t>On the basis of weight</a:t>
            </a:r>
          </a:p>
          <a:p>
            <a:pPr lvl="1"/>
            <a:r>
              <a:rPr lang="en-US" dirty="0"/>
              <a:t>Weighted Codes</a:t>
            </a:r>
          </a:p>
          <a:p>
            <a:pPr lvl="1"/>
            <a:r>
              <a:rPr lang="en-US" dirty="0"/>
              <a:t>Non-Weighted Codes</a:t>
            </a:r>
          </a:p>
          <a:p>
            <a:pPr lvl="2"/>
            <a:r>
              <a:rPr lang="en-US" dirty="0">
                <a:solidFill>
                  <a:srgbClr val="00B050"/>
                </a:solidFill>
              </a:rPr>
              <a:t>Excess-3 code</a:t>
            </a:r>
          </a:p>
          <a:p>
            <a:pPr lvl="2"/>
            <a:r>
              <a:rPr lang="en-US" dirty="0">
                <a:solidFill>
                  <a:srgbClr val="00B050"/>
                </a:solidFill>
              </a:rPr>
              <a:t>Gray Code</a:t>
            </a:r>
          </a:p>
          <a:p>
            <a:r>
              <a:rPr lang="en-US" dirty="0">
                <a:solidFill>
                  <a:srgbClr val="00B050"/>
                </a:solidFill>
              </a:rPr>
              <a:t>Binary Coded Decimal Code</a:t>
            </a:r>
          </a:p>
          <a:p>
            <a:r>
              <a:rPr lang="en-US" dirty="0"/>
              <a:t>Alphanumeric Codes</a:t>
            </a:r>
          </a:p>
          <a:p>
            <a:r>
              <a:rPr lang="en-US" dirty="0"/>
              <a:t>Error Codes</a:t>
            </a:r>
          </a:p>
          <a:p>
            <a:pPr lvl="1"/>
            <a:r>
              <a:rPr lang="en-US" dirty="0"/>
              <a:t>Error Detecting Codes</a:t>
            </a:r>
          </a:p>
          <a:p>
            <a:pPr lvl="1"/>
            <a:r>
              <a:rPr lang="en-US" dirty="0"/>
              <a:t>Error Correcting Codes</a:t>
            </a:r>
          </a:p>
        </p:txBody>
      </p:sp>
      <p:sp>
        <p:nvSpPr>
          <p:cNvPr id="4" name="Slide Number Placeholder 3"/>
          <p:cNvSpPr>
            <a:spLocks noGrp="1"/>
          </p:cNvSpPr>
          <p:nvPr>
            <p:ph type="sldNum" sz="quarter" idx="15"/>
          </p:nvPr>
        </p:nvSpPr>
        <p:spPr/>
        <p:txBody>
          <a:bodyPr/>
          <a:lstStyle/>
          <a:p>
            <a:fld id="{19D2485F-384D-496E-AD10-BB7689FAD0DD}" type="slidenum">
              <a:rPr lang="en-US" smtClean="0"/>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581275"/>
            <a:ext cx="9239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3276600" y="3048000"/>
            <a:ext cx="2057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21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467600" cy="1143000"/>
          </a:xfrm>
        </p:spPr>
        <p:txBody>
          <a:bodyPr/>
          <a:lstStyle/>
          <a:p>
            <a:r>
              <a:rPr lang="en-US" b="1" dirty="0"/>
              <a:t>Binary Coded Decimal (BCD) code</a:t>
            </a:r>
            <a:endParaRPr lang="en-US" dirty="0"/>
          </a:p>
        </p:txBody>
      </p:sp>
      <p:sp>
        <p:nvSpPr>
          <p:cNvPr id="3" name="Content Placeholder 2"/>
          <p:cNvSpPr>
            <a:spLocks noGrp="1"/>
          </p:cNvSpPr>
          <p:nvPr>
            <p:ph sz="quarter" idx="1"/>
          </p:nvPr>
        </p:nvSpPr>
        <p:spPr>
          <a:xfrm>
            <a:off x="304800" y="1219200"/>
            <a:ext cx="8153400" cy="2514600"/>
          </a:xfrm>
        </p:spPr>
        <p:txBody>
          <a:bodyPr>
            <a:normAutofit/>
          </a:bodyPr>
          <a:lstStyle/>
          <a:p>
            <a:pPr algn="just"/>
            <a:r>
              <a:rPr lang="en-US" sz="2200" dirty="0"/>
              <a:t>In this code each decimal digit is represented by a 4-bit binary number. BCD is a way to express each of the decimal digits with a binary code. With four bits we can represent sixteen numbers (0000 to 1111). But in BCD code only first ten of these are used (0000 to 1001). The remaining six code combinations i.e. 1010 to 1111 are invalid in BCD.</a:t>
            </a:r>
          </a:p>
        </p:txBody>
      </p:sp>
      <p:sp>
        <p:nvSpPr>
          <p:cNvPr id="4" name="Slide Number Placeholder 3"/>
          <p:cNvSpPr>
            <a:spLocks noGrp="1"/>
          </p:cNvSpPr>
          <p:nvPr>
            <p:ph type="sldNum" sz="quarter" idx="15"/>
          </p:nvPr>
        </p:nvSpPr>
        <p:spPr/>
        <p:txBody>
          <a:bodyPr/>
          <a:lstStyle/>
          <a:p>
            <a:fld id="{19D2485F-384D-496E-AD10-BB7689FAD0DD}" type="slidenum">
              <a:rPr lang="en-US" smtClean="0"/>
              <a:t>14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62400"/>
            <a:ext cx="66294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95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467600" cy="1143000"/>
          </a:xfrm>
        </p:spPr>
        <p:txBody>
          <a:bodyPr/>
          <a:lstStyle/>
          <a:p>
            <a:r>
              <a:rPr lang="en-US" b="1" dirty="0"/>
              <a:t>Excess-3 code (</a:t>
            </a:r>
            <a:r>
              <a:rPr lang="en-US" dirty="0"/>
              <a:t>XS-3)</a:t>
            </a:r>
          </a:p>
        </p:txBody>
      </p:sp>
      <p:sp>
        <p:nvSpPr>
          <p:cNvPr id="3" name="Content Placeholder 2"/>
          <p:cNvSpPr>
            <a:spLocks noGrp="1"/>
          </p:cNvSpPr>
          <p:nvPr>
            <p:ph sz="quarter" idx="1"/>
          </p:nvPr>
        </p:nvSpPr>
        <p:spPr>
          <a:xfrm>
            <a:off x="228600" y="1143000"/>
            <a:ext cx="8582026" cy="914400"/>
          </a:xfrm>
        </p:spPr>
        <p:txBody>
          <a:bodyPr>
            <a:normAutofit/>
          </a:bodyPr>
          <a:lstStyle/>
          <a:p>
            <a:r>
              <a:rPr lang="en-US" sz="2200" dirty="0"/>
              <a:t>The Excess-3 code words are derived from the 8421 BCD code words adding (0011)</a:t>
            </a:r>
            <a:r>
              <a:rPr lang="en-US" sz="2200" baseline="-25000" dirty="0"/>
              <a:t>2</a:t>
            </a:r>
            <a:r>
              <a:rPr lang="en-US" sz="2200" dirty="0"/>
              <a:t> or (3)</a:t>
            </a:r>
            <a:r>
              <a:rPr lang="en-US" sz="2200" baseline="-25000" dirty="0"/>
              <a:t>10</a:t>
            </a:r>
            <a:r>
              <a:rPr lang="en-US" sz="2200" dirty="0"/>
              <a:t> to each code word in 8421. </a:t>
            </a:r>
          </a:p>
        </p:txBody>
      </p:sp>
      <p:sp>
        <p:nvSpPr>
          <p:cNvPr id="4" name="Slide Number Placeholder 3"/>
          <p:cNvSpPr>
            <a:spLocks noGrp="1"/>
          </p:cNvSpPr>
          <p:nvPr>
            <p:ph type="sldNum" sz="quarter" idx="15"/>
          </p:nvPr>
        </p:nvSpPr>
        <p:spPr/>
        <p:txBody>
          <a:bodyPr/>
          <a:lstStyle/>
          <a:p>
            <a:fld id="{19D2485F-384D-496E-AD10-BB7689FAD0DD}" type="slidenum">
              <a:rPr lang="en-US" smtClean="0"/>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2057400"/>
            <a:ext cx="49339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99" y="2895600"/>
            <a:ext cx="50196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14400" y="6324600"/>
            <a:ext cx="6629400" cy="369332"/>
          </a:xfrm>
          <a:prstGeom prst="rect">
            <a:avLst/>
          </a:prstGeom>
          <a:noFill/>
        </p:spPr>
        <p:txBody>
          <a:bodyPr wrap="square" rtlCol="0">
            <a:spAutoFit/>
          </a:bodyPr>
          <a:lstStyle/>
          <a:p>
            <a:pPr algn="ctr"/>
            <a:r>
              <a:rPr lang="en-US" dirty="0">
                <a:solidFill>
                  <a:srgbClr val="FF0000"/>
                </a:solidFill>
              </a:rPr>
              <a:t>Exercise: Find Excess-5 code.</a:t>
            </a:r>
          </a:p>
        </p:txBody>
      </p:sp>
      <p:sp>
        <p:nvSpPr>
          <p:cNvPr id="8" name="TextBox 7">
            <a:extLst>
              <a:ext uri="{FF2B5EF4-FFF2-40B4-BE49-F238E27FC236}">
                <a16:creationId xmlns:a16="http://schemas.microsoft.com/office/drawing/2014/main" id="{F80F746E-0814-4304-82A4-30694AC4E3AE}"/>
              </a:ext>
            </a:extLst>
          </p:cNvPr>
          <p:cNvSpPr txBox="1"/>
          <p:nvPr/>
        </p:nvSpPr>
        <p:spPr>
          <a:xfrm>
            <a:off x="304800" y="2667000"/>
            <a:ext cx="1371600" cy="830997"/>
          </a:xfrm>
          <a:prstGeom prst="rect">
            <a:avLst/>
          </a:prstGeom>
          <a:noFill/>
        </p:spPr>
        <p:txBody>
          <a:bodyPr wrap="square" rtlCol="0">
            <a:spAutoFit/>
          </a:bodyPr>
          <a:lstStyle/>
          <a:p>
            <a:r>
              <a:rPr lang="en-US" sz="2400" dirty="0"/>
              <a:t>CAT</a:t>
            </a:r>
          </a:p>
          <a:p>
            <a:r>
              <a:rPr lang="en-US" sz="2400" dirty="0"/>
              <a:t>ECV</a:t>
            </a:r>
          </a:p>
        </p:txBody>
      </p:sp>
    </p:spTree>
    <p:extLst>
      <p:ext uri="{BB962C8B-B14F-4D97-AF65-F5344CB8AC3E}">
        <p14:creationId xmlns:p14="http://schemas.microsoft.com/office/powerpoint/2010/main" val="400427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normAutofit/>
          </a:bodyPr>
          <a:lstStyle/>
          <a:p>
            <a:r>
              <a:rPr lang="en-US" b="1" dirty="0"/>
              <a:t>Gray Code </a:t>
            </a:r>
            <a:r>
              <a:rPr lang="en-US" sz="2200" b="1" dirty="0"/>
              <a:t>(Cyclic Code</a:t>
            </a:r>
            <a:r>
              <a:rPr lang="en-US" sz="2200" dirty="0"/>
              <a:t>, </a:t>
            </a:r>
            <a:r>
              <a:rPr lang="en-US" sz="2200" b="1" dirty="0"/>
              <a:t>Reflected Binary Code</a:t>
            </a:r>
            <a:r>
              <a:rPr lang="en-US" sz="2200" dirty="0"/>
              <a:t> (RBC), </a:t>
            </a:r>
            <a:r>
              <a:rPr lang="en-US" sz="2200" b="1" dirty="0"/>
              <a:t>Reflected Binary</a:t>
            </a:r>
            <a:r>
              <a:rPr lang="en-US" sz="2200" dirty="0"/>
              <a:t> (RB) or </a:t>
            </a:r>
            <a:r>
              <a:rPr lang="en-US" sz="2200" b="1" dirty="0"/>
              <a:t>Grey code)</a:t>
            </a:r>
            <a:endParaRPr lang="en-US" sz="2200" dirty="0"/>
          </a:p>
        </p:txBody>
      </p:sp>
      <p:sp>
        <p:nvSpPr>
          <p:cNvPr id="3" name="Content Placeholder 2"/>
          <p:cNvSpPr>
            <a:spLocks noGrp="1"/>
          </p:cNvSpPr>
          <p:nvPr>
            <p:ph sz="quarter" idx="1"/>
          </p:nvPr>
        </p:nvSpPr>
        <p:spPr>
          <a:xfrm>
            <a:off x="457200" y="1295400"/>
            <a:ext cx="8077200" cy="1295400"/>
          </a:xfrm>
        </p:spPr>
        <p:txBody>
          <a:bodyPr>
            <a:normAutofit lnSpcReduction="10000"/>
          </a:bodyPr>
          <a:lstStyle/>
          <a:p>
            <a:pPr algn="just"/>
            <a:r>
              <a:rPr lang="en-US" sz="2000" dirty="0"/>
              <a:t>It has a very special feature that, only one bit will change each time the decimal number is incremented. As only one bit changes at a time, the gray code is called as a unit distance code. Gray code cannot be used for arithmetic operation.</a:t>
            </a:r>
            <a:endParaRPr lang="en-US" sz="2200" dirty="0"/>
          </a:p>
        </p:txBody>
      </p:sp>
      <p:sp>
        <p:nvSpPr>
          <p:cNvPr id="4" name="Slide Number Placeholder 3"/>
          <p:cNvSpPr>
            <a:spLocks noGrp="1"/>
          </p:cNvSpPr>
          <p:nvPr>
            <p:ph type="sldNum" sz="quarter" idx="15"/>
          </p:nvPr>
        </p:nvSpPr>
        <p:spPr/>
        <p:txBody>
          <a:bodyPr/>
          <a:lstStyle/>
          <a:p>
            <a:fld id="{19D2485F-384D-496E-AD10-BB7689FAD0DD}" type="slidenum">
              <a:rPr lang="en-US" smtClean="0"/>
              <a:t>16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819399"/>
            <a:ext cx="484822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98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US" b="1" dirty="0"/>
              <a:t>Gray Code</a:t>
            </a:r>
            <a:endParaRPr lang="en-US" dirty="0"/>
          </a:p>
        </p:txBody>
      </p:sp>
      <p:sp>
        <p:nvSpPr>
          <p:cNvPr id="4" name="Slide Number Placeholder 3"/>
          <p:cNvSpPr>
            <a:spLocks noGrp="1"/>
          </p:cNvSpPr>
          <p:nvPr>
            <p:ph type="sldNum" sz="quarter" idx="15"/>
          </p:nvPr>
        </p:nvSpPr>
        <p:spPr/>
        <p:txBody>
          <a:bodyPr/>
          <a:lstStyle/>
          <a:p>
            <a:fld id="{19D2485F-384D-496E-AD10-BB7689FAD0DD}" type="slidenum">
              <a:rPr lang="en-US" smtClean="0"/>
              <a:t>17</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835" y="1136904"/>
            <a:ext cx="485775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89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normAutofit/>
          </a:bodyPr>
          <a:lstStyle/>
          <a:p>
            <a:r>
              <a:rPr lang="en-US" dirty="0"/>
              <a:t>Code Conversion - </a:t>
            </a:r>
            <a:r>
              <a:rPr lang="en-US" b="1" dirty="0"/>
              <a:t>Binary to Gray </a:t>
            </a:r>
            <a:r>
              <a:rPr lang="en-US" sz="2800" b="1" dirty="0"/>
              <a:t>(3 bit)</a:t>
            </a:r>
            <a:endParaRPr lang="en-US" sz="2800" dirty="0"/>
          </a:p>
        </p:txBody>
      </p:sp>
      <p:sp>
        <p:nvSpPr>
          <p:cNvPr id="4" name="Slide Number Placeholder 3"/>
          <p:cNvSpPr>
            <a:spLocks noGrp="1"/>
          </p:cNvSpPr>
          <p:nvPr>
            <p:ph type="sldNum" sz="quarter" idx="12"/>
          </p:nvPr>
        </p:nvSpPr>
        <p:spPr/>
        <p:txBody>
          <a:bodyPr/>
          <a:lstStyle/>
          <a:p>
            <a:fld id="{19D2485F-384D-496E-AD10-BB7689FAD0DD}" type="slidenum">
              <a:rPr lang="en-US" smtClean="0"/>
              <a:t>18</a:t>
            </a:fld>
            <a:endParaRPr lang="en-US"/>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3900241939"/>
              </p:ext>
            </p:extLst>
          </p:nvPr>
        </p:nvGraphicFramePr>
        <p:xfrm>
          <a:off x="436563" y="2057400"/>
          <a:ext cx="1849437" cy="3708400"/>
        </p:xfrm>
        <a:graphic>
          <a:graphicData uri="http://schemas.openxmlformats.org/drawingml/2006/table">
            <a:tbl>
              <a:tblPr firstRow="1" bandRow="1">
                <a:tableStyleId>{5C22544A-7EE6-4342-B048-85BDC9FD1C3A}</a:tableStyleId>
              </a:tblPr>
              <a:tblGrid>
                <a:gridCol w="616479">
                  <a:extLst>
                    <a:ext uri="{9D8B030D-6E8A-4147-A177-3AD203B41FA5}">
                      <a16:colId xmlns:a16="http://schemas.microsoft.com/office/drawing/2014/main" val="20000"/>
                    </a:ext>
                  </a:extLst>
                </a:gridCol>
                <a:gridCol w="616479">
                  <a:extLst>
                    <a:ext uri="{9D8B030D-6E8A-4147-A177-3AD203B41FA5}">
                      <a16:colId xmlns:a16="http://schemas.microsoft.com/office/drawing/2014/main" val="20001"/>
                    </a:ext>
                  </a:extLst>
                </a:gridCol>
                <a:gridCol w="616479">
                  <a:extLst>
                    <a:ext uri="{9D8B030D-6E8A-4147-A177-3AD203B41FA5}">
                      <a16:colId xmlns:a16="http://schemas.microsoft.com/office/drawing/2014/main" val="20002"/>
                    </a:ext>
                  </a:extLst>
                </a:gridCol>
              </a:tblGrid>
              <a:tr h="370840">
                <a:tc gridSpan="3">
                  <a:txBody>
                    <a:bodyPr/>
                    <a:lstStyle/>
                    <a:p>
                      <a:r>
                        <a:rPr lang="en-US" dirty="0"/>
                        <a:t>Binary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graphicFrame>
        <p:nvGraphicFramePr>
          <p:cNvPr id="10" name="Content Placeholder 9"/>
          <p:cNvGraphicFramePr>
            <a:graphicFrameLocks noGrp="1"/>
          </p:cNvGraphicFramePr>
          <p:nvPr>
            <p:ph sz="quarter" idx="2"/>
            <p:extLst>
              <p:ext uri="{D42A27DB-BD31-4B8C-83A1-F6EECF244321}">
                <p14:modId xmlns:p14="http://schemas.microsoft.com/office/powerpoint/2010/main" val="1655895836"/>
              </p:ext>
            </p:extLst>
          </p:nvPr>
        </p:nvGraphicFramePr>
        <p:xfrm>
          <a:off x="2362200" y="2057400"/>
          <a:ext cx="1673226" cy="3708400"/>
        </p:xfrm>
        <a:graphic>
          <a:graphicData uri="http://schemas.openxmlformats.org/drawingml/2006/table">
            <a:tbl>
              <a:tblPr firstRow="1" bandRow="1">
                <a:tableStyleId>{21E4AEA4-8DFA-4A89-87EB-49C32662AFE0}</a:tableStyleId>
              </a:tblPr>
              <a:tblGrid>
                <a:gridCol w="557742">
                  <a:extLst>
                    <a:ext uri="{9D8B030D-6E8A-4147-A177-3AD203B41FA5}">
                      <a16:colId xmlns:a16="http://schemas.microsoft.com/office/drawing/2014/main" val="20000"/>
                    </a:ext>
                  </a:extLst>
                </a:gridCol>
                <a:gridCol w="557742">
                  <a:extLst>
                    <a:ext uri="{9D8B030D-6E8A-4147-A177-3AD203B41FA5}">
                      <a16:colId xmlns:a16="http://schemas.microsoft.com/office/drawing/2014/main" val="20001"/>
                    </a:ext>
                  </a:extLst>
                </a:gridCol>
                <a:gridCol w="557742">
                  <a:extLst>
                    <a:ext uri="{9D8B030D-6E8A-4147-A177-3AD203B41FA5}">
                      <a16:colId xmlns:a16="http://schemas.microsoft.com/office/drawing/2014/main" val="20002"/>
                    </a:ext>
                  </a:extLst>
                </a:gridCol>
              </a:tblGrid>
              <a:tr h="370840">
                <a:tc gridSpan="3">
                  <a:txBody>
                    <a:bodyPr/>
                    <a:lstStyle/>
                    <a:p>
                      <a:r>
                        <a:rPr lang="en-US" dirty="0"/>
                        <a:t>Gray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
        <p:nvSpPr>
          <p:cNvPr id="7" name="Content Placeholder 2"/>
          <p:cNvSpPr txBox="1">
            <a:spLocks/>
          </p:cNvSpPr>
          <p:nvPr/>
        </p:nvSpPr>
        <p:spPr>
          <a:xfrm>
            <a:off x="4431792" y="1414272"/>
            <a:ext cx="38100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Equation</a:t>
            </a:r>
          </a:p>
        </p:txBody>
      </p:sp>
      <p:sp>
        <p:nvSpPr>
          <p:cNvPr id="12" name="Content Placeholder 2"/>
          <p:cNvSpPr txBox="1">
            <a:spLocks/>
          </p:cNvSpPr>
          <p:nvPr/>
        </p:nvSpPr>
        <p:spPr>
          <a:xfrm>
            <a:off x="381000" y="1371600"/>
            <a:ext cx="23622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Truth Table:</a:t>
            </a:r>
          </a:p>
        </p:txBody>
      </p:sp>
      <p:sp>
        <p:nvSpPr>
          <p:cNvPr id="3" name="TextBox 2"/>
          <p:cNvSpPr txBox="1"/>
          <p:nvPr/>
        </p:nvSpPr>
        <p:spPr>
          <a:xfrm>
            <a:off x="4398264" y="2112264"/>
            <a:ext cx="3810000" cy="369332"/>
          </a:xfrm>
          <a:prstGeom prst="rect">
            <a:avLst/>
          </a:prstGeom>
          <a:noFill/>
        </p:spPr>
        <p:txBody>
          <a:bodyPr wrap="square" rtlCol="0">
            <a:spAutoFit/>
          </a:bodyPr>
          <a:lstStyle/>
          <a:p>
            <a:r>
              <a:rPr lang="en-US" dirty="0"/>
              <a:t>X=AB</a:t>
            </a:r>
            <a:r>
              <a:rPr lang="en-US" baseline="30000" dirty="0"/>
              <a:t>0</a:t>
            </a:r>
            <a:r>
              <a:rPr lang="en-US" dirty="0"/>
              <a:t>C</a:t>
            </a:r>
            <a:r>
              <a:rPr lang="en-US" baseline="30000" dirty="0"/>
              <a:t>0</a:t>
            </a:r>
            <a:r>
              <a:rPr lang="en-US" dirty="0"/>
              <a:t> +AB</a:t>
            </a:r>
            <a:r>
              <a:rPr lang="en-US" baseline="30000" dirty="0"/>
              <a:t>0</a:t>
            </a:r>
            <a:r>
              <a:rPr lang="en-US" dirty="0"/>
              <a:t>C + ABC</a:t>
            </a:r>
            <a:r>
              <a:rPr lang="en-US" baseline="30000" dirty="0"/>
              <a:t>0</a:t>
            </a:r>
            <a:r>
              <a:rPr lang="en-US" dirty="0"/>
              <a:t> +ABC</a:t>
            </a:r>
          </a:p>
        </p:txBody>
      </p:sp>
      <p:sp>
        <p:nvSpPr>
          <p:cNvPr id="11" name="TextBox 10"/>
          <p:cNvSpPr txBox="1"/>
          <p:nvPr/>
        </p:nvSpPr>
        <p:spPr>
          <a:xfrm>
            <a:off x="4419600" y="2450068"/>
            <a:ext cx="3810000" cy="369332"/>
          </a:xfrm>
          <a:prstGeom prst="rect">
            <a:avLst/>
          </a:prstGeom>
          <a:noFill/>
        </p:spPr>
        <p:txBody>
          <a:bodyPr wrap="square" rtlCol="0">
            <a:spAutoFit/>
          </a:bodyPr>
          <a:lstStyle/>
          <a:p>
            <a:r>
              <a:rPr lang="en-US" dirty="0"/>
              <a:t>  =AB</a:t>
            </a:r>
            <a:r>
              <a:rPr lang="en-US" baseline="30000" dirty="0"/>
              <a:t>0</a:t>
            </a:r>
            <a:r>
              <a:rPr lang="en-US" dirty="0"/>
              <a:t>(C</a:t>
            </a:r>
            <a:r>
              <a:rPr lang="en-US" baseline="30000" dirty="0"/>
              <a:t>0</a:t>
            </a:r>
            <a:r>
              <a:rPr lang="en-US" dirty="0"/>
              <a:t> + C) + AB(C</a:t>
            </a:r>
            <a:r>
              <a:rPr lang="en-US" baseline="30000" dirty="0"/>
              <a:t>0</a:t>
            </a:r>
            <a:r>
              <a:rPr lang="en-US" dirty="0"/>
              <a:t> + C)</a:t>
            </a:r>
          </a:p>
        </p:txBody>
      </p:sp>
      <p:sp>
        <p:nvSpPr>
          <p:cNvPr id="13" name="TextBox 12"/>
          <p:cNvSpPr txBox="1"/>
          <p:nvPr/>
        </p:nvSpPr>
        <p:spPr>
          <a:xfrm>
            <a:off x="4419600" y="2743200"/>
            <a:ext cx="3810000" cy="369332"/>
          </a:xfrm>
          <a:prstGeom prst="rect">
            <a:avLst/>
          </a:prstGeom>
          <a:noFill/>
        </p:spPr>
        <p:txBody>
          <a:bodyPr wrap="square" rtlCol="0">
            <a:spAutoFit/>
          </a:bodyPr>
          <a:lstStyle/>
          <a:p>
            <a:r>
              <a:rPr lang="en-US" dirty="0"/>
              <a:t>  =AB</a:t>
            </a:r>
            <a:r>
              <a:rPr lang="en-US" baseline="30000" dirty="0"/>
              <a:t>0</a:t>
            </a:r>
            <a:r>
              <a:rPr lang="en-US" dirty="0"/>
              <a:t> + AB</a:t>
            </a:r>
          </a:p>
        </p:txBody>
      </p:sp>
      <p:sp>
        <p:nvSpPr>
          <p:cNvPr id="14" name="TextBox 13"/>
          <p:cNvSpPr txBox="1"/>
          <p:nvPr/>
        </p:nvSpPr>
        <p:spPr>
          <a:xfrm>
            <a:off x="4419600" y="3059668"/>
            <a:ext cx="3810000" cy="369332"/>
          </a:xfrm>
          <a:prstGeom prst="rect">
            <a:avLst/>
          </a:prstGeom>
          <a:noFill/>
        </p:spPr>
        <p:txBody>
          <a:bodyPr wrap="square" rtlCol="0">
            <a:spAutoFit/>
          </a:bodyPr>
          <a:lstStyle/>
          <a:p>
            <a:r>
              <a:rPr lang="en-US" dirty="0"/>
              <a:t>  =A(B</a:t>
            </a:r>
            <a:r>
              <a:rPr lang="en-US" baseline="30000" dirty="0"/>
              <a:t>0</a:t>
            </a:r>
            <a:r>
              <a:rPr lang="en-US" dirty="0"/>
              <a:t> + B) =A</a:t>
            </a:r>
          </a:p>
        </p:txBody>
      </p:sp>
      <p:sp>
        <p:nvSpPr>
          <p:cNvPr id="15" name="TextBox 14"/>
          <p:cNvSpPr txBox="1"/>
          <p:nvPr/>
        </p:nvSpPr>
        <p:spPr>
          <a:xfrm>
            <a:off x="4419600" y="3657600"/>
            <a:ext cx="3810000" cy="369332"/>
          </a:xfrm>
          <a:prstGeom prst="rect">
            <a:avLst/>
          </a:prstGeom>
          <a:noFill/>
        </p:spPr>
        <p:txBody>
          <a:bodyPr wrap="square" rtlCol="0">
            <a:spAutoFit/>
          </a:bodyPr>
          <a:lstStyle/>
          <a:p>
            <a:r>
              <a:rPr lang="en-US" dirty="0"/>
              <a:t>Y=A</a:t>
            </a:r>
            <a:r>
              <a:rPr lang="en-US" baseline="30000" dirty="0"/>
              <a:t>0</a:t>
            </a:r>
            <a:r>
              <a:rPr lang="en-US" dirty="0"/>
              <a:t>BC</a:t>
            </a:r>
            <a:r>
              <a:rPr lang="en-US" baseline="30000" dirty="0"/>
              <a:t>0</a:t>
            </a:r>
            <a:r>
              <a:rPr lang="en-US" dirty="0"/>
              <a:t> +A</a:t>
            </a:r>
            <a:r>
              <a:rPr lang="en-US" baseline="30000" dirty="0"/>
              <a:t>0</a:t>
            </a:r>
            <a:r>
              <a:rPr lang="en-US" dirty="0"/>
              <a:t>BC + AB</a:t>
            </a:r>
            <a:r>
              <a:rPr lang="en-US" baseline="30000" dirty="0"/>
              <a:t>0</a:t>
            </a:r>
            <a:r>
              <a:rPr lang="en-US" dirty="0"/>
              <a:t>C</a:t>
            </a:r>
            <a:r>
              <a:rPr lang="en-US" baseline="30000" dirty="0"/>
              <a:t>0</a:t>
            </a:r>
            <a:r>
              <a:rPr lang="en-US" dirty="0"/>
              <a:t> +AB</a:t>
            </a:r>
            <a:r>
              <a:rPr lang="en-US" baseline="30000" dirty="0"/>
              <a:t>0</a:t>
            </a:r>
            <a:r>
              <a:rPr lang="en-US" dirty="0"/>
              <a:t>C</a:t>
            </a:r>
          </a:p>
        </p:txBody>
      </p:sp>
      <p:sp>
        <p:nvSpPr>
          <p:cNvPr id="16" name="TextBox 15"/>
          <p:cNvSpPr txBox="1"/>
          <p:nvPr/>
        </p:nvSpPr>
        <p:spPr>
          <a:xfrm>
            <a:off x="4419600" y="3974068"/>
            <a:ext cx="3810000" cy="369332"/>
          </a:xfrm>
          <a:prstGeom prst="rect">
            <a:avLst/>
          </a:prstGeom>
          <a:noFill/>
        </p:spPr>
        <p:txBody>
          <a:bodyPr wrap="square" rtlCol="0">
            <a:spAutoFit/>
          </a:bodyPr>
          <a:lstStyle/>
          <a:p>
            <a:r>
              <a:rPr lang="en-US" dirty="0"/>
              <a:t>   =A</a:t>
            </a:r>
            <a:r>
              <a:rPr lang="en-US" baseline="30000" dirty="0"/>
              <a:t>0</a:t>
            </a:r>
            <a:r>
              <a:rPr lang="en-US" dirty="0"/>
              <a:t>B(C</a:t>
            </a:r>
            <a:r>
              <a:rPr lang="en-US" baseline="30000" dirty="0"/>
              <a:t>0</a:t>
            </a:r>
            <a:r>
              <a:rPr lang="en-US" dirty="0"/>
              <a:t> + C) + AB</a:t>
            </a:r>
            <a:r>
              <a:rPr lang="en-US" baseline="30000" dirty="0"/>
              <a:t>0</a:t>
            </a:r>
            <a:r>
              <a:rPr lang="en-US" dirty="0"/>
              <a:t>(C</a:t>
            </a:r>
            <a:r>
              <a:rPr lang="en-US" baseline="30000" dirty="0"/>
              <a:t>0</a:t>
            </a:r>
            <a:r>
              <a:rPr lang="en-US" dirty="0"/>
              <a:t> + C)</a:t>
            </a:r>
          </a:p>
        </p:txBody>
      </p:sp>
      <p:sp>
        <p:nvSpPr>
          <p:cNvPr id="17" name="TextBox 16"/>
          <p:cNvSpPr txBox="1"/>
          <p:nvPr/>
        </p:nvSpPr>
        <p:spPr>
          <a:xfrm>
            <a:off x="4419600" y="4278868"/>
            <a:ext cx="3810000" cy="369332"/>
          </a:xfrm>
          <a:prstGeom prst="rect">
            <a:avLst/>
          </a:prstGeom>
          <a:noFill/>
        </p:spPr>
        <p:txBody>
          <a:bodyPr wrap="square" rtlCol="0">
            <a:spAutoFit/>
          </a:bodyPr>
          <a:lstStyle/>
          <a:p>
            <a:r>
              <a:rPr lang="en-US" dirty="0"/>
              <a:t>   =A</a:t>
            </a:r>
            <a:r>
              <a:rPr lang="en-US" baseline="30000" dirty="0"/>
              <a:t>0</a:t>
            </a:r>
            <a:r>
              <a:rPr lang="en-US" dirty="0"/>
              <a:t>B + AB</a:t>
            </a:r>
            <a:r>
              <a:rPr lang="en-US" baseline="30000" dirty="0"/>
              <a:t>0</a:t>
            </a:r>
            <a:endParaRPr lang="en-US" dirty="0"/>
          </a:p>
        </p:txBody>
      </p:sp>
      <p:sp>
        <p:nvSpPr>
          <p:cNvPr id="18" name="TextBox 17"/>
          <p:cNvSpPr txBox="1"/>
          <p:nvPr/>
        </p:nvSpPr>
        <p:spPr>
          <a:xfrm>
            <a:off x="4419600" y="4583668"/>
            <a:ext cx="3810000" cy="369332"/>
          </a:xfrm>
          <a:prstGeom prst="rect">
            <a:avLst/>
          </a:prstGeom>
          <a:noFill/>
        </p:spPr>
        <p:txBody>
          <a:bodyPr wrap="square" rtlCol="0">
            <a:spAutoFit/>
          </a:bodyPr>
          <a:lstStyle/>
          <a:p>
            <a:r>
              <a:rPr lang="en-US" dirty="0"/>
              <a:t>   =A ⊕ B</a:t>
            </a:r>
          </a:p>
        </p:txBody>
      </p:sp>
      <p:sp>
        <p:nvSpPr>
          <p:cNvPr id="19" name="TextBox 18"/>
          <p:cNvSpPr txBox="1"/>
          <p:nvPr/>
        </p:nvSpPr>
        <p:spPr>
          <a:xfrm>
            <a:off x="4419600" y="4964668"/>
            <a:ext cx="3810000" cy="369332"/>
          </a:xfrm>
          <a:prstGeom prst="rect">
            <a:avLst/>
          </a:prstGeom>
          <a:noFill/>
        </p:spPr>
        <p:txBody>
          <a:bodyPr wrap="square" rtlCol="0">
            <a:spAutoFit/>
          </a:bodyPr>
          <a:lstStyle/>
          <a:p>
            <a:r>
              <a:rPr lang="en-US" dirty="0"/>
              <a:t>Z=A</a:t>
            </a:r>
            <a:r>
              <a:rPr lang="en-US" baseline="30000" dirty="0"/>
              <a:t>0</a:t>
            </a:r>
            <a:r>
              <a:rPr lang="en-US" dirty="0"/>
              <a:t>B</a:t>
            </a:r>
            <a:r>
              <a:rPr lang="en-US" baseline="30000" dirty="0"/>
              <a:t>0</a:t>
            </a:r>
            <a:r>
              <a:rPr lang="en-US" dirty="0"/>
              <a:t>C + A</a:t>
            </a:r>
            <a:r>
              <a:rPr lang="en-US" baseline="30000" dirty="0"/>
              <a:t>0</a:t>
            </a:r>
            <a:r>
              <a:rPr lang="en-US" dirty="0"/>
              <a:t>BC</a:t>
            </a:r>
            <a:r>
              <a:rPr lang="en-US" baseline="30000" dirty="0"/>
              <a:t>0</a:t>
            </a:r>
            <a:r>
              <a:rPr lang="en-US" dirty="0"/>
              <a:t> +AB</a:t>
            </a:r>
            <a:r>
              <a:rPr lang="en-US" baseline="30000" dirty="0"/>
              <a:t>0</a:t>
            </a:r>
            <a:r>
              <a:rPr lang="en-US" dirty="0"/>
              <a:t>C + ABC</a:t>
            </a:r>
            <a:r>
              <a:rPr lang="en-US" baseline="30000" dirty="0"/>
              <a:t>0</a:t>
            </a:r>
          </a:p>
        </p:txBody>
      </p:sp>
      <p:sp>
        <p:nvSpPr>
          <p:cNvPr id="20" name="TextBox 19"/>
          <p:cNvSpPr txBox="1"/>
          <p:nvPr/>
        </p:nvSpPr>
        <p:spPr>
          <a:xfrm>
            <a:off x="4419600" y="5269468"/>
            <a:ext cx="3810000" cy="369332"/>
          </a:xfrm>
          <a:prstGeom prst="rect">
            <a:avLst/>
          </a:prstGeom>
          <a:noFill/>
        </p:spPr>
        <p:txBody>
          <a:bodyPr wrap="square" rtlCol="0">
            <a:spAutoFit/>
          </a:bodyPr>
          <a:lstStyle/>
          <a:p>
            <a:r>
              <a:rPr lang="en-US" dirty="0"/>
              <a:t>  =A</a:t>
            </a:r>
            <a:r>
              <a:rPr lang="en-US" baseline="30000" dirty="0"/>
              <a:t>0</a:t>
            </a:r>
            <a:r>
              <a:rPr lang="en-US" dirty="0"/>
              <a:t>B</a:t>
            </a:r>
            <a:r>
              <a:rPr lang="en-US" baseline="30000" dirty="0"/>
              <a:t>0</a:t>
            </a:r>
            <a:r>
              <a:rPr lang="en-US" dirty="0"/>
              <a:t>C +AB</a:t>
            </a:r>
            <a:r>
              <a:rPr lang="en-US" baseline="30000" dirty="0"/>
              <a:t>0</a:t>
            </a:r>
            <a:r>
              <a:rPr lang="en-US" dirty="0"/>
              <a:t>C +  A</a:t>
            </a:r>
            <a:r>
              <a:rPr lang="en-US" baseline="30000" dirty="0"/>
              <a:t>0</a:t>
            </a:r>
            <a:r>
              <a:rPr lang="en-US" dirty="0"/>
              <a:t>BC</a:t>
            </a:r>
            <a:r>
              <a:rPr lang="en-US" baseline="30000" dirty="0"/>
              <a:t>0</a:t>
            </a:r>
            <a:r>
              <a:rPr lang="en-US" dirty="0"/>
              <a:t> + ABC</a:t>
            </a:r>
            <a:r>
              <a:rPr lang="en-US" baseline="30000" dirty="0"/>
              <a:t>0</a:t>
            </a:r>
          </a:p>
        </p:txBody>
      </p:sp>
      <p:sp>
        <p:nvSpPr>
          <p:cNvPr id="21" name="TextBox 20"/>
          <p:cNvSpPr txBox="1"/>
          <p:nvPr/>
        </p:nvSpPr>
        <p:spPr>
          <a:xfrm>
            <a:off x="4419600" y="5562600"/>
            <a:ext cx="3810000" cy="369332"/>
          </a:xfrm>
          <a:prstGeom prst="rect">
            <a:avLst/>
          </a:prstGeom>
          <a:noFill/>
        </p:spPr>
        <p:txBody>
          <a:bodyPr wrap="square" rtlCol="0">
            <a:spAutoFit/>
          </a:bodyPr>
          <a:lstStyle/>
          <a:p>
            <a:r>
              <a:rPr lang="en-US" dirty="0"/>
              <a:t>  = B</a:t>
            </a:r>
            <a:r>
              <a:rPr lang="en-US" baseline="30000" dirty="0"/>
              <a:t>0</a:t>
            </a:r>
            <a:r>
              <a:rPr lang="en-US" dirty="0"/>
              <a:t>C(A</a:t>
            </a:r>
            <a:r>
              <a:rPr lang="en-US" baseline="30000" dirty="0"/>
              <a:t>0</a:t>
            </a:r>
            <a:r>
              <a:rPr lang="en-US" dirty="0"/>
              <a:t> +A) +  BC</a:t>
            </a:r>
            <a:r>
              <a:rPr lang="en-US" baseline="30000" dirty="0"/>
              <a:t>0</a:t>
            </a:r>
            <a:r>
              <a:rPr lang="en-US" dirty="0"/>
              <a:t> (A</a:t>
            </a:r>
            <a:r>
              <a:rPr lang="en-US" baseline="30000" dirty="0"/>
              <a:t>0</a:t>
            </a:r>
            <a:r>
              <a:rPr lang="en-US" dirty="0"/>
              <a:t>+ A)</a:t>
            </a:r>
            <a:endParaRPr lang="en-US" baseline="30000" dirty="0"/>
          </a:p>
        </p:txBody>
      </p:sp>
      <p:sp>
        <p:nvSpPr>
          <p:cNvPr id="22" name="TextBox 21"/>
          <p:cNvSpPr txBox="1"/>
          <p:nvPr/>
        </p:nvSpPr>
        <p:spPr>
          <a:xfrm>
            <a:off x="4419600" y="5879068"/>
            <a:ext cx="3810000" cy="369332"/>
          </a:xfrm>
          <a:prstGeom prst="rect">
            <a:avLst/>
          </a:prstGeom>
          <a:noFill/>
        </p:spPr>
        <p:txBody>
          <a:bodyPr wrap="square" rtlCol="0">
            <a:spAutoFit/>
          </a:bodyPr>
          <a:lstStyle/>
          <a:p>
            <a:r>
              <a:rPr lang="en-US" dirty="0"/>
              <a:t>  = B</a:t>
            </a:r>
            <a:r>
              <a:rPr lang="en-US" baseline="30000" dirty="0"/>
              <a:t>0</a:t>
            </a:r>
            <a:r>
              <a:rPr lang="en-US" dirty="0"/>
              <a:t>C +  BC</a:t>
            </a:r>
            <a:r>
              <a:rPr lang="en-US" baseline="30000" dirty="0"/>
              <a:t>0</a:t>
            </a:r>
            <a:r>
              <a:rPr lang="en-US" dirty="0"/>
              <a:t> </a:t>
            </a:r>
            <a:endParaRPr lang="en-US" baseline="30000" dirty="0"/>
          </a:p>
        </p:txBody>
      </p:sp>
      <p:sp>
        <p:nvSpPr>
          <p:cNvPr id="23" name="TextBox 22"/>
          <p:cNvSpPr txBox="1"/>
          <p:nvPr/>
        </p:nvSpPr>
        <p:spPr>
          <a:xfrm>
            <a:off x="4419600" y="6183868"/>
            <a:ext cx="3810000" cy="369332"/>
          </a:xfrm>
          <a:prstGeom prst="rect">
            <a:avLst/>
          </a:prstGeom>
          <a:noFill/>
        </p:spPr>
        <p:txBody>
          <a:bodyPr wrap="square" rtlCol="0">
            <a:spAutoFit/>
          </a:bodyPr>
          <a:lstStyle/>
          <a:p>
            <a:r>
              <a:rPr lang="en-US" dirty="0"/>
              <a:t>  = B ⊕ C</a:t>
            </a:r>
            <a:endParaRPr lang="en-US" baseline="30000" dirty="0"/>
          </a:p>
        </p:txBody>
      </p:sp>
    </p:spTree>
    <p:extLst>
      <p:ext uri="{BB962C8B-B14F-4D97-AF65-F5344CB8AC3E}">
        <p14:creationId xmlns:p14="http://schemas.microsoft.com/office/powerpoint/2010/main" val="265352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3" grpId="0"/>
      <p:bldP spid="11" grpId="0"/>
      <p:bldP spid="13" grpId="0"/>
      <p:bldP spid="14" grpId="0"/>
      <p:bldP spid="15" grpId="0"/>
      <p:bldP spid="16" grpId="0"/>
      <p:bldP spid="17" grpId="0"/>
      <p:bldP spid="18" grpId="0"/>
      <p:bldP spid="19" grpId="0"/>
      <p:bldP spid="20"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285232"/>
            <a:ext cx="1028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391025"/>
            <a:ext cx="1028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28600" y="76200"/>
            <a:ext cx="8229600" cy="1143000"/>
          </a:xfrm>
        </p:spPr>
        <p:txBody>
          <a:bodyPr>
            <a:normAutofit/>
          </a:bodyPr>
          <a:lstStyle/>
          <a:p>
            <a:r>
              <a:rPr lang="en-US" dirty="0"/>
              <a:t>Code Conversion - </a:t>
            </a:r>
            <a:r>
              <a:rPr lang="en-US" b="1" dirty="0"/>
              <a:t>Binary to Gray </a:t>
            </a:r>
            <a:r>
              <a:rPr lang="en-US" sz="2800" b="1" dirty="0"/>
              <a:t>(3 bit)</a:t>
            </a:r>
            <a:endParaRPr lang="en-US" sz="2800" dirty="0"/>
          </a:p>
        </p:txBody>
      </p:sp>
      <p:sp>
        <p:nvSpPr>
          <p:cNvPr id="4" name="Slide Number Placeholder 3"/>
          <p:cNvSpPr>
            <a:spLocks noGrp="1"/>
          </p:cNvSpPr>
          <p:nvPr>
            <p:ph type="sldNum" sz="quarter" idx="12"/>
          </p:nvPr>
        </p:nvSpPr>
        <p:spPr/>
        <p:txBody>
          <a:bodyPr/>
          <a:lstStyle/>
          <a:p>
            <a:fld id="{19D2485F-384D-496E-AD10-BB7689FAD0DD}" type="slidenum">
              <a:rPr lang="en-US" smtClean="0"/>
              <a:t>19</a:t>
            </a:fld>
            <a:endParaRPr lang="en-US"/>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2878353171"/>
              </p:ext>
            </p:extLst>
          </p:nvPr>
        </p:nvGraphicFramePr>
        <p:xfrm>
          <a:off x="436563" y="2057400"/>
          <a:ext cx="1849437" cy="3708400"/>
        </p:xfrm>
        <a:graphic>
          <a:graphicData uri="http://schemas.openxmlformats.org/drawingml/2006/table">
            <a:tbl>
              <a:tblPr firstRow="1" bandRow="1">
                <a:tableStyleId>{5C22544A-7EE6-4342-B048-85BDC9FD1C3A}</a:tableStyleId>
              </a:tblPr>
              <a:tblGrid>
                <a:gridCol w="616479">
                  <a:extLst>
                    <a:ext uri="{9D8B030D-6E8A-4147-A177-3AD203B41FA5}">
                      <a16:colId xmlns:a16="http://schemas.microsoft.com/office/drawing/2014/main" val="20000"/>
                    </a:ext>
                  </a:extLst>
                </a:gridCol>
                <a:gridCol w="616479">
                  <a:extLst>
                    <a:ext uri="{9D8B030D-6E8A-4147-A177-3AD203B41FA5}">
                      <a16:colId xmlns:a16="http://schemas.microsoft.com/office/drawing/2014/main" val="20001"/>
                    </a:ext>
                  </a:extLst>
                </a:gridCol>
                <a:gridCol w="616479">
                  <a:extLst>
                    <a:ext uri="{9D8B030D-6E8A-4147-A177-3AD203B41FA5}">
                      <a16:colId xmlns:a16="http://schemas.microsoft.com/office/drawing/2014/main" val="20002"/>
                    </a:ext>
                  </a:extLst>
                </a:gridCol>
              </a:tblGrid>
              <a:tr h="370840">
                <a:tc gridSpan="3">
                  <a:txBody>
                    <a:bodyPr/>
                    <a:lstStyle/>
                    <a:p>
                      <a:r>
                        <a:rPr lang="en-US" dirty="0"/>
                        <a:t>Binary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graphicFrame>
        <p:nvGraphicFramePr>
          <p:cNvPr id="10" name="Content Placeholder 9"/>
          <p:cNvGraphicFramePr>
            <a:graphicFrameLocks noGrp="1"/>
          </p:cNvGraphicFramePr>
          <p:nvPr>
            <p:ph sz="quarter" idx="2"/>
            <p:extLst>
              <p:ext uri="{D42A27DB-BD31-4B8C-83A1-F6EECF244321}">
                <p14:modId xmlns:p14="http://schemas.microsoft.com/office/powerpoint/2010/main" val="2526240636"/>
              </p:ext>
            </p:extLst>
          </p:nvPr>
        </p:nvGraphicFramePr>
        <p:xfrm>
          <a:off x="2362200" y="2057400"/>
          <a:ext cx="1673226" cy="3708400"/>
        </p:xfrm>
        <a:graphic>
          <a:graphicData uri="http://schemas.openxmlformats.org/drawingml/2006/table">
            <a:tbl>
              <a:tblPr firstRow="1" bandRow="1">
                <a:tableStyleId>{21E4AEA4-8DFA-4A89-87EB-49C32662AFE0}</a:tableStyleId>
              </a:tblPr>
              <a:tblGrid>
                <a:gridCol w="557742">
                  <a:extLst>
                    <a:ext uri="{9D8B030D-6E8A-4147-A177-3AD203B41FA5}">
                      <a16:colId xmlns:a16="http://schemas.microsoft.com/office/drawing/2014/main" val="20000"/>
                    </a:ext>
                  </a:extLst>
                </a:gridCol>
                <a:gridCol w="557742">
                  <a:extLst>
                    <a:ext uri="{9D8B030D-6E8A-4147-A177-3AD203B41FA5}">
                      <a16:colId xmlns:a16="http://schemas.microsoft.com/office/drawing/2014/main" val="20001"/>
                    </a:ext>
                  </a:extLst>
                </a:gridCol>
                <a:gridCol w="557742">
                  <a:extLst>
                    <a:ext uri="{9D8B030D-6E8A-4147-A177-3AD203B41FA5}">
                      <a16:colId xmlns:a16="http://schemas.microsoft.com/office/drawing/2014/main" val="20002"/>
                    </a:ext>
                  </a:extLst>
                </a:gridCol>
              </a:tblGrid>
              <a:tr h="370840">
                <a:tc gridSpan="3">
                  <a:txBody>
                    <a:bodyPr/>
                    <a:lstStyle/>
                    <a:p>
                      <a:r>
                        <a:rPr lang="en-US" dirty="0"/>
                        <a:t>Gray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
        <p:nvSpPr>
          <p:cNvPr id="7" name="Content Placeholder 2"/>
          <p:cNvSpPr txBox="1">
            <a:spLocks/>
          </p:cNvSpPr>
          <p:nvPr/>
        </p:nvSpPr>
        <p:spPr>
          <a:xfrm>
            <a:off x="4431792" y="1414272"/>
            <a:ext cx="38100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Equation</a:t>
            </a:r>
          </a:p>
        </p:txBody>
      </p:sp>
      <p:sp>
        <p:nvSpPr>
          <p:cNvPr id="12" name="Content Placeholder 2"/>
          <p:cNvSpPr txBox="1">
            <a:spLocks/>
          </p:cNvSpPr>
          <p:nvPr/>
        </p:nvSpPr>
        <p:spPr>
          <a:xfrm>
            <a:off x="381000" y="1371600"/>
            <a:ext cx="23622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Truth Table:</a:t>
            </a:r>
          </a:p>
        </p:txBody>
      </p:sp>
      <p:sp>
        <p:nvSpPr>
          <p:cNvPr id="3" name="TextBox 2"/>
          <p:cNvSpPr txBox="1"/>
          <p:nvPr/>
        </p:nvSpPr>
        <p:spPr>
          <a:xfrm>
            <a:off x="4398264" y="2112264"/>
            <a:ext cx="3810000" cy="369332"/>
          </a:xfrm>
          <a:prstGeom prst="rect">
            <a:avLst/>
          </a:prstGeom>
          <a:noFill/>
        </p:spPr>
        <p:txBody>
          <a:bodyPr wrap="square" rtlCol="0">
            <a:spAutoFit/>
          </a:bodyPr>
          <a:lstStyle/>
          <a:p>
            <a:r>
              <a:rPr lang="en-US" dirty="0"/>
              <a:t>X=A</a:t>
            </a:r>
          </a:p>
        </p:txBody>
      </p:sp>
      <p:sp>
        <p:nvSpPr>
          <p:cNvPr id="15" name="TextBox 14"/>
          <p:cNvSpPr txBox="1"/>
          <p:nvPr/>
        </p:nvSpPr>
        <p:spPr>
          <a:xfrm>
            <a:off x="4419600" y="2481596"/>
            <a:ext cx="3810000" cy="369332"/>
          </a:xfrm>
          <a:prstGeom prst="rect">
            <a:avLst/>
          </a:prstGeom>
          <a:noFill/>
        </p:spPr>
        <p:txBody>
          <a:bodyPr wrap="square" rtlCol="0">
            <a:spAutoFit/>
          </a:bodyPr>
          <a:lstStyle/>
          <a:p>
            <a:r>
              <a:rPr lang="en-US" dirty="0"/>
              <a:t>Y=A ⊕ B</a:t>
            </a:r>
          </a:p>
        </p:txBody>
      </p:sp>
      <p:sp>
        <p:nvSpPr>
          <p:cNvPr id="23" name="TextBox 22"/>
          <p:cNvSpPr txBox="1"/>
          <p:nvPr/>
        </p:nvSpPr>
        <p:spPr>
          <a:xfrm>
            <a:off x="4267200" y="2850928"/>
            <a:ext cx="3810000" cy="369332"/>
          </a:xfrm>
          <a:prstGeom prst="rect">
            <a:avLst/>
          </a:prstGeom>
          <a:noFill/>
        </p:spPr>
        <p:txBody>
          <a:bodyPr wrap="square" rtlCol="0">
            <a:spAutoFit/>
          </a:bodyPr>
          <a:lstStyle/>
          <a:p>
            <a:r>
              <a:rPr lang="en-US" dirty="0"/>
              <a:t>  Z= B ⊕ C</a:t>
            </a:r>
            <a:endParaRPr lang="en-US" baseline="30000" dirty="0"/>
          </a:p>
        </p:txBody>
      </p:sp>
      <p:cxnSp>
        <p:nvCxnSpPr>
          <p:cNvPr id="24" name="Straight Connector 23"/>
          <p:cNvCxnSpPr/>
          <p:nvPr/>
        </p:nvCxnSpPr>
        <p:spPr>
          <a:xfrm>
            <a:off x="4343400" y="3886200"/>
            <a:ext cx="0" cy="236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961964" y="3886200"/>
            <a:ext cx="0" cy="236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571564" y="3911576"/>
            <a:ext cx="26196" cy="2413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74332" y="3429000"/>
            <a:ext cx="397668" cy="369332"/>
          </a:xfrm>
          <a:prstGeom prst="rect">
            <a:avLst/>
          </a:prstGeom>
          <a:noFill/>
        </p:spPr>
        <p:txBody>
          <a:bodyPr wrap="square" rtlCol="0">
            <a:spAutoFit/>
          </a:bodyPr>
          <a:lstStyle/>
          <a:p>
            <a:r>
              <a:rPr lang="en-US" dirty="0"/>
              <a:t>A</a:t>
            </a:r>
          </a:p>
        </p:txBody>
      </p:sp>
      <p:sp>
        <p:nvSpPr>
          <p:cNvPr id="28" name="TextBox 27"/>
          <p:cNvSpPr txBox="1"/>
          <p:nvPr/>
        </p:nvSpPr>
        <p:spPr>
          <a:xfrm>
            <a:off x="4783932" y="3429000"/>
            <a:ext cx="397668" cy="369332"/>
          </a:xfrm>
          <a:prstGeom prst="rect">
            <a:avLst/>
          </a:prstGeom>
          <a:noFill/>
        </p:spPr>
        <p:txBody>
          <a:bodyPr wrap="square" rtlCol="0">
            <a:spAutoFit/>
          </a:bodyPr>
          <a:lstStyle/>
          <a:p>
            <a:r>
              <a:rPr lang="en-US" dirty="0"/>
              <a:t>B</a:t>
            </a:r>
          </a:p>
        </p:txBody>
      </p:sp>
      <p:sp>
        <p:nvSpPr>
          <p:cNvPr id="29" name="TextBox 28"/>
          <p:cNvSpPr txBox="1"/>
          <p:nvPr/>
        </p:nvSpPr>
        <p:spPr>
          <a:xfrm>
            <a:off x="5393532" y="3429000"/>
            <a:ext cx="397668" cy="369332"/>
          </a:xfrm>
          <a:prstGeom prst="rect">
            <a:avLst/>
          </a:prstGeom>
          <a:noFill/>
        </p:spPr>
        <p:txBody>
          <a:bodyPr wrap="square" rtlCol="0">
            <a:spAutoFit/>
          </a:bodyPr>
          <a:lstStyle/>
          <a:p>
            <a:r>
              <a:rPr lang="en-US" dirty="0"/>
              <a:t>C</a:t>
            </a:r>
          </a:p>
        </p:txBody>
      </p:sp>
      <p:cxnSp>
        <p:nvCxnSpPr>
          <p:cNvPr id="30" name="Straight Connector 29"/>
          <p:cNvCxnSpPr/>
          <p:nvPr/>
        </p:nvCxnSpPr>
        <p:spPr>
          <a:xfrm>
            <a:off x="4343400" y="4191000"/>
            <a:ext cx="2209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05600" y="4006334"/>
            <a:ext cx="397668" cy="369332"/>
          </a:xfrm>
          <a:prstGeom prst="rect">
            <a:avLst/>
          </a:prstGeom>
          <a:noFill/>
        </p:spPr>
        <p:txBody>
          <a:bodyPr wrap="square" rtlCol="0">
            <a:spAutoFit/>
          </a:bodyPr>
          <a:lstStyle/>
          <a:p>
            <a:r>
              <a:rPr lang="en-US" dirty="0"/>
              <a:t>X</a:t>
            </a:r>
          </a:p>
        </p:txBody>
      </p:sp>
      <p:cxnSp>
        <p:nvCxnSpPr>
          <p:cNvPr id="32" name="Straight Connector 31"/>
          <p:cNvCxnSpPr/>
          <p:nvPr/>
        </p:nvCxnSpPr>
        <p:spPr>
          <a:xfrm>
            <a:off x="4343400" y="4581144"/>
            <a:ext cx="195667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953000" y="5020056"/>
            <a:ext cx="136215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953000" y="5468886"/>
            <a:ext cx="133071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605314" y="5904262"/>
            <a:ext cx="736679" cy="276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46132" y="4583668"/>
            <a:ext cx="397668" cy="369332"/>
          </a:xfrm>
          <a:prstGeom prst="rect">
            <a:avLst/>
          </a:prstGeom>
          <a:noFill/>
        </p:spPr>
        <p:txBody>
          <a:bodyPr wrap="square" rtlCol="0">
            <a:spAutoFit/>
          </a:bodyPr>
          <a:lstStyle/>
          <a:p>
            <a:r>
              <a:rPr lang="en-US" dirty="0"/>
              <a:t>Y</a:t>
            </a:r>
          </a:p>
        </p:txBody>
      </p:sp>
      <p:sp>
        <p:nvSpPr>
          <p:cNvPr id="39" name="TextBox 38"/>
          <p:cNvSpPr txBox="1"/>
          <p:nvPr/>
        </p:nvSpPr>
        <p:spPr>
          <a:xfrm>
            <a:off x="7196424" y="5495853"/>
            <a:ext cx="397668" cy="369332"/>
          </a:xfrm>
          <a:prstGeom prst="rect">
            <a:avLst/>
          </a:prstGeom>
          <a:noFill/>
        </p:spPr>
        <p:txBody>
          <a:bodyPr wrap="square" rtlCol="0">
            <a:spAutoFit/>
          </a:bodyPr>
          <a:lstStyle/>
          <a:p>
            <a:r>
              <a:rPr lang="en-US" dirty="0"/>
              <a:t>Z</a:t>
            </a:r>
          </a:p>
        </p:txBody>
      </p:sp>
    </p:spTree>
    <p:extLst>
      <p:ext uri="{BB962C8B-B14F-4D97-AF65-F5344CB8AC3E}">
        <p14:creationId xmlns:p14="http://schemas.microsoft.com/office/powerpoint/2010/main" val="131268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par>
                                <p:cTn id="14" presetID="22" presetClass="entr" presetSubtype="1"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par>
                                <p:cTn id="20" presetID="22"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up)">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par>
                                <p:cTn id="36" presetID="22" presetClass="entr" presetSubtype="8"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par>
                                <p:cTn id="39" presetID="22" presetClass="entr" presetSubtype="4"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down)">
                                      <p:cBhvr>
                                        <p:cTn id="41" dur="500"/>
                                        <p:tgtEl>
                                          <p:spTgt spid="3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up)">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left)">
                                      <p:cBhvr>
                                        <p:cTn id="49" dur="500"/>
                                        <p:tgtEl>
                                          <p:spTgt spid="34"/>
                                        </p:tgtEl>
                                      </p:cBhvr>
                                    </p:animEffect>
                                  </p:childTnLst>
                                </p:cTn>
                              </p:par>
                              <p:par>
                                <p:cTn id="50" presetID="22" presetClass="entr" presetSubtype="8"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par>
                                <p:cTn id="53" presetID="22" presetClass="entr" presetSubtype="4"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down)">
                                      <p:cBhvr>
                                        <p:cTn id="55" dur="500"/>
                                        <p:tgtEl>
                                          <p:spTgt spid="37"/>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up)">
                                      <p:cBhvr>
                                        <p:cTn id="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3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Representations</a:t>
            </a:r>
          </a:p>
        </p:txBody>
      </p:sp>
      <p:sp>
        <p:nvSpPr>
          <p:cNvPr id="7" name="Content Placeholder 6">
            <a:extLst>
              <a:ext uri="{FF2B5EF4-FFF2-40B4-BE49-F238E27FC236}">
                <a16:creationId xmlns:a16="http://schemas.microsoft.com/office/drawing/2014/main" id="{E2F7145C-9F67-4D87-9EE2-C4397F7AF4AC}"/>
              </a:ext>
            </a:extLst>
          </p:cNvPr>
          <p:cNvSpPr>
            <a:spLocks noGrp="1"/>
          </p:cNvSpPr>
          <p:nvPr>
            <p:ph sz="quarter" idx="1"/>
          </p:nvPr>
        </p:nvSpPr>
        <p:spPr>
          <a:xfrm>
            <a:off x="457200" y="1600200"/>
            <a:ext cx="7467600" cy="1828800"/>
          </a:xfrm>
        </p:spPr>
        <p:txBody>
          <a:bodyPr/>
          <a:lstStyle/>
          <a:p>
            <a:r>
              <a:rPr lang="en-US" sz="2000" b="1" dirty="0"/>
              <a:t>Unsigned Integer</a:t>
            </a:r>
            <a:endParaRPr lang="en-US" sz="2000" dirty="0"/>
          </a:p>
          <a:p>
            <a:r>
              <a:rPr lang="en-US" sz="2000" b="1" dirty="0"/>
              <a:t>Signed Integer</a:t>
            </a:r>
          </a:p>
          <a:p>
            <a:pPr lvl="1"/>
            <a:r>
              <a:rPr lang="en-US" sz="1700" b="1" dirty="0"/>
              <a:t>Sign Magnitude</a:t>
            </a:r>
          </a:p>
          <a:p>
            <a:pPr lvl="1"/>
            <a:r>
              <a:rPr lang="en-US" sz="1700" b="1" dirty="0"/>
              <a:t>1’s Complement</a:t>
            </a:r>
            <a:endParaRPr lang="en-US" sz="1700" dirty="0"/>
          </a:p>
          <a:p>
            <a:pPr lvl="1"/>
            <a:r>
              <a:rPr lang="en-US" sz="1700" b="1" dirty="0"/>
              <a:t>2’s Complement</a:t>
            </a:r>
            <a:endParaRPr lang="en-US" sz="1700" dirty="0"/>
          </a:p>
          <a:p>
            <a:pPr marL="0" indent="0">
              <a:buNone/>
            </a:pPr>
            <a:endParaRPr lang="en-US" sz="2000" dirty="0"/>
          </a:p>
        </p:txBody>
      </p:sp>
      <p:sp>
        <p:nvSpPr>
          <p:cNvPr id="4" name="Slide Number Placeholder 3"/>
          <p:cNvSpPr>
            <a:spLocks noGrp="1"/>
          </p:cNvSpPr>
          <p:nvPr>
            <p:ph type="sldNum" sz="quarter" idx="15"/>
          </p:nvPr>
        </p:nvSpPr>
        <p:spPr/>
        <p:txBody>
          <a:bodyPr/>
          <a:lstStyle/>
          <a:p>
            <a:fld id="{F9335B67-DF13-4000-AB04-A320681CBC9C}" type="slidenum">
              <a:rPr lang="en-US" smtClean="0"/>
              <a:t>2</a:t>
            </a:fld>
            <a:endParaRPr lang="en-US"/>
          </a:p>
        </p:txBody>
      </p:sp>
    </p:spTree>
    <p:extLst>
      <p:ext uri="{BB962C8B-B14F-4D97-AF65-F5344CB8AC3E}">
        <p14:creationId xmlns:p14="http://schemas.microsoft.com/office/powerpoint/2010/main" val="4170493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1143000"/>
          </a:xfrm>
        </p:spPr>
        <p:txBody>
          <a:bodyPr>
            <a:normAutofit/>
          </a:bodyPr>
          <a:lstStyle/>
          <a:p>
            <a:r>
              <a:rPr lang="en-US" dirty="0"/>
              <a:t>Code Conversion – </a:t>
            </a:r>
            <a:r>
              <a:rPr lang="en-US" b="1" dirty="0"/>
              <a:t>Gray to Binary </a:t>
            </a:r>
            <a:r>
              <a:rPr lang="en-US" sz="2800" b="1" dirty="0"/>
              <a:t>(3 bit)</a:t>
            </a:r>
            <a:endParaRPr lang="en-US" sz="2800" dirty="0"/>
          </a:p>
        </p:txBody>
      </p:sp>
      <p:sp>
        <p:nvSpPr>
          <p:cNvPr id="4" name="Slide Number Placeholder 3"/>
          <p:cNvSpPr>
            <a:spLocks noGrp="1"/>
          </p:cNvSpPr>
          <p:nvPr>
            <p:ph type="sldNum" sz="quarter" idx="12"/>
          </p:nvPr>
        </p:nvSpPr>
        <p:spPr/>
        <p:txBody>
          <a:bodyPr/>
          <a:lstStyle/>
          <a:p>
            <a:fld id="{19D2485F-384D-496E-AD10-BB7689FAD0DD}" type="slidenum">
              <a:rPr lang="en-US" smtClean="0"/>
              <a:t>20</a:t>
            </a:fld>
            <a:endParaRPr lang="en-US"/>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1097620782"/>
              </p:ext>
            </p:extLst>
          </p:nvPr>
        </p:nvGraphicFramePr>
        <p:xfrm>
          <a:off x="2133600" y="1828800"/>
          <a:ext cx="1810512" cy="3784600"/>
        </p:xfrm>
        <a:graphic>
          <a:graphicData uri="http://schemas.openxmlformats.org/drawingml/2006/table">
            <a:tbl>
              <a:tblPr firstRow="1" bandRow="1">
                <a:tableStyleId>{21E4AEA4-8DFA-4A89-87EB-49C32662AFE0}</a:tableStyleId>
              </a:tblPr>
              <a:tblGrid>
                <a:gridCol w="603504">
                  <a:extLst>
                    <a:ext uri="{9D8B030D-6E8A-4147-A177-3AD203B41FA5}">
                      <a16:colId xmlns:a16="http://schemas.microsoft.com/office/drawing/2014/main" val="20000"/>
                    </a:ext>
                  </a:extLst>
                </a:gridCol>
                <a:gridCol w="603504">
                  <a:extLst>
                    <a:ext uri="{9D8B030D-6E8A-4147-A177-3AD203B41FA5}">
                      <a16:colId xmlns:a16="http://schemas.microsoft.com/office/drawing/2014/main" val="20001"/>
                    </a:ext>
                  </a:extLst>
                </a:gridCol>
                <a:gridCol w="603504">
                  <a:extLst>
                    <a:ext uri="{9D8B030D-6E8A-4147-A177-3AD203B41FA5}">
                      <a16:colId xmlns:a16="http://schemas.microsoft.com/office/drawing/2014/main" val="20002"/>
                    </a:ext>
                  </a:extLst>
                </a:gridCol>
              </a:tblGrid>
              <a:tr h="378460">
                <a:tc gridSpan="3">
                  <a:txBody>
                    <a:bodyPr/>
                    <a:lstStyle/>
                    <a:p>
                      <a:r>
                        <a:rPr lang="en-US" dirty="0"/>
                        <a:t>Binary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846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1"/>
                  </a:ext>
                </a:extLst>
              </a:tr>
              <a:tr h="37846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846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846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7846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846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846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7846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8"/>
                  </a:ext>
                </a:extLst>
              </a:tr>
              <a:tr h="37846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graphicFrame>
        <p:nvGraphicFramePr>
          <p:cNvPr id="10" name="Content Placeholder 9"/>
          <p:cNvGraphicFramePr>
            <a:graphicFrameLocks noGrp="1"/>
          </p:cNvGraphicFramePr>
          <p:nvPr>
            <p:ph sz="quarter" idx="2"/>
            <p:extLst>
              <p:ext uri="{D42A27DB-BD31-4B8C-83A1-F6EECF244321}">
                <p14:modId xmlns:p14="http://schemas.microsoft.com/office/powerpoint/2010/main" val="1951100171"/>
              </p:ext>
            </p:extLst>
          </p:nvPr>
        </p:nvGraphicFramePr>
        <p:xfrm>
          <a:off x="457200" y="1874520"/>
          <a:ext cx="1600200" cy="37084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70840">
                <a:tc gridSpan="3">
                  <a:txBody>
                    <a:bodyPr/>
                    <a:lstStyle/>
                    <a:p>
                      <a:r>
                        <a:rPr lang="en-US" dirty="0"/>
                        <a:t>Gray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
        <p:nvSpPr>
          <p:cNvPr id="7" name="Content Placeholder 2"/>
          <p:cNvSpPr txBox="1">
            <a:spLocks/>
          </p:cNvSpPr>
          <p:nvPr/>
        </p:nvSpPr>
        <p:spPr>
          <a:xfrm>
            <a:off x="4114800" y="1313688"/>
            <a:ext cx="74676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Equation</a:t>
            </a:r>
          </a:p>
        </p:txBody>
      </p:sp>
      <p:sp>
        <p:nvSpPr>
          <p:cNvPr id="12" name="Content Placeholder 2"/>
          <p:cNvSpPr txBox="1">
            <a:spLocks/>
          </p:cNvSpPr>
          <p:nvPr/>
        </p:nvSpPr>
        <p:spPr>
          <a:xfrm>
            <a:off x="381000" y="1295400"/>
            <a:ext cx="74676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t>Truth Table:</a:t>
            </a:r>
            <a:endParaRPr lang="en-US" dirty="0"/>
          </a:p>
        </p:txBody>
      </p:sp>
      <p:sp>
        <p:nvSpPr>
          <p:cNvPr id="11" name="TextBox 10"/>
          <p:cNvSpPr txBox="1"/>
          <p:nvPr/>
        </p:nvSpPr>
        <p:spPr>
          <a:xfrm>
            <a:off x="4398264" y="1905000"/>
            <a:ext cx="3810000" cy="369332"/>
          </a:xfrm>
          <a:prstGeom prst="rect">
            <a:avLst/>
          </a:prstGeom>
          <a:noFill/>
        </p:spPr>
        <p:txBody>
          <a:bodyPr wrap="square" rtlCol="0">
            <a:spAutoFit/>
          </a:bodyPr>
          <a:lstStyle/>
          <a:p>
            <a:r>
              <a:rPr lang="en-US" dirty="0"/>
              <a:t>A=XYZ</a:t>
            </a:r>
            <a:r>
              <a:rPr lang="en-US" baseline="30000" dirty="0"/>
              <a:t>0</a:t>
            </a:r>
            <a:r>
              <a:rPr lang="en-US" dirty="0"/>
              <a:t> +XYZ + XY</a:t>
            </a:r>
            <a:r>
              <a:rPr lang="en-US" baseline="30000" dirty="0"/>
              <a:t>0</a:t>
            </a:r>
            <a:r>
              <a:rPr lang="en-US" dirty="0"/>
              <a:t>Z +X</a:t>
            </a:r>
            <a:r>
              <a:rPr lang="en-US" baseline="30000" dirty="0"/>
              <a:t>0</a:t>
            </a:r>
            <a:r>
              <a:rPr lang="en-US" dirty="0"/>
              <a:t>YZ</a:t>
            </a:r>
          </a:p>
        </p:txBody>
      </p:sp>
      <p:sp>
        <p:nvSpPr>
          <p:cNvPr id="13" name="TextBox 12"/>
          <p:cNvSpPr txBox="1"/>
          <p:nvPr/>
        </p:nvSpPr>
        <p:spPr>
          <a:xfrm>
            <a:off x="4419600" y="2242804"/>
            <a:ext cx="3810000" cy="369332"/>
          </a:xfrm>
          <a:prstGeom prst="rect">
            <a:avLst/>
          </a:prstGeom>
          <a:noFill/>
        </p:spPr>
        <p:txBody>
          <a:bodyPr wrap="square" rtlCol="0">
            <a:spAutoFit/>
          </a:bodyPr>
          <a:lstStyle/>
          <a:p>
            <a:r>
              <a:rPr lang="en-US" dirty="0"/>
              <a:t>  =XY(Z</a:t>
            </a:r>
            <a:r>
              <a:rPr lang="en-US" baseline="30000" dirty="0"/>
              <a:t>0</a:t>
            </a:r>
            <a:r>
              <a:rPr lang="en-US" dirty="0"/>
              <a:t> + Z) + Z(XY</a:t>
            </a:r>
            <a:r>
              <a:rPr lang="en-US" baseline="30000" dirty="0"/>
              <a:t>0</a:t>
            </a:r>
            <a:r>
              <a:rPr lang="en-US" dirty="0"/>
              <a:t> + X</a:t>
            </a:r>
            <a:r>
              <a:rPr lang="en-US" baseline="30000" dirty="0"/>
              <a:t>0</a:t>
            </a:r>
            <a:r>
              <a:rPr lang="en-US" dirty="0"/>
              <a:t>Y)</a:t>
            </a:r>
          </a:p>
        </p:txBody>
      </p:sp>
      <p:sp>
        <p:nvSpPr>
          <p:cNvPr id="14" name="TextBox 13"/>
          <p:cNvSpPr txBox="1"/>
          <p:nvPr/>
        </p:nvSpPr>
        <p:spPr>
          <a:xfrm>
            <a:off x="4419600" y="2535936"/>
            <a:ext cx="3810000" cy="369332"/>
          </a:xfrm>
          <a:prstGeom prst="rect">
            <a:avLst/>
          </a:prstGeom>
          <a:noFill/>
        </p:spPr>
        <p:txBody>
          <a:bodyPr wrap="square" rtlCol="0">
            <a:spAutoFit/>
          </a:bodyPr>
          <a:lstStyle/>
          <a:p>
            <a:r>
              <a:rPr lang="en-US" dirty="0"/>
              <a:t>  =XY + Z(X ⊕ Y)</a:t>
            </a:r>
          </a:p>
        </p:txBody>
      </p:sp>
      <p:sp>
        <p:nvSpPr>
          <p:cNvPr id="16" name="TextBox 15"/>
          <p:cNvSpPr txBox="1"/>
          <p:nvPr/>
        </p:nvSpPr>
        <p:spPr>
          <a:xfrm>
            <a:off x="4419600" y="2983468"/>
            <a:ext cx="3810000" cy="369332"/>
          </a:xfrm>
          <a:prstGeom prst="rect">
            <a:avLst/>
          </a:prstGeom>
          <a:noFill/>
        </p:spPr>
        <p:txBody>
          <a:bodyPr wrap="square" rtlCol="0">
            <a:spAutoFit/>
          </a:bodyPr>
          <a:lstStyle/>
          <a:p>
            <a:r>
              <a:rPr lang="en-US" dirty="0"/>
              <a:t>B=X</a:t>
            </a:r>
            <a:r>
              <a:rPr lang="en-US" baseline="30000" dirty="0"/>
              <a:t>0</a:t>
            </a:r>
            <a:r>
              <a:rPr lang="en-US" dirty="0"/>
              <a:t>YZ +X</a:t>
            </a:r>
            <a:r>
              <a:rPr lang="en-US" baseline="30000" dirty="0"/>
              <a:t>0</a:t>
            </a:r>
            <a:r>
              <a:rPr lang="en-US" dirty="0"/>
              <a:t>YZ</a:t>
            </a:r>
            <a:r>
              <a:rPr lang="en-US" baseline="30000" dirty="0"/>
              <a:t>0</a:t>
            </a:r>
            <a:r>
              <a:rPr lang="en-US" dirty="0"/>
              <a:t> + XYZ +X</a:t>
            </a:r>
            <a:r>
              <a:rPr lang="en-US" baseline="30000" dirty="0"/>
              <a:t>0</a:t>
            </a:r>
            <a:r>
              <a:rPr lang="en-US" dirty="0"/>
              <a:t>YZ</a:t>
            </a:r>
          </a:p>
        </p:txBody>
      </p:sp>
      <p:sp>
        <p:nvSpPr>
          <p:cNvPr id="17" name="TextBox 16"/>
          <p:cNvSpPr txBox="1"/>
          <p:nvPr/>
        </p:nvSpPr>
        <p:spPr>
          <a:xfrm>
            <a:off x="4419600" y="3288268"/>
            <a:ext cx="3810000" cy="369332"/>
          </a:xfrm>
          <a:prstGeom prst="rect">
            <a:avLst/>
          </a:prstGeom>
          <a:noFill/>
        </p:spPr>
        <p:txBody>
          <a:bodyPr wrap="square" rtlCol="0">
            <a:spAutoFit/>
          </a:bodyPr>
          <a:lstStyle/>
          <a:p>
            <a:r>
              <a:rPr lang="en-US" dirty="0"/>
              <a:t>   =X</a:t>
            </a:r>
            <a:r>
              <a:rPr lang="en-US" baseline="30000" dirty="0"/>
              <a:t>0</a:t>
            </a:r>
            <a:r>
              <a:rPr lang="en-US" dirty="0"/>
              <a:t>Y(Z + Z</a:t>
            </a:r>
            <a:r>
              <a:rPr lang="en-US" baseline="30000" dirty="0"/>
              <a:t>0</a:t>
            </a:r>
            <a:r>
              <a:rPr lang="en-US" dirty="0"/>
              <a:t> ) + YZ (X+X</a:t>
            </a:r>
            <a:r>
              <a:rPr lang="en-US" baseline="30000" dirty="0"/>
              <a:t>0</a:t>
            </a:r>
            <a:r>
              <a:rPr lang="en-US" dirty="0"/>
              <a:t>)</a:t>
            </a:r>
          </a:p>
        </p:txBody>
      </p:sp>
      <p:sp>
        <p:nvSpPr>
          <p:cNvPr id="18" name="TextBox 17"/>
          <p:cNvSpPr txBox="1"/>
          <p:nvPr/>
        </p:nvSpPr>
        <p:spPr>
          <a:xfrm>
            <a:off x="4419600" y="3593068"/>
            <a:ext cx="3810000" cy="369332"/>
          </a:xfrm>
          <a:prstGeom prst="rect">
            <a:avLst/>
          </a:prstGeom>
          <a:noFill/>
        </p:spPr>
        <p:txBody>
          <a:bodyPr wrap="square" rtlCol="0">
            <a:spAutoFit/>
          </a:bodyPr>
          <a:lstStyle/>
          <a:p>
            <a:r>
              <a:rPr lang="en-US" dirty="0"/>
              <a:t>   =X</a:t>
            </a:r>
            <a:r>
              <a:rPr lang="en-US" baseline="30000" dirty="0"/>
              <a:t>0</a:t>
            </a:r>
            <a:r>
              <a:rPr lang="en-US" dirty="0"/>
              <a:t>Y + YZ = Y(X</a:t>
            </a:r>
            <a:r>
              <a:rPr lang="en-US" baseline="30000" dirty="0"/>
              <a:t>0</a:t>
            </a:r>
            <a:r>
              <a:rPr lang="en-US" dirty="0"/>
              <a:t>+Z) </a:t>
            </a:r>
          </a:p>
        </p:txBody>
      </p:sp>
      <p:sp>
        <p:nvSpPr>
          <p:cNvPr id="19" name="TextBox 18"/>
          <p:cNvSpPr txBox="1"/>
          <p:nvPr/>
        </p:nvSpPr>
        <p:spPr>
          <a:xfrm>
            <a:off x="4419600" y="4126468"/>
            <a:ext cx="3810000" cy="369332"/>
          </a:xfrm>
          <a:prstGeom prst="rect">
            <a:avLst/>
          </a:prstGeom>
          <a:noFill/>
        </p:spPr>
        <p:txBody>
          <a:bodyPr wrap="square" rtlCol="0">
            <a:spAutoFit/>
          </a:bodyPr>
          <a:lstStyle/>
          <a:p>
            <a:r>
              <a:rPr lang="en-US" dirty="0"/>
              <a:t>C=X</a:t>
            </a:r>
            <a:r>
              <a:rPr lang="en-US" baseline="30000" dirty="0"/>
              <a:t>0</a:t>
            </a:r>
            <a:r>
              <a:rPr lang="en-US" dirty="0"/>
              <a:t>Y</a:t>
            </a:r>
            <a:r>
              <a:rPr lang="en-US" baseline="30000" dirty="0"/>
              <a:t>0</a:t>
            </a:r>
            <a:r>
              <a:rPr lang="en-US" dirty="0"/>
              <a:t>Z +X</a:t>
            </a:r>
            <a:r>
              <a:rPr lang="en-US" baseline="30000" dirty="0"/>
              <a:t>0</a:t>
            </a:r>
            <a:r>
              <a:rPr lang="en-US" dirty="0"/>
              <a:t>YZ</a:t>
            </a:r>
            <a:r>
              <a:rPr lang="en-US" baseline="30000" dirty="0"/>
              <a:t>0</a:t>
            </a:r>
            <a:r>
              <a:rPr lang="en-US" dirty="0"/>
              <a:t> + XYZ +X</a:t>
            </a:r>
            <a:r>
              <a:rPr lang="en-US" baseline="30000" dirty="0"/>
              <a:t>0</a:t>
            </a:r>
            <a:r>
              <a:rPr lang="en-US" dirty="0"/>
              <a:t>YZ</a:t>
            </a:r>
          </a:p>
        </p:txBody>
      </p:sp>
      <p:sp>
        <p:nvSpPr>
          <p:cNvPr id="20" name="TextBox 19"/>
          <p:cNvSpPr txBox="1"/>
          <p:nvPr/>
        </p:nvSpPr>
        <p:spPr>
          <a:xfrm>
            <a:off x="4419600" y="4431268"/>
            <a:ext cx="3810000" cy="369332"/>
          </a:xfrm>
          <a:prstGeom prst="rect">
            <a:avLst/>
          </a:prstGeom>
          <a:noFill/>
        </p:spPr>
        <p:txBody>
          <a:bodyPr wrap="square" rtlCol="0">
            <a:spAutoFit/>
          </a:bodyPr>
          <a:lstStyle/>
          <a:p>
            <a:r>
              <a:rPr lang="en-US" dirty="0"/>
              <a:t>  =X</a:t>
            </a:r>
            <a:r>
              <a:rPr lang="en-US" baseline="30000" dirty="0"/>
              <a:t>0</a:t>
            </a:r>
            <a:r>
              <a:rPr lang="en-US" dirty="0"/>
              <a:t>(Y</a:t>
            </a:r>
            <a:r>
              <a:rPr lang="en-US" baseline="30000" dirty="0"/>
              <a:t>0</a:t>
            </a:r>
            <a:r>
              <a:rPr lang="en-US" dirty="0"/>
              <a:t>Z +YZ</a:t>
            </a:r>
            <a:r>
              <a:rPr lang="en-US" baseline="30000" dirty="0"/>
              <a:t>0</a:t>
            </a:r>
            <a:r>
              <a:rPr lang="en-US" dirty="0"/>
              <a:t>) + YZ (X+X</a:t>
            </a:r>
            <a:r>
              <a:rPr lang="en-US" baseline="30000" dirty="0"/>
              <a:t>0</a:t>
            </a:r>
            <a:r>
              <a:rPr lang="en-US" dirty="0"/>
              <a:t>)</a:t>
            </a:r>
          </a:p>
        </p:txBody>
      </p:sp>
      <p:sp>
        <p:nvSpPr>
          <p:cNvPr id="21" name="TextBox 20"/>
          <p:cNvSpPr txBox="1"/>
          <p:nvPr/>
        </p:nvSpPr>
        <p:spPr>
          <a:xfrm>
            <a:off x="4419600" y="4736068"/>
            <a:ext cx="3810000" cy="369332"/>
          </a:xfrm>
          <a:prstGeom prst="rect">
            <a:avLst/>
          </a:prstGeom>
          <a:noFill/>
        </p:spPr>
        <p:txBody>
          <a:bodyPr wrap="square" rtlCol="0">
            <a:spAutoFit/>
          </a:bodyPr>
          <a:lstStyle/>
          <a:p>
            <a:r>
              <a:rPr lang="en-US" dirty="0"/>
              <a:t>  =X</a:t>
            </a:r>
            <a:r>
              <a:rPr lang="en-US" baseline="30000" dirty="0"/>
              <a:t>0</a:t>
            </a:r>
            <a:r>
              <a:rPr lang="en-US" dirty="0"/>
              <a:t>(Y</a:t>
            </a:r>
            <a:r>
              <a:rPr lang="en-US" baseline="30000" dirty="0"/>
              <a:t> </a:t>
            </a:r>
            <a:r>
              <a:rPr lang="en-US" dirty="0"/>
              <a:t>⊕ Z) + YZ</a:t>
            </a:r>
          </a:p>
        </p:txBody>
      </p:sp>
    </p:spTree>
    <p:extLst>
      <p:ext uri="{BB962C8B-B14F-4D97-AF65-F5344CB8AC3E}">
        <p14:creationId xmlns:p14="http://schemas.microsoft.com/office/powerpoint/2010/main" val="326435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6" grpId="0"/>
      <p:bldP spid="17" grpId="0"/>
      <p:bldP spid="18"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343637" y="1989364"/>
            <a:ext cx="448458" cy="27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152400"/>
            <a:ext cx="8382000" cy="1143000"/>
          </a:xfrm>
        </p:spPr>
        <p:txBody>
          <a:bodyPr>
            <a:normAutofit/>
          </a:bodyPr>
          <a:lstStyle/>
          <a:p>
            <a:r>
              <a:rPr lang="en-US" dirty="0"/>
              <a:t>Code Conversion – </a:t>
            </a:r>
            <a:r>
              <a:rPr lang="en-US" b="1" dirty="0"/>
              <a:t>Gray to Binary </a:t>
            </a:r>
            <a:r>
              <a:rPr lang="en-US" sz="2800" b="1" dirty="0"/>
              <a:t>(3 bit)</a:t>
            </a:r>
            <a:endParaRPr lang="en-US" sz="2800" dirty="0"/>
          </a:p>
        </p:txBody>
      </p:sp>
      <p:sp>
        <p:nvSpPr>
          <p:cNvPr id="4" name="Slide Number Placeholder 3"/>
          <p:cNvSpPr>
            <a:spLocks noGrp="1"/>
          </p:cNvSpPr>
          <p:nvPr>
            <p:ph type="sldNum" sz="quarter" idx="12"/>
          </p:nvPr>
        </p:nvSpPr>
        <p:spPr/>
        <p:txBody>
          <a:bodyPr/>
          <a:lstStyle/>
          <a:p>
            <a:fld id="{19D2485F-384D-496E-AD10-BB7689FAD0DD}" type="slidenum">
              <a:rPr lang="en-US" smtClean="0"/>
              <a:t>21</a:t>
            </a:fld>
            <a:endParaRPr lang="en-US"/>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3452141885"/>
              </p:ext>
            </p:extLst>
          </p:nvPr>
        </p:nvGraphicFramePr>
        <p:xfrm>
          <a:off x="2133600" y="1685020"/>
          <a:ext cx="1810512" cy="3657600"/>
        </p:xfrm>
        <a:graphic>
          <a:graphicData uri="http://schemas.openxmlformats.org/drawingml/2006/table">
            <a:tbl>
              <a:tblPr firstRow="1" bandRow="1">
                <a:tableStyleId>{21E4AEA4-8DFA-4A89-87EB-49C32662AFE0}</a:tableStyleId>
              </a:tblPr>
              <a:tblGrid>
                <a:gridCol w="603504">
                  <a:extLst>
                    <a:ext uri="{9D8B030D-6E8A-4147-A177-3AD203B41FA5}">
                      <a16:colId xmlns:a16="http://schemas.microsoft.com/office/drawing/2014/main" val="20000"/>
                    </a:ext>
                  </a:extLst>
                </a:gridCol>
                <a:gridCol w="603504">
                  <a:extLst>
                    <a:ext uri="{9D8B030D-6E8A-4147-A177-3AD203B41FA5}">
                      <a16:colId xmlns:a16="http://schemas.microsoft.com/office/drawing/2014/main" val="20001"/>
                    </a:ext>
                  </a:extLst>
                </a:gridCol>
                <a:gridCol w="603504">
                  <a:extLst>
                    <a:ext uri="{9D8B030D-6E8A-4147-A177-3AD203B41FA5}">
                      <a16:colId xmlns:a16="http://schemas.microsoft.com/office/drawing/2014/main" val="20002"/>
                    </a:ext>
                  </a:extLst>
                </a:gridCol>
              </a:tblGrid>
              <a:tr h="364898">
                <a:tc gridSpan="3">
                  <a:txBody>
                    <a:bodyPr/>
                    <a:lstStyle/>
                    <a:p>
                      <a:r>
                        <a:rPr lang="en-US" dirty="0"/>
                        <a:t>Binary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4898">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1"/>
                  </a:ext>
                </a:extLst>
              </a:tr>
              <a:tr h="36489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64898">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64898">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6489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64898">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6489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64898">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8"/>
                  </a:ext>
                </a:extLst>
              </a:tr>
              <a:tr h="364898">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graphicFrame>
        <p:nvGraphicFramePr>
          <p:cNvPr id="10" name="Content Placeholder 9"/>
          <p:cNvGraphicFramePr>
            <a:graphicFrameLocks noGrp="1"/>
          </p:cNvGraphicFramePr>
          <p:nvPr>
            <p:ph sz="quarter" idx="2"/>
            <p:extLst>
              <p:ext uri="{D42A27DB-BD31-4B8C-83A1-F6EECF244321}">
                <p14:modId xmlns:p14="http://schemas.microsoft.com/office/powerpoint/2010/main" val="518992992"/>
              </p:ext>
            </p:extLst>
          </p:nvPr>
        </p:nvGraphicFramePr>
        <p:xfrm>
          <a:off x="457200" y="1651000"/>
          <a:ext cx="1600200" cy="37084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70840">
                <a:tc gridSpan="3">
                  <a:txBody>
                    <a:bodyPr/>
                    <a:lstStyle/>
                    <a:p>
                      <a:r>
                        <a:rPr lang="en-US" dirty="0"/>
                        <a:t>Gray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
        <p:nvSpPr>
          <p:cNvPr id="7" name="Content Placeholder 2"/>
          <p:cNvSpPr txBox="1">
            <a:spLocks/>
          </p:cNvSpPr>
          <p:nvPr/>
        </p:nvSpPr>
        <p:spPr>
          <a:xfrm>
            <a:off x="365760" y="5410200"/>
            <a:ext cx="2118695"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Equation</a:t>
            </a:r>
          </a:p>
        </p:txBody>
      </p:sp>
      <p:sp>
        <p:nvSpPr>
          <p:cNvPr id="12" name="Content Placeholder 2"/>
          <p:cNvSpPr txBox="1">
            <a:spLocks/>
          </p:cNvSpPr>
          <p:nvPr/>
        </p:nvSpPr>
        <p:spPr>
          <a:xfrm>
            <a:off x="381000" y="1125974"/>
            <a:ext cx="30480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Truth Table:</a:t>
            </a:r>
          </a:p>
        </p:txBody>
      </p:sp>
      <p:sp>
        <p:nvSpPr>
          <p:cNvPr id="14" name="TextBox 13"/>
          <p:cNvSpPr txBox="1"/>
          <p:nvPr/>
        </p:nvSpPr>
        <p:spPr>
          <a:xfrm>
            <a:off x="1941136" y="5439936"/>
            <a:ext cx="3810000" cy="369332"/>
          </a:xfrm>
          <a:prstGeom prst="rect">
            <a:avLst/>
          </a:prstGeom>
          <a:noFill/>
        </p:spPr>
        <p:txBody>
          <a:bodyPr wrap="square" rtlCol="0">
            <a:spAutoFit/>
          </a:bodyPr>
          <a:lstStyle/>
          <a:p>
            <a:r>
              <a:rPr lang="en-US" dirty="0"/>
              <a:t>  </a:t>
            </a:r>
            <a:r>
              <a:rPr lang="en-US" b="1" dirty="0">
                <a:solidFill>
                  <a:srgbClr val="FF0000"/>
                </a:solidFill>
              </a:rPr>
              <a:t>A=XY + Z(X ⊕ Y)</a:t>
            </a:r>
          </a:p>
        </p:txBody>
      </p:sp>
      <p:sp>
        <p:nvSpPr>
          <p:cNvPr id="18" name="TextBox 17"/>
          <p:cNvSpPr txBox="1"/>
          <p:nvPr/>
        </p:nvSpPr>
        <p:spPr>
          <a:xfrm>
            <a:off x="2057400" y="5801297"/>
            <a:ext cx="3810000" cy="369332"/>
          </a:xfrm>
          <a:prstGeom prst="rect">
            <a:avLst/>
          </a:prstGeom>
          <a:noFill/>
        </p:spPr>
        <p:txBody>
          <a:bodyPr wrap="square" rtlCol="0">
            <a:spAutoFit/>
          </a:bodyPr>
          <a:lstStyle/>
          <a:p>
            <a:r>
              <a:rPr lang="en-US" b="1" dirty="0">
                <a:solidFill>
                  <a:srgbClr val="0070C0"/>
                </a:solidFill>
              </a:rPr>
              <a:t>B= Y(X</a:t>
            </a:r>
            <a:r>
              <a:rPr lang="en-US" b="1" baseline="30000" dirty="0">
                <a:solidFill>
                  <a:srgbClr val="0070C0"/>
                </a:solidFill>
              </a:rPr>
              <a:t>0</a:t>
            </a:r>
            <a:r>
              <a:rPr lang="en-US" b="1" dirty="0">
                <a:solidFill>
                  <a:srgbClr val="0070C0"/>
                </a:solidFill>
              </a:rPr>
              <a:t>+Z) </a:t>
            </a:r>
          </a:p>
        </p:txBody>
      </p:sp>
      <p:sp>
        <p:nvSpPr>
          <p:cNvPr id="21" name="TextBox 20"/>
          <p:cNvSpPr txBox="1"/>
          <p:nvPr/>
        </p:nvSpPr>
        <p:spPr>
          <a:xfrm>
            <a:off x="1941136" y="6183868"/>
            <a:ext cx="3810000" cy="369332"/>
          </a:xfrm>
          <a:prstGeom prst="rect">
            <a:avLst/>
          </a:prstGeom>
          <a:noFill/>
        </p:spPr>
        <p:txBody>
          <a:bodyPr wrap="square" rtlCol="0">
            <a:spAutoFit/>
          </a:bodyPr>
          <a:lstStyle/>
          <a:p>
            <a:r>
              <a:rPr lang="en-US" dirty="0"/>
              <a:t> </a:t>
            </a:r>
            <a:r>
              <a:rPr lang="en-US" b="1" dirty="0">
                <a:solidFill>
                  <a:srgbClr val="00B050"/>
                </a:solidFill>
              </a:rPr>
              <a:t>C =X</a:t>
            </a:r>
            <a:r>
              <a:rPr lang="en-US" b="1" baseline="30000" dirty="0">
                <a:solidFill>
                  <a:srgbClr val="00B050"/>
                </a:solidFill>
              </a:rPr>
              <a:t>0</a:t>
            </a:r>
            <a:r>
              <a:rPr lang="en-US" b="1" dirty="0">
                <a:solidFill>
                  <a:srgbClr val="00B050"/>
                </a:solidFill>
              </a:rPr>
              <a:t>(Y</a:t>
            </a:r>
            <a:r>
              <a:rPr lang="en-US" b="1" baseline="30000" dirty="0">
                <a:solidFill>
                  <a:srgbClr val="00B050"/>
                </a:solidFill>
              </a:rPr>
              <a:t> </a:t>
            </a:r>
            <a:r>
              <a:rPr lang="en-US" b="1" dirty="0">
                <a:solidFill>
                  <a:srgbClr val="00B050"/>
                </a:solidFill>
              </a:rPr>
              <a:t>⊕ Z) + YZ</a:t>
            </a:r>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481" y="2752627"/>
            <a:ext cx="675628" cy="56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Connector 23"/>
          <p:cNvCxnSpPr/>
          <p:nvPr/>
        </p:nvCxnSpPr>
        <p:spPr>
          <a:xfrm>
            <a:off x="4267200" y="1828800"/>
            <a:ext cx="0" cy="403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876800" y="1828800"/>
            <a:ext cx="8964" cy="403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495364" y="1854176"/>
            <a:ext cx="20802" cy="40132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98132" y="1371600"/>
            <a:ext cx="397668" cy="369332"/>
          </a:xfrm>
          <a:prstGeom prst="rect">
            <a:avLst/>
          </a:prstGeom>
          <a:noFill/>
        </p:spPr>
        <p:txBody>
          <a:bodyPr wrap="square" rtlCol="0">
            <a:spAutoFit/>
          </a:bodyPr>
          <a:lstStyle/>
          <a:p>
            <a:r>
              <a:rPr lang="en-US" dirty="0"/>
              <a:t>X</a:t>
            </a:r>
          </a:p>
        </p:txBody>
      </p:sp>
      <p:sp>
        <p:nvSpPr>
          <p:cNvPr id="28" name="TextBox 27"/>
          <p:cNvSpPr txBox="1"/>
          <p:nvPr/>
        </p:nvSpPr>
        <p:spPr>
          <a:xfrm>
            <a:off x="4707732" y="1371600"/>
            <a:ext cx="397668" cy="369332"/>
          </a:xfrm>
          <a:prstGeom prst="rect">
            <a:avLst/>
          </a:prstGeom>
          <a:noFill/>
        </p:spPr>
        <p:txBody>
          <a:bodyPr wrap="square" rtlCol="0">
            <a:spAutoFit/>
          </a:bodyPr>
          <a:lstStyle/>
          <a:p>
            <a:r>
              <a:rPr lang="en-US" dirty="0"/>
              <a:t>Y</a:t>
            </a:r>
          </a:p>
        </p:txBody>
      </p:sp>
      <p:sp>
        <p:nvSpPr>
          <p:cNvPr id="29" name="TextBox 28"/>
          <p:cNvSpPr txBox="1"/>
          <p:nvPr/>
        </p:nvSpPr>
        <p:spPr>
          <a:xfrm>
            <a:off x="5317332" y="1371600"/>
            <a:ext cx="397668" cy="369332"/>
          </a:xfrm>
          <a:prstGeom prst="rect">
            <a:avLst/>
          </a:prstGeom>
          <a:noFill/>
        </p:spPr>
        <p:txBody>
          <a:bodyPr wrap="square" rtlCol="0">
            <a:spAutoFit/>
          </a:bodyPr>
          <a:lstStyle/>
          <a:p>
            <a:r>
              <a:rPr lang="en-US" dirty="0"/>
              <a:t>Z</a:t>
            </a:r>
          </a:p>
        </p:txBody>
      </p:sp>
      <p:cxnSp>
        <p:nvCxnSpPr>
          <p:cNvPr id="30" name="Straight Connector 29"/>
          <p:cNvCxnSpPr/>
          <p:nvPr/>
        </p:nvCxnSpPr>
        <p:spPr>
          <a:xfrm>
            <a:off x="4267200" y="2362200"/>
            <a:ext cx="16602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136732" y="2438400"/>
            <a:ext cx="397668" cy="369332"/>
          </a:xfrm>
          <a:prstGeom prst="rect">
            <a:avLst/>
          </a:prstGeom>
          <a:noFill/>
        </p:spPr>
        <p:txBody>
          <a:bodyPr wrap="square" rtlCol="0">
            <a:spAutoFit/>
          </a:bodyPr>
          <a:lstStyle/>
          <a:p>
            <a:r>
              <a:rPr lang="en-US" dirty="0"/>
              <a:t>X</a:t>
            </a:r>
          </a:p>
        </p:txBody>
      </p:sp>
      <p:cxnSp>
        <p:nvCxnSpPr>
          <p:cNvPr id="38" name="Straight Connector 37"/>
          <p:cNvCxnSpPr/>
          <p:nvPr/>
        </p:nvCxnSpPr>
        <p:spPr>
          <a:xfrm>
            <a:off x="4876800" y="2551940"/>
            <a:ext cx="10506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091" y="2204992"/>
            <a:ext cx="562770" cy="48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3442" y="2201180"/>
            <a:ext cx="884634" cy="109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 name="Straight Connector 40"/>
          <p:cNvCxnSpPr/>
          <p:nvPr/>
        </p:nvCxnSpPr>
        <p:spPr>
          <a:xfrm>
            <a:off x="4267200" y="2895600"/>
            <a:ext cx="16602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76800" y="3180762"/>
            <a:ext cx="10506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473679" y="3352800"/>
            <a:ext cx="11557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30" y="2948704"/>
            <a:ext cx="562770" cy="48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6" name="Straight Connector 45"/>
          <p:cNvCxnSpPr/>
          <p:nvPr/>
        </p:nvCxnSpPr>
        <p:spPr>
          <a:xfrm>
            <a:off x="6373821" y="3048000"/>
            <a:ext cx="2515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130737" y="3182112"/>
            <a:ext cx="2515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400800" y="2438400"/>
            <a:ext cx="10506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267200" y="1905000"/>
            <a:ext cx="307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567866" y="2286000"/>
            <a:ext cx="46434" cy="3581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481" y="5191027"/>
            <a:ext cx="675628" cy="56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 name="Straight Connector 55"/>
          <p:cNvCxnSpPr/>
          <p:nvPr/>
        </p:nvCxnSpPr>
        <p:spPr>
          <a:xfrm>
            <a:off x="4912712" y="4800600"/>
            <a:ext cx="103088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36732" y="4876800"/>
            <a:ext cx="397668" cy="369332"/>
          </a:xfrm>
          <a:prstGeom prst="rect">
            <a:avLst/>
          </a:prstGeom>
          <a:noFill/>
        </p:spPr>
        <p:txBody>
          <a:bodyPr wrap="square" rtlCol="0">
            <a:spAutoFit/>
          </a:bodyPr>
          <a:lstStyle/>
          <a:p>
            <a:r>
              <a:rPr lang="en-US" dirty="0"/>
              <a:t>Z</a:t>
            </a:r>
          </a:p>
        </p:txBody>
      </p:sp>
      <p:cxnSp>
        <p:nvCxnSpPr>
          <p:cNvPr id="58" name="Straight Connector 57"/>
          <p:cNvCxnSpPr/>
          <p:nvPr/>
        </p:nvCxnSpPr>
        <p:spPr>
          <a:xfrm>
            <a:off x="5498019" y="4990340"/>
            <a:ext cx="445581"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5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3442" y="4639580"/>
            <a:ext cx="884634" cy="109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p:nvPr/>
        </p:nvCxnSpPr>
        <p:spPr>
          <a:xfrm flipV="1">
            <a:off x="4614300" y="5791200"/>
            <a:ext cx="2015100" cy="1009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6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30" y="5387104"/>
            <a:ext cx="562770" cy="48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4" name="Straight Connector 63"/>
          <p:cNvCxnSpPr/>
          <p:nvPr/>
        </p:nvCxnSpPr>
        <p:spPr>
          <a:xfrm>
            <a:off x="6373821" y="5486400"/>
            <a:ext cx="25151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30737" y="5620512"/>
            <a:ext cx="25151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400800" y="4876800"/>
            <a:ext cx="105065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6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648200"/>
            <a:ext cx="562770" cy="48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4885944" y="5324856"/>
            <a:ext cx="103088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505765" y="5620512"/>
            <a:ext cx="411067" cy="914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481" y="3667027"/>
            <a:ext cx="675628" cy="56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7509368" y="3861921"/>
            <a:ext cx="397668" cy="369332"/>
          </a:xfrm>
          <a:prstGeom prst="rect">
            <a:avLst/>
          </a:prstGeom>
          <a:noFill/>
        </p:spPr>
        <p:txBody>
          <a:bodyPr wrap="square" rtlCol="0">
            <a:spAutoFit/>
          </a:bodyPr>
          <a:lstStyle/>
          <a:p>
            <a:r>
              <a:rPr lang="en-US" dirty="0"/>
              <a:t>Y</a:t>
            </a:r>
          </a:p>
        </p:txBody>
      </p:sp>
      <p:cxnSp>
        <p:nvCxnSpPr>
          <p:cNvPr id="76" name="Straight Connector 75"/>
          <p:cNvCxnSpPr/>
          <p:nvPr/>
        </p:nvCxnSpPr>
        <p:spPr>
          <a:xfrm flipV="1">
            <a:off x="4885764" y="4267201"/>
            <a:ext cx="1743636" cy="1009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30" y="3863104"/>
            <a:ext cx="562770" cy="48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8" name="Straight Connector 77"/>
          <p:cNvCxnSpPr/>
          <p:nvPr/>
        </p:nvCxnSpPr>
        <p:spPr>
          <a:xfrm>
            <a:off x="6373821" y="3962400"/>
            <a:ext cx="25151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591083" y="3800856"/>
            <a:ext cx="13257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505765" y="4096512"/>
            <a:ext cx="411067" cy="9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86600" y="4084320"/>
            <a:ext cx="25151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0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par>
                                <p:cTn id="8" presetID="22" presetClass="entr" presetSubtype="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up)">
                                      <p:cBhvr>
                                        <p:cTn id="10" dur="500"/>
                                        <p:tgtEl>
                                          <p:spTgt spid="50"/>
                                        </p:tgtEl>
                                      </p:cBhvr>
                                    </p:animEffect>
                                  </p:childTnLst>
                                </p:cTn>
                              </p:par>
                              <p:par>
                                <p:cTn id="11" presetID="22" presetClass="entr" presetSubtype="1"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up)">
                                      <p:cBhvr>
                                        <p:cTn id="13" dur="500"/>
                                        <p:tgtEl>
                                          <p:spTgt spid="49"/>
                                        </p:tgtEl>
                                      </p:cBhvr>
                                    </p:animEffect>
                                  </p:childTnLst>
                                </p:cTn>
                              </p:par>
                              <p:par>
                                <p:cTn id="14" presetID="22" presetClass="entr" presetSubtype="1"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par>
                                <p:cTn id="20" presetID="22"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up)">
                                      <p:cBhvr>
                                        <p:cTn id="28" dur="500"/>
                                        <p:tgtEl>
                                          <p:spTgt spid="2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left)">
                                      <p:cBhvr>
                                        <p:cTn id="39" dur="500"/>
                                        <p:tgtEl>
                                          <p:spTgt spid="38"/>
                                        </p:tgtEl>
                                      </p:cBhvr>
                                    </p:animEffect>
                                  </p:childTnLst>
                                </p:cTn>
                              </p:par>
                              <p:par>
                                <p:cTn id="40" presetID="22" presetClass="entr" presetSubtype="8"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par>
                                <p:cTn id="48" presetID="22" presetClass="entr" presetSubtype="8"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left)">
                                      <p:cBhvr>
                                        <p:cTn id="50" dur="500"/>
                                        <p:tgtEl>
                                          <p:spTgt spid="42"/>
                                        </p:tgtEl>
                                      </p:cBhvr>
                                    </p:animEffect>
                                  </p:childTnLst>
                                </p:cTn>
                              </p:par>
                              <p:par>
                                <p:cTn id="51" presetID="2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par>
                                <p:cTn id="59" presetID="22" presetClass="entr" presetSubtype="8"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left)">
                                      <p:cBhvr>
                                        <p:cTn id="64" dur="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down)">
                                      <p:cBhvr>
                                        <p:cTn id="69" dur="500"/>
                                        <p:tgtEl>
                                          <p:spTgt spid="48"/>
                                        </p:tgtEl>
                                      </p:cBhvr>
                                    </p:animEffect>
                                  </p:childTnLst>
                                </p:cTn>
                              </p:par>
                              <p:par>
                                <p:cTn id="70" presetID="22" presetClass="entr" presetSubtype="4"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down)">
                                      <p:cBhvr>
                                        <p:cTn id="72" dur="500"/>
                                        <p:tgtEl>
                                          <p:spTgt spid="47"/>
                                        </p:tgtEl>
                                      </p:cBhvr>
                                    </p:animEffect>
                                  </p:childTnLst>
                                </p:cTn>
                              </p:par>
                              <p:par>
                                <p:cTn id="73" presetID="22" presetClass="entr" presetSubtype="4"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down)">
                                      <p:cBhvr>
                                        <p:cTn id="75" dur="500"/>
                                        <p:tgtEl>
                                          <p:spTgt spid="40"/>
                                        </p:tgtEl>
                                      </p:cBhvr>
                                    </p:animEffect>
                                  </p:childTnLst>
                                </p:cTn>
                              </p:par>
                            </p:childTnLst>
                          </p:cTn>
                        </p:par>
                        <p:par>
                          <p:cTn id="76" fill="hold">
                            <p:stCondLst>
                              <p:cond delay="500"/>
                            </p:stCondLst>
                            <p:childTnLst>
                              <p:par>
                                <p:cTn id="77" presetID="22" presetClass="entr" presetSubtype="4"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down)">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wipe(left)">
                                      <p:cBhvr>
                                        <p:cTn id="84" dur="500"/>
                                        <p:tgtEl>
                                          <p:spTgt spid="79"/>
                                        </p:tgtEl>
                                      </p:cBhvr>
                                    </p:animEffect>
                                  </p:childTnLst>
                                </p:cTn>
                              </p:par>
                              <p:par>
                                <p:cTn id="85" presetID="22" presetClass="entr" presetSubtype="8" fill="hold"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wipe(left)">
                                      <p:cBhvr>
                                        <p:cTn id="87" dur="500"/>
                                        <p:tgtEl>
                                          <p:spTgt spid="80"/>
                                        </p:tgtEl>
                                      </p:cBhvr>
                                    </p:animEffect>
                                  </p:childTnLst>
                                </p:cTn>
                              </p:par>
                              <p:par>
                                <p:cTn id="88" presetID="22" presetClass="entr" presetSubtype="8" fill="hold" nodeType="with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wipe(left)">
                                      <p:cBhvr>
                                        <p:cTn id="90" dur="500"/>
                                        <p:tgtEl>
                                          <p:spTgt spid="7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wipe(left)">
                                      <p:cBhvr>
                                        <p:cTn id="95" dur="500"/>
                                        <p:tgtEl>
                                          <p:spTgt spid="76"/>
                                        </p:tgtEl>
                                      </p:cBhvr>
                                    </p:animEffect>
                                  </p:childTnLst>
                                </p:cTn>
                              </p:par>
                              <p:par>
                                <p:cTn id="96" presetID="22" presetClass="entr" presetSubtype="8" fill="hold" nodeType="withEffect">
                                  <p:stCondLst>
                                    <p:cond delay="0"/>
                                  </p:stCondLst>
                                  <p:childTnLst>
                                    <p:set>
                                      <p:cBhvr>
                                        <p:cTn id="97" dur="1" fill="hold">
                                          <p:stCondLst>
                                            <p:cond delay="0"/>
                                          </p:stCondLst>
                                        </p:cTn>
                                        <p:tgtEl>
                                          <p:spTgt spid="78"/>
                                        </p:tgtEl>
                                        <p:attrNameLst>
                                          <p:attrName>style.visibility</p:attrName>
                                        </p:attrNameLst>
                                      </p:cBhvr>
                                      <p:to>
                                        <p:strVal val="visible"/>
                                      </p:to>
                                    </p:set>
                                    <p:animEffect transition="in" filter="wipe(left)">
                                      <p:cBhvr>
                                        <p:cTn id="98" dur="500"/>
                                        <p:tgtEl>
                                          <p:spTgt spid="78"/>
                                        </p:tgtEl>
                                      </p:cBhvr>
                                    </p:animEffect>
                                  </p:childTnLst>
                                </p:cTn>
                              </p:par>
                              <p:par>
                                <p:cTn id="99" presetID="22" presetClass="entr" presetSubtype="8"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left)">
                                      <p:cBhvr>
                                        <p:cTn id="101" dur="500"/>
                                        <p:tgtEl>
                                          <p:spTgt spid="77"/>
                                        </p:tgtEl>
                                      </p:cBhvr>
                                    </p:animEffect>
                                  </p:childTnLst>
                                </p:cTn>
                              </p:par>
                              <p:par>
                                <p:cTn id="102" presetID="22" presetClass="entr" presetSubtype="8" fill="hold" nodeType="withEffect">
                                  <p:stCondLst>
                                    <p:cond delay="0"/>
                                  </p:stCondLst>
                                  <p:childTnLst>
                                    <p:set>
                                      <p:cBhvr>
                                        <p:cTn id="103" dur="1" fill="hold">
                                          <p:stCondLst>
                                            <p:cond delay="0"/>
                                          </p:stCondLst>
                                        </p:cTn>
                                        <p:tgtEl>
                                          <p:spTgt spid="83"/>
                                        </p:tgtEl>
                                        <p:attrNameLst>
                                          <p:attrName>style.visibility</p:attrName>
                                        </p:attrNameLst>
                                      </p:cBhvr>
                                      <p:to>
                                        <p:strVal val="visible"/>
                                      </p:to>
                                    </p:set>
                                    <p:animEffect transition="in" filter="wipe(left)">
                                      <p:cBhvr>
                                        <p:cTn id="104" dur="500"/>
                                        <p:tgtEl>
                                          <p:spTgt spid="83"/>
                                        </p:tgtEl>
                                      </p:cBhvr>
                                    </p:animEffect>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wipe(down)">
                                      <p:cBhvr>
                                        <p:cTn id="108" dur="500"/>
                                        <p:tgtEl>
                                          <p:spTgt spid="7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par>
                                <p:cTn id="114" presetID="22" presetClass="entr" presetSubtype="8" fill="hold" nodeType="with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wipe(left)">
                                      <p:cBhvr>
                                        <p:cTn id="116" dur="500"/>
                                        <p:tgtEl>
                                          <p:spTgt spid="58"/>
                                        </p:tgtEl>
                                      </p:cBhvr>
                                    </p:animEffect>
                                  </p:childTnLst>
                                </p:cTn>
                              </p:par>
                              <p:par>
                                <p:cTn id="117" presetID="22" presetClass="entr" presetSubtype="8" fill="hold" nodeType="with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wipe(left)">
                                      <p:cBhvr>
                                        <p:cTn id="119" dur="500"/>
                                        <p:tgtEl>
                                          <p:spTgt spid="6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wipe(left)">
                                      <p:cBhvr>
                                        <p:cTn id="124" dur="500"/>
                                        <p:tgtEl>
                                          <p:spTgt spid="68"/>
                                        </p:tgtEl>
                                      </p:cBhvr>
                                    </p:animEffect>
                                  </p:childTnLst>
                                </p:cTn>
                              </p:par>
                              <p:par>
                                <p:cTn id="125" presetID="22" presetClass="entr" presetSubtype="8" fill="hold" nodeType="withEffect">
                                  <p:stCondLst>
                                    <p:cond delay="0"/>
                                  </p:stCondLst>
                                  <p:childTnLst>
                                    <p:set>
                                      <p:cBhvr>
                                        <p:cTn id="126" dur="1" fill="hold">
                                          <p:stCondLst>
                                            <p:cond delay="0"/>
                                          </p:stCondLst>
                                        </p:cTn>
                                        <p:tgtEl>
                                          <p:spTgt spid="69"/>
                                        </p:tgtEl>
                                        <p:attrNameLst>
                                          <p:attrName>style.visibility</p:attrName>
                                        </p:attrNameLst>
                                      </p:cBhvr>
                                      <p:to>
                                        <p:strVal val="visible"/>
                                      </p:to>
                                    </p:set>
                                    <p:animEffect transition="in" filter="wipe(left)">
                                      <p:cBhvr>
                                        <p:cTn id="127" dur="500"/>
                                        <p:tgtEl>
                                          <p:spTgt spid="69"/>
                                        </p:tgtEl>
                                      </p:cBhvr>
                                    </p:animEffect>
                                  </p:childTnLst>
                                </p:cTn>
                              </p:par>
                              <p:par>
                                <p:cTn id="128" presetID="22" presetClass="entr" presetSubtype="8" fill="hold"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wipe(left)">
                                      <p:cBhvr>
                                        <p:cTn id="130" dur="500"/>
                                        <p:tgtEl>
                                          <p:spTgt spid="5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wipe(left)">
                                      <p:cBhvr>
                                        <p:cTn id="135" dur="500"/>
                                        <p:tgtEl>
                                          <p:spTgt spid="62"/>
                                        </p:tgtEl>
                                      </p:cBhvr>
                                    </p:animEffect>
                                  </p:childTnLst>
                                </p:cTn>
                              </p:par>
                              <p:par>
                                <p:cTn id="136" presetID="22" presetClass="entr" presetSubtype="8" fill="hold"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wipe(left)">
                                      <p:cBhvr>
                                        <p:cTn id="138" dur="500"/>
                                        <p:tgtEl>
                                          <p:spTgt spid="64"/>
                                        </p:tgtEl>
                                      </p:cBhvr>
                                    </p:animEffect>
                                  </p:childTnLst>
                                </p:cTn>
                              </p:par>
                              <p:par>
                                <p:cTn id="139" presetID="22" presetClass="entr" presetSubtype="8" fill="hold" nodeType="withEffect">
                                  <p:stCondLst>
                                    <p:cond delay="0"/>
                                  </p:stCondLst>
                                  <p:childTnLst>
                                    <p:set>
                                      <p:cBhvr>
                                        <p:cTn id="140" dur="1" fill="hold">
                                          <p:stCondLst>
                                            <p:cond delay="0"/>
                                          </p:stCondLst>
                                        </p:cTn>
                                        <p:tgtEl>
                                          <p:spTgt spid="63"/>
                                        </p:tgtEl>
                                        <p:attrNameLst>
                                          <p:attrName>style.visibility</p:attrName>
                                        </p:attrNameLst>
                                      </p:cBhvr>
                                      <p:to>
                                        <p:strVal val="visible"/>
                                      </p:to>
                                    </p:set>
                                    <p:animEffect transition="in" filter="wipe(left)">
                                      <p:cBhvr>
                                        <p:cTn id="141" dur="500"/>
                                        <p:tgtEl>
                                          <p:spTgt spid="6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wipe(left)">
                                      <p:cBhvr>
                                        <p:cTn id="146" dur="500"/>
                                        <p:tgtEl>
                                          <p:spTgt spid="66"/>
                                        </p:tgtEl>
                                      </p:cBhvr>
                                    </p:animEffect>
                                  </p:childTnLst>
                                </p:cTn>
                              </p:par>
                              <p:par>
                                <p:cTn id="147" presetID="22" presetClass="entr" presetSubtype="8" fill="hold" nodeType="withEffect">
                                  <p:stCondLst>
                                    <p:cond delay="0"/>
                                  </p:stCondLst>
                                  <p:childTnLst>
                                    <p:set>
                                      <p:cBhvr>
                                        <p:cTn id="148" dur="1" fill="hold">
                                          <p:stCondLst>
                                            <p:cond delay="0"/>
                                          </p:stCondLst>
                                        </p:cTn>
                                        <p:tgtEl>
                                          <p:spTgt spid="65"/>
                                        </p:tgtEl>
                                        <p:attrNameLst>
                                          <p:attrName>style.visibility</p:attrName>
                                        </p:attrNameLst>
                                      </p:cBhvr>
                                      <p:to>
                                        <p:strVal val="visible"/>
                                      </p:to>
                                    </p:set>
                                    <p:animEffect transition="in" filter="wipe(left)">
                                      <p:cBhvr>
                                        <p:cTn id="149" dur="500"/>
                                        <p:tgtEl>
                                          <p:spTgt spid="65"/>
                                        </p:tgtEl>
                                      </p:cBhvr>
                                    </p:animEffect>
                                  </p:childTnLst>
                                </p:cTn>
                              </p:par>
                              <p:par>
                                <p:cTn id="150" presetID="22" presetClass="entr" presetSubtype="8" fill="hold"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left)">
                                      <p:cBhvr>
                                        <p:cTn id="152" dur="500"/>
                                        <p:tgtEl>
                                          <p:spTgt spid="59"/>
                                        </p:tgtEl>
                                      </p:cBhvr>
                                    </p:animEffect>
                                  </p:childTnLst>
                                </p:cTn>
                              </p:par>
                            </p:childTnLst>
                          </p:cTn>
                        </p:par>
                        <p:par>
                          <p:cTn id="153" fill="hold">
                            <p:stCondLst>
                              <p:cond delay="500"/>
                            </p:stCondLst>
                            <p:childTnLst>
                              <p:par>
                                <p:cTn id="154" presetID="22" presetClass="entr" presetSubtype="4" fill="hold" grpId="0" nodeType="after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wipe(down)">
                                      <p:cBhvr>
                                        <p:cTn id="15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57" grpId="0"/>
      <p:bldP spid="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Code Conversion - </a:t>
            </a:r>
            <a:r>
              <a:rPr lang="en-US" b="1" dirty="0"/>
              <a:t>Binary to Excess-3 (3 bit)</a:t>
            </a:r>
            <a:endParaRPr lang="en-US" dirty="0"/>
          </a:p>
        </p:txBody>
      </p:sp>
      <p:sp>
        <p:nvSpPr>
          <p:cNvPr id="4" name="Slide Number Placeholder 3"/>
          <p:cNvSpPr>
            <a:spLocks noGrp="1"/>
          </p:cNvSpPr>
          <p:nvPr>
            <p:ph type="sldNum" sz="quarter" idx="12"/>
          </p:nvPr>
        </p:nvSpPr>
        <p:spPr/>
        <p:txBody>
          <a:bodyPr/>
          <a:lstStyle/>
          <a:p>
            <a:fld id="{19D2485F-384D-496E-AD10-BB7689FAD0DD}" type="slidenum">
              <a:rPr lang="en-US" smtClean="0"/>
              <a:t>22</a:t>
            </a:fld>
            <a:endParaRPr lang="en-US"/>
          </a:p>
        </p:txBody>
      </p:sp>
      <p:graphicFrame>
        <p:nvGraphicFramePr>
          <p:cNvPr id="10" name="Content Placeholder 9"/>
          <p:cNvGraphicFramePr>
            <a:graphicFrameLocks noGrp="1"/>
          </p:cNvGraphicFramePr>
          <p:nvPr>
            <p:ph sz="quarter" idx="1"/>
            <p:extLst>
              <p:ext uri="{D42A27DB-BD31-4B8C-83A1-F6EECF244321}">
                <p14:modId xmlns:p14="http://schemas.microsoft.com/office/powerpoint/2010/main" val="3677132150"/>
              </p:ext>
            </p:extLst>
          </p:nvPr>
        </p:nvGraphicFramePr>
        <p:xfrm>
          <a:off x="457200" y="1600200"/>
          <a:ext cx="2438400" cy="37084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70840">
                <a:tc gridSpan="3">
                  <a:txBody>
                    <a:bodyPr/>
                    <a:lstStyle/>
                    <a:p>
                      <a:r>
                        <a:rPr lang="en-US" dirty="0"/>
                        <a:t>Binary Code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graphicFrame>
        <p:nvGraphicFramePr>
          <p:cNvPr id="12" name="Content Placeholder 11"/>
          <p:cNvGraphicFramePr>
            <a:graphicFrameLocks noGrp="1"/>
          </p:cNvGraphicFramePr>
          <p:nvPr>
            <p:ph sz="quarter" idx="2"/>
            <p:extLst>
              <p:ext uri="{D42A27DB-BD31-4B8C-83A1-F6EECF244321}">
                <p14:modId xmlns:p14="http://schemas.microsoft.com/office/powerpoint/2010/main" val="3246389404"/>
              </p:ext>
            </p:extLst>
          </p:nvPr>
        </p:nvGraphicFramePr>
        <p:xfrm>
          <a:off x="3048000" y="1600200"/>
          <a:ext cx="2667000" cy="3708400"/>
        </p:xfrm>
        <a:graphic>
          <a:graphicData uri="http://schemas.openxmlformats.org/drawingml/2006/table">
            <a:tbl>
              <a:tblPr firstRow="1" bandRow="1">
                <a:tableStyleId>{21E4AEA4-8DFA-4A89-87EB-49C32662AFE0}</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endParaRPr lang="en-US" dirty="0"/>
                    </a:p>
                  </a:txBody>
                  <a:tcPr/>
                </a:tc>
                <a:tc gridSpan="3">
                  <a:txBody>
                    <a:bodyPr/>
                    <a:lstStyle/>
                    <a:p>
                      <a:r>
                        <a:rPr lang="en-US" dirty="0"/>
                        <a:t>Excess-3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
        <p:nvSpPr>
          <p:cNvPr id="13" name="Content Placeholder 2"/>
          <p:cNvSpPr txBox="1">
            <a:spLocks/>
          </p:cNvSpPr>
          <p:nvPr/>
        </p:nvSpPr>
        <p:spPr>
          <a:xfrm>
            <a:off x="411480" y="5715000"/>
            <a:ext cx="74676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Equation and Diagram</a:t>
            </a:r>
          </a:p>
        </p:txBody>
      </p:sp>
      <p:sp>
        <p:nvSpPr>
          <p:cNvPr id="2" name="TextBox 1"/>
          <p:cNvSpPr txBox="1"/>
          <p:nvPr/>
        </p:nvSpPr>
        <p:spPr>
          <a:xfrm>
            <a:off x="5105400" y="5867400"/>
            <a:ext cx="2438400" cy="369332"/>
          </a:xfrm>
          <a:prstGeom prst="rect">
            <a:avLst/>
          </a:prstGeom>
          <a:noFill/>
          <a:ln w="28575">
            <a:solidFill>
              <a:srgbClr val="FF0000"/>
            </a:solidFill>
          </a:ln>
        </p:spPr>
        <p:txBody>
          <a:bodyPr wrap="square" rtlCol="0">
            <a:spAutoFit/>
          </a:bodyPr>
          <a:lstStyle/>
          <a:p>
            <a:r>
              <a:rPr lang="en-US" dirty="0"/>
              <a:t>Do Yourself</a:t>
            </a:r>
          </a:p>
        </p:txBody>
      </p:sp>
    </p:spTree>
    <p:extLst>
      <p:ext uri="{BB962C8B-B14F-4D97-AF65-F5344CB8AC3E}">
        <p14:creationId xmlns:p14="http://schemas.microsoft.com/office/powerpoint/2010/main" val="127771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Conversion</a:t>
            </a:r>
          </a:p>
        </p:txBody>
      </p:sp>
      <p:sp>
        <p:nvSpPr>
          <p:cNvPr id="4" name="Slide Number Placeholder 3"/>
          <p:cNvSpPr>
            <a:spLocks noGrp="1"/>
          </p:cNvSpPr>
          <p:nvPr>
            <p:ph type="sldNum" sz="quarter" idx="12"/>
          </p:nvPr>
        </p:nvSpPr>
        <p:spPr/>
        <p:txBody>
          <a:bodyPr/>
          <a:lstStyle/>
          <a:p>
            <a:fld id="{19D2485F-384D-496E-AD10-BB7689FAD0DD}" type="slidenum">
              <a:rPr lang="en-US" smtClean="0"/>
              <a:t>23</a:t>
            </a:fld>
            <a:endParaRPr lang="en-US"/>
          </a:p>
        </p:txBody>
      </p:sp>
      <p:sp>
        <p:nvSpPr>
          <p:cNvPr id="5" name="Content Placeholder 4"/>
          <p:cNvSpPr>
            <a:spLocks noGrp="1"/>
          </p:cNvSpPr>
          <p:nvPr>
            <p:ph sz="quarter" idx="1"/>
          </p:nvPr>
        </p:nvSpPr>
        <p:spPr>
          <a:xfrm>
            <a:off x="457200" y="1600200"/>
            <a:ext cx="7696200" cy="2895600"/>
          </a:xfrm>
        </p:spPr>
        <p:txBody>
          <a:bodyPr/>
          <a:lstStyle/>
          <a:p>
            <a:r>
              <a:rPr lang="en-US" dirty="0"/>
              <a:t>Excess-3 to Binary</a:t>
            </a:r>
          </a:p>
          <a:p>
            <a:r>
              <a:rPr lang="en-US" dirty="0"/>
              <a:t>BCD to Gray</a:t>
            </a:r>
          </a:p>
          <a:p>
            <a:r>
              <a:rPr lang="en-US" dirty="0"/>
              <a:t>BCD to Excess-3</a:t>
            </a:r>
          </a:p>
          <a:p>
            <a:r>
              <a:rPr lang="en-US" dirty="0"/>
              <a:t>Gray to BCD</a:t>
            </a:r>
          </a:p>
          <a:p>
            <a:r>
              <a:rPr lang="en-US" dirty="0"/>
              <a:t>Excess-3 to BCD</a:t>
            </a:r>
          </a:p>
        </p:txBody>
      </p:sp>
    </p:spTree>
    <p:extLst>
      <p:ext uri="{BB962C8B-B14F-4D97-AF65-F5344CB8AC3E}">
        <p14:creationId xmlns:p14="http://schemas.microsoft.com/office/powerpoint/2010/main" val="399811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4BA5-9405-4D57-BF24-245DCDA82BFC}"/>
              </a:ext>
            </a:extLst>
          </p:cNvPr>
          <p:cNvSpPr>
            <a:spLocks noGrp="1"/>
          </p:cNvSpPr>
          <p:nvPr>
            <p:ph type="title"/>
          </p:nvPr>
        </p:nvSpPr>
        <p:spPr/>
        <p:txBody>
          <a:bodyPr/>
          <a:lstStyle/>
          <a:p>
            <a:r>
              <a:rPr lang="en-US" b="1" dirty="0"/>
              <a:t>Number Representation (8 bit)</a:t>
            </a:r>
            <a:endParaRPr lang="en-US" dirty="0"/>
          </a:p>
        </p:txBody>
      </p:sp>
      <p:sp>
        <p:nvSpPr>
          <p:cNvPr id="4" name="Slide Number Placeholder 3">
            <a:extLst>
              <a:ext uri="{FF2B5EF4-FFF2-40B4-BE49-F238E27FC236}">
                <a16:creationId xmlns:a16="http://schemas.microsoft.com/office/drawing/2014/main" id="{22A6C7B8-E4DC-4C24-BC99-6E066BBACFFF}"/>
              </a:ext>
            </a:extLst>
          </p:cNvPr>
          <p:cNvSpPr>
            <a:spLocks noGrp="1"/>
          </p:cNvSpPr>
          <p:nvPr>
            <p:ph type="sldNum" sz="quarter" idx="12"/>
          </p:nvPr>
        </p:nvSpPr>
        <p:spPr/>
        <p:txBody>
          <a:bodyPr/>
          <a:lstStyle/>
          <a:p>
            <a:fld id="{678D3AFA-5D09-48D4-B7E6-9FF617C03CC6}" type="slidenum">
              <a:rPr lang="en-US" smtClean="0"/>
              <a:t>3</a:t>
            </a:fld>
            <a:endParaRPr lang="en-US"/>
          </a:p>
        </p:txBody>
      </p:sp>
      <p:sp>
        <p:nvSpPr>
          <p:cNvPr id="3" name="Content Placeholder 2">
            <a:extLst>
              <a:ext uri="{FF2B5EF4-FFF2-40B4-BE49-F238E27FC236}">
                <a16:creationId xmlns:a16="http://schemas.microsoft.com/office/drawing/2014/main" id="{4E0B76A5-A4BA-4CFF-BC68-A3C13EEC4A7A}"/>
              </a:ext>
            </a:extLst>
          </p:cNvPr>
          <p:cNvSpPr>
            <a:spLocks noGrp="1"/>
          </p:cNvSpPr>
          <p:nvPr>
            <p:ph sz="quarter" idx="1"/>
          </p:nvPr>
        </p:nvSpPr>
        <p:spPr>
          <a:xfrm>
            <a:off x="457200" y="1600200"/>
            <a:ext cx="8153400" cy="1219200"/>
          </a:xfrm>
        </p:spPr>
        <p:txBody>
          <a:bodyPr>
            <a:normAutofit fontScale="92500" lnSpcReduction="10000"/>
          </a:bodyPr>
          <a:lstStyle/>
          <a:p>
            <a:r>
              <a:rPr lang="en-US" sz="2000" b="1" u="sng" dirty="0">
                <a:latin typeface="Times New Roman" panose="02020603050405020304" pitchFamily="18" charset="0"/>
                <a:cs typeface="Times New Roman" panose="02020603050405020304" pitchFamily="18" charset="0"/>
              </a:rPr>
              <a:t>Positive Number Representation:</a:t>
            </a:r>
          </a:p>
          <a:p>
            <a:r>
              <a:rPr lang="en-US" sz="2000" b="1" dirty="0">
                <a:latin typeface="Times New Roman" panose="02020603050405020304" pitchFamily="18" charset="0"/>
                <a:cs typeface="Times New Roman" panose="02020603050405020304" pitchFamily="18" charset="0"/>
              </a:rPr>
              <a:t>2’s complement +</a:t>
            </a:r>
            <a:r>
              <a:rPr lang="en-US" sz="2000" b="1" dirty="0" err="1">
                <a:latin typeface="Times New Roman" panose="02020603050405020304" pitchFamily="18" charset="0"/>
                <a:cs typeface="Times New Roman" panose="02020603050405020304" pitchFamily="18" charset="0"/>
              </a:rPr>
              <a:t>ve</a:t>
            </a:r>
            <a:r>
              <a:rPr lang="en-US" sz="2000" b="1" dirty="0">
                <a:latin typeface="Times New Roman" panose="02020603050405020304" pitchFamily="18" charset="0"/>
                <a:cs typeface="Times New Roman" panose="02020603050405020304" pitchFamily="18" charset="0"/>
              </a:rPr>
              <a:t> number : represent 87</a:t>
            </a:r>
          </a:p>
          <a:p>
            <a:pPr marL="0" indent="0">
              <a:buNone/>
            </a:pPr>
            <a:r>
              <a:rPr lang="en-US" sz="2000" dirty="0"/>
              <a:t>	87 is greater than +64 and lower than +127 </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8B62D1F6-2A84-483F-B103-BDB5C4A1AA4C}"/>
              </a:ext>
            </a:extLst>
          </p:cNvPr>
          <p:cNvSpPr>
            <a:spLocks noGrp="1"/>
          </p:cNvSpPr>
          <p:nvPr>
            <p:ph sz="quarter" idx="2"/>
          </p:nvPr>
        </p:nvSpPr>
        <p:spPr>
          <a:xfrm>
            <a:off x="5029200" y="3144082"/>
            <a:ext cx="3011750" cy="2743200"/>
          </a:xfrm>
        </p:spPr>
        <p:txBody>
          <a:bodyPr>
            <a:normAutofit fontScale="92500" lnSpcReduction="10000"/>
          </a:bodyPr>
          <a:lstStyle/>
          <a:p>
            <a:r>
              <a:rPr lang="en-US" dirty="0"/>
              <a:t>87-64= 23   </a:t>
            </a:r>
          </a:p>
          <a:p>
            <a:r>
              <a:rPr lang="en-US" dirty="0"/>
              <a:t>23-32 = x</a:t>
            </a:r>
          </a:p>
          <a:p>
            <a:r>
              <a:rPr lang="en-US" dirty="0"/>
              <a:t>23-16=7</a:t>
            </a:r>
          </a:p>
          <a:p>
            <a:r>
              <a:rPr lang="en-US" dirty="0"/>
              <a:t>7-8=x</a:t>
            </a:r>
          </a:p>
          <a:p>
            <a:r>
              <a:rPr lang="en-US" dirty="0"/>
              <a:t>7-4=3</a:t>
            </a:r>
          </a:p>
          <a:p>
            <a:r>
              <a:rPr lang="en-US" dirty="0"/>
              <a:t>3-2=1</a:t>
            </a:r>
          </a:p>
          <a:p>
            <a:r>
              <a:rPr lang="en-US" dirty="0"/>
              <a:t>1-1=0</a:t>
            </a:r>
          </a:p>
        </p:txBody>
      </p:sp>
      <p:graphicFrame>
        <p:nvGraphicFramePr>
          <p:cNvPr id="9" name="Table 8">
            <a:extLst>
              <a:ext uri="{FF2B5EF4-FFF2-40B4-BE49-F238E27FC236}">
                <a16:creationId xmlns:a16="http://schemas.microsoft.com/office/drawing/2014/main" id="{17ADE886-1321-4BD7-8DEA-89B9ED4DCFD2}"/>
              </a:ext>
            </a:extLst>
          </p:cNvPr>
          <p:cNvGraphicFramePr>
            <a:graphicFrameLocks noGrp="1"/>
          </p:cNvGraphicFramePr>
          <p:nvPr/>
        </p:nvGraphicFramePr>
        <p:xfrm>
          <a:off x="838200" y="3124200"/>
          <a:ext cx="3614691" cy="1040653"/>
        </p:xfrm>
        <a:graphic>
          <a:graphicData uri="http://schemas.openxmlformats.org/drawingml/2006/table">
            <a:tbl>
              <a:tblPr firstRow="1" firstCol="1" bandRow="1">
                <a:tableStyleId>{69012ECD-51FC-41F1-AA8D-1B2483CD663E}</a:tableStyleId>
              </a:tblPr>
              <a:tblGrid>
                <a:gridCol w="642891">
                  <a:extLst>
                    <a:ext uri="{9D8B030D-6E8A-4147-A177-3AD203B41FA5}">
                      <a16:colId xmlns:a16="http://schemas.microsoft.com/office/drawing/2014/main" val="942602869"/>
                    </a:ext>
                  </a:extLst>
                </a:gridCol>
                <a:gridCol w="457200">
                  <a:extLst>
                    <a:ext uri="{9D8B030D-6E8A-4147-A177-3AD203B41FA5}">
                      <a16:colId xmlns:a16="http://schemas.microsoft.com/office/drawing/2014/main" val="4208217277"/>
                    </a:ext>
                  </a:extLst>
                </a:gridCol>
                <a:gridCol w="457200">
                  <a:extLst>
                    <a:ext uri="{9D8B030D-6E8A-4147-A177-3AD203B41FA5}">
                      <a16:colId xmlns:a16="http://schemas.microsoft.com/office/drawing/2014/main" val="2521930297"/>
                    </a:ext>
                  </a:extLst>
                </a:gridCol>
                <a:gridCol w="457200">
                  <a:extLst>
                    <a:ext uri="{9D8B030D-6E8A-4147-A177-3AD203B41FA5}">
                      <a16:colId xmlns:a16="http://schemas.microsoft.com/office/drawing/2014/main" val="2712359210"/>
                    </a:ext>
                  </a:extLst>
                </a:gridCol>
                <a:gridCol w="381000">
                  <a:extLst>
                    <a:ext uri="{9D8B030D-6E8A-4147-A177-3AD203B41FA5}">
                      <a16:colId xmlns:a16="http://schemas.microsoft.com/office/drawing/2014/main" val="3991467004"/>
                    </a:ext>
                  </a:extLst>
                </a:gridCol>
                <a:gridCol w="381000">
                  <a:extLst>
                    <a:ext uri="{9D8B030D-6E8A-4147-A177-3AD203B41FA5}">
                      <a16:colId xmlns:a16="http://schemas.microsoft.com/office/drawing/2014/main" val="2265818725"/>
                    </a:ext>
                  </a:extLst>
                </a:gridCol>
                <a:gridCol w="457200">
                  <a:extLst>
                    <a:ext uri="{9D8B030D-6E8A-4147-A177-3AD203B41FA5}">
                      <a16:colId xmlns:a16="http://schemas.microsoft.com/office/drawing/2014/main" val="3395761996"/>
                    </a:ext>
                  </a:extLst>
                </a:gridCol>
                <a:gridCol w="381000">
                  <a:extLst>
                    <a:ext uri="{9D8B030D-6E8A-4147-A177-3AD203B41FA5}">
                      <a16:colId xmlns:a16="http://schemas.microsoft.com/office/drawing/2014/main" val="1316172150"/>
                    </a:ext>
                  </a:extLst>
                </a:gridCol>
              </a:tblGrid>
              <a:tr h="296418">
                <a:tc>
                  <a:txBody>
                    <a:bodyPr/>
                    <a:lstStyle/>
                    <a:p>
                      <a:pPr marL="0" marR="0">
                        <a:lnSpc>
                          <a:spcPct val="115000"/>
                        </a:lnSpc>
                        <a:spcBef>
                          <a:spcPts val="0"/>
                        </a:spcBef>
                        <a:spcAft>
                          <a:spcPts val="0"/>
                        </a:spcAft>
                      </a:pPr>
                      <a:r>
                        <a:rPr lang="en-US" sz="1800">
                          <a:effectLst/>
                        </a:rPr>
                        <a:t>-2</a:t>
                      </a:r>
                      <a:r>
                        <a:rPr lang="en-US" sz="1800" baseline="30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843301"/>
                  </a:ext>
                </a:extLst>
              </a:tr>
              <a:tr h="244525">
                <a:tc>
                  <a:txBody>
                    <a:bodyPr/>
                    <a:lstStyle/>
                    <a:p>
                      <a:pPr marL="0" marR="0">
                        <a:lnSpc>
                          <a:spcPct val="115000"/>
                        </a:lnSpc>
                        <a:spcBef>
                          <a:spcPts val="0"/>
                        </a:spcBef>
                        <a:spcAft>
                          <a:spcPts val="0"/>
                        </a:spcAft>
                      </a:pPr>
                      <a:r>
                        <a:rPr lang="en-US" sz="1800" b="0">
                          <a:effectLst/>
                        </a:rPr>
                        <a:t>0</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rPr>
                        <a:t>1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585481"/>
                  </a:ext>
                </a:extLst>
              </a:tr>
              <a:tr h="449658">
                <a:tc>
                  <a:txBody>
                    <a:bodyPr/>
                    <a:lstStyle/>
                    <a:p>
                      <a:pPr marL="0" marR="0">
                        <a:lnSpc>
                          <a:spcPct val="115000"/>
                        </a:lnSpc>
                        <a:spcBef>
                          <a:spcPts val="0"/>
                        </a:spcBef>
                        <a:spcAft>
                          <a:spcPts val="0"/>
                        </a:spcAft>
                      </a:pPr>
                      <a:r>
                        <a:rPr lang="en-US" sz="1800" b="0" dirty="0">
                          <a:effectLst/>
                        </a:rPr>
                        <a:t>-128</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528938"/>
                  </a:ext>
                </a:extLst>
              </a:tr>
            </a:tbl>
          </a:graphicData>
        </a:graphic>
      </p:graphicFrame>
      <p:sp>
        <p:nvSpPr>
          <p:cNvPr id="10" name="Rectangle 9">
            <a:extLst>
              <a:ext uri="{FF2B5EF4-FFF2-40B4-BE49-F238E27FC236}">
                <a16:creationId xmlns:a16="http://schemas.microsoft.com/office/drawing/2014/main" id="{CBEE1D5B-0115-41F5-8B57-BCA6A39A8EB0}"/>
              </a:ext>
            </a:extLst>
          </p:cNvPr>
          <p:cNvSpPr/>
          <p:nvPr/>
        </p:nvSpPr>
        <p:spPr>
          <a:xfrm>
            <a:off x="881863" y="4267200"/>
            <a:ext cx="2698782" cy="400110"/>
          </a:xfrm>
          <a:prstGeom prst="rect">
            <a:avLst/>
          </a:prstGeom>
        </p:spPr>
        <p:txBody>
          <a:bodyPr wrap="square">
            <a:spAutoFit/>
          </a:bodyPr>
          <a:lstStyle/>
          <a:p>
            <a:r>
              <a:rPr lang="en-US" sz="2000" dirty="0"/>
              <a:t>87 =  64+16+4+2+1</a:t>
            </a:r>
          </a:p>
        </p:txBody>
      </p:sp>
    </p:spTree>
    <p:extLst>
      <p:ext uri="{BB962C8B-B14F-4D97-AF65-F5344CB8AC3E}">
        <p14:creationId xmlns:p14="http://schemas.microsoft.com/office/powerpoint/2010/main" val="170497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4BA5-9405-4D57-BF24-245DCDA82BFC}"/>
              </a:ext>
            </a:extLst>
          </p:cNvPr>
          <p:cNvSpPr>
            <a:spLocks noGrp="1"/>
          </p:cNvSpPr>
          <p:nvPr>
            <p:ph type="title"/>
          </p:nvPr>
        </p:nvSpPr>
        <p:spPr/>
        <p:txBody>
          <a:bodyPr/>
          <a:lstStyle/>
          <a:p>
            <a:r>
              <a:rPr lang="en-US" b="1" dirty="0"/>
              <a:t>Number Representation (8 bit)</a:t>
            </a:r>
            <a:endParaRPr lang="en-US" dirty="0"/>
          </a:p>
        </p:txBody>
      </p:sp>
      <p:sp>
        <p:nvSpPr>
          <p:cNvPr id="4" name="Slide Number Placeholder 3">
            <a:extLst>
              <a:ext uri="{FF2B5EF4-FFF2-40B4-BE49-F238E27FC236}">
                <a16:creationId xmlns:a16="http://schemas.microsoft.com/office/drawing/2014/main" id="{22A6C7B8-E4DC-4C24-BC99-6E066BBACFFF}"/>
              </a:ext>
            </a:extLst>
          </p:cNvPr>
          <p:cNvSpPr>
            <a:spLocks noGrp="1"/>
          </p:cNvSpPr>
          <p:nvPr>
            <p:ph type="sldNum" sz="quarter" idx="12"/>
          </p:nvPr>
        </p:nvSpPr>
        <p:spPr/>
        <p:txBody>
          <a:bodyPr/>
          <a:lstStyle/>
          <a:p>
            <a:fld id="{678D3AFA-5D09-48D4-B7E6-9FF617C03CC6}" type="slidenum">
              <a:rPr lang="en-US" smtClean="0"/>
              <a:t>4</a:t>
            </a:fld>
            <a:endParaRPr lang="en-US"/>
          </a:p>
        </p:txBody>
      </p:sp>
      <p:sp>
        <p:nvSpPr>
          <p:cNvPr id="3" name="Content Placeholder 2">
            <a:extLst>
              <a:ext uri="{FF2B5EF4-FFF2-40B4-BE49-F238E27FC236}">
                <a16:creationId xmlns:a16="http://schemas.microsoft.com/office/drawing/2014/main" id="{4E0B76A5-A4BA-4CFF-BC68-A3C13EEC4A7A}"/>
              </a:ext>
            </a:extLst>
          </p:cNvPr>
          <p:cNvSpPr>
            <a:spLocks noGrp="1"/>
          </p:cNvSpPr>
          <p:nvPr>
            <p:ph sz="quarter" idx="1"/>
          </p:nvPr>
        </p:nvSpPr>
        <p:spPr>
          <a:xfrm>
            <a:off x="457200" y="1600200"/>
            <a:ext cx="8153400" cy="914400"/>
          </a:xfrm>
        </p:spPr>
        <p:txBody>
          <a:bodyPr>
            <a:normAutofit/>
          </a:bodyPr>
          <a:lstStyle/>
          <a:p>
            <a:r>
              <a:rPr lang="en-US" sz="2000" b="1" u="sng" dirty="0">
                <a:latin typeface="Times New Roman" panose="02020603050405020304" pitchFamily="18" charset="0"/>
                <a:cs typeface="Times New Roman" panose="02020603050405020304" pitchFamily="18" charset="0"/>
              </a:rPr>
              <a:t>Positive Number Representation:</a:t>
            </a:r>
            <a:r>
              <a:rPr lang="en-US" sz="2000" b="1" dirty="0">
                <a:latin typeface="Times New Roman" panose="02020603050405020304" pitchFamily="18" charset="0"/>
                <a:cs typeface="Times New Roman" panose="02020603050405020304" pitchFamily="18" charset="0"/>
              </a:rPr>
              <a:t> represent 87 </a:t>
            </a:r>
            <a:endParaRPr lang="en-US" sz="20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2’s complement +</a:t>
            </a:r>
            <a:r>
              <a:rPr lang="en-US" sz="2000" b="1" dirty="0" err="1">
                <a:latin typeface="Times New Roman" panose="02020603050405020304" pitchFamily="18" charset="0"/>
                <a:cs typeface="Times New Roman" panose="02020603050405020304" pitchFamily="18" charset="0"/>
              </a:rPr>
              <a:t>ve</a:t>
            </a:r>
            <a:r>
              <a:rPr lang="en-US" sz="2000" b="1" dirty="0">
                <a:latin typeface="Times New Roman" panose="02020603050405020304" pitchFamily="18" charset="0"/>
                <a:cs typeface="Times New Roman" panose="02020603050405020304" pitchFamily="18" charset="0"/>
              </a:rPr>
              <a:t> number : 87 = 01010111</a:t>
            </a:r>
            <a:endParaRPr lang="en-US" dirty="0"/>
          </a:p>
        </p:txBody>
      </p:sp>
      <p:graphicFrame>
        <p:nvGraphicFramePr>
          <p:cNvPr id="9" name="Table 8">
            <a:extLst>
              <a:ext uri="{FF2B5EF4-FFF2-40B4-BE49-F238E27FC236}">
                <a16:creationId xmlns:a16="http://schemas.microsoft.com/office/drawing/2014/main" id="{17ADE886-1321-4BD7-8DEA-89B9ED4DCFD2}"/>
              </a:ext>
            </a:extLst>
          </p:cNvPr>
          <p:cNvGraphicFramePr>
            <a:graphicFrameLocks noGrp="1"/>
          </p:cNvGraphicFramePr>
          <p:nvPr/>
        </p:nvGraphicFramePr>
        <p:xfrm>
          <a:off x="2590800" y="2699386"/>
          <a:ext cx="3614691" cy="1040653"/>
        </p:xfrm>
        <a:graphic>
          <a:graphicData uri="http://schemas.openxmlformats.org/drawingml/2006/table">
            <a:tbl>
              <a:tblPr firstRow="1" firstCol="1" bandRow="1">
                <a:tableStyleId>{69012ECD-51FC-41F1-AA8D-1B2483CD663E}</a:tableStyleId>
              </a:tblPr>
              <a:tblGrid>
                <a:gridCol w="642891">
                  <a:extLst>
                    <a:ext uri="{9D8B030D-6E8A-4147-A177-3AD203B41FA5}">
                      <a16:colId xmlns:a16="http://schemas.microsoft.com/office/drawing/2014/main" val="942602869"/>
                    </a:ext>
                  </a:extLst>
                </a:gridCol>
                <a:gridCol w="457200">
                  <a:extLst>
                    <a:ext uri="{9D8B030D-6E8A-4147-A177-3AD203B41FA5}">
                      <a16:colId xmlns:a16="http://schemas.microsoft.com/office/drawing/2014/main" val="4208217277"/>
                    </a:ext>
                  </a:extLst>
                </a:gridCol>
                <a:gridCol w="457200">
                  <a:extLst>
                    <a:ext uri="{9D8B030D-6E8A-4147-A177-3AD203B41FA5}">
                      <a16:colId xmlns:a16="http://schemas.microsoft.com/office/drawing/2014/main" val="2521930297"/>
                    </a:ext>
                  </a:extLst>
                </a:gridCol>
                <a:gridCol w="457200">
                  <a:extLst>
                    <a:ext uri="{9D8B030D-6E8A-4147-A177-3AD203B41FA5}">
                      <a16:colId xmlns:a16="http://schemas.microsoft.com/office/drawing/2014/main" val="2712359210"/>
                    </a:ext>
                  </a:extLst>
                </a:gridCol>
                <a:gridCol w="381000">
                  <a:extLst>
                    <a:ext uri="{9D8B030D-6E8A-4147-A177-3AD203B41FA5}">
                      <a16:colId xmlns:a16="http://schemas.microsoft.com/office/drawing/2014/main" val="3991467004"/>
                    </a:ext>
                  </a:extLst>
                </a:gridCol>
                <a:gridCol w="381000">
                  <a:extLst>
                    <a:ext uri="{9D8B030D-6E8A-4147-A177-3AD203B41FA5}">
                      <a16:colId xmlns:a16="http://schemas.microsoft.com/office/drawing/2014/main" val="2265818725"/>
                    </a:ext>
                  </a:extLst>
                </a:gridCol>
                <a:gridCol w="457200">
                  <a:extLst>
                    <a:ext uri="{9D8B030D-6E8A-4147-A177-3AD203B41FA5}">
                      <a16:colId xmlns:a16="http://schemas.microsoft.com/office/drawing/2014/main" val="3395761996"/>
                    </a:ext>
                  </a:extLst>
                </a:gridCol>
                <a:gridCol w="381000">
                  <a:extLst>
                    <a:ext uri="{9D8B030D-6E8A-4147-A177-3AD203B41FA5}">
                      <a16:colId xmlns:a16="http://schemas.microsoft.com/office/drawing/2014/main" val="1316172150"/>
                    </a:ext>
                  </a:extLst>
                </a:gridCol>
              </a:tblGrid>
              <a:tr h="296418">
                <a:tc>
                  <a:txBody>
                    <a:bodyPr/>
                    <a:lstStyle/>
                    <a:p>
                      <a:pPr marL="0" marR="0">
                        <a:lnSpc>
                          <a:spcPct val="115000"/>
                        </a:lnSpc>
                        <a:spcBef>
                          <a:spcPts val="0"/>
                        </a:spcBef>
                        <a:spcAft>
                          <a:spcPts val="0"/>
                        </a:spcAft>
                      </a:pPr>
                      <a:r>
                        <a:rPr lang="en-US" sz="1800">
                          <a:effectLst/>
                        </a:rPr>
                        <a:t>-2</a:t>
                      </a:r>
                      <a:r>
                        <a:rPr lang="en-US" sz="1800" baseline="30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843301"/>
                  </a:ext>
                </a:extLst>
              </a:tr>
              <a:tr h="244525">
                <a:tc>
                  <a:txBody>
                    <a:bodyPr/>
                    <a:lstStyle/>
                    <a:p>
                      <a:pPr marL="0" marR="0">
                        <a:lnSpc>
                          <a:spcPct val="115000"/>
                        </a:lnSpc>
                        <a:spcBef>
                          <a:spcPts val="0"/>
                        </a:spcBef>
                        <a:spcAft>
                          <a:spcPts val="0"/>
                        </a:spcAft>
                      </a:pPr>
                      <a:r>
                        <a:rPr lang="en-US" sz="1800" b="0">
                          <a:effectLst/>
                        </a:rPr>
                        <a:t>0</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rPr>
                        <a:t>1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585481"/>
                  </a:ext>
                </a:extLst>
              </a:tr>
              <a:tr h="449658">
                <a:tc>
                  <a:txBody>
                    <a:bodyPr/>
                    <a:lstStyle/>
                    <a:p>
                      <a:pPr marL="0" marR="0">
                        <a:lnSpc>
                          <a:spcPct val="115000"/>
                        </a:lnSpc>
                        <a:spcBef>
                          <a:spcPts val="0"/>
                        </a:spcBef>
                        <a:spcAft>
                          <a:spcPts val="0"/>
                        </a:spcAft>
                      </a:pPr>
                      <a:r>
                        <a:rPr lang="en-US" sz="1800" b="0" dirty="0">
                          <a:effectLst/>
                        </a:rPr>
                        <a:t>-128</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528938"/>
                  </a:ext>
                </a:extLst>
              </a:tr>
            </a:tbl>
          </a:graphicData>
        </a:graphic>
      </p:graphicFrame>
      <p:sp>
        <p:nvSpPr>
          <p:cNvPr id="7" name="Content Placeholder 6">
            <a:extLst>
              <a:ext uri="{FF2B5EF4-FFF2-40B4-BE49-F238E27FC236}">
                <a16:creationId xmlns:a16="http://schemas.microsoft.com/office/drawing/2014/main" id="{144A4255-B712-4481-AF8E-B648B2BE676C}"/>
              </a:ext>
            </a:extLst>
          </p:cNvPr>
          <p:cNvSpPr>
            <a:spLocks noGrp="1"/>
          </p:cNvSpPr>
          <p:nvPr>
            <p:ph sz="quarter" idx="2"/>
          </p:nvPr>
        </p:nvSpPr>
        <p:spPr>
          <a:xfrm>
            <a:off x="464598" y="4114800"/>
            <a:ext cx="4876800" cy="457201"/>
          </a:xfrm>
        </p:spPr>
        <p:txBody>
          <a:bodyPr>
            <a:normAutofit/>
          </a:bodyPr>
          <a:lstStyle/>
          <a:p>
            <a:r>
              <a:rPr lang="en-US" sz="2000" b="1" dirty="0">
                <a:latin typeface="Times New Roman" panose="02020603050405020304" pitchFamily="18" charset="0"/>
                <a:cs typeface="Times New Roman" panose="02020603050405020304" pitchFamily="18" charset="0"/>
              </a:rPr>
              <a:t>Sign Magnitude: 87 = 01010111</a:t>
            </a:r>
            <a:endParaRPr lang="en-US"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7C9BF73-C62C-484A-A12B-CBD8177A5CD0}"/>
              </a:ext>
            </a:extLst>
          </p:cNvPr>
          <p:cNvSpPr/>
          <p:nvPr/>
        </p:nvSpPr>
        <p:spPr>
          <a:xfrm>
            <a:off x="6232656" y="3035046"/>
            <a:ext cx="2382383"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t>
            </a:r>
            <a:r>
              <a:rPr lang="en-US" dirty="0"/>
              <a:t>87 =  64+16+4+2+1)</a:t>
            </a:r>
            <a:endParaRPr lang="en-US" dirty="0">
              <a:latin typeface="Times New Roman" panose="02020603050405020304" pitchFamily="18" charset="0"/>
              <a:cs typeface="Times New Roman" panose="02020603050405020304" pitchFamily="18" charset="0"/>
            </a:endParaRPr>
          </a:p>
        </p:txBody>
      </p:sp>
      <p:sp>
        <p:nvSpPr>
          <p:cNvPr id="11" name="Content Placeholder 6">
            <a:extLst>
              <a:ext uri="{FF2B5EF4-FFF2-40B4-BE49-F238E27FC236}">
                <a16:creationId xmlns:a16="http://schemas.microsoft.com/office/drawing/2014/main" id="{60637A33-8A3E-4826-8866-7A9A0EBDDDD0}"/>
              </a:ext>
            </a:extLst>
          </p:cNvPr>
          <p:cNvSpPr txBox="1">
            <a:spLocks/>
          </p:cNvSpPr>
          <p:nvPr/>
        </p:nvSpPr>
        <p:spPr>
          <a:xfrm>
            <a:off x="464598" y="4718161"/>
            <a:ext cx="4876800" cy="457201"/>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1’s complement: 87 = 01010111</a:t>
            </a:r>
            <a:endParaRPr lang="en-US" sz="2000" dirty="0">
              <a:latin typeface="Times New Roman" panose="02020603050405020304" pitchFamily="18" charset="0"/>
              <a:cs typeface="Times New Roman" panose="02020603050405020304" pitchFamily="18" charset="0"/>
            </a:endParaRPr>
          </a:p>
        </p:txBody>
      </p:sp>
      <p:sp>
        <p:nvSpPr>
          <p:cNvPr id="12" name="Right Brace 11">
            <a:extLst>
              <a:ext uri="{FF2B5EF4-FFF2-40B4-BE49-F238E27FC236}">
                <a16:creationId xmlns:a16="http://schemas.microsoft.com/office/drawing/2014/main" id="{F8ADB7EE-8D85-4570-900C-40E2675627A6}"/>
              </a:ext>
            </a:extLst>
          </p:cNvPr>
          <p:cNvSpPr/>
          <p:nvPr/>
        </p:nvSpPr>
        <p:spPr>
          <a:xfrm>
            <a:off x="4724400" y="4038600"/>
            <a:ext cx="381000" cy="16002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4FCE04D4-A16B-4F28-920A-5DFAF6682C1D}"/>
              </a:ext>
            </a:extLst>
          </p:cNvPr>
          <p:cNvSpPr/>
          <p:nvPr/>
        </p:nvSpPr>
        <p:spPr>
          <a:xfrm>
            <a:off x="5486400" y="4572001"/>
            <a:ext cx="2895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Same as 2’s complement</a:t>
            </a:r>
          </a:p>
        </p:txBody>
      </p:sp>
    </p:spTree>
    <p:extLst>
      <p:ext uri="{BB962C8B-B14F-4D97-AF65-F5344CB8AC3E}">
        <p14:creationId xmlns:p14="http://schemas.microsoft.com/office/powerpoint/2010/main" val="109369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4BA5-9405-4D57-BF24-245DCDA82BFC}"/>
              </a:ext>
            </a:extLst>
          </p:cNvPr>
          <p:cNvSpPr>
            <a:spLocks noGrp="1"/>
          </p:cNvSpPr>
          <p:nvPr>
            <p:ph type="title"/>
          </p:nvPr>
        </p:nvSpPr>
        <p:spPr/>
        <p:txBody>
          <a:bodyPr/>
          <a:lstStyle/>
          <a:p>
            <a:r>
              <a:rPr lang="en-US" b="1" dirty="0"/>
              <a:t>Number Representation (8 bit) </a:t>
            </a:r>
            <a:r>
              <a:rPr lang="en-US" sz="1800" b="1" dirty="0" err="1"/>
              <a:t>cont</a:t>
            </a:r>
            <a:r>
              <a:rPr lang="en-US" sz="1800" b="1" dirty="0"/>
              <a:t>…</a:t>
            </a:r>
            <a:endParaRPr lang="en-US" dirty="0"/>
          </a:p>
        </p:txBody>
      </p:sp>
      <p:sp>
        <p:nvSpPr>
          <p:cNvPr id="4" name="Slide Number Placeholder 3">
            <a:extLst>
              <a:ext uri="{FF2B5EF4-FFF2-40B4-BE49-F238E27FC236}">
                <a16:creationId xmlns:a16="http://schemas.microsoft.com/office/drawing/2014/main" id="{22A6C7B8-E4DC-4C24-BC99-6E066BBACFFF}"/>
              </a:ext>
            </a:extLst>
          </p:cNvPr>
          <p:cNvSpPr>
            <a:spLocks noGrp="1"/>
          </p:cNvSpPr>
          <p:nvPr>
            <p:ph type="sldNum" sz="quarter" idx="12"/>
          </p:nvPr>
        </p:nvSpPr>
        <p:spPr/>
        <p:txBody>
          <a:bodyPr/>
          <a:lstStyle/>
          <a:p>
            <a:fld id="{678D3AFA-5D09-48D4-B7E6-9FF617C03CC6}" type="slidenum">
              <a:rPr lang="en-US" smtClean="0"/>
              <a:t>5</a:t>
            </a:fld>
            <a:endParaRPr lang="en-US"/>
          </a:p>
        </p:txBody>
      </p:sp>
      <p:sp>
        <p:nvSpPr>
          <p:cNvPr id="3" name="Content Placeholder 2">
            <a:extLst>
              <a:ext uri="{FF2B5EF4-FFF2-40B4-BE49-F238E27FC236}">
                <a16:creationId xmlns:a16="http://schemas.microsoft.com/office/drawing/2014/main" id="{4E0B76A5-A4BA-4CFF-BC68-A3C13EEC4A7A}"/>
              </a:ext>
            </a:extLst>
          </p:cNvPr>
          <p:cNvSpPr>
            <a:spLocks noGrp="1"/>
          </p:cNvSpPr>
          <p:nvPr>
            <p:ph sz="quarter" idx="1"/>
          </p:nvPr>
        </p:nvSpPr>
        <p:spPr>
          <a:xfrm>
            <a:off x="457200" y="1600199"/>
            <a:ext cx="8153400" cy="1295401"/>
          </a:xfrm>
        </p:spPr>
        <p:txBody>
          <a:bodyPr>
            <a:normAutofit fontScale="92500" lnSpcReduction="10000"/>
          </a:bodyPr>
          <a:lstStyle/>
          <a:p>
            <a:r>
              <a:rPr lang="en-US" sz="2000" b="1" u="sng" dirty="0">
                <a:latin typeface="Times New Roman" panose="02020603050405020304" pitchFamily="18" charset="0"/>
                <a:cs typeface="Times New Roman" panose="02020603050405020304" pitchFamily="18" charset="0"/>
              </a:rPr>
              <a:t>Negative Number Representation:</a:t>
            </a:r>
          </a:p>
          <a:p>
            <a:r>
              <a:rPr lang="en-US" sz="2000" b="1" dirty="0">
                <a:latin typeface="Times New Roman" panose="02020603050405020304" pitchFamily="18" charset="0"/>
                <a:cs typeface="Times New Roman" panose="02020603050405020304" pitchFamily="18" charset="0"/>
              </a:rPr>
              <a:t>2’s complement -</a:t>
            </a:r>
            <a:r>
              <a:rPr lang="en-US" sz="2000" b="1" dirty="0" err="1">
                <a:latin typeface="Times New Roman" panose="02020603050405020304" pitchFamily="18" charset="0"/>
                <a:cs typeface="Times New Roman" panose="02020603050405020304" pitchFamily="18" charset="0"/>
              </a:rPr>
              <a:t>ve</a:t>
            </a:r>
            <a:r>
              <a:rPr lang="en-US" sz="2000" b="1" dirty="0">
                <a:latin typeface="Times New Roman" panose="02020603050405020304" pitchFamily="18" charset="0"/>
                <a:cs typeface="Times New Roman" panose="02020603050405020304" pitchFamily="18" charset="0"/>
              </a:rPr>
              <a:t> number : represent -87</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t>	-</a:t>
            </a:r>
            <a:r>
              <a:rPr lang="en-US" sz="2200" dirty="0"/>
              <a:t>87 = -128 + 41 </a:t>
            </a:r>
            <a:endParaRPr lang="en-US" sz="2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B62D1F6-2A84-483F-B103-BDB5C4A1AA4C}"/>
              </a:ext>
            </a:extLst>
          </p:cNvPr>
          <p:cNvSpPr>
            <a:spLocks noGrp="1"/>
          </p:cNvSpPr>
          <p:nvPr>
            <p:ph sz="quarter" idx="2"/>
          </p:nvPr>
        </p:nvSpPr>
        <p:spPr>
          <a:xfrm>
            <a:off x="4958150" y="3251454"/>
            <a:ext cx="3011750" cy="2743200"/>
          </a:xfrm>
        </p:spPr>
        <p:txBody>
          <a:bodyPr>
            <a:normAutofit fontScale="92500" lnSpcReduction="10000"/>
          </a:bodyPr>
          <a:lstStyle/>
          <a:p>
            <a:r>
              <a:rPr lang="en-US" dirty="0"/>
              <a:t>41-64=x</a:t>
            </a:r>
          </a:p>
          <a:p>
            <a:r>
              <a:rPr lang="en-US" dirty="0"/>
              <a:t>41-32=9</a:t>
            </a:r>
          </a:p>
          <a:p>
            <a:r>
              <a:rPr lang="en-US" dirty="0"/>
              <a:t>9-16=x</a:t>
            </a:r>
          </a:p>
          <a:p>
            <a:r>
              <a:rPr lang="en-US" dirty="0"/>
              <a:t>9-8=1</a:t>
            </a:r>
          </a:p>
          <a:p>
            <a:r>
              <a:rPr lang="en-US" dirty="0"/>
              <a:t>1-4=x</a:t>
            </a:r>
          </a:p>
          <a:p>
            <a:r>
              <a:rPr lang="en-US" dirty="0"/>
              <a:t>1-2=x</a:t>
            </a:r>
          </a:p>
          <a:p>
            <a:r>
              <a:rPr lang="en-US" dirty="0"/>
              <a:t>1-1=0</a:t>
            </a:r>
          </a:p>
        </p:txBody>
      </p:sp>
      <p:graphicFrame>
        <p:nvGraphicFramePr>
          <p:cNvPr id="9" name="Table 8">
            <a:extLst>
              <a:ext uri="{FF2B5EF4-FFF2-40B4-BE49-F238E27FC236}">
                <a16:creationId xmlns:a16="http://schemas.microsoft.com/office/drawing/2014/main" id="{17ADE886-1321-4BD7-8DEA-89B9ED4DCFD2}"/>
              </a:ext>
            </a:extLst>
          </p:cNvPr>
          <p:cNvGraphicFramePr>
            <a:graphicFrameLocks noGrp="1"/>
          </p:cNvGraphicFramePr>
          <p:nvPr/>
        </p:nvGraphicFramePr>
        <p:xfrm>
          <a:off x="881862" y="3271823"/>
          <a:ext cx="3614691" cy="1043002"/>
        </p:xfrm>
        <a:graphic>
          <a:graphicData uri="http://schemas.openxmlformats.org/drawingml/2006/table">
            <a:tbl>
              <a:tblPr firstRow="1" firstCol="1" bandRow="1">
                <a:tableStyleId>{69012ECD-51FC-41F1-AA8D-1B2483CD663E}</a:tableStyleId>
              </a:tblPr>
              <a:tblGrid>
                <a:gridCol w="642891">
                  <a:extLst>
                    <a:ext uri="{9D8B030D-6E8A-4147-A177-3AD203B41FA5}">
                      <a16:colId xmlns:a16="http://schemas.microsoft.com/office/drawing/2014/main" val="942602869"/>
                    </a:ext>
                  </a:extLst>
                </a:gridCol>
                <a:gridCol w="457200">
                  <a:extLst>
                    <a:ext uri="{9D8B030D-6E8A-4147-A177-3AD203B41FA5}">
                      <a16:colId xmlns:a16="http://schemas.microsoft.com/office/drawing/2014/main" val="4208217277"/>
                    </a:ext>
                  </a:extLst>
                </a:gridCol>
                <a:gridCol w="457200">
                  <a:extLst>
                    <a:ext uri="{9D8B030D-6E8A-4147-A177-3AD203B41FA5}">
                      <a16:colId xmlns:a16="http://schemas.microsoft.com/office/drawing/2014/main" val="2521930297"/>
                    </a:ext>
                  </a:extLst>
                </a:gridCol>
                <a:gridCol w="457200">
                  <a:extLst>
                    <a:ext uri="{9D8B030D-6E8A-4147-A177-3AD203B41FA5}">
                      <a16:colId xmlns:a16="http://schemas.microsoft.com/office/drawing/2014/main" val="2712359210"/>
                    </a:ext>
                  </a:extLst>
                </a:gridCol>
                <a:gridCol w="381000">
                  <a:extLst>
                    <a:ext uri="{9D8B030D-6E8A-4147-A177-3AD203B41FA5}">
                      <a16:colId xmlns:a16="http://schemas.microsoft.com/office/drawing/2014/main" val="3991467004"/>
                    </a:ext>
                  </a:extLst>
                </a:gridCol>
                <a:gridCol w="381000">
                  <a:extLst>
                    <a:ext uri="{9D8B030D-6E8A-4147-A177-3AD203B41FA5}">
                      <a16:colId xmlns:a16="http://schemas.microsoft.com/office/drawing/2014/main" val="2265818725"/>
                    </a:ext>
                  </a:extLst>
                </a:gridCol>
                <a:gridCol w="457200">
                  <a:extLst>
                    <a:ext uri="{9D8B030D-6E8A-4147-A177-3AD203B41FA5}">
                      <a16:colId xmlns:a16="http://schemas.microsoft.com/office/drawing/2014/main" val="3395761996"/>
                    </a:ext>
                  </a:extLst>
                </a:gridCol>
                <a:gridCol w="381000">
                  <a:extLst>
                    <a:ext uri="{9D8B030D-6E8A-4147-A177-3AD203B41FA5}">
                      <a16:colId xmlns:a16="http://schemas.microsoft.com/office/drawing/2014/main" val="1316172150"/>
                    </a:ext>
                  </a:extLst>
                </a:gridCol>
              </a:tblGrid>
              <a:tr h="296418">
                <a:tc>
                  <a:txBody>
                    <a:bodyPr/>
                    <a:lstStyle/>
                    <a:p>
                      <a:pPr marL="0" marR="0">
                        <a:lnSpc>
                          <a:spcPct val="115000"/>
                        </a:lnSpc>
                        <a:spcBef>
                          <a:spcPts val="0"/>
                        </a:spcBef>
                        <a:spcAft>
                          <a:spcPts val="0"/>
                        </a:spcAft>
                      </a:pPr>
                      <a:r>
                        <a:rPr lang="en-US" sz="1800">
                          <a:effectLst/>
                        </a:rPr>
                        <a:t>-2</a:t>
                      </a:r>
                      <a:r>
                        <a:rPr lang="en-US" sz="1800" baseline="30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843301"/>
                  </a:ext>
                </a:extLst>
              </a:tr>
              <a:tr h="244525">
                <a:tc>
                  <a:txBody>
                    <a:bodyPr/>
                    <a:lstStyle/>
                    <a:p>
                      <a:pPr marL="0" marR="0">
                        <a:lnSpc>
                          <a:spcPct val="115000"/>
                        </a:lnSpc>
                        <a:spcBef>
                          <a:spcPts val="0"/>
                        </a:spcBef>
                        <a:spcAft>
                          <a:spcPts val="0"/>
                        </a:spcAft>
                      </a:pPr>
                      <a:r>
                        <a:rPr lang="en-US" sz="1800" b="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585481"/>
                  </a:ext>
                </a:extLst>
              </a:tr>
              <a:tr h="449658">
                <a:tc>
                  <a:txBody>
                    <a:bodyPr/>
                    <a:lstStyle/>
                    <a:p>
                      <a:pPr marL="0" marR="0">
                        <a:lnSpc>
                          <a:spcPct val="115000"/>
                        </a:lnSpc>
                        <a:spcBef>
                          <a:spcPts val="0"/>
                        </a:spcBef>
                        <a:spcAft>
                          <a:spcPts val="0"/>
                        </a:spcAft>
                      </a:pPr>
                      <a:r>
                        <a:rPr lang="en-US" sz="1800" b="0" dirty="0">
                          <a:effectLst/>
                        </a:rPr>
                        <a:t>-128</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528938"/>
                  </a:ext>
                </a:extLst>
              </a:tr>
            </a:tbl>
          </a:graphicData>
        </a:graphic>
      </p:graphicFrame>
      <p:sp>
        <p:nvSpPr>
          <p:cNvPr id="10" name="Rectangle 9">
            <a:extLst>
              <a:ext uri="{FF2B5EF4-FFF2-40B4-BE49-F238E27FC236}">
                <a16:creationId xmlns:a16="http://schemas.microsoft.com/office/drawing/2014/main" id="{CBEE1D5B-0115-41F5-8B57-BCA6A39A8EB0}"/>
              </a:ext>
            </a:extLst>
          </p:cNvPr>
          <p:cNvSpPr/>
          <p:nvPr/>
        </p:nvSpPr>
        <p:spPr>
          <a:xfrm>
            <a:off x="1203692" y="4531420"/>
            <a:ext cx="3156737" cy="707886"/>
          </a:xfrm>
          <a:prstGeom prst="rect">
            <a:avLst/>
          </a:prstGeom>
        </p:spPr>
        <p:txBody>
          <a:bodyPr wrap="square">
            <a:spAutoFit/>
          </a:bodyPr>
          <a:lstStyle/>
          <a:p>
            <a:r>
              <a:rPr lang="en-US" sz="2000" dirty="0"/>
              <a:t>-87 =  -128+ 41</a:t>
            </a:r>
          </a:p>
          <a:p>
            <a:r>
              <a:rPr lang="en-US" sz="2000" dirty="0"/>
              <a:t>      = -128 +32+8+1</a:t>
            </a:r>
          </a:p>
        </p:txBody>
      </p:sp>
    </p:spTree>
    <p:extLst>
      <p:ext uri="{BB962C8B-B14F-4D97-AF65-F5344CB8AC3E}">
        <p14:creationId xmlns:p14="http://schemas.microsoft.com/office/powerpoint/2010/main" val="303648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4BA5-9405-4D57-BF24-245DCDA82BFC}"/>
              </a:ext>
            </a:extLst>
          </p:cNvPr>
          <p:cNvSpPr>
            <a:spLocks noGrp="1"/>
          </p:cNvSpPr>
          <p:nvPr>
            <p:ph type="title"/>
          </p:nvPr>
        </p:nvSpPr>
        <p:spPr/>
        <p:txBody>
          <a:bodyPr/>
          <a:lstStyle/>
          <a:p>
            <a:r>
              <a:rPr lang="en-US" b="1" dirty="0"/>
              <a:t>Number Representation (8 bit)</a:t>
            </a:r>
            <a:endParaRPr lang="en-US" dirty="0"/>
          </a:p>
        </p:txBody>
      </p:sp>
      <p:sp>
        <p:nvSpPr>
          <p:cNvPr id="4" name="Slide Number Placeholder 3">
            <a:extLst>
              <a:ext uri="{FF2B5EF4-FFF2-40B4-BE49-F238E27FC236}">
                <a16:creationId xmlns:a16="http://schemas.microsoft.com/office/drawing/2014/main" id="{22A6C7B8-E4DC-4C24-BC99-6E066BBACFFF}"/>
              </a:ext>
            </a:extLst>
          </p:cNvPr>
          <p:cNvSpPr>
            <a:spLocks noGrp="1"/>
          </p:cNvSpPr>
          <p:nvPr>
            <p:ph type="sldNum" sz="quarter" idx="12"/>
          </p:nvPr>
        </p:nvSpPr>
        <p:spPr/>
        <p:txBody>
          <a:bodyPr/>
          <a:lstStyle/>
          <a:p>
            <a:fld id="{678D3AFA-5D09-48D4-B7E6-9FF617C03CC6}" type="slidenum">
              <a:rPr lang="en-US" smtClean="0"/>
              <a:t>6</a:t>
            </a:fld>
            <a:endParaRPr lang="en-US"/>
          </a:p>
        </p:txBody>
      </p:sp>
      <p:sp>
        <p:nvSpPr>
          <p:cNvPr id="3" name="Content Placeholder 2">
            <a:extLst>
              <a:ext uri="{FF2B5EF4-FFF2-40B4-BE49-F238E27FC236}">
                <a16:creationId xmlns:a16="http://schemas.microsoft.com/office/drawing/2014/main" id="{4E0B76A5-A4BA-4CFF-BC68-A3C13EEC4A7A}"/>
              </a:ext>
            </a:extLst>
          </p:cNvPr>
          <p:cNvSpPr>
            <a:spLocks noGrp="1"/>
          </p:cNvSpPr>
          <p:nvPr>
            <p:ph sz="quarter" idx="1"/>
          </p:nvPr>
        </p:nvSpPr>
        <p:spPr>
          <a:xfrm>
            <a:off x="457200" y="1600200"/>
            <a:ext cx="8153400" cy="914400"/>
          </a:xfrm>
        </p:spPr>
        <p:txBody>
          <a:bodyPr>
            <a:normAutofit/>
          </a:bodyPr>
          <a:lstStyle/>
          <a:p>
            <a:r>
              <a:rPr lang="en-US" sz="2000" b="1" u="sng" dirty="0">
                <a:latin typeface="Times New Roman" panose="02020603050405020304" pitchFamily="18" charset="0"/>
                <a:cs typeface="Times New Roman" panose="02020603050405020304" pitchFamily="18" charset="0"/>
              </a:rPr>
              <a:t>Negative Number Representation:</a:t>
            </a:r>
            <a:r>
              <a:rPr lang="en-US" sz="2000" b="1" dirty="0">
                <a:latin typeface="Times New Roman" panose="02020603050405020304" pitchFamily="18" charset="0"/>
                <a:cs typeface="Times New Roman" panose="02020603050405020304" pitchFamily="18" charset="0"/>
              </a:rPr>
              <a:t> represent -87 </a:t>
            </a:r>
            <a:endParaRPr lang="en-US" sz="20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2’s complement -</a:t>
            </a:r>
            <a:r>
              <a:rPr lang="en-US" sz="2000" b="1" dirty="0" err="1">
                <a:latin typeface="Times New Roman" panose="02020603050405020304" pitchFamily="18" charset="0"/>
                <a:cs typeface="Times New Roman" panose="02020603050405020304" pitchFamily="18" charset="0"/>
              </a:rPr>
              <a:t>ve</a:t>
            </a:r>
            <a:r>
              <a:rPr lang="en-US" sz="2000" b="1" dirty="0">
                <a:latin typeface="Times New Roman" panose="02020603050405020304" pitchFamily="18" charset="0"/>
                <a:cs typeface="Times New Roman" panose="02020603050405020304" pitchFamily="18" charset="0"/>
              </a:rPr>
              <a:t> number : -87 = 10101001</a:t>
            </a:r>
            <a:endParaRPr lang="en-US" dirty="0"/>
          </a:p>
        </p:txBody>
      </p:sp>
      <p:sp>
        <p:nvSpPr>
          <p:cNvPr id="7" name="Content Placeholder 6">
            <a:extLst>
              <a:ext uri="{FF2B5EF4-FFF2-40B4-BE49-F238E27FC236}">
                <a16:creationId xmlns:a16="http://schemas.microsoft.com/office/drawing/2014/main" id="{144A4255-B712-4481-AF8E-B648B2BE676C}"/>
              </a:ext>
            </a:extLst>
          </p:cNvPr>
          <p:cNvSpPr>
            <a:spLocks noGrp="1"/>
          </p:cNvSpPr>
          <p:nvPr>
            <p:ph sz="quarter" idx="2"/>
          </p:nvPr>
        </p:nvSpPr>
        <p:spPr>
          <a:xfrm>
            <a:off x="464598" y="4114800"/>
            <a:ext cx="6850602" cy="457201"/>
          </a:xfrm>
        </p:spPr>
        <p:txBody>
          <a:bodyPr>
            <a:normAutofit/>
          </a:bodyPr>
          <a:lstStyle/>
          <a:p>
            <a:r>
              <a:rPr lang="en-US" sz="2000" b="1" dirty="0">
                <a:latin typeface="Times New Roman" panose="02020603050405020304" pitchFamily="18" charset="0"/>
                <a:cs typeface="Times New Roman" panose="02020603050405020304" pitchFamily="18" charset="0"/>
              </a:rPr>
              <a:t>Sign Magnitude: 87 = 01010111, So -87 will be </a:t>
            </a:r>
            <a:r>
              <a:rPr lang="en-US" sz="2000" b="1" dirty="0">
                <a:solidFill>
                  <a:srgbClr val="FF0000"/>
                </a:solidFill>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1010111</a:t>
            </a:r>
            <a:endParaRPr lang="en-US" sz="2000" dirty="0">
              <a:latin typeface="Times New Roman" panose="02020603050405020304" pitchFamily="18" charset="0"/>
              <a:cs typeface="Times New Roman" panose="02020603050405020304" pitchFamily="18" charset="0"/>
            </a:endParaRPr>
          </a:p>
        </p:txBody>
      </p:sp>
      <p:sp>
        <p:nvSpPr>
          <p:cNvPr id="11" name="Content Placeholder 6">
            <a:extLst>
              <a:ext uri="{FF2B5EF4-FFF2-40B4-BE49-F238E27FC236}">
                <a16:creationId xmlns:a16="http://schemas.microsoft.com/office/drawing/2014/main" id="{60637A33-8A3E-4826-8866-7A9A0EBDDDD0}"/>
              </a:ext>
            </a:extLst>
          </p:cNvPr>
          <p:cNvSpPr txBox="1">
            <a:spLocks/>
          </p:cNvSpPr>
          <p:nvPr/>
        </p:nvSpPr>
        <p:spPr>
          <a:xfrm>
            <a:off x="464598" y="4572001"/>
            <a:ext cx="6469602" cy="457201"/>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1’s complement: 87 = 01010111, So -87 will be 10101000</a:t>
            </a:r>
            <a:endParaRPr lang="en-US" sz="2000" dirty="0">
              <a:latin typeface="Times New Roman" panose="02020603050405020304" pitchFamily="18"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3AA52AA0-9E90-4D23-AE8B-B11A1B5FD493}"/>
              </a:ext>
            </a:extLst>
          </p:cNvPr>
          <p:cNvGraphicFramePr>
            <a:graphicFrameLocks noGrp="1"/>
          </p:cNvGraphicFramePr>
          <p:nvPr/>
        </p:nvGraphicFramePr>
        <p:xfrm>
          <a:off x="2133600" y="2697162"/>
          <a:ext cx="3614691" cy="1043002"/>
        </p:xfrm>
        <a:graphic>
          <a:graphicData uri="http://schemas.openxmlformats.org/drawingml/2006/table">
            <a:tbl>
              <a:tblPr firstRow="1" firstCol="1" bandRow="1">
                <a:tableStyleId>{69012ECD-51FC-41F1-AA8D-1B2483CD663E}</a:tableStyleId>
              </a:tblPr>
              <a:tblGrid>
                <a:gridCol w="642891">
                  <a:extLst>
                    <a:ext uri="{9D8B030D-6E8A-4147-A177-3AD203B41FA5}">
                      <a16:colId xmlns:a16="http://schemas.microsoft.com/office/drawing/2014/main" val="942602869"/>
                    </a:ext>
                  </a:extLst>
                </a:gridCol>
                <a:gridCol w="457200">
                  <a:extLst>
                    <a:ext uri="{9D8B030D-6E8A-4147-A177-3AD203B41FA5}">
                      <a16:colId xmlns:a16="http://schemas.microsoft.com/office/drawing/2014/main" val="4208217277"/>
                    </a:ext>
                  </a:extLst>
                </a:gridCol>
                <a:gridCol w="457200">
                  <a:extLst>
                    <a:ext uri="{9D8B030D-6E8A-4147-A177-3AD203B41FA5}">
                      <a16:colId xmlns:a16="http://schemas.microsoft.com/office/drawing/2014/main" val="2521930297"/>
                    </a:ext>
                  </a:extLst>
                </a:gridCol>
                <a:gridCol w="457200">
                  <a:extLst>
                    <a:ext uri="{9D8B030D-6E8A-4147-A177-3AD203B41FA5}">
                      <a16:colId xmlns:a16="http://schemas.microsoft.com/office/drawing/2014/main" val="2712359210"/>
                    </a:ext>
                  </a:extLst>
                </a:gridCol>
                <a:gridCol w="381000">
                  <a:extLst>
                    <a:ext uri="{9D8B030D-6E8A-4147-A177-3AD203B41FA5}">
                      <a16:colId xmlns:a16="http://schemas.microsoft.com/office/drawing/2014/main" val="3991467004"/>
                    </a:ext>
                  </a:extLst>
                </a:gridCol>
                <a:gridCol w="381000">
                  <a:extLst>
                    <a:ext uri="{9D8B030D-6E8A-4147-A177-3AD203B41FA5}">
                      <a16:colId xmlns:a16="http://schemas.microsoft.com/office/drawing/2014/main" val="2265818725"/>
                    </a:ext>
                  </a:extLst>
                </a:gridCol>
                <a:gridCol w="457200">
                  <a:extLst>
                    <a:ext uri="{9D8B030D-6E8A-4147-A177-3AD203B41FA5}">
                      <a16:colId xmlns:a16="http://schemas.microsoft.com/office/drawing/2014/main" val="3395761996"/>
                    </a:ext>
                  </a:extLst>
                </a:gridCol>
                <a:gridCol w="381000">
                  <a:extLst>
                    <a:ext uri="{9D8B030D-6E8A-4147-A177-3AD203B41FA5}">
                      <a16:colId xmlns:a16="http://schemas.microsoft.com/office/drawing/2014/main" val="1316172150"/>
                    </a:ext>
                  </a:extLst>
                </a:gridCol>
              </a:tblGrid>
              <a:tr h="296418">
                <a:tc>
                  <a:txBody>
                    <a:bodyPr/>
                    <a:lstStyle/>
                    <a:p>
                      <a:pPr marL="0" marR="0">
                        <a:lnSpc>
                          <a:spcPct val="115000"/>
                        </a:lnSpc>
                        <a:spcBef>
                          <a:spcPts val="0"/>
                        </a:spcBef>
                        <a:spcAft>
                          <a:spcPts val="0"/>
                        </a:spcAft>
                      </a:pPr>
                      <a:r>
                        <a:rPr lang="en-US" sz="1800">
                          <a:effectLst/>
                        </a:rPr>
                        <a:t>-2</a:t>
                      </a:r>
                      <a:r>
                        <a:rPr lang="en-US" sz="1800" baseline="300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effectLst/>
                        </a:rPr>
                        <a:t>2</a:t>
                      </a:r>
                      <a:r>
                        <a:rPr lang="en-US" sz="1800" baseline="300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effectLst/>
                        </a:rPr>
                        <a:t>2</a:t>
                      </a:r>
                      <a:r>
                        <a:rPr lang="en-US" sz="1800" baseline="300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843301"/>
                  </a:ext>
                </a:extLst>
              </a:tr>
              <a:tr h="244525">
                <a:tc>
                  <a:txBody>
                    <a:bodyPr/>
                    <a:lstStyle/>
                    <a:p>
                      <a:pPr marL="0" marR="0">
                        <a:lnSpc>
                          <a:spcPct val="115000"/>
                        </a:lnSpc>
                        <a:spcBef>
                          <a:spcPts val="0"/>
                        </a:spcBef>
                        <a:spcAft>
                          <a:spcPts val="0"/>
                        </a:spcAft>
                      </a:pPr>
                      <a:r>
                        <a:rPr lang="en-US" sz="1800" b="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585481"/>
                  </a:ext>
                </a:extLst>
              </a:tr>
              <a:tr h="449658">
                <a:tc>
                  <a:txBody>
                    <a:bodyPr/>
                    <a:lstStyle/>
                    <a:p>
                      <a:pPr marL="0" marR="0">
                        <a:lnSpc>
                          <a:spcPct val="115000"/>
                        </a:lnSpc>
                        <a:spcBef>
                          <a:spcPts val="0"/>
                        </a:spcBef>
                        <a:spcAft>
                          <a:spcPts val="0"/>
                        </a:spcAft>
                      </a:pPr>
                      <a:r>
                        <a:rPr lang="en-US" sz="1800" b="0" dirty="0">
                          <a:effectLst/>
                        </a:rPr>
                        <a:t>-128</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528938"/>
                  </a:ext>
                </a:extLst>
              </a:tr>
            </a:tbl>
          </a:graphicData>
        </a:graphic>
      </p:graphicFrame>
      <p:sp>
        <p:nvSpPr>
          <p:cNvPr id="15" name="Rectangle 14">
            <a:extLst>
              <a:ext uri="{FF2B5EF4-FFF2-40B4-BE49-F238E27FC236}">
                <a16:creationId xmlns:a16="http://schemas.microsoft.com/office/drawing/2014/main" id="{2D5031CD-6F03-46FD-BC1D-D75D78D48A85}"/>
              </a:ext>
            </a:extLst>
          </p:cNvPr>
          <p:cNvSpPr/>
          <p:nvPr/>
        </p:nvSpPr>
        <p:spPr>
          <a:xfrm>
            <a:off x="5987263" y="2953374"/>
            <a:ext cx="3156737" cy="707886"/>
          </a:xfrm>
          <a:prstGeom prst="rect">
            <a:avLst/>
          </a:prstGeom>
        </p:spPr>
        <p:txBody>
          <a:bodyPr wrap="square">
            <a:spAutoFit/>
          </a:bodyPr>
          <a:lstStyle/>
          <a:p>
            <a:r>
              <a:rPr lang="en-US" sz="2000" dirty="0"/>
              <a:t>-87 =  -128+ 41</a:t>
            </a:r>
          </a:p>
          <a:p>
            <a:r>
              <a:rPr lang="en-US" sz="2000" dirty="0"/>
              <a:t>      = -128 +32+8+1</a:t>
            </a:r>
          </a:p>
        </p:txBody>
      </p:sp>
      <p:graphicFrame>
        <p:nvGraphicFramePr>
          <p:cNvPr id="5" name="Table 4">
            <a:extLst>
              <a:ext uri="{FF2B5EF4-FFF2-40B4-BE49-F238E27FC236}">
                <a16:creationId xmlns:a16="http://schemas.microsoft.com/office/drawing/2014/main" id="{E47F7F32-57D5-4260-8BFF-6F7737621187}"/>
              </a:ext>
            </a:extLst>
          </p:cNvPr>
          <p:cNvGraphicFramePr>
            <a:graphicFrameLocks noGrp="1"/>
          </p:cNvGraphicFramePr>
          <p:nvPr/>
        </p:nvGraphicFramePr>
        <p:xfrm>
          <a:off x="1828800" y="5089270"/>
          <a:ext cx="4949825" cy="1289560"/>
        </p:xfrm>
        <a:graphic>
          <a:graphicData uri="http://schemas.openxmlformats.org/drawingml/2006/table">
            <a:tbl>
              <a:tblPr firstRow="1" firstCol="1" bandRow="1">
                <a:tableStyleId>{5C22544A-7EE6-4342-B048-85BDC9FD1C3A}</a:tableStyleId>
              </a:tblPr>
              <a:tblGrid>
                <a:gridCol w="763385">
                  <a:extLst>
                    <a:ext uri="{9D8B030D-6E8A-4147-A177-3AD203B41FA5}">
                      <a16:colId xmlns:a16="http://schemas.microsoft.com/office/drawing/2014/main" val="4000566616"/>
                    </a:ext>
                  </a:extLst>
                </a:gridCol>
                <a:gridCol w="1997400">
                  <a:extLst>
                    <a:ext uri="{9D8B030D-6E8A-4147-A177-3AD203B41FA5}">
                      <a16:colId xmlns:a16="http://schemas.microsoft.com/office/drawing/2014/main" val="3624038417"/>
                    </a:ext>
                  </a:extLst>
                </a:gridCol>
                <a:gridCol w="2189040">
                  <a:extLst>
                    <a:ext uri="{9D8B030D-6E8A-4147-A177-3AD203B41FA5}">
                      <a16:colId xmlns:a16="http://schemas.microsoft.com/office/drawing/2014/main" val="3384001087"/>
                    </a:ext>
                  </a:extLst>
                </a:gridCol>
              </a:tblGrid>
              <a:tr h="0">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87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 ve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15000"/>
                        </a:lnSpc>
                        <a:spcBef>
                          <a:spcPts val="0"/>
                        </a:spcBef>
                        <a:spcAft>
                          <a:spcPts val="0"/>
                        </a:spcAft>
                        <a:buFont typeface="Calibri" panose="020F0502020204030204" pitchFamily="34" charset="0"/>
                        <a:buChar char="-"/>
                      </a:pPr>
                      <a:r>
                        <a:rPr lang="en-US" sz="2000">
                          <a:effectLst/>
                          <a:latin typeface="Times New Roman" panose="02020603050405020304" pitchFamily="18" charset="0"/>
                          <a:cs typeface="Times New Roman" panose="02020603050405020304" pitchFamily="18" charset="0"/>
                        </a:rPr>
                        <a:t>ve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3667130"/>
                  </a:ext>
                </a:extLst>
              </a:tr>
              <a:tr h="0">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SM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01010111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11010111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2055060"/>
                  </a:ext>
                </a:extLst>
              </a:tr>
              <a:tr h="0">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1’s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01010111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10101000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6461792"/>
                  </a:ext>
                </a:extLst>
              </a:tr>
              <a:tr h="0">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2’s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latin typeface="Times New Roman" panose="02020603050405020304" pitchFamily="18" charset="0"/>
                          <a:cs typeface="Times New Roman" panose="02020603050405020304" pitchFamily="18" charset="0"/>
                        </a:rPr>
                        <a:t>01010111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10101001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6122929"/>
                  </a:ext>
                </a:extLst>
              </a:tr>
            </a:tbl>
          </a:graphicData>
        </a:graphic>
      </p:graphicFrame>
    </p:spTree>
    <p:extLst>
      <p:ext uri="{BB962C8B-B14F-4D97-AF65-F5344CB8AC3E}">
        <p14:creationId xmlns:p14="http://schemas.microsoft.com/office/powerpoint/2010/main" val="157389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AFE9-4AF0-4FD3-82DC-0777B764BBEA}"/>
              </a:ext>
            </a:extLst>
          </p:cNvPr>
          <p:cNvSpPr>
            <a:spLocks noGrp="1"/>
          </p:cNvSpPr>
          <p:nvPr>
            <p:ph type="title"/>
          </p:nvPr>
        </p:nvSpPr>
        <p:spPr/>
        <p:txBody>
          <a:bodyPr/>
          <a:lstStyle/>
          <a:p>
            <a:r>
              <a:rPr lang="en-US" b="1" dirty="0"/>
              <a:t>Sign Magnitude</a:t>
            </a:r>
            <a:endParaRPr lang="en-US" dirty="0"/>
          </a:p>
        </p:txBody>
      </p:sp>
      <p:sp>
        <p:nvSpPr>
          <p:cNvPr id="3" name="Content Placeholder 2">
            <a:extLst>
              <a:ext uri="{FF2B5EF4-FFF2-40B4-BE49-F238E27FC236}">
                <a16:creationId xmlns:a16="http://schemas.microsoft.com/office/drawing/2014/main" id="{61D63ABF-9223-4981-85F5-CF0079AF7A1E}"/>
              </a:ext>
            </a:extLst>
          </p:cNvPr>
          <p:cNvSpPr>
            <a:spLocks noGrp="1"/>
          </p:cNvSpPr>
          <p:nvPr>
            <p:ph sz="quarter" idx="1"/>
          </p:nvPr>
        </p:nvSpPr>
        <p:spPr>
          <a:xfrm>
            <a:off x="457200" y="1600200"/>
            <a:ext cx="7848600" cy="4873752"/>
          </a:xfrm>
        </p:spPr>
        <p:txBody>
          <a:bodyPr>
            <a:normAutofit/>
          </a:bodyPr>
          <a:lstStyle/>
          <a:p>
            <a:r>
              <a:rPr lang="en-US" sz="2200" dirty="0">
                <a:latin typeface="Times New Roman" panose="02020603050405020304" pitchFamily="18" charset="0"/>
                <a:cs typeface="Times New Roman" panose="02020603050405020304" pitchFamily="18" charset="0"/>
              </a:rPr>
              <a:t>Advantages: Simple</a:t>
            </a:r>
          </a:p>
          <a:p>
            <a:r>
              <a:rPr lang="en-US" sz="2000" dirty="0">
                <a:latin typeface="Times New Roman" panose="02020603050405020304" pitchFamily="18" charset="0"/>
                <a:cs typeface="Times New Roman" panose="02020603050405020304" pitchFamily="18" charset="0"/>
              </a:rPr>
              <a:t>Disadvantages:</a:t>
            </a:r>
          </a:p>
          <a:p>
            <a:pPr lvl="1"/>
            <a:r>
              <a:rPr lang="en-US" sz="2000" dirty="0">
                <a:latin typeface="Times New Roman" panose="02020603050405020304" pitchFamily="18" charset="0"/>
                <a:cs typeface="Times New Roman" panose="02020603050405020304" pitchFamily="18" charset="0"/>
              </a:rPr>
              <a:t>Zero Representation (Zero always positive)</a:t>
            </a:r>
          </a:p>
          <a:p>
            <a:pPr marL="731520" lvl="2"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zero     0000</a:t>
            </a:r>
          </a:p>
          <a:p>
            <a:pPr marL="731520" lvl="2"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zero     1000</a:t>
            </a:r>
          </a:p>
          <a:p>
            <a:pPr lvl="1"/>
            <a:r>
              <a:rPr lang="en-US" sz="2000" dirty="0">
                <a:latin typeface="Times New Roman" panose="02020603050405020304" pitchFamily="18" charset="0"/>
                <a:cs typeface="Times New Roman" panose="02020603050405020304" pitchFamily="18" charset="0"/>
              </a:rPr>
              <a:t>Problems in Arithmetic Operation</a:t>
            </a:r>
          </a:p>
          <a:p>
            <a:pPr marL="731520" lvl="2" indent="0">
              <a:buNone/>
            </a:pPr>
            <a:r>
              <a:rPr lang="en-US" b="1" dirty="0"/>
              <a:t>     </a:t>
            </a:r>
            <a:r>
              <a:rPr lang="en-US" dirty="0">
                <a:latin typeface="Times New Roman" panose="02020603050405020304" pitchFamily="18" charset="0"/>
                <a:cs typeface="Times New Roman" panose="02020603050405020304" pitchFamily="18" charset="0"/>
              </a:rPr>
              <a:t>5 +(-5)=5-5=0</a:t>
            </a:r>
          </a:p>
          <a:p>
            <a:pPr marL="731520" lvl="2" indent="0">
              <a:buNone/>
            </a:pPr>
            <a:r>
              <a:rPr lang="en-US" dirty="0">
                <a:latin typeface="Times New Roman" panose="02020603050405020304" pitchFamily="18" charset="0"/>
                <a:cs typeface="Times New Roman" panose="02020603050405020304" pitchFamily="18" charset="0"/>
              </a:rPr>
              <a:t>      0101 = +5  and 1101 = -5</a:t>
            </a:r>
          </a:p>
          <a:p>
            <a:pPr marL="365760" lvl="1" indent="0">
              <a:buNone/>
            </a:pPr>
            <a:r>
              <a:rPr lang="en-US" sz="1800" dirty="0">
                <a:latin typeface="Times New Roman" panose="02020603050405020304" pitchFamily="18" charset="0"/>
                <a:cs typeface="Times New Roman" panose="02020603050405020304" pitchFamily="18" charset="0"/>
              </a:rPr>
              <a:t>            (0101 + 1101) = </a:t>
            </a:r>
            <a:r>
              <a:rPr lang="en-US" sz="1800" dirty="0">
                <a:solidFill>
                  <a:srgbClr val="FF0000"/>
                </a:solidFill>
                <a:latin typeface="Times New Roman" panose="02020603050405020304" pitchFamily="18" charset="0"/>
                <a:cs typeface="Times New Roman" panose="02020603050405020304" pitchFamily="18" charset="0"/>
              </a:rPr>
              <a:t>1 0010  ….. Wrong answer</a:t>
            </a:r>
          </a:p>
          <a:p>
            <a:pPr lvl="1"/>
            <a:r>
              <a:rPr lang="en-US" sz="2000" dirty="0">
                <a:latin typeface="Times New Roman" panose="02020603050405020304" pitchFamily="18" charset="0"/>
                <a:cs typeface="Times New Roman" panose="02020603050405020304" pitchFamily="18" charset="0"/>
              </a:rPr>
              <a:t>Extra circuit is required to calculate the sign bit</a:t>
            </a:r>
          </a:p>
          <a:p>
            <a:pPr marL="0" indent="0">
              <a:buNone/>
            </a:pPr>
            <a:r>
              <a:rPr lang="en-US" sz="1800" dirty="0"/>
              <a:t>	  0101 = 5, 1010 = -2  here n = 4 bit</a:t>
            </a:r>
          </a:p>
          <a:p>
            <a:pPr marL="0" indent="0">
              <a:buNone/>
            </a:pPr>
            <a:r>
              <a:rPr lang="en-US" sz="1800" dirty="0"/>
              <a:t>                 (5+(-2)) = (</a:t>
            </a:r>
            <a:r>
              <a:rPr lang="en-US" sz="1800" dirty="0">
                <a:solidFill>
                  <a:srgbClr val="FF0000"/>
                </a:solidFill>
              </a:rPr>
              <a:t>0</a:t>
            </a:r>
            <a:r>
              <a:rPr lang="en-US" sz="1800" dirty="0"/>
              <a:t>101 + </a:t>
            </a:r>
            <a:r>
              <a:rPr lang="en-US" sz="1800" dirty="0">
                <a:solidFill>
                  <a:srgbClr val="FF0000"/>
                </a:solidFill>
              </a:rPr>
              <a:t>1</a:t>
            </a:r>
            <a:r>
              <a:rPr lang="en-US" sz="1800" dirty="0"/>
              <a:t>010) =  </a:t>
            </a:r>
            <a:r>
              <a:rPr lang="en-US" sz="1800" dirty="0">
                <a:solidFill>
                  <a:srgbClr val="FF0000"/>
                </a:solidFill>
              </a:rPr>
              <a:t> S</a:t>
            </a:r>
            <a:r>
              <a:rPr lang="en-US" sz="1800" dirty="0"/>
              <a:t>111, here </a:t>
            </a:r>
            <a:r>
              <a:rPr lang="en-US" sz="1800" dirty="0">
                <a:solidFill>
                  <a:srgbClr val="FF0000"/>
                </a:solidFill>
              </a:rPr>
              <a:t>S=0/1 </a:t>
            </a:r>
            <a:r>
              <a:rPr lang="en-US" sz="1800" dirty="0"/>
              <a:t>need to decide.</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2831DC5-15D5-4A84-A72E-0B6CC2E1985F}"/>
              </a:ext>
            </a:extLst>
          </p:cNvPr>
          <p:cNvSpPr>
            <a:spLocks noGrp="1"/>
          </p:cNvSpPr>
          <p:nvPr>
            <p:ph type="sldNum" sz="quarter" idx="15"/>
          </p:nvPr>
        </p:nvSpPr>
        <p:spPr/>
        <p:txBody>
          <a:bodyPr/>
          <a:lstStyle/>
          <a:p>
            <a:fld id="{678D3AFA-5D09-48D4-B7E6-9FF617C03CC6}" type="slidenum">
              <a:rPr lang="en-US" smtClean="0"/>
              <a:t>7</a:t>
            </a:fld>
            <a:endParaRPr lang="en-US"/>
          </a:p>
        </p:txBody>
      </p:sp>
    </p:spTree>
    <p:extLst>
      <p:ext uri="{BB962C8B-B14F-4D97-AF65-F5344CB8AC3E}">
        <p14:creationId xmlns:p14="http://schemas.microsoft.com/office/powerpoint/2010/main" val="307306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C443-755B-4B20-853C-0E4A8D40E8DA}"/>
              </a:ext>
            </a:extLst>
          </p:cNvPr>
          <p:cNvSpPr>
            <a:spLocks noGrp="1"/>
          </p:cNvSpPr>
          <p:nvPr>
            <p:ph type="title"/>
          </p:nvPr>
        </p:nvSpPr>
        <p:spPr/>
        <p:txBody>
          <a:bodyPr/>
          <a:lstStyle/>
          <a:p>
            <a:r>
              <a:rPr lang="en-US" b="1" dirty="0"/>
              <a:t>1’s Complement</a:t>
            </a:r>
            <a:endParaRPr lang="en-US" dirty="0"/>
          </a:p>
        </p:txBody>
      </p:sp>
      <p:sp>
        <p:nvSpPr>
          <p:cNvPr id="3" name="Content Placeholder 2">
            <a:extLst>
              <a:ext uri="{FF2B5EF4-FFF2-40B4-BE49-F238E27FC236}">
                <a16:creationId xmlns:a16="http://schemas.microsoft.com/office/drawing/2014/main" id="{A18E1822-1037-4609-B6BC-81CD678AD7E8}"/>
              </a:ext>
            </a:extLst>
          </p:cNvPr>
          <p:cNvSpPr>
            <a:spLocks noGrp="1"/>
          </p:cNvSpPr>
          <p:nvPr>
            <p:ph sz="quarter" idx="1"/>
          </p:nvPr>
        </p:nvSpPr>
        <p:spPr>
          <a:xfrm>
            <a:off x="457200" y="1600200"/>
            <a:ext cx="8281416" cy="4873752"/>
          </a:xfrm>
        </p:spPr>
        <p:txBody>
          <a:bodyPr/>
          <a:lstStyle/>
          <a:p>
            <a:r>
              <a:rPr lang="en-US" sz="2000" dirty="0">
                <a:latin typeface="Times New Roman" panose="02020603050405020304" pitchFamily="18" charset="0"/>
                <a:cs typeface="Times New Roman" panose="02020603050405020304" pitchFamily="18" charset="0"/>
              </a:rPr>
              <a:t>Disadvantages:</a:t>
            </a:r>
          </a:p>
          <a:p>
            <a:pPr lvl="1"/>
            <a:r>
              <a:rPr lang="en-US" sz="2000" dirty="0">
                <a:latin typeface="Times New Roman" panose="02020603050405020304" pitchFamily="18" charset="0"/>
                <a:cs typeface="Times New Roman" panose="02020603050405020304" pitchFamily="18" charset="0"/>
              </a:rPr>
              <a:t>Zero Representation (Zero always positive)</a:t>
            </a:r>
          </a:p>
          <a:p>
            <a:pPr marL="731520" lvl="2"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zero     0000</a:t>
            </a:r>
          </a:p>
          <a:p>
            <a:pPr marL="731520" lvl="2"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zero     1111</a:t>
            </a:r>
          </a:p>
          <a:p>
            <a:pPr lvl="1"/>
            <a:r>
              <a:rPr lang="en-US" sz="2000" dirty="0">
                <a:latin typeface="Times New Roman" panose="02020603050405020304" pitchFamily="18" charset="0"/>
                <a:cs typeface="Times New Roman" panose="02020603050405020304" pitchFamily="18" charset="0"/>
              </a:rPr>
              <a:t>Problems in Arithmetic Operation, Error correction is required</a:t>
            </a:r>
          </a:p>
          <a:p>
            <a:pPr marL="731520" lvl="2" indent="0">
              <a:buNone/>
            </a:pPr>
            <a:r>
              <a:rPr lang="en-US" b="1" dirty="0"/>
              <a:t>     </a:t>
            </a:r>
            <a:r>
              <a:rPr lang="en-US" dirty="0">
                <a:latin typeface="Times New Roman" panose="02020603050405020304" pitchFamily="18" charset="0"/>
                <a:cs typeface="Times New Roman" panose="02020603050405020304" pitchFamily="18" charset="0"/>
              </a:rPr>
              <a:t>5 +(-5)=5-5=0</a:t>
            </a:r>
          </a:p>
          <a:p>
            <a:pPr marL="731520" lvl="2" indent="0">
              <a:buNone/>
            </a:pPr>
            <a:r>
              <a:rPr lang="en-US" dirty="0">
                <a:latin typeface="Times New Roman" panose="02020603050405020304" pitchFamily="18" charset="0"/>
                <a:cs typeface="Times New Roman" panose="02020603050405020304" pitchFamily="18" charset="0"/>
              </a:rPr>
              <a:t>      0101 = +5  and 1010 = -5</a:t>
            </a:r>
          </a:p>
          <a:p>
            <a:pPr marL="365760" lvl="1" indent="0">
              <a:buNone/>
            </a:pPr>
            <a:r>
              <a:rPr lang="en-US" sz="1800" dirty="0">
                <a:latin typeface="Times New Roman" panose="02020603050405020304" pitchFamily="18" charset="0"/>
                <a:cs typeface="Times New Roman" panose="02020603050405020304" pitchFamily="18" charset="0"/>
              </a:rPr>
              <a:t>            (0101 + 1101) = </a:t>
            </a:r>
            <a:r>
              <a:rPr lang="en-US" sz="1800" dirty="0">
                <a:solidFill>
                  <a:srgbClr val="FF0000"/>
                </a:solidFill>
                <a:latin typeface="Times New Roman" panose="02020603050405020304" pitchFamily="18" charset="0"/>
                <a:cs typeface="Times New Roman" panose="02020603050405020304" pitchFamily="18" charset="0"/>
              </a:rPr>
              <a:t>1111….. Wrong answer as it represents -0</a:t>
            </a:r>
          </a:p>
          <a:p>
            <a:pPr marL="365760" lvl="1" indent="0">
              <a:buNone/>
            </a:pPr>
            <a:r>
              <a:rPr lang="en-US" b="1" dirty="0"/>
              <a:t>         </a:t>
            </a:r>
            <a:r>
              <a:rPr lang="en-US" sz="2000" dirty="0">
                <a:latin typeface="Times New Roman" panose="02020603050405020304" pitchFamily="18" charset="0"/>
                <a:cs typeface="Times New Roman" panose="02020603050405020304" pitchFamily="18" charset="0"/>
              </a:rPr>
              <a:t>If we need to correct it, we will add 1.</a:t>
            </a:r>
          </a:p>
          <a:p>
            <a:pPr marL="365760" lvl="1" indent="0">
              <a:buNone/>
            </a:pPr>
            <a:r>
              <a:rPr lang="en-US" sz="2000" dirty="0">
                <a:latin typeface="Times New Roman" panose="02020603050405020304" pitchFamily="18" charset="0"/>
                <a:cs typeface="Times New Roman" panose="02020603050405020304" pitchFamily="18" charset="0"/>
              </a:rPr>
              <a:t>           (1111 + 1) = </a:t>
            </a:r>
            <a:r>
              <a:rPr lang="en-US" sz="2000" dirty="0">
                <a:solidFill>
                  <a:srgbClr val="FF0000"/>
                </a:solidFill>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0000, here we will not consider the carry bit so the  </a:t>
            </a:r>
          </a:p>
          <a:p>
            <a:pPr marL="365760" lvl="1" indent="0">
              <a:buNone/>
            </a:pPr>
            <a:r>
              <a:rPr lang="en-US" sz="2000" dirty="0">
                <a:latin typeface="Times New Roman" panose="02020603050405020304" pitchFamily="18" charset="0"/>
                <a:cs typeface="Times New Roman" panose="02020603050405020304" pitchFamily="18" charset="0"/>
              </a:rPr>
              <a:t>           result will be +0.</a:t>
            </a:r>
          </a:p>
          <a:p>
            <a:pPr marL="365760" lvl="1" indent="0">
              <a:buNone/>
            </a:pPr>
            <a:endParaRPr lang="en-US" sz="18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475B9F7C-9D60-4BDF-8C9A-0F0B6B2352AB}"/>
              </a:ext>
            </a:extLst>
          </p:cNvPr>
          <p:cNvSpPr>
            <a:spLocks noGrp="1"/>
          </p:cNvSpPr>
          <p:nvPr>
            <p:ph type="sldNum" sz="quarter" idx="15"/>
          </p:nvPr>
        </p:nvSpPr>
        <p:spPr/>
        <p:txBody>
          <a:bodyPr/>
          <a:lstStyle/>
          <a:p>
            <a:fld id="{678D3AFA-5D09-48D4-B7E6-9FF617C03CC6}" type="slidenum">
              <a:rPr lang="en-US" smtClean="0"/>
              <a:t>8</a:t>
            </a:fld>
            <a:endParaRPr lang="en-US"/>
          </a:p>
        </p:txBody>
      </p:sp>
    </p:spTree>
    <p:extLst>
      <p:ext uri="{BB962C8B-B14F-4D97-AF65-F5344CB8AC3E}">
        <p14:creationId xmlns:p14="http://schemas.microsoft.com/office/powerpoint/2010/main" val="174692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A8BE-1F9E-4A7F-A54D-75ABA4F9B318}"/>
              </a:ext>
            </a:extLst>
          </p:cNvPr>
          <p:cNvSpPr>
            <a:spLocks noGrp="1"/>
          </p:cNvSpPr>
          <p:nvPr>
            <p:ph type="title"/>
          </p:nvPr>
        </p:nvSpPr>
        <p:spPr/>
        <p:txBody>
          <a:bodyPr/>
          <a:lstStyle/>
          <a:p>
            <a:r>
              <a:rPr lang="en-US" b="1" dirty="0"/>
              <a:t>2’s Complement</a:t>
            </a:r>
            <a:endParaRPr lang="en-US" dirty="0"/>
          </a:p>
        </p:txBody>
      </p:sp>
      <p:sp>
        <p:nvSpPr>
          <p:cNvPr id="3" name="Content Placeholder 2">
            <a:extLst>
              <a:ext uri="{FF2B5EF4-FFF2-40B4-BE49-F238E27FC236}">
                <a16:creationId xmlns:a16="http://schemas.microsoft.com/office/drawing/2014/main" id="{E71C0283-FA0F-416C-93B5-C14C7A7512FA}"/>
              </a:ext>
            </a:extLst>
          </p:cNvPr>
          <p:cNvSpPr>
            <a:spLocks noGrp="1"/>
          </p:cNvSpPr>
          <p:nvPr>
            <p:ph sz="quarter" idx="1"/>
          </p:nvPr>
        </p:nvSpPr>
        <p:spPr>
          <a:xfrm>
            <a:off x="457200" y="1600200"/>
            <a:ext cx="8281416" cy="4873752"/>
          </a:xfrm>
        </p:spPr>
        <p:txBody>
          <a:bodyPr/>
          <a:lstStyle/>
          <a:p>
            <a:r>
              <a:rPr lang="en-US" sz="2200" dirty="0">
                <a:latin typeface="Times New Roman" panose="02020603050405020304" pitchFamily="18" charset="0"/>
                <a:cs typeface="Times New Roman" panose="02020603050405020304" pitchFamily="18" charset="0"/>
              </a:rPr>
              <a:t>Disadvantages: Complex</a:t>
            </a:r>
          </a:p>
          <a:p>
            <a:r>
              <a:rPr lang="en-US" sz="2000" dirty="0">
                <a:latin typeface="Times New Roman" panose="02020603050405020304" pitchFamily="18" charset="0"/>
                <a:cs typeface="Times New Roman" panose="02020603050405020304" pitchFamily="18" charset="0"/>
              </a:rPr>
              <a:t>Advantages:</a:t>
            </a:r>
          </a:p>
          <a:p>
            <a:pPr lvl="1"/>
            <a:r>
              <a:rPr lang="en-US" sz="2000" dirty="0">
                <a:latin typeface="Times New Roman" panose="02020603050405020304" pitchFamily="18" charset="0"/>
                <a:cs typeface="Times New Roman" panose="02020603050405020304" pitchFamily="18" charset="0"/>
              </a:rPr>
              <a:t>Zero Representation (Zero always positive)</a:t>
            </a:r>
          </a:p>
          <a:p>
            <a:pPr marL="731520" lvl="2"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zero     0000</a:t>
            </a:r>
          </a:p>
          <a:p>
            <a:pPr marL="731520" lvl="2"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zero     1111 +1 =</a:t>
            </a:r>
            <a:r>
              <a:rPr lang="en-US" sz="2000" dirty="0">
                <a:solidFill>
                  <a:srgbClr val="FF0000"/>
                </a:solidFill>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0000</a:t>
            </a:r>
          </a:p>
          <a:p>
            <a:pPr lvl="1"/>
            <a:r>
              <a:rPr lang="en-US" sz="2000" dirty="0">
                <a:latin typeface="Times New Roman" panose="02020603050405020304" pitchFamily="18" charset="0"/>
                <a:cs typeface="Times New Roman" panose="02020603050405020304" pitchFamily="18" charset="0"/>
              </a:rPr>
              <a:t>No problems in Arithmetic Operation and no error correction is required</a:t>
            </a:r>
          </a:p>
          <a:p>
            <a:pPr marL="731520" lvl="2" indent="0">
              <a:buNone/>
            </a:pPr>
            <a:r>
              <a:rPr lang="en-US" b="1" dirty="0"/>
              <a:t>     </a:t>
            </a:r>
            <a:r>
              <a:rPr lang="en-US" dirty="0">
                <a:latin typeface="Times New Roman" panose="02020603050405020304" pitchFamily="18" charset="0"/>
                <a:cs typeface="Times New Roman" panose="02020603050405020304" pitchFamily="18" charset="0"/>
              </a:rPr>
              <a:t>5 +(-5)=5-5=0</a:t>
            </a:r>
          </a:p>
          <a:p>
            <a:pPr marL="731520" lvl="2" indent="0">
              <a:buNone/>
            </a:pPr>
            <a:r>
              <a:rPr lang="en-US" dirty="0">
                <a:latin typeface="Times New Roman" panose="02020603050405020304" pitchFamily="18" charset="0"/>
                <a:cs typeface="Times New Roman" panose="02020603050405020304" pitchFamily="18" charset="0"/>
              </a:rPr>
              <a:t>      0101 = +5  and 1011 = -5</a:t>
            </a:r>
          </a:p>
          <a:p>
            <a:pPr marL="365760" lvl="1" indent="0">
              <a:buNone/>
            </a:pPr>
            <a:r>
              <a:rPr lang="en-US" sz="1800" dirty="0">
                <a:latin typeface="Times New Roman" panose="02020603050405020304" pitchFamily="18" charset="0"/>
                <a:cs typeface="Times New Roman" panose="02020603050405020304" pitchFamily="18" charset="0"/>
              </a:rPr>
              <a:t>            (0101 + 1011) = </a:t>
            </a:r>
            <a:r>
              <a:rPr lang="en-US" sz="1800" dirty="0">
                <a:solidFill>
                  <a:srgbClr val="FF0000"/>
                </a:solidFill>
                <a:latin typeface="Times New Roman" panose="02020603050405020304" pitchFamily="18" charset="0"/>
                <a:cs typeface="Times New Roman" panose="02020603050405020304" pitchFamily="18" charset="0"/>
              </a:rPr>
              <a:t>1 </a:t>
            </a:r>
            <a:r>
              <a:rPr lang="en-US" sz="1800" dirty="0">
                <a:latin typeface="Times New Roman" panose="02020603050405020304" pitchFamily="18" charset="0"/>
                <a:cs typeface="Times New Roman" panose="02020603050405020304" pitchFamily="18" charset="0"/>
              </a:rPr>
              <a:t>0000 </a:t>
            </a:r>
            <a:r>
              <a:rPr lang="en-US" sz="1800" dirty="0">
                <a:solidFill>
                  <a:srgbClr val="FF0000"/>
                </a:solidFill>
                <a:latin typeface="Times New Roman" panose="02020603050405020304" pitchFamily="18" charset="0"/>
                <a:cs typeface="Times New Roman" panose="02020603050405020304" pitchFamily="18" charset="0"/>
              </a:rPr>
              <a:t> …. Need to discard the carry bit only</a:t>
            </a:r>
          </a:p>
          <a:p>
            <a:pPr lvl="1"/>
            <a:r>
              <a:rPr lang="en-US" sz="2000" dirty="0">
                <a:latin typeface="Times New Roman" panose="02020603050405020304" pitchFamily="18" charset="0"/>
                <a:cs typeface="Times New Roman" panose="02020603050405020304" pitchFamily="18" charset="0"/>
              </a:rPr>
              <a:t>No extra circuit is required to calculate the sign bit</a:t>
            </a:r>
          </a:p>
          <a:p>
            <a:pPr marL="0" indent="0">
              <a:buNone/>
            </a:pPr>
            <a:r>
              <a:rPr lang="en-US" sz="1800" dirty="0"/>
              <a:t>	</a:t>
            </a:r>
            <a:endParaRPr lang="en-US" dirty="0"/>
          </a:p>
        </p:txBody>
      </p:sp>
      <p:sp>
        <p:nvSpPr>
          <p:cNvPr id="4" name="Slide Number Placeholder 3">
            <a:extLst>
              <a:ext uri="{FF2B5EF4-FFF2-40B4-BE49-F238E27FC236}">
                <a16:creationId xmlns:a16="http://schemas.microsoft.com/office/drawing/2014/main" id="{52364EF9-5A01-441D-9FA1-38EFDE98E7F4}"/>
              </a:ext>
            </a:extLst>
          </p:cNvPr>
          <p:cNvSpPr>
            <a:spLocks noGrp="1"/>
          </p:cNvSpPr>
          <p:nvPr>
            <p:ph type="sldNum" sz="quarter" idx="15"/>
          </p:nvPr>
        </p:nvSpPr>
        <p:spPr/>
        <p:txBody>
          <a:bodyPr/>
          <a:lstStyle/>
          <a:p>
            <a:fld id="{678D3AFA-5D09-48D4-B7E6-9FF617C03CC6}" type="slidenum">
              <a:rPr lang="en-US" smtClean="0"/>
              <a:t>9</a:t>
            </a:fld>
            <a:endParaRPr lang="en-US"/>
          </a:p>
        </p:txBody>
      </p:sp>
      <p:sp>
        <p:nvSpPr>
          <p:cNvPr id="6" name="Right Brace 5">
            <a:extLst>
              <a:ext uri="{FF2B5EF4-FFF2-40B4-BE49-F238E27FC236}">
                <a16:creationId xmlns:a16="http://schemas.microsoft.com/office/drawing/2014/main" id="{8B82103E-62E6-4B68-AC6B-8152C67FE90A}"/>
              </a:ext>
            </a:extLst>
          </p:cNvPr>
          <p:cNvSpPr/>
          <p:nvPr/>
        </p:nvSpPr>
        <p:spPr>
          <a:xfrm>
            <a:off x="4724400" y="2743200"/>
            <a:ext cx="152400" cy="762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A9CD1EF-B223-4BB1-A1FF-74AD739AF6B0}"/>
              </a:ext>
            </a:extLst>
          </p:cNvPr>
          <p:cNvSpPr txBox="1"/>
          <p:nvPr/>
        </p:nvSpPr>
        <p:spPr>
          <a:xfrm>
            <a:off x="5029200" y="2939534"/>
            <a:ext cx="1708731" cy="369332"/>
          </a:xfrm>
          <a:prstGeom prst="rect">
            <a:avLst/>
          </a:prstGeom>
          <a:noFill/>
        </p:spPr>
        <p:txBody>
          <a:bodyPr wrap="square" rtlCol="0">
            <a:spAutoFit/>
          </a:bodyPr>
          <a:lstStyle/>
          <a:p>
            <a:r>
              <a:rPr lang="en-US" dirty="0"/>
              <a:t>Zero = 0000</a:t>
            </a:r>
          </a:p>
        </p:txBody>
      </p:sp>
    </p:spTree>
    <p:extLst>
      <p:ext uri="{BB962C8B-B14F-4D97-AF65-F5344CB8AC3E}">
        <p14:creationId xmlns:p14="http://schemas.microsoft.com/office/powerpoint/2010/main" val="2429431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1678</TotalTime>
  <Words>1824</Words>
  <Application>Microsoft Office PowerPoint</Application>
  <PresentationFormat>On-screen Show (4:3)</PresentationFormat>
  <Paragraphs>661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Century Schoolbook</vt:lpstr>
      <vt:lpstr>Times New Roman</vt:lpstr>
      <vt:lpstr>Wingdings</vt:lpstr>
      <vt:lpstr>Wingdings 2</vt:lpstr>
      <vt:lpstr>Oriel</vt:lpstr>
      <vt:lpstr>CSE 219: Digital Logic &amp; Computer Design</vt:lpstr>
      <vt:lpstr>Integer Representations</vt:lpstr>
      <vt:lpstr>Number Representation (8 bit)</vt:lpstr>
      <vt:lpstr>Number Representation (8 bit)</vt:lpstr>
      <vt:lpstr>Number Representation (8 bit) cont…</vt:lpstr>
      <vt:lpstr>Number Representation (8 bit)</vt:lpstr>
      <vt:lpstr>Sign Magnitude</vt:lpstr>
      <vt:lpstr>1’s Complement</vt:lpstr>
      <vt:lpstr>2’s Complement</vt:lpstr>
      <vt:lpstr>Range: 8 bit (-ve to +ve)</vt:lpstr>
      <vt:lpstr>Bit Extension</vt:lpstr>
      <vt:lpstr>Binary Codes </vt:lpstr>
      <vt:lpstr>Classification of binary codes</vt:lpstr>
      <vt:lpstr>Binary Coded Decimal (BCD) code</vt:lpstr>
      <vt:lpstr>Excess-3 code (XS-3)</vt:lpstr>
      <vt:lpstr>Gray Code (Cyclic Code, Reflected Binary Code (RBC), Reflected Binary (RB) or Grey code)</vt:lpstr>
      <vt:lpstr>Gray Code</vt:lpstr>
      <vt:lpstr>Code Conversion - Binary to Gray (3 bit)</vt:lpstr>
      <vt:lpstr>Code Conversion - Binary to Gray (3 bit)</vt:lpstr>
      <vt:lpstr>Code Conversion – Gray to Binary (3 bit)</vt:lpstr>
      <vt:lpstr>Code Conversion – Gray to Binary (3 bit)</vt:lpstr>
      <vt:lpstr>Code Conversion - Binary to Excess-3 (3 bit)</vt:lpstr>
      <vt:lpstr>Code Conversion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133: Digital Logic Design</dc:title>
  <dc:creator>Tamanna Haque Nipa</dc:creator>
  <cp:lastModifiedBy>Tamanna Haque Nipa</cp:lastModifiedBy>
  <cp:revision>82</cp:revision>
  <dcterms:created xsi:type="dcterms:W3CDTF">2020-07-16T07:11:12Z</dcterms:created>
  <dcterms:modified xsi:type="dcterms:W3CDTF">2023-02-10T05:11:56Z</dcterms:modified>
</cp:coreProperties>
</file>