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2" r:id="rId1"/>
  </p:sldMasterIdLst>
  <p:notesMasterIdLst>
    <p:notesMasterId r:id="rId24"/>
  </p:notesMasterIdLst>
  <p:sldIdLst>
    <p:sldId id="256" r:id="rId2"/>
    <p:sldId id="289" r:id="rId3"/>
    <p:sldId id="286" r:id="rId4"/>
    <p:sldId id="349" r:id="rId5"/>
    <p:sldId id="303" r:id="rId6"/>
    <p:sldId id="350" r:id="rId7"/>
    <p:sldId id="288" r:id="rId8"/>
    <p:sldId id="334" r:id="rId9"/>
    <p:sldId id="284" r:id="rId10"/>
    <p:sldId id="287" r:id="rId11"/>
    <p:sldId id="336" r:id="rId12"/>
    <p:sldId id="337" r:id="rId13"/>
    <p:sldId id="343" r:id="rId14"/>
    <p:sldId id="345" r:id="rId15"/>
    <p:sldId id="347" r:id="rId16"/>
    <p:sldId id="344" r:id="rId17"/>
    <p:sldId id="346" r:id="rId18"/>
    <p:sldId id="306" r:id="rId19"/>
    <p:sldId id="311" r:id="rId20"/>
    <p:sldId id="314" r:id="rId21"/>
    <p:sldId id="315" r:id="rId22"/>
    <p:sldId id="31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un" initials="h" lastIdx="2" clrIdx="0">
    <p:extLst>
      <p:ext uri="{19B8F6BF-5375-455C-9EA6-DF929625EA0E}">
        <p15:presenceInfo xmlns:p15="http://schemas.microsoft.com/office/powerpoint/2012/main" userId="har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642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9437-87AE-4E3B-82A3-F9532DB17456}" type="datetimeFigureOut">
              <a:rPr lang="en-US" smtClean="0"/>
              <a:t>10-Feb-23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71CFD-BE2B-4D98-98F2-8740B5E30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20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1CB3654-1706-4DEB-8618-0F077BA5A861}" type="datetime1">
              <a:rPr lang="en-US" smtClean="0"/>
              <a:t>10-Feb-23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78D3AFA-5D09-48D4-B7E6-9FF617C03CC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35E0-7DCB-4F5F-800A-971AE057CC79}" type="datetime1">
              <a:rPr lang="en-US" smtClean="0"/>
              <a:t>10-Feb-23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A037-529D-49C9-8FC6-D1DF53406CA5}" type="datetime1">
              <a:rPr lang="en-US" smtClean="0"/>
              <a:t>10-Feb-23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1385FDC-FC6F-4903-8F28-EA535E00A263}" type="datetime1">
              <a:rPr lang="en-US" smtClean="0"/>
              <a:t>10-Feb-23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78D3AFA-5D09-48D4-B7E6-9FF617C03CC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D731272-901A-4EBD-92E4-670855CB55AD}" type="datetime1">
              <a:rPr lang="en-US" smtClean="0"/>
              <a:t>10-Feb-23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78D3AFA-5D09-48D4-B7E6-9FF617C03CC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3475-DDC5-426F-8EFE-E4BFE2CF48FC}" type="datetime1">
              <a:rPr lang="en-US" smtClean="0"/>
              <a:t>10-Feb-23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EB0D-2945-4CD9-9485-362E457FEB53}" type="datetime1">
              <a:rPr lang="en-US" smtClean="0"/>
              <a:t>10-Feb-23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142A1B-D9F4-41B0-A92B-26D15E3D488C}" type="datetime1">
              <a:rPr lang="en-US" smtClean="0"/>
              <a:t>10-Feb-23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78D3AFA-5D09-48D4-B7E6-9FF617C03C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25E8-926C-4633-A759-E5BF7CF7393A}" type="datetime1">
              <a:rPr lang="en-US" smtClean="0"/>
              <a:t>10-Feb-23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7D0286D-03AB-4DBC-BE10-91B4095A0D0D}" type="datetime1">
              <a:rPr lang="en-US" smtClean="0"/>
              <a:t>10-Feb-23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78D3AFA-5D09-48D4-B7E6-9FF617C03CC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1976221-017A-43DA-BD28-1E0FEA62B444}" type="datetime1">
              <a:rPr lang="en-US" smtClean="0"/>
              <a:t>10-Feb-23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78D3AFA-5D09-48D4-B7E6-9FF617C03CC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C781716-2DD9-47B7-91DD-45B610CB9D8D}" type="datetime1">
              <a:rPr lang="en-US" smtClean="0"/>
              <a:t>10-Feb-23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78D3AFA-5D09-48D4-B7E6-9FF617C03C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553200" cy="1894362"/>
          </a:xfrm>
        </p:spPr>
        <p:txBody>
          <a:bodyPr/>
          <a:lstStyle/>
          <a:p>
            <a:r>
              <a:rPr lang="en-US" dirty="0"/>
              <a:t>CSE 219: Digital Logic &amp; Computer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/>
              <a:t>Tamanna Haque Nipa</a:t>
            </a:r>
          </a:p>
          <a:p>
            <a:pPr algn="r"/>
            <a:r>
              <a:rPr lang="en-US" dirty="0"/>
              <a:t>Assistant Professor</a:t>
            </a:r>
          </a:p>
          <a:p>
            <a:pPr algn="r"/>
            <a:r>
              <a:rPr lang="en-US" dirty="0"/>
              <a:t>Dept. of CSE</a:t>
            </a:r>
          </a:p>
          <a:p>
            <a:pPr algn="r"/>
            <a:r>
              <a:rPr lang="en-US" dirty="0"/>
              <a:t>Stamford University Bangladesh</a:t>
            </a:r>
          </a:p>
        </p:txBody>
      </p:sp>
    </p:spTree>
    <p:extLst>
      <p:ext uri="{BB962C8B-B14F-4D97-AF65-F5344CB8AC3E}">
        <p14:creationId xmlns:p14="http://schemas.microsoft.com/office/powerpoint/2010/main" val="3748465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CF64-3EE5-425F-B482-C4465FB2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Register (Example)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6C764-914B-41FD-9855-6FFA3716E6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E087D-FFC5-485E-A813-01F772AB3C5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Lecture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9A0BE-A21F-4C27-B6C0-706CFF71531F}"/>
              </a:ext>
            </a:extLst>
          </p:cNvPr>
          <p:cNvSpPr txBox="1"/>
          <p:nvPr/>
        </p:nvSpPr>
        <p:spPr>
          <a:xfrm>
            <a:off x="1341119" y="3035486"/>
            <a:ext cx="224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1   1    =  +7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40B3A2-9179-40B6-984B-7756ABAB99DC}"/>
              </a:ext>
            </a:extLst>
          </p:cNvPr>
          <p:cNvSpPr txBox="1"/>
          <p:nvPr/>
        </p:nvSpPr>
        <p:spPr>
          <a:xfrm>
            <a:off x="1371600" y="335195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 0    0   1   =  -7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F3F01F-B6D6-4A12-A8C9-9D580DA2E8F7}"/>
              </a:ext>
            </a:extLst>
          </p:cNvPr>
          <p:cNvCxnSpPr/>
          <p:nvPr/>
        </p:nvCxnSpPr>
        <p:spPr>
          <a:xfrm>
            <a:off x="1042606" y="3721286"/>
            <a:ext cx="25387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AEEFA3-A0DB-4279-8812-9539C9C3A840}"/>
              </a:ext>
            </a:extLst>
          </p:cNvPr>
          <p:cNvSpPr txBox="1"/>
          <p:nvPr/>
        </p:nvSpPr>
        <p:spPr>
          <a:xfrm>
            <a:off x="1295400" y="373295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    0    0   0   =  +0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5C73E9-D36B-406D-8482-907383A9445A}"/>
              </a:ext>
            </a:extLst>
          </p:cNvPr>
          <p:cNvCxnSpPr/>
          <p:nvPr/>
        </p:nvCxnSpPr>
        <p:spPr>
          <a:xfrm>
            <a:off x="2590800" y="2738794"/>
            <a:ext cx="0" cy="3487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0C7A06-6562-4FF2-A67C-A6E057313020}"/>
              </a:ext>
            </a:extLst>
          </p:cNvPr>
          <p:cNvSpPr txBox="1"/>
          <p:nvPr/>
        </p:nvSpPr>
        <p:spPr>
          <a:xfrm>
            <a:off x="2724150" y="2765851"/>
            <a:ext cx="95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Cin</a:t>
            </a:r>
            <a:r>
              <a:rPr lang="en-US" sz="1600" dirty="0"/>
              <a:t> =0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FB34BF-8B95-495C-942D-79EB47C3227A}"/>
              </a:ext>
            </a:extLst>
          </p:cNvPr>
          <p:cNvSpPr txBox="1"/>
          <p:nvPr/>
        </p:nvSpPr>
        <p:spPr>
          <a:xfrm>
            <a:off x="921471" y="3741980"/>
            <a:ext cx="42722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D9AD17-B0DE-4579-8F84-BA5317A0E2CA}"/>
              </a:ext>
            </a:extLst>
          </p:cNvPr>
          <p:cNvCxnSpPr/>
          <p:nvPr/>
        </p:nvCxnSpPr>
        <p:spPr>
          <a:xfrm flipH="1">
            <a:off x="2286000" y="2959286"/>
            <a:ext cx="2770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7AE8420-3ED2-4468-894E-8F91DA4E8291}"/>
              </a:ext>
            </a:extLst>
          </p:cNvPr>
          <p:cNvSpPr txBox="1"/>
          <p:nvPr/>
        </p:nvSpPr>
        <p:spPr>
          <a:xfrm>
            <a:off x="2209801" y="246833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768911-7A14-45AC-BCE1-20B83A25C39F}"/>
              </a:ext>
            </a:extLst>
          </p:cNvPr>
          <p:cNvCxnSpPr/>
          <p:nvPr/>
        </p:nvCxnSpPr>
        <p:spPr>
          <a:xfrm flipH="1">
            <a:off x="1932709" y="2959286"/>
            <a:ext cx="2770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7B8D9FD-339D-433D-AE51-2CB17B22DF7C}"/>
              </a:ext>
            </a:extLst>
          </p:cNvPr>
          <p:cNvSpPr txBox="1"/>
          <p:nvPr/>
        </p:nvSpPr>
        <p:spPr>
          <a:xfrm>
            <a:off x="1905001" y="246833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A3896C-7B17-4561-885C-F60F39320094}"/>
              </a:ext>
            </a:extLst>
          </p:cNvPr>
          <p:cNvCxnSpPr/>
          <p:nvPr/>
        </p:nvCxnSpPr>
        <p:spPr>
          <a:xfrm flipH="1">
            <a:off x="1524000" y="2959286"/>
            <a:ext cx="2770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EFBC83-283C-4B1E-93EA-6C678A40BA51}"/>
              </a:ext>
            </a:extLst>
          </p:cNvPr>
          <p:cNvSpPr txBox="1"/>
          <p:nvPr/>
        </p:nvSpPr>
        <p:spPr>
          <a:xfrm>
            <a:off x="1524001" y="246833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11C9BF-721C-424D-B10D-84478C09F0CD}"/>
              </a:ext>
            </a:extLst>
          </p:cNvPr>
          <p:cNvSpPr txBox="1"/>
          <p:nvPr/>
        </p:nvSpPr>
        <p:spPr>
          <a:xfrm>
            <a:off x="5455920" y="312341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0    1   0    =  -6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A3DF95-66CF-442C-9F4F-B22DC6A4344F}"/>
              </a:ext>
            </a:extLst>
          </p:cNvPr>
          <p:cNvSpPr txBox="1"/>
          <p:nvPr/>
        </p:nvSpPr>
        <p:spPr>
          <a:xfrm>
            <a:off x="5486400" y="343988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1    0   0   =  +4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DA6EA9-BDF2-44A8-920C-33B703F4B4CC}"/>
              </a:ext>
            </a:extLst>
          </p:cNvPr>
          <p:cNvCxnSpPr/>
          <p:nvPr/>
        </p:nvCxnSpPr>
        <p:spPr>
          <a:xfrm>
            <a:off x="5157406" y="3809216"/>
            <a:ext cx="25387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73F0D3-076E-47A4-93C7-9C2744B92097}"/>
              </a:ext>
            </a:extLst>
          </p:cNvPr>
          <p:cNvSpPr txBox="1"/>
          <p:nvPr/>
        </p:nvSpPr>
        <p:spPr>
          <a:xfrm>
            <a:off x="5410200" y="382088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1   1    1   0   =  -2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90318B-B5D7-47F5-905E-D4DFDE8913D0}"/>
              </a:ext>
            </a:extLst>
          </p:cNvPr>
          <p:cNvCxnSpPr/>
          <p:nvPr/>
        </p:nvCxnSpPr>
        <p:spPr>
          <a:xfrm>
            <a:off x="6705600" y="2826724"/>
            <a:ext cx="0" cy="3487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3DFFF3E-B5A5-4891-8EB5-1C6D20B15370}"/>
              </a:ext>
            </a:extLst>
          </p:cNvPr>
          <p:cNvSpPr txBox="1"/>
          <p:nvPr/>
        </p:nvSpPr>
        <p:spPr>
          <a:xfrm>
            <a:off x="6838950" y="2853781"/>
            <a:ext cx="95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Cin</a:t>
            </a:r>
            <a:r>
              <a:rPr lang="en-US" sz="1600" dirty="0"/>
              <a:t> =0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BA7B46-86DE-4CEF-9D2D-2DCC6F584DE2}"/>
              </a:ext>
            </a:extLst>
          </p:cNvPr>
          <p:cNvCxnSpPr/>
          <p:nvPr/>
        </p:nvCxnSpPr>
        <p:spPr>
          <a:xfrm flipH="1">
            <a:off x="6400800" y="3047216"/>
            <a:ext cx="2770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488FF78-398E-43FF-BC62-88C95694C25C}"/>
              </a:ext>
            </a:extLst>
          </p:cNvPr>
          <p:cNvSpPr txBox="1"/>
          <p:nvPr/>
        </p:nvSpPr>
        <p:spPr>
          <a:xfrm>
            <a:off x="6324601" y="255626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C297F87-58A9-45C4-A5A2-E0889D74CAF2}"/>
              </a:ext>
            </a:extLst>
          </p:cNvPr>
          <p:cNvCxnSpPr/>
          <p:nvPr/>
        </p:nvCxnSpPr>
        <p:spPr>
          <a:xfrm flipH="1">
            <a:off x="6047509" y="3047216"/>
            <a:ext cx="2770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8F3A95C-0140-4836-9FD6-73474B8A9BD4}"/>
              </a:ext>
            </a:extLst>
          </p:cNvPr>
          <p:cNvSpPr txBox="1"/>
          <p:nvPr/>
        </p:nvSpPr>
        <p:spPr>
          <a:xfrm>
            <a:off x="6019801" y="255626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0A81A66-029F-49DC-BB86-E44D615CB1AC}"/>
              </a:ext>
            </a:extLst>
          </p:cNvPr>
          <p:cNvCxnSpPr/>
          <p:nvPr/>
        </p:nvCxnSpPr>
        <p:spPr>
          <a:xfrm flipH="1">
            <a:off x="5638800" y="3047216"/>
            <a:ext cx="2770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2CBF513-1C2E-474C-B20B-FB04C39674EF}"/>
              </a:ext>
            </a:extLst>
          </p:cNvPr>
          <p:cNvSpPr txBox="1"/>
          <p:nvPr/>
        </p:nvSpPr>
        <p:spPr>
          <a:xfrm>
            <a:off x="5638801" y="255626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B8BCBD-2139-489A-B479-C17F117AD14E}"/>
              </a:ext>
            </a:extLst>
          </p:cNvPr>
          <p:cNvSpPr txBox="1"/>
          <p:nvPr/>
        </p:nvSpPr>
        <p:spPr>
          <a:xfrm>
            <a:off x="685800" y="1905000"/>
            <a:ext cx="35307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FF0000"/>
                </a:solidFill>
              </a:rPr>
              <a:t>7 – 7 = 7 + (-7)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058C56-EA51-4A52-906E-403532B9808E}"/>
              </a:ext>
            </a:extLst>
          </p:cNvPr>
          <p:cNvSpPr txBox="1"/>
          <p:nvPr/>
        </p:nvSpPr>
        <p:spPr>
          <a:xfrm>
            <a:off x="4775095" y="1905000"/>
            <a:ext cx="35307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FF0000"/>
                </a:solidFill>
              </a:rPr>
              <a:t>(-6) - (-4) = -6 + 4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5AB95F-F808-40D5-B89C-AC136B4A46A3}"/>
              </a:ext>
            </a:extLst>
          </p:cNvPr>
          <p:cNvSpPr txBox="1"/>
          <p:nvPr/>
        </p:nvSpPr>
        <p:spPr>
          <a:xfrm>
            <a:off x="5059172" y="3821668"/>
            <a:ext cx="42722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0</a:t>
            </a:r>
          </a:p>
        </p:txBody>
      </p:sp>
      <p:graphicFrame>
        <p:nvGraphicFramePr>
          <p:cNvPr id="38" name="Table 25">
            <a:extLst>
              <a:ext uri="{FF2B5EF4-FFF2-40B4-BE49-F238E27FC236}">
                <a16:creationId xmlns:a16="http://schemas.microsoft.com/office/drawing/2014/main" id="{1056F8B4-7719-4E61-8DBE-B166F0F43ACA}"/>
              </a:ext>
            </a:extLst>
          </p:cNvPr>
          <p:cNvGraphicFramePr>
            <a:graphicFrameLocks noGrp="1"/>
          </p:cNvGraphicFramePr>
          <p:nvPr/>
        </p:nvGraphicFramePr>
        <p:xfrm>
          <a:off x="901824" y="4900952"/>
          <a:ext cx="2831976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7994">
                  <a:extLst>
                    <a:ext uri="{9D8B030D-6E8A-4147-A177-3AD203B41FA5}">
                      <a16:colId xmlns:a16="http://schemas.microsoft.com/office/drawing/2014/main" val="283030055"/>
                    </a:ext>
                  </a:extLst>
                </a:gridCol>
                <a:gridCol w="707994">
                  <a:extLst>
                    <a:ext uri="{9D8B030D-6E8A-4147-A177-3AD203B41FA5}">
                      <a16:colId xmlns:a16="http://schemas.microsoft.com/office/drawing/2014/main" val="1004540640"/>
                    </a:ext>
                  </a:extLst>
                </a:gridCol>
                <a:gridCol w="707994">
                  <a:extLst>
                    <a:ext uri="{9D8B030D-6E8A-4147-A177-3AD203B41FA5}">
                      <a16:colId xmlns:a16="http://schemas.microsoft.com/office/drawing/2014/main" val="4201538638"/>
                    </a:ext>
                  </a:extLst>
                </a:gridCol>
                <a:gridCol w="707994">
                  <a:extLst>
                    <a:ext uri="{9D8B030D-6E8A-4147-A177-3AD203B41FA5}">
                      <a16:colId xmlns:a16="http://schemas.microsoft.com/office/drawing/2014/main" val="4140127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O/V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79351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7E574BB1-7D20-4E0B-852A-9E284EE14302}"/>
              </a:ext>
            </a:extLst>
          </p:cNvPr>
          <p:cNvGraphicFramePr>
            <a:graphicFrameLocks noGrp="1"/>
          </p:cNvGraphicFramePr>
          <p:nvPr/>
        </p:nvGraphicFramePr>
        <p:xfrm>
          <a:off x="901824" y="5306452"/>
          <a:ext cx="70799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7994">
                  <a:extLst>
                    <a:ext uri="{9D8B030D-6E8A-4147-A177-3AD203B41FA5}">
                      <a16:colId xmlns:a16="http://schemas.microsoft.com/office/drawing/2014/main" val="106230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08466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A2AF1A62-72CD-4196-9A6A-300B275707A3}"/>
              </a:ext>
            </a:extLst>
          </p:cNvPr>
          <p:cNvGraphicFramePr>
            <a:graphicFrameLocks noGrp="1"/>
          </p:cNvGraphicFramePr>
          <p:nvPr/>
        </p:nvGraphicFramePr>
        <p:xfrm>
          <a:off x="1609818" y="5306452"/>
          <a:ext cx="70799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7994">
                  <a:extLst>
                    <a:ext uri="{9D8B030D-6E8A-4147-A177-3AD203B41FA5}">
                      <a16:colId xmlns:a16="http://schemas.microsoft.com/office/drawing/2014/main" val="412887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54618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BBAAF77F-49D9-4923-9D21-1B31DFAF7FE2}"/>
              </a:ext>
            </a:extLst>
          </p:cNvPr>
          <p:cNvGraphicFramePr>
            <a:graphicFrameLocks noGrp="1"/>
          </p:cNvGraphicFramePr>
          <p:nvPr/>
        </p:nvGraphicFramePr>
        <p:xfrm>
          <a:off x="2317812" y="5296292"/>
          <a:ext cx="70799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7994">
                  <a:extLst>
                    <a:ext uri="{9D8B030D-6E8A-4147-A177-3AD203B41FA5}">
                      <a16:colId xmlns:a16="http://schemas.microsoft.com/office/drawing/2014/main" val="106230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08466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633AFB3C-2683-4EE7-9DFD-E9DC379AC8E5}"/>
              </a:ext>
            </a:extLst>
          </p:cNvPr>
          <p:cNvGraphicFramePr>
            <a:graphicFrameLocks noGrp="1"/>
          </p:cNvGraphicFramePr>
          <p:nvPr/>
        </p:nvGraphicFramePr>
        <p:xfrm>
          <a:off x="3025806" y="5296292"/>
          <a:ext cx="70799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7994">
                  <a:extLst>
                    <a:ext uri="{9D8B030D-6E8A-4147-A177-3AD203B41FA5}">
                      <a16:colId xmlns:a16="http://schemas.microsoft.com/office/drawing/2014/main" val="412887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54618"/>
                  </a:ext>
                </a:extLst>
              </a:tr>
            </a:tbl>
          </a:graphicData>
        </a:graphic>
      </p:graphicFrame>
      <p:graphicFrame>
        <p:nvGraphicFramePr>
          <p:cNvPr id="44" name="Table 25">
            <a:extLst>
              <a:ext uri="{FF2B5EF4-FFF2-40B4-BE49-F238E27FC236}">
                <a16:creationId xmlns:a16="http://schemas.microsoft.com/office/drawing/2014/main" id="{D8F56CA5-D23E-4D84-B629-E009DD0E2A88}"/>
              </a:ext>
            </a:extLst>
          </p:cNvPr>
          <p:cNvGraphicFramePr>
            <a:graphicFrameLocks noGrp="1"/>
          </p:cNvGraphicFramePr>
          <p:nvPr/>
        </p:nvGraphicFramePr>
        <p:xfrm>
          <a:off x="4940424" y="4876800"/>
          <a:ext cx="2831976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7994">
                  <a:extLst>
                    <a:ext uri="{9D8B030D-6E8A-4147-A177-3AD203B41FA5}">
                      <a16:colId xmlns:a16="http://schemas.microsoft.com/office/drawing/2014/main" val="283030055"/>
                    </a:ext>
                  </a:extLst>
                </a:gridCol>
                <a:gridCol w="707994">
                  <a:extLst>
                    <a:ext uri="{9D8B030D-6E8A-4147-A177-3AD203B41FA5}">
                      <a16:colId xmlns:a16="http://schemas.microsoft.com/office/drawing/2014/main" val="1004540640"/>
                    </a:ext>
                  </a:extLst>
                </a:gridCol>
                <a:gridCol w="707994">
                  <a:extLst>
                    <a:ext uri="{9D8B030D-6E8A-4147-A177-3AD203B41FA5}">
                      <a16:colId xmlns:a16="http://schemas.microsoft.com/office/drawing/2014/main" val="4201538638"/>
                    </a:ext>
                  </a:extLst>
                </a:gridCol>
                <a:gridCol w="707994">
                  <a:extLst>
                    <a:ext uri="{9D8B030D-6E8A-4147-A177-3AD203B41FA5}">
                      <a16:colId xmlns:a16="http://schemas.microsoft.com/office/drawing/2014/main" val="4140127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O/V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79351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762C7137-5DA9-44E1-8345-E33564D9E695}"/>
              </a:ext>
            </a:extLst>
          </p:cNvPr>
          <p:cNvGraphicFramePr>
            <a:graphicFrameLocks noGrp="1"/>
          </p:cNvGraphicFramePr>
          <p:nvPr/>
        </p:nvGraphicFramePr>
        <p:xfrm>
          <a:off x="4940424" y="5282300"/>
          <a:ext cx="70799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7994">
                  <a:extLst>
                    <a:ext uri="{9D8B030D-6E8A-4147-A177-3AD203B41FA5}">
                      <a16:colId xmlns:a16="http://schemas.microsoft.com/office/drawing/2014/main" val="106230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08466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2B98B296-9511-4CD4-A653-CC0D0F9990BB}"/>
              </a:ext>
            </a:extLst>
          </p:cNvPr>
          <p:cNvGraphicFramePr>
            <a:graphicFrameLocks noGrp="1"/>
          </p:cNvGraphicFramePr>
          <p:nvPr/>
        </p:nvGraphicFramePr>
        <p:xfrm>
          <a:off x="5648418" y="5282300"/>
          <a:ext cx="70799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7994">
                  <a:extLst>
                    <a:ext uri="{9D8B030D-6E8A-4147-A177-3AD203B41FA5}">
                      <a16:colId xmlns:a16="http://schemas.microsoft.com/office/drawing/2014/main" val="412887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54618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51491A2C-2814-4379-BEC3-71B53F86EA55}"/>
              </a:ext>
            </a:extLst>
          </p:cNvPr>
          <p:cNvGraphicFramePr>
            <a:graphicFrameLocks noGrp="1"/>
          </p:cNvGraphicFramePr>
          <p:nvPr/>
        </p:nvGraphicFramePr>
        <p:xfrm>
          <a:off x="6356412" y="5272140"/>
          <a:ext cx="70799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7994">
                  <a:extLst>
                    <a:ext uri="{9D8B030D-6E8A-4147-A177-3AD203B41FA5}">
                      <a16:colId xmlns:a16="http://schemas.microsoft.com/office/drawing/2014/main" val="106230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08466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3B9C84B7-8F87-4E69-9A55-08DF80D3881C}"/>
              </a:ext>
            </a:extLst>
          </p:cNvPr>
          <p:cNvGraphicFramePr>
            <a:graphicFrameLocks noGrp="1"/>
          </p:cNvGraphicFramePr>
          <p:nvPr/>
        </p:nvGraphicFramePr>
        <p:xfrm>
          <a:off x="7064406" y="5272140"/>
          <a:ext cx="70799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7994">
                  <a:extLst>
                    <a:ext uri="{9D8B030D-6E8A-4147-A177-3AD203B41FA5}">
                      <a16:colId xmlns:a16="http://schemas.microsoft.com/office/drawing/2014/main" val="412887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54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53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/>
      <p:bldP spid="13" grpId="0" animBg="1"/>
      <p:bldP spid="15" grpId="0"/>
      <p:bldP spid="17" grpId="0"/>
      <p:bldP spid="19" grpId="0"/>
      <p:bldP spid="20" grpId="0"/>
      <p:bldP spid="21" grpId="0"/>
      <p:bldP spid="23" grpId="0"/>
      <p:bldP spid="25" grpId="0"/>
      <p:bldP spid="29" grpId="0"/>
      <p:bldP spid="31" grpId="0"/>
      <p:bldP spid="33" grpId="0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C53F-66AD-4C4D-912B-AAEB8642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Register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3C376-AAF0-45B1-A9AD-D5841E81807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B2CBFD-B602-4E9A-9B77-29F7D6918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0200"/>
            <a:ext cx="7122355" cy="486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41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BB7B-34D0-418F-AB86-DBB2B3917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Status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46C9D-E34D-4871-A47F-55CA191C4B4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1905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Error Correction</a:t>
            </a:r>
          </a:p>
          <a:p>
            <a:r>
              <a:rPr lang="en-US" dirty="0"/>
              <a:t>Bit Checking</a:t>
            </a:r>
          </a:p>
          <a:p>
            <a:pPr lvl="1"/>
            <a:r>
              <a:rPr lang="en-US" dirty="0"/>
              <a:t>For example, let A = 101 x 1100, where x is the bit to be checked. The AND operation of A with B = 00010000 produces a result 000 x 0000. If x = 0, the Z status bit is set, but if x = 1, the Z bit is cleared since the result is not zero.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72D3B-E8E9-4589-8D39-E6211C4F15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CEEE6D-1BA5-43C5-813E-1202114DDED3}"/>
              </a:ext>
            </a:extLst>
          </p:cNvPr>
          <p:cNvSpPr txBox="1">
            <a:spLocks/>
          </p:cNvSpPr>
          <p:nvPr/>
        </p:nvSpPr>
        <p:spPr>
          <a:xfrm>
            <a:off x="533400" y="4703260"/>
            <a:ext cx="7467600" cy="1634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Comparison between two values</a:t>
            </a:r>
          </a:p>
          <a:p>
            <a:pPr lvl="1"/>
            <a:r>
              <a:rPr lang="en-US" dirty="0"/>
              <a:t>A &gt; B</a:t>
            </a:r>
          </a:p>
          <a:p>
            <a:pPr lvl="1"/>
            <a:r>
              <a:rPr lang="en-US" dirty="0"/>
              <a:t>A&lt; B</a:t>
            </a:r>
          </a:p>
          <a:p>
            <a:pPr lvl="1"/>
            <a:r>
              <a:rPr lang="en-US" dirty="0"/>
              <a:t>A =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44A1B-C962-4E99-9AE5-2EABCC91E21A}"/>
              </a:ext>
            </a:extLst>
          </p:cNvPr>
          <p:cNvSpPr/>
          <p:nvPr/>
        </p:nvSpPr>
        <p:spPr>
          <a:xfrm>
            <a:off x="1371600" y="3591996"/>
            <a:ext cx="251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         A = 101 </a:t>
            </a:r>
            <a:r>
              <a:rPr lang="en-US" b="1">
                <a:solidFill>
                  <a:srgbClr val="FF0000"/>
                </a:solidFill>
              </a:rPr>
              <a:t>1</a:t>
            </a:r>
            <a:r>
              <a:rPr lang="en-US"/>
              <a:t> 1100</a:t>
            </a:r>
          </a:p>
          <a:p>
            <a:r>
              <a:rPr lang="en-US"/>
              <a:t>AND B = 000 </a:t>
            </a:r>
            <a:r>
              <a:rPr lang="en-US" b="1">
                <a:solidFill>
                  <a:srgbClr val="00B050"/>
                </a:solidFill>
              </a:rPr>
              <a:t>1</a:t>
            </a:r>
            <a:r>
              <a:rPr lang="en-US"/>
              <a:t> 0000 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6D59E3-2711-4B3A-BB78-AAF2F3DFB919}"/>
              </a:ext>
            </a:extLst>
          </p:cNvPr>
          <p:cNvCxnSpPr/>
          <p:nvPr/>
        </p:nvCxnSpPr>
        <p:spPr>
          <a:xfrm>
            <a:off x="1143000" y="4238327"/>
            <a:ext cx="2743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6E8DD7D-A7B0-4BA1-97BA-083BC9EF3955}"/>
              </a:ext>
            </a:extLst>
          </p:cNvPr>
          <p:cNvSpPr/>
          <p:nvPr/>
        </p:nvSpPr>
        <p:spPr>
          <a:xfrm>
            <a:off x="4876800" y="3591996"/>
            <a:ext cx="251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    A = 101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 1100</a:t>
            </a:r>
          </a:p>
          <a:p>
            <a:r>
              <a:rPr lang="en-US" dirty="0"/>
              <a:t>AND B = 000 </a:t>
            </a:r>
            <a:r>
              <a:rPr lang="en-US" b="1" dirty="0">
                <a:solidFill>
                  <a:srgbClr val="00B050"/>
                </a:solidFill>
              </a:rPr>
              <a:t>1</a:t>
            </a:r>
            <a:r>
              <a:rPr lang="en-US" dirty="0"/>
              <a:t> 0000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B468D8-A11E-4AE3-832B-B2CF07637542}"/>
              </a:ext>
            </a:extLst>
          </p:cNvPr>
          <p:cNvSpPr/>
          <p:nvPr/>
        </p:nvSpPr>
        <p:spPr>
          <a:xfrm>
            <a:off x="2249864" y="4214760"/>
            <a:ext cx="2093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000 </a:t>
            </a:r>
            <a:r>
              <a:rPr lang="en-US" b="1" dirty="0">
                <a:solidFill>
                  <a:srgbClr val="00B050"/>
                </a:solidFill>
              </a:rPr>
              <a:t>1</a:t>
            </a:r>
            <a:r>
              <a:rPr lang="en-US" dirty="0"/>
              <a:t> 0000 (Z=0)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88F1B9-BED2-4308-91F9-9141C02A8139}"/>
              </a:ext>
            </a:extLst>
          </p:cNvPr>
          <p:cNvCxnSpPr/>
          <p:nvPr/>
        </p:nvCxnSpPr>
        <p:spPr>
          <a:xfrm>
            <a:off x="4800600" y="4257773"/>
            <a:ext cx="2743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8147B8E-DD4A-4B0F-992D-9DAAC2E84747}"/>
              </a:ext>
            </a:extLst>
          </p:cNvPr>
          <p:cNvSpPr/>
          <p:nvPr/>
        </p:nvSpPr>
        <p:spPr>
          <a:xfrm>
            <a:off x="5755064" y="4191000"/>
            <a:ext cx="2093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000 </a:t>
            </a:r>
            <a:r>
              <a:rPr lang="en-US" b="1" dirty="0">
                <a:solidFill>
                  <a:srgbClr val="00B050"/>
                </a:solidFill>
              </a:rPr>
              <a:t>0</a:t>
            </a:r>
            <a:r>
              <a:rPr lang="en-US" dirty="0"/>
              <a:t> 0000 (Z=1)</a:t>
            </a:r>
          </a:p>
        </p:txBody>
      </p:sp>
    </p:spTree>
    <p:extLst>
      <p:ext uri="{BB962C8B-B14F-4D97-AF65-F5344CB8AC3E}">
        <p14:creationId xmlns:p14="http://schemas.microsoft.com/office/powerpoint/2010/main" val="790428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3" y="-152400"/>
            <a:ext cx="7467600" cy="1143000"/>
          </a:xfrm>
        </p:spPr>
        <p:txBody>
          <a:bodyPr/>
          <a:lstStyle/>
          <a:p>
            <a:r>
              <a:rPr lang="en-US" dirty="0"/>
              <a:t>Status Register for comparison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6191692" cy="2782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81B37C-9A8D-4D0D-977F-9A4BA869DED3}"/>
              </a:ext>
            </a:extLst>
          </p:cNvPr>
          <p:cNvSpPr txBox="1"/>
          <p:nvPr/>
        </p:nvSpPr>
        <p:spPr>
          <a:xfrm>
            <a:off x="576606" y="3887897"/>
            <a:ext cx="38429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While comparing 2 values A and B, we need to subtract B from A and check the condition table. A- B = A + (-B)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9B6BA-318F-46F5-BE73-A7605D214EA0}"/>
              </a:ext>
            </a:extLst>
          </p:cNvPr>
          <p:cNvSpPr/>
          <p:nvPr/>
        </p:nvSpPr>
        <p:spPr>
          <a:xfrm>
            <a:off x="5257800" y="4114800"/>
            <a:ext cx="2514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/>
              <a:t>Unsigned Values</a:t>
            </a:r>
          </a:p>
          <a:p>
            <a:r>
              <a:rPr lang="en-US" altLang="en-US" sz="2000" dirty="0"/>
              <a:t> A = 1011 (11) </a:t>
            </a:r>
          </a:p>
          <a:p>
            <a:r>
              <a:rPr lang="en-US" altLang="en-US" sz="2000" dirty="0"/>
              <a:t>-B = 0011 (-13) </a:t>
            </a:r>
            <a:endParaRPr lang="en-US" sz="2000" dirty="0"/>
          </a:p>
        </p:txBody>
      </p:sp>
      <p:graphicFrame>
        <p:nvGraphicFramePr>
          <p:cNvPr id="7" name="Table 25">
            <a:extLst>
              <a:ext uri="{FF2B5EF4-FFF2-40B4-BE49-F238E27FC236}">
                <a16:creationId xmlns:a16="http://schemas.microsoft.com/office/drawing/2014/main" id="{3580A54F-752E-4BEA-A57C-A401C74EFB2F}"/>
              </a:ext>
            </a:extLst>
          </p:cNvPr>
          <p:cNvGraphicFramePr>
            <a:graphicFrameLocks noGrp="1"/>
          </p:cNvGraphicFramePr>
          <p:nvPr/>
        </p:nvGraphicFramePr>
        <p:xfrm>
          <a:off x="4940424" y="5791200"/>
          <a:ext cx="2831976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7994">
                  <a:extLst>
                    <a:ext uri="{9D8B030D-6E8A-4147-A177-3AD203B41FA5}">
                      <a16:colId xmlns:a16="http://schemas.microsoft.com/office/drawing/2014/main" val="283030055"/>
                    </a:ext>
                  </a:extLst>
                </a:gridCol>
                <a:gridCol w="707994">
                  <a:extLst>
                    <a:ext uri="{9D8B030D-6E8A-4147-A177-3AD203B41FA5}">
                      <a16:colId xmlns:a16="http://schemas.microsoft.com/office/drawing/2014/main" val="1004540640"/>
                    </a:ext>
                  </a:extLst>
                </a:gridCol>
                <a:gridCol w="707994">
                  <a:extLst>
                    <a:ext uri="{9D8B030D-6E8A-4147-A177-3AD203B41FA5}">
                      <a16:colId xmlns:a16="http://schemas.microsoft.com/office/drawing/2014/main" val="4201538638"/>
                    </a:ext>
                  </a:extLst>
                </a:gridCol>
                <a:gridCol w="707994">
                  <a:extLst>
                    <a:ext uri="{9D8B030D-6E8A-4147-A177-3AD203B41FA5}">
                      <a16:colId xmlns:a16="http://schemas.microsoft.com/office/drawing/2014/main" val="4140127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O/V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7935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50758A-5003-4B5A-83E5-B7032EC200D4}"/>
              </a:ext>
            </a:extLst>
          </p:cNvPr>
          <p:cNvGraphicFramePr>
            <a:graphicFrameLocks noGrp="1"/>
          </p:cNvGraphicFramePr>
          <p:nvPr/>
        </p:nvGraphicFramePr>
        <p:xfrm>
          <a:off x="4940424" y="6196700"/>
          <a:ext cx="70799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7994">
                  <a:extLst>
                    <a:ext uri="{9D8B030D-6E8A-4147-A177-3AD203B41FA5}">
                      <a16:colId xmlns:a16="http://schemas.microsoft.com/office/drawing/2014/main" val="106230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0846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5B09036-3F4B-4051-A047-0743E934F951}"/>
              </a:ext>
            </a:extLst>
          </p:cNvPr>
          <p:cNvGraphicFramePr>
            <a:graphicFrameLocks noGrp="1"/>
          </p:cNvGraphicFramePr>
          <p:nvPr/>
        </p:nvGraphicFramePr>
        <p:xfrm>
          <a:off x="5648418" y="6196700"/>
          <a:ext cx="70799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7994">
                  <a:extLst>
                    <a:ext uri="{9D8B030D-6E8A-4147-A177-3AD203B41FA5}">
                      <a16:colId xmlns:a16="http://schemas.microsoft.com/office/drawing/2014/main" val="412887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5461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CCF1D85-3EB3-4FC8-A7BE-FAA9D969B6F9}"/>
              </a:ext>
            </a:extLst>
          </p:cNvPr>
          <p:cNvGraphicFramePr>
            <a:graphicFrameLocks noGrp="1"/>
          </p:cNvGraphicFramePr>
          <p:nvPr/>
        </p:nvGraphicFramePr>
        <p:xfrm>
          <a:off x="6356412" y="6186540"/>
          <a:ext cx="70799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7994">
                  <a:extLst>
                    <a:ext uri="{9D8B030D-6E8A-4147-A177-3AD203B41FA5}">
                      <a16:colId xmlns:a16="http://schemas.microsoft.com/office/drawing/2014/main" val="106230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0846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53B3677-4211-4DB7-BF04-9EB48F09848A}"/>
              </a:ext>
            </a:extLst>
          </p:cNvPr>
          <p:cNvGraphicFramePr>
            <a:graphicFrameLocks noGrp="1"/>
          </p:cNvGraphicFramePr>
          <p:nvPr/>
        </p:nvGraphicFramePr>
        <p:xfrm>
          <a:off x="7064406" y="6186540"/>
          <a:ext cx="70799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7994">
                  <a:extLst>
                    <a:ext uri="{9D8B030D-6E8A-4147-A177-3AD203B41FA5}">
                      <a16:colId xmlns:a16="http://schemas.microsoft.com/office/drawing/2014/main" val="412887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54618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49E324-8E16-4DB4-A80B-08CF9647EF68}"/>
              </a:ext>
            </a:extLst>
          </p:cNvPr>
          <p:cNvCxnSpPr/>
          <p:nvPr/>
        </p:nvCxnSpPr>
        <p:spPr>
          <a:xfrm>
            <a:off x="5029200" y="5130463"/>
            <a:ext cx="243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78823AA-57A5-4230-89AE-E4873408675B}"/>
              </a:ext>
            </a:extLst>
          </p:cNvPr>
          <p:cNvSpPr/>
          <p:nvPr/>
        </p:nvSpPr>
        <p:spPr>
          <a:xfrm>
            <a:off x="609600" y="5257800"/>
            <a:ext cx="2514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/>
              <a:t>Unsigned Values</a:t>
            </a:r>
          </a:p>
          <a:p>
            <a:r>
              <a:rPr lang="en-US" altLang="en-US" sz="2000" dirty="0"/>
              <a:t>   A = 1011 (11) </a:t>
            </a:r>
          </a:p>
          <a:p>
            <a:r>
              <a:rPr lang="en-US" altLang="en-US" sz="2000" dirty="0"/>
              <a:t>   B = 1101 (13) </a:t>
            </a:r>
          </a:p>
          <a:p>
            <a:r>
              <a:rPr lang="en-US" sz="2000" dirty="0"/>
              <a:t>  -B = 0011 (-13)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B06D19-E270-4451-A83B-3C1823B8CFBB}"/>
              </a:ext>
            </a:extLst>
          </p:cNvPr>
          <p:cNvSpPr/>
          <p:nvPr/>
        </p:nvSpPr>
        <p:spPr>
          <a:xfrm>
            <a:off x="4854605" y="5184787"/>
            <a:ext cx="2362200" cy="27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0  1110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30E8C6-171C-4B38-BEA1-F0C5F31E4AAC}"/>
              </a:ext>
            </a:extLst>
          </p:cNvPr>
          <p:cNvSpPr txBox="1"/>
          <p:nvPr/>
        </p:nvSpPr>
        <p:spPr>
          <a:xfrm>
            <a:off x="7315200" y="1981200"/>
            <a:ext cx="12954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A&lt;B</a:t>
            </a:r>
          </a:p>
        </p:txBody>
      </p:sp>
    </p:spTree>
    <p:extLst>
      <p:ext uri="{BB962C8B-B14F-4D97-AF65-F5344CB8AC3E}">
        <p14:creationId xmlns:p14="http://schemas.microsoft.com/office/powerpoint/2010/main" val="874029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3" y="-152400"/>
            <a:ext cx="7467600" cy="1143000"/>
          </a:xfrm>
        </p:spPr>
        <p:txBody>
          <a:bodyPr/>
          <a:lstStyle/>
          <a:p>
            <a:r>
              <a:rPr lang="en-US" dirty="0"/>
              <a:t>Status Register for comparison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6191692" cy="2782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81B37C-9A8D-4D0D-977F-9A4BA869DED3}"/>
              </a:ext>
            </a:extLst>
          </p:cNvPr>
          <p:cNvSpPr txBox="1"/>
          <p:nvPr/>
        </p:nvSpPr>
        <p:spPr>
          <a:xfrm>
            <a:off x="576606" y="3887897"/>
            <a:ext cx="38429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While comparing 2 values A and B, we need to subtract B from A and check the condition table. A- B = A + (-B)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9B6BA-318F-46F5-BE73-A7605D214EA0}"/>
              </a:ext>
            </a:extLst>
          </p:cNvPr>
          <p:cNvSpPr/>
          <p:nvPr/>
        </p:nvSpPr>
        <p:spPr>
          <a:xfrm>
            <a:off x="5257800" y="4114800"/>
            <a:ext cx="2514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/>
              <a:t>Unsigned Values</a:t>
            </a:r>
          </a:p>
          <a:p>
            <a:r>
              <a:rPr lang="en-US" altLang="en-US" sz="2000" dirty="0"/>
              <a:t> A = 1101 (13) </a:t>
            </a:r>
          </a:p>
          <a:p>
            <a:r>
              <a:rPr lang="en-US" altLang="en-US" sz="2000" dirty="0"/>
              <a:t>-B = 0101 (-11) </a:t>
            </a:r>
            <a:endParaRPr lang="en-US" sz="2000" dirty="0"/>
          </a:p>
        </p:txBody>
      </p:sp>
      <p:graphicFrame>
        <p:nvGraphicFramePr>
          <p:cNvPr id="7" name="Table 25">
            <a:extLst>
              <a:ext uri="{FF2B5EF4-FFF2-40B4-BE49-F238E27FC236}">
                <a16:creationId xmlns:a16="http://schemas.microsoft.com/office/drawing/2014/main" id="{3580A54F-752E-4BEA-A57C-A401C74EFB2F}"/>
              </a:ext>
            </a:extLst>
          </p:cNvPr>
          <p:cNvGraphicFramePr>
            <a:graphicFrameLocks noGrp="1"/>
          </p:cNvGraphicFramePr>
          <p:nvPr/>
        </p:nvGraphicFramePr>
        <p:xfrm>
          <a:off x="4940424" y="5791200"/>
          <a:ext cx="2831976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7994">
                  <a:extLst>
                    <a:ext uri="{9D8B030D-6E8A-4147-A177-3AD203B41FA5}">
                      <a16:colId xmlns:a16="http://schemas.microsoft.com/office/drawing/2014/main" val="283030055"/>
                    </a:ext>
                  </a:extLst>
                </a:gridCol>
                <a:gridCol w="707994">
                  <a:extLst>
                    <a:ext uri="{9D8B030D-6E8A-4147-A177-3AD203B41FA5}">
                      <a16:colId xmlns:a16="http://schemas.microsoft.com/office/drawing/2014/main" val="1004540640"/>
                    </a:ext>
                  </a:extLst>
                </a:gridCol>
                <a:gridCol w="707994">
                  <a:extLst>
                    <a:ext uri="{9D8B030D-6E8A-4147-A177-3AD203B41FA5}">
                      <a16:colId xmlns:a16="http://schemas.microsoft.com/office/drawing/2014/main" val="4201538638"/>
                    </a:ext>
                  </a:extLst>
                </a:gridCol>
                <a:gridCol w="707994">
                  <a:extLst>
                    <a:ext uri="{9D8B030D-6E8A-4147-A177-3AD203B41FA5}">
                      <a16:colId xmlns:a16="http://schemas.microsoft.com/office/drawing/2014/main" val="4140127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O/V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7935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50758A-5003-4B5A-83E5-B7032EC200D4}"/>
              </a:ext>
            </a:extLst>
          </p:cNvPr>
          <p:cNvGraphicFramePr>
            <a:graphicFrameLocks noGrp="1"/>
          </p:cNvGraphicFramePr>
          <p:nvPr/>
        </p:nvGraphicFramePr>
        <p:xfrm>
          <a:off x="4940424" y="6196700"/>
          <a:ext cx="70799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7994">
                  <a:extLst>
                    <a:ext uri="{9D8B030D-6E8A-4147-A177-3AD203B41FA5}">
                      <a16:colId xmlns:a16="http://schemas.microsoft.com/office/drawing/2014/main" val="106230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0846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5B09036-3F4B-4051-A047-0743E934F951}"/>
              </a:ext>
            </a:extLst>
          </p:cNvPr>
          <p:cNvGraphicFramePr>
            <a:graphicFrameLocks noGrp="1"/>
          </p:cNvGraphicFramePr>
          <p:nvPr/>
        </p:nvGraphicFramePr>
        <p:xfrm>
          <a:off x="5648418" y="6196700"/>
          <a:ext cx="70799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7994">
                  <a:extLst>
                    <a:ext uri="{9D8B030D-6E8A-4147-A177-3AD203B41FA5}">
                      <a16:colId xmlns:a16="http://schemas.microsoft.com/office/drawing/2014/main" val="412887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5461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CCF1D85-3EB3-4FC8-A7BE-FAA9D969B6F9}"/>
              </a:ext>
            </a:extLst>
          </p:cNvPr>
          <p:cNvGraphicFramePr>
            <a:graphicFrameLocks noGrp="1"/>
          </p:cNvGraphicFramePr>
          <p:nvPr/>
        </p:nvGraphicFramePr>
        <p:xfrm>
          <a:off x="6356412" y="6186540"/>
          <a:ext cx="70799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7994">
                  <a:extLst>
                    <a:ext uri="{9D8B030D-6E8A-4147-A177-3AD203B41FA5}">
                      <a16:colId xmlns:a16="http://schemas.microsoft.com/office/drawing/2014/main" val="106230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0846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53B3677-4211-4DB7-BF04-9EB48F09848A}"/>
              </a:ext>
            </a:extLst>
          </p:cNvPr>
          <p:cNvGraphicFramePr>
            <a:graphicFrameLocks noGrp="1"/>
          </p:cNvGraphicFramePr>
          <p:nvPr/>
        </p:nvGraphicFramePr>
        <p:xfrm>
          <a:off x="7064406" y="6186540"/>
          <a:ext cx="70799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7994">
                  <a:extLst>
                    <a:ext uri="{9D8B030D-6E8A-4147-A177-3AD203B41FA5}">
                      <a16:colId xmlns:a16="http://schemas.microsoft.com/office/drawing/2014/main" val="412887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54618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49E324-8E16-4DB4-A80B-08CF9647EF68}"/>
              </a:ext>
            </a:extLst>
          </p:cNvPr>
          <p:cNvCxnSpPr/>
          <p:nvPr/>
        </p:nvCxnSpPr>
        <p:spPr>
          <a:xfrm>
            <a:off x="5029200" y="5130463"/>
            <a:ext cx="243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78823AA-57A5-4230-89AE-E4873408675B}"/>
              </a:ext>
            </a:extLst>
          </p:cNvPr>
          <p:cNvSpPr/>
          <p:nvPr/>
        </p:nvSpPr>
        <p:spPr>
          <a:xfrm>
            <a:off x="609600" y="5257800"/>
            <a:ext cx="2514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/>
              <a:t>Unsigned Values</a:t>
            </a:r>
          </a:p>
          <a:p>
            <a:r>
              <a:rPr lang="en-US" altLang="en-US" sz="2000" dirty="0"/>
              <a:t>   A = 1101 (13) </a:t>
            </a:r>
          </a:p>
          <a:p>
            <a:r>
              <a:rPr lang="en-US" altLang="en-US" sz="2000" dirty="0"/>
              <a:t>   B = 1011 (11) </a:t>
            </a:r>
          </a:p>
          <a:p>
            <a:r>
              <a:rPr lang="en-US" sz="2000" dirty="0"/>
              <a:t>  -B = 0101 (-11)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B06D19-E270-4451-A83B-3C1823B8CFBB}"/>
              </a:ext>
            </a:extLst>
          </p:cNvPr>
          <p:cNvSpPr/>
          <p:nvPr/>
        </p:nvSpPr>
        <p:spPr>
          <a:xfrm>
            <a:off x="4854605" y="5184787"/>
            <a:ext cx="2362200" cy="27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1  0010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23E762-5DA4-46B7-B7CC-09C3660BA239}"/>
              </a:ext>
            </a:extLst>
          </p:cNvPr>
          <p:cNvSpPr txBox="1"/>
          <p:nvPr/>
        </p:nvSpPr>
        <p:spPr>
          <a:xfrm>
            <a:off x="7315200" y="1981200"/>
            <a:ext cx="12954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A&gt;B</a:t>
            </a:r>
          </a:p>
        </p:txBody>
      </p:sp>
    </p:spTree>
    <p:extLst>
      <p:ext uri="{BB962C8B-B14F-4D97-AF65-F5344CB8AC3E}">
        <p14:creationId xmlns:p14="http://schemas.microsoft.com/office/powerpoint/2010/main" val="2667475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3" y="-152400"/>
            <a:ext cx="7467600" cy="1143000"/>
          </a:xfrm>
        </p:spPr>
        <p:txBody>
          <a:bodyPr/>
          <a:lstStyle/>
          <a:p>
            <a:r>
              <a:rPr lang="en-US" dirty="0"/>
              <a:t>Status Register for comparison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6191692" cy="2782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81B37C-9A8D-4D0D-977F-9A4BA869DED3}"/>
              </a:ext>
            </a:extLst>
          </p:cNvPr>
          <p:cNvSpPr txBox="1"/>
          <p:nvPr/>
        </p:nvSpPr>
        <p:spPr>
          <a:xfrm>
            <a:off x="576606" y="3887897"/>
            <a:ext cx="38429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While comparing 2 values A and B, we need to subtract B from A and check the condition table. A- B = A + (-B)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9B6BA-318F-46F5-BE73-A7605D214EA0}"/>
              </a:ext>
            </a:extLst>
          </p:cNvPr>
          <p:cNvSpPr/>
          <p:nvPr/>
        </p:nvSpPr>
        <p:spPr>
          <a:xfrm>
            <a:off x="5257800" y="4114800"/>
            <a:ext cx="2514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/>
              <a:t>Unsigned Values</a:t>
            </a:r>
          </a:p>
          <a:p>
            <a:r>
              <a:rPr lang="en-US" altLang="en-US" sz="2000" dirty="0"/>
              <a:t> A = 1101 (13) </a:t>
            </a:r>
          </a:p>
          <a:p>
            <a:r>
              <a:rPr lang="en-US" altLang="en-US" sz="2000" dirty="0"/>
              <a:t>-B = 0011 (-13) </a:t>
            </a:r>
            <a:endParaRPr lang="en-US" sz="2000" dirty="0"/>
          </a:p>
        </p:txBody>
      </p:sp>
      <p:graphicFrame>
        <p:nvGraphicFramePr>
          <p:cNvPr id="7" name="Table 25">
            <a:extLst>
              <a:ext uri="{FF2B5EF4-FFF2-40B4-BE49-F238E27FC236}">
                <a16:creationId xmlns:a16="http://schemas.microsoft.com/office/drawing/2014/main" id="{3580A54F-752E-4BEA-A57C-A401C74EFB2F}"/>
              </a:ext>
            </a:extLst>
          </p:cNvPr>
          <p:cNvGraphicFramePr>
            <a:graphicFrameLocks noGrp="1"/>
          </p:cNvGraphicFramePr>
          <p:nvPr/>
        </p:nvGraphicFramePr>
        <p:xfrm>
          <a:off x="4940424" y="5791200"/>
          <a:ext cx="2831976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7994">
                  <a:extLst>
                    <a:ext uri="{9D8B030D-6E8A-4147-A177-3AD203B41FA5}">
                      <a16:colId xmlns:a16="http://schemas.microsoft.com/office/drawing/2014/main" val="283030055"/>
                    </a:ext>
                  </a:extLst>
                </a:gridCol>
                <a:gridCol w="707994">
                  <a:extLst>
                    <a:ext uri="{9D8B030D-6E8A-4147-A177-3AD203B41FA5}">
                      <a16:colId xmlns:a16="http://schemas.microsoft.com/office/drawing/2014/main" val="1004540640"/>
                    </a:ext>
                  </a:extLst>
                </a:gridCol>
                <a:gridCol w="707994">
                  <a:extLst>
                    <a:ext uri="{9D8B030D-6E8A-4147-A177-3AD203B41FA5}">
                      <a16:colId xmlns:a16="http://schemas.microsoft.com/office/drawing/2014/main" val="4201538638"/>
                    </a:ext>
                  </a:extLst>
                </a:gridCol>
                <a:gridCol w="707994">
                  <a:extLst>
                    <a:ext uri="{9D8B030D-6E8A-4147-A177-3AD203B41FA5}">
                      <a16:colId xmlns:a16="http://schemas.microsoft.com/office/drawing/2014/main" val="4140127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O/V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7935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50758A-5003-4B5A-83E5-B7032EC200D4}"/>
              </a:ext>
            </a:extLst>
          </p:cNvPr>
          <p:cNvGraphicFramePr>
            <a:graphicFrameLocks noGrp="1"/>
          </p:cNvGraphicFramePr>
          <p:nvPr/>
        </p:nvGraphicFramePr>
        <p:xfrm>
          <a:off x="4940424" y="6196700"/>
          <a:ext cx="70799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7994">
                  <a:extLst>
                    <a:ext uri="{9D8B030D-6E8A-4147-A177-3AD203B41FA5}">
                      <a16:colId xmlns:a16="http://schemas.microsoft.com/office/drawing/2014/main" val="106230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0846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5B09036-3F4B-4051-A047-0743E934F951}"/>
              </a:ext>
            </a:extLst>
          </p:cNvPr>
          <p:cNvGraphicFramePr>
            <a:graphicFrameLocks noGrp="1"/>
          </p:cNvGraphicFramePr>
          <p:nvPr/>
        </p:nvGraphicFramePr>
        <p:xfrm>
          <a:off x="5648418" y="6196700"/>
          <a:ext cx="70799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7994">
                  <a:extLst>
                    <a:ext uri="{9D8B030D-6E8A-4147-A177-3AD203B41FA5}">
                      <a16:colId xmlns:a16="http://schemas.microsoft.com/office/drawing/2014/main" val="412887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5461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CCF1D85-3EB3-4FC8-A7BE-FAA9D969B6F9}"/>
              </a:ext>
            </a:extLst>
          </p:cNvPr>
          <p:cNvGraphicFramePr>
            <a:graphicFrameLocks noGrp="1"/>
          </p:cNvGraphicFramePr>
          <p:nvPr/>
        </p:nvGraphicFramePr>
        <p:xfrm>
          <a:off x="6356412" y="6186540"/>
          <a:ext cx="70799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7994">
                  <a:extLst>
                    <a:ext uri="{9D8B030D-6E8A-4147-A177-3AD203B41FA5}">
                      <a16:colId xmlns:a16="http://schemas.microsoft.com/office/drawing/2014/main" val="106230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0846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53B3677-4211-4DB7-BF04-9EB48F09848A}"/>
              </a:ext>
            </a:extLst>
          </p:cNvPr>
          <p:cNvGraphicFramePr>
            <a:graphicFrameLocks noGrp="1"/>
          </p:cNvGraphicFramePr>
          <p:nvPr/>
        </p:nvGraphicFramePr>
        <p:xfrm>
          <a:off x="7064406" y="6186540"/>
          <a:ext cx="70799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7994">
                  <a:extLst>
                    <a:ext uri="{9D8B030D-6E8A-4147-A177-3AD203B41FA5}">
                      <a16:colId xmlns:a16="http://schemas.microsoft.com/office/drawing/2014/main" val="412887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54618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49E324-8E16-4DB4-A80B-08CF9647EF68}"/>
              </a:ext>
            </a:extLst>
          </p:cNvPr>
          <p:cNvCxnSpPr/>
          <p:nvPr/>
        </p:nvCxnSpPr>
        <p:spPr>
          <a:xfrm>
            <a:off x="5029200" y="5130463"/>
            <a:ext cx="243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78823AA-57A5-4230-89AE-E4873408675B}"/>
              </a:ext>
            </a:extLst>
          </p:cNvPr>
          <p:cNvSpPr/>
          <p:nvPr/>
        </p:nvSpPr>
        <p:spPr>
          <a:xfrm>
            <a:off x="609600" y="5257800"/>
            <a:ext cx="2514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/>
              <a:t>Unsigned Values</a:t>
            </a:r>
          </a:p>
          <a:p>
            <a:r>
              <a:rPr lang="en-US" altLang="en-US" sz="2000" dirty="0"/>
              <a:t>   A = 1101 (13) </a:t>
            </a:r>
          </a:p>
          <a:p>
            <a:r>
              <a:rPr lang="en-US" altLang="en-US" sz="2000" dirty="0"/>
              <a:t>   B = 1101 (13) </a:t>
            </a:r>
          </a:p>
          <a:p>
            <a:r>
              <a:rPr lang="en-US" sz="2000" dirty="0"/>
              <a:t>  -B = 0011 (-13)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B06D19-E270-4451-A83B-3C1823B8CFBB}"/>
              </a:ext>
            </a:extLst>
          </p:cNvPr>
          <p:cNvSpPr/>
          <p:nvPr/>
        </p:nvSpPr>
        <p:spPr>
          <a:xfrm>
            <a:off x="4854605" y="5184787"/>
            <a:ext cx="2362200" cy="27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1  0000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A31E82-7A5C-4B33-A10A-72A4EAE6E2A3}"/>
              </a:ext>
            </a:extLst>
          </p:cNvPr>
          <p:cNvSpPr txBox="1"/>
          <p:nvPr/>
        </p:nvSpPr>
        <p:spPr>
          <a:xfrm>
            <a:off x="7315200" y="1981200"/>
            <a:ext cx="12954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A=B</a:t>
            </a:r>
          </a:p>
        </p:txBody>
      </p:sp>
    </p:spTree>
    <p:extLst>
      <p:ext uri="{BB962C8B-B14F-4D97-AF65-F5344CB8AC3E}">
        <p14:creationId xmlns:p14="http://schemas.microsoft.com/office/powerpoint/2010/main" val="72796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Register for comparison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34891"/>
            <a:ext cx="7546497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2D297E-69FF-4FAD-938F-46472B6F14F0}"/>
              </a:ext>
            </a:extLst>
          </p:cNvPr>
          <p:cNvSpPr/>
          <p:nvPr/>
        </p:nvSpPr>
        <p:spPr>
          <a:xfrm>
            <a:off x="497457" y="4419600"/>
            <a:ext cx="2514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/>
              <a:t>Signed Values</a:t>
            </a:r>
          </a:p>
          <a:p>
            <a:r>
              <a:rPr lang="en-US" altLang="en-US" sz="2000" dirty="0"/>
              <a:t>   A = 01011 (11) </a:t>
            </a:r>
          </a:p>
          <a:p>
            <a:r>
              <a:rPr lang="en-US" altLang="en-US" sz="2000" dirty="0"/>
              <a:t>   B = 01101 (13) </a:t>
            </a:r>
          </a:p>
          <a:p>
            <a:r>
              <a:rPr lang="en-US" sz="2000" dirty="0"/>
              <a:t>  -B = 10011 (-13)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C3AFCC-8234-4F8C-9EFB-37AD6FD0997E}"/>
              </a:ext>
            </a:extLst>
          </p:cNvPr>
          <p:cNvSpPr/>
          <p:nvPr/>
        </p:nvSpPr>
        <p:spPr>
          <a:xfrm>
            <a:off x="5051395" y="4176660"/>
            <a:ext cx="2514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/>
              <a:t>Signed Values</a:t>
            </a:r>
          </a:p>
          <a:p>
            <a:r>
              <a:rPr lang="en-US" altLang="en-US" sz="2000" dirty="0"/>
              <a:t> A = 01011 (11) </a:t>
            </a:r>
          </a:p>
          <a:p>
            <a:r>
              <a:rPr lang="en-US" altLang="en-US" sz="2000" dirty="0"/>
              <a:t>-B = 10011 (-13) </a:t>
            </a:r>
            <a:endParaRPr lang="en-US" sz="2000" dirty="0"/>
          </a:p>
        </p:txBody>
      </p:sp>
      <p:graphicFrame>
        <p:nvGraphicFramePr>
          <p:cNvPr id="6" name="Table 25">
            <a:extLst>
              <a:ext uri="{FF2B5EF4-FFF2-40B4-BE49-F238E27FC236}">
                <a16:creationId xmlns:a16="http://schemas.microsoft.com/office/drawing/2014/main" id="{B80212D1-3ECB-480A-977E-C68DA90C0EB4}"/>
              </a:ext>
            </a:extLst>
          </p:cNvPr>
          <p:cNvGraphicFramePr>
            <a:graphicFrameLocks noGrp="1"/>
          </p:cNvGraphicFramePr>
          <p:nvPr/>
        </p:nvGraphicFramePr>
        <p:xfrm>
          <a:off x="4734019" y="5853060"/>
          <a:ext cx="2831976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7994">
                  <a:extLst>
                    <a:ext uri="{9D8B030D-6E8A-4147-A177-3AD203B41FA5}">
                      <a16:colId xmlns:a16="http://schemas.microsoft.com/office/drawing/2014/main" val="283030055"/>
                    </a:ext>
                  </a:extLst>
                </a:gridCol>
                <a:gridCol w="707994">
                  <a:extLst>
                    <a:ext uri="{9D8B030D-6E8A-4147-A177-3AD203B41FA5}">
                      <a16:colId xmlns:a16="http://schemas.microsoft.com/office/drawing/2014/main" val="1004540640"/>
                    </a:ext>
                  </a:extLst>
                </a:gridCol>
                <a:gridCol w="707994">
                  <a:extLst>
                    <a:ext uri="{9D8B030D-6E8A-4147-A177-3AD203B41FA5}">
                      <a16:colId xmlns:a16="http://schemas.microsoft.com/office/drawing/2014/main" val="4201538638"/>
                    </a:ext>
                  </a:extLst>
                </a:gridCol>
                <a:gridCol w="707994">
                  <a:extLst>
                    <a:ext uri="{9D8B030D-6E8A-4147-A177-3AD203B41FA5}">
                      <a16:colId xmlns:a16="http://schemas.microsoft.com/office/drawing/2014/main" val="4140127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O/V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793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B7381F8-6B81-47E6-9374-2D06CAC99AE6}"/>
              </a:ext>
            </a:extLst>
          </p:cNvPr>
          <p:cNvGraphicFramePr>
            <a:graphicFrameLocks noGrp="1"/>
          </p:cNvGraphicFramePr>
          <p:nvPr/>
        </p:nvGraphicFramePr>
        <p:xfrm>
          <a:off x="4734019" y="6258560"/>
          <a:ext cx="70799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7994">
                  <a:extLst>
                    <a:ext uri="{9D8B030D-6E8A-4147-A177-3AD203B41FA5}">
                      <a16:colId xmlns:a16="http://schemas.microsoft.com/office/drawing/2014/main" val="106230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0846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DCA3CC-093A-44D6-923B-90C1AF401D80}"/>
              </a:ext>
            </a:extLst>
          </p:cNvPr>
          <p:cNvGraphicFramePr>
            <a:graphicFrameLocks noGrp="1"/>
          </p:cNvGraphicFramePr>
          <p:nvPr/>
        </p:nvGraphicFramePr>
        <p:xfrm>
          <a:off x="5442013" y="6258560"/>
          <a:ext cx="70799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7994">
                  <a:extLst>
                    <a:ext uri="{9D8B030D-6E8A-4147-A177-3AD203B41FA5}">
                      <a16:colId xmlns:a16="http://schemas.microsoft.com/office/drawing/2014/main" val="412887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5461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B8CBF82-5274-407D-B92E-42DEC78807F9}"/>
              </a:ext>
            </a:extLst>
          </p:cNvPr>
          <p:cNvGraphicFramePr>
            <a:graphicFrameLocks noGrp="1"/>
          </p:cNvGraphicFramePr>
          <p:nvPr/>
        </p:nvGraphicFramePr>
        <p:xfrm>
          <a:off x="6150007" y="6248400"/>
          <a:ext cx="70799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7994">
                  <a:extLst>
                    <a:ext uri="{9D8B030D-6E8A-4147-A177-3AD203B41FA5}">
                      <a16:colId xmlns:a16="http://schemas.microsoft.com/office/drawing/2014/main" val="106230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0846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64C850C-BE75-4DB8-9801-25E09E19C33A}"/>
              </a:ext>
            </a:extLst>
          </p:cNvPr>
          <p:cNvGraphicFramePr>
            <a:graphicFrameLocks noGrp="1"/>
          </p:cNvGraphicFramePr>
          <p:nvPr/>
        </p:nvGraphicFramePr>
        <p:xfrm>
          <a:off x="6858001" y="6248400"/>
          <a:ext cx="70799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7994">
                  <a:extLst>
                    <a:ext uri="{9D8B030D-6E8A-4147-A177-3AD203B41FA5}">
                      <a16:colId xmlns:a16="http://schemas.microsoft.com/office/drawing/2014/main" val="412887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54618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BA4E0A-F684-48BE-BEB2-F3A692F37B48}"/>
              </a:ext>
            </a:extLst>
          </p:cNvPr>
          <p:cNvCxnSpPr/>
          <p:nvPr/>
        </p:nvCxnSpPr>
        <p:spPr>
          <a:xfrm>
            <a:off x="4822795" y="5192323"/>
            <a:ext cx="243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09882B8-AA80-4365-A527-57A890608BB7}"/>
              </a:ext>
            </a:extLst>
          </p:cNvPr>
          <p:cNvSpPr/>
          <p:nvPr/>
        </p:nvSpPr>
        <p:spPr>
          <a:xfrm>
            <a:off x="4648200" y="5246647"/>
            <a:ext cx="2362200" cy="27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0    11110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32D2E7-5A2A-48CA-BB18-D4B7210C6A54}"/>
              </a:ext>
            </a:extLst>
          </p:cNvPr>
          <p:cNvSpPr txBox="1"/>
          <p:nvPr/>
        </p:nvSpPr>
        <p:spPr>
          <a:xfrm>
            <a:off x="7620000" y="2621825"/>
            <a:ext cx="12954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A&lt;B</a:t>
            </a:r>
          </a:p>
        </p:txBody>
      </p:sp>
    </p:spTree>
    <p:extLst>
      <p:ext uri="{BB962C8B-B14F-4D97-AF65-F5344CB8AC3E}">
        <p14:creationId xmlns:p14="http://schemas.microsoft.com/office/powerpoint/2010/main" val="340696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Register for comparison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34891"/>
            <a:ext cx="7546497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2D297E-69FF-4FAD-938F-46472B6F14F0}"/>
              </a:ext>
            </a:extLst>
          </p:cNvPr>
          <p:cNvSpPr/>
          <p:nvPr/>
        </p:nvSpPr>
        <p:spPr>
          <a:xfrm>
            <a:off x="497457" y="4419600"/>
            <a:ext cx="2514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/>
              <a:t>Signed Values</a:t>
            </a:r>
          </a:p>
          <a:p>
            <a:r>
              <a:rPr lang="en-US" altLang="en-US" sz="2000" dirty="0"/>
              <a:t>   A = 01101 (13) </a:t>
            </a:r>
          </a:p>
          <a:p>
            <a:r>
              <a:rPr lang="en-US" altLang="en-US" sz="2000" dirty="0"/>
              <a:t>   B = 01011 (11) </a:t>
            </a:r>
          </a:p>
          <a:p>
            <a:r>
              <a:rPr lang="en-US" sz="2000" dirty="0"/>
              <a:t>  -B = 10101 (-11)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C3AFCC-8234-4F8C-9EFB-37AD6FD0997E}"/>
              </a:ext>
            </a:extLst>
          </p:cNvPr>
          <p:cNvSpPr/>
          <p:nvPr/>
        </p:nvSpPr>
        <p:spPr>
          <a:xfrm>
            <a:off x="5051395" y="4176660"/>
            <a:ext cx="2514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/>
              <a:t>Signed Values</a:t>
            </a:r>
          </a:p>
          <a:p>
            <a:r>
              <a:rPr lang="en-US" altLang="en-US" sz="2000" dirty="0"/>
              <a:t> A = 01101 (13) </a:t>
            </a:r>
          </a:p>
          <a:p>
            <a:r>
              <a:rPr lang="en-US" altLang="en-US" sz="2000" dirty="0"/>
              <a:t>-B = 10101 (-11) </a:t>
            </a:r>
            <a:endParaRPr lang="en-US" sz="2000" dirty="0"/>
          </a:p>
        </p:txBody>
      </p:sp>
      <p:graphicFrame>
        <p:nvGraphicFramePr>
          <p:cNvPr id="6" name="Table 25">
            <a:extLst>
              <a:ext uri="{FF2B5EF4-FFF2-40B4-BE49-F238E27FC236}">
                <a16:creationId xmlns:a16="http://schemas.microsoft.com/office/drawing/2014/main" id="{B80212D1-3ECB-480A-977E-C68DA90C0EB4}"/>
              </a:ext>
            </a:extLst>
          </p:cNvPr>
          <p:cNvGraphicFramePr>
            <a:graphicFrameLocks noGrp="1"/>
          </p:cNvGraphicFramePr>
          <p:nvPr/>
        </p:nvGraphicFramePr>
        <p:xfrm>
          <a:off x="4734019" y="5853060"/>
          <a:ext cx="2831976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7994">
                  <a:extLst>
                    <a:ext uri="{9D8B030D-6E8A-4147-A177-3AD203B41FA5}">
                      <a16:colId xmlns:a16="http://schemas.microsoft.com/office/drawing/2014/main" val="283030055"/>
                    </a:ext>
                  </a:extLst>
                </a:gridCol>
                <a:gridCol w="707994">
                  <a:extLst>
                    <a:ext uri="{9D8B030D-6E8A-4147-A177-3AD203B41FA5}">
                      <a16:colId xmlns:a16="http://schemas.microsoft.com/office/drawing/2014/main" val="1004540640"/>
                    </a:ext>
                  </a:extLst>
                </a:gridCol>
                <a:gridCol w="707994">
                  <a:extLst>
                    <a:ext uri="{9D8B030D-6E8A-4147-A177-3AD203B41FA5}">
                      <a16:colId xmlns:a16="http://schemas.microsoft.com/office/drawing/2014/main" val="4201538638"/>
                    </a:ext>
                  </a:extLst>
                </a:gridCol>
                <a:gridCol w="707994">
                  <a:extLst>
                    <a:ext uri="{9D8B030D-6E8A-4147-A177-3AD203B41FA5}">
                      <a16:colId xmlns:a16="http://schemas.microsoft.com/office/drawing/2014/main" val="4140127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O/V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793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B7381F8-6B81-47E6-9374-2D06CAC99AE6}"/>
              </a:ext>
            </a:extLst>
          </p:cNvPr>
          <p:cNvGraphicFramePr>
            <a:graphicFrameLocks noGrp="1"/>
          </p:cNvGraphicFramePr>
          <p:nvPr/>
        </p:nvGraphicFramePr>
        <p:xfrm>
          <a:off x="4734019" y="6258560"/>
          <a:ext cx="70799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7994">
                  <a:extLst>
                    <a:ext uri="{9D8B030D-6E8A-4147-A177-3AD203B41FA5}">
                      <a16:colId xmlns:a16="http://schemas.microsoft.com/office/drawing/2014/main" val="106230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0846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DCA3CC-093A-44D6-923B-90C1AF401D80}"/>
              </a:ext>
            </a:extLst>
          </p:cNvPr>
          <p:cNvGraphicFramePr>
            <a:graphicFrameLocks noGrp="1"/>
          </p:cNvGraphicFramePr>
          <p:nvPr/>
        </p:nvGraphicFramePr>
        <p:xfrm>
          <a:off x="5442013" y="6258560"/>
          <a:ext cx="70799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7994">
                  <a:extLst>
                    <a:ext uri="{9D8B030D-6E8A-4147-A177-3AD203B41FA5}">
                      <a16:colId xmlns:a16="http://schemas.microsoft.com/office/drawing/2014/main" val="412887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5461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B8CBF82-5274-407D-B92E-42DEC78807F9}"/>
              </a:ext>
            </a:extLst>
          </p:cNvPr>
          <p:cNvGraphicFramePr>
            <a:graphicFrameLocks noGrp="1"/>
          </p:cNvGraphicFramePr>
          <p:nvPr/>
        </p:nvGraphicFramePr>
        <p:xfrm>
          <a:off x="6150007" y="6248400"/>
          <a:ext cx="70799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7994">
                  <a:extLst>
                    <a:ext uri="{9D8B030D-6E8A-4147-A177-3AD203B41FA5}">
                      <a16:colId xmlns:a16="http://schemas.microsoft.com/office/drawing/2014/main" val="106230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0846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64C850C-BE75-4DB8-9801-25E09E19C33A}"/>
              </a:ext>
            </a:extLst>
          </p:cNvPr>
          <p:cNvGraphicFramePr>
            <a:graphicFrameLocks noGrp="1"/>
          </p:cNvGraphicFramePr>
          <p:nvPr/>
        </p:nvGraphicFramePr>
        <p:xfrm>
          <a:off x="6858001" y="6248400"/>
          <a:ext cx="70799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7994">
                  <a:extLst>
                    <a:ext uri="{9D8B030D-6E8A-4147-A177-3AD203B41FA5}">
                      <a16:colId xmlns:a16="http://schemas.microsoft.com/office/drawing/2014/main" val="412887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54618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BA4E0A-F684-48BE-BEB2-F3A692F37B48}"/>
              </a:ext>
            </a:extLst>
          </p:cNvPr>
          <p:cNvCxnSpPr/>
          <p:nvPr/>
        </p:nvCxnSpPr>
        <p:spPr>
          <a:xfrm>
            <a:off x="4822795" y="5192323"/>
            <a:ext cx="243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09882B8-AA80-4365-A527-57A890608BB7}"/>
              </a:ext>
            </a:extLst>
          </p:cNvPr>
          <p:cNvSpPr/>
          <p:nvPr/>
        </p:nvSpPr>
        <p:spPr>
          <a:xfrm>
            <a:off x="4648200" y="5246647"/>
            <a:ext cx="2362200" cy="27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1    00010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B6C389-6AB6-4F7D-9E60-1A7B85F1548C}"/>
              </a:ext>
            </a:extLst>
          </p:cNvPr>
          <p:cNvSpPr txBox="1"/>
          <p:nvPr/>
        </p:nvSpPr>
        <p:spPr>
          <a:xfrm>
            <a:off x="7599063" y="2715262"/>
            <a:ext cx="12954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A&gt;B</a:t>
            </a:r>
          </a:p>
        </p:txBody>
      </p:sp>
    </p:spTree>
    <p:extLst>
      <p:ext uri="{BB962C8B-B14F-4D97-AF65-F5344CB8AC3E}">
        <p14:creationId xmlns:p14="http://schemas.microsoft.com/office/powerpoint/2010/main" val="4059118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A80CA7A-826A-4944-81A0-3C4F0A2F5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Multiplication –Example (unsigned)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9C081EE-A99E-462D-80C8-ECFD89D6FF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352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 	   1011 </a:t>
            </a:r>
          </a:p>
          <a:p>
            <a:pPr marL="0" indent="0">
              <a:buNone/>
            </a:pPr>
            <a:r>
              <a:rPr lang="en-US" altLang="en-US" dirty="0"/>
              <a:t>           x 1101 	   </a:t>
            </a:r>
          </a:p>
          <a:p>
            <a:pPr marL="0" indent="0">
              <a:buNone/>
            </a:pPr>
            <a:r>
              <a:rPr lang="en-US" altLang="en-US" dirty="0"/>
              <a:t>              1011</a:t>
            </a:r>
          </a:p>
          <a:p>
            <a:pPr marL="0" indent="0">
              <a:buNone/>
            </a:pPr>
            <a:r>
              <a:rPr lang="en-US" altLang="en-US" dirty="0"/>
              <a:t>            0000</a:t>
            </a:r>
            <a:endParaRPr lang="en-US" altLang="en-US" sz="2000" dirty="0"/>
          </a:p>
          <a:p>
            <a:pPr marL="0" indent="0">
              <a:buNone/>
            </a:pPr>
            <a:r>
              <a:rPr lang="en-US" altLang="en-US" dirty="0"/>
              <a:t>          1011	 </a:t>
            </a:r>
          </a:p>
          <a:p>
            <a:pPr marL="0" indent="0">
              <a:buNone/>
            </a:pPr>
            <a:r>
              <a:rPr lang="en-US" altLang="en-US" dirty="0"/>
              <a:t>       1011</a:t>
            </a:r>
          </a:p>
          <a:p>
            <a:pPr marL="0" indent="0">
              <a:buNone/>
            </a:pPr>
            <a:r>
              <a:rPr lang="en-US" altLang="en-US" dirty="0"/>
              <a:t>       10001111</a:t>
            </a:r>
          </a:p>
        </p:txBody>
      </p:sp>
      <p:sp>
        <p:nvSpPr>
          <p:cNvPr id="17412" name="Line 4">
            <a:extLst>
              <a:ext uri="{FF2B5EF4-FFF2-40B4-BE49-F238E27FC236}">
                <a16:creationId xmlns:a16="http://schemas.microsoft.com/office/drawing/2014/main" id="{339947A0-0668-4301-8076-872B4C1ED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514600"/>
            <a:ext cx="152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5">
            <a:extLst>
              <a:ext uri="{FF2B5EF4-FFF2-40B4-BE49-F238E27FC236}">
                <a16:creationId xmlns:a16="http://schemas.microsoft.com/office/drawing/2014/main" id="{8110B7F8-3D2D-4AC9-A132-57E27E665B6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267200"/>
            <a:ext cx="1905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9E2AE43-6A4E-4E5D-ABC8-317BF573256F}"/>
              </a:ext>
            </a:extLst>
          </p:cNvPr>
          <p:cNvSpPr txBox="1">
            <a:spLocks noChangeArrowheads="1"/>
          </p:cNvSpPr>
          <p:nvPr/>
        </p:nvSpPr>
        <p:spPr>
          <a:xfrm>
            <a:off x="3652887" y="4818872"/>
            <a:ext cx="5029200" cy="40011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altLang="en-US" sz="2200" dirty="0"/>
              <a:t>  Note: need double length result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85C3DF-D534-47B7-BC71-C8CA577A0733}"/>
              </a:ext>
            </a:extLst>
          </p:cNvPr>
          <p:cNvSpPr/>
          <p:nvPr/>
        </p:nvSpPr>
        <p:spPr>
          <a:xfrm>
            <a:off x="3657600" y="1614340"/>
            <a:ext cx="329449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200" b="1" dirty="0">
                <a:solidFill>
                  <a:srgbClr val="FF0000"/>
                </a:solidFill>
              </a:rPr>
              <a:t>Multiplicand (11 dec)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107EA2-0AC9-4243-ACC4-EA8799C67FD9}"/>
              </a:ext>
            </a:extLst>
          </p:cNvPr>
          <p:cNvSpPr/>
          <p:nvPr/>
        </p:nvSpPr>
        <p:spPr>
          <a:xfrm>
            <a:off x="3652887" y="1997812"/>
            <a:ext cx="321754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200" b="1" dirty="0">
                <a:solidFill>
                  <a:srgbClr val="FF0000"/>
                </a:solidFill>
              </a:rPr>
              <a:t>Multiplier     (13 dec)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01C0C17D-C283-4C23-98DB-0D5881E0F8E9}"/>
              </a:ext>
            </a:extLst>
          </p:cNvPr>
          <p:cNvSpPr/>
          <p:nvPr/>
        </p:nvSpPr>
        <p:spPr>
          <a:xfrm>
            <a:off x="3124200" y="2514599"/>
            <a:ext cx="1066801" cy="175260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86167E-27D8-4F3C-A76F-44E27D10FCAC}"/>
              </a:ext>
            </a:extLst>
          </p:cNvPr>
          <p:cNvSpPr/>
          <p:nvPr/>
        </p:nvSpPr>
        <p:spPr>
          <a:xfrm>
            <a:off x="4223994" y="2997009"/>
            <a:ext cx="46152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/>
              <a:t>Partial products ( Note: if multiplier bit is 1 copy multiplicand (place value) otherwise zero 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34253E-6EC0-4811-B362-55559BDF1D94}"/>
              </a:ext>
            </a:extLst>
          </p:cNvPr>
          <p:cNvSpPr/>
          <p:nvPr/>
        </p:nvSpPr>
        <p:spPr>
          <a:xfrm>
            <a:off x="3810000" y="4285578"/>
            <a:ext cx="250260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200" b="1" dirty="0">
                <a:solidFill>
                  <a:srgbClr val="00B050"/>
                </a:solidFill>
              </a:rPr>
              <a:t>Product</a:t>
            </a:r>
            <a:r>
              <a:rPr lang="en-US" altLang="en-US" b="1" dirty="0">
                <a:solidFill>
                  <a:srgbClr val="00B050"/>
                </a:solidFill>
              </a:rPr>
              <a:t> (143 dec)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46BD75-967F-4B9B-92DE-9B773124BD48}"/>
              </a:ext>
            </a:extLst>
          </p:cNvPr>
          <p:cNvCxnSpPr>
            <a:endCxn id="2" idx="1"/>
          </p:cNvCxnSpPr>
          <p:nvPr/>
        </p:nvCxnSpPr>
        <p:spPr>
          <a:xfrm>
            <a:off x="2438400" y="1829783"/>
            <a:ext cx="121920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7B7C85-6860-4009-B97E-3C4A57F56ACD}"/>
              </a:ext>
            </a:extLst>
          </p:cNvPr>
          <p:cNvCxnSpPr/>
          <p:nvPr/>
        </p:nvCxnSpPr>
        <p:spPr>
          <a:xfrm>
            <a:off x="2438400" y="2209800"/>
            <a:ext cx="121920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9F8EC0-21BF-49A7-AD09-25F86A4D691C}"/>
              </a:ext>
            </a:extLst>
          </p:cNvPr>
          <p:cNvCxnSpPr/>
          <p:nvPr/>
        </p:nvCxnSpPr>
        <p:spPr>
          <a:xfrm>
            <a:off x="2597478" y="4496784"/>
            <a:ext cx="1219200" cy="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3479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3" grpId="0"/>
      <p:bldP spid="4" grpId="0" animBg="1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57BE44F0-DD5D-4006-A23F-8B2C8F2DB2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-152400"/>
            <a:ext cx="8763000" cy="1143000"/>
          </a:xfrm>
        </p:spPr>
        <p:txBody>
          <a:bodyPr/>
          <a:lstStyle/>
          <a:p>
            <a:r>
              <a:rPr lang="en-US" altLang="en-US" dirty="0"/>
              <a:t>Booth’s Algorithm- Signed Multiplication</a:t>
            </a:r>
          </a:p>
        </p:txBody>
      </p:sp>
      <p:pic>
        <p:nvPicPr>
          <p:cNvPr id="59395" name="Picture 3">
            <a:extLst>
              <a:ext uri="{FF2B5EF4-FFF2-40B4-BE49-F238E27FC236}">
                <a16:creationId xmlns:a16="http://schemas.microsoft.com/office/drawing/2014/main" id="{C0205A85-75FF-429E-8FBD-5DD65D6DE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20"/>
          <a:stretch>
            <a:fillRect/>
          </a:stretch>
        </p:blipFill>
        <p:spPr bwMode="auto">
          <a:xfrm>
            <a:off x="990600" y="1066800"/>
            <a:ext cx="67056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105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77149-2106-4D71-BA5B-E20CE34FD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8B182-4E57-47A8-80FB-BBD7CCFC69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Negation</a:t>
            </a:r>
          </a:p>
          <a:p>
            <a:r>
              <a:rPr lang="en-US" dirty="0"/>
              <a:t>Addition</a:t>
            </a:r>
          </a:p>
          <a:p>
            <a:r>
              <a:rPr lang="en-US" dirty="0"/>
              <a:t>Subtraction</a:t>
            </a:r>
          </a:p>
          <a:p>
            <a:r>
              <a:rPr lang="en-US" dirty="0"/>
              <a:t>Multiplication</a:t>
            </a:r>
          </a:p>
          <a:p>
            <a:r>
              <a:rPr lang="en-US" dirty="0"/>
              <a:t>Division</a:t>
            </a:r>
          </a:p>
          <a:p>
            <a:r>
              <a:rPr lang="en-US" dirty="0"/>
              <a:t>Comparison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D77D2-4462-4AC7-A2E1-E77DC644582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57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">
            <a:extLst>
              <a:ext uri="{FF2B5EF4-FFF2-40B4-BE49-F238E27FC236}">
                <a16:creationId xmlns:a16="http://schemas.microsoft.com/office/drawing/2014/main" id="{D7ACDCE2-6F8D-4A31-A3CF-8CE71A0AC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20"/>
          <a:stretch>
            <a:fillRect/>
          </a:stretch>
        </p:blipFill>
        <p:spPr bwMode="auto">
          <a:xfrm>
            <a:off x="4761706" y="381004"/>
            <a:ext cx="4839493" cy="6118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18CB67-78BD-4AE7-B4D2-87649C666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426855"/>
            <a:ext cx="7467600" cy="1143000"/>
          </a:xfrm>
        </p:spPr>
        <p:txBody>
          <a:bodyPr/>
          <a:lstStyle/>
          <a:p>
            <a:r>
              <a:rPr lang="en-US" altLang="en-US" dirty="0"/>
              <a:t>Execution of Example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1E1957-7240-4298-8527-A398B2D11D31}"/>
              </a:ext>
            </a:extLst>
          </p:cNvPr>
          <p:cNvSpPr/>
          <p:nvPr/>
        </p:nvSpPr>
        <p:spPr>
          <a:xfrm>
            <a:off x="247270" y="784903"/>
            <a:ext cx="60773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200" b="1" dirty="0"/>
              <a:t>7 x -3 = 0111 x 1101 (0011, 1100 +1 = 1101) </a:t>
            </a:r>
            <a:endParaRPr lang="en-US" sz="2200" b="1" dirty="0"/>
          </a:p>
        </p:txBody>
      </p:sp>
      <p:graphicFrame>
        <p:nvGraphicFramePr>
          <p:cNvPr id="5" name="Table 15">
            <a:extLst>
              <a:ext uri="{FF2B5EF4-FFF2-40B4-BE49-F238E27FC236}">
                <a16:creationId xmlns:a16="http://schemas.microsoft.com/office/drawing/2014/main" id="{532555AA-2C70-4AF2-9776-A5CEBB39DB22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1447800"/>
          <a:ext cx="438070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932">
                  <a:extLst>
                    <a:ext uri="{9D8B030D-6E8A-4147-A177-3AD203B41FA5}">
                      <a16:colId xmlns:a16="http://schemas.microsoft.com/office/drawing/2014/main" val="673814403"/>
                    </a:ext>
                  </a:extLst>
                </a:gridCol>
                <a:gridCol w="1010932">
                  <a:extLst>
                    <a:ext uri="{9D8B030D-6E8A-4147-A177-3AD203B41FA5}">
                      <a16:colId xmlns:a16="http://schemas.microsoft.com/office/drawing/2014/main" val="3502081763"/>
                    </a:ext>
                  </a:extLst>
                </a:gridCol>
                <a:gridCol w="606559">
                  <a:extLst>
                    <a:ext uri="{9D8B030D-6E8A-4147-A177-3AD203B41FA5}">
                      <a16:colId xmlns:a16="http://schemas.microsoft.com/office/drawing/2014/main" val="161547448"/>
                    </a:ext>
                  </a:extLst>
                </a:gridCol>
                <a:gridCol w="1280514">
                  <a:extLst>
                    <a:ext uri="{9D8B030D-6E8A-4147-A177-3AD203B41FA5}">
                      <a16:colId xmlns:a16="http://schemas.microsoft.com/office/drawing/2014/main" val="79976170"/>
                    </a:ext>
                  </a:extLst>
                </a:gridCol>
                <a:gridCol w="471768">
                  <a:extLst>
                    <a:ext uri="{9D8B030D-6E8A-4147-A177-3AD203B41FA5}">
                      <a16:colId xmlns:a16="http://schemas.microsoft.com/office/drawing/2014/main" val="4198674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837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766968"/>
                  </a:ext>
                </a:extLst>
              </a:tr>
            </a:tbl>
          </a:graphicData>
        </a:graphic>
      </p:graphicFrame>
      <p:graphicFrame>
        <p:nvGraphicFramePr>
          <p:cNvPr id="16" name="Table 31">
            <a:extLst>
              <a:ext uri="{FF2B5EF4-FFF2-40B4-BE49-F238E27FC236}">
                <a16:creationId xmlns:a16="http://schemas.microsoft.com/office/drawing/2014/main" id="{3B3A7CE3-6043-4113-A237-A14BF6EFFE00}"/>
              </a:ext>
            </a:extLst>
          </p:cNvPr>
          <p:cNvGraphicFramePr>
            <a:graphicFrameLocks noGrp="1"/>
          </p:cNvGraphicFramePr>
          <p:nvPr/>
        </p:nvGraphicFramePr>
        <p:xfrm>
          <a:off x="399854" y="2207789"/>
          <a:ext cx="43807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47946">
                  <a:extLst>
                    <a:ext uri="{9D8B030D-6E8A-4147-A177-3AD203B41FA5}">
                      <a16:colId xmlns:a16="http://schemas.microsoft.com/office/drawing/2014/main" val="26100392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32700040"/>
                    </a:ext>
                  </a:extLst>
                </a:gridCol>
                <a:gridCol w="666077">
                  <a:extLst>
                    <a:ext uri="{9D8B030D-6E8A-4147-A177-3AD203B41FA5}">
                      <a16:colId xmlns:a16="http://schemas.microsoft.com/office/drawing/2014/main" val="3251867055"/>
                    </a:ext>
                  </a:extLst>
                </a:gridCol>
                <a:gridCol w="1238923">
                  <a:extLst>
                    <a:ext uri="{9D8B030D-6E8A-4147-A177-3AD203B41FA5}">
                      <a16:colId xmlns:a16="http://schemas.microsoft.com/office/drawing/2014/main" val="3554460642"/>
                    </a:ext>
                  </a:extLst>
                </a:gridCol>
                <a:gridCol w="513359">
                  <a:extLst>
                    <a:ext uri="{9D8B030D-6E8A-4147-A177-3AD203B41FA5}">
                      <a16:colId xmlns:a16="http://schemas.microsoft.com/office/drawing/2014/main" val="784776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500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FA34E582-17EC-4E33-8330-5F13C71128DF}"/>
              </a:ext>
            </a:extLst>
          </p:cNvPr>
          <p:cNvSpPr txBox="1"/>
          <p:nvPr/>
        </p:nvSpPr>
        <p:spPr>
          <a:xfrm>
            <a:off x="881223" y="5512713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0000</a:t>
            </a:r>
          </a:p>
          <a:p>
            <a:r>
              <a:rPr lang="en-US" sz="2200" dirty="0"/>
              <a:t>0111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0F4F164-0762-4E63-8E7B-848F2182D2D9}"/>
              </a:ext>
            </a:extLst>
          </p:cNvPr>
          <p:cNvCxnSpPr/>
          <p:nvPr/>
        </p:nvCxnSpPr>
        <p:spPr>
          <a:xfrm>
            <a:off x="914400" y="6282154"/>
            <a:ext cx="914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149D80A-43FF-4F43-9828-DE404D490A0B}"/>
              </a:ext>
            </a:extLst>
          </p:cNvPr>
          <p:cNvSpPr txBox="1"/>
          <p:nvPr/>
        </p:nvSpPr>
        <p:spPr>
          <a:xfrm>
            <a:off x="609600" y="6350913"/>
            <a:ext cx="1295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1  1001</a:t>
            </a:r>
          </a:p>
        </p:txBody>
      </p:sp>
      <p:graphicFrame>
        <p:nvGraphicFramePr>
          <p:cNvPr id="35" name="Table 31">
            <a:extLst>
              <a:ext uri="{FF2B5EF4-FFF2-40B4-BE49-F238E27FC236}">
                <a16:creationId xmlns:a16="http://schemas.microsoft.com/office/drawing/2014/main" id="{13257864-531B-433A-A18F-69E424FC59AE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2639452"/>
          <a:ext cx="43807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47946">
                  <a:extLst>
                    <a:ext uri="{9D8B030D-6E8A-4147-A177-3AD203B41FA5}">
                      <a16:colId xmlns:a16="http://schemas.microsoft.com/office/drawing/2014/main" val="26100392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32700040"/>
                    </a:ext>
                  </a:extLst>
                </a:gridCol>
                <a:gridCol w="666077">
                  <a:extLst>
                    <a:ext uri="{9D8B030D-6E8A-4147-A177-3AD203B41FA5}">
                      <a16:colId xmlns:a16="http://schemas.microsoft.com/office/drawing/2014/main" val="3251867055"/>
                    </a:ext>
                  </a:extLst>
                </a:gridCol>
                <a:gridCol w="1238923">
                  <a:extLst>
                    <a:ext uri="{9D8B030D-6E8A-4147-A177-3AD203B41FA5}">
                      <a16:colId xmlns:a16="http://schemas.microsoft.com/office/drawing/2014/main" val="3554460642"/>
                    </a:ext>
                  </a:extLst>
                </a:gridCol>
                <a:gridCol w="513359">
                  <a:extLst>
                    <a:ext uri="{9D8B030D-6E8A-4147-A177-3AD203B41FA5}">
                      <a16:colId xmlns:a16="http://schemas.microsoft.com/office/drawing/2014/main" val="784776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5005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D3180BBE-63A8-4573-9C99-D98B2520FE20}"/>
              </a:ext>
            </a:extLst>
          </p:cNvPr>
          <p:cNvSpPr txBox="1"/>
          <p:nvPr/>
        </p:nvSpPr>
        <p:spPr>
          <a:xfrm>
            <a:off x="585850" y="5215979"/>
            <a:ext cx="150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A= A - 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8D4E52-3ACB-4C25-8899-F0F7C4AD02C4}"/>
              </a:ext>
            </a:extLst>
          </p:cNvPr>
          <p:cNvSpPr txBox="1"/>
          <p:nvPr/>
        </p:nvSpPr>
        <p:spPr>
          <a:xfrm>
            <a:off x="2571352" y="5215979"/>
            <a:ext cx="248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ASR (A, Q, Q</a:t>
            </a:r>
            <a:r>
              <a:rPr lang="en-US" baseline="-25000" dirty="0"/>
              <a:t>-1</a:t>
            </a:r>
            <a:r>
              <a:rPr lang="en-US" dirty="0"/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368D44-576D-46B7-A326-B2E4B3D7591F}"/>
              </a:ext>
            </a:extLst>
          </p:cNvPr>
          <p:cNvSpPr txBox="1"/>
          <p:nvPr/>
        </p:nvSpPr>
        <p:spPr>
          <a:xfrm>
            <a:off x="2536199" y="5631145"/>
            <a:ext cx="198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1001    1101   0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5500A5-0B09-4E6B-B410-752A127B9A9D}"/>
              </a:ext>
            </a:extLst>
          </p:cNvPr>
          <p:cNvSpPr txBox="1"/>
          <p:nvPr/>
        </p:nvSpPr>
        <p:spPr>
          <a:xfrm>
            <a:off x="2514600" y="6200481"/>
            <a:ext cx="198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1100    1110   1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BAC199-F97D-4D38-A3F4-128D10E687D5}"/>
              </a:ext>
            </a:extLst>
          </p:cNvPr>
          <p:cNvCxnSpPr/>
          <p:nvPr/>
        </p:nvCxnSpPr>
        <p:spPr>
          <a:xfrm>
            <a:off x="2667000" y="5867400"/>
            <a:ext cx="152400" cy="414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81AEA3-5443-4136-9615-95755022D88B}"/>
              </a:ext>
            </a:extLst>
          </p:cNvPr>
          <p:cNvCxnSpPr>
            <a:cxnSpLocks/>
          </p:cNvCxnSpPr>
          <p:nvPr/>
        </p:nvCxnSpPr>
        <p:spPr>
          <a:xfrm>
            <a:off x="2667000" y="5909358"/>
            <a:ext cx="0" cy="399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CF1DF10-01F3-4354-9D4A-44A95DDAA8C1}"/>
              </a:ext>
            </a:extLst>
          </p:cNvPr>
          <p:cNvCxnSpPr>
            <a:cxnSpLocks/>
          </p:cNvCxnSpPr>
          <p:nvPr/>
        </p:nvCxnSpPr>
        <p:spPr>
          <a:xfrm>
            <a:off x="3066854" y="5905108"/>
            <a:ext cx="362146" cy="445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543A6B-EFAD-42CB-8491-6E907ED0F2F3}"/>
              </a:ext>
            </a:extLst>
          </p:cNvPr>
          <p:cNvCxnSpPr>
            <a:cxnSpLocks/>
          </p:cNvCxnSpPr>
          <p:nvPr/>
        </p:nvCxnSpPr>
        <p:spPr>
          <a:xfrm>
            <a:off x="3810000" y="5943600"/>
            <a:ext cx="362146" cy="405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52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6" grpId="0"/>
      <p:bldP spid="37" grpId="0"/>
      <p:bldP spid="38" grpId="0"/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">
            <a:extLst>
              <a:ext uri="{FF2B5EF4-FFF2-40B4-BE49-F238E27FC236}">
                <a16:creationId xmlns:a16="http://schemas.microsoft.com/office/drawing/2014/main" id="{D7ACDCE2-6F8D-4A31-A3CF-8CE71A0AC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20"/>
          <a:stretch>
            <a:fillRect/>
          </a:stretch>
        </p:blipFill>
        <p:spPr bwMode="auto">
          <a:xfrm>
            <a:off x="4761706" y="381004"/>
            <a:ext cx="4839493" cy="6118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18CB67-78BD-4AE7-B4D2-87649C666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426855"/>
            <a:ext cx="7467600" cy="1143000"/>
          </a:xfrm>
        </p:spPr>
        <p:txBody>
          <a:bodyPr/>
          <a:lstStyle/>
          <a:p>
            <a:r>
              <a:rPr lang="en-US" altLang="en-US" dirty="0"/>
              <a:t>Execution of Example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1E1957-7240-4298-8527-A398B2D11D31}"/>
              </a:ext>
            </a:extLst>
          </p:cNvPr>
          <p:cNvSpPr/>
          <p:nvPr/>
        </p:nvSpPr>
        <p:spPr>
          <a:xfrm>
            <a:off x="247270" y="784903"/>
            <a:ext cx="60773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200" b="1" dirty="0"/>
              <a:t>7 x -3 = 0111 x 1101 (0011, 1100 +1 = 1101) </a:t>
            </a:r>
            <a:endParaRPr lang="en-US" sz="2200" b="1" dirty="0"/>
          </a:p>
        </p:txBody>
      </p:sp>
      <p:graphicFrame>
        <p:nvGraphicFramePr>
          <p:cNvPr id="5" name="Table 15">
            <a:extLst>
              <a:ext uri="{FF2B5EF4-FFF2-40B4-BE49-F238E27FC236}">
                <a16:creationId xmlns:a16="http://schemas.microsoft.com/office/drawing/2014/main" id="{532555AA-2C70-4AF2-9776-A5CEBB39DB22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1447800"/>
          <a:ext cx="438070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932">
                  <a:extLst>
                    <a:ext uri="{9D8B030D-6E8A-4147-A177-3AD203B41FA5}">
                      <a16:colId xmlns:a16="http://schemas.microsoft.com/office/drawing/2014/main" val="673814403"/>
                    </a:ext>
                  </a:extLst>
                </a:gridCol>
                <a:gridCol w="1010932">
                  <a:extLst>
                    <a:ext uri="{9D8B030D-6E8A-4147-A177-3AD203B41FA5}">
                      <a16:colId xmlns:a16="http://schemas.microsoft.com/office/drawing/2014/main" val="3502081763"/>
                    </a:ext>
                  </a:extLst>
                </a:gridCol>
                <a:gridCol w="606559">
                  <a:extLst>
                    <a:ext uri="{9D8B030D-6E8A-4147-A177-3AD203B41FA5}">
                      <a16:colId xmlns:a16="http://schemas.microsoft.com/office/drawing/2014/main" val="161547448"/>
                    </a:ext>
                  </a:extLst>
                </a:gridCol>
                <a:gridCol w="1280514">
                  <a:extLst>
                    <a:ext uri="{9D8B030D-6E8A-4147-A177-3AD203B41FA5}">
                      <a16:colId xmlns:a16="http://schemas.microsoft.com/office/drawing/2014/main" val="79976170"/>
                    </a:ext>
                  </a:extLst>
                </a:gridCol>
                <a:gridCol w="471768">
                  <a:extLst>
                    <a:ext uri="{9D8B030D-6E8A-4147-A177-3AD203B41FA5}">
                      <a16:colId xmlns:a16="http://schemas.microsoft.com/office/drawing/2014/main" val="4198674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837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766968"/>
                  </a:ext>
                </a:extLst>
              </a:tr>
            </a:tbl>
          </a:graphicData>
        </a:graphic>
      </p:graphicFrame>
      <p:graphicFrame>
        <p:nvGraphicFramePr>
          <p:cNvPr id="16" name="Table 31">
            <a:extLst>
              <a:ext uri="{FF2B5EF4-FFF2-40B4-BE49-F238E27FC236}">
                <a16:creationId xmlns:a16="http://schemas.microsoft.com/office/drawing/2014/main" id="{3B3A7CE3-6043-4113-A237-A14BF6EFFE00}"/>
              </a:ext>
            </a:extLst>
          </p:cNvPr>
          <p:cNvGraphicFramePr>
            <a:graphicFrameLocks noGrp="1"/>
          </p:cNvGraphicFramePr>
          <p:nvPr/>
        </p:nvGraphicFramePr>
        <p:xfrm>
          <a:off x="399854" y="2207789"/>
          <a:ext cx="43807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47946">
                  <a:extLst>
                    <a:ext uri="{9D8B030D-6E8A-4147-A177-3AD203B41FA5}">
                      <a16:colId xmlns:a16="http://schemas.microsoft.com/office/drawing/2014/main" val="26100392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32700040"/>
                    </a:ext>
                  </a:extLst>
                </a:gridCol>
                <a:gridCol w="666077">
                  <a:extLst>
                    <a:ext uri="{9D8B030D-6E8A-4147-A177-3AD203B41FA5}">
                      <a16:colId xmlns:a16="http://schemas.microsoft.com/office/drawing/2014/main" val="3251867055"/>
                    </a:ext>
                  </a:extLst>
                </a:gridCol>
                <a:gridCol w="1238923">
                  <a:extLst>
                    <a:ext uri="{9D8B030D-6E8A-4147-A177-3AD203B41FA5}">
                      <a16:colId xmlns:a16="http://schemas.microsoft.com/office/drawing/2014/main" val="3554460642"/>
                    </a:ext>
                  </a:extLst>
                </a:gridCol>
                <a:gridCol w="513359">
                  <a:extLst>
                    <a:ext uri="{9D8B030D-6E8A-4147-A177-3AD203B41FA5}">
                      <a16:colId xmlns:a16="http://schemas.microsoft.com/office/drawing/2014/main" val="784776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500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FA34E582-17EC-4E33-8330-5F13C71128DF}"/>
              </a:ext>
            </a:extLst>
          </p:cNvPr>
          <p:cNvSpPr txBox="1"/>
          <p:nvPr/>
        </p:nvSpPr>
        <p:spPr>
          <a:xfrm>
            <a:off x="881223" y="5512713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1100</a:t>
            </a:r>
          </a:p>
          <a:p>
            <a:r>
              <a:rPr lang="en-US" sz="2200" dirty="0"/>
              <a:t>0111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0F4F164-0762-4E63-8E7B-848F2182D2D9}"/>
              </a:ext>
            </a:extLst>
          </p:cNvPr>
          <p:cNvCxnSpPr/>
          <p:nvPr/>
        </p:nvCxnSpPr>
        <p:spPr>
          <a:xfrm>
            <a:off x="914400" y="6282154"/>
            <a:ext cx="914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149D80A-43FF-4F43-9828-DE404D490A0B}"/>
              </a:ext>
            </a:extLst>
          </p:cNvPr>
          <p:cNvSpPr txBox="1"/>
          <p:nvPr/>
        </p:nvSpPr>
        <p:spPr>
          <a:xfrm>
            <a:off x="609600" y="6350913"/>
            <a:ext cx="1295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1  0011</a:t>
            </a:r>
          </a:p>
        </p:txBody>
      </p:sp>
      <p:graphicFrame>
        <p:nvGraphicFramePr>
          <p:cNvPr id="35" name="Table 31">
            <a:extLst>
              <a:ext uri="{FF2B5EF4-FFF2-40B4-BE49-F238E27FC236}">
                <a16:creationId xmlns:a16="http://schemas.microsoft.com/office/drawing/2014/main" id="{13257864-531B-433A-A18F-69E424FC59AE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2639452"/>
          <a:ext cx="43807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47946">
                  <a:extLst>
                    <a:ext uri="{9D8B030D-6E8A-4147-A177-3AD203B41FA5}">
                      <a16:colId xmlns:a16="http://schemas.microsoft.com/office/drawing/2014/main" val="26100392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32700040"/>
                    </a:ext>
                  </a:extLst>
                </a:gridCol>
                <a:gridCol w="666077">
                  <a:extLst>
                    <a:ext uri="{9D8B030D-6E8A-4147-A177-3AD203B41FA5}">
                      <a16:colId xmlns:a16="http://schemas.microsoft.com/office/drawing/2014/main" val="3251867055"/>
                    </a:ext>
                  </a:extLst>
                </a:gridCol>
                <a:gridCol w="1238923">
                  <a:extLst>
                    <a:ext uri="{9D8B030D-6E8A-4147-A177-3AD203B41FA5}">
                      <a16:colId xmlns:a16="http://schemas.microsoft.com/office/drawing/2014/main" val="3554460642"/>
                    </a:ext>
                  </a:extLst>
                </a:gridCol>
                <a:gridCol w="513359">
                  <a:extLst>
                    <a:ext uri="{9D8B030D-6E8A-4147-A177-3AD203B41FA5}">
                      <a16:colId xmlns:a16="http://schemas.microsoft.com/office/drawing/2014/main" val="784776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111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5005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D3180BBE-63A8-4573-9C99-D98B2520FE20}"/>
              </a:ext>
            </a:extLst>
          </p:cNvPr>
          <p:cNvSpPr txBox="1"/>
          <p:nvPr/>
        </p:nvSpPr>
        <p:spPr>
          <a:xfrm>
            <a:off x="585850" y="5215979"/>
            <a:ext cx="150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A= A + M</a:t>
            </a:r>
          </a:p>
        </p:txBody>
      </p:sp>
      <p:graphicFrame>
        <p:nvGraphicFramePr>
          <p:cNvPr id="19" name="Table 31">
            <a:extLst>
              <a:ext uri="{FF2B5EF4-FFF2-40B4-BE49-F238E27FC236}">
                <a16:creationId xmlns:a16="http://schemas.microsoft.com/office/drawing/2014/main" id="{870F2665-3C5D-4096-95C6-10488A096955}"/>
              </a:ext>
            </a:extLst>
          </p:cNvPr>
          <p:cNvGraphicFramePr>
            <a:graphicFrameLocks noGrp="1"/>
          </p:cNvGraphicFramePr>
          <p:nvPr/>
        </p:nvGraphicFramePr>
        <p:xfrm>
          <a:off x="399854" y="3048000"/>
          <a:ext cx="4380705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47946">
                  <a:extLst>
                    <a:ext uri="{9D8B030D-6E8A-4147-A177-3AD203B41FA5}">
                      <a16:colId xmlns:a16="http://schemas.microsoft.com/office/drawing/2014/main" val="26100392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32700040"/>
                    </a:ext>
                  </a:extLst>
                </a:gridCol>
                <a:gridCol w="666077">
                  <a:extLst>
                    <a:ext uri="{9D8B030D-6E8A-4147-A177-3AD203B41FA5}">
                      <a16:colId xmlns:a16="http://schemas.microsoft.com/office/drawing/2014/main" val="3251867055"/>
                    </a:ext>
                  </a:extLst>
                </a:gridCol>
                <a:gridCol w="1238923">
                  <a:extLst>
                    <a:ext uri="{9D8B030D-6E8A-4147-A177-3AD203B41FA5}">
                      <a16:colId xmlns:a16="http://schemas.microsoft.com/office/drawing/2014/main" val="3554460642"/>
                    </a:ext>
                  </a:extLst>
                </a:gridCol>
                <a:gridCol w="513359">
                  <a:extLst>
                    <a:ext uri="{9D8B030D-6E8A-4147-A177-3AD203B41FA5}">
                      <a16:colId xmlns:a16="http://schemas.microsoft.com/office/drawing/2014/main" val="784776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5005"/>
                  </a:ext>
                </a:extLst>
              </a:tr>
            </a:tbl>
          </a:graphicData>
        </a:graphic>
      </p:graphicFrame>
      <p:graphicFrame>
        <p:nvGraphicFramePr>
          <p:cNvPr id="20" name="Table 31">
            <a:extLst>
              <a:ext uri="{FF2B5EF4-FFF2-40B4-BE49-F238E27FC236}">
                <a16:creationId xmlns:a16="http://schemas.microsoft.com/office/drawing/2014/main" id="{8F64B915-D483-4AD7-9809-14DC7DD6D903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3479663"/>
          <a:ext cx="4380705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47946">
                  <a:extLst>
                    <a:ext uri="{9D8B030D-6E8A-4147-A177-3AD203B41FA5}">
                      <a16:colId xmlns:a16="http://schemas.microsoft.com/office/drawing/2014/main" val="26100392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32700040"/>
                    </a:ext>
                  </a:extLst>
                </a:gridCol>
                <a:gridCol w="666077">
                  <a:extLst>
                    <a:ext uri="{9D8B030D-6E8A-4147-A177-3AD203B41FA5}">
                      <a16:colId xmlns:a16="http://schemas.microsoft.com/office/drawing/2014/main" val="3251867055"/>
                    </a:ext>
                  </a:extLst>
                </a:gridCol>
                <a:gridCol w="1238923">
                  <a:extLst>
                    <a:ext uri="{9D8B030D-6E8A-4147-A177-3AD203B41FA5}">
                      <a16:colId xmlns:a16="http://schemas.microsoft.com/office/drawing/2014/main" val="3554460642"/>
                    </a:ext>
                  </a:extLst>
                </a:gridCol>
                <a:gridCol w="513359">
                  <a:extLst>
                    <a:ext uri="{9D8B030D-6E8A-4147-A177-3AD203B41FA5}">
                      <a16:colId xmlns:a16="http://schemas.microsoft.com/office/drawing/2014/main" val="784776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111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5005"/>
                  </a:ext>
                </a:extLst>
              </a:tr>
            </a:tbl>
          </a:graphicData>
        </a:graphic>
      </p:graphicFrame>
      <p:graphicFrame>
        <p:nvGraphicFramePr>
          <p:cNvPr id="21" name="Table 31">
            <a:extLst>
              <a:ext uri="{FF2B5EF4-FFF2-40B4-BE49-F238E27FC236}">
                <a16:creationId xmlns:a16="http://schemas.microsoft.com/office/drawing/2014/main" id="{8F0B9617-20C2-41C1-A5DD-970770267DA6}"/>
              </a:ext>
            </a:extLst>
          </p:cNvPr>
          <p:cNvGraphicFramePr>
            <a:graphicFrameLocks noGrp="1"/>
          </p:cNvGraphicFramePr>
          <p:nvPr/>
        </p:nvGraphicFramePr>
        <p:xfrm>
          <a:off x="399854" y="3921897"/>
          <a:ext cx="43807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47946">
                  <a:extLst>
                    <a:ext uri="{9D8B030D-6E8A-4147-A177-3AD203B41FA5}">
                      <a16:colId xmlns:a16="http://schemas.microsoft.com/office/drawing/2014/main" val="26100392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32700040"/>
                    </a:ext>
                  </a:extLst>
                </a:gridCol>
                <a:gridCol w="666077">
                  <a:extLst>
                    <a:ext uri="{9D8B030D-6E8A-4147-A177-3AD203B41FA5}">
                      <a16:colId xmlns:a16="http://schemas.microsoft.com/office/drawing/2014/main" val="3251867055"/>
                    </a:ext>
                  </a:extLst>
                </a:gridCol>
                <a:gridCol w="1238923">
                  <a:extLst>
                    <a:ext uri="{9D8B030D-6E8A-4147-A177-3AD203B41FA5}">
                      <a16:colId xmlns:a16="http://schemas.microsoft.com/office/drawing/2014/main" val="3554460642"/>
                    </a:ext>
                  </a:extLst>
                </a:gridCol>
                <a:gridCol w="513359">
                  <a:extLst>
                    <a:ext uri="{9D8B030D-6E8A-4147-A177-3AD203B41FA5}">
                      <a16:colId xmlns:a16="http://schemas.microsoft.com/office/drawing/2014/main" val="784776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5005"/>
                  </a:ext>
                </a:extLst>
              </a:tr>
            </a:tbl>
          </a:graphicData>
        </a:graphic>
      </p:graphicFrame>
      <p:graphicFrame>
        <p:nvGraphicFramePr>
          <p:cNvPr id="22" name="Table 31">
            <a:extLst>
              <a:ext uri="{FF2B5EF4-FFF2-40B4-BE49-F238E27FC236}">
                <a16:creationId xmlns:a16="http://schemas.microsoft.com/office/drawing/2014/main" id="{1A97E070-E137-4B64-A8B6-381785464B0B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4353560"/>
          <a:ext cx="438070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6100392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3270004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518670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54460642"/>
                    </a:ext>
                  </a:extLst>
                </a:gridCol>
                <a:gridCol w="494504">
                  <a:extLst>
                    <a:ext uri="{9D8B030D-6E8A-4147-A177-3AD203B41FA5}">
                      <a16:colId xmlns:a16="http://schemas.microsoft.com/office/drawing/2014/main" val="784776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1101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011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500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D0A4798-4A41-4F9B-BA8C-4D475A5DE22A}"/>
              </a:ext>
            </a:extLst>
          </p:cNvPr>
          <p:cNvSpPr txBox="1"/>
          <p:nvPr/>
        </p:nvSpPr>
        <p:spPr>
          <a:xfrm>
            <a:off x="3590827" y="5512713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0001</a:t>
            </a:r>
          </a:p>
          <a:p>
            <a:r>
              <a:rPr lang="en-US" sz="2200" dirty="0"/>
              <a:t>0111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C6A6A0-8E19-49B9-96F0-55083CFF0512}"/>
              </a:ext>
            </a:extLst>
          </p:cNvPr>
          <p:cNvCxnSpPr/>
          <p:nvPr/>
        </p:nvCxnSpPr>
        <p:spPr>
          <a:xfrm>
            <a:off x="3624004" y="6282154"/>
            <a:ext cx="914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D860868-8B30-41B1-8F99-6DE2392E2033}"/>
              </a:ext>
            </a:extLst>
          </p:cNvPr>
          <p:cNvSpPr txBox="1"/>
          <p:nvPr/>
        </p:nvSpPr>
        <p:spPr>
          <a:xfrm>
            <a:off x="3319204" y="6350913"/>
            <a:ext cx="1295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1  1010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BFF8EA-C5F0-4E5F-962B-77620F90F88B}"/>
              </a:ext>
            </a:extLst>
          </p:cNvPr>
          <p:cNvSpPr txBox="1"/>
          <p:nvPr/>
        </p:nvSpPr>
        <p:spPr>
          <a:xfrm>
            <a:off x="3295454" y="5215979"/>
            <a:ext cx="150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A= A - M</a:t>
            </a:r>
          </a:p>
        </p:txBody>
      </p:sp>
      <p:graphicFrame>
        <p:nvGraphicFramePr>
          <p:cNvPr id="30" name="Table 31">
            <a:extLst>
              <a:ext uri="{FF2B5EF4-FFF2-40B4-BE49-F238E27FC236}">
                <a16:creationId xmlns:a16="http://schemas.microsoft.com/office/drawing/2014/main" id="{C82C3E1C-7DA7-44C8-893A-2D89F1383263}"/>
              </a:ext>
            </a:extLst>
          </p:cNvPr>
          <p:cNvGraphicFramePr>
            <a:graphicFrameLocks noGrp="1"/>
          </p:cNvGraphicFramePr>
          <p:nvPr/>
        </p:nvGraphicFramePr>
        <p:xfrm>
          <a:off x="419895" y="4760097"/>
          <a:ext cx="4380705" cy="37084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047946">
                  <a:extLst>
                    <a:ext uri="{9D8B030D-6E8A-4147-A177-3AD203B41FA5}">
                      <a16:colId xmlns:a16="http://schemas.microsoft.com/office/drawing/2014/main" val="26100392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32700040"/>
                    </a:ext>
                  </a:extLst>
                </a:gridCol>
                <a:gridCol w="666077">
                  <a:extLst>
                    <a:ext uri="{9D8B030D-6E8A-4147-A177-3AD203B41FA5}">
                      <a16:colId xmlns:a16="http://schemas.microsoft.com/office/drawing/2014/main" val="3251867055"/>
                    </a:ext>
                  </a:extLst>
                </a:gridCol>
                <a:gridCol w="1238923">
                  <a:extLst>
                    <a:ext uri="{9D8B030D-6E8A-4147-A177-3AD203B41FA5}">
                      <a16:colId xmlns:a16="http://schemas.microsoft.com/office/drawing/2014/main" val="3554460642"/>
                    </a:ext>
                  </a:extLst>
                </a:gridCol>
                <a:gridCol w="513359">
                  <a:extLst>
                    <a:ext uri="{9D8B030D-6E8A-4147-A177-3AD203B41FA5}">
                      <a16:colId xmlns:a16="http://schemas.microsoft.com/office/drawing/2014/main" val="784776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5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69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6" grpId="0"/>
      <p:bldP spid="26" grpId="0"/>
      <p:bldP spid="28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6FB0155-B57F-44EB-9CE4-A8B7CBE1B4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4926"/>
            <a:ext cx="7467600" cy="1143000"/>
          </a:xfrm>
        </p:spPr>
        <p:txBody>
          <a:bodyPr/>
          <a:lstStyle/>
          <a:p>
            <a:r>
              <a:rPr lang="en-US" altLang="en-US" dirty="0"/>
              <a:t>Result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4C16F7E-3236-447D-B96A-AD6BDFD0F71A}"/>
              </a:ext>
            </a:extLst>
          </p:cNvPr>
          <p:cNvGraphicFramePr>
            <a:graphicFrameLocks noGrp="1"/>
          </p:cNvGraphicFramePr>
          <p:nvPr/>
        </p:nvGraphicFramePr>
        <p:xfrm>
          <a:off x="377674" y="1760220"/>
          <a:ext cx="7467599" cy="344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264">
                  <a:extLst>
                    <a:ext uri="{9D8B030D-6E8A-4147-A177-3AD203B41FA5}">
                      <a16:colId xmlns:a16="http://schemas.microsoft.com/office/drawing/2014/main" val="224260202"/>
                    </a:ext>
                  </a:extLst>
                </a:gridCol>
                <a:gridCol w="821792">
                  <a:extLst>
                    <a:ext uri="{9D8B030D-6E8A-4147-A177-3AD203B41FA5}">
                      <a16:colId xmlns:a16="http://schemas.microsoft.com/office/drawing/2014/main" val="776497449"/>
                    </a:ext>
                  </a:extLst>
                </a:gridCol>
                <a:gridCol w="684827">
                  <a:extLst>
                    <a:ext uri="{9D8B030D-6E8A-4147-A177-3AD203B41FA5}">
                      <a16:colId xmlns:a16="http://schemas.microsoft.com/office/drawing/2014/main" val="1734812938"/>
                    </a:ext>
                  </a:extLst>
                </a:gridCol>
                <a:gridCol w="821792">
                  <a:extLst>
                    <a:ext uri="{9D8B030D-6E8A-4147-A177-3AD203B41FA5}">
                      <a16:colId xmlns:a16="http://schemas.microsoft.com/office/drawing/2014/main" val="2334000704"/>
                    </a:ext>
                  </a:extLst>
                </a:gridCol>
                <a:gridCol w="547861">
                  <a:extLst>
                    <a:ext uri="{9D8B030D-6E8A-4147-A177-3AD203B41FA5}">
                      <a16:colId xmlns:a16="http://schemas.microsoft.com/office/drawing/2014/main" val="1205369264"/>
                    </a:ext>
                  </a:extLst>
                </a:gridCol>
                <a:gridCol w="3698063">
                  <a:extLst>
                    <a:ext uri="{9D8B030D-6E8A-4147-A177-3AD203B41FA5}">
                      <a16:colId xmlns:a16="http://schemas.microsoft.com/office/drawing/2014/main" val="921927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095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37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A=A-M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513396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ASR(A, Q, Q</a:t>
                      </a:r>
                      <a:r>
                        <a:rPr lang="en-US" baseline="-25000" dirty="0"/>
                        <a:t>-1</a:t>
                      </a:r>
                      <a:r>
                        <a:rPr lang="en-US" dirty="0"/>
                        <a:t>) and n=n-1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11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A=A+M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54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ASR(A, Q, Q</a:t>
                      </a:r>
                      <a:r>
                        <a:rPr lang="en-US" baseline="-25000" dirty="0"/>
                        <a:t>-1</a:t>
                      </a:r>
                      <a:r>
                        <a:rPr lang="en-US" dirty="0"/>
                        <a:t>) and n=n-1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999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A=A-M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46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ASR(A, Q, Q</a:t>
                      </a:r>
                      <a:r>
                        <a:rPr lang="en-US" baseline="-25000" dirty="0"/>
                        <a:t>-1</a:t>
                      </a:r>
                      <a:r>
                        <a:rPr lang="en-US" dirty="0"/>
                        <a:t>) and n=n-1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029573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ASR(A, Q, Q</a:t>
                      </a:r>
                      <a:r>
                        <a:rPr lang="en-US" baseline="-25000" dirty="0"/>
                        <a:t>-1</a:t>
                      </a:r>
                      <a:r>
                        <a:rPr lang="en-US" dirty="0"/>
                        <a:t>) and n=n-1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66140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4CFAF6A-7788-4EF5-AB00-8A231482C9D6}"/>
              </a:ext>
            </a:extLst>
          </p:cNvPr>
          <p:cNvSpPr/>
          <p:nvPr/>
        </p:nvSpPr>
        <p:spPr>
          <a:xfrm>
            <a:off x="399670" y="1143000"/>
            <a:ext cx="83666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200" b="1" dirty="0"/>
              <a:t>7 x -3 = 0111 x 1101 (0011, 1100 +1 = 1101) = - 21 </a:t>
            </a:r>
            <a:endParaRPr lang="en-US" sz="2200" b="1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B2E1AB5-C6E3-46C2-AD7A-E9A19DCC00F7}"/>
              </a:ext>
            </a:extLst>
          </p:cNvPr>
          <p:cNvSpPr/>
          <p:nvPr/>
        </p:nvSpPr>
        <p:spPr>
          <a:xfrm rot="16200000">
            <a:off x="976792" y="4702919"/>
            <a:ext cx="445957" cy="1600200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051429-703D-4373-89F1-1231040FE84B}"/>
              </a:ext>
            </a:extLst>
          </p:cNvPr>
          <p:cNvSpPr/>
          <p:nvPr/>
        </p:nvSpPr>
        <p:spPr>
          <a:xfrm>
            <a:off x="377674" y="5804118"/>
            <a:ext cx="25955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200" b="1" dirty="0"/>
              <a:t>11101011 = -21</a:t>
            </a:r>
            <a:r>
              <a:rPr lang="en-US" altLang="en-US" sz="2200" b="1" baseline="-25000" dirty="0"/>
              <a:t>(10)</a:t>
            </a:r>
            <a:endParaRPr lang="en-US" sz="2200" b="1" baseline="-25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FE284D-EEAC-4687-80C0-70E9A8C155F5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5657928"/>
          <a:ext cx="5937250" cy="7232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7520">
                  <a:extLst>
                    <a:ext uri="{9D8B030D-6E8A-4147-A177-3AD203B41FA5}">
                      <a16:colId xmlns:a16="http://schemas.microsoft.com/office/drawing/2014/main" val="42854354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912253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8957206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243473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2133517"/>
                    </a:ext>
                  </a:extLst>
                </a:gridCol>
                <a:gridCol w="625700">
                  <a:extLst>
                    <a:ext uri="{9D8B030D-6E8A-4147-A177-3AD203B41FA5}">
                      <a16:colId xmlns:a16="http://schemas.microsoft.com/office/drawing/2014/main" val="3140561546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2075747167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10658300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-128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  64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 32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  16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   8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  4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  2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 1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5802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1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75084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30AC388-9377-4604-888F-178DF378FF21}"/>
              </a:ext>
            </a:extLst>
          </p:cNvPr>
          <p:cNvSpPr txBox="1"/>
          <p:nvPr/>
        </p:nvSpPr>
        <p:spPr>
          <a:xfrm>
            <a:off x="3352800" y="6381193"/>
            <a:ext cx="5562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-128+64+32+8+2+1= -21</a:t>
            </a:r>
          </a:p>
        </p:txBody>
      </p:sp>
    </p:spTree>
    <p:extLst>
      <p:ext uri="{BB962C8B-B14F-4D97-AF65-F5344CB8AC3E}">
        <p14:creationId xmlns:p14="http://schemas.microsoft.com/office/powerpoint/2010/main" val="308616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ABAF-3BC3-4A57-B83B-8A97FAF6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Negation-Example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4972A-4948-4055-ADF8-DDE7C7FB53E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4267200" cy="4873752"/>
          </a:xfrm>
        </p:spPr>
        <p:txBody>
          <a:bodyPr/>
          <a:lstStyle/>
          <a:p>
            <a:r>
              <a:rPr lang="en-US" dirty="0"/>
              <a:t> -7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0111  = 7</a:t>
            </a:r>
          </a:p>
          <a:p>
            <a:pPr marL="0" indent="0">
              <a:buNone/>
            </a:pPr>
            <a:r>
              <a:rPr lang="en-US" dirty="0"/>
              <a:t> 1000  = (7)</a:t>
            </a:r>
            <a:r>
              <a:rPr lang="en-US" baseline="30000" dirty="0"/>
              <a:t>0 </a:t>
            </a:r>
            <a:r>
              <a:rPr lang="en-US" dirty="0"/>
              <a:t>1’s Complement</a:t>
            </a:r>
          </a:p>
          <a:p>
            <a:pPr marL="0" indent="0">
              <a:buNone/>
            </a:pPr>
            <a:r>
              <a:rPr lang="en-US" dirty="0"/>
              <a:t> 1000 + 1 = 2’s Complement</a:t>
            </a:r>
          </a:p>
          <a:p>
            <a:pPr marL="0" indent="0">
              <a:buNone/>
            </a:pPr>
            <a:r>
              <a:rPr lang="en-US" dirty="0"/>
              <a:t> 1001 = -7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05E13-195D-4F0D-B222-AD992F4401C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BF2C6B-5A6F-446A-96D6-C9B019C61B19}"/>
              </a:ext>
            </a:extLst>
          </p:cNvPr>
          <p:cNvSpPr txBox="1">
            <a:spLocks/>
          </p:cNvSpPr>
          <p:nvPr/>
        </p:nvSpPr>
        <p:spPr>
          <a:xfrm>
            <a:off x="4419600" y="1600200"/>
            <a:ext cx="4267200" cy="48737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-6</a:t>
            </a:r>
          </a:p>
          <a:p>
            <a:pPr marL="0" indent="0">
              <a:buFont typeface="Wingdings"/>
              <a:buNone/>
            </a:pPr>
            <a:endParaRPr lang="en-US" dirty="0"/>
          </a:p>
          <a:p>
            <a:pPr marL="0" indent="0">
              <a:buFont typeface="Wingdings"/>
              <a:buNone/>
            </a:pPr>
            <a:r>
              <a:rPr lang="en-US" dirty="0"/>
              <a:t> 0110  = 6</a:t>
            </a:r>
          </a:p>
          <a:p>
            <a:pPr marL="0" indent="0">
              <a:buFont typeface="Wingdings"/>
              <a:buNone/>
            </a:pPr>
            <a:r>
              <a:rPr lang="en-US" dirty="0"/>
              <a:t> 1001  = (6)</a:t>
            </a:r>
            <a:r>
              <a:rPr lang="en-US" baseline="30000" dirty="0"/>
              <a:t>0 </a:t>
            </a:r>
            <a:r>
              <a:rPr lang="en-US" dirty="0"/>
              <a:t>1’s Complement</a:t>
            </a:r>
          </a:p>
          <a:p>
            <a:pPr marL="0" indent="0">
              <a:buFont typeface="Wingdings"/>
              <a:buNone/>
            </a:pPr>
            <a:r>
              <a:rPr lang="en-US" dirty="0"/>
              <a:t> 1001 + 1 = 2’s Complement</a:t>
            </a:r>
          </a:p>
          <a:p>
            <a:pPr marL="0" indent="0">
              <a:buFont typeface="Wingdings"/>
              <a:buNone/>
            </a:pPr>
            <a:r>
              <a:rPr lang="en-US" dirty="0"/>
              <a:t> 1010 = -6</a:t>
            </a:r>
          </a:p>
        </p:txBody>
      </p:sp>
    </p:spTree>
    <p:extLst>
      <p:ext uri="{BB962C8B-B14F-4D97-AF65-F5344CB8AC3E}">
        <p14:creationId xmlns:p14="http://schemas.microsoft.com/office/powerpoint/2010/main" val="196083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CF64-3EE5-425F-B482-C4465FB2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Addition-Example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6C764-914B-41FD-9855-6FFA3716E6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9A0BE-A21F-4C27-B6C0-706CFF71531F}"/>
              </a:ext>
            </a:extLst>
          </p:cNvPr>
          <p:cNvSpPr txBox="1"/>
          <p:nvPr/>
        </p:nvSpPr>
        <p:spPr>
          <a:xfrm>
            <a:off x="1341119" y="3035486"/>
            <a:ext cx="224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0   1    =  +5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40B3A2-9179-40B6-984B-7756ABAB99DC}"/>
              </a:ext>
            </a:extLst>
          </p:cNvPr>
          <p:cNvSpPr txBox="1"/>
          <p:nvPr/>
        </p:nvSpPr>
        <p:spPr>
          <a:xfrm>
            <a:off x="1371600" y="335195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0   0   =  +4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F3F01F-B6D6-4A12-A8C9-9D580DA2E8F7}"/>
              </a:ext>
            </a:extLst>
          </p:cNvPr>
          <p:cNvCxnSpPr/>
          <p:nvPr/>
        </p:nvCxnSpPr>
        <p:spPr>
          <a:xfrm>
            <a:off x="1042606" y="3721286"/>
            <a:ext cx="25387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AEEFA3-A0DB-4279-8812-9539C9C3A840}"/>
              </a:ext>
            </a:extLst>
          </p:cNvPr>
          <p:cNvSpPr txBox="1"/>
          <p:nvPr/>
        </p:nvSpPr>
        <p:spPr>
          <a:xfrm>
            <a:off x="1295400" y="373295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1    0    0   1   =  +9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5C73E9-D36B-406D-8482-907383A9445A}"/>
              </a:ext>
            </a:extLst>
          </p:cNvPr>
          <p:cNvCxnSpPr/>
          <p:nvPr/>
        </p:nvCxnSpPr>
        <p:spPr>
          <a:xfrm>
            <a:off x="2590800" y="2738794"/>
            <a:ext cx="0" cy="3487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0C7A06-6562-4FF2-A67C-A6E057313020}"/>
              </a:ext>
            </a:extLst>
          </p:cNvPr>
          <p:cNvSpPr txBox="1"/>
          <p:nvPr/>
        </p:nvSpPr>
        <p:spPr>
          <a:xfrm>
            <a:off x="2724150" y="2765851"/>
            <a:ext cx="95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Cin</a:t>
            </a:r>
            <a:r>
              <a:rPr lang="en-US" sz="1600" dirty="0"/>
              <a:t> =0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FB34BF-8B95-495C-942D-79EB47C3227A}"/>
              </a:ext>
            </a:extLst>
          </p:cNvPr>
          <p:cNvSpPr txBox="1"/>
          <p:nvPr/>
        </p:nvSpPr>
        <p:spPr>
          <a:xfrm>
            <a:off x="921471" y="3741980"/>
            <a:ext cx="42722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D9AD17-B0DE-4579-8F84-BA5317A0E2CA}"/>
              </a:ext>
            </a:extLst>
          </p:cNvPr>
          <p:cNvCxnSpPr/>
          <p:nvPr/>
        </p:nvCxnSpPr>
        <p:spPr>
          <a:xfrm flipH="1">
            <a:off x="2286000" y="2959286"/>
            <a:ext cx="2770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7AE8420-3ED2-4468-894E-8F91DA4E8291}"/>
              </a:ext>
            </a:extLst>
          </p:cNvPr>
          <p:cNvSpPr txBox="1"/>
          <p:nvPr/>
        </p:nvSpPr>
        <p:spPr>
          <a:xfrm>
            <a:off x="2209801" y="246833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768911-7A14-45AC-BCE1-20B83A25C39F}"/>
              </a:ext>
            </a:extLst>
          </p:cNvPr>
          <p:cNvCxnSpPr/>
          <p:nvPr/>
        </p:nvCxnSpPr>
        <p:spPr>
          <a:xfrm flipH="1">
            <a:off x="1932709" y="2959286"/>
            <a:ext cx="2770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7B8D9FD-339D-433D-AE51-2CB17B22DF7C}"/>
              </a:ext>
            </a:extLst>
          </p:cNvPr>
          <p:cNvSpPr txBox="1"/>
          <p:nvPr/>
        </p:nvSpPr>
        <p:spPr>
          <a:xfrm>
            <a:off x="1905001" y="246833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A3896C-7B17-4561-885C-F60F39320094}"/>
              </a:ext>
            </a:extLst>
          </p:cNvPr>
          <p:cNvCxnSpPr/>
          <p:nvPr/>
        </p:nvCxnSpPr>
        <p:spPr>
          <a:xfrm flipH="1">
            <a:off x="1524000" y="2959286"/>
            <a:ext cx="2770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EFBC83-283C-4B1E-93EA-6C678A40BA51}"/>
              </a:ext>
            </a:extLst>
          </p:cNvPr>
          <p:cNvSpPr txBox="1"/>
          <p:nvPr/>
        </p:nvSpPr>
        <p:spPr>
          <a:xfrm>
            <a:off x="1524001" y="246833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11C9BF-721C-424D-B10D-84478C09F0CD}"/>
              </a:ext>
            </a:extLst>
          </p:cNvPr>
          <p:cNvSpPr txBox="1"/>
          <p:nvPr/>
        </p:nvSpPr>
        <p:spPr>
          <a:xfrm>
            <a:off x="5455920" y="312341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0    0   1    =  -7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A3DF95-66CF-442C-9F4F-B22DC6A4344F}"/>
              </a:ext>
            </a:extLst>
          </p:cNvPr>
          <p:cNvSpPr txBox="1"/>
          <p:nvPr/>
        </p:nvSpPr>
        <p:spPr>
          <a:xfrm>
            <a:off x="5486400" y="343988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0    1   0   =  -6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DA6EA9-BDF2-44A8-920C-33B703F4B4CC}"/>
              </a:ext>
            </a:extLst>
          </p:cNvPr>
          <p:cNvCxnSpPr/>
          <p:nvPr/>
        </p:nvCxnSpPr>
        <p:spPr>
          <a:xfrm>
            <a:off x="5157406" y="3809216"/>
            <a:ext cx="25387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73F0D3-076E-47A4-93C7-9C2744B92097}"/>
              </a:ext>
            </a:extLst>
          </p:cNvPr>
          <p:cNvSpPr txBox="1"/>
          <p:nvPr/>
        </p:nvSpPr>
        <p:spPr>
          <a:xfrm>
            <a:off x="5410200" y="382088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    0    1   1   =  -13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90318B-B5D7-47F5-905E-D4DFDE8913D0}"/>
              </a:ext>
            </a:extLst>
          </p:cNvPr>
          <p:cNvCxnSpPr/>
          <p:nvPr/>
        </p:nvCxnSpPr>
        <p:spPr>
          <a:xfrm>
            <a:off x="6705600" y="2826724"/>
            <a:ext cx="0" cy="3487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3DFFF3E-B5A5-4891-8EB5-1C6D20B15370}"/>
              </a:ext>
            </a:extLst>
          </p:cNvPr>
          <p:cNvSpPr txBox="1"/>
          <p:nvPr/>
        </p:nvSpPr>
        <p:spPr>
          <a:xfrm>
            <a:off x="6838950" y="2853781"/>
            <a:ext cx="95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Cin</a:t>
            </a:r>
            <a:r>
              <a:rPr lang="en-US" sz="1600" dirty="0"/>
              <a:t> =0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BA7B46-86DE-4CEF-9D2D-2DCC6F584DE2}"/>
              </a:ext>
            </a:extLst>
          </p:cNvPr>
          <p:cNvCxnSpPr/>
          <p:nvPr/>
        </p:nvCxnSpPr>
        <p:spPr>
          <a:xfrm flipH="1">
            <a:off x="6400800" y="3047216"/>
            <a:ext cx="2770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488FF78-398E-43FF-BC62-88C95694C25C}"/>
              </a:ext>
            </a:extLst>
          </p:cNvPr>
          <p:cNvSpPr txBox="1"/>
          <p:nvPr/>
        </p:nvSpPr>
        <p:spPr>
          <a:xfrm>
            <a:off x="6324601" y="255626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C297F87-58A9-45C4-A5A2-E0889D74CAF2}"/>
              </a:ext>
            </a:extLst>
          </p:cNvPr>
          <p:cNvCxnSpPr/>
          <p:nvPr/>
        </p:nvCxnSpPr>
        <p:spPr>
          <a:xfrm flipH="1">
            <a:off x="6047509" y="3047216"/>
            <a:ext cx="2770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8F3A95C-0140-4836-9FD6-73474B8A9BD4}"/>
              </a:ext>
            </a:extLst>
          </p:cNvPr>
          <p:cNvSpPr txBox="1"/>
          <p:nvPr/>
        </p:nvSpPr>
        <p:spPr>
          <a:xfrm>
            <a:off x="6019801" y="255626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0A81A66-029F-49DC-BB86-E44D615CB1AC}"/>
              </a:ext>
            </a:extLst>
          </p:cNvPr>
          <p:cNvCxnSpPr/>
          <p:nvPr/>
        </p:nvCxnSpPr>
        <p:spPr>
          <a:xfrm flipH="1">
            <a:off x="5638800" y="3047216"/>
            <a:ext cx="2770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2CBF513-1C2E-474C-B20B-FB04C39674EF}"/>
              </a:ext>
            </a:extLst>
          </p:cNvPr>
          <p:cNvSpPr txBox="1"/>
          <p:nvPr/>
        </p:nvSpPr>
        <p:spPr>
          <a:xfrm>
            <a:off x="5638801" y="255626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08153C-98A1-479D-BB8E-9DC77CDB8A26}"/>
              </a:ext>
            </a:extLst>
          </p:cNvPr>
          <p:cNvSpPr txBox="1"/>
          <p:nvPr/>
        </p:nvSpPr>
        <p:spPr>
          <a:xfrm>
            <a:off x="609600" y="4542472"/>
            <a:ext cx="3378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Overflow occurs as 5 and 4 both are +</a:t>
            </a:r>
            <a:r>
              <a:rPr lang="en-US" dirty="0" err="1"/>
              <a:t>ve</a:t>
            </a:r>
            <a:r>
              <a:rPr lang="en-US" dirty="0"/>
              <a:t> but the result is –</a:t>
            </a:r>
            <a:r>
              <a:rPr lang="en-US" dirty="0" err="1"/>
              <a:t>ve</a:t>
            </a:r>
            <a:r>
              <a:rPr lang="en-US" dirty="0"/>
              <a:t> (1001). To correct the result, we need to consider the carry bit.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B8BCBD-2139-489A-B479-C17F117AD14E}"/>
              </a:ext>
            </a:extLst>
          </p:cNvPr>
          <p:cNvSpPr txBox="1"/>
          <p:nvPr/>
        </p:nvSpPr>
        <p:spPr>
          <a:xfrm>
            <a:off x="685800" y="1905000"/>
            <a:ext cx="35307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FF0000"/>
                </a:solidFill>
              </a:rPr>
              <a:t>5 + 4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058C56-EA51-4A52-906E-403532B9808E}"/>
              </a:ext>
            </a:extLst>
          </p:cNvPr>
          <p:cNvSpPr txBox="1"/>
          <p:nvPr/>
        </p:nvSpPr>
        <p:spPr>
          <a:xfrm>
            <a:off x="4775095" y="1905000"/>
            <a:ext cx="35307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FF0000"/>
                </a:solidFill>
              </a:rPr>
              <a:t>(-7) + (-6)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5AB95F-F808-40D5-B89C-AC136B4A46A3}"/>
              </a:ext>
            </a:extLst>
          </p:cNvPr>
          <p:cNvSpPr txBox="1"/>
          <p:nvPr/>
        </p:nvSpPr>
        <p:spPr>
          <a:xfrm>
            <a:off x="5059172" y="3821668"/>
            <a:ext cx="42722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86C106-D0A9-4833-B57D-F7C37784151F}"/>
              </a:ext>
            </a:extLst>
          </p:cNvPr>
          <p:cNvSpPr txBox="1"/>
          <p:nvPr/>
        </p:nvSpPr>
        <p:spPr>
          <a:xfrm>
            <a:off x="4546494" y="4542472"/>
            <a:ext cx="3378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Overflow occurs as -6 and -7 both are -</a:t>
            </a:r>
            <a:r>
              <a:rPr lang="en-US" dirty="0" err="1"/>
              <a:t>ve</a:t>
            </a:r>
            <a:r>
              <a:rPr lang="en-US" dirty="0"/>
              <a:t> but the result is +</a:t>
            </a:r>
            <a:r>
              <a:rPr lang="en-US" dirty="0" err="1"/>
              <a:t>ve</a:t>
            </a:r>
            <a:r>
              <a:rPr lang="en-US" dirty="0"/>
              <a:t> (0011). To correct the result, we need to consider the carry bit. </a:t>
            </a:r>
          </a:p>
        </p:txBody>
      </p:sp>
    </p:spTree>
    <p:extLst>
      <p:ext uri="{BB962C8B-B14F-4D97-AF65-F5344CB8AC3E}">
        <p14:creationId xmlns:p14="http://schemas.microsoft.com/office/powerpoint/2010/main" val="353960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/>
      <p:bldP spid="13" grpId="0" animBg="1"/>
      <p:bldP spid="15" grpId="0"/>
      <p:bldP spid="17" grpId="0"/>
      <p:bldP spid="19" grpId="0"/>
      <p:bldP spid="20" grpId="0"/>
      <p:bldP spid="21" grpId="0"/>
      <p:bldP spid="23" grpId="0"/>
      <p:bldP spid="25" grpId="0"/>
      <p:bldP spid="29" grpId="0"/>
      <p:bldP spid="31" grpId="0"/>
      <p:bldP spid="33" grpId="0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CF64-3EE5-425F-B482-C4465FB2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Addition-Example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6C764-914B-41FD-9855-6FFA3716E6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9A0BE-A21F-4C27-B6C0-706CFF71531F}"/>
              </a:ext>
            </a:extLst>
          </p:cNvPr>
          <p:cNvSpPr txBox="1"/>
          <p:nvPr/>
        </p:nvSpPr>
        <p:spPr>
          <a:xfrm>
            <a:off x="2514605" y="3035486"/>
            <a:ext cx="426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0    0    0   0    =  +16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40B3A2-9179-40B6-984B-7756ABAB99DC}"/>
              </a:ext>
            </a:extLst>
          </p:cNvPr>
          <p:cNvSpPr txBox="1"/>
          <p:nvPr/>
        </p:nvSpPr>
        <p:spPr>
          <a:xfrm>
            <a:off x="2514604" y="3351954"/>
            <a:ext cx="297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0    0    1    0   0    =  +4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F3F01F-B6D6-4A12-A8C9-9D580DA2E8F7}"/>
              </a:ext>
            </a:extLst>
          </p:cNvPr>
          <p:cNvCxnSpPr/>
          <p:nvPr/>
        </p:nvCxnSpPr>
        <p:spPr>
          <a:xfrm>
            <a:off x="2438405" y="3721286"/>
            <a:ext cx="30719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AEEFA3-A0DB-4279-8812-9539C9C3A840}"/>
              </a:ext>
            </a:extLst>
          </p:cNvPr>
          <p:cNvSpPr txBox="1"/>
          <p:nvPr/>
        </p:nvSpPr>
        <p:spPr>
          <a:xfrm>
            <a:off x="2514604" y="3732954"/>
            <a:ext cx="312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0    1    0   0   =  +20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5C73E9-D36B-406D-8482-907383A9445A}"/>
              </a:ext>
            </a:extLst>
          </p:cNvPr>
          <p:cNvCxnSpPr/>
          <p:nvPr/>
        </p:nvCxnSpPr>
        <p:spPr>
          <a:xfrm>
            <a:off x="4495805" y="2738794"/>
            <a:ext cx="0" cy="3487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0C7A06-6562-4FF2-A67C-A6E057313020}"/>
              </a:ext>
            </a:extLst>
          </p:cNvPr>
          <p:cNvSpPr txBox="1"/>
          <p:nvPr/>
        </p:nvSpPr>
        <p:spPr>
          <a:xfrm>
            <a:off x="4629155" y="2765851"/>
            <a:ext cx="95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Cin</a:t>
            </a:r>
            <a:r>
              <a:rPr lang="en-US" sz="1600" dirty="0"/>
              <a:t> =0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FB34BF-8B95-495C-942D-79EB47C3227A}"/>
              </a:ext>
            </a:extLst>
          </p:cNvPr>
          <p:cNvSpPr txBox="1"/>
          <p:nvPr/>
        </p:nvSpPr>
        <p:spPr>
          <a:xfrm>
            <a:off x="1934972" y="3745523"/>
            <a:ext cx="42722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08153C-98A1-479D-BB8E-9DC77CDB8A26}"/>
              </a:ext>
            </a:extLst>
          </p:cNvPr>
          <p:cNvSpPr txBox="1"/>
          <p:nvPr/>
        </p:nvSpPr>
        <p:spPr>
          <a:xfrm>
            <a:off x="685800" y="4542472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Overflow has not occurred as 16 and 4 both are +</a:t>
            </a:r>
            <a:r>
              <a:rPr lang="en-US" dirty="0" err="1"/>
              <a:t>ve</a:t>
            </a:r>
            <a:r>
              <a:rPr lang="en-US" dirty="0"/>
              <a:t> and the result is +</a:t>
            </a:r>
            <a:r>
              <a:rPr lang="en-US" dirty="0" err="1"/>
              <a:t>ve</a:t>
            </a:r>
            <a:r>
              <a:rPr lang="en-US" dirty="0"/>
              <a:t>. The result will not consider the carry bit.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B8BCBD-2139-489A-B479-C17F117AD14E}"/>
              </a:ext>
            </a:extLst>
          </p:cNvPr>
          <p:cNvSpPr txBox="1"/>
          <p:nvPr/>
        </p:nvSpPr>
        <p:spPr>
          <a:xfrm>
            <a:off x="685800" y="1905000"/>
            <a:ext cx="35307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FF0000"/>
                </a:solidFill>
              </a:rPr>
              <a:t>16+ 4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3FAB9-4639-4A38-873C-A12B04D0C2CC}"/>
              </a:ext>
            </a:extLst>
          </p:cNvPr>
          <p:cNvSpPr txBox="1"/>
          <p:nvPr/>
        </p:nvSpPr>
        <p:spPr>
          <a:xfrm>
            <a:off x="5257800" y="846138"/>
            <a:ext cx="3352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Overflow:  </a:t>
            </a:r>
          </a:p>
          <a:p>
            <a:endParaRPr lang="en-US" sz="2600" dirty="0"/>
          </a:p>
          <a:p>
            <a:r>
              <a:rPr lang="en-US" sz="2600" dirty="0"/>
              <a:t>(+</a:t>
            </a:r>
            <a:r>
              <a:rPr lang="en-US" sz="2600" dirty="0" err="1"/>
              <a:t>ve</a:t>
            </a:r>
            <a:r>
              <a:rPr lang="en-US" sz="2600" dirty="0"/>
              <a:t>) + (+</a:t>
            </a:r>
            <a:r>
              <a:rPr lang="en-US" sz="2600" dirty="0" err="1"/>
              <a:t>ve</a:t>
            </a:r>
            <a:r>
              <a:rPr lang="en-US" sz="2600" dirty="0"/>
              <a:t>) = (-</a:t>
            </a:r>
            <a:r>
              <a:rPr lang="en-US" sz="2600" dirty="0" err="1"/>
              <a:t>ve</a:t>
            </a:r>
            <a:r>
              <a:rPr lang="en-US" sz="2600" dirty="0"/>
              <a:t>)</a:t>
            </a:r>
          </a:p>
          <a:p>
            <a:r>
              <a:rPr lang="en-US" sz="2600" dirty="0"/>
              <a:t>(-</a:t>
            </a:r>
            <a:r>
              <a:rPr lang="en-US" sz="2600" dirty="0" err="1"/>
              <a:t>ve</a:t>
            </a:r>
            <a:r>
              <a:rPr lang="en-US" sz="2600" dirty="0"/>
              <a:t>) + (-</a:t>
            </a:r>
            <a:r>
              <a:rPr lang="en-US" sz="2600" dirty="0" err="1"/>
              <a:t>ve</a:t>
            </a:r>
            <a:r>
              <a:rPr lang="en-US" sz="2600" dirty="0"/>
              <a:t>) =  (+</a:t>
            </a:r>
            <a:r>
              <a:rPr lang="en-US" sz="2600" dirty="0" err="1"/>
              <a:t>ve</a:t>
            </a:r>
            <a:r>
              <a:rPr lang="en-US" sz="2600" dirty="0"/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48524-E642-447F-84EE-59E08E06270B}"/>
              </a:ext>
            </a:extLst>
          </p:cNvPr>
          <p:cNvSpPr/>
          <p:nvPr/>
        </p:nvSpPr>
        <p:spPr>
          <a:xfrm>
            <a:off x="2438405" y="3087528"/>
            <a:ext cx="406494" cy="10273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CF64-3EE5-425F-B482-C4465FB2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Subtraction-Example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6C764-914B-41FD-9855-6FFA3716E6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9A0BE-A21F-4C27-B6C0-706CFF71531F}"/>
              </a:ext>
            </a:extLst>
          </p:cNvPr>
          <p:cNvSpPr txBox="1"/>
          <p:nvPr/>
        </p:nvSpPr>
        <p:spPr>
          <a:xfrm>
            <a:off x="1341119" y="3035486"/>
            <a:ext cx="224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1   1    =  +7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40B3A2-9179-40B6-984B-7756ABAB99DC}"/>
              </a:ext>
            </a:extLst>
          </p:cNvPr>
          <p:cNvSpPr txBox="1"/>
          <p:nvPr/>
        </p:nvSpPr>
        <p:spPr>
          <a:xfrm>
            <a:off x="1371600" y="335195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 0    0   1   =  -7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F3F01F-B6D6-4A12-A8C9-9D580DA2E8F7}"/>
              </a:ext>
            </a:extLst>
          </p:cNvPr>
          <p:cNvCxnSpPr/>
          <p:nvPr/>
        </p:nvCxnSpPr>
        <p:spPr>
          <a:xfrm>
            <a:off x="1042606" y="3721286"/>
            <a:ext cx="25387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AEEFA3-A0DB-4279-8812-9539C9C3A840}"/>
              </a:ext>
            </a:extLst>
          </p:cNvPr>
          <p:cNvSpPr txBox="1"/>
          <p:nvPr/>
        </p:nvSpPr>
        <p:spPr>
          <a:xfrm>
            <a:off x="1295400" y="373295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    0    0   0   =  +0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5C73E9-D36B-406D-8482-907383A9445A}"/>
              </a:ext>
            </a:extLst>
          </p:cNvPr>
          <p:cNvCxnSpPr/>
          <p:nvPr/>
        </p:nvCxnSpPr>
        <p:spPr>
          <a:xfrm>
            <a:off x="2590800" y="2738794"/>
            <a:ext cx="0" cy="3487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0C7A06-6562-4FF2-A67C-A6E057313020}"/>
              </a:ext>
            </a:extLst>
          </p:cNvPr>
          <p:cNvSpPr txBox="1"/>
          <p:nvPr/>
        </p:nvSpPr>
        <p:spPr>
          <a:xfrm>
            <a:off x="2724150" y="2765851"/>
            <a:ext cx="95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Cin</a:t>
            </a:r>
            <a:r>
              <a:rPr lang="en-US" sz="1600" dirty="0"/>
              <a:t> =0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FB34BF-8B95-495C-942D-79EB47C3227A}"/>
              </a:ext>
            </a:extLst>
          </p:cNvPr>
          <p:cNvSpPr txBox="1"/>
          <p:nvPr/>
        </p:nvSpPr>
        <p:spPr>
          <a:xfrm>
            <a:off x="921471" y="3741980"/>
            <a:ext cx="42722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D9AD17-B0DE-4579-8F84-BA5317A0E2CA}"/>
              </a:ext>
            </a:extLst>
          </p:cNvPr>
          <p:cNvCxnSpPr/>
          <p:nvPr/>
        </p:nvCxnSpPr>
        <p:spPr>
          <a:xfrm flipH="1">
            <a:off x="2286000" y="2959286"/>
            <a:ext cx="2770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7AE8420-3ED2-4468-894E-8F91DA4E8291}"/>
              </a:ext>
            </a:extLst>
          </p:cNvPr>
          <p:cNvSpPr txBox="1"/>
          <p:nvPr/>
        </p:nvSpPr>
        <p:spPr>
          <a:xfrm>
            <a:off x="2209801" y="246833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768911-7A14-45AC-BCE1-20B83A25C39F}"/>
              </a:ext>
            </a:extLst>
          </p:cNvPr>
          <p:cNvCxnSpPr/>
          <p:nvPr/>
        </p:nvCxnSpPr>
        <p:spPr>
          <a:xfrm flipH="1">
            <a:off x="1932709" y="2959286"/>
            <a:ext cx="2770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7B8D9FD-339D-433D-AE51-2CB17B22DF7C}"/>
              </a:ext>
            </a:extLst>
          </p:cNvPr>
          <p:cNvSpPr txBox="1"/>
          <p:nvPr/>
        </p:nvSpPr>
        <p:spPr>
          <a:xfrm>
            <a:off x="1905001" y="246833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A3896C-7B17-4561-885C-F60F39320094}"/>
              </a:ext>
            </a:extLst>
          </p:cNvPr>
          <p:cNvCxnSpPr/>
          <p:nvPr/>
        </p:nvCxnSpPr>
        <p:spPr>
          <a:xfrm flipH="1">
            <a:off x="1524000" y="2959286"/>
            <a:ext cx="2770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EFBC83-283C-4B1E-93EA-6C678A40BA51}"/>
              </a:ext>
            </a:extLst>
          </p:cNvPr>
          <p:cNvSpPr txBox="1"/>
          <p:nvPr/>
        </p:nvSpPr>
        <p:spPr>
          <a:xfrm>
            <a:off x="1524001" y="246833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11C9BF-721C-424D-B10D-84478C09F0CD}"/>
              </a:ext>
            </a:extLst>
          </p:cNvPr>
          <p:cNvSpPr txBox="1"/>
          <p:nvPr/>
        </p:nvSpPr>
        <p:spPr>
          <a:xfrm>
            <a:off x="5455920" y="312341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0    1   0    =  -6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A3DF95-66CF-442C-9F4F-B22DC6A4344F}"/>
              </a:ext>
            </a:extLst>
          </p:cNvPr>
          <p:cNvSpPr txBox="1"/>
          <p:nvPr/>
        </p:nvSpPr>
        <p:spPr>
          <a:xfrm>
            <a:off x="5486400" y="343988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1    0   0   =  +4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DA6EA9-BDF2-44A8-920C-33B703F4B4CC}"/>
              </a:ext>
            </a:extLst>
          </p:cNvPr>
          <p:cNvCxnSpPr/>
          <p:nvPr/>
        </p:nvCxnSpPr>
        <p:spPr>
          <a:xfrm>
            <a:off x="5157406" y="3809216"/>
            <a:ext cx="25387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73F0D3-076E-47A4-93C7-9C2744B92097}"/>
              </a:ext>
            </a:extLst>
          </p:cNvPr>
          <p:cNvSpPr txBox="1"/>
          <p:nvPr/>
        </p:nvSpPr>
        <p:spPr>
          <a:xfrm>
            <a:off x="5410200" y="382088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1   1    1   0   =  -2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90318B-B5D7-47F5-905E-D4DFDE8913D0}"/>
              </a:ext>
            </a:extLst>
          </p:cNvPr>
          <p:cNvCxnSpPr/>
          <p:nvPr/>
        </p:nvCxnSpPr>
        <p:spPr>
          <a:xfrm>
            <a:off x="6705600" y="2826724"/>
            <a:ext cx="0" cy="3487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3DFFF3E-B5A5-4891-8EB5-1C6D20B15370}"/>
              </a:ext>
            </a:extLst>
          </p:cNvPr>
          <p:cNvSpPr txBox="1"/>
          <p:nvPr/>
        </p:nvSpPr>
        <p:spPr>
          <a:xfrm>
            <a:off x="6838950" y="2853781"/>
            <a:ext cx="95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Cin</a:t>
            </a:r>
            <a:r>
              <a:rPr lang="en-US" sz="1600" dirty="0"/>
              <a:t> =0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BA7B46-86DE-4CEF-9D2D-2DCC6F584DE2}"/>
              </a:ext>
            </a:extLst>
          </p:cNvPr>
          <p:cNvCxnSpPr/>
          <p:nvPr/>
        </p:nvCxnSpPr>
        <p:spPr>
          <a:xfrm flipH="1">
            <a:off x="6400800" y="3047216"/>
            <a:ext cx="2770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488FF78-398E-43FF-BC62-88C95694C25C}"/>
              </a:ext>
            </a:extLst>
          </p:cNvPr>
          <p:cNvSpPr txBox="1"/>
          <p:nvPr/>
        </p:nvSpPr>
        <p:spPr>
          <a:xfrm>
            <a:off x="6324601" y="255626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C297F87-58A9-45C4-A5A2-E0889D74CAF2}"/>
              </a:ext>
            </a:extLst>
          </p:cNvPr>
          <p:cNvCxnSpPr/>
          <p:nvPr/>
        </p:nvCxnSpPr>
        <p:spPr>
          <a:xfrm flipH="1">
            <a:off x="6047509" y="3047216"/>
            <a:ext cx="2770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8F3A95C-0140-4836-9FD6-73474B8A9BD4}"/>
              </a:ext>
            </a:extLst>
          </p:cNvPr>
          <p:cNvSpPr txBox="1"/>
          <p:nvPr/>
        </p:nvSpPr>
        <p:spPr>
          <a:xfrm>
            <a:off x="6019801" y="255626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0A81A66-029F-49DC-BB86-E44D615CB1AC}"/>
              </a:ext>
            </a:extLst>
          </p:cNvPr>
          <p:cNvCxnSpPr/>
          <p:nvPr/>
        </p:nvCxnSpPr>
        <p:spPr>
          <a:xfrm flipH="1">
            <a:off x="5638800" y="3047216"/>
            <a:ext cx="2770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2CBF513-1C2E-474C-B20B-FB04C39674EF}"/>
              </a:ext>
            </a:extLst>
          </p:cNvPr>
          <p:cNvSpPr txBox="1"/>
          <p:nvPr/>
        </p:nvSpPr>
        <p:spPr>
          <a:xfrm>
            <a:off x="5638801" y="255626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08153C-98A1-479D-BB8E-9DC77CDB8A26}"/>
              </a:ext>
            </a:extLst>
          </p:cNvPr>
          <p:cNvSpPr txBox="1"/>
          <p:nvPr/>
        </p:nvSpPr>
        <p:spPr>
          <a:xfrm>
            <a:off x="609600" y="4542472"/>
            <a:ext cx="3378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Overflow has not occurred as 7 and -7 both are not with same sign. The correct result is 0000. We will avoid the carry bit.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B8BCBD-2139-489A-B479-C17F117AD14E}"/>
              </a:ext>
            </a:extLst>
          </p:cNvPr>
          <p:cNvSpPr txBox="1"/>
          <p:nvPr/>
        </p:nvSpPr>
        <p:spPr>
          <a:xfrm>
            <a:off x="685800" y="1905000"/>
            <a:ext cx="35307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FF0000"/>
                </a:solidFill>
              </a:rPr>
              <a:t>7 – 7 = 7 + (-7)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058C56-EA51-4A52-906E-403532B9808E}"/>
              </a:ext>
            </a:extLst>
          </p:cNvPr>
          <p:cNvSpPr txBox="1"/>
          <p:nvPr/>
        </p:nvSpPr>
        <p:spPr>
          <a:xfrm>
            <a:off x="4775095" y="1905000"/>
            <a:ext cx="35307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FF0000"/>
                </a:solidFill>
              </a:rPr>
              <a:t>(-6) - (-4) = -6 + 4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5AB95F-F808-40D5-B89C-AC136B4A46A3}"/>
              </a:ext>
            </a:extLst>
          </p:cNvPr>
          <p:cNvSpPr txBox="1"/>
          <p:nvPr/>
        </p:nvSpPr>
        <p:spPr>
          <a:xfrm>
            <a:off x="5059172" y="3821668"/>
            <a:ext cx="42722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574819-EBFD-4F5E-B4C8-EDBB8C5FCD41}"/>
              </a:ext>
            </a:extLst>
          </p:cNvPr>
          <p:cNvSpPr txBox="1"/>
          <p:nvPr/>
        </p:nvSpPr>
        <p:spPr>
          <a:xfrm>
            <a:off x="4546494" y="4572000"/>
            <a:ext cx="3378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Overflow has not occurred as -6 and +4 both are not with same sign. The correct result is 1110. We will avoid the carry bit. </a:t>
            </a:r>
          </a:p>
        </p:txBody>
      </p:sp>
    </p:spTree>
    <p:extLst>
      <p:ext uri="{BB962C8B-B14F-4D97-AF65-F5344CB8AC3E}">
        <p14:creationId xmlns:p14="http://schemas.microsoft.com/office/powerpoint/2010/main" val="289058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/>
      <p:bldP spid="13" grpId="0" animBg="1"/>
      <p:bldP spid="15" grpId="0"/>
      <p:bldP spid="17" grpId="0"/>
      <p:bldP spid="19" grpId="0"/>
      <p:bldP spid="20" grpId="0"/>
      <p:bldP spid="21" grpId="0"/>
      <p:bldP spid="23" grpId="0"/>
      <p:bldP spid="25" grpId="0"/>
      <p:bldP spid="29" grpId="0"/>
      <p:bldP spid="31" grpId="0"/>
      <p:bldP spid="33" grpId="0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BA77-7747-427A-96C6-A845FF18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and Carry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F2EEB-48C8-4CC9-AB7A-C43EE2BBC88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50306" cy="498316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Carry: After addition if any extra bit is found that is carry.</a:t>
            </a:r>
          </a:p>
          <a:p>
            <a:pPr algn="just"/>
            <a:r>
              <a:rPr lang="en-US" dirty="0"/>
              <a:t>Overflow: If the operands have the same sign but the result shows the opposite sign </a:t>
            </a:r>
          </a:p>
          <a:p>
            <a:pPr lvl="1" algn="just"/>
            <a:r>
              <a:rPr lang="en-US" dirty="0"/>
              <a:t>Result is larger that what can be stored with the word otherwise error occurs</a:t>
            </a:r>
          </a:p>
          <a:p>
            <a:pPr lvl="1" algn="just"/>
            <a:r>
              <a:rPr lang="en-US" dirty="0"/>
              <a:t>Increase word size considering the carry bit</a:t>
            </a:r>
          </a:p>
          <a:p>
            <a:pPr lvl="1" algn="just"/>
            <a:r>
              <a:rPr lang="en-US" dirty="0"/>
              <a:t>When overflow occurs, ALU must signal this fact so that no attempt is made to use the result.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1071D-8250-4807-AAA8-077C1E0854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0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F793-4C64-4759-8EC5-D0B62DE4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dirty="0"/>
              <a:t>Status/ Flag Register or Condition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B2F28-AABE-42D1-B9BE-27440CD14E5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four status bits are symbolized by C, S, Z, and V. </a:t>
            </a:r>
          </a:p>
          <a:p>
            <a:pPr algn="just"/>
            <a:r>
              <a:rPr lang="en-US" dirty="0"/>
              <a:t>The bits are set or cleared as a result of an operation performed in the ALU.</a:t>
            </a:r>
          </a:p>
          <a:p>
            <a:pPr lvl="1" algn="just"/>
            <a:r>
              <a:rPr lang="en-US" dirty="0"/>
              <a:t>Bit C :  It is set if the output carry of the ALU is 1. It is cleared if the output carry is 0. </a:t>
            </a:r>
          </a:p>
          <a:p>
            <a:pPr lvl="1" algn="just"/>
            <a:r>
              <a:rPr lang="en-US" dirty="0"/>
              <a:t>Bit S: It is set if the highest-order bit of the result in the output of the ALU (the sign bit) is 1. It is cleared if the highest-order bit is 0. </a:t>
            </a:r>
          </a:p>
          <a:p>
            <a:pPr lvl="1" algn="just"/>
            <a:r>
              <a:rPr lang="en-US" dirty="0"/>
              <a:t>Bit Z: It is set if the output of the ALU contains all 0’s, and cleared otherwise. </a:t>
            </a:r>
          </a:p>
          <a:p>
            <a:pPr lvl="1" algn="just"/>
            <a:r>
              <a:rPr lang="en-US" dirty="0"/>
              <a:t>Bit V: It is set if the result is greater than the expected size.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6C45D-1FE4-4484-B96F-FC33BB1DED0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69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CF64-3EE5-425F-B482-C4465FB2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Register (Example)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6C764-914B-41FD-9855-6FFA3716E6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8D3AFA-5D09-48D4-B7E6-9FF617C03CC6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9A0BE-A21F-4C27-B6C0-706CFF71531F}"/>
              </a:ext>
            </a:extLst>
          </p:cNvPr>
          <p:cNvSpPr txBox="1"/>
          <p:nvPr/>
        </p:nvSpPr>
        <p:spPr>
          <a:xfrm>
            <a:off x="1341119" y="3035486"/>
            <a:ext cx="224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0   1    =  +5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40B3A2-9179-40B6-984B-7756ABAB99DC}"/>
              </a:ext>
            </a:extLst>
          </p:cNvPr>
          <p:cNvSpPr txBox="1"/>
          <p:nvPr/>
        </p:nvSpPr>
        <p:spPr>
          <a:xfrm>
            <a:off x="1371600" y="335195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0   0   =  +4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F3F01F-B6D6-4A12-A8C9-9D580DA2E8F7}"/>
              </a:ext>
            </a:extLst>
          </p:cNvPr>
          <p:cNvCxnSpPr/>
          <p:nvPr/>
        </p:nvCxnSpPr>
        <p:spPr>
          <a:xfrm>
            <a:off x="1042606" y="3721286"/>
            <a:ext cx="25387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AEEFA3-A0DB-4279-8812-9539C9C3A840}"/>
              </a:ext>
            </a:extLst>
          </p:cNvPr>
          <p:cNvSpPr txBox="1"/>
          <p:nvPr/>
        </p:nvSpPr>
        <p:spPr>
          <a:xfrm>
            <a:off x="1295400" y="373295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1    0    0   1   =  +9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5C73E9-D36B-406D-8482-907383A9445A}"/>
              </a:ext>
            </a:extLst>
          </p:cNvPr>
          <p:cNvCxnSpPr/>
          <p:nvPr/>
        </p:nvCxnSpPr>
        <p:spPr>
          <a:xfrm>
            <a:off x="2590800" y="2738794"/>
            <a:ext cx="0" cy="3487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0C7A06-6562-4FF2-A67C-A6E057313020}"/>
              </a:ext>
            </a:extLst>
          </p:cNvPr>
          <p:cNvSpPr txBox="1"/>
          <p:nvPr/>
        </p:nvSpPr>
        <p:spPr>
          <a:xfrm>
            <a:off x="2724150" y="2765851"/>
            <a:ext cx="95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Cin</a:t>
            </a:r>
            <a:r>
              <a:rPr lang="en-US" sz="1600" dirty="0"/>
              <a:t> =0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FB34BF-8B95-495C-942D-79EB47C3227A}"/>
              </a:ext>
            </a:extLst>
          </p:cNvPr>
          <p:cNvSpPr txBox="1"/>
          <p:nvPr/>
        </p:nvSpPr>
        <p:spPr>
          <a:xfrm>
            <a:off x="921471" y="3741980"/>
            <a:ext cx="42722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D9AD17-B0DE-4579-8F84-BA5317A0E2CA}"/>
              </a:ext>
            </a:extLst>
          </p:cNvPr>
          <p:cNvCxnSpPr/>
          <p:nvPr/>
        </p:nvCxnSpPr>
        <p:spPr>
          <a:xfrm flipH="1">
            <a:off x="2286000" y="2959286"/>
            <a:ext cx="2770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7AE8420-3ED2-4468-894E-8F91DA4E8291}"/>
              </a:ext>
            </a:extLst>
          </p:cNvPr>
          <p:cNvSpPr txBox="1"/>
          <p:nvPr/>
        </p:nvSpPr>
        <p:spPr>
          <a:xfrm>
            <a:off x="2209801" y="246833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768911-7A14-45AC-BCE1-20B83A25C39F}"/>
              </a:ext>
            </a:extLst>
          </p:cNvPr>
          <p:cNvCxnSpPr/>
          <p:nvPr/>
        </p:nvCxnSpPr>
        <p:spPr>
          <a:xfrm flipH="1">
            <a:off x="1932709" y="2959286"/>
            <a:ext cx="2770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7B8D9FD-339D-433D-AE51-2CB17B22DF7C}"/>
              </a:ext>
            </a:extLst>
          </p:cNvPr>
          <p:cNvSpPr txBox="1"/>
          <p:nvPr/>
        </p:nvSpPr>
        <p:spPr>
          <a:xfrm>
            <a:off x="1905001" y="246833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A3896C-7B17-4561-885C-F60F39320094}"/>
              </a:ext>
            </a:extLst>
          </p:cNvPr>
          <p:cNvCxnSpPr/>
          <p:nvPr/>
        </p:nvCxnSpPr>
        <p:spPr>
          <a:xfrm flipH="1">
            <a:off x="1524000" y="2959286"/>
            <a:ext cx="2770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EFBC83-283C-4B1E-93EA-6C678A40BA51}"/>
              </a:ext>
            </a:extLst>
          </p:cNvPr>
          <p:cNvSpPr txBox="1"/>
          <p:nvPr/>
        </p:nvSpPr>
        <p:spPr>
          <a:xfrm>
            <a:off x="1524001" y="246833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11C9BF-721C-424D-B10D-84478C09F0CD}"/>
              </a:ext>
            </a:extLst>
          </p:cNvPr>
          <p:cNvSpPr txBox="1"/>
          <p:nvPr/>
        </p:nvSpPr>
        <p:spPr>
          <a:xfrm>
            <a:off x="5455920" y="312341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0    0   1    =  -7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A3DF95-66CF-442C-9F4F-B22DC6A4344F}"/>
              </a:ext>
            </a:extLst>
          </p:cNvPr>
          <p:cNvSpPr txBox="1"/>
          <p:nvPr/>
        </p:nvSpPr>
        <p:spPr>
          <a:xfrm>
            <a:off x="5486400" y="343988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0    1   0   =  -6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DA6EA9-BDF2-44A8-920C-33B703F4B4CC}"/>
              </a:ext>
            </a:extLst>
          </p:cNvPr>
          <p:cNvCxnSpPr/>
          <p:nvPr/>
        </p:nvCxnSpPr>
        <p:spPr>
          <a:xfrm>
            <a:off x="5157406" y="3809216"/>
            <a:ext cx="25387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73F0D3-076E-47A4-93C7-9C2744B92097}"/>
              </a:ext>
            </a:extLst>
          </p:cNvPr>
          <p:cNvSpPr txBox="1"/>
          <p:nvPr/>
        </p:nvSpPr>
        <p:spPr>
          <a:xfrm>
            <a:off x="5410200" y="382088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    0    1   1   =  -13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90318B-B5D7-47F5-905E-D4DFDE8913D0}"/>
              </a:ext>
            </a:extLst>
          </p:cNvPr>
          <p:cNvCxnSpPr/>
          <p:nvPr/>
        </p:nvCxnSpPr>
        <p:spPr>
          <a:xfrm>
            <a:off x="6705600" y="2826724"/>
            <a:ext cx="0" cy="3487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3DFFF3E-B5A5-4891-8EB5-1C6D20B15370}"/>
              </a:ext>
            </a:extLst>
          </p:cNvPr>
          <p:cNvSpPr txBox="1"/>
          <p:nvPr/>
        </p:nvSpPr>
        <p:spPr>
          <a:xfrm>
            <a:off x="6838950" y="2853781"/>
            <a:ext cx="95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Cin</a:t>
            </a:r>
            <a:r>
              <a:rPr lang="en-US" sz="1600" dirty="0"/>
              <a:t> =0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BA7B46-86DE-4CEF-9D2D-2DCC6F584DE2}"/>
              </a:ext>
            </a:extLst>
          </p:cNvPr>
          <p:cNvCxnSpPr/>
          <p:nvPr/>
        </p:nvCxnSpPr>
        <p:spPr>
          <a:xfrm flipH="1">
            <a:off x="6400800" y="3047216"/>
            <a:ext cx="2770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488FF78-398E-43FF-BC62-88C95694C25C}"/>
              </a:ext>
            </a:extLst>
          </p:cNvPr>
          <p:cNvSpPr txBox="1"/>
          <p:nvPr/>
        </p:nvSpPr>
        <p:spPr>
          <a:xfrm>
            <a:off x="6324601" y="255626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C297F87-58A9-45C4-A5A2-E0889D74CAF2}"/>
              </a:ext>
            </a:extLst>
          </p:cNvPr>
          <p:cNvCxnSpPr/>
          <p:nvPr/>
        </p:nvCxnSpPr>
        <p:spPr>
          <a:xfrm flipH="1">
            <a:off x="6047509" y="3047216"/>
            <a:ext cx="2770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8F3A95C-0140-4836-9FD6-73474B8A9BD4}"/>
              </a:ext>
            </a:extLst>
          </p:cNvPr>
          <p:cNvSpPr txBox="1"/>
          <p:nvPr/>
        </p:nvSpPr>
        <p:spPr>
          <a:xfrm>
            <a:off x="6019801" y="255626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0A81A66-029F-49DC-BB86-E44D615CB1AC}"/>
              </a:ext>
            </a:extLst>
          </p:cNvPr>
          <p:cNvCxnSpPr/>
          <p:nvPr/>
        </p:nvCxnSpPr>
        <p:spPr>
          <a:xfrm flipH="1">
            <a:off x="5638800" y="3047216"/>
            <a:ext cx="2770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2CBF513-1C2E-474C-B20B-FB04C39674EF}"/>
              </a:ext>
            </a:extLst>
          </p:cNvPr>
          <p:cNvSpPr txBox="1"/>
          <p:nvPr/>
        </p:nvSpPr>
        <p:spPr>
          <a:xfrm>
            <a:off x="5638801" y="255626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B8BCBD-2139-489A-B479-C17F117AD14E}"/>
              </a:ext>
            </a:extLst>
          </p:cNvPr>
          <p:cNvSpPr txBox="1"/>
          <p:nvPr/>
        </p:nvSpPr>
        <p:spPr>
          <a:xfrm>
            <a:off x="685800" y="1905000"/>
            <a:ext cx="35307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FF0000"/>
                </a:solidFill>
              </a:rPr>
              <a:t>5 + 4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058C56-EA51-4A52-906E-403532B9808E}"/>
              </a:ext>
            </a:extLst>
          </p:cNvPr>
          <p:cNvSpPr txBox="1"/>
          <p:nvPr/>
        </p:nvSpPr>
        <p:spPr>
          <a:xfrm>
            <a:off x="4775095" y="1905000"/>
            <a:ext cx="35307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FF0000"/>
                </a:solidFill>
              </a:rPr>
              <a:t>(-7) + (-6)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5AB95F-F808-40D5-B89C-AC136B4A46A3}"/>
              </a:ext>
            </a:extLst>
          </p:cNvPr>
          <p:cNvSpPr txBox="1"/>
          <p:nvPr/>
        </p:nvSpPr>
        <p:spPr>
          <a:xfrm>
            <a:off x="5059172" y="3821668"/>
            <a:ext cx="42722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1</a:t>
            </a:r>
          </a:p>
        </p:txBody>
      </p:sp>
      <p:graphicFrame>
        <p:nvGraphicFramePr>
          <p:cNvPr id="12" name="Table 25">
            <a:extLst>
              <a:ext uri="{FF2B5EF4-FFF2-40B4-BE49-F238E27FC236}">
                <a16:creationId xmlns:a16="http://schemas.microsoft.com/office/drawing/2014/main" id="{506DFCBE-A50F-4DDC-8C97-83B65818CBD1}"/>
              </a:ext>
            </a:extLst>
          </p:cNvPr>
          <p:cNvGraphicFramePr>
            <a:graphicFrameLocks noGrp="1"/>
          </p:cNvGraphicFramePr>
          <p:nvPr/>
        </p:nvGraphicFramePr>
        <p:xfrm>
          <a:off x="901824" y="4900952"/>
          <a:ext cx="2831976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7994">
                  <a:extLst>
                    <a:ext uri="{9D8B030D-6E8A-4147-A177-3AD203B41FA5}">
                      <a16:colId xmlns:a16="http://schemas.microsoft.com/office/drawing/2014/main" val="283030055"/>
                    </a:ext>
                  </a:extLst>
                </a:gridCol>
                <a:gridCol w="707994">
                  <a:extLst>
                    <a:ext uri="{9D8B030D-6E8A-4147-A177-3AD203B41FA5}">
                      <a16:colId xmlns:a16="http://schemas.microsoft.com/office/drawing/2014/main" val="1004540640"/>
                    </a:ext>
                  </a:extLst>
                </a:gridCol>
                <a:gridCol w="707994">
                  <a:extLst>
                    <a:ext uri="{9D8B030D-6E8A-4147-A177-3AD203B41FA5}">
                      <a16:colId xmlns:a16="http://schemas.microsoft.com/office/drawing/2014/main" val="4201538638"/>
                    </a:ext>
                  </a:extLst>
                </a:gridCol>
                <a:gridCol w="707994">
                  <a:extLst>
                    <a:ext uri="{9D8B030D-6E8A-4147-A177-3AD203B41FA5}">
                      <a16:colId xmlns:a16="http://schemas.microsoft.com/office/drawing/2014/main" val="4140127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O/V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79351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E3CD5F5-F72F-4FA5-818F-D15D222A127F}"/>
              </a:ext>
            </a:extLst>
          </p:cNvPr>
          <p:cNvGraphicFramePr>
            <a:graphicFrameLocks noGrp="1"/>
          </p:cNvGraphicFramePr>
          <p:nvPr/>
        </p:nvGraphicFramePr>
        <p:xfrm>
          <a:off x="901824" y="5306452"/>
          <a:ext cx="70799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7994">
                  <a:extLst>
                    <a:ext uri="{9D8B030D-6E8A-4147-A177-3AD203B41FA5}">
                      <a16:colId xmlns:a16="http://schemas.microsoft.com/office/drawing/2014/main" val="106230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08466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3393D1AC-8AB2-4108-A024-27FA8497E401}"/>
              </a:ext>
            </a:extLst>
          </p:cNvPr>
          <p:cNvGraphicFramePr>
            <a:graphicFrameLocks noGrp="1"/>
          </p:cNvGraphicFramePr>
          <p:nvPr/>
        </p:nvGraphicFramePr>
        <p:xfrm>
          <a:off x="1609818" y="5306452"/>
          <a:ext cx="70799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7994">
                  <a:extLst>
                    <a:ext uri="{9D8B030D-6E8A-4147-A177-3AD203B41FA5}">
                      <a16:colId xmlns:a16="http://schemas.microsoft.com/office/drawing/2014/main" val="412887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5461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C1778452-1282-4854-917D-525F500BC4F3}"/>
              </a:ext>
            </a:extLst>
          </p:cNvPr>
          <p:cNvGraphicFramePr>
            <a:graphicFrameLocks noGrp="1"/>
          </p:cNvGraphicFramePr>
          <p:nvPr/>
        </p:nvGraphicFramePr>
        <p:xfrm>
          <a:off x="2317812" y="5296292"/>
          <a:ext cx="70799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7994">
                  <a:extLst>
                    <a:ext uri="{9D8B030D-6E8A-4147-A177-3AD203B41FA5}">
                      <a16:colId xmlns:a16="http://schemas.microsoft.com/office/drawing/2014/main" val="106230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08466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869A53E7-DD8B-4589-9A82-E458A41D254B}"/>
              </a:ext>
            </a:extLst>
          </p:cNvPr>
          <p:cNvGraphicFramePr>
            <a:graphicFrameLocks noGrp="1"/>
          </p:cNvGraphicFramePr>
          <p:nvPr/>
        </p:nvGraphicFramePr>
        <p:xfrm>
          <a:off x="3025806" y="5296292"/>
          <a:ext cx="70799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7994">
                  <a:extLst>
                    <a:ext uri="{9D8B030D-6E8A-4147-A177-3AD203B41FA5}">
                      <a16:colId xmlns:a16="http://schemas.microsoft.com/office/drawing/2014/main" val="412887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54618"/>
                  </a:ext>
                </a:extLst>
              </a:tr>
            </a:tbl>
          </a:graphicData>
        </a:graphic>
      </p:graphicFrame>
      <p:graphicFrame>
        <p:nvGraphicFramePr>
          <p:cNvPr id="42" name="Table 25">
            <a:extLst>
              <a:ext uri="{FF2B5EF4-FFF2-40B4-BE49-F238E27FC236}">
                <a16:creationId xmlns:a16="http://schemas.microsoft.com/office/drawing/2014/main" id="{5EAFCA98-598A-47DA-A785-5DD2A391789E}"/>
              </a:ext>
            </a:extLst>
          </p:cNvPr>
          <p:cNvGraphicFramePr>
            <a:graphicFrameLocks noGrp="1"/>
          </p:cNvGraphicFramePr>
          <p:nvPr/>
        </p:nvGraphicFramePr>
        <p:xfrm>
          <a:off x="4940424" y="4876800"/>
          <a:ext cx="2831976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7994">
                  <a:extLst>
                    <a:ext uri="{9D8B030D-6E8A-4147-A177-3AD203B41FA5}">
                      <a16:colId xmlns:a16="http://schemas.microsoft.com/office/drawing/2014/main" val="283030055"/>
                    </a:ext>
                  </a:extLst>
                </a:gridCol>
                <a:gridCol w="707994">
                  <a:extLst>
                    <a:ext uri="{9D8B030D-6E8A-4147-A177-3AD203B41FA5}">
                      <a16:colId xmlns:a16="http://schemas.microsoft.com/office/drawing/2014/main" val="1004540640"/>
                    </a:ext>
                  </a:extLst>
                </a:gridCol>
                <a:gridCol w="707994">
                  <a:extLst>
                    <a:ext uri="{9D8B030D-6E8A-4147-A177-3AD203B41FA5}">
                      <a16:colId xmlns:a16="http://schemas.microsoft.com/office/drawing/2014/main" val="4201538638"/>
                    </a:ext>
                  </a:extLst>
                </a:gridCol>
                <a:gridCol w="707994">
                  <a:extLst>
                    <a:ext uri="{9D8B030D-6E8A-4147-A177-3AD203B41FA5}">
                      <a16:colId xmlns:a16="http://schemas.microsoft.com/office/drawing/2014/main" val="4140127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O/V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793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67913723-688B-497F-88CB-4BC7C4115BDA}"/>
              </a:ext>
            </a:extLst>
          </p:cNvPr>
          <p:cNvGraphicFramePr>
            <a:graphicFrameLocks noGrp="1"/>
          </p:cNvGraphicFramePr>
          <p:nvPr/>
        </p:nvGraphicFramePr>
        <p:xfrm>
          <a:off x="4940424" y="5282300"/>
          <a:ext cx="70799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7994">
                  <a:extLst>
                    <a:ext uri="{9D8B030D-6E8A-4147-A177-3AD203B41FA5}">
                      <a16:colId xmlns:a16="http://schemas.microsoft.com/office/drawing/2014/main" val="106230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08466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7D6737B-4ED4-4F73-A884-935561748F87}"/>
              </a:ext>
            </a:extLst>
          </p:cNvPr>
          <p:cNvGraphicFramePr>
            <a:graphicFrameLocks noGrp="1"/>
          </p:cNvGraphicFramePr>
          <p:nvPr/>
        </p:nvGraphicFramePr>
        <p:xfrm>
          <a:off x="5648418" y="5282300"/>
          <a:ext cx="70799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7994">
                  <a:extLst>
                    <a:ext uri="{9D8B030D-6E8A-4147-A177-3AD203B41FA5}">
                      <a16:colId xmlns:a16="http://schemas.microsoft.com/office/drawing/2014/main" val="412887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54618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E4409509-4B3D-46B8-8BDF-6E80017FBEC9}"/>
              </a:ext>
            </a:extLst>
          </p:cNvPr>
          <p:cNvGraphicFramePr>
            <a:graphicFrameLocks noGrp="1"/>
          </p:cNvGraphicFramePr>
          <p:nvPr/>
        </p:nvGraphicFramePr>
        <p:xfrm>
          <a:off x="6356412" y="5272140"/>
          <a:ext cx="70799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7994">
                  <a:extLst>
                    <a:ext uri="{9D8B030D-6E8A-4147-A177-3AD203B41FA5}">
                      <a16:colId xmlns:a16="http://schemas.microsoft.com/office/drawing/2014/main" val="106230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08466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7461453F-04FD-4EB5-B006-904C38C3BE0B}"/>
              </a:ext>
            </a:extLst>
          </p:cNvPr>
          <p:cNvGraphicFramePr>
            <a:graphicFrameLocks noGrp="1"/>
          </p:cNvGraphicFramePr>
          <p:nvPr/>
        </p:nvGraphicFramePr>
        <p:xfrm>
          <a:off x="7064406" y="5272140"/>
          <a:ext cx="70799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7994">
                  <a:extLst>
                    <a:ext uri="{9D8B030D-6E8A-4147-A177-3AD203B41FA5}">
                      <a16:colId xmlns:a16="http://schemas.microsoft.com/office/drawing/2014/main" val="412887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54618"/>
                  </a:ext>
                </a:extLst>
              </a:tr>
            </a:tbl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30AAD9E-7134-47BA-986B-B768936C9DB1}"/>
              </a:ext>
            </a:extLst>
          </p:cNvPr>
          <p:cNvCxnSpPr>
            <a:stCxn id="13" idx="2"/>
          </p:cNvCxnSpPr>
          <p:nvPr/>
        </p:nvCxnSpPr>
        <p:spPr>
          <a:xfrm>
            <a:off x="1135085" y="4111312"/>
            <a:ext cx="1303316" cy="7654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1B6FD99-3BD6-473A-9A51-85DD794D3E28}"/>
              </a:ext>
            </a:extLst>
          </p:cNvPr>
          <p:cNvCxnSpPr/>
          <p:nvPr/>
        </p:nvCxnSpPr>
        <p:spPr>
          <a:xfrm flipH="1">
            <a:off x="1219200" y="4111312"/>
            <a:ext cx="304800" cy="68928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eft Brace 50">
            <a:extLst>
              <a:ext uri="{FF2B5EF4-FFF2-40B4-BE49-F238E27FC236}">
                <a16:creationId xmlns:a16="http://schemas.microsoft.com/office/drawing/2014/main" id="{798BE41B-FD4F-47C3-B795-78A4FB64DD35}"/>
              </a:ext>
            </a:extLst>
          </p:cNvPr>
          <p:cNvSpPr/>
          <p:nvPr/>
        </p:nvSpPr>
        <p:spPr>
          <a:xfrm rot="16200000">
            <a:off x="1836226" y="3681373"/>
            <a:ext cx="492440" cy="1303317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7363C45-67BA-4795-B442-8654C2B0A3B5}"/>
              </a:ext>
            </a:extLst>
          </p:cNvPr>
          <p:cNvCxnSpPr/>
          <p:nvPr/>
        </p:nvCxnSpPr>
        <p:spPr>
          <a:xfrm>
            <a:off x="2438401" y="4343400"/>
            <a:ext cx="685799" cy="4572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23D7206-732E-48CC-8451-89845D1D1DCF}"/>
              </a:ext>
            </a:extLst>
          </p:cNvPr>
          <p:cNvSpPr/>
          <p:nvPr/>
        </p:nvSpPr>
        <p:spPr>
          <a:xfrm>
            <a:off x="1371600" y="3047216"/>
            <a:ext cx="328127" cy="96339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B68C6EF-8542-4A4A-BB6D-413E8EA5C084}"/>
              </a:ext>
            </a:extLst>
          </p:cNvPr>
          <p:cNvCxnSpPr/>
          <p:nvPr/>
        </p:nvCxnSpPr>
        <p:spPr>
          <a:xfrm>
            <a:off x="1699727" y="4010610"/>
            <a:ext cx="205274" cy="86619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81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/>
      <p:bldP spid="13" grpId="0" animBg="1"/>
      <p:bldP spid="15" grpId="0"/>
      <p:bldP spid="17" grpId="0"/>
      <p:bldP spid="19" grpId="0"/>
      <p:bldP spid="20" grpId="0"/>
      <p:bldP spid="21" grpId="0"/>
      <p:bldP spid="23" grpId="0"/>
      <p:bldP spid="25" grpId="0"/>
      <p:bldP spid="29" grpId="0"/>
      <p:bldP spid="31" grpId="0"/>
      <p:bldP spid="33" grpId="0"/>
      <p:bldP spid="37" grpId="0" animBg="1"/>
      <p:bldP spid="51" grpId="0" animBg="1"/>
      <p:bldP spid="5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8232</TotalTime>
  <Words>1767</Words>
  <Application>Microsoft Office PowerPoint</Application>
  <PresentationFormat>On-screen Show (4:3)</PresentationFormat>
  <Paragraphs>454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Schoolbook</vt:lpstr>
      <vt:lpstr>Wingdings</vt:lpstr>
      <vt:lpstr>Wingdings 2</vt:lpstr>
      <vt:lpstr>Oriel</vt:lpstr>
      <vt:lpstr>CSE 219: Digital Logic &amp; Computer Design</vt:lpstr>
      <vt:lpstr>Integer Arithmetic</vt:lpstr>
      <vt:lpstr>Negation-Example</vt:lpstr>
      <vt:lpstr>Addition-Example</vt:lpstr>
      <vt:lpstr>Addition-Example</vt:lpstr>
      <vt:lpstr>Subtraction-Example</vt:lpstr>
      <vt:lpstr>Overflow and Carry</vt:lpstr>
      <vt:lpstr>Status/ Flag Register or Condition Bits</vt:lpstr>
      <vt:lpstr>Status Register (Example)</vt:lpstr>
      <vt:lpstr>Status Register (Example)</vt:lpstr>
      <vt:lpstr>Status Register cont…</vt:lpstr>
      <vt:lpstr>Functions of Status Register</vt:lpstr>
      <vt:lpstr>Status Register for comparison </vt:lpstr>
      <vt:lpstr>Status Register for comparison </vt:lpstr>
      <vt:lpstr>Status Register for comparison </vt:lpstr>
      <vt:lpstr>Status Register for comparison </vt:lpstr>
      <vt:lpstr>Status Register for comparison </vt:lpstr>
      <vt:lpstr>Multiplication –Example (unsigned)</vt:lpstr>
      <vt:lpstr>Booth’s Algorithm- Signed Multiplication</vt:lpstr>
      <vt:lpstr>Execution of Example</vt:lpstr>
      <vt:lpstr>Execution of Example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133: Digital Logic Design</dc:title>
  <dc:creator>Tamanna Haque Nipa</dc:creator>
  <cp:lastModifiedBy>Tamanna Haque Nipa</cp:lastModifiedBy>
  <cp:revision>102</cp:revision>
  <dcterms:created xsi:type="dcterms:W3CDTF">2020-06-29T19:57:20Z</dcterms:created>
  <dcterms:modified xsi:type="dcterms:W3CDTF">2023-02-10T06:16:55Z</dcterms:modified>
</cp:coreProperties>
</file>