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7" r:id="rId2"/>
    <p:sldId id="259" r:id="rId3"/>
    <p:sldId id="260" r:id="rId4"/>
    <p:sldId id="264" r:id="rId5"/>
    <p:sldId id="265" r:id="rId6"/>
    <p:sldId id="262" r:id="rId7"/>
    <p:sldId id="261" r:id="rId8"/>
    <p:sldId id="263" r:id="rId9"/>
    <p:sldId id="267" r:id="rId10"/>
    <p:sldId id="270" r:id="rId11"/>
    <p:sldId id="269" r:id="rId12"/>
    <p:sldId id="271" r:id="rId13"/>
    <p:sldId id="266"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685"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98B89E-B529-4177-8970-BC59ECAA830A}" type="datetimeFigureOut">
              <a:rPr lang="en-US" smtClean="0"/>
              <a:t>15-Jan-23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B43F3-CDF2-4B70-AE9B-26151BF8E1F1}" type="slidenum">
              <a:rPr lang="en-US" smtClean="0"/>
              <a:t>‹#›</a:t>
            </a:fld>
            <a:endParaRPr lang="en-US"/>
          </a:p>
        </p:txBody>
      </p:sp>
    </p:spTree>
    <p:extLst>
      <p:ext uri="{BB962C8B-B14F-4D97-AF65-F5344CB8AC3E}">
        <p14:creationId xmlns:p14="http://schemas.microsoft.com/office/powerpoint/2010/main" val="362804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4D058BC6-2265-4868-9046-D26D1EE48B50}" type="datetime1">
              <a:rPr lang="en-US" smtClean="0"/>
              <a:t>15-Jan-23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a:t>Lecture 7 &amp; 8</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9D2485F-384D-496E-AD10-BB7689FAD0D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04F7717-2F49-4A98-9383-713FBCD2895F}" type="datetime1">
              <a:rPr lang="en-US" smtClean="0"/>
              <a:t>15-Jan-23</a:t>
            </a:fld>
            <a:endParaRPr lang="en-US"/>
          </a:p>
        </p:txBody>
      </p:sp>
      <p:sp>
        <p:nvSpPr>
          <p:cNvPr id="5" name="Footer Placeholder 4"/>
          <p:cNvSpPr>
            <a:spLocks noGrp="1"/>
          </p:cNvSpPr>
          <p:nvPr>
            <p:ph type="ftr" sz="quarter" idx="11"/>
          </p:nvPr>
        </p:nvSpPr>
        <p:spPr/>
        <p:txBody>
          <a:bodyPr/>
          <a:lstStyle/>
          <a:p>
            <a:r>
              <a:rPr lang="en-US"/>
              <a:t>Lecture 7 &amp; 8</a:t>
            </a:r>
          </a:p>
        </p:txBody>
      </p:sp>
      <p:sp>
        <p:nvSpPr>
          <p:cNvPr id="6" name="Slide Number Placeholder 5"/>
          <p:cNvSpPr>
            <a:spLocks noGrp="1"/>
          </p:cNvSpPr>
          <p:nvPr>
            <p:ph type="sldNum" sz="quarter" idx="12"/>
          </p:nvPr>
        </p:nvSpPr>
        <p:spPr/>
        <p:txBody>
          <a:bodyPr/>
          <a:lstStyle/>
          <a:p>
            <a:fld id="{19D2485F-384D-496E-AD10-BB7689FAD0D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56CC370-45F5-4F17-B19F-6FA8B9DF7EBB}" type="datetime1">
              <a:rPr lang="en-US" smtClean="0"/>
              <a:t>15-Jan-23</a:t>
            </a:fld>
            <a:endParaRPr lang="en-US"/>
          </a:p>
        </p:txBody>
      </p:sp>
      <p:sp>
        <p:nvSpPr>
          <p:cNvPr id="5" name="Footer Placeholder 4"/>
          <p:cNvSpPr>
            <a:spLocks noGrp="1"/>
          </p:cNvSpPr>
          <p:nvPr>
            <p:ph type="ftr" sz="quarter" idx="11"/>
          </p:nvPr>
        </p:nvSpPr>
        <p:spPr/>
        <p:txBody>
          <a:bodyPr/>
          <a:lstStyle/>
          <a:p>
            <a:r>
              <a:rPr lang="en-US"/>
              <a:t>Lecture 7 &amp; 8</a:t>
            </a:r>
          </a:p>
        </p:txBody>
      </p:sp>
      <p:sp>
        <p:nvSpPr>
          <p:cNvPr id="6" name="Slide Number Placeholder 5"/>
          <p:cNvSpPr>
            <a:spLocks noGrp="1"/>
          </p:cNvSpPr>
          <p:nvPr>
            <p:ph type="sldNum" sz="quarter" idx="12"/>
          </p:nvPr>
        </p:nvSpPr>
        <p:spPr/>
        <p:txBody>
          <a:bodyPr/>
          <a:lstStyle/>
          <a:p>
            <a:fld id="{19D2485F-384D-496E-AD10-BB7689FAD0D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346914C-5432-4655-95F4-4BD9422DF9D4}" type="datetime1">
              <a:rPr lang="en-US" smtClean="0"/>
              <a:t>15-Jan-23</a:t>
            </a:fld>
            <a:endParaRPr lang="en-US"/>
          </a:p>
        </p:txBody>
      </p:sp>
      <p:sp>
        <p:nvSpPr>
          <p:cNvPr id="9" name="Slide Number Placeholder 8"/>
          <p:cNvSpPr>
            <a:spLocks noGrp="1"/>
          </p:cNvSpPr>
          <p:nvPr>
            <p:ph type="sldNum" sz="quarter" idx="15"/>
          </p:nvPr>
        </p:nvSpPr>
        <p:spPr/>
        <p:txBody>
          <a:bodyPr rtlCol="0"/>
          <a:lstStyle/>
          <a:p>
            <a:fld id="{19D2485F-384D-496E-AD10-BB7689FAD0DD}" type="slidenum">
              <a:rPr lang="en-US" smtClean="0"/>
              <a:t>‹#›</a:t>
            </a:fld>
            <a:endParaRPr lang="en-US"/>
          </a:p>
        </p:txBody>
      </p:sp>
      <p:sp>
        <p:nvSpPr>
          <p:cNvPr id="10" name="Footer Placeholder 9"/>
          <p:cNvSpPr>
            <a:spLocks noGrp="1"/>
          </p:cNvSpPr>
          <p:nvPr>
            <p:ph type="ftr" sz="quarter" idx="16"/>
          </p:nvPr>
        </p:nvSpPr>
        <p:spPr/>
        <p:txBody>
          <a:bodyPr rtlCol="0"/>
          <a:lstStyle/>
          <a:p>
            <a:r>
              <a:rPr lang="en-US"/>
              <a:t>Lecture 7 &amp; 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DB6936D-C983-4E10-AC58-39435200A2AB}" type="datetime1">
              <a:rPr lang="en-US" smtClean="0"/>
              <a:t>15-Jan-23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a:t>Lecture 7 &amp; 8</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9D2485F-384D-496E-AD10-BB7689FAD0D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5927047-5D1A-427E-8C88-40054F4EE60D}" type="datetime1">
              <a:rPr lang="en-US" smtClean="0"/>
              <a:t>15-Jan-23</a:t>
            </a:fld>
            <a:endParaRPr lang="en-US"/>
          </a:p>
        </p:txBody>
      </p:sp>
      <p:sp>
        <p:nvSpPr>
          <p:cNvPr id="6" name="Footer Placeholder 5"/>
          <p:cNvSpPr>
            <a:spLocks noGrp="1"/>
          </p:cNvSpPr>
          <p:nvPr>
            <p:ph type="ftr" sz="quarter" idx="11"/>
          </p:nvPr>
        </p:nvSpPr>
        <p:spPr/>
        <p:txBody>
          <a:bodyPr/>
          <a:lstStyle/>
          <a:p>
            <a:r>
              <a:rPr lang="en-US"/>
              <a:t>Lecture 7 &amp; 8</a:t>
            </a:r>
          </a:p>
        </p:txBody>
      </p:sp>
      <p:sp>
        <p:nvSpPr>
          <p:cNvPr id="7" name="Slide Number Placeholder 6"/>
          <p:cNvSpPr>
            <a:spLocks noGrp="1"/>
          </p:cNvSpPr>
          <p:nvPr>
            <p:ph type="sldNum" sz="quarter" idx="12"/>
          </p:nvPr>
        </p:nvSpPr>
        <p:spPr/>
        <p:txBody>
          <a:bodyPr/>
          <a:lstStyle/>
          <a:p>
            <a:fld id="{19D2485F-384D-496E-AD10-BB7689FAD0DD}"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C5FFBFF-809E-4982-BCA9-CE6824A26F78}" type="datetime1">
              <a:rPr lang="en-US" smtClean="0"/>
              <a:t>15-Jan-23</a:t>
            </a:fld>
            <a:endParaRPr lang="en-US"/>
          </a:p>
        </p:txBody>
      </p:sp>
      <p:sp>
        <p:nvSpPr>
          <p:cNvPr id="8" name="Footer Placeholder 7"/>
          <p:cNvSpPr>
            <a:spLocks noGrp="1"/>
          </p:cNvSpPr>
          <p:nvPr>
            <p:ph type="ftr" sz="quarter" idx="11"/>
          </p:nvPr>
        </p:nvSpPr>
        <p:spPr/>
        <p:txBody>
          <a:bodyPr/>
          <a:lstStyle/>
          <a:p>
            <a:r>
              <a:rPr lang="en-US"/>
              <a:t>Lecture 7 &amp; 8</a:t>
            </a:r>
          </a:p>
        </p:txBody>
      </p:sp>
      <p:sp>
        <p:nvSpPr>
          <p:cNvPr id="9" name="Slide Number Placeholder 8"/>
          <p:cNvSpPr>
            <a:spLocks noGrp="1"/>
          </p:cNvSpPr>
          <p:nvPr>
            <p:ph type="sldNum" sz="quarter" idx="12"/>
          </p:nvPr>
        </p:nvSpPr>
        <p:spPr/>
        <p:txBody>
          <a:bodyPr/>
          <a:lstStyle/>
          <a:p>
            <a:fld id="{19D2485F-384D-496E-AD10-BB7689FAD0DD}"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ED0F6444-14EB-493A-9BBE-F7594080EFE9}" type="datetime1">
              <a:rPr lang="en-US" smtClean="0"/>
              <a:t>15-Jan-23</a:t>
            </a:fld>
            <a:endParaRPr lang="en-US"/>
          </a:p>
        </p:txBody>
      </p:sp>
      <p:sp>
        <p:nvSpPr>
          <p:cNvPr id="7" name="Slide Number Placeholder 6"/>
          <p:cNvSpPr>
            <a:spLocks noGrp="1"/>
          </p:cNvSpPr>
          <p:nvPr>
            <p:ph type="sldNum" sz="quarter" idx="11"/>
          </p:nvPr>
        </p:nvSpPr>
        <p:spPr/>
        <p:txBody>
          <a:bodyPr rtlCol="0"/>
          <a:lstStyle/>
          <a:p>
            <a:fld id="{19D2485F-384D-496E-AD10-BB7689FAD0DD}" type="slidenum">
              <a:rPr lang="en-US" smtClean="0"/>
              <a:t>‹#›</a:t>
            </a:fld>
            <a:endParaRPr lang="en-US"/>
          </a:p>
        </p:txBody>
      </p:sp>
      <p:sp>
        <p:nvSpPr>
          <p:cNvPr id="8" name="Footer Placeholder 7"/>
          <p:cNvSpPr>
            <a:spLocks noGrp="1"/>
          </p:cNvSpPr>
          <p:nvPr>
            <p:ph type="ftr" sz="quarter" idx="12"/>
          </p:nvPr>
        </p:nvSpPr>
        <p:spPr/>
        <p:txBody>
          <a:bodyPr rtlCol="0"/>
          <a:lstStyle/>
          <a:p>
            <a:r>
              <a:rPr lang="en-US"/>
              <a:t>Lecture 7 &amp; 8</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77DBCF-C7A5-4063-A2EA-103EA70192D6}" type="datetime1">
              <a:rPr lang="en-US" smtClean="0"/>
              <a:t>15-Jan-23</a:t>
            </a:fld>
            <a:endParaRPr lang="en-US"/>
          </a:p>
        </p:txBody>
      </p:sp>
      <p:sp>
        <p:nvSpPr>
          <p:cNvPr id="3" name="Footer Placeholder 2"/>
          <p:cNvSpPr>
            <a:spLocks noGrp="1"/>
          </p:cNvSpPr>
          <p:nvPr>
            <p:ph type="ftr" sz="quarter" idx="11"/>
          </p:nvPr>
        </p:nvSpPr>
        <p:spPr/>
        <p:txBody>
          <a:bodyPr/>
          <a:lstStyle/>
          <a:p>
            <a:r>
              <a:rPr lang="en-US"/>
              <a:t>Lecture 7 &amp; 8</a:t>
            </a:r>
          </a:p>
        </p:txBody>
      </p:sp>
      <p:sp>
        <p:nvSpPr>
          <p:cNvPr id="4" name="Slide Number Placeholder 3"/>
          <p:cNvSpPr>
            <a:spLocks noGrp="1"/>
          </p:cNvSpPr>
          <p:nvPr>
            <p:ph type="sldNum" sz="quarter" idx="12"/>
          </p:nvPr>
        </p:nvSpPr>
        <p:spPr/>
        <p:txBody>
          <a:bodyPr/>
          <a:lstStyle/>
          <a:p>
            <a:fld id="{19D2485F-384D-496E-AD10-BB7689FAD0D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D582387-27CA-487F-849D-151B33D280FA}" type="datetime1">
              <a:rPr lang="en-US" smtClean="0"/>
              <a:t>15-Jan-23</a:t>
            </a:fld>
            <a:endParaRPr lang="en-US"/>
          </a:p>
        </p:txBody>
      </p:sp>
      <p:sp>
        <p:nvSpPr>
          <p:cNvPr id="22" name="Slide Number Placeholder 21"/>
          <p:cNvSpPr>
            <a:spLocks noGrp="1"/>
          </p:cNvSpPr>
          <p:nvPr>
            <p:ph type="sldNum" sz="quarter" idx="15"/>
          </p:nvPr>
        </p:nvSpPr>
        <p:spPr/>
        <p:txBody>
          <a:bodyPr rtlCol="0"/>
          <a:lstStyle/>
          <a:p>
            <a:fld id="{19D2485F-384D-496E-AD10-BB7689FAD0DD}" type="slidenum">
              <a:rPr lang="en-US" smtClean="0"/>
              <a:t>‹#›</a:t>
            </a:fld>
            <a:endParaRPr lang="en-US"/>
          </a:p>
        </p:txBody>
      </p:sp>
      <p:sp>
        <p:nvSpPr>
          <p:cNvPr id="23" name="Footer Placeholder 22"/>
          <p:cNvSpPr>
            <a:spLocks noGrp="1"/>
          </p:cNvSpPr>
          <p:nvPr>
            <p:ph type="ftr" sz="quarter" idx="16"/>
          </p:nvPr>
        </p:nvSpPr>
        <p:spPr/>
        <p:txBody>
          <a:bodyPr rtlCol="0"/>
          <a:lstStyle/>
          <a:p>
            <a:r>
              <a:rPr lang="en-US"/>
              <a:t>Lecture 7 &amp; 8</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929327D-B2F3-4D59-95DC-6B339E792A07}" type="datetime1">
              <a:rPr lang="en-US" smtClean="0"/>
              <a:t>15-Jan-23</a:t>
            </a:fld>
            <a:endParaRPr lang="en-US"/>
          </a:p>
        </p:txBody>
      </p:sp>
      <p:sp>
        <p:nvSpPr>
          <p:cNvPr id="18" name="Slide Number Placeholder 17"/>
          <p:cNvSpPr>
            <a:spLocks noGrp="1"/>
          </p:cNvSpPr>
          <p:nvPr>
            <p:ph type="sldNum" sz="quarter" idx="11"/>
          </p:nvPr>
        </p:nvSpPr>
        <p:spPr/>
        <p:txBody>
          <a:bodyPr rtlCol="0"/>
          <a:lstStyle/>
          <a:p>
            <a:fld id="{19D2485F-384D-496E-AD10-BB7689FAD0DD}" type="slidenum">
              <a:rPr lang="en-US" smtClean="0"/>
              <a:t>‹#›</a:t>
            </a:fld>
            <a:endParaRPr lang="en-US"/>
          </a:p>
        </p:txBody>
      </p:sp>
      <p:sp>
        <p:nvSpPr>
          <p:cNvPr id="21" name="Footer Placeholder 20"/>
          <p:cNvSpPr>
            <a:spLocks noGrp="1"/>
          </p:cNvSpPr>
          <p:nvPr>
            <p:ph type="ftr" sz="quarter" idx="12"/>
          </p:nvPr>
        </p:nvSpPr>
        <p:spPr/>
        <p:txBody>
          <a:bodyPr rtlCol="0"/>
          <a:lstStyle/>
          <a:p>
            <a:r>
              <a:rPr lang="en-US"/>
              <a:t>Lecture 7 &amp; 8</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D9ADF77-73F9-4807-864A-8F8320E39A75}" type="datetime1">
              <a:rPr lang="en-US" smtClean="0"/>
              <a:t>15-Jan-23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a:t>Lecture 7 &amp; 8</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9D2485F-384D-496E-AD10-BB7689FAD0D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lnSpcReduction="10000"/>
          </a:bodyPr>
          <a:lstStyle/>
          <a:p>
            <a:pPr algn="r"/>
            <a:r>
              <a:rPr lang="en-US" dirty="0" err="1"/>
              <a:t>Tamanna</a:t>
            </a:r>
            <a:r>
              <a:rPr lang="en-US" dirty="0"/>
              <a:t> </a:t>
            </a:r>
            <a:r>
              <a:rPr lang="en-US" dirty="0" err="1"/>
              <a:t>Haque</a:t>
            </a:r>
            <a:r>
              <a:rPr lang="en-US" dirty="0"/>
              <a:t> </a:t>
            </a:r>
            <a:r>
              <a:rPr lang="en-US" dirty="0" err="1"/>
              <a:t>Nipa</a:t>
            </a:r>
            <a:endParaRPr lang="en-US" dirty="0"/>
          </a:p>
          <a:p>
            <a:pPr algn="r"/>
            <a:r>
              <a:rPr lang="en-US" dirty="0"/>
              <a:t>Assistant Professor</a:t>
            </a:r>
          </a:p>
          <a:p>
            <a:pPr algn="r"/>
            <a:r>
              <a:rPr lang="en-US" dirty="0"/>
              <a:t>Dept. of CSE</a:t>
            </a:r>
          </a:p>
          <a:p>
            <a:pPr algn="r"/>
            <a:r>
              <a:rPr lang="en-US" dirty="0"/>
              <a:t>Stamford University Bangladesh</a:t>
            </a:r>
          </a:p>
        </p:txBody>
      </p:sp>
      <p:sp>
        <p:nvSpPr>
          <p:cNvPr id="6" name="Title 1">
            <a:extLst>
              <a:ext uri="{FF2B5EF4-FFF2-40B4-BE49-F238E27FC236}">
                <a16:creationId xmlns:a16="http://schemas.microsoft.com/office/drawing/2014/main" id="{4ADB7F08-F252-40C7-9EA4-4347A4A7EF95}"/>
              </a:ext>
            </a:extLst>
          </p:cNvPr>
          <p:cNvSpPr>
            <a:spLocks noGrp="1"/>
          </p:cNvSpPr>
          <p:nvPr>
            <p:ph type="ctrTitle"/>
          </p:nvPr>
        </p:nvSpPr>
        <p:spPr>
          <a:xfrm>
            <a:off x="2286000" y="3124200"/>
            <a:ext cx="6553200" cy="1894362"/>
          </a:xfrm>
        </p:spPr>
        <p:txBody>
          <a:bodyPr/>
          <a:lstStyle/>
          <a:p>
            <a:r>
              <a:rPr lang="en-US" dirty="0"/>
              <a:t>CSE 219: Digital Logic &amp; Computer Design</a:t>
            </a:r>
          </a:p>
        </p:txBody>
      </p:sp>
    </p:spTree>
    <p:extLst>
      <p:ext uri="{BB962C8B-B14F-4D97-AF65-F5344CB8AC3E}">
        <p14:creationId xmlns:p14="http://schemas.microsoft.com/office/powerpoint/2010/main" val="87991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5285232"/>
            <a:ext cx="10287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391025"/>
            <a:ext cx="10287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28600" y="76200"/>
            <a:ext cx="8229600" cy="1143000"/>
          </a:xfrm>
        </p:spPr>
        <p:txBody>
          <a:bodyPr>
            <a:normAutofit/>
          </a:bodyPr>
          <a:lstStyle/>
          <a:p>
            <a:r>
              <a:rPr lang="en-US" dirty="0"/>
              <a:t>Code Conversion - </a:t>
            </a:r>
            <a:r>
              <a:rPr lang="en-US" b="1" dirty="0"/>
              <a:t>Binary to Gray </a:t>
            </a:r>
            <a:r>
              <a:rPr lang="en-US" sz="2800" b="1" dirty="0"/>
              <a:t>(3 bit)</a:t>
            </a:r>
            <a:endParaRPr lang="en-US" sz="2800" dirty="0"/>
          </a:p>
        </p:txBody>
      </p:sp>
      <p:sp>
        <p:nvSpPr>
          <p:cNvPr id="5" name="Footer Placeholder 4"/>
          <p:cNvSpPr>
            <a:spLocks noGrp="1"/>
          </p:cNvSpPr>
          <p:nvPr>
            <p:ph type="ftr" sz="quarter" idx="11"/>
          </p:nvPr>
        </p:nvSpPr>
        <p:spPr/>
        <p:txBody>
          <a:bodyPr/>
          <a:lstStyle/>
          <a:p>
            <a:r>
              <a:rPr lang="en-US"/>
              <a:t>Lecture 7 &amp; 8</a:t>
            </a:r>
          </a:p>
        </p:txBody>
      </p:sp>
      <p:sp>
        <p:nvSpPr>
          <p:cNvPr id="4" name="Slide Number Placeholder 3"/>
          <p:cNvSpPr>
            <a:spLocks noGrp="1"/>
          </p:cNvSpPr>
          <p:nvPr>
            <p:ph type="sldNum" sz="quarter" idx="12"/>
          </p:nvPr>
        </p:nvSpPr>
        <p:spPr/>
        <p:txBody>
          <a:bodyPr/>
          <a:lstStyle/>
          <a:p>
            <a:fld id="{19D2485F-384D-496E-AD10-BB7689FAD0DD}" type="slidenum">
              <a:rPr lang="en-US" smtClean="0"/>
              <a:t>10</a:t>
            </a:fld>
            <a:endParaRPr lang="en-US"/>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2878353171"/>
              </p:ext>
            </p:extLst>
          </p:nvPr>
        </p:nvGraphicFramePr>
        <p:xfrm>
          <a:off x="436563" y="2057400"/>
          <a:ext cx="1849437" cy="3708400"/>
        </p:xfrm>
        <a:graphic>
          <a:graphicData uri="http://schemas.openxmlformats.org/drawingml/2006/table">
            <a:tbl>
              <a:tblPr firstRow="1" bandRow="1">
                <a:tableStyleId>{5C22544A-7EE6-4342-B048-85BDC9FD1C3A}</a:tableStyleId>
              </a:tblPr>
              <a:tblGrid>
                <a:gridCol w="616479">
                  <a:extLst>
                    <a:ext uri="{9D8B030D-6E8A-4147-A177-3AD203B41FA5}">
                      <a16:colId xmlns:a16="http://schemas.microsoft.com/office/drawing/2014/main" val="20000"/>
                    </a:ext>
                  </a:extLst>
                </a:gridCol>
                <a:gridCol w="616479">
                  <a:extLst>
                    <a:ext uri="{9D8B030D-6E8A-4147-A177-3AD203B41FA5}">
                      <a16:colId xmlns:a16="http://schemas.microsoft.com/office/drawing/2014/main" val="20001"/>
                    </a:ext>
                  </a:extLst>
                </a:gridCol>
                <a:gridCol w="616479">
                  <a:extLst>
                    <a:ext uri="{9D8B030D-6E8A-4147-A177-3AD203B41FA5}">
                      <a16:colId xmlns:a16="http://schemas.microsoft.com/office/drawing/2014/main" val="20002"/>
                    </a:ext>
                  </a:extLst>
                </a:gridCol>
              </a:tblGrid>
              <a:tr h="370840">
                <a:tc gridSpan="3">
                  <a:txBody>
                    <a:bodyPr/>
                    <a:lstStyle/>
                    <a:p>
                      <a:r>
                        <a:rPr lang="en-US" dirty="0"/>
                        <a:t>Binary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graphicFrame>
        <p:nvGraphicFramePr>
          <p:cNvPr id="10" name="Content Placeholder 9"/>
          <p:cNvGraphicFramePr>
            <a:graphicFrameLocks noGrp="1"/>
          </p:cNvGraphicFramePr>
          <p:nvPr>
            <p:ph sz="quarter" idx="2"/>
            <p:extLst>
              <p:ext uri="{D42A27DB-BD31-4B8C-83A1-F6EECF244321}">
                <p14:modId xmlns:p14="http://schemas.microsoft.com/office/powerpoint/2010/main" val="2526240636"/>
              </p:ext>
            </p:extLst>
          </p:nvPr>
        </p:nvGraphicFramePr>
        <p:xfrm>
          <a:off x="2362200" y="2057400"/>
          <a:ext cx="1673226" cy="3708400"/>
        </p:xfrm>
        <a:graphic>
          <a:graphicData uri="http://schemas.openxmlformats.org/drawingml/2006/table">
            <a:tbl>
              <a:tblPr firstRow="1" bandRow="1">
                <a:tableStyleId>{21E4AEA4-8DFA-4A89-87EB-49C32662AFE0}</a:tableStyleId>
              </a:tblPr>
              <a:tblGrid>
                <a:gridCol w="557742">
                  <a:extLst>
                    <a:ext uri="{9D8B030D-6E8A-4147-A177-3AD203B41FA5}">
                      <a16:colId xmlns:a16="http://schemas.microsoft.com/office/drawing/2014/main" val="20000"/>
                    </a:ext>
                  </a:extLst>
                </a:gridCol>
                <a:gridCol w="557742">
                  <a:extLst>
                    <a:ext uri="{9D8B030D-6E8A-4147-A177-3AD203B41FA5}">
                      <a16:colId xmlns:a16="http://schemas.microsoft.com/office/drawing/2014/main" val="20001"/>
                    </a:ext>
                  </a:extLst>
                </a:gridCol>
                <a:gridCol w="557742">
                  <a:extLst>
                    <a:ext uri="{9D8B030D-6E8A-4147-A177-3AD203B41FA5}">
                      <a16:colId xmlns:a16="http://schemas.microsoft.com/office/drawing/2014/main" val="20002"/>
                    </a:ext>
                  </a:extLst>
                </a:gridCol>
              </a:tblGrid>
              <a:tr h="370840">
                <a:tc gridSpan="3">
                  <a:txBody>
                    <a:bodyPr/>
                    <a:lstStyle/>
                    <a:p>
                      <a:r>
                        <a:rPr lang="en-US" dirty="0"/>
                        <a:t>Gray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9"/>
                  </a:ext>
                </a:extLst>
              </a:tr>
            </a:tbl>
          </a:graphicData>
        </a:graphic>
      </p:graphicFrame>
      <p:sp>
        <p:nvSpPr>
          <p:cNvPr id="7" name="Content Placeholder 2"/>
          <p:cNvSpPr txBox="1">
            <a:spLocks/>
          </p:cNvSpPr>
          <p:nvPr/>
        </p:nvSpPr>
        <p:spPr>
          <a:xfrm>
            <a:off x="4431792" y="1414272"/>
            <a:ext cx="38100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Equation</a:t>
            </a:r>
          </a:p>
        </p:txBody>
      </p:sp>
      <p:sp>
        <p:nvSpPr>
          <p:cNvPr id="12" name="Content Placeholder 2"/>
          <p:cNvSpPr txBox="1">
            <a:spLocks/>
          </p:cNvSpPr>
          <p:nvPr/>
        </p:nvSpPr>
        <p:spPr>
          <a:xfrm>
            <a:off x="381000" y="1371600"/>
            <a:ext cx="23622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Truth Table:</a:t>
            </a:r>
          </a:p>
        </p:txBody>
      </p:sp>
      <p:sp>
        <p:nvSpPr>
          <p:cNvPr id="3" name="TextBox 2"/>
          <p:cNvSpPr txBox="1"/>
          <p:nvPr/>
        </p:nvSpPr>
        <p:spPr>
          <a:xfrm>
            <a:off x="4398264" y="2112264"/>
            <a:ext cx="3810000" cy="369332"/>
          </a:xfrm>
          <a:prstGeom prst="rect">
            <a:avLst/>
          </a:prstGeom>
          <a:noFill/>
        </p:spPr>
        <p:txBody>
          <a:bodyPr wrap="square" rtlCol="0">
            <a:spAutoFit/>
          </a:bodyPr>
          <a:lstStyle/>
          <a:p>
            <a:r>
              <a:rPr lang="en-US" dirty="0"/>
              <a:t>X=A</a:t>
            </a:r>
          </a:p>
        </p:txBody>
      </p:sp>
      <p:sp>
        <p:nvSpPr>
          <p:cNvPr id="15" name="TextBox 14"/>
          <p:cNvSpPr txBox="1"/>
          <p:nvPr/>
        </p:nvSpPr>
        <p:spPr>
          <a:xfrm>
            <a:off x="4419600" y="2481596"/>
            <a:ext cx="3810000" cy="369332"/>
          </a:xfrm>
          <a:prstGeom prst="rect">
            <a:avLst/>
          </a:prstGeom>
          <a:noFill/>
        </p:spPr>
        <p:txBody>
          <a:bodyPr wrap="square" rtlCol="0">
            <a:spAutoFit/>
          </a:bodyPr>
          <a:lstStyle/>
          <a:p>
            <a:r>
              <a:rPr lang="en-US" dirty="0"/>
              <a:t>Y=A ⊕ B</a:t>
            </a:r>
          </a:p>
        </p:txBody>
      </p:sp>
      <p:sp>
        <p:nvSpPr>
          <p:cNvPr id="23" name="TextBox 22"/>
          <p:cNvSpPr txBox="1"/>
          <p:nvPr/>
        </p:nvSpPr>
        <p:spPr>
          <a:xfrm>
            <a:off x="4267200" y="2850928"/>
            <a:ext cx="3810000" cy="369332"/>
          </a:xfrm>
          <a:prstGeom prst="rect">
            <a:avLst/>
          </a:prstGeom>
          <a:noFill/>
        </p:spPr>
        <p:txBody>
          <a:bodyPr wrap="square" rtlCol="0">
            <a:spAutoFit/>
          </a:bodyPr>
          <a:lstStyle/>
          <a:p>
            <a:r>
              <a:rPr lang="en-US" dirty="0"/>
              <a:t>  Z= B ⊕ C</a:t>
            </a:r>
            <a:endParaRPr lang="en-US" baseline="30000" dirty="0"/>
          </a:p>
        </p:txBody>
      </p:sp>
      <p:cxnSp>
        <p:nvCxnSpPr>
          <p:cNvPr id="24" name="Straight Connector 23"/>
          <p:cNvCxnSpPr/>
          <p:nvPr/>
        </p:nvCxnSpPr>
        <p:spPr>
          <a:xfrm>
            <a:off x="4343400" y="3886200"/>
            <a:ext cx="0" cy="236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961964" y="3886200"/>
            <a:ext cx="0" cy="23657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571564" y="3911576"/>
            <a:ext cx="26196" cy="24130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174332" y="3429000"/>
            <a:ext cx="397668" cy="369332"/>
          </a:xfrm>
          <a:prstGeom prst="rect">
            <a:avLst/>
          </a:prstGeom>
          <a:noFill/>
        </p:spPr>
        <p:txBody>
          <a:bodyPr wrap="square" rtlCol="0">
            <a:spAutoFit/>
          </a:bodyPr>
          <a:lstStyle/>
          <a:p>
            <a:r>
              <a:rPr lang="en-US" dirty="0"/>
              <a:t>A</a:t>
            </a:r>
          </a:p>
        </p:txBody>
      </p:sp>
      <p:sp>
        <p:nvSpPr>
          <p:cNvPr id="28" name="TextBox 27"/>
          <p:cNvSpPr txBox="1"/>
          <p:nvPr/>
        </p:nvSpPr>
        <p:spPr>
          <a:xfrm>
            <a:off x="4783932" y="3429000"/>
            <a:ext cx="397668" cy="369332"/>
          </a:xfrm>
          <a:prstGeom prst="rect">
            <a:avLst/>
          </a:prstGeom>
          <a:noFill/>
        </p:spPr>
        <p:txBody>
          <a:bodyPr wrap="square" rtlCol="0">
            <a:spAutoFit/>
          </a:bodyPr>
          <a:lstStyle/>
          <a:p>
            <a:r>
              <a:rPr lang="en-US" dirty="0"/>
              <a:t>B</a:t>
            </a:r>
          </a:p>
        </p:txBody>
      </p:sp>
      <p:sp>
        <p:nvSpPr>
          <p:cNvPr id="29" name="TextBox 28"/>
          <p:cNvSpPr txBox="1"/>
          <p:nvPr/>
        </p:nvSpPr>
        <p:spPr>
          <a:xfrm>
            <a:off x="5393532" y="3429000"/>
            <a:ext cx="397668" cy="369332"/>
          </a:xfrm>
          <a:prstGeom prst="rect">
            <a:avLst/>
          </a:prstGeom>
          <a:noFill/>
        </p:spPr>
        <p:txBody>
          <a:bodyPr wrap="square" rtlCol="0">
            <a:spAutoFit/>
          </a:bodyPr>
          <a:lstStyle/>
          <a:p>
            <a:r>
              <a:rPr lang="en-US" dirty="0"/>
              <a:t>C</a:t>
            </a:r>
          </a:p>
        </p:txBody>
      </p:sp>
      <p:cxnSp>
        <p:nvCxnSpPr>
          <p:cNvPr id="30" name="Straight Connector 29"/>
          <p:cNvCxnSpPr/>
          <p:nvPr/>
        </p:nvCxnSpPr>
        <p:spPr>
          <a:xfrm>
            <a:off x="4343400" y="4191000"/>
            <a:ext cx="2209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05600" y="4006334"/>
            <a:ext cx="397668" cy="369332"/>
          </a:xfrm>
          <a:prstGeom prst="rect">
            <a:avLst/>
          </a:prstGeom>
          <a:noFill/>
        </p:spPr>
        <p:txBody>
          <a:bodyPr wrap="square" rtlCol="0">
            <a:spAutoFit/>
          </a:bodyPr>
          <a:lstStyle/>
          <a:p>
            <a:r>
              <a:rPr lang="en-US" dirty="0"/>
              <a:t>X</a:t>
            </a:r>
          </a:p>
        </p:txBody>
      </p:sp>
      <p:cxnSp>
        <p:nvCxnSpPr>
          <p:cNvPr id="32" name="Straight Connector 31"/>
          <p:cNvCxnSpPr/>
          <p:nvPr/>
        </p:nvCxnSpPr>
        <p:spPr>
          <a:xfrm>
            <a:off x="4343400" y="4581144"/>
            <a:ext cx="195667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953000" y="5020056"/>
            <a:ext cx="1362153"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953000" y="5468886"/>
            <a:ext cx="133071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5605314" y="5904262"/>
            <a:ext cx="736679" cy="276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146132" y="4583668"/>
            <a:ext cx="397668" cy="369332"/>
          </a:xfrm>
          <a:prstGeom prst="rect">
            <a:avLst/>
          </a:prstGeom>
          <a:noFill/>
        </p:spPr>
        <p:txBody>
          <a:bodyPr wrap="square" rtlCol="0">
            <a:spAutoFit/>
          </a:bodyPr>
          <a:lstStyle/>
          <a:p>
            <a:r>
              <a:rPr lang="en-US" dirty="0"/>
              <a:t>Y</a:t>
            </a:r>
          </a:p>
        </p:txBody>
      </p:sp>
      <p:sp>
        <p:nvSpPr>
          <p:cNvPr id="39" name="TextBox 38"/>
          <p:cNvSpPr txBox="1"/>
          <p:nvPr/>
        </p:nvSpPr>
        <p:spPr>
          <a:xfrm>
            <a:off x="7196424" y="5495853"/>
            <a:ext cx="397668" cy="369332"/>
          </a:xfrm>
          <a:prstGeom prst="rect">
            <a:avLst/>
          </a:prstGeom>
          <a:noFill/>
        </p:spPr>
        <p:txBody>
          <a:bodyPr wrap="square" rtlCol="0">
            <a:spAutoFit/>
          </a:bodyPr>
          <a:lstStyle/>
          <a:p>
            <a:r>
              <a:rPr lang="en-US" dirty="0"/>
              <a:t>Z</a:t>
            </a:r>
          </a:p>
        </p:txBody>
      </p:sp>
    </p:spTree>
    <p:extLst>
      <p:ext uri="{BB962C8B-B14F-4D97-AF65-F5344CB8AC3E}">
        <p14:creationId xmlns:p14="http://schemas.microsoft.com/office/powerpoint/2010/main" val="131268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500"/>
                                        <p:tgtEl>
                                          <p:spTgt spid="2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par>
                                <p:cTn id="14" presetID="22" presetClass="entr" presetSubtype="1"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500"/>
                                        <p:tgtEl>
                                          <p:spTgt spid="25"/>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par>
                                <p:cTn id="20" presetID="22" presetClass="entr" presetSubtype="1"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up)">
                                      <p:cBhvr>
                                        <p:cTn id="27" dur="500"/>
                                        <p:tgtEl>
                                          <p:spTgt spid="3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up)">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par>
                                <p:cTn id="36" presetID="22" presetClass="entr" presetSubtype="8" fill="hold"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par>
                                <p:cTn id="39" presetID="22" presetClass="entr" presetSubtype="4"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down)">
                                      <p:cBhvr>
                                        <p:cTn id="41" dur="500"/>
                                        <p:tgtEl>
                                          <p:spTgt spid="3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up)">
                                      <p:cBhvr>
                                        <p:cTn id="44" dur="500"/>
                                        <p:tgtEl>
                                          <p:spTgt spid="3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left)">
                                      <p:cBhvr>
                                        <p:cTn id="49" dur="500"/>
                                        <p:tgtEl>
                                          <p:spTgt spid="34"/>
                                        </p:tgtEl>
                                      </p:cBhvr>
                                    </p:animEffect>
                                  </p:childTnLst>
                                </p:cTn>
                              </p:par>
                              <p:par>
                                <p:cTn id="50" presetID="22" presetClass="entr" presetSubtype="8"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par>
                                <p:cTn id="53" presetID="22" presetClass="entr" presetSubtype="4"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down)">
                                      <p:cBhvr>
                                        <p:cTn id="55" dur="500"/>
                                        <p:tgtEl>
                                          <p:spTgt spid="37"/>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up)">
                                      <p:cBhvr>
                                        <p:cTn id="5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1143000"/>
          </a:xfrm>
        </p:spPr>
        <p:txBody>
          <a:bodyPr>
            <a:normAutofit/>
          </a:bodyPr>
          <a:lstStyle/>
          <a:p>
            <a:r>
              <a:rPr lang="en-US" dirty="0"/>
              <a:t>Code Conversion – </a:t>
            </a:r>
            <a:r>
              <a:rPr lang="en-US" b="1" dirty="0"/>
              <a:t>Gray to Binary </a:t>
            </a:r>
            <a:r>
              <a:rPr lang="en-US" sz="2800" b="1" dirty="0"/>
              <a:t>(3 bit)</a:t>
            </a:r>
            <a:endParaRPr lang="en-US" sz="2800" dirty="0"/>
          </a:p>
        </p:txBody>
      </p:sp>
      <p:sp>
        <p:nvSpPr>
          <p:cNvPr id="5" name="Footer Placeholder 4"/>
          <p:cNvSpPr>
            <a:spLocks noGrp="1"/>
          </p:cNvSpPr>
          <p:nvPr>
            <p:ph type="ftr" sz="quarter" idx="11"/>
          </p:nvPr>
        </p:nvSpPr>
        <p:spPr/>
        <p:txBody>
          <a:bodyPr/>
          <a:lstStyle/>
          <a:p>
            <a:r>
              <a:rPr lang="en-US"/>
              <a:t>Lecture 7 &amp; 8</a:t>
            </a:r>
          </a:p>
        </p:txBody>
      </p:sp>
      <p:sp>
        <p:nvSpPr>
          <p:cNvPr id="4" name="Slide Number Placeholder 3"/>
          <p:cNvSpPr>
            <a:spLocks noGrp="1"/>
          </p:cNvSpPr>
          <p:nvPr>
            <p:ph type="sldNum" sz="quarter" idx="12"/>
          </p:nvPr>
        </p:nvSpPr>
        <p:spPr/>
        <p:txBody>
          <a:bodyPr/>
          <a:lstStyle/>
          <a:p>
            <a:fld id="{19D2485F-384D-496E-AD10-BB7689FAD0DD}" type="slidenum">
              <a:rPr lang="en-US" smtClean="0"/>
              <a:t>11</a:t>
            </a:fld>
            <a:endParaRPr lang="en-US"/>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1097620782"/>
              </p:ext>
            </p:extLst>
          </p:nvPr>
        </p:nvGraphicFramePr>
        <p:xfrm>
          <a:off x="2133600" y="1828800"/>
          <a:ext cx="1810512" cy="3784600"/>
        </p:xfrm>
        <a:graphic>
          <a:graphicData uri="http://schemas.openxmlformats.org/drawingml/2006/table">
            <a:tbl>
              <a:tblPr firstRow="1" bandRow="1">
                <a:tableStyleId>{21E4AEA4-8DFA-4A89-87EB-49C32662AFE0}</a:tableStyleId>
              </a:tblPr>
              <a:tblGrid>
                <a:gridCol w="603504">
                  <a:extLst>
                    <a:ext uri="{9D8B030D-6E8A-4147-A177-3AD203B41FA5}">
                      <a16:colId xmlns:a16="http://schemas.microsoft.com/office/drawing/2014/main" val="20000"/>
                    </a:ext>
                  </a:extLst>
                </a:gridCol>
                <a:gridCol w="603504">
                  <a:extLst>
                    <a:ext uri="{9D8B030D-6E8A-4147-A177-3AD203B41FA5}">
                      <a16:colId xmlns:a16="http://schemas.microsoft.com/office/drawing/2014/main" val="20001"/>
                    </a:ext>
                  </a:extLst>
                </a:gridCol>
                <a:gridCol w="603504">
                  <a:extLst>
                    <a:ext uri="{9D8B030D-6E8A-4147-A177-3AD203B41FA5}">
                      <a16:colId xmlns:a16="http://schemas.microsoft.com/office/drawing/2014/main" val="20002"/>
                    </a:ext>
                  </a:extLst>
                </a:gridCol>
              </a:tblGrid>
              <a:tr h="378460">
                <a:tc gridSpan="3">
                  <a:txBody>
                    <a:bodyPr/>
                    <a:lstStyle/>
                    <a:p>
                      <a:r>
                        <a:rPr lang="en-US" dirty="0"/>
                        <a:t>Binary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8460">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10001"/>
                  </a:ext>
                </a:extLst>
              </a:tr>
              <a:tr h="37846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846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846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7846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846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846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7"/>
                  </a:ext>
                </a:extLst>
              </a:tr>
              <a:tr h="37846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8"/>
                  </a:ext>
                </a:extLst>
              </a:tr>
              <a:tr h="37846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graphicFrame>
        <p:nvGraphicFramePr>
          <p:cNvPr id="10" name="Content Placeholder 9"/>
          <p:cNvGraphicFramePr>
            <a:graphicFrameLocks noGrp="1"/>
          </p:cNvGraphicFramePr>
          <p:nvPr>
            <p:ph sz="quarter" idx="2"/>
            <p:extLst>
              <p:ext uri="{D42A27DB-BD31-4B8C-83A1-F6EECF244321}">
                <p14:modId xmlns:p14="http://schemas.microsoft.com/office/powerpoint/2010/main" val="1951100171"/>
              </p:ext>
            </p:extLst>
          </p:nvPr>
        </p:nvGraphicFramePr>
        <p:xfrm>
          <a:off x="457200" y="1874520"/>
          <a:ext cx="1600200" cy="37084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70840">
                <a:tc gridSpan="3">
                  <a:txBody>
                    <a:bodyPr/>
                    <a:lstStyle/>
                    <a:p>
                      <a:r>
                        <a:rPr lang="en-US" dirty="0"/>
                        <a:t>Gray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9"/>
                  </a:ext>
                </a:extLst>
              </a:tr>
            </a:tbl>
          </a:graphicData>
        </a:graphic>
      </p:graphicFrame>
      <p:sp>
        <p:nvSpPr>
          <p:cNvPr id="7" name="Content Placeholder 2"/>
          <p:cNvSpPr txBox="1">
            <a:spLocks/>
          </p:cNvSpPr>
          <p:nvPr/>
        </p:nvSpPr>
        <p:spPr>
          <a:xfrm>
            <a:off x="4114800" y="1313688"/>
            <a:ext cx="74676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Equation</a:t>
            </a:r>
          </a:p>
        </p:txBody>
      </p:sp>
      <p:sp>
        <p:nvSpPr>
          <p:cNvPr id="12" name="Content Placeholder 2"/>
          <p:cNvSpPr txBox="1">
            <a:spLocks/>
          </p:cNvSpPr>
          <p:nvPr/>
        </p:nvSpPr>
        <p:spPr>
          <a:xfrm>
            <a:off x="381000" y="1295400"/>
            <a:ext cx="74676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a:t>Truth Table:</a:t>
            </a:r>
            <a:endParaRPr lang="en-US" dirty="0"/>
          </a:p>
        </p:txBody>
      </p:sp>
      <p:sp>
        <p:nvSpPr>
          <p:cNvPr id="11" name="TextBox 10"/>
          <p:cNvSpPr txBox="1"/>
          <p:nvPr/>
        </p:nvSpPr>
        <p:spPr>
          <a:xfrm>
            <a:off x="4398264" y="1905000"/>
            <a:ext cx="3810000" cy="369332"/>
          </a:xfrm>
          <a:prstGeom prst="rect">
            <a:avLst/>
          </a:prstGeom>
          <a:noFill/>
        </p:spPr>
        <p:txBody>
          <a:bodyPr wrap="square" rtlCol="0">
            <a:spAutoFit/>
          </a:bodyPr>
          <a:lstStyle/>
          <a:p>
            <a:r>
              <a:rPr lang="en-US" dirty="0"/>
              <a:t>A=XYZ</a:t>
            </a:r>
            <a:r>
              <a:rPr lang="en-US" baseline="30000" dirty="0"/>
              <a:t>0</a:t>
            </a:r>
            <a:r>
              <a:rPr lang="en-US" dirty="0"/>
              <a:t> +XYZ + XY</a:t>
            </a:r>
            <a:r>
              <a:rPr lang="en-US" baseline="30000" dirty="0"/>
              <a:t>0</a:t>
            </a:r>
            <a:r>
              <a:rPr lang="en-US" dirty="0"/>
              <a:t>Z +X</a:t>
            </a:r>
            <a:r>
              <a:rPr lang="en-US" baseline="30000" dirty="0"/>
              <a:t>0</a:t>
            </a:r>
            <a:r>
              <a:rPr lang="en-US" dirty="0"/>
              <a:t>YZ</a:t>
            </a:r>
          </a:p>
        </p:txBody>
      </p:sp>
      <p:sp>
        <p:nvSpPr>
          <p:cNvPr id="13" name="TextBox 12"/>
          <p:cNvSpPr txBox="1"/>
          <p:nvPr/>
        </p:nvSpPr>
        <p:spPr>
          <a:xfrm>
            <a:off x="4419600" y="2242804"/>
            <a:ext cx="3810000" cy="369332"/>
          </a:xfrm>
          <a:prstGeom prst="rect">
            <a:avLst/>
          </a:prstGeom>
          <a:noFill/>
        </p:spPr>
        <p:txBody>
          <a:bodyPr wrap="square" rtlCol="0">
            <a:spAutoFit/>
          </a:bodyPr>
          <a:lstStyle/>
          <a:p>
            <a:r>
              <a:rPr lang="en-US" dirty="0"/>
              <a:t>  =XY(Z</a:t>
            </a:r>
            <a:r>
              <a:rPr lang="en-US" baseline="30000" dirty="0"/>
              <a:t>0</a:t>
            </a:r>
            <a:r>
              <a:rPr lang="en-US" dirty="0"/>
              <a:t> + Z) + Z(XY</a:t>
            </a:r>
            <a:r>
              <a:rPr lang="en-US" baseline="30000" dirty="0"/>
              <a:t>0</a:t>
            </a:r>
            <a:r>
              <a:rPr lang="en-US" dirty="0"/>
              <a:t> + X</a:t>
            </a:r>
            <a:r>
              <a:rPr lang="en-US" baseline="30000" dirty="0"/>
              <a:t>0</a:t>
            </a:r>
            <a:r>
              <a:rPr lang="en-US" dirty="0"/>
              <a:t>Y)</a:t>
            </a:r>
          </a:p>
        </p:txBody>
      </p:sp>
      <p:sp>
        <p:nvSpPr>
          <p:cNvPr id="14" name="TextBox 13"/>
          <p:cNvSpPr txBox="1"/>
          <p:nvPr/>
        </p:nvSpPr>
        <p:spPr>
          <a:xfrm>
            <a:off x="4419600" y="2535936"/>
            <a:ext cx="3810000" cy="369332"/>
          </a:xfrm>
          <a:prstGeom prst="rect">
            <a:avLst/>
          </a:prstGeom>
          <a:noFill/>
        </p:spPr>
        <p:txBody>
          <a:bodyPr wrap="square" rtlCol="0">
            <a:spAutoFit/>
          </a:bodyPr>
          <a:lstStyle/>
          <a:p>
            <a:r>
              <a:rPr lang="en-US" dirty="0"/>
              <a:t>  =XY + Z(X ⊕ Y)</a:t>
            </a:r>
          </a:p>
        </p:txBody>
      </p:sp>
      <p:sp>
        <p:nvSpPr>
          <p:cNvPr id="16" name="TextBox 15"/>
          <p:cNvSpPr txBox="1"/>
          <p:nvPr/>
        </p:nvSpPr>
        <p:spPr>
          <a:xfrm>
            <a:off x="4419600" y="2983468"/>
            <a:ext cx="3810000" cy="369332"/>
          </a:xfrm>
          <a:prstGeom prst="rect">
            <a:avLst/>
          </a:prstGeom>
          <a:noFill/>
        </p:spPr>
        <p:txBody>
          <a:bodyPr wrap="square" rtlCol="0">
            <a:spAutoFit/>
          </a:bodyPr>
          <a:lstStyle/>
          <a:p>
            <a:r>
              <a:rPr lang="en-US" dirty="0"/>
              <a:t>B=X</a:t>
            </a:r>
            <a:r>
              <a:rPr lang="en-US" baseline="30000" dirty="0"/>
              <a:t>0</a:t>
            </a:r>
            <a:r>
              <a:rPr lang="en-US" dirty="0"/>
              <a:t>YZ +X</a:t>
            </a:r>
            <a:r>
              <a:rPr lang="en-US" baseline="30000" dirty="0"/>
              <a:t>0</a:t>
            </a:r>
            <a:r>
              <a:rPr lang="en-US" dirty="0"/>
              <a:t>YZ</a:t>
            </a:r>
            <a:r>
              <a:rPr lang="en-US" baseline="30000" dirty="0"/>
              <a:t>0</a:t>
            </a:r>
            <a:r>
              <a:rPr lang="en-US" dirty="0"/>
              <a:t> + XYZ +X</a:t>
            </a:r>
            <a:r>
              <a:rPr lang="en-US" baseline="30000" dirty="0"/>
              <a:t>0</a:t>
            </a:r>
            <a:r>
              <a:rPr lang="en-US" dirty="0"/>
              <a:t>YZ</a:t>
            </a:r>
          </a:p>
        </p:txBody>
      </p:sp>
      <p:sp>
        <p:nvSpPr>
          <p:cNvPr id="17" name="TextBox 16"/>
          <p:cNvSpPr txBox="1"/>
          <p:nvPr/>
        </p:nvSpPr>
        <p:spPr>
          <a:xfrm>
            <a:off x="4419600" y="3288268"/>
            <a:ext cx="3810000" cy="369332"/>
          </a:xfrm>
          <a:prstGeom prst="rect">
            <a:avLst/>
          </a:prstGeom>
          <a:noFill/>
        </p:spPr>
        <p:txBody>
          <a:bodyPr wrap="square" rtlCol="0">
            <a:spAutoFit/>
          </a:bodyPr>
          <a:lstStyle/>
          <a:p>
            <a:r>
              <a:rPr lang="en-US" dirty="0"/>
              <a:t>   =X</a:t>
            </a:r>
            <a:r>
              <a:rPr lang="en-US" baseline="30000" dirty="0"/>
              <a:t>0</a:t>
            </a:r>
            <a:r>
              <a:rPr lang="en-US" dirty="0"/>
              <a:t>Y(Z + Z</a:t>
            </a:r>
            <a:r>
              <a:rPr lang="en-US" baseline="30000" dirty="0"/>
              <a:t>0</a:t>
            </a:r>
            <a:r>
              <a:rPr lang="en-US" dirty="0"/>
              <a:t> ) + YZ (X+X</a:t>
            </a:r>
            <a:r>
              <a:rPr lang="en-US" baseline="30000" dirty="0"/>
              <a:t>0</a:t>
            </a:r>
            <a:r>
              <a:rPr lang="en-US" dirty="0"/>
              <a:t>)</a:t>
            </a:r>
          </a:p>
        </p:txBody>
      </p:sp>
      <p:sp>
        <p:nvSpPr>
          <p:cNvPr id="18" name="TextBox 17"/>
          <p:cNvSpPr txBox="1"/>
          <p:nvPr/>
        </p:nvSpPr>
        <p:spPr>
          <a:xfrm>
            <a:off x="4419600" y="3593068"/>
            <a:ext cx="3810000" cy="369332"/>
          </a:xfrm>
          <a:prstGeom prst="rect">
            <a:avLst/>
          </a:prstGeom>
          <a:noFill/>
        </p:spPr>
        <p:txBody>
          <a:bodyPr wrap="square" rtlCol="0">
            <a:spAutoFit/>
          </a:bodyPr>
          <a:lstStyle/>
          <a:p>
            <a:r>
              <a:rPr lang="en-US" dirty="0"/>
              <a:t>   =X</a:t>
            </a:r>
            <a:r>
              <a:rPr lang="en-US" baseline="30000" dirty="0"/>
              <a:t>0</a:t>
            </a:r>
            <a:r>
              <a:rPr lang="en-US" dirty="0"/>
              <a:t>Y + YZ = Y(X</a:t>
            </a:r>
            <a:r>
              <a:rPr lang="en-US" baseline="30000" dirty="0"/>
              <a:t>0</a:t>
            </a:r>
            <a:r>
              <a:rPr lang="en-US" dirty="0"/>
              <a:t>+Z) </a:t>
            </a:r>
          </a:p>
        </p:txBody>
      </p:sp>
      <p:sp>
        <p:nvSpPr>
          <p:cNvPr id="19" name="TextBox 18"/>
          <p:cNvSpPr txBox="1"/>
          <p:nvPr/>
        </p:nvSpPr>
        <p:spPr>
          <a:xfrm>
            <a:off x="4419600" y="4126468"/>
            <a:ext cx="3810000" cy="369332"/>
          </a:xfrm>
          <a:prstGeom prst="rect">
            <a:avLst/>
          </a:prstGeom>
          <a:noFill/>
        </p:spPr>
        <p:txBody>
          <a:bodyPr wrap="square" rtlCol="0">
            <a:spAutoFit/>
          </a:bodyPr>
          <a:lstStyle/>
          <a:p>
            <a:r>
              <a:rPr lang="en-US" dirty="0"/>
              <a:t>C=X</a:t>
            </a:r>
            <a:r>
              <a:rPr lang="en-US" baseline="30000" dirty="0"/>
              <a:t>0</a:t>
            </a:r>
            <a:r>
              <a:rPr lang="en-US" dirty="0"/>
              <a:t>Y</a:t>
            </a:r>
            <a:r>
              <a:rPr lang="en-US" baseline="30000" dirty="0"/>
              <a:t>0</a:t>
            </a:r>
            <a:r>
              <a:rPr lang="en-US" dirty="0"/>
              <a:t>Z +X</a:t>
            </a:r>
            <a:r>
              <a:rPr lang="en-US" baseline="30000" dirty="0"/>
              <a:t>0</a:t>
            </a:r>
            <a:r>
              <a:rPr lang="en-US" dirty="0"/>
              <a:t>YZ</a:t>
            </a:r>
            <a:r>
              <a:rPr lang="en-US" baseline="30000" dirty="0"/>
              <a:t>0</a:t>
            </a:r>
            <a:r>
              <a:rPr lang="en-US" dirty="0"/>
              <a:t> + XYZ +X</a:t>
            </a:r>
            <a:r>
              <a:rPr lang="en-US" baseline="30000" dirty="0"/>
              <a:t>0</a:t>
            </a:r>
            <a:r>
              <a:rPr lang="en-US" dirty="0"/>
              <a:t>YZ</a:t>
            </a:r>
          </a:p>
        </p:txBody>
      </p:sp>
      <p:sp>
        <p:nvSpPr>
          <p:cNvPr id="20" name="TextBox 19"/>
          <p:cNvSpPr txBox="1"/>
          <p:nvPr/>
        </p:nvSpPr>
        <p:spPr>
          <a:xfrm>
            <a:off x="4419600" y="4431268"/>
            <a:ext cx="3810000" cy="369332"/>
          </a:xfrm>
          <a:prstGeom prst="rect">
            <a:avLst/>
          </a:prstGeom>
          <a:noFill/>
        </p:spPr>
        <p:txBody>
          <a:bodyPr wrap="square" rtlCol="0">
            <a:spAutoFit/>
          </a:bodyPr>
          <a:lstStyle/>
          <a:p>
            <a:r>
              <a:rPr lang="en-US" dirty="0"/>
              <a:t>  =X</a:t>
            </a:r>
            <a:r>
              <a:rPr lang="en-US" baseline="30000" dirty="0"/>
              <a:t>0</a:t>
            </a:r>
            <a:r>
              <a:rPr lang="en-US" dirty="0"/>
              <a:t>(Y</a:t>
            </a:r>
            <a:r>
              <a:rPr lang="en-US" baseline="30000" dirty="0"/>
              <a:t>0</a:t>
            </a:r>
            <a:r>
              <a:rPr lang="en-US" dirty="0"/>
              <a:t>Z +YZ</a:t>
            </a:r>
            <a:r>
              <a:rPr lang="en-US" baseline="30000" dirty="0"/>
              <a:t>0</a:t>
            </a:r>
            <a:r>
              <a:rPr lang="en-US" dirty="0"/>
              <a:t>) + YZ (X+X</a:t>
            </a:r>
            <a:r>
              <a:rPr lang="en-US" baseline="30000" dirty="0"/>
              <a:t>0</a:t>
            </a:r>
            <a:r>
              <a:rPr lang="en-US" dirty="0"/>
              <a:t>)</a:t>
            </a:r>
          </a:p>
        </p:txBody>
      </p:sp>
      <p:sp>
        <p:nvSpPr>
          <p:cNvPr id="21" name="TextBox 20"/>
          <p:cNvSpPr txBox="1"/>
          <p:nvPr/>
        </p:nvSpPr>
        <p:spPr>
          <a:xfrm>
            <a:off x="4419600" y="4736068"/>
            <a:ext cx="3810000" cy="369332"/>
          </a:xfrm>
          <a:prstGeom prst="rect">
            <a:avLst/>
          </a:prstGeom>
          <a:noFill/>
        </p:spPr>
        <p:txBody>
          <a:bodyPr wrap="square" rtlCol="0">
            <a:spAutoFit/>
          </a:bodyPr>
          <a:lstStyle/>
          <a:p>
            <a:r>
              <a:rPr lang="en-US" dirty="0"/>
              <a:t>  =X</a:t>
            </a:r>
            <a:r>
              <a:rPr lang="en-US" baseline="30000" dirty="0"/>
              <a:t>0</a:t>
            </a:r>
            <a:r>
              <a:rPr lang="en-US" dirty="0"/>
              <a:t>(Y</a:t>
            </a:r>
            <a:r>
              <a:rPr lang="en-US" baseline="30000" dirty="0"/>
              <a:t> </a:t>
            </a:r>
            <a:r>
              <a:rPr lang="en-US" dirty="0"/>
              <a:t>⊕ Z) + YZ</a:t>
            </a:r>
          </a:p>
        </p:txBody>
      </p:sp>
    </p:spTree>
    <p:extLst>
      <p:ext uri="{BB962C8B-B14F-4D97-AF65-F5344CB8AC3E}">
        <p14:creationId xmlns:p14="http://schemas.microsoft.com/office/powerpoint/2010/main" val="326435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down)">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down)">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6" grpId="0"/>
      <p:bldP spid="17" grpId="0"/>
      <p:bldP spid="18" grpId="0"/>
      <p:bldP spid="19"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343637" y="1989364"/>
            <a:ext cx="448458" cy="27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52400" y="-152400"/>
            <a:ext cx="8382000" cy="1143000"/>
          </a:xfrm>
        </p:spPr>
        <p:txBody>
          <a:bodyPr>
            <a:normAutofit/>
          </a:bodyPr>
          <a:lstStyle/>
          <a:p>
            <a:r>
              <a:rPr lang="en-US" dirty="0"/>
              <a:t>Code Conversion – </a:t>
            </a:r>
            <a:r>
              <a:rPr lang="en-US" b="1" dirty="0"/>
              <a:t>Gray to Binary </a:t>
            </a:r>
            <a:r>
              <a:rPr lang="en-US" sz="2800" b="1" dirty="0"/>
              <a:t>(3 bit)</a:t>
            </a:r>
            <a:endParaRPr lang="en-US" sz="2800" dirty="0"/>
          </a:p>
        </p:txBody>
      </p:sp>
      <p:sp>
        <p:nvSpPr>
          <p:cNvPr id="5" name="Footer Placeholder 4"/>
          <p:cNvSpPr>
            <a:spLocks noGrp="1"/>
          </p:cNvSpPr>
          <p:nvPr>
            <p:ph type="ftr" sz="quarter" idx="11"/>
          </p:nvPr>
        </p:nvSpPr>
        <p:spPr>
          <a:xfrm rot="5400000">
            <a:off x="7086600" y="3767731"/>
            <a:ext cx="3200400" cy="365760"/>
          </a:xfrm>
        </p:spPr>
        <p:txBody>
          <a:bodyPr/>
          <a:lstStyle/>
          <a:p>
            <a:r>
              <a:rPr lang="en-US"/>
              <a:t>Lecture 7 &amp; 8</a:t>
            </a:r>
          </a:p>
        </p:txBody>
      </p:sp>
      <p:sp>
        <p:nvSpPr>
          <p:cNvPr id="4" name="Slide Number Placeholder 3"/>
          <p:cNvSpPr>
            <a:spLocks noGrp="1"/>
          </p:cNvSpPr>
          <p:nvPr>
            <p:ph type="sldNum" sz="quarter" idx="12"/>
          </p:nvPr>
        </p:nvSpPr>
        <p:spPr/>
        <p:txBody>
          <a:bodyPr/>
          <a:lstStyle/>
          <a:p>
            <a:fld id="{19D2485F-384D-496E-AD10-BB7689FAD0DD}" type="slidenum">
              <a:rPr lang="en-US" smtClean="0"/>
              <a:t>12</a:t>
            </a:fld>
            <a:endParaRPr lang="en-US"/>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3452141885"/>
              </p:ext>
            </p:extLst>
          </p:nvPr>
        </p:nvGraphicFramePr>
        <p:xfrm>
          <a:off x="2133600" y="1685020"/>
          <a:ext cx="1810512" cy="3657600"/>
        </p:xfrm>
        <a:graphic>
          <a:graphicData uri="http://schemas.openxmlformats.org/drawingml/2006/table">
            <a:tbl>
              <a:tblPr firstRow="1" bandRow="1">
                <a:tableStyleId>{21E4AEA4-8DFA-4A89-87EB-49C32662AFE0}</a:tableStyleId>
              </a:tblPr>
              <a:tblGrid>
                <a:gridCol w="603504">
                  <a:extLst>
                    <a:ext uri="{9D8B030D-6E8A-4147-A177-3AD203B41FA5}">
                      <a16:colId xmlns:a16="http://schemas.microsoft.com/office/drawing/2014/main" val="20000"/>
                    </a:ext>
                  </a:extLst>
                </a:gridCol>
                <a:gridCol w="603504">
                  <a:extLst>
                    <a:ext uri="{9D8B030D-6E8A-4147-A177-3AD203B41FA5}">
                      <a16:colId xmlns:a16="http://schemas.microsoft.com/office/drawing/2014/main" val="20001"/>
                    </a:ext>
                  </a:extLst>
                </a:gridCol>
                <a:gridCol w="603504">
                  <a:extLst>
                    <a:ext uri="{9D8B030D-6E8A-4147-A177-3AD203B41FA5}">
                      <a16:colId xmlns:a16="http://schemas.microsoft.com/office/drawing/2014/main" val="20002"/>
                    </a:ext>
                  </a:extLst>
                </a:gridCol>
              </a:tblGrid>
              <a:tr h="364898">
                <a:tc gridSpan="3">
                  <a:txBody>
                    <a:bodyPr/>
                    <a:lstStyle/>
                    <a:p>
                      <a:r>
                        <a:rPr lang="en-US" dirty="0"/>
                        <a:t>Binary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4898">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10001"/>
                  </a:ext>
                </a:extLst>
              </a:tr>
              <a:tr h="364898">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64898">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64898">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64898">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64898">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64898">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7"/>
                  </a:ext>
                </a:extLst>
              </a:tr>
              <a:tr h="364898">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8"/>
                  </a:ext>
                </a:extLst>
              </a:tr>
              <a:tr h="364898">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graphicFrame>
        <p:nvGraphicFramePr>
          <p:cNvPr id="10" name="Content Placeholder 9"/>
          <p:cNvGraphicFramePr>
            <a:graphicFrameLocks noGrp="1"/>
          </p:cNvGraphicFramePr>
          <p:nvPr>
            <p:ph sz="quarter" idx="2"/>
            <p:extLst>
              <p:ext uri="{D42A27DB-BD31-4B8C-83A1-F6EECF244321}">
                <p14:modId xmlns:p14="http://schemas.microsoft.com/office/powerpoint/2010/main" val="518992992"/>
              </p:ext>
            </p:extLst>
          </p:nvPr>
        </p:nvGraphicFramePr>
        <p:xfrm>
          <a:off x="457200" y="1651000"/>
          <a:ext cx="1600200" cy="37084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70840">
                <a:tc gridSpan="3">
                  <a:txBody>
                    <a:bodyPr/>
                    <a:lstStyle/>
                    <a:p>
                      <a:r>
                        <a:rPr lang="en-US" dirty="0"/>
                        <a:t>Gray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9"/>
                  </a:ext>
                </a:extLst>
              </a:tr>
            </a:tbl>
          </a:graphicData>
        </a:graphic>
      </p:graphicFrame>
      <p:sp>
        <p:nvSpPr>
          <p:cNvPr id="7" name="Content Placeholder 2"/>
          <p:cNvSpPr txBox="1">
            <a:spLocks/>
          </p:cNvSpPr>
          <p:nvPr/>
        </p:nvSpPr>
        <p:spPr>
          <a:xfrm>
            <a:off x="365760" y="5410200"/>
            <a:ext cx="2118695"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Equation</a:t>
            </a:r>
          </a:p>
        </p:txBody>
      </p:sp>
      <p:sp>
        <p:nvSpPr>
          <p:cNvPr id="12" name="Content Placeholder 2"/>
          <p:cNvSpPr txBox="1">
            <a:spLocks/>
          </p:cNvSpPr>
          <p:nvPr/>
        </p:nvSpPr>
        <p:spPr>
          <a:xfrm>
            <a:off x="381000" y="1125974"/>
            <a:ext cx="30480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Truth Table:</a:t>
            </a:r>
          </a:p>
        </p:txBody>
      </p:sp>
      <p:sp>
        <p:nvSpPr>
          <p:cNvPr id="14" name="TextBox 13"/>
          <p:cNvSpPr txBox="1"/>
          <p:nvPr/>
        </p:nvSpPr>
        <p:spPr>
          <a:xfrm>
            <a:off x="1941136" y="5439936"/>
            <a:ext cx="3810000" cy="369332"/>
          </a:xfrm>
          <a:prstGeom prst="rect">
            <a:avLst/>
          </a:prstGeom>
          <a:noFill/>
        </p:spPr>
        <p:txBody>
          <a:bodyPr wrap="square" rtlCol="0">
            <a:spAutoFit/>
          </a:bodyPr>
          <a:lstStyle/>
          <a:p>
            <a:r>
              <a:rPr lang="en-US" dirty="0"/>
              <a:t>  </a:t>
            </a:r>
            <a:r>
              <a:rPr lang="en-US" b="1" dirty="0">
                <a:solidFill>
                  <a:srgbClr val="FF0000"/>
                </a:solidFill>
              </a:rPr>
              <a:t>A=XY + Z(X ⊕ Y)</a:t>
            </a:r>
          </a:p>
        </p:txBody>
      </p:sp>
      <p:sp>
        <p:nvSpPr>
          <p:cNvPr id="18" name="TextBox 17"/>
          <p:cNvSpPr txBox="1"/>
          <p:nvPr/>
        </p:nvSpPr>
        <p:spPr>
          <a:xfrm>
            <a:off x="2057400" y="5801297"/>
            <a:ext cx="3810000" cy="369332"/>
          </a:xfrm>
          <a:prstGeom prst="rect">
            <a:avLst/>
          </a:prstGeom>
          <a:noFill/>
        </p:spPr>
        <p:txBody>
          <a:bodyPr wrap="square" rtlCol="0">
            <a:spAutoFit/>
          </a:bodyPr>
          <a:lstStyle/>
          <a:p>
            <a:r>
              <a:rPr lang="en-US" b="1" dirty="0">
                <a:solidFill>
                  <a:srgbClr val="0070C0"/>
                </a:solidFill>
              </a:rPr>
              <a:t>B= Y(X</a:t>
            </a:r>
            <a:r>
              <a:rPr lang="en-US" b="1" baseline="30000" dirty="0">
                <a:solidFill>
                  <a:srgbClr val="0070C0"/>
                </a:solidFill>
              </a:rPr>
              <a:t>0</a:t>
            </a:r>
            <a:r>
              <a:rPr lang="en-US" b="1" dirty="0">
                <a:solidFill>
                  <a:srgbClr val="0070C0"/>
                </a:solidFill>
              </a:rPr>
              <a:t>+Z) </a:t>
            </a:r>
          </a:p>
        </p:txBody>
      </p:sp>
      <p:sp>
        <p:nvSpPr>
          <p:cNvPr id="21" name="TextBox 20"/>
          <p:cNvSpPr txBox="1"/>
          <p:nvPr/>
        </p:nvSpPr>
        <p:spPr>
          <a:xfrm>
            <a:off x="1941136" y="6183868"/>
            <a:ext cx="3810000" cy="369332"/>
          </a:xfrm>
          <a:prstGeom prst="rect">
            <a:avLst/>
          </a:prstGeom>
          <a:noFill/>
        </p:spPr>
        <p:txBody>
          <a:bodyPr wrap="square" rtlCol="0">
            <a:spAutoFit/>
          </a:bodyPr>
          <a:lstStyle/>
          <a:p>
            <a:r>
              <a:rPr lang="en-US" dirty="0"/>
              <a:t> </a:t>
            </a:r>
            <a:r>
              <a:rPr lang="en-US" b="1" dirty="0">
                <a:solidFill>
                  <a:srgbClr val="00B050"/>
                </a:solidFill>
              </a:rPr>
              <a:t>C =X</a:t>
            </a:r>
            <a:r>
              <a:rPr lang="en-US" b="1" baseline="30000" dirty="0">
                <a:solidFill>
                  <a:srgbClr val="00B050"/>
                </a:solidFill>
              </a:rPr>
              <a:t>0</a:t>
            </a:r>
            <a:r>
              <a:rPr lang="en-US" b="1" dirty="0">
                <a:solidFill>
                  <a:srgbClr val="00B050"/>
                </a:solidFill>
              </a:rPr>
              <a:t>(Y</a:t>
            </a:r>
            <a:r>
              <a:rPr lang="en-US" b="1" baseline="30000" dirty="0">
                <a:solidFill>
                  <a:srgbClr val="00B050"/>
                </a:solidFill>
              </a:rPr>
              <a:t> </a:t>
            </a:r>
            <a:r>
              <a:rPr lang="en-US" b="1" dirty="0">
                <a:solidFill>
                  <a:srgbClr val="00B050"/>
                </a:solidFill>
              </a:rPr>
              <a:t>⊕ Z) + YZ</a:t>
            </a:r>
          </a:p>
        </p:txBody>
      </p:sp>
      <p:pic>
        <p:nvPicPr>
          <p:cNvPr id="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481" y="2752627"/>
            <a:ext cx="675628" cy="564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Straight Connector 23"/>
          <p:cNvCxnSpPr/>
          <p:nvPr/>
        </p:nvCxnSpPr>
        <p:spPr>
          <a:xfrm>
            <a:off x="4267200" y="1828800"/>
            <a:ext cx="0" cy="403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876800" y="1828800"/>
            <a:ext cx="8964" cy="403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495364" y="1854176"/>
            <a:ext cx="20802" cy="40132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98132" y="1371600"/>
            <a:ext cx="397668" cy="369332"/>
          </a:xfrm>
          <a:prstGeom prst="rect">
            <a:avLst/>
          </a:prstGeom>
          <a:noFill/>
        </p:spPr>
        <p:txBody>
          <a:bodyPr wrap="square" rtlCol="0">
            <a:spAutoFit/>
          </a:bodyPr>
          <a:lstStyle/>
          <a:p>
            <a:r>
              <a:rPr lang="en-US" dirty="0"/>
              <a:t>X</a:t>
            </a:r>
          </a:p>
        </p:txBody>
      </p:sp>
      <p:sp>
        <p:nvSpPr>
          <p:cNvPr id="28" name="TextBox 27"/>
          <p:cNvSpPr txBox="1"/>
          <p:nvPr/>
        </p:nvSpPr>
        <p:spPr>
          <a:xfrm>
            <a:off x="4707732" y="1371600"/>
            <a:ext cx="397668" cy="369332"/>
          </a:xfrm>
          <a:prstGeom prst="rect">
            <a:avLst/>
          </a:prstGeom>
          <a:noFill/>
        </p:spPr>
        <p:txBody>
          <a:bodyPr wrap="square" rtlCol="0">
            <a:spAutoFit/>
          </a:bodyPr>
          <a:lstStyle/>
          <a:p>
            <a:r>
              <a:rPr lang="en-US" dirty="0"/>
              <a:t>Y</a:t>
            </a:r>
          </a:p>
        </p:txBody>
      </p:sp>
      <p:sp>
        <p:nvSpPr>
          <p:cNvPr id="29" name="TextBox 28"/>
          <p:cNvSpPr txBox="1"/>
          <p:nvPr/>
        </p:nvSpPr>
        <p:spPr>
          <a:xfrm>
            <a:off x="5317332" y="1371600"/>
            <a:ext cx="397668" cy="369332"/>
          </a:xfrm>
          <a:prstGeom prst="rect">
            <a:avLst/>
          </a:prstGeom>
          <a:noFill/>
        </p:spPr>
        <p:txBody>
          <a:bodyPr wrap="square" rtlCol="0">
            <a:spAutoFit/>
          </a:bodyPr>
          <a:lstStyle/>
          <a:p>
            <a:r>
              <a:rPr lang="en-US" dirty="0"/>
              <a:t>Z</a:t>
            </a:r>
          </a:p>
        </p:txBody>
      </p:sp>
      <p:cxnSp>
        <p:nvCxnSpPr>
          <p:cNvPr id="30" name="Straight Connector 29"/>
          <p:cNvCxnSpPr/>
          <p:nvPr/>
        </p:nvCxnSpPr>
        <p:spPr>
          <a:xfrm>
            <a:off x="4267200" y="2362200"/>
            <a:ext cx="16602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136732" y="2438400"/>
            <a:ext cx="397668" cy="369332"/>
          </a:xfrm>
          <a:prstGeom prst="rect">
            <a:avLst/>
          </a:prstGeom>
          <a:noFill/>
        </p:spPr>
        <p:txBody>
          <a:bodyPr wrap="square" rtlCol="0">
            <a:spAutoFit/>
          </a:bodyPr>
          <a:lstStyle/>
          <a:p>
            <a:r>
              <a:rPr lang="en-US" dirty="0"/>
              <a:t>X</a:t>
            </a:r>
          </a:p>
        </p:txBody>
      </p:sp>
      <p:cxnSp>
        <p:nvCxnSpPr>
          <p:cNvPr id="38" name="Straight Connector 37"/>
          <p:cNvCxnSpPr/>
          <p:nvPr/>
        </p:nvCxnSpPr>
        <p:spPr>
          <a:xfrm>
            <a:off x="4876800" y="2551940"/>
            <a:ext cx="10506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091" y="2204992"/>
            <a:ext cx="562770" cy="48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3442" y="2201180"/>
            <a:ext cx="884634" cy="109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1" name="Straight Connector 40"/>
          <p:cNvCxnSpPr/>
          <p:nvPr/>
        </p:nvCxnSpPr>
        <p:spPr>
          <a:xfrm>
            <a:off x="4267200" y="2895600"/>
            <a:ext cx="16602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876800" y="3180762"/>
            <a:ext cx="10506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473679" y="3352800"/>
            <a:ext cx="115572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30" y="2948704"/>
            <a:ext cx="562770" cy="48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6" name="Straight Connector 45"/>
          <p:cNvCxnSpPr/>
          <p:nvPr/>
        </p:nvCxnSpPr>
        <p:spPr>
          <a:xfrm>
            <a:off x="6373821" y="3048000"/>
            <a:ext cx="25151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130737" y="3182112"/>
            <a:ext cx="25151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400800" y="2438400"/>
            <a:ext cx="10506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267200" y="1905000"/>
            <a:ext cx="3073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567866" y="2286000"/>
            <a:ext cx="46434" cy="3581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481" y="5191027"/>
            <a:ext cx="675628" cy="564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6" name="Straight Connector 55"/>
          <p:cNvCxnSpPr/>
          <p:nvPr/>
        </p:nvCxnSpPr>
        <p:spPr>
          <a:xfrm>
            <a:off x="4912712" y="4800600"/>
            <a:ext cx="103088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136732" y="4876800"/>
            <a:ext cx="397668" cy="369332"/>
          </a:xfrm>
          <a:prstGeom prst="rect">
            <a:avLst/>
          </a:prstGeom>
          <a:noFill/>
        </p:spPr>
        <p:txBody>
          <a:bodyPr wrap="square" rtlCol="0">
            <a:spAutoFit/>
          </a:bodyPr>
          <a:lstStyle/>
          <a:p>
            <a:r>
              <a:rPr lang="en-US" dirty="0"/>
              <a:t>Z</a:t>
            </a:r>
          </a:p>
        </p:txBody>
      </p:sp>
      <p:cxnSp>
        <p:nvCxnSpPr>
          <p:cNvPr id="58" name="Straight Connector 57"/>
          <p:cNvCxnSpPr/>
          <p:nvPr/>
        </p:nvCxnSpPr>
        <p:spPr>
          <a:xfrm>
            <a:off x="5498019" y="4990340"/>
            <a:ext cx="445581"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pic>
        <p:nvPicPr>
          <p:cNvPr id="5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3442" y="4639580"/>
            <a:ext cx="884634" cy="109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2" name="Straight Connector 61"/>
          <p:cNvCxnSpPr/>
          <p:nvPr/>
        </p:nvCxnSpPr>
        <p:spPr>
          <a:xfrm flipV="1">
            <a:off x="4614300" y="5791200"/>
            <a:ext cx="2015100" cy="1009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pic>
        <p:nvPicPr>
          <p:cNvPr id="6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30" y="5387104"/>
            <a:ext cx="562770" cy="48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4" name="Straight Connector 63"/>
          <p:cNvCxnSpPr/>
          <p:nvPr/>
        </p:nvCxnSpPr>
        <p:spPr>
          <a:xfrm>
            <a:off x="6373821" y="5486400"/>
            <a:ext cx="251519"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130737" y="5620512"/>
            <a:ext cx="251519"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400800" y="4876800"/>
            <a:ext cx="105065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pic>
        <p:nvPicPr>
          <p:cNvPr id="6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648200"/>
            <a:ext cx="562770" cy="48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8" name="Straight Connector 67"/>
          <p:cNvCxnSpPr/>
          <p:nvPr/>
        </p:nvCxnSpPr>
        <p:spPr>
          <a:xfrm>
            <a:off x="4885944" y="5324856"/>
            <a:ext cx="1030888"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505765" y="5620512"/>
            <a:ext cx="411067" cy="914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pic>
        <p:nvPicPr>
          <p:cNvPr id="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481" y="3667027"/>
            <a:ext cx="675628" cy="564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 name="TextBox 74"/>
          <p:cNvSpPr txBox="1"/>
          <p:nvPr/>
        </p:nvSpPr>
        <p:spPr>
          <a:xfrm>
            <a:off x="7509368" y="3861921"/>
            <a:ext cx="397668" cy="369332"/>
          </a:xfrm>
          <a:prstGeom prst="rect">
            <a:avLst/>
          </a:prstGeom>
          <a:noFill/>
        </p:spPr>
        <p:txBody>
          <a:bodyPr wrap="square" rtlCol="0">
            <a:spAutoFit/>
          </a:bodyPr>
          <a:lstStyle/>
          <a:p>
            <a:r>
              <a:rPr lang="en-US" dirty="0"/>
              <a:t>Y</a:t>
            </a:r>
          </a:p>
        </p:txBody>
      </p:sp>
      <p:cxnSp>
        <p:nvCxnSpPr>
          <p:cNvPr id="76" name="Straight Connector 75"/>
          <p:cNvCxnSpPr/>
          <p:nvPr/>
        </p:nvCxnSpPr>
        <p:spPr>
          <a:xfrm flipV="1">
            <a:off x="4885764" y="4267201"/>
            <a:ext cx="1743636" cy="1009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pic>
        <p:nvPicPr>
          <p:cNvPr id="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030" y="3863104"/>
            <a:ext cx="562770" cy="48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8" name="Straight Connector 77"/>
          <p:cNvCxnSpPr/>
          <p:nvPr/>
        </p:nvCxnSpPr>
        <p:spPr>
          <a:xfrm>
            <a:off x="6373821" y="3962400"/>
            <a:ext cx="25151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591083" y="3800856"/>
            <a:ext cx="132574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505765" y="4096512"/>
            <a:ext cx="411067" cy="914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086600" y="4084320"/>
            <a:ext cx="251519"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03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par>
                                <p:cTn id="8" presetID="22" presetClass="entr" presetSubtype="1"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ipe(up)">
                                      <p:cBhvr>
                                        <p:cTn id="10" dur="500"/>
                                        <p:tgtEl>
                                          <p:spTgt spid="50"/>
                                        </p:tgtEl>
                                      </p:cBhvr>
                                    </p:animEffect>
                                  </p:childTnLst>
                                </p:cTn>
                              </p:par>
                              <p:par>
                                <p:cTn id="11" presetID="22" presetClass="entr" presetSubtype="1"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wipe(up)">
                                      <p:cBhvr>
                                        <p:cTn id="13" dur="500"/>
                                        <p:tgtEl>
                                          <p:spTgt spid="49"/>
                                        </p:tgtEl>
                                      </p:cBhvr>
                                    </p:animEffect>
                                  </p:childTnLst>
                                </p:cTn>
                              </p:par>
                              <p:par>
                                <p:cTn id="14" presetID="22" presetClass="entr" presetSubtype="1"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up)">
                                      <p:cBhvr>
                                        <p:cTn id="16" dur="500"/>
                                        <p:tgtEl>
                                          <p:spTgt spid="51"/>
                                        </p:tgtEl>
                                      </p:cBhvr>
                                    </p:animEffect>
                                  </p:childTnLst>
                                </p:cTn>
                              </p:par>
                              <p:par>
                                <p:cTn id="17" presetID="22" presetClass="entr" presetSubtype="1"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500"/>
                                        <p:tgtEl>
                                          <p:spTgt spid="25"/>
                                        </p:tgtEl>
                                      </p:cBhvr>
                                    </p:animEffect>
                                  </p:childTnLst>
                                </p:cTn>
                              </p:par>
                              <p:par>
                                <p:cTn id="20" presetID="22" presetClass="entr" presetSubtype="1"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up)">
                                      <p:cBhvr>
                                        <p:cTn id="25" dur="500"/>
                                        <p:tgtEl>
                                          <p:spTgt spid="2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up)">
                                      <p:cBhvr>
                                        <p:cTn id="28" dur="500"/>
                                        <p:tgtEl>
                                          <p:spTgt spid="28"/>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up)">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wipe(left)">
                                      <p:cBhvr>
                                        <p:cTn id="36" dur="500"/>
                                        <p:tgtEl>
                                          <p:spTgt spid="30"/>
                                        </p:tgtEl>
                                      </p:cBhvr>
                                    </p:animEffect>
                                  </p:childTnLst>
                                </p:cTn>
                              </p:par>
                              <p:par>
                                <p:cTn id="37" presetID="22" presetClass="entr" presetSubtype="8"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left)">
                                      <p:cBhvr>
                                        <p:cTn id="39" dur="500"/>
                                        <p:tgtEl>
                                          <p:spTgt spid="38"/>
                                        </p:tgtEl>
                                      </p:cBhvr>
                                    </p:animEffect>
                                  </p:childTnLst>
                                </p:cTn>
                              </p:par>
                              <p:par>
                                <p:cTn id="40" presetID="22" presetClass="entr" presetSubtype="8"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left)">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par>
                                <p:cTn id="48" presetID="22" presetClass="entr" presetSubtype="8"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wipe(left)">
                                      <p:cBhvr>
                                        <p:cTn id="50" dur="500"/>
                                        <p:tgtEl>
                                          <p:spTgt spid="42"/>
                                        </p:tgtEl>
                                      </p:cBhvr>
                                    </p:animEffect>
                                  </p:childTnLst>
                                </p:cTn>
                              </p:par>
                              <p:par>
                                <p:cTn id="51" presetID="22" presetClass="entr" presetSubtype="8"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left)">
                                      <p:cBhvr>
                                        <p:cTn id="58" dur="500"/>
                                        <p:tgtEl>
                                          <p:spTgt spid="44"/>
                                        </p:tgtEl>
                                      </p:cBhvr>
                                    </p:animEffect>
                                  </p:childTnLst>
                                </p:cTn>
                              </p:par>
                              <p:par>
                                <p:cTn id="59" presetID="22" presetClass="entr" presetSubtype="8"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ipe(left)">
                                      <p:cBhvr>
                                        <p:cTn id="64" dur="500"/>
                                        <p:tgtEl>
                                          <p:spTgt spid="4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down)">
                                      <p:cBhvr>
                                        <p:cTn id="69" dur="500"/>
                                        <p:tgtEl>
                                          <p:spTgt spid="48"/>
                                        </p:tgtEl>
                                      </p:cBhvr>
                                    </p:animEffect>
                                  </p:childTnLst>
                                </p:cTn>
                              </p:par>
                              <p:par>
                                <p:cTn id="70" presetID="22" presetClass="entr" presetSubtype="4"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down)">
                                      <p:cBhvr>
                                        <p:cTn id="72" dur="500"/>
                                        <p:tgtEl>
                                          <p:spTgt spid="47"/>
                                        </p:tgtEl>
                                      </p:cBhvr>
                                    </p:animEffect>
                                  </p:childTnLst>
                                </p:cTn>
                              </p:par>
                              <p:par>
                                <p:cTn id="73" presetID="22" presetClass="entr" presetSubtype="4"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down)">
                                      <p:cBhvr>
                                        <p:cTn id="75" dur="500"/>
                                        <p:tgtEl>
                                          <p:spTgt spid="40"/>
                                        </p:tgtEl>
                                      </p:cBhvr>
                                    </p:animEffect>
                                  </p:childTnLst>
                                </p:cTn>
                              </p:par>
                            </p:childTnLst>
                          </p:cTn>
                        </p:par>
                        <p:par>
                          <p:cTn id="76" fill="hold">
                            <p:stCondLst>
                              <p:cond delay="500"/>
                            </p:stCondLst>
                            <p:childTnLst>
                              <p:par>
                                <p:cTn id="77" presetID="22" presetClass="entr" presetSubtype="4" fill="hold" grpId="0"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down)">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wipe(left)">
                                      <p:cBhvr>
                                        <p:cTn id="84" dur="500"/>
                                        <p:tgtEl>
                                          <p:spTgt spid="79"/>
                                        </p:tgtEl>
                                      </p:cBhvr>
                                    </p:animEffect>
                                  </p:childTnLst>
                                </p:cTn>
                              </p:par>
                              <p:par>
                                <p:cTn id="85" presetID="22" presetClass="entr" presetSubtype="8" fill="hold" nodeType="with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wipe(left)">
                                      <p:cBhvr>
                                        <p:cTn id="87" dur="500"/>
                                        <p:tgtEl>
                                          <p:spTgt spid="80"/>
                                        </p:tgtEl>
                                      </p:cBhvr>
                                    </p:animEffect>
                                  </p:childTnLst>
                                </p:cTn>
                              </p:par>
                              <p:par>
                                <p:cTn id="88" presetID="22" presetClass="entr" presetSubtype="8" fill="hold" nodeType="withEffect">
                                  <p:stCondLst>
                                    <p:cond delay="0"/>
                                  </p:stCondLst>
                                  <p:childTnLst>
                                    <p:set>
                                      <p:cBhvr>
                                        <p:cTn id="89" dur="1" fill="hold">
                                          <p:stCondLst>
                                            <p:cond delay="0"/>
                                          </p:stCondLst>
                                        </p:cTn>
                                        <p:tgtEl>
                                          <p:spTgt spid="74"/>
                                        </p:tgtEl>
                                        <p:attrNameLst>
                                          <p:attrName>style.visibility</p:attrName>
                                        </p:attrNameLst>
                                      </p:cBhvr>
                                      <p:to>
                                        <p:strVal val="visible"/>
                                      </p:to>
                                    </p:set>
                                    <p:animEffect transition="in" filter="wipe(left)">
                                      <p:cBhvr>
                                        <p:cTn id="90" dur="500"/>
                                        <p:tgtEl>
                                          <p:spTgt spid="7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wipe(left)">
                                      <p:cBhvr>
                                        <p:cTn id="95" dur="500"/>
                                        <p:tgtEl>
                                          <p:spTgt spid="76"/>
                                        </p:tgtEl>
                                      </p:cBhvr>
                                    </p:animEffect>
                                  </p:childTnLst>
                                </p:cTn>
                              </p:par>
                              <p:par>
                                <p:cTn id="96" presetID="22" presetClass="entr" presetSubtype="8" fill="hold" nodeType="withEffect">
                                  <p:stCondLst>
                                    <p:cond delay="0"/>
                                  </p:stCondLst>
                                  <p:childTnLst>
                                    <p:set>
                                      <p:cBhvr>
                                        <p:cTn id="97" dur="1" fill="hold">
                                          <p:stCondLst>
                                            <p:cond delay="0"/>
                                          </p:stCondLst>
                                        </p:cTn>
                                        <p:tgtEl>
                                          <p:spTgt spid="78"/>
                                        </p:tgtEl>
                                        <p:attrNameLst>
                                          <p:attrName>style.visibility</p:attrName>
                                        </p:attrNameLst>
                                      </p:cBhvr>
                                      <p:to>
                                        <p:strVal val="visible"/>
                                      </p:to>
                                    </p:set>
                                    <p:animEffect transition="in" filter="wipe(left)">
                                      <p:cBhvr>
                                        <p:cTn id="98" dur="500"/>
                                        <p:tgtEl>
                                          <p:spTgt spid="78"/>
                                        </p:tgtEl>
                                      </p:cBhvr>
                                    </p:animEffect>
                                  </p:childTnLst>
                                </p:cTn>
                              </p:par>
                              <p:par>
                                <p:cTn id="99" presetID="22" presetClass="entr" presetSubtype="8" fill="hold"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left)">
                                      <p:cBhvr>
                                        <p:cTn id="101" dur="500"/>
                                        <p:tgtEl>
                                          <p:spTgt spid="77"/>
                                        </p:tgtEl>
                                      </p:cBhvr>
                                    </p:animEffect>
                                  </p:childTnLst>
                                </p:cTn>
                              </p:par>
                              <p:par>
                                <p:cTn id="102" presetID="22" presetClass="entr" presetSubtype="8" fill="hold" nodeType="withEffect">
                                  <p:stCondLst>
                                    <p:cond delay="0"/>
                                  </p:stCondLst>
                                  <p:childTnLst>
                                    <p:set>
                                      <p:cBhvr>
                                        <p:cTn id="103" dur="1" fill="hold">
                                          <p:stCondLst>
                                            <p:cond delay="0"/>
                                          </p:stCondLst>
                                        </p:cTn>
                                        <p:tgtEl>
                                          <p:spTgt spid="83"/>
                                        </p:tgtEl>
                                        <p:attrNameLst>
                                          <p:attrName>style.visibility</p:attrName>
                                        </p:attrNameLst>
                                      </p:cBhvr>
                                      <p:to>
                                        <p:strVal val="visible"/>
                                      </p:to>
                                    </p:set>
                                    <p:animEffect transition="in" filter="wipe(left)">
                                      <p:cBhvr>
                                        <p:cTn id="104" dur="500"/>
                                        <p:tgtEl>
                                          <p:spTgt spid="83"/>
                                        </p:tgtEl>
                                      </p:cBhvr>
                                    </p:animEffect>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75"/>
                                        </p:tgtEl>
                                        <p:attrNameLst>
                                          <p:attrName>style.visibility</p:attrName>
                                        </p:attrNameLst>
                                      </p:cBhvr>
                                      <p:to>
                                        <p:strVal val="visible"/>
                                      </p:to>
                                    </p:set>
                                    <p:animEffect transition="in" filter="wipe(down)">
                                      <p:cBhvr>
                                        <p:cTn id="108" dur="500"/>
                                        <p:tgtEl>
                                          <p:spTgt spid="7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left)">
                                      <p:cBhvr>
                                        <p:cTn id="113" dur="500"/>
                                        <p:tgtEl>
                                          <p:spTgt spid="56"/>
                                        </p:tgtEl>
                                      </p:cBhvr>
                                    </p:animEffect>
                                  </p:childTnLst>
                                </p:cTn>
                              </p:par>
                              <p:par>
                                <p:cTn id="114" presetID="22" presetClass="entr" presetSubtype="8" fill="hold" nodeType="with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wipe(left)">
                                      <p:cBhvr>
                                        <p:cTn id="116" dur="500"/>
                                        <p:tgtEl>
                                          <p:spTgt spid="58"/>
                                        </p:tgtEl>
                                      </p:cBhvr>
                                    </p:animEffect>
                                  </p:childTnLst>
                                </p:cTn>
                              </p:par>
                              <p:par>
                                <p:cTn id="117" presetID="22" presetClass="entr" presetSubtype="8" fill="hold" nodeType="withEffect">
                                  <p:stCondLst>
                                    <p:cond delay="0"/>
                                  </p:stCondLst>
                                  <p:childTnLst>
                                    <p:set>
                                      <p:cBhvr>
                                        <p:cTn id="118" dur="1" fill="hold">
                                          <p:stCondLst>
                                            <p:cond delay="0"/>
                                          </p:stCondLst>
                                        </p:cTn>
                                        <p:tgtEl>
                                          <p:spTgt spid="67"/>
                                        </p:tgtEl>
                                        <p:attrNameLst>
                                          <p:attrName>style.visibility</p:attrName>
                                        </p:attrNameLst>
                                      </p:cBhvr>
                                      <p:to>
                                        <p:strVal val="visible"/>
                                      </p:to>
                                    </p:set>
                                    <p:animEffect transition="in" filter="wipe(left)">
                                      <p:cBhvr>
                                        <p:cTn id="119" dur="500"/>
                                        <p:tgtEl>
                                          <p:spTgt spid="67"/>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68"/>
                                        </p:tgtEl>
                                        <p:attrNameLst>
                                          <p:attrName>style.visibility</p:attrName>
                                        </p:attrNameLst>
                                      </p:cBhvr>
                                      <p:to>
                                        <p:strVal val="visible"/>
                                      </p:to>
                                    </p:set>
                                    <p:animEffect transition="in" filter="wipe(left)">
                                      <p:cBhvr>
                                        <p:cTn id="124" dur="500"/>
                                        <p:tgtEl>
                                          <p:spTgt spid="68"/>
                                        </p:tgtEl>
                                      </p:cBhvr>
                                    </p:animEffect>
                                  </p:childTnLst>
                                </p:cTn>
                              </p:par>
                              <p:par>
                                <p:cTn id="125" presetID="22" presetClass="entr" presetSubtype="8" fill="hold" nodeType="withEffect">
                                  <p:stCondLst>
                                    <p:cond delay="0"/>
                                  </p:stCondLst>
                                  <p:childTnLst>
                                    <p:set>
                                      <p:cBhvr>
                                        <p:cTn id="126" dur="1" fill="hold">
                                          <p:stCondLst>
                                            <p:cond delay="0"/>
                                          </p:stCondLst>
                                        </p:cTn>
                                        <p:tgtEl>
                                          <p:spTgt spid="69"/>
                                        </p:tgtEl>
                                        <p:attrNameLst>
                                          <p:attrName>style.visibility</p:attrName>
                                        </p:attrNameLst>
                                      </p:cBhvr>
                                      <p:to>
                                        <p:strVal val="visible"/>
                                      </p:to>
                                    </p:set>
                                    <p:animEffect transition="in" filter="wipe(left)">
                                      <p:cBhvr>
                                        <p:cTn id="127" dur="500"/>
                                        <p:tgtEl>
                                          <p:spTgt spid="69"/>
                                        </p:tgtEl>
                                      </p:cBhvr>
                                    </p:animEffect>
                                  </p:childTnLst>
                                </p:cTn>
                              </p:par>
                              <p:par>
                                <p:cTn id="128" presetID="22" presetClass="entr" presetSubtype="8" fill="hold" nodeType="with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wipe(left)">
                                      <p:cBhvr>
                                        <p:cTn id="130" dur="500"/>
                                        <p:tgtEl>
                                          <p:spTgt spid="55"/>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wipe(left)">
                                      <p:cBhvr>
                                        <p:cTn id="135" dur="500"/>
                                        <p:tgtEl>
                                          <p:spTgt spid="62"/>
                                        </p:tgtEl>
                                      </p:cBhvr>
                                    </p:animEffect>
                                  </p:childTnLst>
                                </p:cTn>
                              </p:par>
                              <p:par>
                                <p:cTn id="136" presetID="22" presetClass="entr" presetSubtype="8" fill="hold"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wipe(left)">
                                      <p:cBhvr>
                                        <p:cTn id="138" dur="500"/>
                                        <p:tgtEl>
                                          <p:spTgt spid="64"/>
                                        </p:tgtEl>
                                      </p:cBhvr>
                                    </p:animEffect>
                                  </p:childTnLst>
                                </p:cTn>
                              </p:par>
                              <p:par>
                                <p:cTn id="139" presetID="22" presetClass="entr" presetSubtype="8" fill="hold" nodeType="withEffect">
                                  <p:stCondLst>
                                    <p:cond delay="0"/>
                                  </p:stCondLst>
                                  <p:childTnLst>
                                    <p:set>
                                      <p:cBhvr>
                                        <p:cTn id="140" dur="1" fill="hold">
                                          <p:stCondLst>
                                            <p:cond delay="0"/>
                                          </p:stCondLst>
                                        </p:cTn>
                                        <p:tgtEl>
                                          <p:spTgt spid="63"/>
                                        </p:tgtEl>
                                        <p:attrNameLst>
                                          <p:attrName>style.visibility</p:attrName>
                                        </p:attrNameLst>
                                      </p:cBhvr>
                                      <p:to>
                                        <p:strVal val="visible"/>
                                      </p:to>
                                    </p:set>
                                    <p:animEffect transition="in" filter="wipe(left)">
                                      <p:cBhvr>
                                        <p:cTn id="141" dur="500"/>
                                        <p:tgtEl>
                                          <p:spTgt spid="6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66"/>
                                        </p:tgtEl>
                                        <p:attrNameLst>
                                          <p:attrName>style.visibility</p:attrName>
                                        </p:attrNameLst>
                                      </p:cBhvr>
                                      <p:to>
                                        <p:strVal val="visible"/>
                                      </p:to>
                                    </p:set>
                                    <p:animEffect transition="in" filter="wipe(left)">
                                      <p:cBhvr>
                                        <p:cTn id="146" dur="500"/>
                                        <p:tgtEl>
                                          <p:spTgt spid="66"/>
                                        </p:tgtEl>
                                      </p:cBhvr>
                                    </p:animEffect>
                                  </p:childTnLst>
                                </p:cTn>
                              </p:par>
                              <p:par>
                                <p:cTn id="147" presetID="22" presetClass="entr" presetSubtype="8" fill="hold" nodeType="withEffect">
                                  <p:stCondLst>
                                    <p:cond delay="0"/>
                                  </p:stCondLst>
                                  <p:childTnLst>
                                    <p:set>
                                      <p:cBhvr>
                                        <p:cTn id="148" dur="1" fill="hold">
                                          <p:stCondLst>
                                            <p:cond delay="0"/>
                                          </p:stCondLst>
                                        </p:cTn>
                                        <p:tgtEl>
                                          <p:spTgt spid="65"/>
                                        </p:tgtEl>
                                        <p:attrNameLst>
                                          <p:attrName>style.visibility</p:attrName>
                                        </p:attrNameLst>
                                      </p:cBhvr>
                                      <p:to>
                                        <p:strVal val="visible"/>
                                      </p:to>
                                    </p:set>
                                    <p:animEffect transition="in" filter="wipe(left)">
                                      <p:cBhvr>
                                        <p:cTn id="149" dur="500"/>
                                        <p:tgtEl>
                                          <p:spTgt spid="65"/>
                                        </p:tgtEl>
                                      </p:cBhvr>
                                    </p:animEffect>
                                  </p:childTnLst>
                                </p:cTn>
                              </p:par>
                              <p:par>
                                <p:cTn id="150" presetID="22" presetClass="entr" presetSubtype="8" fill="hold" nodeType="with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wipe(left)">
                                      <p:cBhvr>
                                        <p:cTn id="152" dur="500"/>
                                        <p:tgtEl>
                                          <p:spTgt spid="59"/>
                                        </p:tgtEl>
                                      </p:cBhvr>
                                    </p:animEffect>
                                  </p:childTnLst>
                                </p:cTn>
                              </p:par>
                            </p:childTnLst>
                          </p:cTn>
                        </p:par>
                        <p:par>
                          <p:cTn id="153" fill="hold">
                            <p:stCondLst>
                              <p:cond delay="500"/>
                            </p:stCondLst>
                            <p:childTnLst>
                              <p:par>
                                <p:cTn id="154" presetID="22" presetClass="entr" presetSubtype="4" fill="hold" grpId="0" nodeType="afterEffect">
                                  <p:stCondLst>
                                    <p:cond delay="0"/>
                                  </p:stCondLst>
                                  <p:childTnLst>
                                    <p:set>
                                      <p:cBhvr>
                                        <p:cTn id="155" dur="1" fill="hold">
                                          <p:stCondLst>
                                            <p:cond delay="0"/>
                                          </p:stCondLst>
                                        </p:cTn>
                                        <p:tgtEl>
                                          <p:spTgt spid="57"/>
                                        </p:tgtEl>
                                        <p:attrNameLst>
                                          <p:attrName>style.visibility</p:attrName>
                                        </p:attrNameLst>
                                      </p:cBhvr>
                                      <p:to>
                                        <p:strVal val="visible"/>
                                      </p:to>
                                    </p:set>
                                    <p:animEffect transition="in" filter="wipe(down)">
                                      <p:cBhvr>
                                        <p:cTn id="15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P spid="57" grpId="0"/>
      <p:bldP spid="7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US" dirty="0"/>
              <a:t>Code Conversion - </a:t>
            </a:r>
            <a:r>
              <a:rPr lang="en-US" b="1" dirty="0"/>
              <a:t>Binary to Excess-3 (3 bit)</a:t>
            </a:r>
            <a:endParaRPr lang="en-US" dirty="0"/>
          </a:p>
        </p:txBody>
      </p:sp>
      <p:sp>
        <p:nvSpPr>
          <p:cNvPr id="5" name="Footer Placeholder 4"/>
          <p:cNvSpPr>
            <a:spLocks noGrp="1"/>
          </p:cNvSpPr>
          <p:nvPr>
            <p:ph type="ftr" sz="quarter" idx="11"/>
          </p:nvPr>
        </p:nvSpPr>
        <p:spPr/>
        <p:txBody>
          <a:bodyPr/>
          <a:lstStyle/>
          <a:p>
            <a:r>
              <a:rPr lang="en-US"/>
              <a:t>Lecture 7 &amp; 8</a:t>
            </a:r>
          </a:p>
        </p:txBody>
      </p:sp>
      <p:sp>
        <p:nvSpPr>
          <p:cNvPr id="4" name="Slide Number Placeholder 3"/>
          <p:cNvSpPr>
            <a:spLocks noGrp="1"/>
          </p:cNvSpPr>
          <p:nvPr>
            <p:ph type="sldNum" sz="quarter" idx="12"/>
          </p:nvPr>
        </p:nvSpPr>
        <p:spPr/>
        <p:txBody>
          <a:bodyPr/>
          <a:lstStyle/>
          <a:p>
            <a:fld id="{19D2485F-384D-496E-AD10-BB7689FAD0DD}" type="slidenum">
              <a:rPr lang="en-US" smtClean="0"/>
              <a:t>13</a:t>
            </a:fld>
            <a:endParaRPr lang="en-US"/>
          </a:p>
        </p:txBody>
      </p:sp>
      <p:graphicFrame>
        <p:nvGraphicFramePr>
          <p:cNvPr id="10" name="Content Placeholder 9"/>
          <p:cNvGraphicFramePr>
            <a:graphicFrameLocks noGrp="1"/>
          </p:cNvGraphicFramePr>
          <p:nvPr>
            <p:ph sz="quarter" idx="1"/>
            <p:extLst>
              <p:ext uri="{D42A27DB-BD31-4B8C-83A1-F6EECF244321}">
                <p14:modId xmlns:p14="http://schemas.microsoft.com/office/powerpoint/2010/main" val="3677132150"/>
              </p:ext>
            </p:extLst>
          </p:nvPr>
        </p:nvGraphicFramePr>
        <p:xfrm>
          <a:off x="457200" y="1600200"/>
          <a:ext cx="2438400" cy="370840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tblGrid>
              <a:tr h="370840">
                <a:tc gridSpan="3">
                  <a:txBody>
                    <a:bodyPr/>
                    <a:lstStyle/>
                    <a:p>
                      <a:r>
                        <a:rPr lang="en-US" dirty="0"/>
                        <a:t>Binary Code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graphicFrame>
        <p:nvGraphicFramePr>
          <p:cNvPr id="12" name="Content Placeholder 11"/>
          <p:cNvGraphicFramePr>
            <a:graphicFrameLocks noGrp="1"/>
          </p:cNvGraphicFramePr>
          <p:nvPr>
            <p:ph sz="quarter" idx="2"/>
            <p:extLst>
              <p:ext uri="{D42A27DB-BD31-4B8C-83A1-F6EECF244321}">
                <p14:modId xmlns:p14="http://schemas.microsoft.com/office/powerpoint/2010/main" val="3246389404"/>
              </p:ext>
            </p:extLst>
          </p:nvPr>
        </p:nvGraphicFramePr>
        <p:xfrm>
          <a:off x="3048000" y="1600200"/>
          <a:ext cx="2667000" cy="3708400"/>
        </p:xfrm>
        <a:graphic>
          <a:graphicData uri="http://schemas.openxmlformats.org/drawingml/2006/table">
            <a:tbl>
              <a:tblPr firstRow="1" bandRow="1">
                <a:tableStyleId>{21E4AEA4-8DFA-4A89-87EB-49C32662AFE0}</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endParaRPr lang="en-US" dirty="0"/>
                    </a:p>
                  </a:txBody>
                  <a:tcPr/>
                </a:tc>
                <a:tc gridSpan="3">
                  <a:txBody>
                    <a:bodyPr/>
                    <a:lstStyle/>
                    <a:p>
                      <a:r>
                        <a:rPr lang="en-US" dirty="0"/>
                        <a:t>Excess-3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W</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5"/>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9"/>
                  </a:ext>
                </a:extLst>
              </a:tr>
            </a:tbl>
          </a:graphicData>
        </a:graphic>
      </p:graphicFrame>
      <p:sp>
        <p:nvSpPr>
          <p:cNvPr id="13" name="Content Placeholder 2"/>
          <p:cNvSpPr txBox="1">
            <a:spLocks/>
          </p:cNvSpPr>
          <p:nvPr/>
        </p:nvSpPr>
        <p:spPr>
          <a:xfrm>
            <a:off x="411480" y="5715000"/>
            <a:ext cx="74676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Equation and Diagram</a:t>
            </a:r>
          </a:p>
        </p:txBody>
      </p:sp>
      <p:sp>
        <p:nvSpPr>
          <p:cNvPr id="2" name="TextBox 1"/>
          <p:cNvSpPr txBox="1"/>
          <p:nvPr/>
        </p:nvSpPr>
        <p:spPr>
          <a:xfrm>
            <a:off x="5105400" y="5867400"/>
            <a:ext cx="2438400" cy="369332"/>
          </a:xfrm>
          <a:prstGeom prst="rect">
            <a:avLst/>
          </a:prstGeom>
          <a:noFill/>
          <a:ln w="28575">
            <a:solidFill>
              <a:srgbClr val="FF0000"/>
            </a:solidFill>
          </a:ln>
        </p:spPr>
        <p:txBody>
          <a:bodyPr wrap="square" rtlCol="0">
            <a:spAutoFit/>
          </a:bodyPr>
          <a:lstStyle/>
          <a:p>
            <a:r>
              <a:rPr lang="en-US" dirty="0"/>
              <a:t>Do Yourself</a:t>
            </a:r>
          </a:p>
        </p:txBody>
      </p:sp>
    </p:spTree>
    <p:extLst>
      <p:ext uri="{BB962C8B-B14F-4D97-AF65-F5344CB8AC3E}">
        <p14:creationId xmlns:p14="http://schemas.microsoft.com/office/powerpoint/2010/main" val="1277714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Conversion</a:t>
            </a:r>
          </a:p>
        </p:txBody>
      </p:sp>
      <p:sp>
        <p:nvSpPr>
          <p:cNvPr id="3" name="Footer Placeholder 2"/>
          <p:cNvSpPr>
            <a:spLocks noGrp="1"/>
          </p:cNvSpPr>
          <p:nvPr>
            <p:ph type="ftr" sz="quarter" idx="11"/>
          </p:nvPr>
        </p:nvSpPr>
        <p:spPr/>
        <p:txBody>
          <a:bodyPr/>
          <a:lstStyle/>
          <a:p>
            <a:r>
              <a:rPr lang="en-US"/>
              <a:t>Lecture 7 &amp; 8</a:t>
            </a:r>
          </a:p>
        </p:txBody>
      </p:sp>
      <p:sp>
        <p:nvSpPr>
          <p:cNvPr id="4" name="Slide Number Placeholder 3"/>
          <p:cNvSpPr>
            <a:spLocks noGrp="1"/>
          </p:cNvSpPr>
          <p:nvPr>
            <p:ph type="sldNum" sz="quarter" idx="12"/>
          </p:nvPr>
        </p:nvSpPr>
        <p:spPr/>
        <p:txBody>
          <a:bodyPr/>
          <a:lstStyle/>
          <a:p>
            <a:fld id="{19D2485F-384D-496E-AD10-BB7689FAD0DD}" type="slidenum">
              <a:rPr lang="en-US" smtClean="0"/>
              <a:t>14</a:t>
            </a:fld>
            <a:endParaRPr lang="en-US"/>
          </a:p>
        </p:txBody>
      </p:sp>
      <p:sp>
        <p:nvSpPr>
          <p:cNvPr id="5" name="Content Placeholder 4"/>
          <p:cNvSpPr>
            <a:spLocks noGrp="1"/>
          </p:cNvSpPr>
          <p:nvPr>
            <p:ph sz="quarter" idx="1"/>
          </p:nvPr>
        </p:nvSpPr>
        <p:spPr>
          <a:xfrm>
            <a:off x="457200" y="1600200"/>
            <a:ext cx="7696200" cy="2895600"/>
          </a:xfrm>
        </p:spPr>
        <p:txBody>
          <a:bodyPr/>
          <a:lstStyle/>
          <a:p>
            <a:r>
              <a:rPr lang="en-US" dirty="0"/>
              <a:t>Excess-3 to Binary</a:t>
            </a:r>
          </a:p>
          <a:p>
            <a:r>
              <a:rPr lang="en-US" dirty="0"/>
              <a:t>BCD to Gray</a:t>
            </a:r>
          </a:p>
          <a:p>
            <a:r>
              <a:rPr lang="en-US" dirty="0"/>
              <a:t>BCD to Excess-3</a:t>
            </a:r>
          </a:p>
          <a:p>
            <a:r>
              <a:rPr lang="en-US" dirty="0"/>
              <a:t>Gray to BCD</a:t>
            </a:r>
          </a:p>
          <a:p>
            <a:r>
              <a:rPr lang="en-US" dirty="0"/>
              <a:t>Excess-3 to BCD</a:t>
            </a:r>
          </a:p>
        </p:txBody>
      </p:sp>
    </p:spTree>
    <p:extLst>
      <p:ext uri="{BB962C8B-B14F-4D97-AF65-F5344CB8AC3E}">
        <p14:creationId xmlns:p14="http://schemas.microsoft.com/office/powerpoint/2010/main" val="399811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lstStyle/>
          <a:p>
            <a:r>
              <a:rPr lang="pt-BR" dirty="0"/>
              <a:t>Binary Codes </a:t>
            </a:r>
            <a:endParaRPr lang="en-US" dirty="0"/>
          </a:p>
        </p:txBody>
      </p:sp>
      <p:sp>
        <p:nvSpPr>
          <p:cNvPr id="3" name="Content Placeholder 2"/>
          <p:cNvSpPr>
            <a:spLocks noGrp="1"/>
          </p:cNvSpPr>
          <p:nvPr>
            <p:ph sz="quarter" idx="1"/>
          </p:nvPr>
        </p:nvSpPr>
        <p:spPr>
          <a:xfrm>
            <a:off x="457200" y="1219200"/>
            <a:ext cx="7924800" cy="5105400"/>
          </a:xfrm>
        </p:spPr>
        <p:txBody>
          <a:bodyPr>
            <a:normAutofit/>
          </a:bodyPr>
          <a:lstStyle/>
          <a:p>
            <a:pPr algn="just"/>
            <a:r>
              <a:rPr lang="en-US" sz="2200" dirty="0"/>
              <a:t>In the coding, when numbers, letters or words are represented by a specific group of symbols, it is said that the number, letter or word is being encoded. The group of symbols is called as a code. The digital data is represented, stored and transmitted as group of binary bits. This group is also called as </a:t>
            </a:r>
            <a:r>
              <a:rPr lang="en-US" sz="2200" b="1" dirty="0"/>
              <a:t>binary code</a:t>
            </a:r>
            <a:r>
              <a:rPr lang="en-US" sz="2200" dirty="0"/>
              <a:t>.</a:t>
            </a:r>
          </a:p>
          <a:p>
            <a:pPr algn="just"/>
            <a:endParaRPr lang="en-US" sz="2200" dirty="0"/>
          </a:p>
          <a:p>
            <a:r>
              <a:rPr lang="en-US" sz="2000" b="1" dirty="0"/>
              <a:t>Advantages of Binary Code</a:t>
            </a:r>
            <a:endParaRPr lang="en-US" sz="2000" dirty="0"/>
          </a:p>
          <a:p>
            <a:pPr lvl="1"/>
            <a:r>
              <a:rPr lang="en-US" sz="2000" dirty="0"/>
              <a:t>Suitable for the computer applications.</a:t>
            </a:r>
          </a:p>
          <a:p>
            <a:pPr lvl="1"/>
            <a:r>
              <a:rPr lang="en-US" sz="1700" dirty="0"/>
              <a:t>S</a:t>
            </a:r>
            <a:r>
              <a:rPr lang="en-US" sz="2000" dirty="0"/>
              <a:t>uitable for the digital communications.</a:t>
            </a:r>
          </a:p>
          <a:p>
            <a:pPr lvl="1"/>
            <a:r>
              <a:rPr lang="en-US" sz="2000" dirty="0"/>
              <a:t>Make the analysis and designing of digital circuits</a:t>
            </a:r>
          </a:p>
          <a:p>
            <a:pPr lvl="1"/>
            <a:r>
              <a:rPr lang="en-US" sz="2000" dirty="0"/>
              <a:t>Since only 0 &amp; 1 are being used, implementation becomes easy.</a:t>
            </a:r>
          </a:p>
          <a:p>
            <a:pPr algn="just"/>
            <a:endParaRPr lang="en-US" sz="2200" dirty="0"/>
          </a:p>
        </p:txBody>
      </p:sp>
      <p:sp>
        <p:nvSpPr>
          <p:cNvPr id="4" name="Slide Number Placeholder 3"/>
          <p:cNvSpPr>
            <a:spLocks noGrp="1"/>
          </p:cNvSpPr>
          <p:nvPr>
            <p:ph type="sldNum" sz="quarter" idx="15"/>
          </p:nvPr>
        </p:nvSpPr>
        <p:spPr/>
        <p:txBody>
          <a:bodyPr/>
          <a:lstStyle/>
          <a:p>
            <a:fld id="{19D2485F-384D-496E-AD10-BB7689FAD0DD}" type="slidenum">
              <a:rPr lang="en-US" smtClean="0"/>
              <a:t>2</a:t>
            </a:fld>
            <a:endParaRPr lang="en-US"/>
          </a:p>
        </p:txBody>
      </p:sp>
      <p:sp>
        <p:nvSpPr>
          <p:cNvPr id="5" name="Footer Placeholder 4"/>
          <p:cNvSpPr>
            <a:spLocks noGrp="1"/>
          </p:cNvSpPr>
          <p:nvPr>
            <p:ph type="ftr" sz="quarter" idx="16"/>
          </p:nvPr>
        </p:nvSpPr>
        <p:spPr/>
        <p:txBody>
          <a:bodyPr/>
          <a:lstStyle/>
          <a:p>
            <a:r>
              <a:rPr lang="en-US" dirty="0"/>
              <a:t>Lecture 9</a:t>
            </a:r>
          </a:p>
        </p:txBody>
      </p:sp>
    </p:spTree>
    <p:extLst>
      <p:ext uri="{BB962C8B-B14F-4D97-AF65-F5344CB8AC3E}">
        <p14:creationId xmlns:p14="http://schemas.microsoft.com/office/powerpoint/2010/main" val="382784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binary codes</a:t>
            </a:r>
            <a:endParaRPr lang="en-US" dirty="0"/>
          </a:p>
        </p:txBody>
      </p:sp>
      <p:sp>
        <p:nvSpPr>
          <p:cNvPr id="3" name="Content Placeholder 2"/>
          <p:cNvSpPr>
            <a:spLocks noGrp="1"/>
          </p:cNvSpPr>
          <p:nvPr>
            <p:ph sz="quarter" idx="1"/>
          </p:nvPr>
        </p:nvSpPr>
        <p:spPr/>
        <p:txBody>
          <a:bodyPr>
            <a:normAutofit/>
          </a:bodyPr>
          <a:lstStyle/>
          <a:p>
            <a:r>
              <a:rPr lang="en-US" dirty="0"/>
              <a:t>The codes are broadly categorized into following four categories.</a:t>
            </a:r>
          </a:p>
          <a:p>
            <a:r>
              <a:rPr lang="en-US" dirty="0"/>
              <a:t>On the basis of weight</a:t>
            </a:r>
          </a:p>
          <a:p>
            <a:pPr lvl="1"/>
            <a:r>
              <a:rPr lang="en-US" dirty="0"/>
              <a:t>Weighted Codes</a:t>
            </a:r>
          </a:p>
          <a:p>
            <a:pPr lvl="1"/>
            <a:r>
              <a:rPr lang="en-US" dirty="0"/>
              <a:t>Non-Weighted Codes</a:t>
            </a:r>
          </a:p>
          <a:p>
            <a:pPr lvl="2"/>
            <a:r>
              <a:rPr lang="en-US" dirty="0">
                <a:solidFill>
                  <a:srgbClr val="00B050"/>
                </a:solidFill>
              </a:rPr>
              <a:t>Excess-3 code</a:t>
            </a:r>
          </a:p>
          <a:p>
            <a:pPr lvl="2"/>
            <a:r>
              <a:rPr lang="en-US" dirty="0">
                <a:solidFill>
                  <a:srgbClr val="00B050"/>
                </a:solidFill>
              </a:rPr>
              <a:t>Gray Code</a:t>
            </a:r>
          </a:p>
          <a:p>
            <a:r>
              <a:rPr lang="en-US" dirty="0">
                <a:solidFill>
                  <a:srgbClr val="00B050"/>
                </a:solidFill>
              </a:rPr>
              <a:t>Binary Coded Decimal Code</a:t>
            </a:r>
          </a:p>
          <a:p>
            <a:r>
              <a:rPr lang="en-US" dirty="0"/>
              <a:t>Alphanumeric Codes</a:t>
            </a:r>
          </a:p>
          <a:p>
            <a:r>
              <a:rPr lang="en-US" dirty="0"/>
              <a:t>Error Codes</a:t>
            </a:r>
          </a:p>
          <a:p>
            <a:pPr lvl="1"/>
            <a:r>
              <a:rPr lang="en-US" dirty="0"/>
              <a:t>Error Detecting Codes</a:t>
            </a:r>
          </a:p>
          <a:p>
            <a:pPr lvl="1"/>
            <a:r>
              <a:rPr lang="en-US" dirty="0"/>
              <a:t>Error Correcting Codes</a:t>
            </a:r>
          </a:p>
        </p:txBody>
      </p:sp>
      <p:sp>
        <p:nvSpPr>
          <p:cNvPr id="4" name="Slide Number Placeholder 3"/>
          <p:cNvSpPr>
            <a:spLocks noGrp="1"/>
          </p:cNvSpPr>
          <p:nvPr>
            <p:ph type="sldNum" sz="quarter" idx="15"/>
          </p:nvPr>
        </p:nvSpPr>
        <p:spPr/>
        <p:txBody>
          <a:bodyPr/>
          <a:lstStyle/>
          <a:p>
            <a:fld id="{19D2485F-384D-496E-AD10-BB7689FAD0DD}" type="slidenum">
              <a:rPr lang="en-US" smtClean="0"/>
              <a:t>3</a:t>
            </a:fld>
            <a:endParaRPr lang="en-US"/>
          </a:p>
        </p:txBody>
      </p:sp>
      <p:sp>
        <p:nvSpPr>
          <p:cNvPr id="5" name="Footer Placeholder 4"/>
          <p:cNvSpPr>
            <a:spLocks noGrp="1"/>
          </p:cNvSpPr>
          <p:nvPr>
            <p:ph type="ftr" sz="quarter" idx="16"/>
          </p:nvPr>
        </p:nvSpPr>
        <p:spPr/>
        <p:txBody>
          <a:bodyPr/>
          <a:lstStyle/>
          <a:p>
            <a:r>
              <a:rPr lang="en-US"/>
              <a:t>Lecture 7 &amp; 8</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581275"/>
            <a:ext cx="9239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3276600" y="3048000"/>
            <a:ext cx="2057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21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467600" cy="1143000"/>
          </a:xfrm>
        </p:spPr>
        <p:txBody>
          <a:bodyPr/>
          <a:lstStyle/>
          <a:p>
            <a:r>
              <a:rPr lang="en-US" b="1" dirty="0"/>
              <a:t>Binary Coded Decimal (BCD) code</a:t>
            </a:r>
            <a:endParaRPr lang="en-US" dirty="0"/>
          </a:p>
        </p:txBody>
      </p:sp>
      <p:sp>
        <p:nvSpPr>
          <p:cNvPr id="3" name="Content Placeholder 2"/>
          <p:cNvSpPr>
            <a:spLocks noGrp="1"/>
          </p:cNvSpPr>
          <p:nvPr>
            <p:ph sz="quarter" idx="1"/>
          </p:nvPr>
        </p:nvSpPr>
        <p:spPr>
          <a:xfrm>
            <a:off x="304800" y="1219200"/>
            <a:ext cx="8153400" cy="2514600"/>
          </a:xfrm>
        </p:spPr>
        <p:txBody>
          <a:bodyPr>
            <a:normAutofit/>
          </a:bodyPr>
          <a:lstStyle/>
          <a:p>
            <a:pPr algn="just"/>
            <a:r>
              <a:rPr lang="en-US" sz="2200" dirty="0"/>
              <a:t>In this code each decimal digit is represented by a 4-bit binary number. BCD is a way to express each of the decimal digits with a binary code. With four bits we can represent sixteen numbers (0000 to 1111). But in BCD code only first ten of these are used (0000 to 1001). The remaining six code combinations i.e. 1010 to 1111 are invalid in BCD.</a:t>
            </a:r>
          </a:p>
        </p:txBody>
      </p:sp>
      <p:sp>
        <p:nvSpPr>
          <p:cNvPr id="4" name="Slide Number Placeholder 3"/>
          <p:cNvSpPr>
            <a:spLocks noGrp="1"/>
          </p:cNvSpPr>
          <p:nvPr>
            <p:ph type="sldNum" sz="quarter" idx="15"/>
          </p:nvPr>
        </p:nvSpPr>
        <p:spPr/>
        <p:txBody>
          <a:bodyPr/>
          <a:lstStyle/>
          <a:p>
            <a:fld id="{19D2485F-384D-496E-AD10-BB7689FAD0DD}" type="slidenum">
              <a:rPr lang="en-US" smtClean="0"/>
              <a:t>4</a:t>
            </a:fld>
            <a:endParaRPr lang="en-US"/>
          </a:p>
        </p:txBody>
      </p:sp>
      <p:sp>
        <p:nvSpPr>
          <p:cNvPr id="5" name="Footer Placeholder 4"/>
          <p:cNvSpPr>
            <a:spLocks noGrp="1"/>
          </p:cNvSpPr>
          <p:nvPr>
            <p:ph type="ftr" sz="quarter" idx="16"/>
          </p:nvPr>
        </p:nvSpPr>
        <p:spPr/>
        <p:txBody>
          <a:bodyPr/>
          <a:lstStyle/>
          <a:p>
            <a:r>
              <a:rPr lang="en-US"/>
              <a:t>Lecture 7 &amp; 8</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962400"/>
            <a:ext cx="66294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955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467600" cy="1143000"/>
          </a:xfrm>
        </p:spPr>
        <p:txBody>
          <a:bodyPr/>
          <a:lstStyle/>
          <a:p>
            <a:r>
              <a:rPr lang="en-US" b="1" dirty="0"/>
              <a:t>Binary Coded Decimal (BCD) code</a:t>
            </a:r>
            <a:endParaRPr lang="en-US" dirty="0"/>
          </a:p>
        </p:txBody>
      </p:sp>
      <p:sp>
        <p:nvSpPr>
          <p:cNvPr id="3" name="Content Placeholder 2"/>
          <p:cNvSpPr>
            <a:spLocks noGrp="1"/>
          </p:cNvSpPr>
          <p:nvPr>
            <p:ph sz="quarter" idx="1"/>
          </p:nvPr>
        </p:nvSpPr>
        <p:spPr>
          <a:xfrm>
            <a:off x="304800" y="1219200"/>
            <a:ext cx="8153400" cy="5029200"/>
          </a:xfrm>
        </p:spPr>
        <p:txBody>
          <a:bodyPr>
            <a:noAutofit/>
          </a:bodyPr>
          <a:lstStyle/>
          <a:p>
            <a:r>
              <a:rPr lang="en-US" b="1" dirty="0"/>
              <a:t>Advantages of BCD Codes</a:t>
            </a:r>
          </a:p>
          <a:p>
            <a:pPr lvl="1"/>
            <a:r>
              <a:rPr lang="en-US" sz="2400" dirty="0"/>
              <a:t>It is very similar to decimal system.</a:t>
            </a:r>
          </a:p>
          <a:p>
            <a:pPr lvl="1"/>
            <a:r>
              <a:rPr lang="en-US" sz="2400" dirty="0"/>
              <a:t>We need to remember binary equivalent of decimal numbers 0 to 9 only.</a:t>
            </a:r>
          </a:p>
          <a:p>
            <a:r>
              <a:rPr lang="en-US" b="1" dirty="0"/>
              <a:t>Disadvantages of BCD Codes</a:t>
            </a:r>
          </a:p>
          <a:p>
            <a:pPr lvl="1"/>
            <a:r>
              <a:rPr lang="en-US" sz="2400" dirty="0"/>
              <a:t>The addition and subtraction of BCD have different rules.</a:t>
            </a:r>
          </a:p>
          <a:p>
            <a:pPr lvl="1"/>
            <a:r>
              <a:rPr lang="en-US" sz="2400" dirty="0"/>
              <a:t>The BCD arithmetic is little more complicated.</a:t>
            </a:r>
          </a:p>
          <a:p>
            <a:pPr lvl="1"/>
            <a:r>
              <a:rPr lang="en-US" sz="2400" dirty="0"/>
              <a:t>BCD needs more number of bits than binary to represent the decimal number. So BCD is less efficient than binary.</a:t>
            </a:r>
          </a:p>
        </p:txBody>
      </p:sp>
      <p:sp>
        <p:nvSpPr>
          <p:cNvPr id="4" name="Slide Number Placeholder 3"/>
          <p:cNvSpPr>
            <a:spLocks noGrp="1"/>
          </p:cNvSpPr>
          <p:nvPr>
            <p:ph type="sldNum" sz="quarter" idx="15"/>
          </p:nvPr>
        </p:nvSpPr>
        <p:spPr/>
        <p:txBody>
          <a:bodyPr/>
          <a:lstStyle/>
          <a:p>
            <a:fld id="{19D2485F-384D-496E-AD10-BB7689FAD0DD}" type="slidenum">
              <a:rPr lang="en-US" smtClean="0"/>
              <a:t>5</a:t>
            </a:fld>
            <a:endParaRPr lang="en-US"/>
          </a:p>
        </p:txBody>
      </p:sp>
      <p:sp>
        <p:nvSpPr>
          <p:cNvPr id="5" name="Footer Placeholder 4"/>
          <p:cNvSpPr>
            <a:spLocks noGrp="1"/>
          </p:cNvSpPr>
          <p:nvPr>
            <p:ph type="ftr" sz="quarter" idx="16"/>
          </p:nvPr>
        </p:nvSpPr>
        <p:spPr/>
        <p:txBody>
          <a:bodyPr/>
          <a:lstStyle/>
          <a:p>
            <a:r>
              <a:rPr lang="en-US"/>
              <a:t>Lecture 7 &amp; 8</a:t>
            </a:r>
          </a:p>
        </p:txBody>
      </p:sp>
    </p:spTree>
    <p:extLst>
      <p:ext uri="{BB962C8B-B14F-4D97-AF65-F5344CB8AC3E}">
        <p14:creationId xmlns:p14="http://schemas.microsoft.com/office/powerpoint/2010/main" val="137982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467600" cy="1143000"/>
          </a:xfrm>
        </p:spPr>
        <p:txBody>
          <a:bodyPr/>
          <a:lstStyle/>
          <a:p>
            <a:r>
              <a:rPr lang="en-US" b="1" dirty="0"/>
              <a:t>Excess-3 code (</a:t>
            </a:r>
            <a:r>
              <a:rPr lang="en-US" dirty="0"/>
              <a:t>XS-3)</a:t>
            </a:r>
          </a:p>
        </p:txBody>
      </p:sp>
      <p:sp>
        <p:nvSpPr>
          <p:cNvPr id="3" name="Content Placeholder 2"/>
          <p:cNvSpPr>
            <a:spLocks noGrp="1"/>
          </p:cNvSpPr>
          <p:nvPr>
            <p:ph sz="quarter" idx="1"/>
          </p:nvPr>
        </p:nvSpPr>
        <p:spPr>
          <a:xfrm>
            <a:off x="228600" y="1143000"/>
            <a:ext cx="8582026" cy="914400"/>
          </a:xfrm>
        </p:spPr>
        <p:txBody>
          <a:bodyPr>
            <a:normAutofit/>
          </a:bodyPr>
          <a:lstStyle/>
          <a:p>
            <a:r>
              <a:rPr lang="en-US" sz="2200" dirty="0"/>
              <a:t>The Excess-3 code words are derived from the 8421 BCD code words adding (0011)</a:t>
            </a:r>
            <a:r>
              <a:rPr lang="en-US" sz="2200" baseline="-25000" dirty="0"/>
              <a:t>2</a:t>
            </a:r>
            <a:r>
              <a:rPr lang="en-US" sz="2200" dirty="0"/>
              <a:t> or (3)</a:t>
            </a:r>
            <a:r>
              <a:rPr lang="en-US" sz="2200" baseline="-25000" dirty="0"/>
              <a:t>10</a:t>
            </a:r>
            <a:r>
              <a:rPr lang="en-US" sz="2200" dirty="0"/>
              <a:t> to each code word in 8421. </a:t>
            </a:r>
          </a:p>
        </p:txBody>
      </p:sp>
      <p:sp>
        <p:nvSpPr>
          <p:cNvPr id="4" name="Slide Number Placeholder 3"/>
          <p:cNvSpPr>
            <a:spLocks noGrp="1"/>
          </p:cNvSpPr>
          <p:nvPr>
            <p:ph type="sldNum" sz="quarter" idx="15"/>
          </p:nvPr>
        </p:nvSpPr>
        <p:spPr/>
        <p:txBody>
          <a:bodyPr/>
          <a:lstStyle/>
          <a:p>
            <a:fld id="{19D2485F-384D-496E-AD10-BB7689FAD0DD}" type="slidenum">
              <a:rPr lang="en-US" smtClean="0"/>
              <a:t>6</a:t>
            </a:fld>
            <a:endParaRPr lang="en-US"/>
          </a:p>
        </p:txBody>
      </p:sp>
      <p:sp>
        <p:nvSpPr>
          <p:cNvPr id="5" name="Footer Placeholder 4"/>
          <p:cNvSpPr>
            <a:spLocks noGrp="1"/>
          </p:cNvSpPr>
          <p:nvPr>
            <p:ph type="ftr" sz="quarter" idx="16"/>
          </p:nvPr>
        </p:nvSpPr>
        <p:spPr/>
        <p:txBody>
          <a:bodyPr/>
          <a:lstStyle/>
          <a:p>
            <a:r>
              <a:rPr lang="en-US"/>
              <a:t>Lecture 7 &amp; 8</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2057400"/>
            <a:ext cx="49339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999" y="2895600"/>
            <a:ext cx="501967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14400" y="6324600"/>
            <a:ext cx="6629400" cy="369332"/>
          </a:xfrm>
          <a:prstGeom prst="rect">
            <a:avLst/>
          </a:prstGeom>
          <a:noFill/>
        </p:spPr>
        <p:txBody>
          <a:bodyPr wrap="square" rtlCol="0">
            <a:spAutoFit/>
          </a:bodyPr>
          <a:lstStyle/>
          <a:p>
            <a:pPr algn="ctr"/>
            <a:r>
              <a:rPr lang="en-US" dirty="0">
                <a:solidFill>
                  <a:srgbClr val="FF0000"/>
                </a:solidFill>
              </a:rPr>
              <a:t>Exercise: Find Excess-5 code.</a:t>
            </a:r>
          </a:p>
        </p:txBody>
      </p:sp>
      <p:sp>
        <p:nvSpPr>
          <p:cNvPr id="8" name="TextBox 7">
            <a:extLst>
              <a:ext uri="{FF2B5EF4-FFF2-40B4-BE49-F238E27FC236}">
                <a16:creationId xmlns:a16="http://schemas.microsoft.com/office/drawing/2014/main" id="{F80F746E-0814-4304-82A4-30694AC4E3AE}"/>
              </a:ext>
            </a:extLst>
          </p:cNvPr>
          <p:cNvSpPr txBox="1"/>
          <p:nvPr/>
        </p:nvSpPr>
        <p:spPr>
          <a:xfrm>
            <a:off x="304800" y="2667000"/>
            <a:ext cx="1371600" cy="830997"/>
          </a:xfrm>
          <a:prstGeom prst="rect">
            <a:avLst/>
          </a:prstGeom>
          <a:noFill/>
        </p:spPr>
        <p:txBody>
          <a:bodyPr wrap="square" rtlCol="0">
            <a:spAutoFit/>
          </a:bodyPr>
          <a:lstStyle/>
          <a:p>
            <a:r>
              <a:rPr lang="en-US" sz="2400" dirty="0"/>
              <a:t>CAT</a:t>
            </a:r>
          </a:p>
          <a:p>
            <a:r>
              <a:rPr lang="en-US" sz="2400" dirty="0"/>
              <a:t>ECV</a:t>
            </a:r>
          </a:p>
        </p:txBody>
      </p:sp>
    </p:spTree>
    <p:extLst>
      <p:ext uri="{BB962C8B-B14F-4D97-AF65-F5344CB8AC3E}">
        <p14:creationId xmlns:p14="http://schemas.microsoft.com/office/powerpoint/2010/main" val="400427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normAutofit/>
          </a:bodyPr>
          <a:lstStyle/>
          <a:p>
            <a:r>
              <a:rPr lang="en-US" b="1" dirty="0"/>
              <a:t>Gray Code </a:t>
            </a:r>
            <a:r>
              <a:rPr lang="en-US" sz="2200" b="1" dirty="0"/>
              <a:t>(Cyclic Code</a:t>
            </a:r>
            <a:r>
              <a:rPr lang="en-US" sz="2200" dirty="0"/>
              <a:t>, </a:t>
            </a:r>
            <a:r>
              <a:rPr lang="en-US" sz="2200" b="1" dirty="0"/>
              <a:t>Reflected Binary Code</a:t>
            </a:r>
            <a:r>
              <a:rPr lang="en-US" sz="2200" dirty="0"/>
              <a:t> (RBC), </a:t>
            </a:r>
            <a:r>
              <a:rPr lang="en-US" sz="2200" b="1" dirty="0"/>
              <a:t>Reflected Binary</a:t>
            </a:r>
            <a:r>
              <a:rPr lang="en-US" sz="2200" dirty="0"/>
              <a:t> (RB) or </a:t>
            </a:r>
            <a:r>
              <a:rPr lang="en-US" sz="2200" b="1" dirty="0"/>
              <a:t>Grey code)</a:t>
            </a:r>
            <a:endParaRPr lang="en-US" sz="2200" dirty="0"/>
          </a:p>
        </p:txBody>
      </p:sp>
      <p:sp>
        <p:nvSpPr>
          <p:cNvPr id="3" name="Content Placeholder 2"/>
          <p:cNvSpPr>
            <a:spLocks noGrp="1"/>
          </p:cNvSpPr>
          <p:nvPr>
            <p:ph sz="quarter" idx="1"/>
          </p:nvPr>
        </p:nvSpPr>
        <p:spPr>
          <a:xfrm>
            <a:off x="457200" y="1295400"/>
            <a:ext cx="8077200" cy="1295400"/>
          </a:xfrm>
        </p:spPr>
        <p:txBody>
          <a:bodyPr>
            <a:normAutofit lnSpcReduction="10000"/>
          </a:bodyPr>
          <a:lstStyle/>
          <a:p>
            <a:pPr algn="just"/>
            <a:r>
              <a:rPr lang="en-US" sz="2000" dirty="0"/>
              <a:t>It has a very special feature that, only one bit will change each time the decimal number is incremented. As only one bit changes at a time, the gray code is called as a unit distance code. Gray code cannot be used for arithmetic operation.</a:t>
            </a:r>
            <a:endParaRPr lang="en-US" sz="2200" dirty="0"/>
          </a:p>
        </p:txBody>
      </p:sp>
      <p:sp>
        <p:nvSpPr>
          <p:cNvPr id="4" name="Slide Number Placeholder 3"/>
          <p:cNvSpPr>
            <a:spLocks noGrp="1"/>
          </p:cNvSpPr>
          <p:nvPr>
            <p:ph type="sldNum" sz="quarter" idx="15"/>
          </p:nvPr>
        </p:nvSpPr>
        <p:spPr/>
        <p:txBody>
          <a:bodyPr/>
          <a:lstStyle/>
          <a:p>
            <a:fld id="{19D2485F-384D-496E-AD10-BB7689FAD0DD}" type="slidenum">
              <a:rPr lang="en-US" smtClean="0"/>
              <a:t>7</a:t>
            </a:fld>
            <a:endParaRPr lang="en-US"/>
          </a:p>
        </p:txBody>
      </p:sp>
      <p:sp>
        <p:nvSpPr>
          <p:cNvPr id="5" name="Footer Placeholder 4"/>
          <p:cNvSpPr>
            <a:spLocks noGrp="1"/>
          </p:cNvSpPr>
          <p:nvPr>
            <p:ph type="ftr" sz="quarter" idx="16"/>
          </p:nvPr>
        </p:nvSpPr>
        <p:spPr/>
        <p:txBody>
          <a:bodyPr/>
          <a:lstStyle/>
          <a:p>
            <a:r>
              <a:rPr lang="en-US"/>
              <a:t>Lecture 7 &amp; 8</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819399"/>
            <a:ext cx="4848225"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982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467600" cy="1143000"/>
          </a:xfrm>
        </p:spPr>
        <p:txBody>
          <a:bodyPr/>
          <a:lstStyle/>
          <a:p>
            <a:r>
              <a:rPr lang="en-US" b="1" dirty="0"/>
              <a:t>Gray Code</a:t>
            </a:r>
            <a:endParaRPr lang="en-US" dirty="0"/>
          </a:p>
        </p:txBody>
      </p:sp>
      <p:sp>
        <p:nvSpPr>
          <p:cNvPr id="4" name="Slide Number Placeholder 3"/>
          <p:cNvSpPr>
            <a:spLocks noGrp="1"/>
          </p:cNvSpPr>
          <p:nvPr>
            <p:ph type="sldNum" sz="quarter" idx="15"/>
          </p:nvPr>
        </p:nvSpPr>
        <p:spPr/>
        <p:txBody>
          <a:bodyPr/>
          <a:lstStyle/>
          <a:p>
            <a:fld id="{19D2485F-384D-496E-AD10-BB7689FAD0DD}" type="slidenum">
              <a:rPr lang="en-US" smtClean="0"/>
              <a:t>8</a:t>
            </a:fld>
            <a:endParaRPr lang="en-US"/>
          </a:p>
        </p:txBody>
      </p:sp>
      <p:sp>
        <p:nvSpPr>
          <p:cNvPr id="5" name="Footer Placeholder 4"/>
          <p:cNvSpPr>
            <a:spLocks noGrp="1"/>
          </p:cNvSpPr>
          <p:nvPr>
            <p:ph type="ftr" sz="quarter" idx="16"/>
          </p:nvPr>
        </p:nvSpPr>
        <p:spPr/>
        <p:txBody>
          <a:bodyPr/>
          <a:lstStyle/>
          <a:p>
            <a:r>
              <a:rPr lang="en-US"/>
              <a:t>Lecture 7 &amp; 8</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835" y="1136904"/>
            <a:ext cx="485775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2897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143000"/>
          </a:xfrm>
        </p:spPr>
        <p:txBody>
          <a:bodyPr>
            <a:normAutofit/>
          </a:bodyPr>
          <a:lstStyle/>
          <a:p>
            <a:r>
              <a:rPr lang="en-US" dirty="0"/>
              <a:t>Code Conversion - </a:t>
            </a:r>
            <a:r>
              <a:rPr lang="en-US" b="1" dirty="0"/>
              <a:t>Binary to Gray </a:t>
            </a:r>
            <a:r>
              <a:rPr lang="en-US" sz="2800" b="1" dirty="0"/>
              <a:t>(3 bit)</a:t>
            </a:r>
            <a:endParaRPr lang="en-US" sz="2800" dirty="0"/>
          </a:p>
        </p:txBody>
      </p:sp>
      <p:sp>
        <p:nvSpPr>
          <p:cNvPr id="5" name="Footer Placeholder 4"/>
          <p:cNvSpPr>
            <a:spLocks noGrp="1"/>
          </p:cNvSpPr>
          <p:nvPr>
            <p:ph type="ftr" sz="quarter" idx="11"/>
          </p:nvPr>
        </p:nvSpPr>
        <p:spPr/>
        <p:txBody>
          <a:bodyPr/>
          <a:lstStyle/>
          <a:p>
            <a:r>
              <a:rPr lang="en-US"/>
              <a:t>Lecture 7 &amp; 8</a:t>
            </a:r>
          </a:p>
        </p:txBody>
      </p:sp>
      <p:sp>
        <p:nvSpPr>
          <p:cNvPr id="4" name="Slide Number Placeholder 3"/>
          <p:cNvSpPr>
            <a:spLocks noGrp="1"/>
          </p:cNvSpPr>
          <p:nvPr>
            <p:ph type="sldNum" sz="quarter" idx="12"/>
          </p:nvPr>
        </p:nvSpPr>
        <p:spPr/>
        <p:txBody>
          <a:bodyPr/>
          <a:lstStyle/>
          <a:p>
            <a:fld id="{19D2485F-384D-496E-AD10-BB7689FAD0DD}" type="slidenum">
              <a:rPr lang="en-US" smtClean="0"/>
              <a:t>9</a:t>
            </a:fld>
            <a:endParaRPr lang="en-US"/>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val="3900241939"/>
              </p:ext>
            </p:extLst>
          </p:nvPr>
        </p:nvGraphicFramePr>
        <p:xfrm>
          <a:off x="436563" y="2057400"/>
          <a:ext cx="1849437" cy="3708400"/>
        </p:xfrm>
        <a:graphic>
          <a:graphicData uri="http://schemas.openxmlformats.org/drawingml/2006/table">
            <a:tbl>
              <a:tblPr firstRow="1" bandRow="1">
                <a:tableStyleId>{5C22544A-7EE6-4342-B048-85BDC9FD1C3A}</a:tableStyleId>
              </a:tblPr>
              <a:tblGrid>
                <a:gridCol w="616479">
                  <a:extLst>
                    <a:ext uri="{9D8B030D-6E8A-4147-A177-3AD203B41FA5}">
                      <a16:colId xmlns:a16="http://schemas.microsoft.com/office/drawing/2014/main" val="20000"/>
                    </a:ext>
                  </a:extLst>
                </a:gridCol>
                <a:gridCol w="616479">
                  <a:extLst>
                    <a:ext uri="{9D8B030D-6E8A-4147-A177-3AD203B41FA5}">
                      <a16:colId xmlns:a16="http://schemas.microsoft.com/office/drawing/2014/main" val="20001"/>
                    </a:ext>
                  </a:extLst>
                </a:gridCol>
                <a:gridCol w="616479">
                  <a:extLst>
                    <a:ext uri="{9D8B030D-6E8A-4147-A177-3AD203B41FA5}">
                      <a16:colId xmlns:a16="http://schemas.microsoft.com/office/drawing/2014/main" val="20002"/>
                    </a:ext>
                  </a:extLst>
                </a:gridCol>
              </a:tblGrid>
              <a:tr h="370840">
                <a:tc gridSpan="3">
                  <a:txBody>
                    <a:bodyPr/>
                    <a:lstStyle/>
                    <a:p>
                      <a:r>
                        <a:rPr lang="en-US" dirty="0"/>
                        <a:t>Binary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B</a:t>
                      </a:r>
                    </a:p>
                  </a:txBody>
                  <a:tcPr/>
                </a:tc>
                <a:tc>
                  <a:txBody>
                    <a:bodyPr/>
                    <a:lstStyle/>
                    <a:p>
                      <a:r>
                        <a:rPr lang="en-US" dirty="0"/>
                        <a:t>C</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graphicFrame>
        <p:nvGraphicFramePr>
          <p:cNvPr id="10" name="Content Placeholder 9"/>
          <p:cNvGraphicFramePr>
            <a:graphicFrameLocks noGrp="1"/>
          </p:cNvGraphicFramePr>
          <p:nvPr>
            <p:ph sz="quarter" idx="2"/>
            <p:extLst>
              <p:ext uri="{D42A27DB-BD31-4B8C-83A1-F6EECF244321}">
                <p14:modId xmlns:p14="http://schemas.microsoft.com/office/powerpoint/2010/main" val="1655895836"/>
              </p:ext>
            </p:extLst>
          </p:nvPr>
        </p:nvGraphicFramePr>
        <p:xfrm>
          <a:off x="2362200" y="2057400"/>
          <a:ext cx="1673226" cy="3708400"/>
        </p:xfrm>
        <a:graphic>
          <a:graphicData uri="http://schemas.openxmlformats.org/drawingml/2006/table">
            <a:tbl>
              <a:tblPr firstRow="1" bandRow="1">
                <a:tableStyleId>{21E4AEA4-8DFA-4A89-87EB-49C32662AFE0}</a:tableStyleId>
              </a:tblPr>
              <a:tblGrid>
                <a:gridCol w="557742">
                  <a:extLst>
                    <a:ext uri="{9D8B030D-6E8A-4147-A177-3AD203B41FA5}">
                      <a16:colId xmlns:a16="http://schemas.microsoft.com/office/drawing/2014/main" val="20000"/>
                    </a:ext>
                  </a:extLst>
                </a:gridCol>
                <a:gridCol w="557742">
                  <a:extLst>
                    <a:ext uri="{9D8B030D-6E8A-4147-A177-3AD203B41FA5}">
                      <a16:colId xmlns:a16="http://schemas.microsoft.com/office/drawing/2014/main" val="20001"/>
                    </a:ext>
                  </a:extLst>
                </a:gridCol>
                <a:gridCol w="557742">
                  <a:extLst>
                    <a:ext uri="{9D8B030D-6E8A-4147-A177-3AD203B41FA5}">
                      <a16:colId xmlns:a16="http://schemas.microsoft.com/office/drawing/2014/main" val="20002"/>
                    </a:ext>
                  </a:extLst>
                </a:gridCol>
              </a:tblGrid>
              <a:tr h="370840">
                <a:tc gridSpan="3">
                  <a:txBody>
                    <a:bodyPr/>
                    <a:lstStyle/>
                    <a:p>
                      <a:r>
                        <a:rPr lang="en-US" dirty="0"/>
                        <a:t>Gray Code</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4"/>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5"/>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6"/>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7"/>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8"/>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9"/>
                  </a:ext>
                </a:extLst>
              </a:tr>
            </a:tbl>
          </a:graphicData>
        </a:graphic>
      </p:graphicFrame>
      <p:sp>
        <p:nvSpPr>
          <p:cNvPr id="7" name="Content Placeholder 2"/>
          <p:cNvSpPr txBox="1">
            <a:spLocks/>
          </p:cNvSpPr>
          <p:nvPr/>
        </p:nvSpPr>
        <p:spPr>
          <a:xfrm>
            <a:off x="4431792" y="1414272"/>
            <a:ext cx="38100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Equation</a:t>
            </a:r>
          </a:p>
        </p:txBody>
      </p:sp>
      <p:sp>
        <p:nvSpPr>
          <p:cNvPr id="12" name="Content Placeholder 2"/>
          <p:cNvSpPr txBox="1">
            <a:spLocks/>
          </p:cNvSpPr>
          <p:nvPr/>
        </p:nvSpPr>
        <p:spPr>
          <a:xfrm>
            <a:off x="381000" y="1371600"/>
            <a:ext cx="2362200" cy="60960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dirty="0"/>
              <a:t>Truth Table:</a:t>
            </a:r>
          </a:p>
        </p:txBody>
      </p:sp>
      <p:sp>
        <p:nvSpPr>
          <p:cNvPr id="3" name="TextBox 2"/>
          <p:cNvSpPr txBox="1"/>
          <p:nvPr/>
        </p:nvSpPr>
        <p:spPr>
          <a:xfrm>
            <a:off x="4398264" y="2112264"/>
            <a:ext cx="3810000" cy="369332"/>
          </a:xfrm>
          <a:prstGeom prst="rect">
            <a:avLst/>
          </a:prstGeom>
          <a:noFill/>
        </p:spPr>
        <p:txBody>
          <a:bodyPr wrap="square" rtlCol="0">
            <a:spAutoFit/>
          </a:bodyPr>
          <a:lstStyle/>
          <a:p>
            <a:r>
              <a:rPr lang="en-US" dirty="0"/>
              <a:t>X=AB</a:t>
            </a:r>
            <a:r>
              <a:rPr lang="en-US" baseline="30000" dirty="0"/>
              <a:t>0</a:t>
            </a:r>
            <a:r>
              <a:rPr lang="en-US" dirty="0"/>
              <a:t>C</a:t>
            </a:r>
            <a:r>
              <a:rPr lang="en-US" baseline="30000" dirty="0"/>
              <a:t>0</a:t>
            </a:r>
            <a:r>
              <a:rPr lang="en-US" dirty="0"/>
              <a:t> +AB</a:t>
            </a:r>
            <a:r>
              <a:rPr lang="en-US" baseline="30000" dirty="0"/>
              <a:t>0</a:t>
            </a:r>
            <a:r>
              <a:rPr lang="en-US" dirty="0"/>
              <a:t>C + ABC</a:t>
            </a:r>
            <a:r>
              <a:rPr lang="en-US" baseline="30000" dirty="0"/>
              <a:t>0</a:t>
            </a:r>
            <a:r>
              <a:rPr lang="en-US" dirty="0"/>
              <a:t> +ABC</a:t>
            </a:r>
          </a:p>
        </p:txBody>
      </p:sp>
      <p:sp>
        <p:nvSpPr>
          <p:cNvPr id="11" name="TextBox 10"/>
          <p:cNvSpPr txBox="1"/>
          <p:nvPr/>
        </p:nvSpPr>
        <p:spPr>
          <a:xfrm>
            <a:off x="4419600" y="2450068"/>
            <a:ext cx="3810000" cy="369332"/>
          </a:xfrm>
          <a:prstGeom prst="rect">
            <a:avLst/>
          </a:prstGeom>
          <a:noFill/>
        </p:spPr>
        <p:txBody>
          <a:bodyPr wrap="square" rtlCol="0">
            <a:spAutoFit/>
          </a:bodyPr>
          <a:lstStyle/>
          <a:p>
            <a:r>
              <a:rPr lang="en-US" dirty="0"/>
              <a:t>  =AB</a:t>
            </a:r>
            <a:r>
              <a:rPr lang="en-US" baseline="30000" dirty="0"/>
              <a:t>0</a:t>
            </a:r>
            <a:r>
              <a:rPr lang="en-US" dirty="0"/>
              <a:t>(C</a:t>
            </a:r>
            <a:r>
              <a:rPr lang="en-US" baseline="30000" dirty="0"/>
              <a:t>0</a:t>
            </a:r>
            <a:r>
              <a:rPr lang="en-US" dirty="0"/>
              <a:t> + C) + AB(C</a:t>
            </a:r>
            <a:r>
              <a:rPr lang="en-US" baseline="30000" dirty="0"/>
              <a:t>0</a:t>
            </a:r>
            <a:r>
              <a:rPr lang="en-US" dirty="0"/>
              <a:t> + C)</a:t>
            </a:r>
          </a:p>
        </p:txBody>
      </p:sp>
      <p:sp>
        <p:nvSpPr>
          <p:cNvPr id="13" name="TextBox 12"/>
          <p:cNvSpPr txBox="1"/>
          <p:nvPr/>
        </p:nvSpPr>
        <p:spPr>
          <a:xfrm>
            <a:off x="4419600" y="2743200"/>
            <a:ext cx="3810000" cy="369332"/>
          </a:xfrm>
          <a:prstGeom prst="rect">
            <a:avLst/>
          </a:prstGeom>
          <a:noFill/>
        </p:spPr>
        <p:txBody>
          <a:bodyPr wrap="square" rtlCol="0">
            <a:spAutoFit/>
          </a:bodyPr>
          <a:lstStyle/>
          <a:p>
            <a:r>
              <a:rPr lang="en-US" dirty="0"/>
              <a:t>  =AB</a:t>
            </a:r>
            <a:r>
              <a:rPr lang="en-US" baseline="30000" dirty="0"/>
              <a:t>0</a:t>
            </a:r>
            <a:r>
              <a:rPr lang="en-US" dirty="0"/>
              <a:t> + AB</a:t>
            </a:r>
          </a:p>
        </p:txBody>
      </p:sp>
      <p:sp>
        <p:nvSpPr>
          <p:cNvPr id="14" name="TextBox 13"/>
          <p:cNvSpPr txBox="1"/>
          <p:nvPr/>
        </p:nvSpPr>
        <p:spPr>
          <a:xfrm>
            <a:off x="4419600" y="3059668"/>
            <a:ext cx="3810000" cy="369332"/>
          </a:xfrm>
          <a:prstGeom prst="rect">
            <a:avLst/>
          </a:prstGeom>
          <a:noFill/>
        </p:spPr>
        <p:txBody>
          <a:bodyPr wrap="square" rtlCol="0">
            <a:spAutoFit/>
          </a:bodyPr>
          <a:lstStyle/>
          <a:p>
            <a:r>
              <a:rPr lang="en-US" dirty="0"/>
              <a:t>  =A(B</a:t>
            </a:r>
            <a:r>
              <a:rPr lang="en-US" baseline="30000" dirty="0"/>
              <a:t>0</a:t>
            </a:r>
            <a:r>
              <a:rPr lang="en-US" dirty="0"/>
              <a:t> + B) =A</a:t>
            </a:r>
          </a:p>
        </p:txBody>
      </p:sp>
      <p:sp>
        <p:nvSpPr>
          <p:cNvPr id="15" name="TextBox 14"/>
          <p:cNvSpPr txBox="1"/>
          <p:nvPr/>
        </p:nvSpPr>
        <p:spPr>
          <a:xfrm>
            <a:off x="4419600" y="3657600"/>
            <a:ext cx="3810000" cy="369332"/>
          </a:xfrm>
          <a:prstGeom prst="rect">
            <a:avLst/>
          </a:prstGeom>
          <a:noFill/>
        </p:spPr>
        <p:txBody>
          <a:bodyPr wrap="square" rtlCol="0">
            <a:spAutoFit/>
          </a:bodyPr>
          <a:lstStyle/>
          <a:p>
            <a:r>
              <a:rPr lang="en-US" dirty="0"/>
              <a:t>Y=A</a:t>
            </a:r>
            <a:r>
              <a:rPr lang="en-US" baseline="30000" dirty="0"/>
              <a:t>0</a:t>
            </a:r>
            <a:r>
              <a:rPr lang="en-US" dirty="0"/>
              <a:t>BC</a:t>
            </a:r>
            <a:r>
              <a:rPr lang="en-US" baseline="30000" dirty="0"/>
              <a:t>0</a:t>
            </a:r>
            <a:r>
              <a:rPr lang="en-US" dirty="0"/>
              <a:t> +A</a:t>
            </a:r>
            <a:r>
              <a:rPr lang="en-US" baseline="30000" dirty="0"/>
              <a:t>0</a:t>
            </a:r>
            <a:r>
              <a:rPr lang="en-US" dirty="0"/>
              <a:t>BC + AB</a:t>
            </a:r>
            <a:r>
              <a:rPr lang="en-US" baseline="30000" dirty="0"/>
              <a:t>0</a:t>
            </a:r>
            <a:r>
              <a:rPr lang="en-US" dirty="0"/>
              <a:t>C</a:t>
            </a:r>
            <a:r>
              <a:rPr lang="en-US" baseline="30000" dirty="0"/>
              <a:t>0</a:t>
            </a:r>
            <a:r>
              <a:rPr lang="en-US" dirty="0"/>
              <a:t> +AB</a:t>
            </a:r>
            <a:r>
              <a:rPr lang="en-US" baseline="30000" dirty="0"/>
              <a:t>0</a:t>
            </a:r>
            <a:r>
              <a:rPr lang="en-US" dirty="0"/>
              <a:t>C</a:t>
            </a:r>
          </a:p>
        </p:txBody>
      </p:sp>
      <p:sp>
        <p:nvSpPr>
          <p:cNvPr id="16" name="TextBox 15"/>
          <p:cNvSpPr txBox="1"/>
          <p:nvPr/>
        </p:nvSpPr>
        <p:spPr>
          <a:xfrm>
            <a:off x="4419600" y="3974068"/>
            <a:ext cx="3810000" cy="369332"/>
          </a:xfrm>
          <a:prstGeom prst="rect">
            <a:avLst/>
          </a:prstGeom>
          <a:noFill/>
        </p:spPr>
        <p:txBody>
          <a:bodyPr wrap="square" rtlCol="0">
            <a:spAutoFit/>
          </a:bodyPr>
          <a:lstStyle/>
          <a:p>
            <a:r>
              <a:rPr lang="en-US" dirty="0"/>
              <a:t>   =A</a:t>
            </a:r>
            <a:r>
              <a:rPr lang="en-US" baseline="30000" dirty="0"/>
              <a:t>0</a:t>
            </a:r>
            <a:r>
              <a:rPr lang="en-US" dirty="0"/>
              <a:t>B(C</a:t>
            </a:r>
            <a:r>
              <a:rPr lang="en-US" baseline="30000" dirty="0"/>
              <a:t>0</a:t>
            </a:r>
            <a:r>
              <a:rPr lang="en-US" dirty="0"/>
              <a:t> + C) + AB</a:t>
            </a:r>
            <a:r>
              <a:rPr lang="en-US" baseline="30000" dirty="0"/>
              <a:t>0</a:t>
            </a:r>
            <a:r>
              <a:rPr lang="en-US" dirty="0"/>
              <a:t>(C</a:t>
            </a:r>
            <a:r>
              <a:rPr lang="en-US" baseline="30000" dirty="0"/>
              <a:t>0</a:t>
            </a:r>
            <a:r>
              <a:rPr lang="en-US" dirty="0"/>
              <a:t> + C)</a:t>
            </a:r>
          </a:p>
        </p:txBody>
      </p:sp>
      <p:sp>
        <p:nvSpPr>
          <p:cNvPr id="17" name="TextBox 16"/>
          <p:cNvSpPr txBox="1"/>
          <p:nvPr/>
        </p:nvSpPr>
        <p:spPr>
          <a:xfrm>
            <a:off x="4419600" y="4278868"/>
            <a:ext cx="3810000" cy="369332"/>
          </a:xfrm>
          <a:prstGeom prst="rect">
            <a:avLst/>
          </a:prstGeom>
          <a:noFill/>
        </p:spPr>
        <p:txBody>
          <a:bodyPr wrap="square" rtlCol="0">
            <a:spAutoFit/>
          </a:bodyPr>
          <a:lstStyle/>
          <a:p>
            <a:r>
              <a:rPr lang="en-US" dirty="0"/>
              <a:t>   =A</a:t>
            </a:r>
            <a:r>
              <a:rPr lang="en-US" baseline="30000" dirty="0"/>
              <a:t>0</a:t>
            </a:r>
            <a:r>
              <a:rPr lang="en-US" dirty="0"/>
              <a:t>B + AB</a:t>
            </a:r>
            <a:r>
              <a:rPr lang="en-US" baseline="30000" dirty="0"/>
              <a:t>0</a:t>
            </a:r>
            <a:endParaRPr lang="en-US" dirty="0"/>
          </a:p>
        </p:txBody>
      </p:sp>
      <p:sp>
        <p:nvSpPr>
          <p:cNvPr id="18" name="TextBox 17"/>
          <p:cNvSpPr txBox="1"/>
          <p:nvPr/>
        </p:nvSpPr>
        <p:spPr>
          <a:xfrm>
            <a:off x="4419600" y="4583668"/>
            <a:ext cx="3810000" cy="369332"/>
          </a:xfrm>
          <a:prstGeom prst="rect">
            <a:avLst/>
          </a:prstGeom>
          <a:noFill/>
        </p:spPr>
        <p:txBody>
          <a:bodyPr wrap="square" rtlCol="0">
            <a:spAutoFit/>
          </a:bodyPr>
          <a:lstStyle/>
          <a:p>
            <a:r>
              <a:rPr lang="en-US" dirty="0"/>
              <a:t>   =A ⊕ B</a:t>
            </a:r>
          </a:p>
        </p:txBody>
      </p:sp>
      <p:sp>
        <p:nvSpPr>
          <p:cNvPr id="19" name="TextBox 18"/>
          <p:cNvSpPr txBox="1"/>
          <p:nvPr/>
        </p:nvSpPr>
        <p:spPr>
          <a:xfrm>
            <a:off x="4419600" y="4964668"/>
            <a:ext cx="3810000" cy="369332"/>
          </a:xfrm>
          <a:prstGeom prst="rect">
            <a:avLst/>
          </a:prstGeom>
          <a:noFill/>
        </p:spPr>
        <p:txBody>
          <a:bodyPr wrap="square" rtlCol="0">
            <a:spAutoFit/>
          </a:bodyPr>
          <a:lstStyle/>
          <a:p>
            <a:r>
              <a:rPr lang="en-US" dirty="0"/>
              <a:t>Z=A</a:t>
            </a:r>
            <a:r>
              <a:rPr lang="en-US" baseline="30000" dirty="0"/>
              <a:t>0</a:t>
            </a:r>
            <a:r>
              <a:rPr lang="en-US" dirty="0"/>
              <a:t>B</a:t>
            </a:r>
            <a:r>
              <a:rPr lang="en-US" baseline="30000" dirty="0"/>
              <a:t>0</a:t>
            </a:r>
            <a:r>
              <a:rPr lang="en-US" dirty="0"/>
              <a:t>C + A</a:t>
            </a:r>
            <a:r>
              <a:rPr lang="en-US" baseline="30000" dirty="0"/>
              <a:t>0</a:t>
            </a:r>
            <a:r>
              <a:rPr lang="en-US" dirty="0"/>
              <a:t>BC</a:t>
            </a:r>
            <a:r>
              <a:rPr lang="en-US" baseline="30000" dirty="0"/>
              <a:t>0</a:t>
            </a:r>
            <a:r>
              <a:rPr lang="en-US" dirty="0"/>
              <a:t> +AB</a:t>
            </a:r>
            <a:r>
              <a:rPr lang="en-US" baseline="30000" dirty="0"/>
              <a:t>0</a:t>
            </a:r>
            <a:r>
              <a:rPr lang="en-US" dirty="0"/>
              <a:t>C + ABC</a:t>
            </a:r>
            <a:r>
              <a:rPr lang="en-US" baseline="30000" dirty="0"/>
              <a:t>0</a:t>
            </a:r>
          </a:p>
        </p:txBody>
      </p:sp>
      <p:sp>
        <p:nvSpPr>
          <p:cNvPr id="20" name="TextBox 19"/>
          <p:cNvSpPr txBox="1"/>
          <p:nvPr/>
        </p:nvSpPr>
        <p:spPr>
          <a:xfrm>
            <a:off x="4419600" y="5269468"/>
            <a:ext cx="3810000" cy="369332"/>
          </a:xfrm>
          <a:prstGeom prst="rect">
            <a:avLst/>
          </a:prstGeom>
          <a:noFill/>
        </p:spPr>
        <p:txBody>
          <a:bodyPr wrap="square" rtlCol="0">
            <a:spAutoFit/>
          </a:bodyPr>
          <a:lstStyle/>
          <a:p>
            <a:r>
              <a:rPr lang="en-US" dirty="0"/>
              <a:t>  =A</a:t>
            </a:r>
            <a:r>
              <a:rPr lang="en-US" baseline="30000" dirty="0"/>
              <a:t>0</a:t>
            </a:r>
            <a:r>
              <a:rPr lang="en-US" dirty="0"/>
              <a:t>B</a:t>
            </a:r>
            <a:r>
              <a:rPr lang="en-US" baseline="30000" dirty="0"/>
              <a:t>0</a:t>
            </a:r>
            <a:r>
              <a:rPr lang="en-US" dirty="0"/>
              <a:t>C +AB</a:t>
            </a:r>
            <a:r>
              <a:rPr lang="en-US" baseline="30000" dirty="0"/>
              <a:t>0</a:t>
            </a:r>
            <a:r>
              <a:rPr lang="en-US" dirty="0"/>
              <a:t>C +  A</a:t>
            </a:r>
            <a:r>
              <a:rPr lang="en-US" baseline="30000" dirty="0"/>
              <a:t>0</a:t>
            </a:r>
            <a:r>
              <a:rPr lang="en-US" dirty="0"/>
              <a:t>BC</a:t>
            </a:r>
            <a:r>
              <a:rPr lang="en-US" baseline="30000" dirty="0"/>
              <a:t>0</a:t>
            </a:r>
            <a:r>
              <a:rPr lang="en-US" dirty="0"/>
              <a:t> + ABC</a:t>
            </a:r>
            <a:r>
              <a:rPr lang="en-US" baseline="30000" dirty="0"/>
              <a:t>0</a:t>
            </a:r>
          </a:p>
        </p:txBody>
      </p:sp>
      <p:sp>
        <p:nvSpPr>
          <p:cNvPr id="21" name="TextBox 20"/>
          <p:cNvSpPr txBox="1"/>
          <p:nvPr/>
        </p:nvSpPr>
        <p:spPr>
          <a:xfrm>
            <a:off x="4419600" y="5562600"/>
            <a:ext cx="3810000" cy="369332"/>
          </a:xfrm>
          <a:prstGeom prst="rect">
            <a:avLst/>
          </a:prstGeom>
          <a:noFill/>
        </p:spPr>
        <p:txBody>
          <a:bodyPr wrap="square" rtlCol="0">
            <a:spAutoFit/>
          </a:bodyPr>
          <a:lstStyle/>
          <a:p>
            <a:r>
              <a:rPr lang="en-US" dirty="0"/>
              <a:t>  = B</a:t>
            </a:r>
            <a:r>
              <a:rPr lang="en-US" baseline="30000" dirty="0"/>
              <a:t>0</a:t>
            </a:r>
            <a:r>
              <a:rPr lang="en-US" dirty="0"/>
              <a:t>C(A</a:t>
            </a:r>
            <a:r>
              <a:rPr lang="en-US" baseline="30000" dirty="0"/>
              <a:t>0</a:t>
            </a:r>
            <a:r>
              <a:rPr lang="en-US" dirty="0"/>
              <a:t> +A) +  BC</a:t>
            </a:r>
            <a:r>
              <a:rPr lang="en-US" baseline="30000" dirty="0"/>
              <a:t>0</a:t>
            </a:r>
            <a:r>
              <a:rPr lang="en-US" dirty="0"/>
              <a:t> (A</a:t>
            </a:r>
            <a:r>
              <a:rPr lang="en-US" baseline="30000" dirty="0"/>
              <a:t>0</a:t>
            </a:r>
            <a:r>
              <a:rPr lang="en-US" dirty="0"/>
              <a:t>+ A)</a:t>
            </a:r>
            <a:endParaRPr lang="en-US" baseline="30000" dirty="0"/>
          </a:p>
        </p:txBody>
      </p:sp>
      <p:sp>
        <p:nvSpPr>
          <p:cNvPr id="22" name="TextBox 21"/>
          <p:cNvSpPr txBox="1"/>
          <p:nvPr/>
        </p:nvSpPr>
        <p:spPr>
          <a:xfrm>
            <a:off x="4419600" y="5879068"/>
            <a:ext cx="3810000" cy="369332"/>
          </a:xfrm>
          <a:prstGeom prst="rect">
            <a:avLst/>
          </a:prstGeom>
          <a:noFill/>
        </p:spPr>
        <p:txBody>
          <a:bodyPr wrap="square" rtlCol="0">
            <a:spAutoFit/>
          </a:bodyPr>
          <a:lstStyle/>
          <a:p>
            <a:r>
              <a:rPr lang="en-US" dirty="0"/>
              <a:t>  = B</a:t>
            </a:r>
            <a:r>
              <a:rPr lang="en-US" baseline="30000" dirty="0"/>
              <a:t>0</a:t>
            </a:r>
            <a:r>
              <a:rPr lang="en-US" dirty="0"/>
              <a:t>C +  BC</a:t>
            </a:r>
            <a:r>
              <a:rPr lang="en-US" baseline="30000" dirty="0"/>
              <a:t>0</a:t>
            </a:r>
            <a:r>
              <a:rPr lang="en-US" dirty="0"/>
              <a:t> </a:t>
            </a:r>
            <a:endParaRPr lang="en-US" baseline="30000" dirty="0"/>
          </a:p>
        </p:txBody>
      </p:sp>
      <p:sp>
        <p:nvSpPr>
          <p:cNvPr id="23" name="TextBox 22"/>
          <p:cNvSpPr txBox="1"/>
          <p:nvPr/>
        </p:nvSpPr>
        <p:spPr>
          <a:xfrm>
            <a:off x="4419600" y="6183868"/>
            <a:ext cx="3810000" cy="369332"/>
          </a:xfrm>
          <a:prstGeom prst="rect">
            <a:avLst/>
          </a:prstGeom>
          <a:noFill/>
        </p:spPr>
        <p:txBody>
          <a:bodyPr wrap="square" rtlCol="0">
            <a:spAutoFit/>
          </a:bodyPr>
          <a:lstStyle/>
          <a:p>
            <a:r>
              <a:rPr lang="en-US" dirty="0"/>
              <a:t>  = B ⊕ C</a:t>
            </a:r>
            <a:endParaRPr lang="en-US" baseline="30000" dirty="0"/>
          </a:p>
        </p:txBody>
      </p:sp>
    </p:spTree>
    <p:extLst>
      <p:ext uri="{BB962C8B-B14F-4D97-AF65-F5344CB8AC3E}">
        <p14:creationId xmlns:p14="http://schemas.microsoft.com/office/powerpoint/2010/main" val="265352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down)">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down)">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down)">
                                      <p:cBhvr>
                                        <p:cTn id="8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3" grpId="0"/>
      <p:bldP spid="11" grpId="0"/>
      <p:bldP spid="13" grpId="0"/>
      <p:bldP spid="14" grpId="0"/>
      <p:bldP spid="15" grpId="0"/>
      <p:bldP spid="16" grpId="0"/>
      <p:bldP spid="17" grpId="0"/>
      <p:bldP spid="18" grpId="0"/>
      <p:bldP spid="19" grpId="0"/>
      <p:bldP spid="20" grpId="0"/>
      <p:bldP spid="21" grpId="0"/>
      <p:bldP spid="22" grpId="0"/>
      <p:bldP spid="2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1612</TotalTime>
  <Words>1164</Words>
  <Application>Microsoft Office PowerPoint</Application>
  <PresentationFormat>On-screen Show (4:3)</PresentationFormat>
  <Paragraphs>419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Century Schoolbook</vt:lpstr>
      <vt:lpstr>Wingdings</vt:lpstr>
      <vt:lpstr>Wingdings 2</vt:lpstr>
      <vt:lpstr>Oriel</vt:lpstr>
      <vt:lpstr>CSE 219: Digital Logic &amp; Computer Design</vt:lpstr>
      <vt:lpstr>Binary Codes </vt:lpstr>
      <vt:lpstr>Classification of binary codes</vt:lpstr>
      <vt:lpstr>Binary Coded Decimal (BCD) code</vt:lpstr>
      <vt:lpstr>Binary Coded Decimal (BCD) code</vt:lpstr>
      <vt:lpstr>Excess-3 code (XS-3)</vt:lpstr>
      <vt:lpstr>Gray Code (Cyclic Code, Reflected Binary Code (RBC), Reflected Binary (RB) or Grey code)</vt:lpstr>
      <vt:lpstr>Gray Code</vt:lpstr>
      <vt:lpstr>Code Conversion - Binary to Gray (3 bit)</vt:lpstr>
      <vt:lpstr>Code Conversion - Binary to Gray (3 bit)</vt:lpstr>
      <vt:lpstr>Code Conversion – Gray to Binary (3 bit)</vt:lpstr>
      <vt:lpstr>Code Conversion – Gray to Binary (3 bit)</vt:lpstr>
      <vt:lpstr>Code Conversion - Binary to Excess-3 (3 bit)</vt:lpstr>
      <vt:lpstr>Code Conversion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133: Digital Logic Design</dc:title>
  <dc:creator>Tamanna Haque Nipa</dc:creator>
  <cp:lastModifiedBy>Tamanna Haque Nipa</cp:lastModifiedBy>
  <cp:revision>78</cp:revision>
  <dcterms:created xsi:type="dcterms:W3CDTF">2020-07-16T07:11:12Z</dcterms:created>
  <dcterms:modified xsi:type="dcterms:W3CDTF">2023-01-15T15:11:17Z</dcterms:modified>
</cp:coreProperties>
</file>