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2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68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9437-87AE-4E3B-82A3-F9532DB17456}" type="datetimeFigureOut">
              <a:rPr lang="en-US" smtClean="0"/>
              <a:t>15-Jan-23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71CFD-BE2B-4D98-98F2-8740B5E3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20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C19D53A-F10E-4334-8CE8-6312A7A90CC0}" type="datetime1">
              <a:rPr lang="en-US" smtClean="0"/>
              <a:t>15-Jan-23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CD2-877C-4944-8997-57AC8459B30D}" type="datetime1">
              <a:rPr lang="en-US" smtClean="0"/>
              <a:t>15-Jan-23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65F9-1A70-4E41-AD7D-1F6D4F01A8E8}" type="datetime1">
              <a:rPr lang="en-US" smtClean="0"/>
              <a:t>15-Jan-23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270A03-5528-4008-BAAD-15C24B66F8BF}" type="datetime1">
              <a:rPr lang="en-US" smtClean="0"/>
              <a:t>15-Jan-23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/>
              <a:t>Lecture 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2854F1F-9598-4995-A801-51BCAFAC7943}" type="datetime1">
              <a:rPr lang="en-US" smtClean="0"/>
              <a:t>15-Jan-23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6856-51D0-4E15-A571-690FF36E1A4D}" type="datetime1">
              <a:rPr lang="en-US" smtClean="0"/>
              <a:t>15-Jan-23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B297-3021-42F2-BAD6-46D4DBED65DE}" type="datetime1">
              <a:rPr lang="en-US" smtClean="0"/>
              <a:t>15-Jan-23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C8063E-366B-4ED4-876E-A45D4D4C8CE8}" type="datetime1">
              <a:rPr lang="en-US" smtClean="0"/>
              <a:t>15-Jan-23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Lecture 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EFB2-FD9D-4F54-BA9D-72108FC6AE10}" type="datetime1">
              <a:rPr lang="en-US" smtClean="0"/>
              <a:t>15-Jan-23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D25A5C6-14D6-4B11-8EC5-01C2C21FFDDF}" type="datetime1">
              <a:rPr lang="en-US" smtClean="0"/>
              <a:t>15-Jan-23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/>
              <a:t>Lecture 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2932031-53EA-40D5-8C9E-B14D90BC8A41}" type="datetime1">
              <a:rPr lang="en-US" smtClean="0"/>
              <a:t>15-Jan-23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Lecture 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792562-36C1-4979-863D-35B08103DBB2}" type="datetime1">
              <a:rPr lang="en-US" smtClean="0"/>
              <a:t>15-Jan-23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Lecture 1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553200" cy="1894362"/>
          </a:xfrm>
        </p:spPr>
        <p:txBody>
          <a:bodyPr/>
          <a:lstStyle/>
          <a:p>
            <a:r>
              <a:rPr lang="en-US" dirty="0"/>
              <a:t>CSE 219: Digital Logic &amp; Computer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err="1"/>
              <a:t>Tamanna</a:t>
            </a:r>
            <a:r>
              <a:rPr lang="en-US" dirty="0"/>
              <a:t> </a:t>
            </a:r>
            <a:r>
              <a:rPr lang="en-US" dirty="0" err="1"/>
              <a:t>Haque</a:t>
            </a:r>
            <a:r>
              <a:rPr lang="en-US" dirty="0"/>
              <a:t> </a:t>
            </a:r>
            <a:r>
              <a:rPr lang="en-US" dirty="0" err="1"/>
              <a:t>Nipa</a:t>
            </a:r>
            <a:endParaRPr lang="en-US" dirty="0"/>
          </a:p>
          <a:p>
            <a:pPr algn="r"/>
            <a:r>
              <a:rPr lang="en-US" dirty="0"/>
              <a:t>Assistant Professor</a:t>
            </a:r>
          </a:p>
          <a:p>
            <a:pPr algn="r"/>
            <a:r>
              <a:rPr lang="en-US" dirty="0"/>
              <a:t>Dept. of CSE</a:t>
            </a:r>
          </a:p>
          <a:p>
            <a:pPr algn="r"/>
            <a:r>
              <a:rPr lang="en-US" dirty="0"/>
              <a:t>Stamford University Bangladesh</a:t>
            </a:r>
          </a:p>
        </p:txBody>
      </p:sp>
    </p:spTree>
    <p:extLst>
      <p:ext uri="{BB962C8B-B14F-4D97-AF65-F5344CB8AC3E}">
        <p14:creationId xmlns:p14="http://schemas.microsoft.com/office/powerpoint/2010/main" val="374846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dirty="0"/>
              <a:t>Implementing an AND Gate Using only NAND 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0"/>
            <a:ext cx="3810000" cy="1211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4" y="3800475"/>
            <a:ext cx="3476626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own Arrow 2"/>
          <p:cNvSpPr/>
          <p:nvPr/>
        </p:nvSpPr>
        <p:spPr>
          <a:xfrm>
            <a:off x="4038600" y="2964561"/>
            <a:ext cx="304800" cy="540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4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 OR Gate Using only NAND 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25031"/>
              </p:ext>
            </p:extLst>
          </p:nvPr>
        </p:nvGraphicFramePr>
        <p:xfrm>
          <a:off x="419100" y="2362200"/>
          <a:ext cx="22098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F=(AB)</a:t>
                      </a:r>
                      <a:r>
                        <a:rPr lang="en-US" b="1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44306"/>
            <a:ext cx="34861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0" y="22098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0" y="35052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43400" y="23284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7200" y="40810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679109"/>
              </p:ext>
            </p:extLst>
          </p:nvPr>
        </p:nvGraphicFramePr>
        <p:xfrm>
          <a:off x="6477000" y="2565400"/>
          <a:ext cx="1752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F=A+B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5867400" y="3200400"/>
            <a:ext cx="609600" cy="3141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6400" y="34290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77906"/>
            <a:ext cx="34861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048000" y="43434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0" y="56388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43400" y="44620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7200" y="62146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55626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715000" y="3572030"/>
            <a:ext cx="838200" cy="15333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1" grpId="0"/>
      <p:bldP spid="22" grpId="0"/>
      <p:bldP spid="26" grpId="0"/>
      <p:bldP spid="28" grpId="0"/>
      <p:bldP spid="29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Basic Gates Using only NOR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1371600" cy="533400"/>
          </a:xfrm>
        </p:spPr>
        <p:txBody>
          <a:bodyPr/>
          <a:lstStyle/>
          <a:p>
            <a:r>
              <a:rPr lang="en-US" dirty="0"/>
              <a:t>NOT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38912" y="3276600"/>
            <a:ext cx="13716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</a:t>
            </a:r>
          </a:p>
          <a:p>
            <a:pPr marL="0" indent="0">
              <a:buFont typeface="Wingdings"/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5334000"/>
            <a:ext cx="13716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</a:t>
            </a:r>
          </a:p>
          <a:p>
            <a:pPr marL="0" indent="0">
              <a:buFont typeface="Wingdings"/>
              <a:buNone/>
            </a:pPr>
            <a:endParaRPr lang="en-US" dirty="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130" y="1447800"/>
            <a:ext cx="25527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2733675"/>
            <a:ext cx="35528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076825"/>
            <a:ext cx="29718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33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 Circuit implementation using only NAND 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27813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723454"/>
            <a:ext cx="4419600" cy="345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5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1690688"/>
            <a:ext cx="764857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191000" y="2057400"/>
            <a:ext cx="2743200" cy="685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91000" y="3505200"/>
            <a:ext cx="2743200" cy="685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2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652588"/>
            <a:ext cx="50482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19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/>
          </a:bodyPr>
          <a:lstStyle/>
          <a:p>
            <a:r>
              <a:rPr lang="en-US" b="1" dirty="0"/>
              <a:t>Special gates- XOR &amp; XNOR gates.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16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5486400" cy="533400"/>
          </a:xfrm>
        </p:spPr>
        <p:txBody>
          <a:bodyPr>
            <a:noAutofit/>
          </a:bodyPr>
          <a:lstStyle/>
          <a:p>
            <a:r>
              <a:rPr lang="en-US" dirty="0"/>
              <a:t>Equation: F=A⊕B = A</a:t>
            </a:r>
            <a:r>
              <a:rPr lang="en-US" baseline="30000" dirty="0"/>
              <a:t>0</a:t>
            </a:r>
            <a:r>
              <a:rPr lang="en-US" dirty="0"/>
              <a:t>B +AB</a:t>
            </a:r>
            <a:r>
              <a:rPr lang="en-US" baseline="30000" dirty="0"/>
              <a:t>0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09600" y="1143000"/>
            <a:ext cx="7467600" cy="7159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XOR /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Ex-OR </a:t>
            </a:r>
            <a:r>
              <a:rPr lang="en-US" b="1" dirty="0">
                <a:solidFill>
                  <a:srgbClr val="FF0000"/>
                </a:solidFill>
              </a:rPr>
              <a:t>/ </a:t>
            </a:r>
            <a:r>
              <a:rPr lang="en-US" b="1" dirty="0"/>
              <a:t>Exclusive-OR </a:t>
            </a:r>
            <a:r>
              <a:rPr lang="en-US" b="1" dirty="0">
                <a:solidFill>
                  <a:srgbClr val="FF0000"/>
                </a:solidFill>
              </a:rPr>
              <a:t>gate: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4191000"/>
            <a:ext cx="4114800" cy="182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Symbol: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81000" y="3200400"/>
            <a:ext cx="41148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Truth Table: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30223"/>
              </p:ext>
            </p:extLst>
          </p:nvPr>
        </p:nvGraphicFramePr>
        <p:xfrm>
          <a:off x="4800600" y="2743200"/>
          <a:ext cx="2209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F=A⊕B</a:t>
                      </a:r>
                      <a:endParaRPr lang="en-US" b="1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28600" y="6096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[Similarly, if there are ‘n’ inputs, then the output of XOR gate will be ‘1’, when number of 1 in ‘n’ inputs are ‘odd’.]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768596"/>
            <a:ext cx="2209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553200" y="3657600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43800" y="3429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553200" y="4050268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43800" y="3821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  <a:r>
              <a:rPr lang="en-US" baseline="30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2380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/>
      <p:bldP spid="17" grpId="0"/>
      <p:bldP spid="6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/>
          </a:bodyPr>
          <a:lstStyle/>
          <a:p>
            <a:r>
              <a:rPr lang="en-US" b="1" dirty="0"/>
              <a:t>Special gates- XOR &amp; XNOR gates.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17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4114800" cy="685800"/>
          </a:xfrm>
        </p:spPr>
        <p:txBody>
          <a:bodyPr>
            <a:normAutofit/>
          </a:bodyPr>
          <a:lstStyle/>
          <a:p>
            <a:r>
              <a:rPr lang="en-US" dirty="0"/>
              <a:t>Equation: F=A⊕B ⊕C</a:t>
            </a:r>
            <a:endParaRPr lang="en-US" b="1" baseline="300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09600" y="1143000"/>
            <a:ext cx="7467600" cy="7159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XOR /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Ex-OR </a:t>
            </a:r>
            <a:r>
              <a:rPr lang="en-US" b="1" dirty="0">
                <a:solidFill>
                  <a:srgbClr val="FF0000"/>
                </a:solidFill>
              </a:rPr>
              <a:t>/ </a:t>
            </a:r>
            <a:r>
              <a:rPr lang="en-US" b="1" dirty="0"/>
              <a:t>Exclusive-OR </a:t>
            </a:r>
            <a:r>
              <a:rPr lang="en-US" b="1" dirty="0">
                <a:solidFill>
                  <a:srgbClr val="FF0000"/>
                </a:solidFill>
              </a:rPr>
              <a:t>gate: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4191000"/>
            <a:ext cx="4114800" cy="182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Symbol: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81000" y="3200400"/>
            <a:ext cx="41148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Truth Table: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" y="6096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[Similarly, if there are ‘n’ inputs, then the output of XOR gate will be ‘1’, when number of 1 in ‘n’ inputs are ‘odd’.]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41649"/>
              </p:ext>
            </p:extLst>
          </p:nvPr>
        </p:nvGraphicFramePr>
        <p:xfrm>
          <a:off x="4572000" y="2209800"/>
          <a:ext cx="33528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F=A⊕B ⊕C</a:t>
                      </a:r>
                      <a:endParaRPr lang="en-US" b="1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4648200"/>
            <a:ext cx="319087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/>
      <p:bldP spid="17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/>
          </a:bodyPr>
          <a:lstStyle/>
          <a:p>
            <a:r>
              <a:rPr lang="en-US" b="1" dirty="0"/>
              <a:t>Special gates- XOR &amp; XNOR gates.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18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8001000" cy="685800"/>
          </a:xfrm>
        </p:spPr>
        <p:txBody>
          <a:bodyPr>
            <a:normAutofit fontScale="92500"/>
          </a:bodyPr>
          <a:lstStyle/>
          <a:p>
            <a:r>
              <a:rPr lang="en-US" dirty="0"/>
              <a:t>Equation: F=A⊙B =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+ AB = (A</a:t>
            </a:r>
            <a:r>
              <a:rPr lang="en-US" baseline="30000" dirty="0"/>
              <a:t>0</a:t>
            </a:r>
            <a:r>
              <a:rPr lang="en-US" dirty="0"/>
              <a:t>B +AB</a:t>
            </a:r>
            <a:r>
              <a:rPr lang="en-US" baseline="30000" dirty="0"/>
              <a:t>0</a:t>
            </a:r>
            <a:r>
              <a:rPr lang="en-US" dirty="0"/>
              <a:t>)</a:t>
            </a:r>
            <a:r>
              <a:rPr lang="en-US" b="1" baseline="30000" dirty="0"/>
              <a:t>0</a:t>
            </a:r>
            <a:r>
              <a:rPr lang="en-US" dirty="0"/>
              <a:t> = (A⊕B)</a:t>
            </a:r>
            <a:r>
              <a:rPr lang="en-US" b="1" baseline="30000" dirty="0"/>
              <a:t>0</a:t>
            </a:r>
            <a:r>
              <a:rPr lang="en-US" dirty="0"/>
              <a:t> 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09600" y="1143000"/>
            <a:ext cx="7467600" cy="715962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XNOR /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Ex-NOR </a:t>
            </a:r>
            <a:r>
              <a:rPr lang="en-US" b="1" dirty="0">
                <a:solidFill>
                  <a:srgbClr val="FF0000"/>
                </a:solidFill>
              </a:rPr>
              <a:t>/ </a:t>
            </a:r>
            <a:r>
              <a:rPr lang="en-US" b="1" dirty="0"/>
              <a:t>Exclusive-NOR </a:t>
            </a:r>
            <a:r>
              <a:rPr lang="en-US" b="1" dirty="0">
                <a:solidFill>
                  <a:srgbClr val="FF0000"/>
                </a:solidFill>
              </a:rPr>
              <a:t>gate: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4191000"/>
            <a:ext cx="4114800" cy="182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Symbol: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81000" y="3200400"/>
            <a:ext cx="41148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Truth Table: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244542"/>
              </p:ext>
            </p:extLst>
          </p:nvPr>
        </p:nvGraphicFramePr>
        <p:xfrm>
          <a:off x="4367784" y="2882900"/>
          <a:ext cx="2209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F=A⊙B</a:t>
                      </a:r>
                      <a:endParaRPr lang="en-US" b="1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28600" y="6096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[Similarly, if there are ‘n’ inputs, then the output of XNOR gate will be ‘1’, when number of 1 in ‘n’ inputs are ‘even or zero’.]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96028"/>
            <a:ext cx="25146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6400800" y="4583668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91400" y="4355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400800" y="3429000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914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2703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/>
      <p:bldP spid="17" grpId="0"/>
      <p:bldP spid="20" grpId="0"/>
      <p:bldP spid="19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/>
          </a:bodyPr>
          <a:lstStyle/>
          <a:p>
            <a:r>
              <a:rPr lang="en-US" b="1" dirty="0"/>
              <a:t>Special gates- XOR &amp; XNOR gates.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19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4114800" cy="685800"/>
          </a:xfrm>
        </p:spPr>
        <p:txBody>
          <a:bodyPr>
            <a:normAutofit/>
          </a:bodyPr>
          <a:lstStyle/>
          <a:p>
            <a:r>
              <a:rPr lang="en-US" dirty="0"/>
              <a:t>Equation: F=A ⊙ B ⊙ C</a:t>
            </a:r>
            <a:endParaRPr lang="en-US" b="1" baseline="300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09600" y="1143000"/>
            <a:ext cx="7467600" cy="715962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XNOR /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Ex-NOR </a:t>
            </a:r>
            <a:r>
              <a:rPr lang="en-US" b="1" dirty="0">
                <a:solidFill>
                  <a:srgbClr val="FF0000"/>
                </a:solidFill>
              </a:rPr>
              <a:t>/ </a:t>
            </a:r>
            <a:r>
              <a:rPr lang="en-US" b="1" dirty="0"/>
              <a:t>Exclusive-NOR </a:t>
            </a:r>
            <a:r>
              <a:rPr lang="en-US" b="1" dirty="0">
                <a:solidFill>
                  <a:srgbClr val="FF0000"/>
                </a:solidFill>
              </a:rPr>
              <a:t>gate: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4191000"/>
            <a:ext cx="4114800" cy="182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Symbol: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81000" y="3200400"/>
            <a:ext cx="41148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Truth Table: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" y="6096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[Similarly, if there are ‘n’ inputs, then the output of XNOR gate will be ‘1’, when number of 1 in ‘n’ inputs are ‘even or zero’.]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30956"/>
              </p:ext>
            </p:extLst>
          </p:nvPr>
        </p:nvGraphicFramePr>
        <p:xfrm>
          <a:off x="4572000" y="2209800"/>
          <a:ext cx="33528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F=A⊙B ⊙C</a:t>
                      </a:r>
                      <a:endParaRPr lang="en-US" b="1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648200"/>
            <a:ext cx="29051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19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/>
      <p:bldP spid="17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b="1" dirty="0"/>
              <a:t>Introduction to Digital Logic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dirty="0"/>
              <a:t>Digital electronic circuits operate with voltages of </a:t>
            </a:r>
            <a:r>
              <a:rPr lang="en-US" b="1" dirty="0"/>
              <a:t>two logic levels </a:t>
            </a:r>
            <a:r>
              <a:rPr lang="en-US" dirty="0"/>
              <a:t>namely Logic Low and Logic High. </a:t>
            </a:r>
          </a:p>
          <a:p>
            <a:pPr lvl="1"/>
            <a:r>
              <a:rPr lang="en-US" dirty="0"/>
              <a:t>Logic Low is represented with ‘0’</a:t>
            </a:r>
          </a:p>
          <a:p>
            <a:pPr lvl="1"/>
            <a:r>
              <a:rPr lang="en-US" dirty="0"/>
              <a:t>Similarly, Logic High is represented with ‘1’.</a:t>
            </a:r>
          </a:p>
          <a:p>
            <a:r>
              <a:rPr lang="en-US" dirty="0"/>
              <a:t>Digital electronic circuits/ hardware consists of a few simple building blocks, are called logic gates.</a:t>
            </a:r>
          </a:p>
          <a:p>
            <a:r>
              <a:rPr lang="en-US" dirty="0"/>
              <a:t>Logic gates are built using transistors</a:t>
            </a:r>
          </a:p>
          <a:p>
            <a:r>
              <a:rPr lang="en-US" dirty="0"/>
              <a:t>We can classify these Logic gates into the following three categories.</a:t>
            </a:r>
          </a:p>
          <a:p>
            <a:pPr lvl="1"/>
            <a:r>
              <a:rPr lang="en-US" dirty="0"/>
              <a:t>Basic gates</a:t>
            </a:r>
          </a:p>
          <a:p>
            <a:pPr lvl="1"/>
            <a:r>
              <a:rPr lang="en-US" dirty="0"/>
              <a:t>Universal gates</a:t>
            </a:r>
          </a:p>
          <a:p>
            <a:pPr lvl="1"/>
            <a:r>
              <a:rPr lang="en-US" dirty="0"/>
              <a:t>Special gates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2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b="1" dirty="0"/>
              <a:t>Basic Gates-</a:t>
            </a:r>
            <a:r>
              <a:rPr lang="en-US" dirty="0"/>
              <a:t> </a:t>
            </a:r>
            <a:r>
              <a:rPr lang="en-US" b="1" dirty="0"/>
              <a:t>AND, OR &amp; NOT gates.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4114800" cy="68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Equation: F = A</a:t>
            </a:r>
            <a:r>
              <a:rPr lang="en-US" sz="4000" b="1" dirty="0"/>
              <a:t>.</a:t>
            </a:r>
            <a:r>
              <a:rPr lang="en-US" dirty="0"/>
              <a:t>B =AB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143000"/>
            <a:ext cx="7467600" cy="7159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AND gate: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4191000"/>
            <a:ext cx="4114800" cy="182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Symbol: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200400"/>
            <a:ext cx="41148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Truth Table: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744703"/>
              </p:ext>
            </p:extLst>
          </p:nvPr>
        </p:nvGraphicFramePr>
        <p:xfrm>
          <a:off x="4367784" y="2882900"/>
          <a:ext cx="2209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F=A.B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" y="6096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[Similarly, if there are ‘n’ inputs, then the output of AND gate will be ‘1’, when all the ‘n’ inputs are ‘1’.]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4876800"/>
            <a:ext cx="24098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2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b="1" dirty="0"/>
              <a:t>Basic Gates-</a:t>
            </a:r>
            <a:r>
              <a:rPr lang="en-US" dirty="0"/>
              <a:t> </a:t>
            </a:r>
            <a:r>
              <a:rPr lang="en-US" b="1" dirty="0"/>
              <a:t>AND, OR &amp; NOT gates.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4114800" cy="685800"/>
          </a:xfrm>
        </p:spPr>
        <p:txBody>
          <a:bodyPr>
            <a:normAutofit/>
          </a:bodyPr>
          <a:lstStyle/>
          <a:p>
            <a:r>
              <a:rPr lang="en-US" dirty="0"/>
              <a:t>Equation: F = A</a:t>
            </a:r>
            <a:r>
              <a:rPr lang="en-US" sz="2800" b="1" dirty="0"/>
              <a:t>+</a:t>
            </a:r>
            <a:r>
              <a:rPr lang="en-US" dirty="0"/>
              <a:t>B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143000"/>
            <a:ext cx="7467600" cy="7159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OR gate: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4191000"/>
            <a:ext cx="4114800" cy="182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Symbol: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200400"/>
            <a:ext cx="41148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Truth Table: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586546"/>
              </p:ext>
            </p:extLst>
          </p:nvPr>
        </p:nvGraphicFramePr>
        <p:xfrm>
          <a:off x="4367784" y="2882900"/>
          <a:ext cx="2209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F=A+B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" y="6096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[Similarly, if there are ‘n’ inputs, then the output of OR gate will be ‘1’, when any one of the ‘n’ inputs is/are ‘1’.]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24400"/>
            <a:ext cx="2362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79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b="1" dirty="0"/>
              <a:t>Basic Gates-</a:t>
            </a:r>
            <a:r>
              <a:rPr lang="en-US" dirty="0"/>
              <a:t> </a:t>
            </a:r>
            <a:r>
              <a:rPr lang="en-US" b="1" dirty="0"/>
              <a:t>AND, OR &amp; NOT gates.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7315200" cy="685800"/>
          </a:xfrm>
        </p:spPr>
        <p:txBody>
          <a:bodyPr>
            <a:normAutofit/>
          </a:bodyPr>
          <a:lstStyle/>
          <a:p>
            <a:r>
              <a:rPr lang="en-US" dirty="0"/>
              <a:t>Equation: F = </a:t>
            </a:r>
            <a:r>
              <a:rPr lang="en-US" b="1" dirty="0"/>
              <a:t>A</a:t>
            </a:r>
            <a:r>
              <a:rPr lang="en-US" b="1" baseline="30000" dirty="0"/>
              <a:t>0</a:t>
            </a:r>
            <a:r>
              <a:rPr lang="en-US" b="1" dirty="0"/>
              <a:t> / A’ / A</a:t>
            </a:r>
            <a:r>
              <a:rPr lang="en-US" dirty="0"/>
              <a:t>  (not/ prime/ bar)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143000"/>
            <a:ext cx="7467600" cy="7159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NOT gate: </a:t>
            </a:r>
            <a:r>
              <a:rPr lang="en-US" dirty="0">
                <a:solidFill>
                  <a:srgbClr val="FF0000"/>
                </a:solidFill>
              </a:rPr>
              <a:t>(inverter)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4191000"/>
            <a:ext cx="4114800" cy="182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Symbol: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200400"/>
            <a:ext cx="41148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Truth Table: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025229"/>
              </p:ext>
            </p:extLst>
          </p:nvPr>
        </p:nvGraphicFramePr>
        <p:xfrm>
          <a:off x="4367785" y="2882900"/>
          <a:ext cx="13472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Y=A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" y="6096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[Always NOT gate has one input variable]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886200" y="22098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795837"/>
            <a:ext cx="2095500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38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/>
          </a:bodyPr>
          <a:lstStyle/>
          <a:p>
            <a:r>
              <a:rPr lang="en-US" b="1" dirty="0"/>
              <a:t>Universal gates- NAND &amp; NOR gates.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6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4114800" cy="685800"/>
          </a:xfrm>
        </p:spPr>
        <p:txBody>
          <a:bodyPr>
            <a:normAutofit fontScale="92500"/>
          </a:bodyPr>
          <a:lstStyle/>
          <a:p>
            <a:r>
              <a:rPr lang="en-US" dirty="0"/>
              <a:t>Equation: F = (A</a:t>
            </a:r>
            <a:r>
              <a:rPr lang="en-US" sz="4000" b="1" dirty="0"/>
              <a:t>.</a:t>
            </a:r>
            <a:r>
              <a:rPr lang="en-US" dirty="0"/>
              <a:t>B)</a:t>
            </a:r>
            <a:r>
              <a:rPr lang="en-US" b="1" baseline="30000" dirty="0"/>
              <a:t>0</a:t>
            </a:r>
            <a:r>
              <a:rPr lang="en-US" dirty="0"/>
              <a:t> =(AB)</a:t>
            </a:r>
            <a:r>
              <a:rPr lang="en-US" b="1" baseline="30000" dirty="0"/>
              <a:t>0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09600" y="1143000"/>
            <a:ext cx="7467600" cy="7159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NAND gate: </a:t>
            </a:r>
            <a:r>
              <a:rPr lang="en-US" sz="2600" dirty="0">
                <a:solidFill>
                  <a:srgbClr val="FF0000"/>
                </a:solidFill>
              </a:rPr>
              <a:t>(NAND = AND + NOT) 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4191000"/>
            <a:ext cx="4114800" cy="182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Symbol: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81000" y="3200400"/>
            <a:ext cx="41148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Truth Table: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99414"/>
              </p:ext>
            </p:extLst>
          </p:nvPr>
        </p:nvGraphicFramePr>
        <p:xfrm>
          <a:off x="4367784" y="2882900"/>
          <a:ext cx="2209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F=(AB)</a:t>
                      </a:r>
                      <a:r>
                        <a:rPr lang="en-US" b="1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28600" y="6096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[Similarly, if there are ‘n’ inputs, then the output of NAND gate will be ‘0’, when all the ‘n’ inputs are ‘1’.]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2" y="4648200"/>
            <a:ext cx="239553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72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/>
      <p:bldP spid="17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4114800" cy="685800"/>
          </a:xfrm>
        </p:spPr>
        <p:txBody>
          <a:bodyPr>
            <a:normAutofit/>
          </a:bodyPr>
          <a:lstStyle/>
          <a:p>
            <a:r>
              <a:rPr lang="en-US" dirty="0"/>
              <a:t>Equation: F = (A</a:t>
            </a:r>
            <a:r>
              <a:rPr lang="en-US" sz="2800" b="1" dirty="0"/>
              <a:t>+</a:t>
            </a:r>
            <a:r>
              <a:rPr lang="en-US" dirty="0"/>
              <a:t>B)</a:t>
            </a:r>
            <a:r>
              <a:rPr lang="en-US" b="1" baseline="30000" dirty="0"/>
              <a:t>0</a:t>
            </a:r>
            <a:r>
              <a:rPr lang="en-US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143000"/>
            <a:ext cx="7467600" cy="7159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NOR gate: </a:t>
            </a:r>
            <a:r>
              <a:rPr lang="en-US" sz="2600" dirty="0">
                <a:solidFill>
                  <a:srgbClr val="FF0000"/>
                </a:solidFill>
              </a:rPr>
              <a:t>(NOR=OR+NOT )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4191000"/>
            <a:ext cx="4114800" cy="182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Symbol: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200400"/>
            <a:ext cx="41148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Truth Table: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509451"/>
              </p:ext>
            </p:extLst>
          </p:nvPr>
        </p:nvGraphicFramePr>
        <p:xfrm>
          <a:off x="4367784" y="2882900"/>
          <a:ext cx="220980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F=(A</a:t>
                      </a:r>
                      <a:r>
                        <a:rPr lang="en-US" sz="2000" b="1" dirty="0"/>
                        <a:t>+</a:t>
                      </a:r>
                      <a:r>
                        <a:rPr lang="en-US" dirty="0"/>
                        <a:t>B)</a:t>
                      </a:r>
                      <a:r>
                        <a:rPr lang="en-US" b="1" baseline="30000" dirty="0"/>
                        <a:t>0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" y="6096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[Similarly, if there are ‘n’ inputs, then the output of NOR gate will be ‘0’, when any one of the ‘n’ inputs is/are ‘1’.]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24400"/>
            <a:ext cx="2362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81000" y="350838"/>
            <a:ext cx="8001000" cy="715962"/>
          </a:xfrm>
        </p:spPr>
        <p:txBody>
          <a:bodyPr>
            <a:normAutofit/>
          </a:bodyPr>
          <a:lstStyle/>
          <a:p>
            <a:r>
              <a:rPr lang="en-US" b="1" dirty="0"/>
              <a:t>Universal gates- NAND &amp; NOR gates.</a:t>
            </a:r>
          </a:p>
        </p:txBody>
      </p:sp>
      <p:sp>
        <p:nvSpPr>
          <p:cNvPr id="2" name="Oval 1"/>
          <p:cNvSpPr/>
          <p:nvPr/>
        </p:nvSpPr>
        <p:spPr>
          <a:xfrm>
            <a:off x="3200400" y="5305044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4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r>
              <a:rPr lang="en-US" dirty="0"/>
              <a:t>A universal gate is a gate which can implement any Boolean function without need to use any other gate type. </a:t>
            </a:r>
          </a:p>
          <a:p>
            <a:r>
              <a:rPr lang="en-US" dirty="0"/>
              <a:t>The NAND and NOR gates are universal gates. </a:t>
            </a:r>
          </a:p>
          <a:p>
            <a:r>
              <a:rPr lang="en-US" dirty="0"/>
              <a:t>In practice, this is advantageous since </a:t>
            </a:r>
          </a:p>
          <a:p>
            <a:pPr lvl="1"/>
            <a:r>
              <a:rPr lang="en-US" dirty="0"/>
              <a:t>NAND and NOR gates are economical </a:t>
            </a:r>
          </a:p>
          <a:p>
            <a:pPr lvl="1"/>
            <a:r>
              <a:rPr lang="en-US" dirty="0"/>
              <a:t>Easier to fabricate the basic gates used in digital logic design.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350838"/>
            <a:ext cx="8001000" cy="715962"/>
          </a:xfrm>
        </p:spPr>
        <p:txBody>
          <a:bodyPr>
            <a:normAutofit/>
          </a:bodyPr>
          <a:lstStyle/>
          <a:p>
            <a:r>
              <a:rPr lang="en-US" b="1" dirty="0"/>
              <a:t>Universal gates- NAND &amp; NOR gates.</a:t>
            </a:r>
          </a:p>
        </p:txBody>
      </p:sp>
    </p:spTree>
    <p:extLst>
      <p:ext uri="{BB962C8B-B14F-4D97-AF65-F5344CB8AC3E}">
        <p14:creationId xmlns:p14="http://schemas.microsoft.com/office/powerpoint/2010/main" val="204845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NOT Gate Using only NAND 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51816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185076"/>
              </p:ext>
            </p:extLst>
          </p:nvPr>
        </p:nvGraphicFramePr>
        <p:xfrm>
          <a:off x="6858000" y="3810000"/>
          <a:ext cx="13472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Y=A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733800"/>
            <a:ext cx="24860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56162"/>
              </p:ext>
            </p:extLst>
          </p:nvPr>
        </p:nvGraphicFramePr>
        <p:xfrm>
          <a:off x="457200" y="3276600"/>
          <a:ext cx="22098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F=(AB)</a:t>
                      </a:r>
                      <a:r>
                        <a:rPr lang="en-US" b="1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209800" y="3810000"/>
            <a:ext cx="12192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5715000" y="4343400"/>
            <a:ext cx="1143000" cy="228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28" y="4953000"/>
            <a:ext cx="23907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2243328" y="4953000"/>
            <a:ext cx="12192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715000" y="4823460"/>
            <a:ext cx="1143000" cy="4343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9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450</TotalTime>
  <Words>1125</Words>
  <Application>Microsoft Office PowerPoint</Application>
  <PresentationFormat>On-screen Show (4:3)</PresentationFormat>
  <Paragraphs>354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Century Schoolbook</vt:lpstr>
      <vt:lpstr>Wingdings</vt:lpstr>
      <vt:lpstr>Wingdings 2</vt:lpstr>
      <vt:lpstr>Oriel</vt:lpstr>
      <vt:lpstr>CSE 219: Digital Logic &amp; Computer Design</vt:lpstr>
      <vt:lpstr>Introduction to Digital Logic Basics</vt:lpstr>
      <vt:lpstr>Basic Gates- AND, OR &amp; NOT gates.</vt:lpstr>
      <vt:lpstr>Basic Gates- AND, OR &amp; NOT gates.</vt:lpstr>
      <vt:lpstr>Basic Gates- AND, OR &amp; NOT gates.</vt:lpstr>
      <vt:lpstr>Universal gates- NAND &amp; NOR gates.</vt:lpstr>
      <vt:lpstr>Universal gates- NAND &amp; NOR gates.</vt:lpstr>
      <vt:lpstr>Universal gates- NAND &amp; NOR gates.</vt:lpstr>
      <vt:lpstr>Implementing a NOT Gate Using only NAND Gate</vt:lpstr>
      <vt:lpstr>Implementing an AND Gate Using only NAND Gate</vt:lpstr>
      <vt:lpstr>Implementing an OR Gate Using only NAND Gate</vt:lpstr>
      <vt:lpstr>Implementing Basic Gates Using only NOR Gate</vt:lpstr>
      <vt:lpstr>Example- Circuit implementation using only NAND Gates</vt:lpstr>
      <vt:lpstr>Example</vt:lpstr>
      <vt:lpstr>Example</vt:lpstr>
      <vt:lpstr>Special gates- XOR &amp; XNOR gates.</vt:lpstr>
      <vt:lpstr>Special gates- XOR &amp; XNOR gates.</vt:lpstr>
      <vt:lpstr>Special gates- XOR &amp; XNOR gates.</vt:lpstr>
      <vt:lpstr>Special gates- XOR &amp; XNOR gates.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133: Digital Logic Design</dc:title>
  <dc:creator>Tamanna Haque Nipa</dc:creator>
  <cp:lastModifiedBy>Tamanna Haque Nipa</cp:lastModifiedBy>
  <cp:revision>28</cp:revision>
  <dcterms:created xsi:type="dcterms:W3CDTF">2020-06-29T19:57:20Z</dcterms:created>
  <dcterms:modified xsi:type="dcterms:W3CDTF">2023-01-15T15:10:03Z</dcterms:modified>
</cp:coreProperties>
</file>