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3" r:id="rId28"/>
    <p:sldId id="282" r:id="rId29"/>
    <p:sldId id="281" r:id="rId30"/>
    <p:sldId id="280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8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2248-4561-4610-B33E-7E9E67918C0B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06A3-6578-46AA-8C8F-9EA78FEB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55B074C-2A6F-4563-94E4-C0363A536959}" type="datetime1">
              <a:rPr lang="en-US" smtClean="0"/>
              <a:t>15-Jan-23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72A3-6B61-43C4-86F4-BE189F584CCF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648D-7C6E-46CD-B8A4-50F357F7024A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35E58D-47A5-49D8-8C34-52217DA2D1F6}" type="datetime1">
              <a:rPr lang="en-US" smtClean="0"/>
              <a:t>15-Jan-23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Lecture 2, 3 &amp; 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E4CFFD1-F3D6-4BC5-BE25-0BD73B3A41C0}" type="datetime1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886-73C5-4EEC-A738-94E4D50E14CA}" type="datetime1">
              <a:rPr lang="en-US" smtClean="0"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91FD-5CC5-4572-A852-7E6D732F1621}" type="datetime1">
              <a:rPr lang="en-US" smtClean="0"/>
              <a:t>15-Jan-23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088B9A5-8287-450E-8AF6-42850BD48FD2}" type="datetime1">
              <a:rPr lang="en-US" smtClean="0"/>
              <a:t>15-Jan-23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Lecture 2, 3 &amp; 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A42-1837-4B91-86B2-56F0A9FDD7B2}" type="datetime1">
              <a:rPr lang="en-US" smtClean="0"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CAB6D7-A110-413D-AAC9-7DFC1926538D}" type="datetime1">
              <a:rPr lang="en-US" smtClean="0"/>
              <a:t>15-Jan-23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Lecture 2, 3 &amp; 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2CB7B5-AD0B-495C-A8B8-9B4B520F36F7}" type="datetime1">
              <a:rPr lang="en-US" smtClean="0"/>
              <a:t>15-Jan-23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Lecture 2, 3 &amp; 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84D2EE-F2D6-494D-8615-A1E4E3AEA992}" type="datetime1">
              <a:rPr lang="en-US" smtClean="0"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2, 3 &amp; 4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Nipa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AA12A2-54FF-45F9-92F7-10FF3A44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</p:spTree>
    <p:extLst>
      <p:ext uri="{BB962C8B-B14F-4D97-AF65-F5344CB8AC3E}">
        <p14:creationId xmlns:p14="http://schemas.microsoft.com/office/powerpoint/2010/main" val="297371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77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4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10: A + AB =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1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46863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2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11: A +A</a:t>
            </a:r>
            <a:r>
              <a:rPr lang="en-US" baseline="30000" dirty="0"/>
              <a:t>0</a:t>
            </a:r>
            <a:r>
              <a:rPr lang="en-US" dirty="0"/>
              <a:t>B = A +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97008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46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12: (A + B)(A + C) = A + BC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81200"/>
            <a:ext cx="81501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9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complement of two or more </a:t>
            </a:r>
            <a:r>
              <a:rPr lang="en-US" dirty="0" err="1"/>
              <a:t>ANDed</a:t>
            </a:r>
            <a:r>
              <a:rPr lang="en-US" dirty="0"/>
              <a:t> variables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complement of two or more </a:t>
            </a:r>
            <a:r>
              <a:rPr lang="en-US" dirty="0" err="1"/>
              <a:t>ORed</a:t>
            </a:r>
            <a:r>
              <a:rPr lang="en-US" dirty="0"/>
              <a:t>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18192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1647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04719"/>
            <a:ext cx="2219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57800"/>
            <a:ext cx="22574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94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DeMorgan’s</a:t>
            </a:r>
            <a:r>
              <a:rPr lang="en-US" dirty="0"/>
              <a:t> Theorems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2390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14512"/>
            <a:ext cx="2619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78964"/>
            <a:ext cx="25908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962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3505200"/>
            <a:ext cx="285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59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SOP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23336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4100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8290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62375"/>
            <a:ext cx="34671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91000"/>
            <a:ext cx="4191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7848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a Sum Term to Standard 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67056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7629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" y="3236976"/>
            <a:ext cx="7639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8" y="4191000"/>
            <a:ext cx="8260461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 Simplification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752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 =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BC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ABC  </a:t>
            </a: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7668" y="2555772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668" y="27748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7133" y="29090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735804" y="3393972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6232" y="2555772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6232" y="27748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55697" y="29090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4" idx="3"/>
          </p:cNvCxnSpPr>
          <p:nvPr/>
        </p:nvCxnSpPr>
        <p:spPr>
          <a:xfrm>
            <a:off x="1354368" y="3393972"/>
            <a:ext cx="1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25832" y="2555772"/>
            <a:ext cx="26196" cy="388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25832" y="27748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5297" y="29090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>
            <a:stCxn id="18" idx="3"/>
          </p:cNvCxnSpPr>
          <p:nvPr/>
        </p:nvCxnSpPr>
        <p:spPr>
          <a:xfrm>
            <a:off x="1963968" y="3393972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6741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083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46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908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742193" y="3546372"/>
            <a:ext cx="15438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90600" y="3780580"/>
            <a:ext cx="1295400" cy="91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27681" y="4003572"/>
            <a:ext cx="65831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668" y="4384572"/>
            <a:ext cx="18883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381681" y="4627924"/>
            <a:ext cx="904319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27681" y="4841772"/>
            <a:ext cx="6583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3905" y="5466124"/>
            <a:ext cx="1252095" cy="27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1000" y="5222772"/>
            <a:ext cx="1905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5459" y="5679972"/>
            <a:ext cx="31054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3905" y="6228124"/>
            <a:ext cx="1252095" cy="2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" y="5984772"/>
            <a:ext cx="184792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41456" y="6441972"/>
            <a:ext cx="6445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5143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2971800" y="37805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52800" y="3780580"/>
            <a:ext cx="0" cy="68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61944" y="4460772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71800" y="62189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52800" y="5222772"/>
            <a:ext cx="0" cy="99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61944" y="5213628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35529" y="4613172"/>
            <a:ext cx="797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00400" y="4917972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00400" y="4917972"/>
            <a:ext cx="0" cy="548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71800" y="545137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75683" y="4320040"/>
            <a:ext cx="3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2209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" y="2209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0" y="2209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0" y="1798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C(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AB(C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C)  </a:t>
            </a:r>
            <a:r>
              <a:rPr lang="en-US" dirty="0"/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43400" y="2145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C(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dirty="0"/>
              <a:t>⊕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274468" y="2971800"/>
            <a:ext cx="0" cy="3124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64432" y="2971800"/>
            <a:ext cx="0" cy="3124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2971800"/>
            <a:ext cx="26196" cy="3124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81600" y="2625828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62600" y="2625828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3600" y="2625828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3353"/>
            <a:ext cx="10287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1" y="3854244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42744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382571"/>
            <a:ext cx="685800" cy="64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Straight Connector 75"/>
          <p:cNvCxnSpPr/>
          <p:nvPr/>
        </p:nvCxnSpPr>
        <p:spPr>
          <a:xfrm flipV="1">
            <a:off x="5314193" y="3785152"/>
            <a:ext cx="1027075" cy="457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38800" y="4200144"/>
            <a:ext cx="76204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090691" y="4413766"/>
            <a:ext cx="1091160" cy="58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57800" y="5152180"/>
            <a:ext cx="10834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58607" y="5562600"/>
            <a:ext cx="68266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3" idx="3"/>
          </p:cNvCxnSpPr>
          <p:nvPr/>
        </p:nvCxnSpPr>
        <p:spPr>
          <a:xfrm>
            <a:off x="7943851" y="4176558"/>
            <a:ext cx="8381" cy="436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961376" y="4613172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040880" y="5355914"/>
            <a:ext cx="929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961376" y="4809744"/>
            <a:ext cx="9144" cy="555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970520" y="4800600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ight Arrow 1026"/>
          <p:cNvSpPr/>
          <p:nvPr/>
        </p:nvSpPr>
        <p:spPr>
          <a:xfrm>
            <a:off x="3886200" y="3467410"/>
            <a:ext cx="838200" cy="31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  <p:bldP spid="48" grpId="0"/>
      <p:bldP spid="49" grpId="0"/>
      <p:bldP spid="50" grpId="0"/>
      <p:bldP spid="61" grpId="0"/>
      <p:bldP spid="62" grpId="0"/>
      <p:bldP spid="66" grpId="0"/>
      <p:bldP spid="67" grpId="0"/>
      <p:bldP spid="68" grpId="0"/>
      <p:bldP spid="10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 Simplification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basic methods</a:t>
            </a:r>
          </a:p>
          <a:p>
            <a:r>
              <a:rPr lang="en-US" dirty="0"/>
              <a:t>Algebraic manipulation </a:t>
            </a:r>
          </a:p>
          <a:p>
            <a:pPr lvl="1"/>
            <a:r>
              <a:rPr lang="en-US" dirty="0"/>
              <a:t>Use Boolean laws to simplify the expression </a:t>
            </a:r>
          </a:p>
          <a:p>
            <a:pPr lvl="1"/>
            <a:r>
              <a:rPr lang="en-US" dirty="0"/>
              <a:t>Difficult to use </a:t>
            </a:r>
          </a:p>
          <a:p>
            <a:pPr lvl="1"/>
            <a:r>
              <a:rPr lang="en-US" dirty="0"/>
              <a:t>Don’t know if you have the simplified form</a:t>
            </a:r>
          </a:p>
          <a:p>
            <a:r>
              <a:rPr lang="en-US" dirty="0" err="1"/>
              <a:t>Karnaughmap</a:t>
            </a:r>
            <a:r>
              <a:rPr lang="en-US" dirty="0"/>
              <a:t>(K-map)method</a:t>
            </a:r>
          </a:p>
          <a:p>
            <a:pPr lvl="1"/>
            <a:r>
              <a:rPr lang="en-US" dirty="0"/>
              <a:t>Graphical method  and easy to use for 3 and 4 variable</a:t>
            </a:r>
          </a:p>
          <a:p>
            <a:pPr lvl="1"/>
            <a:r>
              <a:rPr lang="en-US" dirty="0"/>
              <a:t>Can be used to simplify logical expressions with a few variables</a:t>
            </a:r>
          </a:p>
          <a:p>
            <a:r>
              <a:rPr lang="en-US" dirty="0"/>
              <a:t>Tabular Method(</a:t>
            </a:r>
            <a:r>
              <a:rPr lang="en-US" dirty="0" err="1"/>
              <a:t>Quine-McCluskey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Complex but can simplify when variable is more than 4 or 5</a:t>
            </a:r>
          </a:p>
          <a:p>
            <a:pPr lvl="1"/>
            <a:r>
              <a:rPr lang="en-US" dirty="0"/>
              <a:t>Can be used to simplify logical expressions with a few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</p:spTree>
    <p:extLst>
      <p:ext uri="{BB962C8B-B14F-4D97-AF65-F5344CB8AC3E}">
        <p14:creationId xmlns:p14="http://schemas.microsoft.com/office/powerpoint/2010/main" val="317721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 Design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286000"/>
          </a:xfrm>
        </p:spPr>
        <p:txBody>
          <a:bodyPr/>
          <a:lstStyle/>
          <a:p>
            <a:r>
              <a:rPr lang="en-US" dirty="0"/>
              <a:t>Problem specification</a:t>
            </a:r>
          </a:p>
          <a:p>
            <a:r>
              <a:rPr lang="en-US" dirty="0"/>
              <a:t>Truth table derivation </a:t>
            </a:r>
          </a:p>
          <a:p>
            <a:r>
              <a:rPr lang="en-US" dirty="0"/>
              <a:t>Derivation of logical expression</a:t>
            </a:r>
          </a:p>
          <a:p>
            <a:r>
              <a:rPr lang="en-US" dirty="0"/>
              <a:t>Simplification of logical expression</a:t>
            </a:r>
          </a:p>
          <a:p>
            <a:r>
              <a:rPr lang="en-US" dirty="0"/>
              <a:t>Implementation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AB + A(B + C) + B(B + 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209800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= AB + AB + AC + BB + 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= AB + AB + AC + B + BC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7032" y="312420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 + AC + B(1 + 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268" y="3613666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 + AC + B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740" y="3982998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B(A+1) + AC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043" y="437819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=B + AC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296" y="5638800"/>
            <a:ext cx="690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expression: AB</a:t>
            </a:r>
            <a:r>
              <a:rPr lang="en-US" baseline="30000" dirty="0"/>
              <a:t>0</a:t>
            </a:r>
            <a:r>
              <a:rPr lang="en-US" dirty="0"/>
              <a:t> + A(B + C)</a:t>
            </a:r>
            <a:r>
              <a:rPr lang="en-US" baseline="30000" dirty="0"/>
              <a:t>0</a:t>
            </a:r>
            <a:r>
              <a:rPr lang="en-US" dirty="0"/>
              <a:t> + B(B + C)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45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752600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[AB</a:t>
            </a:r>
            <a:r>
              <a:rPr lang="en-US" baseline="30000" dirty="0"/>
              <a:t>0</a:t>
            </a:r>
            <a:r>
              <a:rPr lang="en-US" dirty="0"/>
              <a:t>(C + BD)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]C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14526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[AB</a:t>
            </a:r>
            <a:r>
              <a:rPr lang="en-US" baseline="30000" dirty="0"/>
              <a:t>0</a:t>
            </a:r>
            <a:r>
              <a:rPr lang="en-US" dirty="0"/>
              <a:t>C + AB</a:t>
            </a:r>
            <a:r>
              <a:rPr lang="en-US" baseline="30000" dirty="0"/>
              <a:t>0</a:t>
            </a:r>
            <a:r>
              <a:rPr lang="en-US" dirty="0"/>
              <a:t>BD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]C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526268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[AB</a:t>
            </a:r>
            <a:r>
              <a:rPr lang="en-US" baseline="30000" dirty="0"/>
              <a:t>0</a:t>
            </a:r>
            <a:r>
              <a:rPr lang="en-US" dirty="0"/>
              <a:t>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]C        … B</a:t>
            </a:r>
            <a:r>
              <a:rPr lang="en-US" baseline="30000" dirty="0"/>
              <a:t>0</a:t>
            </a:r>
            <a:r>
              <a:rPr lang="en-US" dirty="0"/>
              <a:t>B = 0 and A.D.0 = 0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2895600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</a:t>
            </a:r>
            <a:r>
              <a:rPr lang="en-US" baseline="30000" dirty="0"/>
              <a:t>0</a:t>
            </a:r>
            <a:r>
              <a:rPr lang="en-US" dirty="0"/>
              <a:t>CC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32120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</a:t>
            </a:r>
            <a:r>
              <a:rPr lang="en-US" baseline="30000" dirty="0"/>
              <a:t>0</a:t>
            </a:r>
            <a:r>
              <a:rPr lang="en-US" dirty="0"/>
              <a:t>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51686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B</a:t>
            </a:r>
            <a:r>
              <a:rPr lang="en-US" baseline="30000" dirty="0"/>
              <a:t>0</a:t>
            </a:r>
            <a:r>
              <a:rPr lang="en-US" dirty="0"/>
              <a:t>C(A + A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5595" y="38216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5029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 [AB(C + (BD)</a:t>
            </a:r>
            <a:r>
              <a:rPr lang="en-US" baseline="30000" dirty="0"/>
              <a:t>0</a:t>
            </a:r>
            <a:r>
              <a:rPr lang="en-US" dirty="0"/>
              <a:t>) + (AB)</a:t>
            </a:r>
            <a:r>
              <a:rPr lang="en-US" baseline="30000" dirty="0"/>
              <a:t>0</a:t>
            </a:r>
            <a:r>
              <a:rPr lang="en-US" dirty="0"/>
              <a:t>]CD</a:t>
            </a:r>
          </a:p>
        </p:txBody>
      </p:sp>
    </p:spTree>
    <p:extLst>
      <p:ext uri="{BB962C8B-B14F-4D97-AF65-F5344CB8AC3E}">
        <p14:creationId xmlns:p14="http://schemas.microsoft.com/office/powerpoint/2010/main" val="13547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146" y="1752600"/>
            <a:ext cx="443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A</a:t>
            </a:r>
            <a:r>
              <a:rPr lang="en-US" baseline="30000" dirty="0"/>
              <a:t>0</a:t>
            </a:r>
            <a:r>
              <a:rPr lang="pl-PL" dirty="0"/>
              <a:t>BC + AB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+ A</a:t>
            </a:r>
            <a:r>
              <a:rPr lang="en-US" baseline="30000" dirty="0"/>
              <a:t>0</a:t>
            </a:r>
            <a:r>
              <a:rPr lang="pl-PL" dirty="0"/>
              <a:t>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+ AB</a:t>
            </a:r>
            <a:r>
              <a:rPr lang="en-US" baseline="30000" dirty="0"/>
              <a:t>0</a:t>
            </a:r>
            <a:r>
              <a:rPr lang="pl-PL" dirty="0"/>
              <a:t>C +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2214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=BC(</a:t>
            </a:r>
            <a:r>
              <a:rPr lang="pl-PL" dirty="0"/>
              <a:t>A</a:t>
            </a:r>
            <a:r>
              <a:rPr lang="en-US" baseline="30000" dirty="0"/>
              <a:t>0</a:t>
            </a:r>
            <a:r>
              <a:rPr lang="pl-PL" dirty="0"/>
              <a:t> </a:t>
            </a:r>
            <a:r>
              <a:rPr lang="en-US" dirty="0"/>
              <a:t>+ A) </a:t>
            </a:r>
            <a:r>
              <a:rPr lang="pl-PL" dirty="0"/>
              <a:t>+ 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</a:t>
            </a:r>
            <a:r>
              <a:rPr lang="en-US" dirty="0"/>
              <a:t>(A</a:t>
            </a:r>
            <a:r>
              <a:rPr lang="pl-PL" dirty="0"/>
              <a:t>+ A</a:t>
            </a:r>
            <a:r>
              <a:rPr lang="en-US" baseline="30000" dirty="0"/>
              <a:t>0</a:t>
            </a:r>
            <a:r>
              <a:rPr lang="en-US" dirty="0"/>
              <a:t>)</a:t>
            </a:r>
            <a:r>
              <a:rPr lang="pl-PL" dirty="0"/>
              <a:t> + AB</a:t>
            </a:r>
            <a:r>
              <a:rPr lang="en-US" baseline="30000" dirty="0"/>
              <a:t>0</a:t>
            </a:r>
            <a:r>
              <a:rPr lang="pl-PL" dirty="0"/>
              <a:t>C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602468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=BC </a:t>
            </a:r>
            <a:r>
              <a:rPr lang="pl-PL" dirty="0"/>
              <a:t>+ 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+ AB</a:t>
            </a:r>
            <a:r>
              <a:rPr lang="en-US" baseline="30000" dirty="0"/>
              <a:t>0</a:t>
            </a:r>
            <a:r>
              <a:rPr lang="pl-PL" dirty="0"/>
              <a:t>C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983468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=(B ⊙ C)</a:t>
            </a:r>
            <a:r>
              <a:rPr lang="pl-PL" dirty="0"/>
              <a:t>+ AB</a:t>
            </a:r>
            <a:r>
              <a:rPr lang="en-US" baseline="30000" dirty="0"/>
              <a:t>0</a:t>
            </a:r>
            <a:r>
              <a:rPr lang="pl-PL" dirty="0"/>
              <a:t>C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862" y="4572000"/>
            <a:ext cx="8151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expression: ABC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 + A</a:t>
            </a:r>
            <a:r>
              <a:rPr lang="en-US" baseline="30000" dirty="0"/>
              <a:t>0</a:t>
            </a:r>
            <a:r>
              <a:rPr lang="en-US" dirty="0"/>
              <a:t>BC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95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752600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 + AC)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145268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=(AB)</a:t>
            </a:r>
            <a:r>
              <a:rPr lang="en-US" baseline="30000" dirty="0"/>
              <a:t>0</a:t>
            </a:r>
            <a:r>
              <a:rPr lang="en-US" dirty="0"/>
              <a:t>(AC)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5262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=(A</a:t>
            </a:r>
            <a:r>
              <a:rPr lang="en-US" baseline="30000" dirty="0"/>
              <a:t>0 </a:t>
            </a:r>
            <a:r>
              <a:rPr lang="en-US" dirty="0"/>
              <a:t>+B</a:t>
            </a:r>
            <a:r>
              <a:rPr lang="en-US" baseline="30000" dirty="0"/>
              <a:t>0</a:t>
            </a:r>
            <a:r>
              <a:rPr lang="en-US" dirty="0"/>
              <a:t>)(A</a:t>
            </a:r>
            <a:r>
              <a:rPr lang="en-US" baseline="30000" dirty="0"/>
              <a:t>0</a:t>
            </a:r>
            <a:r>
              <a:rPr lang="en-US" dirty="0"/>
              <a:t>+C</a:t>
            </a:r>
            <a:r>
              <a:rPr lang="en-US" baseline="30000" dirty="0"/>
              <a:t>0</a:t>
            </a:r>
            <a:r>
              <a:rPr lang="en-US" dirty="0"/>
              <a:t>)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895600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A</a:t>
            </a:r>
            <a:r>
              <a:rPr lang="en-US" baseline="30000" dirty="0"/>
              <a:t>0 </a:t>
            </a:r>
            <a:r>
              <a:rPr lang="en-US" dirty="0"/>
              <a:t>+ A</a:t>
            </a:r>
            <a:r>
              <a:rPr lang="en-US" baseline="30000" dirty="0"/>
              <a:t>0 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 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32766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 </a:t>
            </a:r>
            <a:r>
              <a:rPr lang="en-US" dirty="0"/>
              <a:t>+ A</a:t>
            </a:r>
            <a:r>
              <a:rPr lang="en-US" baseline="30000" dirty="0"/>
              <a:t>0 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 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581400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 </a:t>
            </a:r>
            <a:r>
              <a:rPr lang="en-US" dirty="0"/>
              <a:t>(1+ B</a:t>
            </a:r>
            <a:r>
              <a:rPr lang="en-US" baseline="30000" dirty="0"/>
              <a:t>0</a:t>
            </a:r>
            <a:r>
              <a:rPr lang="en-US" dirty="0"/>
              <a:t>)+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3962400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5259" y="434340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(1+C</a:t>
            </a:r>
            <a:r>
              <a:rPr lang="en-US" baseline="30000" dirty="0"/>
              <a:t>0</a:t>
            </a:r>
            <a:r>
              <a:rPr lang="en-US" dirty="0"/>
              <a:t>)+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7949" y="4648200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6090" y="4953000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(1 + B</a:t>
            </a:r>
            <a:r>
              <a:rPr lang="en-US" baseline="30000" dirty="0"/>
              <a:t>0</a:t>
            </a:r>
            <a:r>
              <a:rPr lang="en-US" dirty="0"/>
              <a:t>C)+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6090" y="5257800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9812" y="6260068"/>
            <a:ext cx="6394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expression: (AB)</a:t>
            </a:r>
            <a:r>
              <a:rPr lang="en-US" baseline="30000" dirty="0"/>
              <a:t>0</a:t>
            </a:r>
            <a:r>
              <a:rPr lang="en-US" dirty="0"/>
              <a:t> + (AC)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991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Map(K-Map)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752600"/>
            <a:ext cx="281635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1600" y="13339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6841" y="26992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271829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 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3593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7441" y="3593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AB</a:t>
            </a:r>
            <a:endParaRPr lang="en-US" baseline="30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1653884"/>
            <a:ext cx="1890712" cy="307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2819400" cy="20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1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Map(K-Map)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variable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962400" y="3838281"/>
            <a:ext cx="685800" cy="42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200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3484"/>
            <a:ext cx="2819400" cy="322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3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F(A,B,C)=</a:t>
            </a:r>
            <a:r>
              <a:rPr lang="el-GR" dirty="0"/>
              <a:t>Σ</a:t>
            </a:r>
            <a:r>
              <a:rPr lang="en-US" dirty="0"/>
              <a:t>(1,2,4,6)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C+A</a:t>
            </a:r>
            <a:r>
              <a:rPr lang="en-US" baseline="30000" dirty="0"/>
              <a:t>0</a:t>
            </a:r>
            <a:r>
              <a:rPr lang="en-US" dirty="0"/>
              <a:t>BC</a:t>
            </a:r>
            <a:r>
              <a:rPr lang="en-US" baseline="30000" dirty="0"/>
              <a:t>0</a:t>
            </a:r>
            <a:r>
              <a:rPr lang="en-US" dirty="0"/>
              <a:t>+AB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+ABC</a:t>
            </a:r>
            <a:r>
              <a:rPr lang="en-US" baseline="30000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3200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18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4343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3581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4343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209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 is done by 1, 2, 4, 8, 16…..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05000" y="4343400"/>
            <a:ext cx="381000" cy="97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5029200"/>
            <a:ext cx="685800" cy="10551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95600" y="3657600"/>
            <a:ext cx="609600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4400" y="38422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BC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4355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US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62600" y="386617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AC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386617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22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5" grpId="0" animBg="1"/>
      <p:bldP spid="26" grpId="0" animBg="1"/>
      <p:bldP spid="27" grpId="0" animBg="1"/>
      <p:bldP spid="28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Map(K-Map)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variable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0" y="2057400"/>
            <a:ext cx="3467040" cy="334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3581400" cy="310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962400" y="3838281"/>
            <a:ext cx="685800" cy="42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/>
              <a:t>F=</a:t>
            </a:r>
            <a:r>
              <a:rPr lang="el-GR" dirty="0"/>
              <a:t>Σ</a:t>
            </a:r>
            <a:r>
              <a:rPr lang="en-US" dirty="0"/>
              <a:t>(0,1,4,5,7,9,11,13,14)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386776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2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2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34290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38400" y="3429000"/>
            <a:ext cx="457200" cy="2514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14600" y="4114800"/>
            <a:ext cx="9906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4800600"/>
            <a:ext cx="2667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4600" y="5562600"/>
            <a:ext cx="990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4126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US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0200" y="25585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D</a:t>
            </a:r>
            <a:r>
              <a:rPr lang="en-US" baseline="30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4882" y="2602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D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25585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71900" y="25994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  <a:r>
              <a:rPr lang="en-US" baseline="300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6800" y="379833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/>
              <a:t>+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+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BD</a:t>
            </a:r>
            <a:r>
              <a:rPr lang="en-US" dirty="0"/>
              <a:t>+</a:t>
            </a:r>
            <a:r>
              <a:rPr lang="en-US" dirty="0">
                <a:solidFill>
                  <a:srgbClr val="00B050"/>
                </a:solidFill>
              </a:rPr>
              <a:t>ABCD</a:t>
            </a:r>
            <a:r>
              <a:rPr lang="en-US" baseline="30000" dirty="0">
                <a:solidFill>
                  <a:srgbClr val="00B050"/>
                </a:solidFill>
              </a:rPr>
              <a:t>0</a:t>
            </a:r>
            <a:r>
              <a:rPr lang="en-US" dirty="0"/>
              <a:t>+AB</a:t>
            </a:r>
            <a:r>
              <a:rPr lang="en-US" baseline="30000" dirty="0"/>
              <a:t>0</a:t>
            </a: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173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Variable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3505200" cy="283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56" y="2057400"/>
            <a:ext cx="3315000" cy="268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42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Logical Expressions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3856242"/>
              </p:ext>
            </p:extLst>
          </p:nvPr>
        </p:nvGraphicFramePr>
        <p:xfrm>
          <a:off x="457200" y="1600200"/>
          <a:ext cx="228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32766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40386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4419600"/>
            <a:ext cx="5334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4724400"/>
            <a:ext cx="53340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3124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0" y="3821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0" y="4202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ABC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4507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ABC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574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 =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BC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ABC</a:t>
            </a:r>
            <a:r>
              <a:rPr lang="en-US" dirty="0"/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055268" y="17526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55268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4733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stCxn id="2051" idx="3"/>
          </p:cNvCxnSpPr>
          <p:nvPr/>
        </p:nvCxnSpPr>
        <p:spPr>
          <a:xfrm>
            <a:off x="4393404" y="25908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73832" y="17526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73832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3297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Connector 29"/>
          <p:cNvCxnSpPr>
            <a:stCxn id="29" idx="3"/>
          </p:cNvCxnSpPr>
          <p:nvPr/>
        </p:nvCxnSpPr>
        <p:spPr>
          <a:xfrm>
            <a:off x="5011968" y="2590800"/>
            <a:ext cx="1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83432" y="1752600"/>
            <a:ext cx="26196" cy="388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3432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2897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5621568" y="25908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20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4238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054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8" name="Straight Connector 2057"/>
          <p:cNvCxnSpPr/>
          <p:nvPr/>
        </p:nvCxnSpPr>
        <p:spPr>
          <a:xfrm>
            <a:off x="4431408" y="2743200"/>
            <a:ext cx="177879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056" idx="1"/>
          </p:cNvCxnSpPr>
          <p:nvPr/>
        </p:nvCxnSpPr>
        <p:spPr>
          <a:xfrm>
            <a:off x="4673832" y="2986552"/>
            <a:ext cx="14983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83432" y="3200400"/>
            <a:ext cx="8887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55268" y="3581400"/>
            <a:ext cx="21431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11968" y="3824752"/>
            <a:ext cx="1186428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09628" y="4038600"/>
            <a:ext cx="88876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7" idx="1"/>
          </p:cNvCxnSpPr>
          <p:nvPr/>
        </p:nvCxnSpPr>
        <p:spPr>
          <a:xfrm>
            <a:off x="4657164" y="4662952"/>
            <a:ext cx="1515036" cy="27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038600" y="4419600"/>
            <a:ext cx="2143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621569" y="4876800"/>
            <a:ext cx="5601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657164" y="5424952"/>
            <a:ext cx="1515036" cy="2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38600" y="5181600"/>
            <a:ext cx="2143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09628" y="5638800"/>
            <a:ext cx="8721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91971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72" name="Straight Connector 2071"/>
          <p:cNvCxnSpPr/>
          <p:nvPr/>
        </p:nvCxnSpPr>
        <p:spPr>
          <a:xfrm>
            <a:off x="6858000" y="2977408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/>
          <p:cNvCxnSpPr/>
          <p:nvPr/>
        </p:nvCxnSpPr>
        <p:spPr>
          <a:xfrm>
            <a:off x="7239000" y="2977408"/>
            <a:ext cx="0" cy="68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/>
          <p:cNvCxnSpPr/>
          <p:nvPr/>
        </p:nvCxnSpPr>
        <p:spPr>
          <a:xfrm>
            <a:off x="7248144" y="3657600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58000" y="5415808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239000" y="4419600"/>
            <a:ext cx="0" cy="99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248144" y="4410456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21729" y="3810000"/>
            <a:ext cx="797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086600" y="4114800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086600" y="4114800"/>
            <a:ext cx="0" cy="548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58000" y="4648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61883" y="3516868"/>
            <a:ext cx="3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52800" y="6320135"/>
            <a:ext cx="5410200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sz="2400" b="1" dirty="0">
                <a:solidFill>
                  <a:srgbClr val="0070C0"/>
                </a:solidFill>
              </a:rPr>
              <a:t>Sum-of-products (SOP) form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620349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F(a, b, c)  = </a:t>
            </a:r>
            <a:r>
              <a:rPr lang="el-GR" b="1" dirty="0"/>
              <a:t>Σ</a:t>
            </a:r>
            <a:r>
              <a:rPr lang="en-US" b="1" dirty="0"/>
              <a:t> (3, 5, 6, 7)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(011      101         110         111)</a:t>
            </a:r>
          </a:p>
        </p:txBody>
      </p:sp>
    </p:spTree>
    <p:extLst>
      <p:ext uri="{BB962C8B-B14F-4D97-AF65-F5344CB8AC3E}">
        <p14:creationId xmlns:p14="http://schemas.microsoft.com/office/powerpoint/2010/main" val="17426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5" grpId="0"/>
      <p:bldP spid="36" grpId="0"/>
      <p:bldP spid="37" grpId="0"/>
      <p:bldP spid="39" grpId="0"/>
      <p:bldP spid="40" grpId="0" animBg="1"/>
      <p:bldP spid="41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Variable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25505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991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Variable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20268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98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743200" cy="26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1752600"/>
            <a:ext cx="2362200" cy="453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982212" y="1243584"/>
            <a:ext cx="4532376" cy="533400"/>
          </a:xfrm>
        </p:spPr>
        <p:txBody>
          <a:bodyPr/>
          <a:lstStyle/>
          <a:p>
            <a:r>
              <a:rPr lang="en-US" dirty="0"/>
              <a:t>F=</a:t>
            </a:r>
            <a:r>
              <a:rPr lang="el-GR" dirty="0"/>
              <a:t>Σ</a:t>
            </a:r>
            <a:r>
              <a:rPr lang="en-US" dirty="0"/>
              <a:t>(7,8,9) don’t care(10-15)</a:t>
            </a:r>
          </a:p>
        </p:txBody>
      </p:sp>
    </p:spTree>
    <p:extLst>
      <p:ext uri="{BB962C8B-B14F-4D97-AF65-F5344CB8AC3E}">
        <p14:creationId xmlns:p14="http://schemas.microsoft.com/office/powerpoint/2010/main" val="37595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/>
              <a:t>F(W,X,Y,Z)=</a:t>
            </a:r>
            <a:r>
              <a:rPr lang="el-GR" dirty="0"/>
              <a:t>Σ</a:t>
            </a:r>
            <a:r>
              <a:rPr lang="en-US" dirty="0"/>
              <a:t>(1,3,4,5,9,11) DC(12,13,14,15)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386776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2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2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0</a:t>
            </a:r>
            <a:r>
              <a:rPr lang="en-US" dirty="0"/>
              <a:t>X</a:t>
            </a:r>
            <a:r>
              <a:rPr lang="en-US" baseline="30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4126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0</a:t>
            </a:r>
            <a:r>
              <a:rPr lang="en-US" dirty="0"/>
              <a:t>X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WX</a:t>
            </a:r>
            <a:endParaRPr lang="en-US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WX</a:t>
            </a:r>
            <a:r>
              <a:rPr lang="en-US" baseline="300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0200" y="25585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4882" y="2602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25585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71900" y="25994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YZ</a:t>
            </a:r>
            <a:r>
              <a:rPr lang="en-US" baseline="30000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00200" y="4126468"/>
            <a:ext cx="1295400" cy="105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8400" y="2971800"/>
            <a:ext cx="11430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400" y="5562600"/>
            <a:ext cx="11430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9200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</a:t>
            </a:r>
            <a:r>
              <a:rPr lang="en-US" sz="2400" b="1" dirty="0">
                <a:solidFill>
                  <a:srgbClr val="FF0000"/>
                </a:solidFill>
              </a:rPr>
              <a:t>XY</a:t>
            </a:r>
            <a:r>
              <a:rPr lang="en-US" sz="2400" b="1" baseline="30000" dirty="0">
                <a:solidFill>
                  <a:srgbClr val="FF0000"/>
                </a:solidFill>
              </a:rPr>
              <a:t>0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b="1" baseline="30000" dirty="0">
                <a:solidFill>
                  <a:srgbClr val="0070C0"/>
                </a:solidFill>
              </a:rPr>
              <a:t>0</a:t>
            </a:r>
            <a:r>
              <a:rPr lang="en-US" sz="2400" b="1" dirty="0">
                <a:solidFill>
                  <a:srgbClr val="0070C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8187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Logical Expressions </a:t>
            </a:r>
            <a:r>
              <a:rPr lang="en-US" sz="2000" dirty="0"/>
              <a:t>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914400"/>
          </a:xfrm>
        </p:spPr>
        <p:txBody>
          <a:bodyPr>
            <a:noAutofit/>
          </a:bodyPr>
          <a:lstStyle/>
          <a:p>
            <a:r>
              <a:rPr lang="en-US" dirty="0"/>
              <a:t>Derivation of logical expressions from truth tables can be done by 2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946737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Write an AND term for each input combination that produces a 1 output </a:t>
            </a:r>
          </a:p>
          <a:p>
            <a:pPr lvl="2"/>
            <a:r>
              <a:rPr lang="en-US" sz="2000" dirty="0"/>
              <a:t>OR the AND terms to get the final expression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699337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Write an OR term for each input combination that produces a 0 output </a:t>
            </a:r>
          </a:p>
          <a:p>
            <a:pPr lvl="2"/>
            <a:r>
              <a:rPr lang="en-US" sz="2000" dirty="0"/>
              <a:t>AND the OR terms to get the final expression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14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0070C0"/>
                </a:solidFill>
              </a:rPr>
              <a:t>Sum-of-products (SOP)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1910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0070C0"/>
                </a:solidFill>
              </a:rPr>
              <a:t>Product-of-sums (POS) form </a:t>
            </a:r>
          </a:p>
        </p:txBody>
      </p:sp>
    </p:spTree>
    <p:extLst>
      <p:ext uri="{BB962C8B-B14F-4D97-AF65-F5344CB8AC3E}">
        <p14:creationId xmlns:p14="http://schemas.microsoft.com/office/powerpoint/2010/main" val="595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Logical Expressions </a:t>
            </a:r>
            <a:r>
              <a:rPr lang="en-US" sz="2000" dirty="0"/>
              <a:t>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29233800"/>
              </p:ext>
            </p:extLst>
          </p:nvPr>
        </p:nvGraphicFramePr>
        <p:xfrm>
          <a:off x="457200" y="1600200"/>
          <a:ext cx="228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514600" y="22098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14600" y="25146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2895600"/>
            <a:ext cx="5334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3657600"/>
            <a:ext cx="53340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A+B+C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236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A+B+C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0" y="26786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A+B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+C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0" y="3516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b="1" baseline="30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+B+C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5638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 =(</a:t>
            </a:r>
            <a:r>
              <a:rPr lang="en-US" b="1" dirty="0">
                <a:solidFill>
                  <a:srgbClr val="FF0000"/>
                </a:solidFill>
              </a:rPr>
              <a:t>A+B+C</a:t>
            </a:r>
            <a:r>
              <a:rPr lang="en-US" b="1" dirty="0"/>
              <a:t>)(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A+B+C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/>
              <a:t>)(</a:t>
            </a:r>
            <a:r>
              <a:rPr lang="en-US" b="1" dirty="0">
                <a:solidFill>
                  <a:srgbClr val="00B050"/>
                </a:solidFill>
              </a:rPr>
              <a:t>A+B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+C</a:t>
            </a:r>
            <a:r>
              <a:rPr lang="en-US" b="1" dirty="0"/>
              <a:t>)(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b="1" baseline="30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+B+C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79115" y="6320135"/>
            <a:ext cx="5783885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sz="2400" b="1" dirty="0">
                <a:solidFill>
                  <a:srgbClr val="0070C0"/>
                </a:solidFill>
              </a:rPr>
              <a:t>Product of sums (POS) form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055268" y="17526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5268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4733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/>
          <p:cNvCxnSpPr>
            <a:stCxn id="19" idx="3"/>
          </p:cNvCxnSpPr>
          <p:nvPr/>
        </p:nvCxnSpPr>
        <p:spPr>
          <a:xfrm>
            <a:off x="4393404" y="25908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73832" y="17526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73832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3297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stCxn id="23" idx="3"/>
          </p:cNvCxnSpPr>
          <p:nvPr/>
        </p:nvCxnSpPr>
        <p:spPr>
          <a:xfrm>
            <a:off x="5011968" y="2590800"/>
            <a:ext cx="1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3432" y="1752600"/>
            <a:ext cx="26196" cy="388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83432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2897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5621568" y="25908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2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58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054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2639044"/>
            <a:ext cx="838200" cy="62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3532"/>
            <a:ext cx="838200" cy="62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838200" cy="62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17532"/>
            <a:ext cx="838200" cy="62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83" y="3484388"/>
            <a:ext cx="869899" cy="101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4055268" y="2731532"/>
            <a:ext cx="2066928" cy="1166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3832" y="2986552"/>
            <a:ext cx="14983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83432" y="3200400"/>
            <a:ext cx="8125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55268" y="3581400"/>
            <a:ext cx="21431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94634" y="3804166"/>
            <a:ext cx="1503762" cy="205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43996" y="4038600"/>
            <a:ext cx="5086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11968" y="4648200"/>
            <a:ext cx="11602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038600" y="4419600"/>
            <a:ext cx="2143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309628" y="4800600"/>
            <a:ext cx="812568" cy="1166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57164" y="5389150"/>
            <a:ext cx="1515036" cy="2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93405" y="5181600"/>
            <a:ext cx="178832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09628" y="5562600"/>
            <a:ext cx="81256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61883" y="3516868"/>
            <a:ext cx="3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766560" y="2949976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147560" y="2949976"/>
            <a:ext cx="0" cy="68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56704" y="3630168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22948" y="533400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202424" y="4355592"/>
            <a:ext cx="0" cy="99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90232" y="4343400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03441" y="3800856"/>
            <a:ext cx="688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28688" y="4114800"/>
            <a:ext cx="4968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028688" y="4114800"/>
            <a:ext cx="21336" cy="481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800088" y="4581144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800" y="5943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  = </a:t>
            </a:r>
            <a:r>
              <a:rPr lang="el-GR" b="1" dirty="0"/>
              <a:t>Π</a:t>
            </a:r>
            <a:r>
              <a:rPr lang="en-US" b="1" dirty="0"/>
              <a:t> (0, 1, 2, 4)</a:t>
            </a:r>
          </a:p>
        </p:txBody>
      </p:sp>
    </p:spTree>
    <p:extLst>
      <p:ext uri="{BB962C8B-B14F-4D97-AF65-F5344CB8AC3E}">
        <p14:creationId xmlns:p14="http://schemas.microsoft.com/office/powerpoint/2010/main" val="29621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29" grpId="0"/>
      <p:bldP spid="30" grpId="0"/>
      <p:bldP spid="31" grpId="0"/>
      <p:bldP spid="49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to POS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 the equation into POS equation.</a:t>
            </a:r>
          </a:p>
          <a:p>
            <a:r>
              <a:rPr lang="en-US" b="1" dirty="0"/>
              <a:t>F(A,B,C) =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C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BC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ABC</a:t>
            </a:r>
            <a:r>
              <a:rPr lang="en-US" b="1" baseline="30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                    0 0 1       0 1 0        1 0 0        1 1 0 </a:t>
            </a:r>
          </a:p>
          <a:p>
            <a:r>
              <a:rPr lang="en-US" b="1" dirty="0"/>
              <a:t>F  = </a:t>
            </a:r>
            <a:r>
              <a:rPr lang="el-GR" b="1" dirty="0"/>
              <a:t>Σ</a:t>
            </a:r>
            <a:r>
              <a:rPr lang="en-US" b="1" dirty="0"/>
              <a:t> (1, 2, 4, 6)</a:t>
            </a:r>
          </a:p>
          <a:p>
            <a:r>
              <a:rPr lang="en-US" b="1" dirty="0"/>
              <a:t>F  = </a:t>
            </a:r>
            <a:r>
              <a:rPr lang="el-GR" b="1" dirty="0"/>
              <a:t>Π</a:t>
            </a:r>
            <a:r>
              <a:rPr lang="en-US" b="1" dirty="0"/>
              <a:t> (0, 3, 5, 7)</a:t>
            </a:r>
          </a:p>
          <a:p>
            <a:pPr marL="0" indent="0">
              <a:buNone/>
            </a:pPr>
            <a:r>
              <a:rPr lang="en-US" b="1" dirty="0"/>
              <a:t>             0 0 0         011           101             111 </a:t>
            </a:r>
          </a:p>
          <a:p>
            <a:r>
              <a:rPr lang="en-US" b="1" dirty="0"/>
              <a:t>F =(</a:t>
            </a:r>
            <a:r>
              <a:rPr lang="en-US" b="1" dirty="0">
                <a:solidFill>
                  <a:srgbClr val="FF0000"/>
                </a:solidFill>
              </a:rPr>
              <a:t>A+B+C</a:t>
            </a:r>
            <a:r>
              <a:rPr lang="en-US" b="1" dirty="0"/>
              <a:t>)(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A+B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+C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/>
              <a:t>)(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+B+C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/>
              <a:t>)(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b="1" baseline="30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+B</a:t>
            </a:r>
            <a:r>
              <a:rPr lang="en-US" b="1" baseline="30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+C</a:t>
            </a:r>
            <a:r>
              <a:rPr lang="en-US" b="1" baseline="30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[Similarly you can convert POS function to SOP function.]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85800"/>
          </a:xfrm>
        </p:spPr>
        <p:txBody>
          <a:bodyPr/>
          <a:lstStyle/>
          <a:p>
            <a:r>
              <a:rPr lang="en-US" dirty="0"/>
              <a:t>Commutative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98" y="2362200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98" y="4343400"/>
            <a:ext cx="12001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5" y="2874264"/>
            <a:ext cx="5057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29" y="4724400"/>
            <a:ext cx="46958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68580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Laws : A+(B+C) = (A+B)+C = B+(A+C) = A+B+C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992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8867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1971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70770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71600"/>
          </a:xfrm>
        </p:spPr>
        <p:txBody>
          <a:bodyPr/>
          <a:lstStyle/>
          <a:p>
            <a:r>
              <a:rPr lang="en-US" dirty="0"/>
              <a:t>Distributive Law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Lecture 2, 3 &amp;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705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34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9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1254</TotalTime>
  <Words>1467</Words>
  <Application>Microsoft Office PowerPoint</Application>
  <PresentationFormat>On-screen Show (4:3)</PresentationFormat>
  <Paragraphs>364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Logic Circuit Design Process</vt:lpstr>
      <vt:lpstr>Deriving Logical Expressions </vt:lpstr>
      <vt:lpstr>Deriving Logical Expressions (cont..)</vt:lpstr>
      <vt:lpstr>Deriving Logical Expressions (cont..)</vt:lpstr>
      <vt:lpstr>SOP to POS Conversion</vt:lpstr>
      <vt:lpstr>Laws of Boolean Algebra</vt:lpstr>
      <vt:lpstr>Laws of Boolean Algebra</vt:lpstr>
      <vt:lpstr>Laws of Boolean Algebra</vt:lpstr>
      <vt:lpstr>Rules of Boolean Algebra</vt:lpstr>
      <vt:lpstr>Rule 10: A + AB = A </vt:lpstr>
      <vt:lpstr>Rule 11: A +A0B = A + B </vt:lpstr>
      <vt:lpstr>Rule 12: (A + B)(A + C) = A + BC </vt:lpstr>
      <vt:lpstr>DeMorgan’s Theorems</vt:lpstr>
      <vt:lpstr>Applying DeMorgan’s Theorems</vt:lpstr>
      <vt:lpstr>The Standard SOP Form</vt:lpstr>
      <vt:lpstr>Converting a Sum Term to Standard POS</vt:lpstr>
      <vt:lpstr>Logical Expression Simplification </vt:lpstr>
      <vt:lpstr>Logical Expression Simplification </vt:lpstr>
      <vt:lpstr>Logic Simplification Using Boolean Algebra-EXAMPLE 4.9</vt:lpstr>
      <vt:lpstr>Logic Simplification Using Boolean Algebra-EXAMPLE 4.10</vt:lpstr>
      <vt:lpstr>Logic Simplification Using Boolean Algebra-EXAMPLE 4.11</vt:lpstr>
      <vt:lpstr>Logic Simplification Using Boolean Algebra-EXAMPLE 4.12</vt:lpstr>
      <vt:lpstr>Karnaugh Map(K-Map) Method</vt:lpstr>
      <vt:lpstr>Karnaugh Map(K-Map) Method</vt:lpstr>
      <vt:lpstr>Example</vt:lpstr>
      <vt:lpstr>Karnaugh Map(K-Map) Method</vt:lpstr>
      <vt:lpstr>Example</vt:lpstr>
      <vt:lpstr>3 Variable Grouping</vt:lpstr>
      <vt:lpstr>4 Variable Grouping</vt:lpstr>
      <vt:lpstr>4 Variable Grouping</vt:lpstr>
      <vt:lpstr>Don’t Care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61</cp:revision>
  <dcterms:created xsi:type="dcterms:W3CDTF">2020-07-01T18:33:27Z</dcterms:created>
  <dcterms:modified xsi:type="dcterms:W3CDTF">2023-01-15T15:10:18Z</dcterms:modified>
</cp:coreProperties>
</file>