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9" r:id="rId14"/>
    <p:sldId id="274" r:id="rId15"/>
    <p:sldId id="270" r:id="rId16"/>
    <p:sldId id="271" r:id="rId17"/>
    <p:sldId id="272" r:id="rId18"/>
    <p:sldId id="281" r:id="rId19"/>
    <p:sldId id="280" r:id="rId20"/>
    <p:sldId id="283" r:id="rId21"/>
    <p:sldId id="291" r:id="rId22"/>
    <p:sldId id="292" r:id="rId23"/>
    <p:sldId id="293" r:id="rId24"/>
    <p:sldId id="294" r:id="rId25"/>
    <p:sldId id="295" r:id="rId26"/>
    <p:sldId id="296" r:id="rId27"/>
    <p:sldId id="29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68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8E7A7-66BC-4DF3-A3DA-DC5E6E72E7FB}" type="datetimeFigureOut">
              <a:rPr lang="en-US" smtClean="0"/>
              <a:t>15-Jan-23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2F5AB-91A8-4CA4-8946-DC10F1C7F3B7}" type="slidenum">
              <a:rPr lang="en-US" smtClean="0"/>
              <a:t>‹#›</a:t>
            </a:fld>
            <a:endParaRPr lang="en-US"/>
          </a:p>
        </p:txBody>
      </p:sp>
    </p:spTree>
    <p:extLst>
      <p:ext uri="{BB962C8B-B14F-4D97-AF65-F5344CB8AC3E}">
        <p14:creationId xmlns:p14="http://schemas.microsoft.com/office/powerpoint/2010/main" val="201429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ABA6266-3ADD-4F12-9569-FD647C8D2BF1}" type="datetime1">
              <a:rPr lang="en-US" smtClean="0"/>
              <a:t>15-Jan-23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Lecture 5 &amp; 6</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335B67-DF13-4000-AB04-A320681CBC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C41C0B-8461-4AC9-9D8C-C1152CB0D3C9}" type="datetime1">
              <a:rPr lang="en-US" smtClean="0"/>
              <a:t>15-Jan-23</a:t>
            </a:fld>
            <a:endParaRPr lang="en-US"/>
          </a:p>
        </p:txBody>
      </p:sp>
      <p:sp>
        <p:nvSpPr>
          <p:cNvPr id="5" name="Footer Placeholder 4"/>
          <p:cNvSpPr>
            <a:spLocks noGrp="1"/>
          </p:cNvSpPr>
          <p:nvPr>
            <p:ph type="ftr" sz="quarter" idx="11"/>
          </p:nvPr>
        </p:nvSpPr>
        <p:spPr/>
        <p:txBody>
          <a:bodyPr/>
          <a:lstStyle/>
          <a:p>
            <a:r>
              <a:rPr lang="en-US"/>
              <a:t>Lecture 5 &amp; 6</a:t>
            </a:r>
          </a:p>
        </p:txBody>
      </p:sp>
      <p:sp>
        <p:nvSpPr>
          <p:cNvPr id="6" name="Slide Number Placeholder 5"/>
          <p:cNvSpPr>
            <a:spLocks noGrp="1"/>
          </p:cNvSpPr>
          <p:nvPr>
            <p:ph type="sldNum" sz="quarter" idx="12"/>
          </p:nvPr>
        </p:nvSpPr>
        <p:spPr/>
        <p:txBody>
          <a:bodyPr/>
          <a:lstStyle/>
          <a:p>
            <a:fld id="{F9335B67-DF13-4000-AB04-A320681CBC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E8A87-FAF0-48AF-BA87-BC17B0A0C5D7}" type="datetime1">
              <a:rPr lang="en-US" smtClean="0"/>
              <a:t>15-Jan-23</a:t>
            </a:fld>
            <a:endParaRPr lang="en-US"/>
          </a:p>
        </p:txBody>
      </p:sp>
      <p:sp>
        <p:nvSpPr>
          <p:cNvPr id="5" name="Footer Placeholder 4"/>
          <p:cNvSpPr>
            <a:spLocks noGrp="1"/>
          </p:cNvSpPr>
          <p:nvPr>
            <p:ph type="ftr" sz="quarter" idx="11"/>
          </p:nvPr>
        </p:nvSpPr>
        <p:spPr/>
        <p:txBody>
          <a:bodyPr/>
          <a:lstStyle/>
          <a:p>
            <a:r>
              <a:rPr lang="en-US"/>
              <a:t>Lecture 5 &amp; 6</a:t>
            </a:r>
          </a:p>
        </p:txBody>
      </p:sp>
      <p:sp>
        <p:nvSpPr>
          <p:cNvPr id="6" name="Slide Number Placeholder 5"/>
          <p:cNvSpPr>
            <a:spLocks noGrp="1"/>
          </p:cNvSpPr>
          <p:nvPr>
            <p:ph type="sldNum" sz="quarter" idx="12"/>
          </p:nvPr>
        </p:nvSpPr>
        <p:spPr/>
        <p:txBody>
          <a:bodyPr/>
          <a:lstStyle/>
          <a:p>
            <a:fld id="{F9335B67-DF13-4000-AB04-A320681CBC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4B69BDF-CB84-4974-9B9A-D6ACA16623DB}" type="datetime1">
              <a:rPr lang="en-US" smtClean="0"/>
              <a:t>15-Jan-23</a:t>
            </a:fld>
            <a:endParaRPr lang="en-US"/>
          </a:p>
        </p:txBody>
      </p:sp>
      <p:sp>
        <p:nvSpPr>
          <p:cNvPr id="9" name="Slide Number Placeholder 8"/>
          <p:cNvSpPr>
            <a:spLocks noGrp="1"/>
          </p:cNvSpPr>
          <p:nvPr>
            <p:ph type="sldNum" sz="quarter" idx="15"/>
          </p:nvPr>
        </p:nvSpPr>
        <p:spPr/>
        <p:txBody>
          <a:bodyPr rtlCol="0"/>
          <a:lstStyle/>
          <a:p>
            <a:fld id="{F9335B67-DF13-4000-AB04-A320681CBC9C}" type="slidenum">
              <a:rPr lang="en-US" smtClean="0"/>
              <a:t>‹#›</a:t>
            </a:fld>
            <a:endParaRPr lang="en-US"/>
          </a:p>
        </p:txBody>
      </p:sp>
      <p:sp>
        <p:nvSpPr>
          <p:cNvPr id="10" name="Footer Placeholder 9"/>
          <p:cNvSpPr>
            <a:spLocks noGrp="1"/>
          </p:cNvSpPr>
          <p:nvPr>
            <p:ph type="ftr" sz="quarter" idx="16"/>
          </p:nvPr>
        </p:nvSpPr>
        <p:spPr/>
        <p:txBody>
          <a:bodyPr rtlCol="0"/>
          <a:lstStyle/>
          <a:p>
            <a:r>
              <a:rPr lang="en-US"/>
              <a:t>Lecture 5 &amp; 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F6680BA-E001-44D9-91DF-C8DB037EE2A2}" type="datetime1">
              <a:rPr lang="en-US" smtClean="0"/>
              <a:t>15-Jan-23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Lecture 5 &amp; 6</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335B67-DF13-4000-AB04-A320681CBC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EEF1683-5950-4333-9549-0C5C6C5467C5}" type="datetime1">
              <a:rPr lang="en-US" smtClean="0"/>
              <a:t>15-Jan-23</a:t>
            </a:fld>
            <a:endParaRPr lang="en-US"/>
          </a:p>
        </p:txBody>
      </p:sp>
      <p:sp>
        <p:nvSpPr>
          <p:cNvPr id="6" name="Footer Placeholder 5"/>
          <p:cNvSpPr>
            <a:spLocks noGrp="1"/>
          </p:cNvSpPr>
          <p:nvPr>
            <p:ph type="ftr" sz="quarter" idx="11"/>
          </p:nvPr>
        </p:nvSpPr>
        <p:spPr/>
        <p:txBody>
          <a:bodyPr/>
          <a:lstStyle/>
          <a:p>
            <a:r>
              <a:rPr lang="en-US"/>
              <a:t>Lecture 5 &amp; 6</a:t>
            </a:r>
          </a:p>
        </p:txBody>
      </p:sp>
      <p:sp>
        <p:nvSpPr>
          <p:cNvPr id="7" name="Slide Number Placeholder 6"/>
          <p:cNvSpPr>
            <a:spLocks noGrp="1"/>
          </p:cNvSpPr>
          <p:nvPr>
            <p:ph type="sldNum" sz="quarter" idx="12"/>
          </p:nvPr>
        </p:nvSpPr>
        <p:spPr/>
        <p:txBody>
          <a:bodyPr/>
          <a:lstStyle/>
          <a:p>
            <a:fld id="{F9335B67-DF13-4000-AB04-A320681CBC9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8A792E9-F56A-4DDC-9973-960336A0AE19}" type="datetime1">
              <a:rPr lang="en-US" smtClean="0"/>
              <a:t>15-Jan-23</a:t>
            </a:fld>
            <a:endParaRPr lang="en-US"/>
          </a:p>
        </p:txBody>
      </p:sp>
      <p:sp>
        <p:nvSpPr>
          <p:cNvPr id="8" name="Footer Placeholder 7"/>
          <p:cNvSpPr>
            <a:spLocks noGrp="1"/>
          </p:cNvSpPr>
          <p:nvPr>
            <p:ph type="ftr" sz="quarter" idx="11"/>
          </p:nvPr>
        </p:nvSpPr>
        <p:spPr/>
        <p:txBody>
          <a:bodyPr/>
          <a:lstStyle/>
          <a:p>
            <a:r>
              <a:rPr lang="en-US"/>
              <a:t>Lecture 5 &amp; 6</a:t>
            </a:r>
          </a:p>
        </p:txBody>
      </p:sp>
      <p:sp>
        <p:nvSpPr>
          <p:cNvPr id="9" name="Slide Number Placeholder 8"/>
          <p:cNvSpPr>
            <a:spLocks noGrp="1"/>
          </p:cNvSpPr>
          <p:nvPr>
            <p:ph type="sldNum" sz="quarter" idx="12"/>
          </p:nvPr>
        </p:nvSpPr>
        <p:spPr/>
        <p:txBody>
          <a:bodyPr/>
          <a:lstStyle/>
          <a:p>
            <a:fld id="{F9335B67-DF13-4000-AB04-A320681CBC9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9C433C1-2D57-4279-8FE1-C6DC43E2D159}" type="datetime1">
              <a:rPr lang="en-US" smtClean="0"/>
              <a:t>15-Jan-23</a:t>
            </a:fld>
            <a:endParaRPr lang="en-US"/>
          </a:p>
        </p:txBody>
      </p:sp>
      <p:sp>
        <p:nvSpPr>
          <p:cNvPr id="7" name="Slide Number Placeholder 6"/>
          <p:cNvSpPr>
            <a:spLocks noGrp="1"/>
          </p:cNvSpPr>
          <p:nvPr>
            <p:ph type="sldNum" sz="quarter" idx="11"/>
          </p:nvPr>
        </p:nvSpPr>
        <p:spPr/>
        <p:txBody>
          <a:bodyPr rtlCol="0"/>
          <a:lstStyle/>
          <a:p>
            <a:fld id="{F9335B67-DF13-4000-AB04-A320681CBC9C}" type="slidenum">
              <a:rPr lang="en-US" smtClean="0"/>
              <a:t>‹#›</a:t>
            </a:fld>
            <a:endParaRPr lang="en-US"/>
          </a:p>
        </p:txBody>
      </p:sp>
      <p:sp>
        <p:nvSpPr>
          <p:cNvPr id="8" name="Footer Placeholder 7"/>
          <p:cNvSpPr>
            <a:spLocks noGrp="1"/>
          </p:cNvSpPr>
          <p:nvPr>
            <p:ph type="ftr" sz="quarter" idx="12"/>
          </p:nvPr>
        </p:nvSpPr>
        <p:spPr/>
        <p:txBody>
          <a:bodyPr rtlCol="0"/>
          <a:lstStyle/>
          <a:p>
            <a:r>
              <a:rPr lang="en-US"/>
              <a:t>Lecture 5 &amp; 6</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4B99-B583-4F23-862E-4C9AC0956E05}" type="datetime1">
              <a:rPr lang="en-US" smtClean="0"/>
              <a:t>15-Jan-23</a:t>
            </a:fld>
            <a:endParaRPr lang="en-US"/>
          </a:p>
        </p:txBody>
      </p:sp>
      <p:sp>
        <p:nvSpPr>
          <p:cNvPr id="3" name="Footer Placeholder 2"/>
          <p:cNvSpPr>
            <a:spLocks noGrp="1"/>
          </p:cNvSpPr>
          <p:nvPr>
            <p:ph type="ftr" sz="quarter" idx="11"/>
          </p:nvPr>
        </p:nvSpPr>
        <p:spPr/>
        <p:txBody>
          <a:bodyPr/>
          <a:lstStyle/>
          <a:p>
            <a:r>
              <a:rPr lang="en-US"/>
              <a:t>Lecture 5 &amp; 6</a:t>
            </a:r>
          </a:p>
        </p:txBody>
      </p:sp>
      <p:sp>
        <p:nvSpPr>
          <p:cNvPr id="4" name="Slide Number Placeholder 3"/>
          <p:cNvSpPr>
            <a:spLocks noGrp="1"/>
          </p:cNvSpPr>
          <p:nvPr>
            <p:ph type="sldNum" sz="quarter" idx="12"/>
          </p:nvPr>
        </p:nvSpPr>
        <p:spPr/>
        <p:txBody>
          <a:bodyPr/>
          <a:lstStyle/>
          <a:p>
            <a:fld id="{F9335B67-DF13-4000-AB04-A320681CBC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2C9A8F5-1C65-4161-B822-EA58900790C9}" type="datetime1">
              <a:rPr lang="en-US" smtClean="0"/>
              <a:t>15-Jan-23</a:t>
            </a:fld>
            <a:endParaRPr lang="en-US"/>
          </a:p>
        </p:txBody>
      </p:sp>
      <p:sp>
        <p:nvSpPr>
          <p:cNvPr id="22" name="Slide Number Placeholder 21"/>
          <p:cNvSpPr>
            <a:spLocks noGrp="1"/>
          </p:cNvSpPr>
          <p:nvPr>
            <p:ph type="sldNum" sz="quarter" idx="15"/>
          </p:nvPr>
        </p:nvSpPr>
        <p:spPr/>
        <p:txBody>
          <a:bodyPr rtlCol="0"/>
          <a:lstStyle/>
          <a:p>
            <a:fld id="{F9335B67-DF13-4000-AB04-A320681CBC9C}" type="slidenum">
              <a:rPr lang="en-US" smtClean="0"/>
              <a:t>‹#›</a:t>
            </a:fld>
            <a:endParaRPr lang="en-US"/>
          </a:p>
        </p:txBody>
      </p:sp>
      <p:sp>
        <p:nvSpPr>
          <p:cNvPr id="23" name="Footer Placeholder 22"/>
          <p:cNvSpPr>
            <a:spLocks noGrp="1"/>
          </p:cNvSpPr>
          <p:nvPr>
            <p:ph type="ftr" sz="quarter" idx="16"/>
          </p:nvPr>
        </p:nvSpPr>
        <p:spPr/>
        <p:txBody>
          <a:bodyPr rtlCol="0"/>
          <a:lstStyle/>
          <a:p>
            <a:r>
              <a:rPr lang="en-US"/>
              <a:t>Lecture 5 &amp; 6</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C65F02D-B075-43D6-9759-BA26834A8A5D}" type="datetime1">
              <a:rPr lang="en-US" smtClean="0"/>
              <a:t>15-Jan-23</a:t>
            </a:fld>
            <a:endParaRPr lang="en-US"/>
          </a:p>
        </p:txBody>
      </p:sp>
      <p:sp>
        <p:nvSpPr>
          <p:cNvPr id="18" name="Slide Number Placeholder 17"/>
          <p:cNvSpPr>
            <a:spLocks noGrp="1"/>
          </p:cNvSpPr>
          <p:nvPr>
            <p:ph type="sldNum" sz="quarter" idx="11"/>
          </p:nvPr>
        </p:nvSpPr>
        <p:spPr/>
        <p:txBody>
          <a:bodyPr rtlCol="0"/>
          <a:lstStyle/>
          <a:p>
            <a:fld id="{F9335B67-DF13-4000-AB04-A320681CBC9C}" type="slidenum">
              <a:rPr lang="en-US" smtClean="0"/>
              <a:t>‹#›</a:t>
            </a:fld>
            <a:endParaRPr lang="en-US"/>
          </a:p>
        </p:txBody>
      </p:sp>
      <p:sp>
        <p:nvSpPr>
          <p:cNvPr id="21" name="Footer Placeholder 20"/>
          <p:cNvSpPr>
            <a:spLocks noGrp="1"/>
          </p:cNvSpPr>
          <p:nvPr>
            <p:ph type="ftr" sz="quarter" idx="12"/>
          </p:nvPr>
        </p:nvSpPr>
        <p:spPr/>
        <p:txBody>
          <a:bodyPr rtlCol="0"/>
          <a:lstStyle/>
          <a:p>
            <a:r>
              <a:rPr lang="en-US"/>
              <a:t>Lecture 5 &amp; 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3DC6268-4D69-4093-8123-97EA32690C55}" type="datetime1">
              <a:rPr lang="en-US" smtClean="0"/>
              <a:t>15-Jan-23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Lecture 5 &amp; 6</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335B67-DF13-4000-AB04-A320681CBC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pPr algn="r"/>
            <a:r>
              <a:rPr lang="en-US" dirty="0" err="1"/>
              <a:t>Tamanna</a:t>
            </a:r>
            <a:r>
              <a:rPr lang="en-US" dirty="0"/>
              <a:t> </a:t>
            </a:r>
            <a:r>
              <a:rPr lang="en-US" dirty="0" err="1"/>
              <a:t>Haque</a:t>
            </a:r>
            <a:r>
              <a:rPr lang="en-US" dirty="0"/>
              <a:t> </a:t>
            </a:r>
            <a:r>
              <a:rPr lang="en-US" dirty="0" err="1"/>
              <a:t>Nipa</a:t>
            </a:r>
            <a:endParaRPr lang="en-US" dirty="0"/>
          </a:p>
          <a:p>
            <a:pPr algn="r"/>
            <a:r>
              <a:rPr lang="en-US" dirty="0"/>
              <a:t>Assistant Professor</a:t>
            </a:r>
          </a:p>
          <a:p>
            <a:pPr algn="r"/>
            <a:r>
              <a:rPr lang="en-US" dirty="0"/>
              <a:t>Dept. of CSE</a:t>
            </a:r>
          </a:p>
          <a:p>
            <a:pPr algn="r"/>
            <a:r>
              <a:rPr lang="en-US" dirty="0"/>
              <a:t>Stamford University Bangladesh</a:t>
            </a:r>
          </a:p>
        </p:txBody>
      </p:sp>
      <p:sp>
        <p:nvSpPr>
          <p:cNvPr id="6" name="Title 1">
            <a:extLst>
              <a:ext uri="{FF2B5EF4-FFF2-40B4-BE49-F238E27FC236}">
                <a16:creationId xmlns:a16="http://schemas.microsoft.com/office/drawing/2014/main" id="{055699F3-E894-425F-9F36-19B2AE004FDC}"/>
              </a:ext>
            </a:extLst>
          </p:cNvPr>
          <p:cNvSpPr txBox="1">
            <a:spLocks/>
          </p:cNvSpPr>
          <p:nvPr/>
        </p:nvSpPr>
        <p:spPr>
          <a:xfrm>
            <a:off x="2606233" y="2971800"/>
            <a:ext cx="6553200" cy="1894362"/>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r>
              <a:rPr lang="en-US" dirty="0"/>
              <a:t>CSE 219: Digital Logic &amp; Computer Design</a:t>
            </a:r>
          </a:p>
        </p:txBody>
      </p:sp>
    </p:spTree>
    <p:extLst>
      <p:ext uri="{BB962C8B-B14F-4D97-AF65-F5344CB8AC3E}">
        <p14:creationId xmlns:p14="http://schemas.microsoft.com/office/powerpoint/2010/main" val="185196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bit Parallel Adder</a:t>
            </a:r>
          </a:p>
        </p:txBody>
      </p:sp>
      <p:sp>
        <p:nvSpPr>
          <p:cNvPr id="4" name="Slide Number Placeholder 3"/>
          <p:cNvSpPr>
            <a:spLocks noGrp="1"/>
          </p:cNvSpPr>
          <p:nvPr>
            <p:ph type="sldNum" sz="quarter" idx="15"/>
          </p:nvPr>
        </p:nvSpPr>
        <p:spPr/>
        <p:txBody>
          <a:bodyPr/>
          <a:lstStyle/>
          <a:p>
            <a:fld id="{F9335B67-DF13-4000-AB04-A320681CBC9C}" type="slidenum">
              <a:rPr lang="en-US" smtClean="0"/>
              <a:t>10</a:t>
            </a:fld>
            <a:endParaRPr lang="en-US"/>
          </a:p>
        </p:txBody>
      </p:sp>
      <p:sp>
        <p:nvSpPr>
          <p:cNvPr id="5" name="Footer Placeholder 4"/>
          <p:cNvSpPr>
            <a:spLocks noGrp="1"/>
          </p:cNvSpPr>
          <p:nvPr>
            <p:ph type="ftr" sz="quarter" idx="16"/>
          </p:nvPr>
        </p:nvSpPr>
        <p:spPr>
          <a:xfrm rot="5400000">
            <a:off x="7132320" y="3754136"/>
            <a:ext cx="3200400" cy="365760"/>
          </a:xfrm>
        </p:spPr>
        <p:txBody>
          <a:bodyPr/>
          <a:lstStyle/>
          <a:p>
            <a:r>
              <a:rPr lang="en-US"/>
              <a:t>Lecture 5 &amp; 6</a:t>
            </a:r>
          </a:p>
        </p:txBody>
      </p:sp>
      <p:sp>
        <p:nvSpPr>
          <p:cNvPr id="6" name="Rectangle 5"/>
          <p:cNvSpPr/>
          <p:nvPr/>
        </p:nvSpPr>
        <p:spPr>
          <a:xfrm>
            <a:off x="66294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0</a:t>
            </a:r>
          </a:p>
        </p:txBody>
      </p:sp>
      <p:cxnSp>
        <p:nvCxnSpPr>
          <p:cNvPr id="8" name="Straight Arrow Connector 7"/>
          <p:cNvCxnSpPr/>
          <p:nvPr/>
        </p:nvCxnSpPr>
        <p:spPr>
          <a:xfrm>
            <a:off x="73914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818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28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848600" y="32766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885688" y="3276600"/>
            <a:ext cx="762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39000" y="1967484"/>
            <a:ext cx="571500" cy="369332"/>
          </a:xfrm>
          <a:prstGeom prst="rect">
            <a:avLst/>
          </a:prstGeom>
          <a:noFill/>
        </p:spPr>
        <p:txBody>
          <a:bodyPr wrap="square" rtlCol="0">
            <a:spAutoFit/>
          </a:bodyPr>
          <a:lstStyle/>
          <a:p>
            <a:r>
              <a:rPr lang="en-US" dirty="0"/>
              <a:t>A0</a:t>
            </a:r>
          </a:p>
        </p:txBody>
      </p:sp>
      <p:sp>
        <p:nvSpPr>
          <p:cNvPr id="17" name="TextBox 16"/>
          <p:cNvSpPr txBox="1"/>
          <p:nvPr/>
        </p:nvSpPr>
        <p:spPr>
          <a:xfrm>
            <a:off x="6629400" y="1981200"/>
            <a:ext cx="533400" cy="369332"/>
          </a:xfrm>
          <a:prstGeom prst="rect">
            <a:avLst/>
          </a:prstGeom>
          <a:noFill/>
        </p:spPr>
        <p:txBody>
          <a:bodyPr wrap="square" rtlCol="0">
            <a:spAutoFit/>
          </a:bodyPr>
          <a:lstStyle/>
          <a:p>
            <a:r>
              <a:rPr lang="en-US" dirty="0"/>
              <a:t>B0</a:t>
            </a:r>
          </a:p>
        </p:txBody>
      </p:sp>
      <p:sp>
        <p:nvSpPr>
          <p:cNvPr id="18" name="TextBox 17"/>
          <p:cNvSpPr txBox="1"/>
          <p:nvPr/>
        </p:nvSpPr>
        <p:spPr>
          <a:xfrm>
            <a:off x="7269480" y="4844534"/>
            <a:ext cx="990600" cy="369332"/>
          </a:xfrm>
          <a:prstGeom prst="rect">
            <a:avLst/>
          </a:prstGeom>
          <a:noFill/>
        </p:spPr>
        <p:txBody>
          <a:bodyPr wrap="square" rtlCol="0">
            <a:spAutoFit/>
          </a:bodyPr>
          <a:lstStyle/>
          <a:p>
            <a:r>
              <a:rPr lang="en-US" dirty="0"/>
              <a:t>S0</a:t>
            </a:r>
          </a:p>
        </p:txBody>
      </p:sp>
      <p:sp>
        <p:nvSpPr>
          <p:cNvPr id="19" name="TextBox 18"/>
          <p:cNvSpPr txBox="1"/>
          <p:nvPr/>
        </p:nvSpPr>
        <p:spPr>
          <a:xfrm>
            <a:off x="7894320" y="3314700"/>
            <a:ext cx="461665" cy="952500"/>
          </a:xfrm>
          <a:prstGeom prst="rect">
            <a:avLst/>
          </a:prstGeom>
          <a:noFill/>
        </p:spPr>
        <p:txBody>
          <a:bodyPr vert="vert270" wrap="square" rtlCol="0">
            <a:spAutoFit/>
          </a:bodyPr>
          <a:lstStyle/>
          <a:p>
            <a:r>
              <a:rPr lang="en-US" dirty="0" err="1"/>
              <a:t>Cin</a:t>
            </a:r>
            <a:r>
              <a:rPr lang="en-US" dirty="0"/>
              <a:t> = 0</a:t>
            </a:r>
          </a:p>
        </p:txBody>
      </p:sp>
      <p:sp>
        <p:nvSpPr>
          <p:cNvPr id="20" name="TextBox 19"/>
          <p:cNvSpPr txBox="1"/>
          <p:nvPr/>
        </p:nvSpPr>
        <p:spPr>
          <a:xfrm>
            <a:off x="6131867" y="3410450"/>
            <a:ext cx="461665" cy="875300"/>
          </a:xfrm>
          <a:prstGeom prst="rect">
            <a:avLst/>
          </a:prstGeom>
          <a:noFill/>
        </p:spPr>
        <p:txBody>
          <a:bodyPr vert="vert270" wrap="square" rtlCol="0">
            <a:spAutoFit/>
          </a:bodyPr>
          <a:lstStyle/>
          <a:p>
            <a:r>
              <a:rPr lang="en-US" dirty="0" err="1"/>
              <a:t>Cout</a:t>
            </a:r>
            <a:endParaRPr lang="en-US" dirty="0"/>
          </a:p>
        </p:txBody>
      </p:sp>
      <p:sp>
        <p:nvSpPr>
          <p:cNvPr id="31" name="Rectangle 30"/>
          <p:cNvSpPr/>
          <p:nvPr/>
        </p:nvSpPr>
        <p:spPr>
          <a:xfrm>
            <a:off x="46482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1</a:t>
            </a:r>
          </a:p>
        </p:txBody>
      </p:sp>
      <p:cxnSp>
        <p:nvCxnSpPr>
          <p:cNvPr id="32" name="Straight Arrow Connector 31"/>
          <p:cNvCxnSpPr/>
          <p:nvPr/>
        </p:nvCxnSpPr>
        <p:spPr>
          <a:xfrm>
            <a:off x="54102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006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816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57800" y="1967484"/>
            <a:ext cx="571500" cy="369332"/>
          </a:xfrm>
          <a:prstGeom prst="rect">
            <a:avLst/>
          </a:prstGeom>
          <a:noFill/>
        </p:spPr>
        <p:txBody>
          <a:bodyPr wrap="square" rtlCol="0">
            <a:spAutoFit/>
          </a:bodyPr>
          <a:lstStyle/>
          <a:p>
            <a:r>
              <a:rPr lang="en-US" dirty="0"/>
              <a:t>A1</a:t>
            </a:r>
          </a:p>
        </p:txBody>
      </p:sp>
      <p:sp>
        <p:nvSpPr>
          <p:cNvPr id="38" name="TextBox 37"/>
          <p:cNvSpPr txBox="1"/>
          <p:nvPr/>
        </p:nvSpPr>
        <p:spPr>
          <a:xfrm>
            <a:off x="4648200" y="1981200"/>
            <a:ext cx="533400" cy="369332"/>
          </a:xfrm>
          <a:prstGeom prst="rect">
            <a:avLst/>
          </a:prstGeom>
          <a:noFill/>
        </p:spPr>
        <p:txBody>
          <a:bodyPr wrap="square" rtlCol="0">
            <a:spAutoFit/>
          </a:bodyPr>
          <a:lstStyle/>
          <a:p>
            <a:r>
              <a:rPr lang="en-US" dirty="0"/>
              <a:t>B1</a:t>
            </a:r>
          </a:p>
        </p:txBody>
      </p:sp>
      <p:sp>
        <p:nvSpPr>
          <p:cNvPr id="39" name="TextBox 38"/>
          <p:cNvSpPr txBox="1"/>
          <p:nvPr/>
        </p:nvSpPr>
        <p:spPr>
          <a:xfrm>
            <a:off x="5288280" y="4844534"/>
            <a:ext cx="990600" cy="369332"/>
          </a:xfrm>
          <a:prstGeom prst="rect">
            <a:avLst/>
          </a:prstGeom>
          <a:noFill/>
        </p:spPr>
        <p:txBody>
          <a:bodyPr wrap="square" rtlCol="0">
            <a:spAutoFit/>
          </a:bodyPr>
          <a:lstStyle/>
          <a:p>
            <a:r>
              <a:rPr lang="en-US" dirty="0"/>
              <a:t>S1</a:t>
            </a:r>
          </a:p>
        </p:txBody>
      </p:sp>
      <p:cxnSp>
        <p:nvCxnSpPr>
          <p:cNvPr id="43" name="Straight Arrow Connector 42"/>
          <p:cNvCxnSpPr/>
          <p:nvPr/>
        </p:nvCxnSpPr>
        <p:spPr>
          <a:xfrm flipH="1">
            <a:off x="3904488" y="3276600"/>
            <a:ext cx="7437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6670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2</a:t>
            </a:r>
          </a:p>
        </p:txBody>
      </p:sp>
      <p:cxnSp>
        <p:nvCxnSpPr>
          <p:cNvPr id="45" name="Straight Arrow Connector 44"/>
          <p:cNvCxnSpPr/>
          <p:nvPr/>
        </p:nvCxnSpPr>
        <p:spPr>
          <a:xfrm>
            <a:off x="34290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8194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2004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276600" y="1967484"/>
            <a:ext cx="571500" cy="369332"/>
          </a:xfrm>
          <a:prstGeom prst="rect">
            <a:avLst/>
          </a:prstGeom>
          <a:noFill/>
        </p:spPr>
        <p:txBody>
          <a:bodyPr wrap="square" rtlCol="0">
            <a:spAutoFit/>
          </a:bodyPr>
          <a:lstStyle/>
          <a:p>
            <a:r>
              <a:rPr lang="en-US" dirty="0"/>
              <a:t>A2</a:t>
            </a:r>
          </a:p>
        </p:txBody>
      </p:sp>
      <p:sp>
        <p:nvSpPr>
          <p:cNvPr id="49" name="TextBox 48"/>
          <p:cNvSpPr txBox="1"/>
          <p:nvPr/>
        </p:nvSpPr>
        <p:spPr>
          <a:xfrm>
            <a:off x="2667000" y="1981200"/>
            <a:ext cx="533400" cy="369332"/>
          </a:xfrm>
          <a:prstGeom prst="rect">
            <a:avLst/>
          </a:prstGeom>
          <a:noFill/>
        </p:spPr>
        <p:txBody>
          <a:bodyPr wrap="square" rtlCol="0">
            <a:spAutoFit/>
          </a:bodyPr>
          <a:lstStyle/>
          <a:p>
            <a:r>
              <a:rPr lang="en-US" dirty="0"/>
              <a:t>B2</a:t>
            </a:r>
          </a:p>
        </p:txBody>
      </p:sp>
      <p:sp>
        <p:nvSpPr>
          <p:cNvPr id="50" name="TextBox 49"/>
          <p:cNvSpPr txBox="1"/>
          <p:nvPr/>
        </p:nvSpPr>
        <p:spPr>
          <a:xfrm>
            <a:off x="3307080" y="4844534"/>
            <a:ext cx="990600" cy="369332"/>
          </a:xfrm>
          <a:prstGeom prst="rect">
            <a:avLst/>
          </a:prstGeom>
          <a:noFill/>
        </p:spPr>
        <p:txBody>
          <a:bodyPr wrap="square" rtlCol="0">
            <a:spAutoFit/>
          </a:bodyPr>
          <a:lstStyle/>
          <a:p>
            <a:r>
              <a:rPr lang="en-US" dirty="0"/>
              <a:t>S2</a:t>
            </a:r>
          </a:p>
        </p:txBody>
      </p:sp>
      <p:cxnSp>
        <p:nvCxnSpPr>
          <p:cNvPr id="52" name="Straight Arrow Connector 51"/>
          <p:cNvCxnSpPr/>
          <p:nvPr/>
        </p:nvCxnSpPr>
        <p:spPr>
          <a:xfrm flipH="1">
            <a:off x="1847088" y="3276600"/>
            <a:ext cx="8199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096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3</a:t>
            </a:r>
          </a:p>
        </p:txBody>
      </p:sp>
      <p:cxnSp>
        <p:nvCxnSpPr>
          <p:cNvPr id="54" name="Straight Arrow Connector 53"/>
          <p:cNvCxnSpPr/>
          <p:nvPr/>
        </p:nvCxnSpPr>
        <p:spPr>
          <a:xfrm>
            <a:off x="13716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620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1430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19200" y="1967484"/>
            <a:ext cx="571500" cy="369332"/>
          </a:xfrm>
          <a:prstGeom prst="rect">
            <a:avLst/>
          </a:prstGeom>
          <a:noFill/>
        </p:spPr>
        <p:txBody>
          <a:bodyPr wrap="square" rtlCol="0">
            <a:spAutoFit/>
          </a:bodyPr>
          <a:lstStyle/>
          <a:p>
            <a:r>
              <a:rPr lang="en-US" dirty="0"/>
              <a:t>A3</a:t>
            </a:r>
          </a:p>
        </p:txBody>
      </p:sp>
      <p:sp>
        <p:nvSpPr>
          <p:cNvPr id="58" name="TextBox 57"/>
          <p:cNvSpPr txBox="1"/>
          <p:nvPr/>
        </p:nvSpPr>
        <p:spPr>
          <a:xfrm>
            <a:off x="609600" y="1981200"/>
            <a:ext cx="533400" cy="369332"/>
          </a:xfrm>
          <a:prstGeom prst="rect">
            <a:avLst/>
          </a:prstGeom>
          <a:noFill/>
        </p:spPr>
        <p:txBody>
          <a:bodyPr wrap="square" rtlCol="0">
            <a:spAutoFit/>
          </a:bodyPr>
          <a:lstStyle/>
          <a:p>
            <a:r>
              <a:rPr lang="en-US" dirty="0"/>
              <a:t>B3</a:t>
            </a:r>
          </a:p>
        </p:txBody>
      </p:sp>
      <p:sp>
        <p:nvSpPr>
          <p:cNvPr id="59" name="TextBox 58"/>
          <p:cNvSpPr txBox="1"/>
          <p:nvPr/>
        </p:nvSpPr>
        <p:spPr>
          <a:xfrm>
            <a:off x="1249680" y="4844534"/>
            <a:ext cx="990600" cy="369332"/>
          </a:xfrm>
          <a:prstGeom prst="rect">
            <a:avLst/>
          </a:prstGeom>
          <a:noFill/>
        </p:spPr>
        <p:txBody>
          <a:bodyPr wrap="square" rtlCol="0">
            <a:spAutoFit/>
          </a:bodyPr>
          <a:lstStyle/>
          <a:p>
            <a:r>
              <a:rPr lang="en-US" dirty="0"/>
              <a:t>S3</a:t>
            </a:r>
          </a:p>
        </p:txBody>
      </p:sp>
      <p:cxnSp>
        <p:nvCxnSpPr>
          <p:cNvPr id="61" name="Straight Arrow Connector 60"/>
          <p:cNvCxnSpPr/>
          <p:nvPr/>
        </p:nvCxnSpPr>
        <p:spPr>
          <a:xfrm flipH="1">
            <a:off x="228600"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9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9" y="11668"/>
            <a:ext cx="7467600" cy="1143000"/>
          </a:xfrm>
        </p:spPr>
        <p:txBody>
          <a:bodyPr/>
          <a:lstStyle/>
          <a:p>
            <a:r>
              <a:rPr lang="en-US" dirty="0"/>
              <a:t>4 bit Parallel Adder (Ripple Adder)</a:t>
            </a:r>
          </a:p>
        </p:txBody>
      </p:sp>
      <p:sp>
        <p:nvSpPr>
          <p:cNvPr id="4" name="Slide Number Placeholder 3"/>
          <p:cNvSpPr>
            <a:spLocks noGrp="1"/>
          </p:cNvSpPr>
          <p:nvPr>
            <p:ph type="sldNum" sz="quarter" idx="15"/>
          </p:nvPr>
        </p:nvSpPr>
        <p:spPr/>
        <p:txBody>
          <a:bodyPr/>
          <a:lstStyle/>
          <a:p>
            <a:fld id="{F9335B67-DF13-4000-AB04-A320681CBC9C}" type="slidenum">
              <a:rPr lang="en-US" smtClean="0"/>
              <a:t>11</a:t>
            </a:fld>
            <a:endParaRPr lang="en-US"/>
          </a:p>
        </p:txBody>
      </p:sp>
      <p:sp>
        <p:nvSpPr>
          <p:cNvPr id="5" name="Footer Placeholder 4"/>
          <p:cNvSpPr>
            <a:spLocks noGrp="1"/>
          </p:cNvSpPr>
          <p:nvPr>
            <p:ph type="ftr" sz="quarter" idx="16"/>
          </p:nvPr>
        </p:nvSpPr>
        <p:spPr>
          <a:xfrm rot="5400000">
            <a:off x="7132320" y="3754136"/>
            <a:ext cx="3200400" cy="365760"/>
          </a:xfrm>
        </p:spPr>
        <p:txBody>
          <a:bodyPr/>
          <a:lstStyle/>
          <a:p>
            <a:r>
              <a:rPr lang="en-US"/>
              <a:t>Lecture 5 &amp; 6</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524001"/>
            <a:ext cx="4267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562600" y="2133600"/>
            <a:ext cx="2590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bit Full Adder</a:t>
            </a:r>
          </a:p>
        </p:txBody>
      </p:sp>
      <p:cxnSp>
        <p:nvCxnSpPr>
          <p:cNvPr id="76" name="Straight Arrow Connector 75"/>
          <p:cNvCxnSpPr/>
          <p:nvPr/>
        </p:nvCxnSpPr>
        <p:spPr>
          <a:xfrm>
            <a:off x="61722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4008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9436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7150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6962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9248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4676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239000" y="1524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934200" y="3581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162800" y="3581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705600" y="3581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477000" y="3581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952488" y="1154668"/>
            <a:ext cx="1325880" cy="369332"/>
          </a:xfrm>
          <a:prstGeom prst="rect">
            <a:avLst/>
          </a:prstGeom>
          <a:noFill/>
        </p:spPr>
        <p:txBody>
          <a:bodyPr wrap="square" rtlCol="0">
            <a:spAutoFit/>
          </a:bodyPr>
          <a:lstStyle/>
          <a:p>
            <a:r>
              <a:rPr lang="en-US" dirty="0"/>
              <a:t>A</a:t>
            </a:r>
            <a:r>
              <a:rPr lang="en-US" baseline="-25000" dirty="0"/>
              <a:t>3 </a:t>
            </a:r>
            <a:r>
              <a:rPr lang="en-US" dirty="0"/>
              <a:t>A</a:t>
            </a:r>
            <a:r>
              <a:rPr lang="en-US" baseline="-25000" dirty="0"/>
              <a:t>2 </a:t>
            </a:r>
            <a:r>
              <a:rPr lang="en-US" dirty="0"/>
              <a:t>A</a:t>
            </a:r>
            <a:r>
              <a:rPr lang="en-US" baseline="-25000" dirty="0"/>
              <a:t>1 </a:t>
            </a:r>
            <a:r>
              <a:rPr lang="en-US" dirty="0"/>
              <a:t>A</a:t>
            </a:r>
            <a:r>
              <a:rPr lang="en-US" baseline="-25000" dirty="0"/>
              <a:t>0</a:t>
            </a:r>
          </a:p>
        </p:txBody>
      </p:sp>
      <p:sp>
        <p:nvSpPr>
          <p:cNvPr id="90" name="TextBox 89"/>
          <p:cNvSpPr txBox="1"/>
          <p:nvPr/>
        </p:nvSpPr>
        <p:spPr>
          <a:xfrm>
            <a:off x="5410200" y="1143000"/>
            <a:ext cx="1325880" cy="369332"/>
          </a:xfrm>
          <a:prstGeom prst="rect">
            <a:avLst/>
          </a:prstGeom>
          <a:noFill/>
        </p:spPr>
        <p:txBody>
          <a:bodyPr wrap="square" rtlCol="0">
            <a:spAutoFit/>
          </a:bodyPr>
          <a:lstStyle/>
          <a:p>
            <a:r>
              <a:rPr lang="en-US" dirty="0"/>
              <a:t>B</a:t>
            </a:r>
            <a:r>
              <a:rPr lang="en-US" baseline="-25000" dirty="0"/>
              <a:t>3 </a:t>
            </a:r>
            <a:r>
              <a:rPr lang="en-US" dirty="0"/>
              <a:t>B</a:t>
            </a:r>
            <a:r>
              <a:rPr lang="en-US" baseline="-25000" dirty="0"/>
              <a:t>2 </a:t>
            </a:r>
            <a:r>
              <a:rPr lang="en-US" dirty="0"/>
              <a:t>B</a:t>
            </a:r>
            <a:r>
              <a:rPr lang="en-US" baseline="-25000" dirty="0"/>
              <a:t>1 </a:t>
            </a:r>
            <a:r>
              <a:rPr lang="en-US" dirty="0"/>
              <a:t>B</a:t>
            </a:r>
            <a:r>
              <a:rPr lang="en-US" baseline="-25000" dirty="0"/>
              <a:t>0</a:t>
            </a:r>
          </a:p>
        </p:txBody>
      </p:sp>
      <p:sp>
        <p:nvSpPr>
          <p:cNvPr id="91" name="TextBox 90"/>
          <p:cNvSpPr txBox="1"/>
          <p:nvPr/>
        </p:nvSpPr>
        <p:spPr>
          <a:xfrm>
            <a:off x="6248400" y="4126468"/>
            <a:ext cx="1325880" cy="369332"/>
          </a:xfrm>
          <a:prstGeom prst="rect">
            <a:avLst/>
          </a:prstGeom>
          <a:noFill/>
        </p:spPr>
        <p:txBody>
          <a:bodyPr wrap="square" rtlCol="0">
            <a:spAutoFit/>
          </a:bodyPr>
          <a:lstStyle/>
          <a:p>
            <a:r>
              <a:rPr lang="en-US" dirty="0"/>
              <a:t>S</a:t>
            </a:r>
            <a:r>
              <a:rPr lang="en-US" baseline="-25000" dirty="0"/>
              <a:t>3 </a:t>
            </a:r>
            <a:r>
              <a:rPr lang="en-US" dirty="0"/>
              <a:t>S</a:t>
            </a:r>
            <a:r>
              <a:rPr lang="en-US" baseline="-25000" dirty="0"/>
              <a:t>2 </a:t>
            </a:r>
            <a:r>
              <a:rPr lang="en-US" dirty="0"/>
              <a:t>S</a:t>
            </a:r>
            <a:r>
              <a:rPr lang="en-US" baseline="-25000" dirty="0"/>
              <a:t>1 </a:t>
            </a:r>
            <a:r>
              <a:rPr lang="en-US" dirty="0"/>
              <a:t>S</a:t>
            </a:r>
            <a:r>
              <a:rPr lang="en-US" baseline="-25000" dirty="0"/>
              <a:t>0</a:t>
            </a:r>
          </a:p>
        </p:txBody>
      </p:sp>
      <p:cxnSp>
        <p:nvCxnSpPr>
          <p:cNvPr id="92" name="Straight Arrow Connector 91"/>
          <p:cNvCxnSpPr/>
          <p:nvPr/>
        </p:nvCxnSpPr>
        <p:spPr>
          <a:xfrm flipH="1">
            <a:off x="8153400" y="23622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5212080" y="2383274"/>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8077200" y="2438400"/>
            <a:ext cx="461665" cy="952500"/>
          </a:xfrm>
          <a:prstGeom prst="rect">
            <a:avLst/>
          </a:prstGeom>
          <a:noFill/>
        </p:spPr>
        <p:txBody>
          <a:bodyPr vert="vert270" wrap="square" rtlCol="0">
            <a:spAutoFit/>
          </a:bodyPr>
          <a:lstStyle/>
          <a:p>
            <a:r>
              <a:rPr lang="en-US" dirty="0" err="1"/>
              <a:t>Cin</a:t>
            </a:r>
            <a:r>
              <a:rPr lang="en-US" dirty="0"/>
              <a:t> = 0</a:t>
            </a:r>
          </a:p>
        </p:txBody>
      </p:sp>
      <p:sp>
        <p:nvSpPr>
          <p:cNvPr id="95" name="TextBox 94"/>
          <p:cNvSpPr txBox="1"/>
          <p:nvPr/>
        </p:nvSpPr>
        <p:spPr>
          <a:xfrm>
            <a:off x="5100935" y="2515600"/>
            <a:ext cx="461665" cy="875300"/>
          </a:xfrm>
          <a:prstGeom prst="rect">
            <a:avLst/>
          </a:prstGeom>
          <a:noFill/>
        </p:spPr>
        <p:txBody>
          <a:bodyPr vert="vert270" wrap="square" rtlCol="0">
            <a:spAutoFit/>
          </a:bodyPr>
          <a:lstStyle/>
          <a:p>
            <a:r>
              <a:rPr lang="en-US" dirty="0" err="1"/>
              <a:t>Cout</a:t>
            </a:r>
            <a:endParaRPr lang="en-US" dirty="0"/>
          </a:p>
        </p:txBody>
      </p:sp>
      <p:sp>
        <p:nvSpPr>
          <p:cNvPr id="96" name="TextBox 95"/>
          <p:cNvSpPr txBox="1"/>
          <p:nvPr/>
        </p:nvSpPr>
        <p:spPr>
          <a:xfrm>
            <a:off x="1569720" y="4986754"/>
            <a:ext cx="2133600" cy="369332"/>
          </a:xfrm>
          <a:prstGeom prst="rect">
            <a:avLst/>
          </a:prstGeom>
          <a:noFill/>
        </p:spPr>
        <p:txBody>
          <a:bodyPr wrap="square" rtlCol="0">
            <a:spAutoFit/>
          </a:bodyPr>
          <a:lstStyle/>
          <a:p>
            <a:r>
              <a:rPr lang="en-US" dirty="0"/>
              <a:t>A3    A2    A1   A0</a:t>
            </a:r>
          </a:p>
        </p:txBody>
      </p:sp>
      <p:sp>
        <p:nvSpPr>
          <p:cNvPr id="97" name="TextBox 96"/>
          <p:cNvSpPr txBox="1"/>
          <p:nvPr/>
        </p:nvSpPr>
        <p:spPr>
          <a:xfrm>
            <a:off x="1524000" y="5303222"/>
            <a:ext cx="2133600" cy="369332"/>
          </a:xfrm>
          <a:prstGeom prst="rect">
            <a:avLst/>
          </a:prstGeom>
          <a:noFill/>
        </p:spPr>
        <p:txBody>
          <a:bodyPr wrap="square" rtlCol="0">
            <a:spAutoFit/>
          </a:bodyPr>
          <a:lstStyle/>
          <a:p>
            <a:r>
              <a:rPr lang="en-US" dirty="0"/>
              <a:t>B3    B2    B1   B0</a:t>
            </a:r>
          </a:p>
        </p:txBody>
      </p:sp>
      <p:cxnSp>
        <p:nvCxnSpPr>
          <p:cNvPr id="98" name="Straight Connector 97"/>
          <p:cNvCxnSpPr/>
          <p:nvPr/>
        </p:nvCxnSpPr>
        <p:spPr>
          <a:xfrm>
            <a:off x="1271206" y="5672554"/>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24000" y="5684222"/>
            <a:ext cx="2133600" cy="369332"/>
          </a:xfrm>
          <a:prstGeom prst="rect">
            <a:avLst/>
          </a:prstGeom>
          <a:noFill/>
        </p:spPr>
        <p:txBody>
          <a:bodyPr wrap="square" rtlCol="0">
            <a:spAutoFit/>
          </a:bodyPr>
          <a:lstStyle/>
          <a:p>
            <a:r>
              <a:rPr lang="en-US" dirty="0"/>
              <a:t>S3    S2    S1   S0</a:t>
            </a:r>
          </a:p>
        </p:txBody>
      </p:sp>
      <p:cxnSp>
        <p:nvCxnSpPr>
          <p:cNvPr id="100" name="Straight Arrow Connector 99"/>
          <p:cNvCxnSpPr/>
          <p:nvPr/>
        </p:nvCxnSpPr>
        <p:spPr>
          <a:xfrm>
            <a:off x="3429000" y="4638020"/>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90900" y="4572000"/>
            <a:ext cx="952500" cy="338554"/>
          </a:xfrm>
          <a:prstGeom prst="rect">
            <a:avLst/>
          </a:prstGeom>
          <a:noFill/>
        </p:spPr>
        <p:txBody>
          <a:bodyPr wrap="square" rtlCol="0">
            <a:spAutoFit/>
          </a:bodyPr>
          <a:lstStyle/>
          <a:p>
            <a:r>
              <a:rPr lang="en-US" sz="1600" dirty="0" err="1"/>
              <a:t>Cin</a:t>
            </a:r>
            <a:r>
              <a:rPr lang="en-US" sz="1600" dirty="0"/>
              <a:t> =0</a:t>
            </a:r>
          </a:p>
        </p:txBody>
      </p:sp>
      <p:cxnSp>
        <p:nvCxnSpPr>
          <p:cNvPr id="102" name="Straight Arrow Connector 101"/>
          <p:cNvCxnSpPr>
            <a:stCxn id="99" idx="1"/>
          </p:cNvCxnSpPr>
          <p:nvPr/>
        </p:nvCxnSpPr>
        <p:spPr>
          <a:xfrm flipH="1">
            <a:off x="990600" y="5868888"/>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04800" y="5596354"/>
            <a:ext cx="838200" cy="369332"/>
          </a:xfrm>
          <a:prstGeom prst="rect">
            <a:avLst/>
          </a:prstGeom>
          <a:noFill/>
        </p:spPr>
        <p:txBody>
          <a:bodyPr wrap="square" rtlCol="0">
            <a:spAutoFit/>
          </a:bodyPr>
          <a:lstStyle/>
          <a:p>
            <a:r>
              <a:rPr lang="en-US" dirty="0" err="1"/>
              <a:t>Cout</a:t>
            </a:r>
            <a:endParaRPr lang="en-US" dirty="0"/>
          </a:p>
        </p:txBody>
      </p:sp>
      <p:sp>
        <p:nvSpPr>
          <p:cNvPr id="11" name="Right Arrow 10"/>
          <p:cNvSpPr/>
          <p:nvPr/>
        </p:nvSpPr>
        <p:spPr>
          <a:xfrm>
            <a:off x="4648201" y="3124200"/>
            <a:ext cx="380999"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5303520" y="5062954"/>
            <a:ext cx="2133600" cy="369332"/>
          </a:xfrm>
          <a:prstGeom prst="rect">
            <a:avLst/>
          </a:prstGeom>
          <a:noFill/>
        </p:spPr>
        <p:txBody>
          <a:bodyPr wrap="square" rtlCol="0">
            <a:spAutoFit/>
          </a:bodyPr>
          <a:lstStyle/>
          <a:p>
            <a:r>
              <a:rPr lang="en-US" dirty="0"/>
              <a:t>0    1    0   1    =  5</a:t>
            </a:r>
          </a:p>
        </p:txBody>
      </p:sp>
      <p:sp>
        <p:nvSpPr>
          <p:cNvPr id="105" name="TextBox 104"/>
          <p:cNvSpPr txBox="1"/>
          <p:nvPr/>
        </p:nvSpPr>
        <p:spPr>
          <a:xfrm>
            <a:off x="5334000" y="5379422"/>
            <a:ext cx="2133600" cy="369332"/>
          </a:xfrm>
          <a:prstGeom prst="rect">
            <a:avLst/>
          </a:prstGeom>
          <a:noFill/>
        </p:spPr>
        <p:txBody>
          <a:bodyPr wrap="square" rtlCol="0">
            <a:spAutoFit/>
          </a:bodyPr>
          <a:lstStyle/>
          <a:p>
            <a:r>
              <a:rPr lang="en-US" dirty="0"/>
              <a:t>0    1    1   1   =  7</a:t>
            </a:r>
          </a:p>
        </p:txBody>
      </p:sp>
      <p:cxnSp>
        <p:nvCxnSpPr>
          <p:cNvPr id="106" name="Straight Connector 105"/>
          <p:cNvCxnSpPr/>
          <p:nvPr/>
        </p:nvCxnSpPr>
        <p:spPr>
          <a:xfrm>
            <a:off x="5005006" y="5748754"/>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257800" y="5760422"/>
            <a:ext cx="2438400" cy="369332"/>
          </a:xfrm>
          <a:prstGeom prst="rect">
            <a:avLst/>
          </a:prstGeom>
          <a:noFill/>
        </p:spPr>
        <p:txBody>
          <a:bodyPr wrap="square" rtlCol="0">
            <a:spAutoFit/>
          </a:bodyPr>
          <a:lstStyle/>
          <a:p>
            <a:r>
              <a:rPr lang="en-US" dirty="0"/>
              <a:t> 1    1    0   0   =  12</a:t>
            </a:r>
          </a:p>
        </p:txBody>
      </p:sp>
      <p:cxnSp>
        <p:nvCxnSpPr>
          <p:cNvPr id="108" name="Straight Arrow Connector 107"/>
          <p:cNvCxnSpPr/>
          <p:nvPr/>
        </p:nvCxnSpPr>
        <p:spPr>
          <a:xfrm>
            <a:off x="6553200" y="4766262"/>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686550" y="4793319"/>
            <a:ext cx="952500" cy="338554"/>
          </a:xfrm>
          <a:prstGeom prst="rect">
            <a:avLst/>
          </a:prstGeom>
          <a:noFill/>
        </p:spPr>
        <p:txBody>
          <a:bodyPr wrap="square" rtlCol="0">
            <a:spAutoFit/>
          </a:bodyPr>
          <a:lstStyle/>
          <a:p>
            <a:r>
              <a:rPr lang="en-US" sz="1600" dirty="0" err="1"/>
              <a:t>Cin</a:t>
            </a:r>
            <a:r>
              <a:rPr lang="en-US" sz="1600" dirty="0"/>
              <a:t> =0</a:t>
            </a:r>
          </a:p>
        </p:txBody>
      </p:sp>
      <p:cxnSp>
        <p:nvCxnSpPr>
          <p:cNvPr id="110" name="Straight Arrow Connector 109"/>
          <p:cNvCxnSpPr>
            <a:stCxn id="107" idx="1"/>
          </p:cNvCxnSpPr>
          <p:nvPr/>
        </p:nvCxnSpPr>
        <p:spPr>
          <a:xfrm flipH="1">
            <a:off x="4876800" y="5945088"/>
            <a:ext cx="381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112567" y="6124408"/>
            <a:ext cx="1219200" cy="369332"/>
          </a:xfrm>
          <a:prstGeom prst="rect">
            <a:avLst/>
          </a:prstGeom>
          <a:noFill/>
        </p:spPr>
        <p:txBody>
          <a:bodyPr wrap="square" rtlCol="0">
            <a:spAutoFit/>
          </a:bodyPr>
          <a:lstStyle/>
          <a:p>
            <a:r>
              <a:rPr lang="en-US" dirty="0" err="1"/>
              <a:t>Cout</a:t>
            </a:r>
            <a:r>
              <a:rPr lang="en-US" dirty="0"/>
              <a:t> = 0</a:t>
            </a:r>
          </a:p>
        </p:txBody>
      </p:sp>
      <p:cxnSp>
        <p:nvCxnSpPr>
          <p:cNvPr id="22" name="Straight Arrow Connector 21"/>
          <p:cNvCxnSpPr/>
          <p:nvPr/>
        </p:nvCxnSpPr>
        <p:spPr>
          <a:xfrm flipH="1">
            <a:off x="6248400" y="498675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2201" y="4495800"/>
            <a:ext cx="228600" cy="369332"/>
          </a:xfrm>
          <a:prstGeom prst="rect">
            <a:avLst/>
          </a:prstGeom>
          <a:noFill/>
        </p:spPr>
        <p:txBody>
          <a:bodyPr wrap="square" rtlCol="0">
            <a:spAutoFit/>
          </a:bodyPr>
          <a:lstStyle/>
          <a:p>
            <a:r>
              <a:rPr lang="en-US" dirty="0"/>
              <a:t>1</a:t>
            </a:r>
          </a:p>
        </p:txBody>
      </p:sp>
      <p:cxnSp>
        <p:nvCxnSpPr>
          <p:cNvPr id="112" name="Straight Arrow Connector 111"/>
          <p:cNvCxnSpPr/>
          <p:nvPr/>
        </p:nvCxnSpPr>
        <p:spPr>
          <a:xfrm flipH="1">
            <a:off x="5895109" y="498675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867401" y="4495800"/>
            <a:ext cx="228600" cy="369332"/>
          </a:xfrm>
          <a:prstGeom prst="rect">
            <a:avLst/>
          </a:prstGeom>
          <a:noFill/>
        </p:spPr>
        <p:txBody>
          <a:bodyPr wrap="square" rtlCol="0">
            <a:spAutoFit/>
          </a:bodyPr>
          <a:lstStyle/>
          <a:p>
            <a:r>
              <a:rPr lang="en-US" dirty="0"/>
              <a:t>1</a:t>
            </a:r>
          </a:p>
        </p:txBody>
      </p:sp>
      <p:cxnSp>
        <p:nvCxnSpPr>
          <p:cNvPr id="114" name="Straight Arrow Connector 113"/>
          <p:cNvCxnSpPr/>
          <p:nvPr/>
        </p:nvCxnSpPr>
        <p:spPr>
          <a:xfrm flipH="1">
            <a:off x="5486400" y="498675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486401" y="4495800"/>
            <a:ext cx="2286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98562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down)">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wipe(down)">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down)">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wipe(down)">
                                      <p:cBhvr>
                                        <p:cTn id="22" dur="500"/>
                                        <p:tgtEl>
                                          <p:spTgt spid="109"/>
                                        </p:tgtEl>
                                      </p:cBhvr>
                                    </p:animEffect>
                                  </p:childTnLst>
                                </p:cTn>
                              </p:par>
                              <p:par>
                                <p:cTn id="23" presetID="22" presetClass="entr" presetSubtype="4"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down)">
                                      <p:cBhvr>
                                        <p:cTn id="25" dur="500"/>
                                        <p:tgtEl>
                                          <p:spTgt spid="10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down)">
                                      <p:cBhvr>
                                        <p:cTn id="30" dur="500"/>
                                        <p:tgtEl>
                                          <p:spTgt spid="1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wipe(down)">
                                      <p:cBhvr>
                                        <p:cTn id="43" dur="500"/>
                                        <p:tgtEl>
                                          <p:spTgt spid="113"/>
                                        </p:tgtEl>
                                      </p:cBhvr>
                                    </p:animEffect>
                                  </p:childTnLst>
                                </p:cTn>
                              </p:par>
                              <p:par>
                                <p:cTn id="44" presetID="22" presetClass="entr" presetSubtype="4" fill="hold" nodeType="withEffect">
                                  <p:stCondLst>
                                    <p:cond delay="0"/>
                                  </p:stCondLst>
                                  <p:childTnLst>
                                    <p:set>
                                      <p:cBhvr>
                                        <p:cTn id="45" dur="1" fill="hold">
                                          <p:stCondLst>
                                            <p:cond delay="0"/>
                                          </p:stCondLst>
                                        </p:cTn>
                                        <p:tgtEl>
                                          <p:spTgt spid="112"/>
                                        </p:tgtEl>
                                        <p:attrNameLst>
                                          <p:attrName>style.visibility</p:attrName>
                                        </p:attrNameLst>
                                      </p:cBhvr>
                                      <p:to>
                                        <p:strVal val="visible"/>
                                      </p:to>
                                    </p:set>
                                    <p:animEffect transition="in" filter="wipe(down)">
                                      <p:cBhvr>
                                        <p:cTn id="46" dur="500"/>
                                        <p:tgtEl>
                                          <p:spTgt spid="1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14"/>
                                        </p:tgtEl>
                                        <p:attrNameLst>
                                          <p:attrName>style.visibility</p:attrName>
                                        </p:attrNameLst>
                                      </p:cBhvr>
                                      <p:to>
                                        <p:strVal val="visible"/>
                                      </p:to>
                                    </p:set>
                                    <p:animEffect transition="in" filter="wipe(down)">
                                      <p:cBhvr>
                                        <p:cTn id="51" dur="500"/>
                                        <p:tgtEl>
                                          <p:spTgt spid="11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wipe(down)">
                                      <p:cBhvr>
                                        <p:cTn id="54" dur="500"/>
                                        <p:tgtEl>
                                          <p:spTgt spid="1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10"/>
                                        </p:tgtEl>
                                        <p:attrNameLst>
                                          <p:attrName>style.visibility</p:attrName>
                                        </p:attrNameLst>
                                      </p:cBhvr>
                                      <p:to>
                                        <p:strVal val="visible"/>
                                      </p:to>
                                    </p:set>
                                    <p:animEffect transition="in" filter="wipe(down)">
                                      <p:cBhvr>
                                        <p:cTn id="59" dur="500"/>
                                        <p:tgtEl>
                                          <p:spTgt spid="11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wipe(down)">
                                      <p:cBhvr>
                                        <p:cTn id="62"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7" grpId="0"/>
      <p:bldP spid="109" grpId="0"/>
      <p:bldP spid="111" grpId="0"/>
      <p:bldP spid="23" grpId="0"/>
      <p:bldP spid="113" grpId="0"/>
      <p:bldP spid="1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4668393"/>
            <a:ext cx="533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514600"/>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 Half-</a:t>
            </a:r>
            <a:r>
              <a:rPr lang="en-US" dirty="0" err="1"/>
              <a:t>Subtractor</a:t>
            </a:r>
            <a:endParaRPr lang="en-US" dirty="0"/>
          </a:p>
        </p:txBody>
      </p:sp>
      <p:sp>
        <p:nvSpPr>
          <p:cNvPr id="5" name="Content Placeholder 4"/>
          <p:cNvSpPr>
            <a:spLocks noGrp="1"/>
          </p:cNvSpPr>
          <p:nvPr>
            <p:ph sz="quarter" idx="1"/>
          </p:nvPr>
        </p:nvSpPr>
        <p:spPr>
          <a:xfrm>
            <a:off x="381000" y="1600200"/>
            <a:ext cx="7467600" cy="762000"/>
          </a:xfrm>
        </p:spPr>
        <p:txBody>
          <a:bodyPr>
            <a:normAutofit fontScale="92500" lnSpcReduction="20000"/>
          </a:bodyPr>
          <a:lstStyle/>
          <a:p>
            <a:r>
              <a:rPr lang="en-US" dirty="0"/>
              <a:t>Two inputs A &amp; B</a:t>
            </a:r>
          </a:p>
          <a:p>
            <a:r>
              <a:rPr lang="en-US" dirty="0"/>
              <a:t>Two outputs B</a:t>
            </a:r>
            <a:r>
              <a:rPr lang="en-US" baseline="-25000" dirty="0"/>
              <a:t>in</a:t>
            </a:r>
            <a:r>
              <a:rPr lang="en-US" dirty="0"/>
              <a:t> &amp; Difference</a:t>
            </a:r>
          </a:p>
        </p:txBody>
      </p:sp>
      <p:sp>
        <p:nvSpPr>
          <p:cNvPr id="6" name="Footer Placeholder 5"/>
          <p:cNvSpPr>
            <a:spLocks noGrp="1"/>
          </p:cNvSpPr>
          <p:nvPr>
            <p:ph type="ftr" sz="quarter" idx="16"/>
          </p:nvPr>
        </p:nvSpPr>
        <p:spPr/>
        <p:txBody>
          <a:bodyPr/>
          <a:lstStyle/>
          <a:p>
            <a:r>
              <a:rPr lang="en-US"/>
              <a:t>Lecture 5 &amp; 6</a:t>
            </a:r>
          </a:p>
        </p:txBody>
      </p:sp>
      <p:sp>
        <p:nvSpPr>
          <p:cNvPr id="7" name="Slide Number Placeholder 6"/>
          <p:cNvSpPr>
            <a:spLocks noGrp="1"/>
          </p:cNvSpPr>
          <p:nvPr>
            <p:ph type="sldNum" sz="quarter" idx="15"/>
          </p:nvPr>
        </p:nvSpPr>
        <p:spPr/>
        <p:txBody>
          <a:bodyPr/>
          <a:lstStyle/>
          <a:p>
            <a:fld id="{F9335B67-DF13-4000-AB04-A320681CBC9C}" type="slidenum">
              <a:rPr lang="en-US" smtClean="0"/>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34269931"/>
              </p:ext>
            </p:extLst>
          </p:nvPr>
        </p:nvGraphicFramePr>
        <p:xfrm>
          <a:off x="685800" y="2667000"/>
          <a:ext cx="2667000" cy="1854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baseline="0" dirty="0"/>
                        <a:t>B</a:t>
                      </a:r>
                      <a:r>
                        <a:rPr lang="en-US" baseline="-25000" dirty="0"/>
                        <a:t>in</a:t>
                      </a:r>
                    </a:p>
                  </a:txBody>
                  <a:tcPr/>
                </a:tc>
                <a:tc>
                  <a:txBody>
                    <a:bodyPr/>
                    <a:lstStyle/>
                    <a:p>
                      <a:r>
                        <a:rPr lang="en-US" dirty="0"/>
                        <a:t>Diff</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cxnSp>
        <p:nvCxnSpPr>
          <p:cNvPr id="14" name="Straight Arrow Connector 13"/>
          <p:cNvCxnSpPr/>
          <p:nvPr/>
        </p:nvCxnSpPr>
        <p:spPr>
          <a:xfrm flipH="1">
            <a:off x="3200400" y="3581400"/>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200400" y="3962400"/>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57600" y="3352800"/>
            <a:ext cx="990600" cy="381000"/>
          </a:xfrm>
          <a:prstGeom prst="rect">
            <a:avLst/>
          </a:prstGeom>
          <a:noFill/>
        </p:spPr>
        <p:txBody>
          <a:bodyPr wrap="square" rtlCol="0">
            <a:spAutoFit/>
          </a:bodyPr>
          <a:lstStyle/>
          <a:p>
            <a:r>
              <a:rPr lang="en-US" dirty="0"/>
              <a:t>A</a:t>
            </a:r>
            <a:r>
              <a:rPr lang="en-US" baseline="30000" dirty="0"/>
              <a:t>0</a:t>
            </a:r>
            <a:r>
              <a:rPr lang="en-US" dirty="0"/>
              <a:t>B</a:t>
            </a:r>
            <a:endParaRPr lang="en-US" baseline="30000" dirty="0"/>
          </a:p>
        </p:txBody>
      </p:sp>
      <p:sp>
        <p:nvSpPr>
          <p:cNvPr id="17" name="TextBox 16"/>
          <p:cNvSpPr txBox="1"/>
          <p:nvPr/>
        </p:nvSpPr>
        <p:spPr>
          <a:xfrm>
            <a:off x="3657600" y="3733800"/>
            <a:ext cx="990600" cy="381000"/>
          </a:xfrm>
          <a:prstGeom prst="rect">
            <a:avLst/>
          </a:prstGeom>
          <a:noFill/>
        </p:spPr>
        <p:txBody>
          <a:bodyPr wrap="square" rtlCol="0">
            <a:spAutoFit/>
          </a:bodyPr>
          <a:lstStyle/>
          <a:p>
            <a:r>
              <a:rPr lang="en-US" dirty="0"/>
              <a:t>AB</a:t>
            </a:r>
            <a:r>
              <a:rPr lang="en-US" baseline="30000" dirty="0"/>
              <a:t>0</a:t>
            </a:r>
          </a:p>
        </p:txBody>
      </p:sp>
      <p:sp>
        <p:nvSpPr>
          <p:cNvPr id="18" name="TextBox 17"/>
          <p:cNvSpPr txBox="1"/>
          <p:nvPr/>
        </p:nvSpPr>
        <p:spPr>
          <a:xfrm>
            <a:off x="4800600" y="4902708"/>
            <a:ext cx="1447800" cy="381000"/>
          </a:xfrm>
          <a:prstGeom prst="rect">
            <a:avLst/>
          </a:prstGeom>
          <a:noFill/>
        </p:spPr>
        <p:txBody>
          <a:bodyPr wrap="square" rtlCol="0">
            <a:spAutoFit/>
          </a:bodyPr>
          <a:lstStyle/>
          <a:p>
            <a:r>
              <a:rPr lang="en-US" dirty="0"/>
              <a:t>Equations:</a:t>
            </a:r>
          </a:p>
        </p:txBody>
      </p:sp>
      <p:sp>
        <p:nvSpPr>
          <p:cNvPr id="19" name="TextBox 18"/>
          <p:cNvSpPr txBox="1"/>
          <p:nvPr/>
        </p:nvSpPr>
        <p:spPr>
          <a:xfrm>
            <a:off x="4953000" y="5390388"/>
            <a:ext cx="4114800" cy="381000"/>
          </a:xfrm>
          <a:prstGeom prst="rect">
            <a:avLst/>
          </a:prstGeom>
          <a:noFill/>
        </p:spPr>
        <p:txBody>
          <a:bodyPr wrap="square" rtlCol="0">
            <a:spAutoFit/>
          </a:bodyPr>
          <a:lstStyle/>
          <a:p>
            <a:r>
              <a:rPr lang="en-US" dirty="0"/>
              <a:t>Diff= A</a:t>
            </a:r>
            <a:r>
              <a:rPr lang="en-US" baseline="30000" dirty="0"/>
              <a:t>0</a:t>
            </a:r>
            <a:r>
              <a:rPr lang="en-US" dirty="0"/>
              <a:t>B +AB</a:t>
            </a:r>
            <a:r>
              <a:rPr lang="en-US" baseline="30000" dirty="0"/>
              <a:t>0</a:t>
            </a:r>
            <a:r>
              <a:rPr lang="en-US" dirty="0"/>
              <a:t> = A ⊕ B</a:t>
            </a:r>
          </a:p>
        </p:txBody>
      </p:sp>
      <p:cxnSp>
        <p:nvCxnSpPr>
          <p:cNvPr id="21" name="Straight Arrow Connector 20"/>
          <p:cNvCxnSpPr/>
          <p:nvPr/>
        </p:nvCxnSpPr>
        <p:spPr>
          <a:xfrm flipH="1">
            <a:off x="2206752" y="3206140"/>
            <a:ext cx="1450848" cy="33716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1400" y="2971800"/>
            <a:ext cx="990600" cy="381000"/>
          </a:xfrm>
          <a:prstGeom prst="rect">
            <a:avLst/>
          </a:prstGeom>
          <a:noFill/>
        </p:spPr>
        <p:txBody>
          <a:bodyPr wrap="square" rtlCol="0">
            <a:spAutoFit/>
          </a:bodyPr>
          <a:lstStyle/>
          <a:p>
            <a:r>
              <a:rPr lang="en-US" dirty="0"/>
              <a:t>A</a:t>
            </a:r>
            <a:r>
              <a:rPr lang="en-US" baseline="30000" dirty="0"/>
              <a:t>0</a:t>
            </a:r>
            <a:r>
              <a:rPr lang="en-US" dirty="0"/>
              <a:t>B</a:t>
            </a:r>
            <a:endParaRPr lang="en-US" baseline="30000" dirty="0"/>
          </a:p>
        </p:txBody>
      </p:sp>
      <p:sp>
        <p:nvSpPr>
          <p:cNvPr id="23" name="TextBox 22"/>
          <p:cNvSpPr txBox="1"/>
          <p:nvPr/>
        </p:nvSpPr>
        <p:spPr>
          <a:xfrm>
            <a:off x="4953000" y="5848588"/>
            <a:ext cx="4191000" cy="369332"/>
          </a:xfrm>
          <a:prstGeom prst="rect">
            <a:avLst/>
          </a:prstGeom>
          <a:noFill/>
        </p:spPr>
        <p:txBody>
          <a:bodyPr wrap="square" rtlCol="0">
            <a:spAutoFit/>
          </a:bodyPr>
          <a:lstStyle/>
          <a:p>
            <a:r>
              <a:rPr lang="en-US" dirty="0"/>
              <a:t>B</a:t>
            </a:r>
            <a:r>
              <a:rPr lang="en-US" baseline="-25000" dirty="0"/>
              <a:t>in</a:t>
            </a:r>
            <a:r>
              <a:rPr lang="en-US" dirty="0"/>
              <a:t>= A</a:t>
            </a:r>
            <a:r>
              <a:rPr lang="en-US" baseline="30000" dirty="0"/>
              <a:t>0</a:t>
            </a:r>
            <a:r>
              <a:rPr lang="en-US" dirty="0"/>
              <a:t>B</a:t>
            </a:r>
          </a:p>
        </p:txBody>
      </p:sp>
      <p:cxnSp>
        <p:nvCxnSpPr>
          <p:cNvPr id="24" name="Straight Connector 23"/>
          <p:cNvCxnSpPr/>
          <p:nvPr/>
        </p:nvCxnSpPr>
        <p:spPr>
          <a:xfrm>
            <a:off x="4648200" y="1905000"/>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66764" y="1905000"/>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79132" y="1447800"/>
            <a:ext cx="397668" cy="369332"/>
          </a:xfrm>
          <a:prstGeom prst="rect">
            <a:avLst/>
          </a:prstGeom>
          <a:noFill/>
        </p:spPr>
        <p:txBody>
          <a:bodyPr wrap="square" rtlCol="0">
            <a:spAutoFit/>
          </a:bodyPr>
          <a:lstStyle/>
          <a:p>
            <a:r>
              <a:rPr lang="en-US" dirty="0"/>
              <a:t>A</a:t>
            </a:r>
          </a:p>
        </p:txBody>
      </p:sp>
      <p:sp>
        <p:nvSpPr>
          <p:cNvPr id="27" name="TextBox 26"/>
          <p:cNvSpPr txBox="1"/>
          <p:nvPr/>
        </p:nvSpPr>
        <p:spPr>
          <a:xfrm>
            <a:off x="5088732" y="1447800"/>
            <a:ext cx="397668" cy="369332"/>
          </a:xfrm>
          <a:prstGeom prst="rect">
            <a:avLst/>
          </a:prstGeom>
          <a:noFill/>
        </p:spPr>
        <p:txBody>
          <a:bodyPr wrap="square" rtlCol="0">
            <a:spAutoFit/>
          </a:bodyPr>
          <a:lstStyle/>
          <a:p>
            <a:r>
              <a:rPr lang="en-US" dirty="0"/>
              <a:t>B</a:t>
            </a:r>
          </a:p>
        </p:txBody>
      </p:sp>
      <p:pic>
        <p:nvPicPr>
          <p:cNvPr id="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429000"/>
            <a:ext cx="762000" cy="64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4648200" y="2694432"/>
            <a:ext cx="177879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57800" y="3133344"/>
            <a:ext cx="112574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95300" y="3581400"/>
            <a:ext cx="142408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57800" y="3959638"/>
            <a:ext cx="1186428"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39000" y="3581400"/>
            <a:ext cx="762000" cy="369332"/>
          </a:xfrm>
          <a:prstGeom prst="rect">
            <a:avLst/>
          </a:prstGeom>
          <a:noFill/>
        </p:spPr>
        <p:txBody>
          <a:bodyPr wrap="square" rtlCol="0">
            <a:spAutoFit/>
          </a:bodyPr>
          <a:lstStyle/>
          <a:p>
            <a:r>
              <a:rPr lang="en-US" dirty="0"/>
              <a:t>B</a:t>
            </a:r>
            <a:r>
              <a:rPr lang="en-US" baseline="-25000" dirty="0"/>
              <a:t>in</a:t>
            </a:r>
          </a:p>
        </p:txBody>
      </p:sp>
      <p:sp>
        <p:nvSpPr>
          <p:cNvPr id="35" name="TextBox 34"/>
          <p:cNvSpPr txBox="1"/>
          <p:nvPr/>
        </p:nvSpPr>
        <p:spPr>
          <a:xfrm>
            <a:off x="7315200" y="2678668"/>
            <a:ext cx="914400" cy="369332"/>
          </a:xfrm>
          <a:prstGeom prst="rect">
            <a:avLst/>
          </a:prstGeom>
          <a:noFill/>
        </p:spPr>
        <p:txBody>
          <a:bodyPr wrap="square" rtlCol="0">
            <a:spAutoFit/>
          </a:bodyPr>
          <a:lstStyle/>
          <a:p>
            <a:r>
              <a:rPr lang="en-US" dirty="0"/>
              <a:t>Diff</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802695"/>
            <a:ext cx="809625" cy="104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23663"/>
            <a:ext cx="6858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300" y="4912233"/>
            <a:ext cx="4000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2" y="5577840"/>
            <a:ext cx="3333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5590032"/>
            <a:ext cx="3333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Connector 37"/>
          <p:cNvCxnSpPr/>
          <p:nvPr/>
        </p:nvCxnSpPr>
        <p:spPr>
          <a:xfrm>
            <a:off x="4657164" y="2047876"/>
            <a:ext cx="3381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4696629" y="2182029"/>
            <a:ext cx="597342" cy="37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Straight Connector 39"/>
          <p:cNvCxnSpPr>
            <a:stCxn id="39" idx="3"/>
          </p:cNvCxnSpPr>
          <p:nvPr/>
        </p:nvCxnSpPr>
        <p:spPr>
          <a:xfrm>
            <a:off x="4995300" y="2667000"/>
            <a:ext cx="0" cy="1840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625" y="5009769"/>
            <a:ext cx="714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1024" y="4962763"/>
            <a:ext cx="7524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8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ipe(down)">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wipe(down)">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wipe(down)">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wipe(down)">
                                      <p:cBhvr>
                                        <p:cTn id="37" dur="500"/>
                                        <p:tgtEl>
                                          <p:spTgt spid="10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wipe(down)">
                                      <p:cBhvr>
                                        <p:cTn id="42" dur="500"/>
                                        <p:tgtEl>
                                          <p:spTgt spid="10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31"/>
                                        </p:tgtEl>
                                        <p:attrNameLst>
                                          <p:attrName>style.visibility</p:attrName>
                                        </p:attrNameLst>
                                      </p:cBhvr>
                                      <p:to>
                                        <p:strVal val="visible"/>
                                      </p:to>
                                    </p:set>
                                    <p:animEffect transition="in" filter="wipe(down)">
                                      <p:cBhvr>
                                        <p:cTn id="47" dur="500"/>
                                        <p:tgtEl>
                                          <p:spTgt spid="10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32"/>
                                        </p:tgtEl>
                                        <p:attrNameLst>
                                          <p:attrName>style.visibility</p:attrName>
                                        </p:attrNameLst>
                                      </p:cBhvr>
                                      <p:to>
                                        <p:strVal val="visible"/>
                                      </p:to>
                                    </p:set>
                                    <p:animEffect transition="in" filter="wipe(down)">
                                      <p:cBhvr>
                                        <p:cTn id="52" dur="500"/>
                                        <p:tgtEl>
                                          <p:spTgt spid="10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33"/>
                                        </p:tgtEl>
                                        <p:attrNameLst>
                                          <p:attrName>style.visibility</p:attrName>
                                        </p:attrNameLst>
                                      </p:cBhvr>
                                      <p:to>
                                        <p:strVal val="visible"/>
                                      </p:to>
                                    </p:set>
                                    <p:animEffect transition="in" filter="wipe(down)">
                                      <p:cBhvr>
                                        <p:cTn id="57" dur="500"/>
                                        <p:tgtEl>
                                          <p:spTgt spid="10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par>
                                <p:cTn id="71" presetID="22" presetClass="entr" presetSubtype="4"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down)">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down)">
                                      <p:cBhvr>
                                        <p:cTn id="86" dur="500"/>
                                        <p:tgtEl>
                                          <p:spTgt spid="21"/>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down)">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down)">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wipe(down)">
                                      <p:cBhvr>
                                        <p:cTn id="99" dur="500"/>
                                        <p:tgtEl>
                                          <p:spTgt spid="34"/>
                                        </p:tgtEl>
                                      </p:cBhvr>
                                    </p:animEffect>
                                  </p:childTnLst>
                                </p:cTn>
                              </p:par>
                              <p:par>
                                <p:cTn id="100" presetID="22" presetClass="entr" presetSubtype="4"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down)">
                                      <p:cBhvr>
                                        <p:cTn id="102" dur="500"/>
                                        <p:tgtEl>
                                          <p:spTgt spid="24"/>
                                        </p:tgtEl>
                                      </p:cBhvr>
                                    </p:animEffect>
                                  </p:childTnLst>
                                </p:cTn>
                              </p:par>
                              <p:par>
                                <p:cTn id="103" presetID="22" presetClass="entr" presetSubtype="4"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wipe(down)">
                                      <p:cBhvr>
                                        <p:cTn id="105" dur="500"/>
                                        <p:tgtEl>
                                          <p:spTgt spid="25"/>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wipe(down)">
                                      <p:cBhvr>
                                        <p:cTn id="108" dur="500"/>
                                        <p:tgtEl>
                                          <p:spTgt spid="27"/>
                                        </p:tgtEl>
                                      </p:cBhvr>
                                    </p:animEffect>
                                  </p:childTnLst>
                                </p:cTn>
                              </p:par>
                              <p:par>
                                <p:cTn id="109" presetID="22" presetClass="entr" presetSubtype="4"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down)">
                                      <p:cBhvr>
                                        <p:cTn id="111" dur="500"/>
                                        <p:tgtEl>
                                          <p:spTgt spid="28"/>
                                        </p:tgtEl>
                                      </p:cBhvr>
                                    </p:animEffect>
                                  </p:childTnLst>
                                </p:cTn>
                              </p:par>
                              <p:par>
                                <p:cTn id="112" presetID="22" presetClass="entr" presetSubtype="4"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wipe(down)">
                                      <p:cBhvr>
                                        <p:cTn id="114" dur="500"/>
                                        <p:tgtEl>
                                          <p:spTgt spid="29"/>
                                        </p:tgtEl>
                                      </p:cBhvr>
                                    </p:animEffect>
                                  </p:childTnLst>
                                </p:cTn>
                              </p:par>
                              <p:par>
                                <p:cTn id="115" presetID="22" presetClass="entr" presetSubtype="4"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down)">
                                      <p:cBhvr>
                                        <p:cTn id="117" dur="500"/>
                                        <p:tgtEl>
                                          <p:spTgt spid="30"/>
                                        </p:tgtEl>
                                      </p:cBhvr>
                                    </p:animEffect>
                                  </p:childTnLst>
                                </p:cTn>
                              </p:par>
                              <p:par>
                                <p:cTn id="118" presetID="22" presetClass="entr" presetSubtype="4" fill="hold"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ipe(down)">
                                      <p:cBhvr>
                                        <p:cTn id="120" dur="500"/>
                                        <p:tgtEl>
                                          <p:spTgt spid="31"/>
                                        </p:tgtEl>
                                      </p:cBhvr>
                                    </p:animEffect>
                                  </p:childTnLst>
                                </p:cTn>
                              </p:par>
                              <p:par>
                                <p:cTn id="121" presetID="22" presetClass="entr" presetSubtype="4" fill="hold"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wipe(down)">
                                      <p:cBhvr>
                                        <p:cTn id="123" dur="500"/>
                                        <p:tgtEl>
                                          <p:spTgt spid="32"/>
                                        </p:tgtEl>
                                      </p:cBhvr>
                                    </p:animEffect>
                                  </p:childTnLst>
                                </p:cTn>
                              </p:par>
                              <p:par>
                                <p:cTn id="124" presetID="22" presetClass="entr" presetSubtype="4" fill="hold" nodeType="with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wipe(down)">
                                      <p:cBhvr>
                                        <p:cTn id="126" dur="500"/>
                                        <p:tgtEl>
                                          <p:spTgt spid="38"/>
                                        </p:tgtEl>
                                      </p:cBhvr>
                                    </p:animEffect>
                                  </p:childTnLst>
                                </p:cTn>
                              </p:par>
                              <p:par>
                                <p:cTn id="127" presetID="22" presetClass="entr" presetSubtype="4" fill="hold"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wipe(down)">
                                      <p:cBhvr>
                                        <p:cTn id="129" dur="500"/>
                                        <p:tgtEl>
                                          <p:spTgt spid="39"/>
                                        </p:tgtEl>
                                      </p:cBhvr>
                                    </p:animEffect>
                                  </p:childTnLst>
                                </p:cTn>
                              </p:par>
                              <p:par>
                                <p:cTn id="130" presetID="22" presetClass="entr" presetSubtype="4" fill="hold" nodeType="with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wipe(down)">
                                      <p:cBhvr>
                                        <p:cTn id="132" dur="500"/>
                                        <p:tgtEl>
                                          <p:spTgt spid="40"/>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wipe(down)">
                                      <p:cBhvr>
                                        <p:cTn id="135" dur="500"/>
                                        <p:tgtEl>
                                          <p:spTgt spid="26"/>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wipe(down)">
                                      <p:cBhvr>
                                        <p:cTn id="138" dur="500"/>
                                        <p:tgtEl>
                                          <p:spTgt spid="33"/>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wipe(down)">
                                      <p:cBhvr>
                                        <p:cTn id="1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6" grpId="0"/>
      <p:bldP spid="17" grpId="0"/>
      <p:bldP spid="18" grpId="0"/>
      <p:bldP spid="19" grpId="0"/>
      <p:bldP spid="22" grpId="0"/>
      <p:bldP spid="23" grpId="0"/>
      <p:bldP spid="26" grpId="0"/>
      <p:bldP spid="27" grpId="0"/>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905000"/>
            <a:ext cx="381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985962"/>
            <a:ext cx="533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90500" y="0"/>
            <a:ext cx="7467600" cy="1143000"/>
          </a:xfrm>
        </p:spPr>
        <p:txBody>
          <a:bodyPr/>
          <a:lstStyle/>
          <a:p>
            <a:r>
              <a:rPr lang="en-US" dirty="0"/>
              <a:t> Full-</a:t>
            </a:r>
            <a:r>
              <a:rPr lang="en-US" dirty="0" err="1"/>
              <a:t>Subtractor</a:t>
            </a:r>
            <a:endParaRPr lang="en-US" dirty="0"/>
          </a:p>
        </p:txBody>
      </p:sp>
      <p:sp>
        <p:nvSpPr>
          <p:cNvPr id="4" name="Slide Number Placeholder 3"/>
          <p:cNvSpPr>
            <a:spLocks noGrp="1"/>
          </p:cNvSpPr>
          <p:nvPr>
            <p:ph type="sldNum" sz="quarter" idx="15"/>
          </p:nvPr>
        </p:nvSpPr>
        <p:spPr/>
        <p:txBody>
          <a:bodyPr/>
          <a:lstStyle/>
          <a:p>
            <a:fld id="{F9335B67-DF13-4000-AB04-A320681CBC9C}" type="slidenum">
              <a:rPr lang="en-US" smtClean="0"/>
              <a:t>13</a:t>
            </a:fld>
            <a:endParaRPr lang="en-US"/>
          </a:p>
        </p:txBody>
      </p:sp>
      <p:sp>
        <p:nvSpPr>
          <p:cNvPr id="5" name="Footer Placeholder 4"/>
          <p:cNvSpPr>
            <a:spLocks noGrp="1"/>
          </p:cNvSpPr>
          <p:nvPr>
            <p:ph type="ftr" sz="quarter" idx="16"/>
          </p:nvPr>
        </p:nvSpPr>
        <p:spPr/>
        <p:txBody>
          <a:bodyPr/>
          <a:lstStyle/>
          <a:p>
            <a:r>
              <a:rPr lang="en-US" dirty="0"/>
              <a:t>Lecture 5 &amp; 6</a:t>
            </a:r>
          </a:p>
        </p:txBody>
      </p:sp>
      <p:sp>
        <p:nvSpPr>
          <p:cNvPr id="6" name="Content Placeholder 4"/>
          <p:cNvSpPr>
            <a:spLocks noGrp="1"/>
          </p:cNvSpPr>
          <p:nvPr>
            <p:ph sz="quarter" idx="1"/>
          </p:nvPr>
        </p:nvSpPr>
        <p:spPr>
          <a:xfrm>
            <a:off x="329184" y="1219200"/>
            <a:ext cx="7467600" cy="762000"/>
          </a:xfrm>
        </p:spPr>
        <p:txBody>
          <a:bodyPr>
            <a:normAutofit fontScale="92500" lnSpcReduction="20000"/>
          </a:bodyPr>
          <a:lstStyle/>
          <a:p>
            <a:r>
              <a:rPr lang="en-US" dirty="0"/>
              <a:t>Three inputs A, B &amp; B</a:t>
            </a:r>
            <a:r>
              <a:rPr lang="en-US" baseline="-25000" dirty="0"/>
              <a:t>out</a:t>
            </a:r>
            <a:r>
              <a:rPr lang="en-US" dirty="0"/>
              <a:t> (Borrow out)</a:t>
            </a:r>
            <a:endParaRPr lang="en-US" baseline="-25000" dirty="0"/>
          </a:p>
          <a:p>
            <a:r>
              <a:rPr lang="en-US" dirty="0"/>
              <a:t>Two outputs B</a:t>
            </a:r>
            <a:r>
              <a:rPr lang="en-US" baseline="-25000" dirty="0"/>
              <a:t>in</a:t>
            </a:r>
            <a:r>
              <a:rPr lang="en-US" dirty="0"/>
              <a:t> (Borrow in) &amp; Difference</a:t>
            </a:r>
          </a:p>
        </p:txBody>
      </p:sp>
      <p:graphicFrame>
        <p:nvGraphicFramePr>
          <p:cNvPr id="7" name="Table 6"/>
          <p:cNvGraphicFramePr>
            <a:graphicFrameLocks noGrp="1"/>
          </p:cNvGraphicFramePr>
          <p:nvPr>
            <p:extLst>
              <p:ext uri="{D42A27DB-BD31-4B8C-83A1-F6EECF244321}">
                <p14:modId xmlns:p14="http://schemas.microsoft.com/office/powerpoint/2010/main" val="1108251527"/>
              </p:ext>
            </p:extLst>
          </p:nvPr>
        </p:nvGraphicFramePr>
        <p:xfrm>
          <a:off x="457200" y="2514600"/>
          <a:ext cx="2057401" cy="3429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1">
                  <a:extLst>
                    <a:ext uri="{9D8B030D-6E8A-4147-A177-3AD203B41FA5}">
                      <a16:colId xmlns:a16="http://schemas.microsoft.com/office/drawing/2014/main" val="20002"/>
                    </a:ext>
                  </a:extLst>
                </a:gridCol>
              </a:tblGrid>
              <a:tr h="370840">
                <a:tc>
                  <a:txBody>
                    <a:bodyPr/>
                    <a:lstStyle/>
                    <a:p>
                      <a:r>
                        <a:rPr lang="en-US" dirty="0"/>
                        <a:t>A</a:t>
                      </a:r>
                    </a:p>
                  </a:txBody>
                  <a:tcPr/>
                </a:tc>
                <a:tc>
                  <a:txBody>
                    <a:bodyPr/>
                    <a:lstStyle/>
                    <a:p>
                      <a:r>
                        <a:rPr lang="en-US" dirty="0"/>
                        <a:t>B</a:t>
                      </a:r>
                    </a:p>
                  </a:txBody>
                  <a:tcPr/>
                </a:tc>
                <a:tc>
                  <a:txBody>
                    <a:bodyPr/>
                    <a:lstStyle/>
                    <a:p>
                      <a:r>
                        <a:rPr lang="en-US" dirty="0"/>
                        <a:t>B</a:t>
                      </a:r>
                      <a:r>
                        <a:rPr lang="en-US" baseline="-25000" dirty="0"/>
                        <a:t>out</a:t>
                      </a:r>
                    </a:p>
                  </a:txBody>
                  <a:tcPr/>
                </a:tc>
                <a:extLst>
                  <a:ext uri="{0D108BD9-81ED-4DB2-BD59-A6C34878D82A}">
                    <a16:rowId xmlns:a16="http://schemas.microsoft.com/office/drawing/2014/main" val="10000"/>
                  </a:ext>
                </a:extLst>
              </a:tr>
              <a:tr h="370840">
                <a:tc>
                  <a:txBody>
                    <a:bodyPr/>
                    <a:lstStyle/>
                    <a:p>
                      <a:r>
                        <a:rPr lang="en-US"/>
                        <a:t>0</a:t>
                      </a:r>
                      <a:endParaRPr lang="en-US" dirty="0"/>
                    </a:p>
                  </a:txBody>
                  <a:tcPr/>
                </a:tc>
                <a:tc>
                  <a:txBody>
                    <a:bodyPr/>
                    <a:lstStyle/>
                    <a:p>
                      <a:r>
                        <a:rPr lang="en-US"/>
                        <a:t>0</a:t>
                      </a:r>
                      <a:endParaRPr lang="en-US" dirty="0"/>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46228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14076532"/>
              </p:ext>
            </p:extLst>
          </p:nvPr>
        </p:nvGraphicFramePr>
        <p:xfrm>
          <a:off x="2590800" y="2514600"/>
          <a:ext cx="1541780" cy="370840"/>
        </p:xfrm>
        <a:graphic>
          <a:graphicData uri="http://schemas.openxmlformats.org/drawingml/2006/table">
            <a:tbl>
              <a:tblPr firstRow="1" bandRow="1">
                <a:tableStyleId>{21E4AEA4-8DFA-4A89-87EB-49C32662AFE0}</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370840">
                <a:tc>
                  <a:txBody>
                    <a:bodyPr/>
                    <a:lstStyle/>
                    <a:p>
                      <a:r>
                        <a:rPr lang="en-US" dirty="0"/>
                        <a:t>B</a:t>
                      </a:r>
                      <a:r>
                        <a:rPr lang="en-US" baseline="-25000" dirty="0"/>
                        <a:t>in</a:t>
                      </a:r>
                    </a:p>
                  </a:txBody>
                  <a:tcPr/>
                </a:tc>
                <a:tc>
                  <a:txBody>
                    <a:bodyPr/>
                    <a:lstStyle/>
                    <a:p>
                      <a:r>
                        <a:rPr lang="en-US" dirty="0"/>
                        <a:t>Diff</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43568852"/>
              </p:ext>
            </p:extLst>
          </p:nvPr>
        </p:nvGraphicFramePr>
        <p:xfrm>
          <a:off x="2590800" y="288036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0138547"/>
              </p:ext>
            </p:extLst>
          </p:nvPr>
        </p:nvGraphicFramePr>
        <p:xfrm>
          <a:off x="2590800" y="3282696"/>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73357245"/>
              </p:ext>
            </p:extLst>
          </p:nvPr>
        </p:nvGraphicFramePr>
        <p:xfrm>
          <a:off x="2590800" y="3672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72797962"/>
              </p:ext>
            </p:extLst>
          </p:nvPr>
        </p:nvGraphicFramePr>
        <p:xfrm>
          <a:off x="2590800" y="4053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5181600" y="2209800"/>
            <a:ext cx="1219200" cy="369332"/>
          </a:xfrm>
          <a:prstGeom prst="rect">
            <a:avLst/>
          </a:prstGeom>
          <a:noFill/>
        </p:spPr>
        <p:txBody>
          <a:bodyPr wrap="square" rtlCol="0">
            <a:spAutoFit/>
          </a:bodyPr>
          <a:lstStyle/>
          <a:p>
            <a:r>
              <a:rPr lang="en-US" dirty="0"/>
              <a:t>A       0</a:t>
            </a:r>
          </a:p>
        </p:txBody>
      </p:sp>
      <p:sp>
        <p:nvSpPr>
          <p:cNvPr id="18" name="TextBox 17"/>
          <p:cNvSpPr txBox="1"/>
          <p:nvPr/>
        </p:nvSpPr>
        <p:spPr>
          <a:xfrm>
            <a:off x="5181600" y="2590800"/>
            <a:ext cx="1219200" cy="369332"/>
          </a:xfrm>
          <a:prstGeom prst="rect">
            <a:avLst/>
          </a:prstGeom>
          <a:noFill/>
        </p:spPr>
        <p:txBody>
          <a:bodyPr wrap="square" rtlCol="0">
            <a:spAutoFit/>
          </a:bodyPr>
          <a:lstStyle/>
          <a:p>
            <a:r>
              <a:rPr lang="en-US" dirty="0"/>
              <a:t>B       0</a:t>
            </a:r>
          </a:p>
        </p:txBody>
      </p:sp>
      <p:sp>
        <p:nvSpPr>
          <p:cNvPr id="19" name="TextBox 18"/>
          <p:cNvSpPr txBox="1"/>
          <p:nvPr/>
        </p:nvSpPr>
        <p:spPr>
          <a:xfrm>
            <a:off x="5181600" y="2907268"/>
            <a:ext cx="1219200" cy="369332"/>
          </a:xfrm>
          <a:prstGeom prst="rect">
            <a:avLst/>
          </a:prstGeom>
          <a:noFill/>
        </p:spPr>
        <p:txBody>
          <a:bodyPr wrap="square" rtlCol="0">
            <a:spAutoFit/>
          </a:bodyPr>
          <a:lstStyle/>
          <a:p>
            <a:r>
              <a:rPr lang="en-US" dirty="0"/>
              <a:t>B</a:t>
            </a:r>
            <a:r>
              <a:rPr lang="en-US" baseline="-25000" dirty="0"/>
              <a:t>out </a:t>
            </a:r>
            <a:r>
              <a:rPr lang="en-US" dirty="0"/>
              <a:t>   1</a:t>
            </a:r>
          </a:p>
        </p:txBody>
      </p:sp>
      <p:cxnSp>
        <p:nvCxnSpPr>
          <p:cNvPr id="21" name="Straight Connector 20"/>
          <p:cNvCxnSpPr/>
          <p:nvPr/>
        </p:nvCxnSpPr>
        <p:spPr>
          <a:xfrm>
            <a:off x="4953000" y="32766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31586" y="3352800"/>
            <a:ext cx="438150" cy="369332"/>
          </a:xfrm>
          <a:prstGeom prst="rect">
            <a:avLst/>
          </a:prstGeom>
          <a:noFill/>
        </p:spPr>
        <p:txBody>
          <a:bodyPr wrap="square" rtlCol="0">
            <a:spAutoFit/>
          </a:bodyPr>
          <a:lstStyle/>
          <a:p>
            <a:r>
              <a:rPr lang="en-US" dirty="0"/>
              <a:t>1</a:t>
            </a:r>
          </a:p>
        </p:txBody>
      </p:sp>
      <p:cxnSp>
        <p:nvCxnSpPr>
          <p:cNvPr id="26" name="Straight Arrow Connector 25"/>
          <p:cNvCxnSpPr>
            <a:endCxn id="10" idx="3"/>
          </p:cNvCxnSpPr>
          <p:nvPr/>
        </p:nvCxnSpPr>
        <p:spPr>
          <a:xfrm flipH="1">
            <a:off x="4132580" y="3091934"/>
            <a:ext cx="820420" cy="3736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05400" y="3810000"/>
            <a:ext cx="1219200" cy="369332"/>
          </a:xfrm>
          <a:prstGeom prst="rect">
            <a:avLst/>
          </a:prstGeom>
          <a:noFill/>
        </p:spPr>
        <p:txBody>
          <a:bodyPr wrap="square" rtlCol="0">
            <a:spAutoFit/>
          </a:bodyPr>
          <a:lstStyle/>
          <a:p>
            <a:r>
              <a:rPr lang="en-US" dirty="0"/>
              <a:t>A       0</a:t>
            </a:r>
          </a:p>
        </p:txBody>
      </p:sp>
      <p:sp>
        <p:nvSpPr>
          <p:cNvPr id="28" name="TextBox 27"/>
          <p:cNvSpPr txBox="1"/>
          <p:nvPr/>
        </p:nvSpPr>
        <p:spPr>
          <a:xfrm>
            <a:off x="5105400" y="4191000"/>
            <a:ext cx="1219200" cy="369332"/>
          </a:xfrm>
          <a:prstGeom prst="rect">
            <a:avLst/>
          </a:prstGeom>
          <a:noFill/>
        </p:spPr>
        <p:txBody>
          <a:bodyPr wrap="square" rtlCol="0">
            <a:spAutoFit/>
          </a:bodyPr>
          <a:lstStyle/>
          <a:p>
            <a:r>
              <a:rPr lang="en-US" dirty="0"/>
              <a:t>B       1</a:t>
            </a:r>
          </a:p>
        </p:txBody>
      </p:sp>
      <p:sp>
        <p:nvSpPr>
          <p:cNvPr id="29" name="TextBox 28"/>
          <p:cNvSpPr txBox="1"/>
          <p:nvPr/>
        </p:nvSpPr>
        <p:spPr>
          <a:xfrm>
            <a:off x="5105400" y="4507468"/>
            <a:ext cx="1219200" cy="369332"/>
          </a:xfrm>
          <a:prstGeom prst="rect">
            <a:avLst/>
          </a:prstGeom>
          <a:noFill/>
        </p:spPr>
        <p:txBody>
          <a:bodyPr wrap="square" rtlCol="0">
            <a:spAutoFit/>
          </a:bodyPr>
          <a:lstStyle/>
          <a:p>
            <a:r>
              <a:rPr lang="en-US" dirty="0"/>
              <a:t>B</a:t>
            </a:r>
            <a:r>
              <a:rPr lang="en-US" baseline="-25000" dirty="0"/>
              <a:t>out</a:t>
            </a:r>
            <a:r>
              <a:rPr lang="en-US" dirty="0"/>
              <a:t>     0</a:t>
            </a:r>
          </a:p>
        </p:txBody>
      </p:sp>
      <p:cxnSp>
        <p:nvCxnSpPr>
          <p:cNvPr id="30" name="Straight Connector 29"/>
          <p:cNvCxnSpPr/>
          <p:nvPr/>
        </p:nvCxnSpPr>
        <p:spPr>
          <a:xfrm>
            <a:off x="4876800" y="48768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86400" y="4953000"/>
            <a:ext cx="800100" cy="369332"/>
          </a:xfrm>
          <a:prstGeom prst="rect">
            <a:avLst/>
          </a:prstGeom>
          <a:noFill/>
        </p:spPr>
        <p:txBody>
          <a:bodyPr wrap="square" rtlCol="0">
            <a:spAutoFit/>
          </a:bodyPr>
          <a:lstStyle/>
          <a:p>
            <a:r>
              <a:rPr lang="en-US" dirty="0"/>
              <a:t>1  1</a:t>
            </a:r>
          </a:p>
        </p:txBody>
      </p:sp>
      <p:cxnSp>
        <p:nvCxnSpPr>
          <p:cNvPr id="33" name="Straight Arrow Connector 32"/>
          <p:cNvCxnSpPr/>
          <p:nvPr/>
        </p:nvCxnSpPr>
        <p:spPr>
          <a:xfrm flipH="1" flipV="1">
            <a:off x="4141724" y="3826502"/>
            <a:ext cx="591820" cy="4554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62800" y="3821668"/>
            <a:ext cx="1219200" cy="369332"/>
          </a:xfrm>
          <a:prstGeom prst="rect">
            <a:avLst/>
          </a:prstGeom>
          <a:noFill/>
        </p:spPr>
        <p:txBody>
          <a:bodyPr wrap="square" rtlCol="0">
            <a:spAutoFit/>
          </a:bodyPr>
          <a:lstStyle/>
          <a:p>
            <a:r>
              <a:rPr lang="en-US" dirty="0"/>
              <a:t>A       0</a:t>
            </a:r>
          </a:p>
        </p:txBody>
      </p:sp>
      <p:sp>
        <p:nvSpPr>
          <p:cNvPr id="35" name="TextBox 34"/>
          <p:cNvSpPr txBox="1"/>
          <p:nvPr/>
        </p:nvSpPr>
        <p:spPr>
          <a:xfrm>
            <a:off x="7162800" y="4202668"/>
            <a:ext cx="1219200" cy="369332"/>
          </a:xfrm>
          <a:prstGeom prst="rect">
            <a:avLst/>
          </a:prstGeom>
          <a:noFill/>
        </p:spPr>
        <p:txBody>
          <a:bodyPr wrap="square" rtlCol="0">
            <a:spAutoFit/>
          </a:bodyPr>
          <a:lstStyle/>
          <a:p>
            <a:r>
              <a:rPr lang="en-US" dirty="0"/>
              <a:t>B       1</a:t>
            </a:r>
          </a:p>
        </p:txBody>
      </p:sp>
      <p:sp>
        <p:nvSpPr>
          <p:cNvPr id="36" name="TextBox 35"/>
          <p:cNvSpPr txBox="1"/>
          <p:nvPr/>
        </p:nvSpPr>
        <p:spPr>
          <a:xfrm>
            <a:off x="7162800" y="4519136"/>
            <a:ext cx="1219200" cy="369332"/>
          </a:xfrm>
          <a:prstGeom prst="rect">
            <a:avLst/>
          </a:prstGeom>
          <a:noFill/>
        </p:spPr>
        <p:txBody>
          <a:bodyPr wrap="square" rtlCol="0">
            <a:spAutoFit/>
          </a:bodyPr>
          <a:lstStyle/>
          <a:p>
            <a:r>
              <a:rPr lang="en-US" dirty="0"/>
              <a:t>B</a:t>
            </a:r>
            <a:r>
              <a:rPr lang="en-US" baseline="-25000" dirty="0"/>
              <a:t>out</a:t>
            </a:r>
            <a:r>
              <a:rPr lang="en-US" dirty="0"/>
              <a:t>     1</a:t>
            </a:r>
          </a:p>
        </p:txBody>
      </p:sp>
      <p:cxnSp>
        <p:nvCxnSpPr>
          <p:cNvPr id="37" name="Straight Connector 36"/>
          <p:cNvCxnSpPr/>
          <p:nvPr/>
        </p:nvCxnSpPr>
        <p:spPr>
          <a:xfrm>
            <a:off x="6934200" y="4888468"/>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43800" y="4964668"/>
            <a:ext cx="800100" cy="369332"/>
          </a:xfrm>
          <a:prstGeom prst="rect">
            <a:avLst/>
          </a:prstGeom>
          <a:noFill/>
        </p:spPr>
        <p:txBody>
          <a:bodyPr wrap="square" rtlCol="0">
            <a:spAutoFit/>
          </a:bodyPr>
          <a:lstStyle/>
          <a:p>
            <a:r>
              <a:rPr lang="en-US" dirty="0"/>
              <a:t>1  0</a:t>
            </a:r>
          </a:p>
        </p:txBody>
      </p:sp>
      <p:sp>
        <p:nvSpPr>
          <p:cNvPr id="3" name="Right Brace 2"/>
          <p:cNvSpPr/>
          <p:nvPr/>
        </p:nvSpPr>
        <p:spPr>
          <a:xfrm>
            <a:off x="6019800" y="2699266"/>
            <a:ext cx="266700" cy="50113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248400" y="2765167"/>
            <a:ext cx="533400" cy="369332"/>
          </a:xfrm>
          <a:prstGeom prst="rect">
            <a:avLst/>
          </a:prstGeom>
          <a:noFill/>
        </p:spPr>
        <p:txBody>
          <a:bodyPr wrap="square" rtlCol="0">
            <a:spAutoFit/>
          </a:bodyPr>
          <a:lstStyle/>
          <a:p>
            <a:r>
              <a:rPr lang="en-US" dirty="0"/>
              <a:t>+</a:t>
            </a:r>
          </a:p>
        </p:txBody>
      </p:sp>
      <p:pic>
        <p:nvPicPr>
          <p:cNvPr id="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859" y="2252662"/>
            <a:ext cx="4000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7239000" y="2252662"/>
            <a:ext cx="914400" cy="646331"/>
          </a:xfrm>
          <a:prstGeom prst="rect">
            <a:avLst/>
          </a:prstGeom>
          <a:noFill/>
        </p:spPr>
        <p:txBody>
          <a:bodyPr wrap="square" rtlCol="0">
            <a:spAutoFit/>
          </a:bodyPr>
          <a:lstStyle/>
          <a:p>
            <a:r>
              <a:rPr lang="en-US" dirty="0"/>
              <a:t>8  3</a:t>
            </a:r>
          </a:p>
          <a:p>
            <a:r>
              <a:rPr lang="en-US" dirty="0"/>
              <a:t>1  5</a:t>
            </a:r>
          </a:p>
        </p:txBody>
      </p:sp>
      <p:cxnSp>
        <p:nvCxnSpPr>
          <p:cNvPr id="25" name="Straight Connector 24"/>
          <p:cNvCxnSpPr/>
          <p:nvPr/>
        </p:nvCxnSpPr>
        <p:spPr>
          <a:xfrm>
            <a:off x="7086600" y="2949833"/>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35824" y="2230612"/>
            <a:ext cx="609600" cy="369332"/>
          </a:xfrm>
          <a:prstGeom prst="rect">
            <a:avLst/>
          </a:prstGeom>
          <a:noFill/>
        </p:spPr>
        <p:txBody>
          <a:bodyPr wrap="square" rtlCol="0">
            <a:spAutoFit/>
          </a:bodyPr>
          <a:lstStyle/>
          <a:p>
            <a:r>
              <a:rPr lang="en-US" dirty="0"/>
              <a:t>+10</a:t>
            </a:r>
          </a:p>
        </p:txBody>
      </p:sp>
      <p:sp>
        <p:nvSpPr>
          <p:cNvPr id="43" name="TextBox 42"/>
          <p:cNvSpPr txBox="1"/>
          <p:nvPr/>
        </p:nvSpPr>
        <p:spPr>
          <a:xfrm>
            <a:off x="7543800" y="2960132"/>
            <a:ext cx="304800" cy="369332"/>
          </a:xfrm>
          <a:prstGeom prst="rect">
            <a:avLst/>
          </a:prstGeom>
          <a:noFill/>
        </p:spPr>
        <p:txBody>
          <a:bodyPr wrap="square" rtlCol="0">
            <a:spAutoFit/>
          </a:bodyPr>
          <a:lstStyle/>
          <a:p>
            <a:r>
              <a:rPr lang="en-US" dirty="0"/>
              <a:t>8</a:t>
            </a:r>
          </a:p>
        </p:txBody>
      </p:sp>
      <p:sp>
        <p:nvSpPr>
          <p:cNvPr id="44" name="TextBox 43"/>
          <p:cNvSpPr txBox="1"/>
          <p:nvPr/>
        </p:nvSpPr>
        <p:spPr>
          <a:xfrm>
            <a:off x="6934200" y="2526268"/>
            <a:ext cx="457200" cy="369332"/>
          </a:xfrm>
          <a:prstGeom prst="rect">
            <a:avLst/>
          </a:prstGeom>
          <a:noFill/>
        </p:spPr>
        <p:txBody>
          <a:bodyPr wrap="square" rtlCol="0">
            <a:spAutoFit/>
          </a:bodyPr>
          <a:lstStyle/>
          <a:p>
            <a:r>
              <a:rPr lang="en-US" dirty="0"/>
              <a:t>1+</a:t>
            </a:r>
          </a:p>
        </p:txBody>
      </p:sp>
      <p:sp>
        <p:nvSpPr>
          <p:cNvPr id="45" name="TextBox 44"/>
          <p:cNvSpPr txBox="1"/>
          <p:nvPr/>
        </p:nvSpPr>
        <p:spPr>
          <a:xfrm>
            <a:off x="7239000" y="2971800"/>
            <a:ext cx="304800" cy="369332"/>
          </a:xfrm>
          <a:prstGeom prst="rect">
            <a:avLst/>
          </a:prstGeom>
          <a:noFill/>
        </p:spPr>
        <p:txBody>
          <a:bodyPr wrap="square" rtlCol="0">
            <a:spAutoFit/>
          </a:bodyPr>
          <a:lstStyle/>
          <a:p>
            <a:r>
              <a:rPr lang="en-US" dirty="0"/>
              <a:t>6</a:t>
            </a:r>
          </a:p>
        </p:txBody>
      </p:sp>
      <p:cxnSp>
        <p:nvCxnSpPr>
          <p:cNvPr id="57" name="Elbow Connector 56"/>
          <p:cNvCxnSpPr/>
          <p:nvPr/>
        </p:nvCxnSpPr>
        <p:spPr>
          <a:xfrm flipV="1">
            <a:off x="5181600" y="5257800"/>
            <a:ext cx="2324100" cy="6096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141724" y="4281916"/>
            <a:ext cx="1039876" cy="15854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486400" y="3361944"/>
            <a:ext cx="43815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95373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par>
                                <p:cTn id="33" presetID="2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down)">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down)">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down)">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down)">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down)">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down)">
                                      <p:cBhvr>
                                        <p:cTn id="71" dur="500"/>
                                        <p:tgtEl>
                                          <p:spTgt spid="19"/>
                                        </p:tgtEl>
                                      </p:cBhvr>
                                    </p:animEffect>
                                  </p:childTnLst>
                                </p:cTn>
                              </p:par>
                              <p:par>
                                <p:cTn id="72" presetID="22" presetClass="entr" presetSubtype="4"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down)">
                                      <p:cBhvr>
                                        <p:cTn id="79" dur="500"/>
                                        <p:tgtEl>
                                          <p:spTgt spid="2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down)">
                                      <p:cBhvr>
                                        <p:cTn id="102" dur="5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down)">
                                      <p:cBhvr>
                                        <p:cTn id="107" dur="500"/>
                                        <p:tgtEl>
                                          <p:spTgt spid="26"/>
                                        </p:tgtEl>
                                      </p:cBhvr>
                                    </p:animEffect>
                                  </p:childTnLst>
                                </p:cTn>
                              </p:par>
                              <p:par>
                                <p:cTn id="108" presetID="22" presetClass="entr" presetSubtype="4" fill="hold"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wipe(down)">
                                      <p:cBhvr>
                                        <p:cTn id="110" dur="500"/>
                                        <p:tgtEl>
                                          <p:spTgt spid="1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down)">
                                      <p:cBhvr>
                                        <p:cTn id="115" dur="500"/>
                                        <p:tgtEl>
                                          <p:spTgt spid="2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down)">
                                      <p:cBhvr>
                                        <p:cTn id="118" dur="500"/>
                                        <p:tgtEl>
                                          <p:spTgt spid="28"/>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down)">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down)">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33"/>
                                        </p:tgtEl>
                                        <p:attrNameLst>
                                          <p:attrName>style.visibility</p:attrName>
                                        </p:attrNameLst>
                                      </p:cBhvr>
                                      <p:to>
                                        <p:strVal val="visible"/>
                                      </p:to>
                                    </p:set>
                                    <p:animEffect transition="in" filter="wipe(down)">
                                      <p:cBhvr>
                                        <p:cTn id="136" dur="500"/>
                                        <p:tgtEl>
                                          <p:spTgt spid="33"/>
                                        </p:tgtEl>
                                      </p:cBhvr>
                                    </p:animEffect>
                                  </p:childTnLst>
                                </p:cTn>
                              </p:par>
                              <p:par>
                                <p:cTn id="137" presetID="22" presetClass="entr" presetSubtype="4" fill="hold" nodeType="withEffect">
                                  <p:stCondLst>
                                    <p:cond delay="0"/>
                                  </p:stCondLst>
                                  <p:childTnLst>
                                    <p:set>
                                      <p:cBhvr>
                                        <p:cTn id="138" dur="1" fill="hold">
                                          <p:stCondLst>
                                            <p:cond delay="0"/>
                                          </p:stCondLst>
                                        </p:cTn>
                                        <p:tgtEl>
                                          <p:spTgt spid="11"/>
                                        </p:tgtEl>
                                        <p:attrNameLst>
                                          <p:attrName>style.visibility</p:attrName>
                                        </p:attrNameLst>
                                      </p:cBhvr>
                                      <p:to>
                                        <p:strVal val="visible"/>
                                      </p:to>
                                    </p:set>
                                    <p:animEffect transition="in" filter="wipe(down)">
                                      <p:cBhvr>
                                        <p:cTn id="139" dur="500"/>
                                        <p:tgtEl>
                                          <p:spTgt spid="1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wipe(down)">
                                      <p:cBhvr>
                                        <p:cTn id="144" dur="500"/>
                                        <p:tgtEl>
                                          <p:spTgt spid="35"/>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34"/>
                                        </p:tgtEl>
                                        <p:attrNameLst>
                                          <p:attrName>style.visibility</p:attrName>
                                        </p:attrNameLst>
                                      </p:cBhvr>
                                      <p:to>
                                        <p:strVal val="visible"/>
                                      </p:to>
                                    </p:set>
                                    <p:animEffect transition="in" filter="wipe(down)">
                                      <p:cBhvr>
                                        <p:cTn id="147" dur="500"/>
                                        <p:tgtEl>
                                          <p:spTgt spid="34"/>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wipe(down)">
                                      <p:cBhvr>
                                        <p:cTn id="150" dur="500"/>
                                        <p:tgtEl>
                                          <p:spTgt spid="36"/>
                                        </p:tgtEl>
                                      </p:cBhvr>
                                    </p:animEffect>
                                  </p:childTnLst>
                                </p:cTn>
                              </p:par>
                              <p:par>
                                <p:cTn id="151" presetID="22" presetClass="entr" presetSubtype="4"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down)">
                                      <p:cBhvr>
                                        <p:cTn id="153" dur="500"/>
                                        <p:tgtEl>
                                          <p:spTgt spid="37"/>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wipe(down)">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nodeType="clickEffect">
                                  <p:stCondLst>
                                    <p:cond delay="0"/>
                                  </p:stCondLst>
                                  <p:childTnLst>
                                    <p:set>
                                      <p:cBhvr>
                                        <p:cTn id="162" dur="1" fill="hold">
                                          <p:stCondLst>
                                            <p:cond delay="0"/>
                                          </p:stCondLst>
                                        </p:cTn>
                                        <p:tgtEl>
                                          <p:spTgt spid="12"/>
                                        </p:tgtEl>
                                        <p:attrNameLst>
                                          <p:attrName>style.visibility</p:attrName>
                                        </p:attrNameLst>
                                      </p:cBhvr>
                                      <p:to>
                                        <p:strVal val="visible"/>
                                      </p:to>
                                    </p:set>
                                    <p:animEffect transition="in" filter="wipe(down)">
                                      <p:cBhvr>
                                        <p:cTn id="163" dur="500"/>
                                        <p:tgtEl>
                                          <p:spTgt spid="12"/>
                                        </p:tgtEl>
                                      </p:cBhvr>
                                    </p:animEffect>
                                  </p:childTnLst>
                                </p:cTn>
                              </p:par>
                              <p:par>
                                <p:cTn id="164" presetID="22" presetClass="entr" presetSubtype="4" fill="hold" nodeType="withEffect">
                                  <p:stCondLst>
                                    <p:cond delay="0"/>
                                  </p:stCondLst>
                                  <p:childTnLst>
                                    <p:set>
                                      <p:cBhvr>
                                        <p:cTn id="165" dur="1" fill="hold">
                                          <p:stCondLst>
                                            <p:cond delay="0"/>
                                          </p:stCondLst>
                                        </p:cTn>
                                        <p:tgtEl>
                                          <p:spTgt spid="59"/>
                                        </p:tgtEl>
                                        <p:attrNameLst>
                                          <p:attrName>style.visibility</p:attrName>
                                        </p:attrNameLst>
                                      </p:cBhvr>
                                      <p:to>
                                        <p:strVal val="visible"/>
                                      </p:to>
                                    </p:set>
                                    <p:animEffect transition="in" filter="wipe(down)">
                                      <p:cBhvr>
                                        <p:cTn id="166" dur="500"/>
                                        <p:tgtEl>
                                          <p:spTgt spid="59"/>
                                        </p:tgtEl>
                                      </p:cBhvr>
                                    </p:animEffect>
                                  </p:childTnLst>
                                </p:cTn>
                              </p:par>
                              <p:par>
                                <p:cTn id="167" presetID="22" presetClass="entr" presetSubtype="4" fill="hold" nodeType="withEffect">
                                  <p:stCondLst>
                                    <p:cond delay="0"/>
                                  </p:stCondLst>
                                  <p:childTnLst>
                                    <p:set>
                                      <p:cBhvr>
                                        <p:cTn id="168" dur="1" fill="hold">
                                          <p:stCondLst>
                                            <p:cond delay="0"/>
                                          </p:stCondLst>
                                        </p:cTn>
                                        <p:tgtEl>
                                          <p:spTgt spid="57"/>
                                        </p:tgtEl>
                                        <p:attrNameLst>
                                          <p:attrName>style.visibility</p:attrName>
                                        </p:attrNameLst>
                                      </p:cBhvr>
                                      <p:to>
                                        <p:strVal val="visible"/>
                                      </p:to>
                                    </p:set>
                                    <p:animEffect transition="in" filter="wipe(down)">
                                      <p:cBhvr>
                                        <p:cTn id="16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7" grpId="0"/>
      <p:bldP spid="18" grpId="0"/>
      <p:bldP spid="19" grpId="0"/>
      <p:bldP spid="22" grpId="0"/>
      <p:bldP spid="27" grpId="0"/>
      <p:bldP spid="28" grpId="0"/>
      <p:bldP spid="29" grpId="0"/>
      <p:bldP spid="31" grpId="0"/>
      <p:bldP spid="34" grpId="0"/>
      <p:bldP spid="35" grpId="0"/>
      <p:bldP spid="36" grpId="0"/>
      <p:bldP spid="38" grpId="0"/>
      <p:bldP spid="3" grpId="0" animBg="1"/>
      <p:bldP spid="20" grpId="0"/>
      <p:bldP spid="23" grpId="0"/>
      <p:bldP spid="32" grpId="0"/>
      <p:bldP spid="43" grpId="0"/>
      <p:bldP spid="44" grpId="0"/>
      <p:bldP spid="45"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138" y="3581400"/>
            <a:ext cx="381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905000"/>
            <a:ext cx="381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90500" y="0"/>
            <a:ext cx="7467600" cy="1143000"/>
          </a:xfrm>
        </p:spPr>
        <p:txBody>
          <a:bodyPr/>
          <a:lstStyle/>
          <a:p>
            <a:r>
              <a:rPr lang="en-US" dirty="0"/>
              <a:t> Full-</a:t>
            </a:r>
            <a:r>
              <a:rPr lang="en-US" dirty="0" err="1"/>
              <a:t>Subtractor</a:t>
            </a:r>
            <a:endParaRPr lang="en-US" dirty="0"/>
          </a:p>
        </p:txBody>
      </p:sp>
      <p:sp>
        <p:nvSpPr>
          <p:cNvPr id="4" name="Slide Number Placeholder 3"/>
          <p:cNvSpPr>
            <a:spLocks noGrp="1"/>
          </p:cNvSpPr>
          <p:nvPr>
            <p:ph type="sldNum" sz="quarter" idx="15"/>
          </p:nvPr>
        </p:nvSpPr>
        <p:spPr/>
        <p:txBody>
          <a:bodyPr/>
          <a:lstStyle/>
          <a:p>
            <a:fld id="{F9335B67-DF13-4000-AB04-A320681CBC9C}" type="slidenum">
              <a:rPr lang="en-US" smtClean="0"/>
              <a:t>14</a:t>
            </a:fld>
            <a:endParaRPr lang="en-US"/>
          </a:p>
        </p:txBody>
      </p:sp>
      <p:sp>
        <p:nvSpPr>
          <p:cNvPr id="5" name="Footer Placeholder 4"/>
          <p:cNvSpPr>
            <a:spLocks noGrp="1"/>
          </p:cNvSpPr>
          <p:nvPr>
            <p:ph type="ftr" sz="quarter" idx="16"/>
          </p:nvPr>
        </p:nvSpPr>
        <p:spPr/>
        <p:txBody>
          <a:bodyPr/>
          <a:lstStyle/>
          <a:p>
            <a:r>
              <a:rPr lang="en-US" dirty="0"/>
              <a:t>Lecture 5 &amp; 6</a:t>
            </a:r>
          </a:p>
        </p:txBody>
      </p:sp>
      <p:sp>
        <p:nvSpPr>
          <p:cNvPr id="6" name="Content Placeholder 4"/>
          <p:cNvSpPr>
            <a:spLocks noGrp="1"/>
          </p:cNvSpPr>
          <p:nvPr>
            <p:ph sz="quarter" idx="1"/>
          </p:nvPr>
        </p:nvSpPr>
        <p:spPr>
          <a:xfrm>
            <a:off x="329184" y="1219200"/>
            <a:ext cx="7467600" cy="762000"/>
          </a:xfrm>
        </p:spPr>
        <p:txBody>
          <a:bodyPr>
            <a:normAutofit fontScale="92500" lnSpcReduction="20000"/>
          </a:bodyPr>
          <a:lstStyle/>
          <a:p>
            <a:r>
              <a:rPr lang="en-US" dirty="0"/>
              <a:t>Three inputs A, B &amp; B</a:t>
            </a:r>
            <a:r>
              <a:rPr lang="en-US" baseline="-25000" dirty="0"/>
              <a:t>out</a:t>
            </a:r>
            <a:r>
              <a:rPr lang="en-US" dirty="0"/>
              <a:t> (Borrow out)</a:t>
            </a:r>
            <a:endParaRPr lang="en-US" baseline="-25000" dirty="0"/>
          </a:p>
          <a:p>
            <a:r>
              <a:rPr lang="en-US" dirty="0"/>
              <a:t>Two outputs B</a:t>
            </a:r>
            <a:r>
              <a:rPr lang="en-US" baseline="-25000" dirty="0"/>
              <a:t>in</a:t>
            </a:r>
            <a:r>
              <a:rPr lang="en-US" dirty="0"/>
              <a:t> (Borrow in) &amp; Difference</a:t>
            </a:r>
          </a:p>
        </p:txBody>
      </p:sp>
      <p:graphicFrame>
        <p:nvGraphicFramePr>
          <p:cNvPr id="7" name="Table 6"/>
          <p:cNvGraphicFramePr>
            <a:graphicFrameLocks noGrp="1"/>
          </p:cNvGraphicFramePr>
          <p:nvPr>
            <p:extLst>
              <p:ext uri="{D42A27DB-BD31-4B8C-83A1-F6EECF244321}">
                <p14:modId xmlns:p14="http://schemas.microsoft.com/office/powerpoint/2010/main" val="3415221886"/>
              </p:ext>
            </p:extLst>
          </p:nvPr>
        </p:nvGraphicFramePr>
        <p:xfrm>
          <a:off x="457200" y="2514600"/>
          <a:ext cx="2057401" cy="3429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1">
                  <a:extLst>
                    <a:ext uri="{9D8B030D-6E8A-4147-A177-3AD203B41FA5}">
                      <a16:colId xmlns:a16="http://schemas.microsoft.com/office/drawing/2014/main" val="20002"/>
                    </a:ext>
                  </a:extLst>
                </a:gridCol>
              </a:tblGrid>
              <a:tr h="370840">
                <a:tc>
                  <a:txBody>
                    <a:bodyPr/>
                    <a:lstStyle/>
                    <a:p>
                      <a:r>
                        <a:rPr lang="en-US" dirty="0"/>
                        <a:t>A</a:t>
                      </a:r>
                    </a:p>
                  </a:txBody>
                  <a:tcPr/>
                </a:tc>
                <a:tc>
                  <a:txBody>
                    <a:bodyPr/>
                    <a:lstStyle/>
                    <a:p>
                      <a:r>
                        <a:rPr lang="en-US" dirty="0"/>
                        <a:t>B</a:t>
                      </a:r>
                    </a:p>
                  </a:txBody>
                  <a:tcPr/>
                </a:tc>
                <a:tc>
                  <a:txBody>
                    <a:bodyPr/>
                    <a:lstStyle/>
                    <a:p>
                      <a:r>
                        <a:rPr lang="en-US" dirty="0"/>
                        <a:t>B</a:t>
                      </a:r>
                      <a:r>
                        <a:rPr lang="en-US" baseline="-25000" dirty="0"/>
                        <a:t>out</a:t>
                      </a:r>
                    </a:p>
                  </a:txBody>
                  <a:tcPr/>
                </a:tc>
                <a:extLst>
                  <a:ext uri="{0D108BD9-81ED-4DB2-BD59-A6C34878D82A}">
                    <a16:rowId xmlns:a16="http://schemas.microsoft.com/office/drawing/2014/main" val="10000"/>
                  </a:ext>
                </a:extLst>
              </a:tr>
              <a:tr h="370840">
                <a:tc>
                  <a:txBody>
                    <a:bodyPr/>
                    <a:lstStyle/>
                    <a:p>
                      <a:r>
                        <a:rPr lang="en-US"/>
                        <a:t>0</a:t>
                      </a:r>
                      <a:endParaRPr lang="en-US" dirty="0"/>
                    </a:p>
                  </a:txBody>
                  <a:tcPr/>
                </a:tc>
                <a:tc>
                  <a:txBody>
                    <a:bodyPr/>
                    <a:lstStyle/>
                    <a:p>
                      <a:r>
                        <a:rPr lang="en-US"/>
                        <a:t>0</a:t>
                      </a:r>
                      <a:endParaRPr lang="en-US" dirty="0"/>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46228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82322715"/>
              </p:ext>
            </p:extLst>
          </p:nvPr>
        </p:nvGraphicFramePr>
        <p:xfrm>
          <a:off x="2590800" y="2514600"/>
          <a:ext cx="1541780" cy="370840"/>
        </p:xfrm>
        <a:graphic>
          <a:graphicData uri="http://schemas.openxmlformats.org/drawingml/2006/table">
            <a:tbl>
              <a:tblPr firstRow="1" bandRow="1">
                <a:tableStyleId>{21E4AEA4-8DFA-4A89-87EB-49C32662AFE0}</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370840">
                <a:tc>
                  <a:txBody>
                    <a:bodyPr/>
                    <a:lstStyle/>
                    <a:p>
                      <a:r>
                        <a:rPr lang="en-US" dirty="0"/>
                        <a:t>B</a:t>
                      </a:r>
                      <a:r>
                        <a:rPr lang="en-US" baseline="-25000" dirty="0"/>
                        <a:t>in</a:t>
                      </a:r>
                    </a:p>
                  </a:txBody>
                  <a:tcPr/>
                </a:tc>
                <a:tc>
                  <a:txBody>
                    <a:bodyPr/>
                    <a:lstStyle/>
                    <a:p>
                      <a:r>
                        <a:rPr lang="en-US" dirty="0"/>
                        <a:t>Diff</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35684147"/>
              </p:ext>
            </p:extLst>
          </p:nvPr>
        </p:nvGraphicFramePr>
        <p:xfrm>
          <a:off x="2590800" y="288036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94514955"/>
              </p:ext>
            </p:extLst>
          </p:nvPr>
        </p:nvGraphicFramePr>
        <p:xfrm>
          <a:off x="2590800" y="3282696"/>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3215162"/>
              </p:ext>
            </p:extLst>
          </p:nvPr>
        </p:nvGraphicFramePr>
        <p:xfrm>
          <a:off x="2590800" y="3672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73655467"/>
              </p:ext>
            </p:extLst>
          </p:nvPr>
        </p:nvGraphicFramePr>
        <p:xfrm>
          <a:off x="2590800" y="4053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82527863"/>
              </p:ext>
            </p:extLst>
          </p:nvPr>
        </p:nvGraphicFramePr>
        <p:xfrm>
          <a:off x="2594356" y="4434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69667166"/>
              </p:ext>
            </p:extLst>
          </p:nvPr>
        </p:nvGraphicFramePr>
        <p:xfrm>
          <a:off x="2590800" y="4815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30596615"/>
              </p:ext>
            </p:extLst>
          </p:nvPr>
        </p:nvGraphicFramePr>
        <p:xfrm>
          <a:off x="2590800" y="518160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95249257"/>
              </p:ext>
            </p:extLst>
          </p:nvPr>
        </p:nvGraphicFramePr>
        <p:xfrm>
          <a:off x="2582164" y="5577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5181600" y="2209800"/>
            <a:ext cx="1219200" cy="369332"/>
          </a:xfrm>
          <a:prstGeom prst="rect">
            <a:avLst/>
          </a:prstGeom>
          <a:noFill/>
        </p:spPr>
        <p:txBody>
          <a:bodyPr wrap="square" rtlCol="0">
            <a:spAutoFit/>
          </a:bodyPr>
          <a:lstStyle/>
          <a:p>
            <a:r>
              <a:rPr lang="en-US" dirty="0"/>
              <a:t>A       1</a:t>
            </a:r>
          </a:p>
        </p:txBody>
      </p:sp>
      <p:sp>
        <p:nvSpPr>
          <p:cNvPr id="18" name="TextBox 17"/>
          <p:cNvSpPr txBox="1"/>
          <p:nvPr/>
        </p:nvSpPr>
        <p:spPr>
          <a:xfrm>
            <a:off x="5181600" y="2590800"/>
            <a:ext cx="1219200" cy="369332"/>
          </a:xfrm>
          <a:prstGeom prst="rect">
            <a:avLst/>
          </a:prstGeom>
          <a:noFill/>
        </p:spPr>
        <p:txBody>
          <a:bodyPr wrap="square" rtlCol="0">
            <a:spAutoFit/>
          </a:bodyPr>
          <a:lstStyle/>
          <a:p>
            <a:r>
              <a:rPr lang="en-US" dirty="0"/>
              <a:t>B       0</a:t>
            </a:r>
          </a:p>
        </p:txBody>
      </p:sp>
      <p:sp>
        <p:nvSpPr>
          <p:cNvPr id="19" name="TextBox 18"/>
          <p:cNvSpPr txBox="1"/>
          <p:nvPr/>
        </p:nvSpPr>
        <p:spPr>
          <a:xfrm>
            <a:off x="5181600" y="2907268"/>
            <a:ext cx="1219200" cy="369332"/>
          </a:xfrm>
          <a:prstGeom prst="rect">
            <a:avLst/>
          </a:prstGeom>
          <a:noFill/>
        </p:spPr>
        <p:txBody>
          <a:bodyPr wrap="square" rtlCol="0">
            <a:spAutoFit/>
          </a:bodyPr>
          <a:lstStyle/>
          <a:p>
            <a:r>
              <a:rPr lang="en-US" dirty="0"/>
              <a:t>B</a:t>
            </a:r>
            <a:r>
              <a:rPr lang="en-US" baseline="-25000" dirty="0"/>
              <a:t>out </a:t>
            </a:r>
            <a:r>
              <a:rPr lang="en-US" dirty="0"/>
              <a:t>   0</a:t>
            </a:r>
          </a:p>
        </p:txBody>
      </p:sp>
      <p:cxnSp>
        <p:nvCxnSpPr>
          <p:cNvPr id="21" name="Straight Connector 20"/>
          <p:cNvCxnSpPr/>
          <p:nvPr/>
        </p:nvCxnSpPr>
        <p:spPr>
          <a:xfrm>
            <a:off x="4953000" y="32766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29072" y="3352800"/>
            <a:ext cx="795528" cy="369332"/>
          </a:xfrm>
          <a:prstGeom prst="rect">
            <a:avLst/>
          </a:prstGeom>
          <a:noFill/>
        </p:spPr>
        <p:txBody>
          <a:bodyPr wrap="square" rtlCol="0">
            <a:spAutoFit/>
          </a:bodyPr>
          <a:lstStyle/>
          <a:p>
            <a:r>
              <a:rPr lang="en-US" dirty="0"/>
              <a:t>0  1</a:t>
            </a:r>
          </a:p>
        </p:txBody>
      </p:sp>
      <p:cxnSp>
        <p:nvCxnSpPr>
          <p:cNvPr id="26" name="Straight Arrow Connector 25"/>
          <p:cNvCxnSpPr>
            <a:endCxn id="13" idx="3"/>
          </p:cNvCxnSpPr>
          <p:nvPr/>
        </p:nvCxnSpPr>
        <p:spPr>
          <a:xfrm flipH="1">
            <a:off x="4136136" y="3091934"/>
            <a:ext cx="816864" cy="1525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05400" y="3810000"/>
            <a:ext cx="1219200" cy="369332"/>
          </a:xfrm>
          <a:prstGeom prst="rect">
            <a:avLst/>
          </a:prstGeom>
          <a:noFill/>
        </p:spPr>
        <p:txBody>
          <a:bodyPr wrap="square" rtlCol="0">
            <a:spAutoFit/>
          </a:bodyPr>
          <a:lstStyle/>
          <a:p>
            <a:r>
              <a:rPr lang="en-US" dirty="0"/>
              <a:t>A       1</a:t>
            </a:r>
          </a:p>
        </p:txBody>
      </p:sp>
      <p:sp>
        <p:nvSpPr>
          <p:cNvPr id="28" name="TextBox 27"/>
          <p:cNvSpPr txBox="1"/>
          <p:nvPr/>
        </p:nvSpPr>
        <p:spPr>
          <a:xfrm>
            <a:off x="5105400" y="4191000"/>
            <a:ext cx="1219200" cy="369332"/>
          </a:xfrm>
          <a:prstGeom prst="rect">
            <a:avLst/>
          </a:prstGeom>
          <a:noFill/>
        </p:spPr>
        <p:txBody>
          <a:bodyPr wrap="square" rtlCol="0">
            <a:spAutoFit/>
          </a:bodyPr>
          <a:lstStyle/>
          <a:p>
            <a:r>
              <a:rPr lang="en-US" dirty="0"/>
              <a:t>B       0</a:t>
            </a:r>
          </a:p>
        </p:txBody>
      </p:sp>
      <p:sp>
        <p:nvSpPr>
          <p:cNvPr id="29" name="TextBox 28"/>
          <p:cNvSpPr txBox="1"/>
          <p:nvPr/>
        </p:nvSpPr>
        <p:spPr>
          <a:xfrm>
            <a:off x="5105400" y="4507468"/>
            <a:ext cx="1219200" cy="369332"/>
          </a:xfrm>
          <a:prstGeom prst="rect">
            <a:avLst/>
          </a:prstGeom>
          <a:noFill/>
        </p:spPr>
        <p:txBody>
          <a:bodyPr wrap="square" rtlCol="0">
            <a:spAutoFit/>
          </a:bodyPr>
          <a:lstStyle/>
          <a:p>
            <a:r>
              <a:rPr lang="en-US" dirty="0"/>
              <a:t>B</a:t>
            </a:r>
            <a:r>
              <a:rPr lang="en-US" baseline="-25000" dirty="0"/>
              <a:t>out</a:t>
            </a:r>
            <a:r>
              <a:rPr lang="en-US" dirty="0"/>
              <a:t>     1</a:t>
            </a:r>
          </a:p>
        </p:txBody>
      </p:sp>
      <p:cxnSp>
        <p:nvCxnSpPr>
          <p:cNvPr id="30" name="Straight Connector 29"/>
          <p:cNvCxnSpPr/>
          <p:nvPr/>
        </p:nvCxnSpPr>
        <p:spPr>
          <a:xfrm>
            <a:off x="4876800" y="48768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86400" y="4953000"/>
            <a:ext cx="800100" cy="369332"/>
          </a:xfrm>
          <a:prstGeom prst="rect">
            <a:avLst/>
          </a:prstGeom>
          <a:noFill/>
        </p:spPr>
        <p:txBody>
          <a:bodyPr wrap="square" rtlCol="0">
            <a:spAutoFit/>
          </a:bodyPr>
          <a:lstStyle/>
          <a:p>
            <a:r>
              <a:rPr lang="en-US" dirty="0"/>
              <a:t>0  0</a:t>
            </a:r>
          </a:p>
        </p:txBody>
      </p:sp>
      <p:cxnSp>
        <p:nvCxnSpPr>
          <p:cNvPr id="33" name="Straight Arrow Connector 32"/>
          <p:cNvCxnSpPr>
            <a:endCxn id="14" idx="3"/>
          </p:cNvCxnSpPr>
          <p:nvPr/>
        </p:nvCxnSpPr>
        <p:spPr>
          <a:xfrm flipH="1">
            <a:off x="4132580" y="4281916"/>
            <a:ext cx="600964" cy="716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62800" y="3821668"/>
            <a:ext cx="1219200" cy="369332"/>
          </a:xfrm>
          <a:prstGeom prst="rect">
            <a:avLst/>
          </a:prstGeom>
          <a:noFill/>
        </p:spPr>
        <p:txBody>
          <a:bodyPr wrap="square" rtlCol="0">
            <a:spAutoFit/>
          </a:bodyPr>
          <a:lstStyle/>
          <a:p>
            <a:r>
              <a:rPr lang="en-US" dirty="0"/>
              <a:t>A       1</a:t>
            </a:r>
          </a:p>
        </p:txBody>
      </p:sp>
      <p:sp>
        <p:nvSpPr>
          <p:cNvPr id="35" name="TextBox 34"/>
          <p:cNvSpPr txBox="1"/>
          <p:nvPr/>
        </p:nvSpPr>
        <p:spPr>
          <a:xfrm>
            <a:off x="7162800" y="4202668"/>
            <a:ext cx="1219200" cy="369332"/>
          </a:xfrm>
          <a:prstGeom prst="rect">
            <a:avLst/>
          </a:prstGeom>
          <a:noFill/>
        </p:spPr>
        <p:txBody>
          <a:bodyPr wrap="square" rtlCol="0">
            <a:spAutoFit/>
          </a:bodyPr>
          <a:lstStyle/>
          <a:p>
            <a:r>
              <a:rPr lang="en-US" dirty="0"/>
              <a:t>B       1</a:t>
            </a:r>
          </a:p>
        </p:txBody>
      </p:sp>
      <p:sp>
        <p:nvSpPr>
          <p:cNvPr id="36" name="TextBox 35"/>
          <p:cNvSpPr txBox="1"/>
          <p:nvPr/>
        </p:nvSpPr>
        <p:spPr>
          <a:xfrm>
            <a:off x="7162800" y="4519136"/>
            <a:ext cx="1219200" cy="369332"/>
          </a:xfrm>
          <a:prstGeom prst="rect">
            <a:avLst/>
          </a:prstGeom>
          <a:noFill/>
        </p:spPr>
        <p:txBody>
          <a:bodyPr wrap="square" rtlCol="0">
            <a:spAutoFit/>
          </a:bodyPr>
          <a:lstStyle/>
          <a:p>
            <a:r>
              <a:rPr lang="en-US" dirty="0"/>
              <a:t>B</a:t>
            </a:r>
            <a:r>
              <a:rPr lang="en-US" baseline="-25000" dirty="0"/>
              <a:t>out</a:t>
            </a:r>
            <a:r>
              <a:rPr lang="en-US" dirty="0"/>
              <a:t>     1</a:t>
            </a:r>
          </a:p>
        </p:txBody>
      </p:sp>
      <p:cxnSp>
        <p:nvCxnSpPr>
          <p:cNvPr id="37" name="Straight Connector 36"/>
          <p:cNvCxnSpPr/>
          <p:nvPr/>
        </p:nvCxnSpPr>
        <p:spPr>
          <a:xfrm>
            <a:off x="6934200" y="4888468"/>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43800" y="4964668"/>
            <a:ext cx="800100" cy="369332"/>
          </a:xfrm>
          <a:prstGeom prst="rect">
            <a:avLst/>
          </a:prstGeom>
          <a:noFill/>
        </p:spPr>
        <p:txBody>
          <a:bodyPr wrap="square" rtlCol="0">
            <a:spAutoFit/>
          </a:bodyPr>
          <a:lstStyle/>
          <a:p>
            <a:r>
              <a:rPr lang="en-US" dirty="0"/>
              <a:t>1  1</a:t>
            </a:r>
          </a:p>
        </p:txBody>
      </p:sp>
      <p:sp>
        <p:nvSpPr>
          <p:cNvPr id="23" name="TextBox 22"/>
          <p:cNvSpPr txBox="1"/>
          <p:nvPr/>
        </p:nvSpPr>
        <p:spPr>
          <a:xfrm>
            <a:off x="7239000" y="2252662"/>
            <a:ext cx="914400" cy="646331"/>
          </a:xfrm>
          <a:prstGeom prst="rect">
            <a:avLst/>
          </a:prstGeom>
          <a:noFill/>
        </p:spPr>
        <p:txBody>
          <a:bodyPr wrap="square" rtlCol="0">
            <a:spAutoFit/>
          </a:bodyPr>
          <a:lstStyle/>
          <a:p>
            <a:r>
              <a:rPr lang="en-US" dirty="0"/>
              <a:t>8  3</a:t>
            </a:r>
          </a:p>
          <a:p>
            <a:r>
              <a:rPr lang="en-US" dirty="0"/>
              <a:t>1  5</a:t>
            </a:r>
          </a:p>
        </p:txBody>
      </p:sp>
      <p:cxnSp>
        <p:nvCxnSpPr>
          <p:cNvPr id="25" name="Straight Connector 24"/>
          <p:cNvCxnSpPr/>
          <p:nvPr/>
        </p:nvCxnSpPr>
        <p:spPr>
          <a:xfrm>
            <a:off x="7086600" y="2949833"/>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35824" y="2230612"/>
            <a:ext cx="609600" cy="369332"/>
          </a:xfrm>
          <a:prstGeom prst="rect">
            <a:avLst/>
          </a:prstGeom>
          <a:noFill/>
        </p:spPr>
        <p:txBody>
          <a:bodyPr wrap="square" rtlCol="0">
            <a:spAutoFit/>
          </a:bodyPr>
          <a:lstStyle/>
          <a:p>
            <a:r>
              <a:rPr lang="en-US" dirty="0"/>
              <a:t>+10</a:t>
            </a:r>
          </a:p>
        </p:txBody>
      </p:sp>
      <p:sp>
        <p:nvSpPr>
          <p:cNvPr id="43" name="TextBox 42"/>
          <p:cNvSpPr txBox="1"/>
          <p:nvPr/>
        </p:nvSpPr>
        <p:spPr>
          <a:xfrm>
            <a:off x="7543800" y="2960132"/>
            <a:ext cx="304800" cy="369332"/>
          </a:xfrm>
          <a:prstGeom prst="rect">
            <a:avLst/>
          </a:prstGeom>
          <a:noFill/>
        </p:spPr>
        <p:txBody>
          <a:bodyPr wrap="square" rtlCol="0">
            <a:spAutoFit/>
          </a:bodyPr>
          <a:lstStyle/>
          <a:p>
            <a:r>
              <a:rPr lang="en-US" dirty="0"/>
              <a:t>8</a:t>
            </a:r>
          </a:p>
        </p:txBody>
      </p:sp>
      <p:sp>
        <p:nvSpPr>
          <p:cNvPr id="44" name="TextBox 43"/>
          <p:cNvSpPr txBox="1"/>
          <p:nvPr/>
        </p:nvSpPr>
        <p:spPr>
          <a:xfrm>
            <a:off x="6934200" y="2526268"/>
            <a:ext cx="457200" cy="369332"/>
          </a:xfrm>
          <a:prstGeom prst="rect">
            <a:avLst/>
          </a:prstGeom>
          <a:noFill/>
        </p:spPr>
        <p:txBody>
          <a:bodyPr wrap="square" rtlCol="0">
            <a:spAutoFit/>
          </a:bodyPr>
          <a:lstStyle/>
          <a:p>
            <a:r>
              <a:rPr lang="en-US" dirty="0"/>
              <a:t>1+</a:t>
            </a:r>
          </a:p>
        </p:txBody>
      </p:sp>
      <p:sp>
        <p:nvSpPr>
          <p:cNvPr id="45" name="TextBox 44"/>
          <p:cNvSpPr txBox="1"/>
          <p:nvPr/>
        </p:nvSpPr>
        <p:spPr>
          <a:xfrm>
            <a:off x="7239000" y="2971800"/>
            <a:ext cx="304800" cy="369332"/>
          </a:xfrm>
          <a:prstGeom prst="rect">
            <a:avLst/>
          </a:prstGeom>
          <a:noFill/>
        </p:spPr>
        <p:txBody>
          <a:bodyPr wrap="square" rtlCol="0">
            <a:spAutoFit/>
          </a:bodyPr>
          <a:lstStyle/>
          <a:p>
            <a:r>
              <a:rPr lang="en-US" dirty="0"/>
              <a:t>6</a:t>
            </a:r>
          </a:p>
        </p:txBody>
      </p:sp>
      <p:cxnSp>
        <p:nvCxnSpPr>
          <p:cNvPr id="57" name="Elbow Connector 56"/>
          <p:cNvCxnSpPr>
            <a:stCxn id="16" idx="3"/>
          </p:cNvCxnSpPr>
          <p:nvPr/>
        </p:nvCxnSpPr>
        <p:spPr>
          <a:xfrm flipV="1">
            <a:off x="4123944" y="5257800"/>
            <a:ext cx="3381756" cy="50292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Right Brace 46"/>
          <p:cNvSpPr/>
          <p:nvPr/>
        </p:nvSpPr>
        <p:spPr>
          <a:xfrm>
            <a:off x="8040624" y="4281916"/>
            <a:ext cx="303276" cy="51868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8343900" y="4281916"/>
            <a:ext cx="342900" cy="369332"/>
          </a:xfrm>
          <a:prstGeom prst="rect">
            <a:avLst/>
          </a:prstGeom>
          <a:noFill/>
        </p:spPr>
        <p:txBody>
          <a:bodyPr wrap="square" rtlCol="0">
            <a:spAutoFit/>
          </a:bodyPr>
          <a:lstStyle/>
          <a:p>
            <a:r>
              <a:rPr lang="en-US" dirty="0"/>
              <a:t>2</a:t>
            </a:r>
          </a:p>
        </p:txBody>
      </p:sp>
      <p:sp>
        <p:nvSpPr>
          <p:cNvPr id="52" name="TextBox 51"/>
          <p:cNvSpPr txBox="1"/>
          <p:nvPr/>
        </p:nvSpPr>
        <p:spPr>
          <a:xfrm>
            <a:off x="7888224" y="3821668"/>
            <a:ext cx="609600" cy="369332"/>
          </a:xfrm>
          <a:prstGeom prst="rect">
            <a:avLst/>
          </a:prstGeom>
          <a:noFill/>
        </p:spPr>
        <p:txBody>
          <a:bodyPr wrap="square" rtlCol="0">
            <a:spAutoFit/>
          </a:bodyPr>
          <a:lstStyle/>
          <a:p>
            <a:r>
              <a:rPr lang="en-US" dirty="0"/>
              <a:t>+2</a:t>
            </a:r>
          </a:p>
        </p:txBody>
      </p:sp>
      <p:cxnSp>
        <p:nvCxnSpPr>
          <p:cNvPr id="53" name="Straight Arrow Connector 52"/>
          <p:cNvCxnSpPr/>
          <p:nvPr/>
        </p:nvCxnSpPr>
        <p:spPr>
          <a:xfrm flipH="1">
            <a:off x="4114800" y="4281916"/>
            <a:ext cx="618744" cy="10520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par>
                                <p:cTn id="57" presetID="22" presetClass="entr" presetSubtype="4"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00"/>
                                        <p:tgtEl>
                                          <p:spTgt spid="14"/>
                                        </p:tgtEl>
                                      </p:cBhvr>
                                    </p:animEffect>
                                  </p:childTnLst>
                                </p:cTn>
                              </p:par>
                              <p:par>
                                <p:cTn id="60" presetID="22" presetClass="entr" presetSubtype="4"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down)">
                                      <p:cBhvr>
                                        <p:cTn id="81" dur="500"/>
                                        <p:tgtEl>
                                          <p:spTgt spid="47"/>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down)">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down)">
                                      <p:cBhvr>
                                        <p:cTn id="89" dur="500"/>
                                        <p:tgtEl>
                                          <p:spTgt spid="5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down)">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wipe(down)">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wipe(down)">
                                      <p:cBhvr>
                                        <p:cTn id="102" dur="500"/>
                                        <p:tgtEl>
                                          <p:spTgt spid="16"/>
                                        </p:tgtEl>
                                      </p:cBhvr>
                                    </p:animEffect>
                                  </p:childTnLst>
                                </p:cTn>
                              </p:par>
                              <p:par>
                                <p:cTn id="103" presetID="22" presetClass="entr" presetSubtype="4" fill="hold"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wipe(down)">
                                      <p:cBhvr>
                                        <p:cTn id="10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p:bldP spid="27" grpId="0"/>
      <p:bldP spid="28" grpId="0"/>
      <p:bldP spid="29" grpId="0"/>
      <p:bldP spid="31" grpId="0"/>
      <p:bldP spid="34" grpId="0"/>
      <p:bldP spid="35" grpId="0"/>
      <p:bldP spid="36" grpId="0"/>
      <p:bldP spid="38" grpId="0"/>
      <p:bldP spid="47" grpId="0" animBg="1"/>
      <p:bldP spid="48"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a:t>
            </a:r>
            <a:r>
              <a:rPr lang="en-US" dirty="0" err="1"/>
              <a:t>Subtractor</a:t>
            </a:r>
            <a:endParaRPr lang="en-US" dirty="0"/>
          </a:p>
        </p:txBody>
      </p:sp>
      <p:sp>
        <p:nvSpPr>
          <p:cNvPr id="4" name="Slide Number Placeholder 3"/>
          <p:cNvSpPr>
            <a:spLocks noGrp="1"/>
          </p:cNvSpPr>
          <p:nvPr>
            <p:ph type="sldNum" sz="quarter" idx="15"/>
          </p:nvPr>
        </p:nvSpPr>
        <p:spPr/>
        <p:txBody>
          <a:bodyPr/>
          <a:lstStyle/>
          <a:p>
            <a:fld id="{F9335B67-DF13-4000-AB04-A320681CBC9C}" type="slidenum">
              <a:rPr lang="en-US" smtClean="0"/>
              <a:t>15</a:t>
            </a:fld>
            <a:endParaRPr lang="en-US"/>
          </a:p>
        </p:txBody>
      </p:sp>
      <p:sp>
        <p:nvSpPr>
          <p:cNvPr id="5" name="Footer Placeholder 4"/>
          <p:cNvSpPr>
            <a:spLocks noGrp="1"/>
          </p:cNvSpPr>
          <p:nvPr>
            <p:ph type="ftr" sz="quarter" idx="16"/>
          </p:nvPr>
        </p:nvSpPr>
        <p:spPr/>
        <p:txBody>
          <a:bodyPr/>
          <a:lstStyle/>
          <a:p>
            <a:r>
              <a:rPr lang="en-US"/>
              <a:t>Lecture 5 &amp; 6</a:t>
            </a:r>
          </a:p>
        </p:txBody>
      </p:sp>
      <p:graphicFrame>
        <p:nvGraphicFramePr>
          <p:cNvPr id="6" name="Table 5"/>
          <p:cNvGraphicFramePr>
            <a:graphicFrameLocks noGrp="1"/>
          </p:cNvGraphicFramePr>
          <p:nvPr>
            <p:extLst>
              <p:ext uri="{D42A27DB-BD31-4B8C-83A1-F6EECF244321}">
                <p14:modId xmlns:p14="http://schemas.microsoft.com/office/powerpoint/2010/main" val="586609610"/>
              </p:ext>
            </p:extLst>
          </p:nvPr>
        </p:nvGraphicFramePr>
        <p:xfrm>
          <a:off x="457200" y="1676400"/>
          <a:ext cx="3048000" cy="3352797"/>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2533">
                <a:tc>
                  <a:txBody>
                    <a:bodyPr/>
                    <a:lstStyle/>
                    <a:p>
                      <a:r>
                        <a:rPr lang="en-US" dirty="0"/>
                        <a:t>A</a:t>
                      </a:r>
                    </a:p>
                  </a:txBody>
                  <a:tcPr/>
                </a:tc>
                <a:tc>
                  <a:txBody>
                    <a:bodyPr/>
                    <a:lstStyle/>
                    <a:p>
                      <a:r>
                        <a:rPr lang="en-US" dirty="0"/>
                        <a:t>B</a:t>
                      </a:r>
                    </a:p>
                  </a:txBody>
                  <a:tcPr/>
                </a:tc>
                <a:tc>
                  <a:txBody>
                    <a:bodyPr/>
                    <a:lstStyle/>
                    <a:p>
                      <a:r>
                        <a:rPr lang="en-US" baseline="0" dirty="0"/>
                        <a:t>B</a:t>
                      </a:r>
                      <a:r>
                        <a:rPr lang="en-US" baseline="-25000" dirty="0"/>
                        <a:t>out</a:t>
                      </a:r>
                    </a:p>
                  </a:txBody>
                  <a:tcPr/>
                </a:tc>
                <a:tc>
                  <a:txBody>
                    <a:bodyPr/>
                    <a:lstStyle/>
                    <a:p>
                      <a:r>
                        <a:rPr lang="en-US" baseline="0" dirty="0"/>
                        <a:t>B</a:t>
                      </a:r>
                      <a:r>
                        <a:rPr lang="en-US" baseline="-25000" dirty="0"/>
                        <a:t>in</a:t>
                      </a:r>
                    </a:p>
                  </a:txBody>
                  <a:tcPr/>
                </a:tc>
                <a:tc>
                  <a:txBody>
                    <a:bodyPr/>
                    <a:lstStyle/>
                    <a:p>
                      <a:r>
                        <a:rPr lang="en-US" dirty="0"/>
                        <a:t>Diff</a:t>
                      </a:r>
                    </a:p>
                  </a:txBody>
                  <a:tcPr/>
                </a:tc>
                <a:extLst>
                  <a:ext uri="{0D108BD9-81ED-4DB2-BD59-A6C34878D82A}">
                    <a16:rowId xmlns:a16="http://schemas.microsoft.com/office/drawing/2014/main" val="10000"/>
                  </a:ext>
                </a:extLst>
              </a:tr>
              <a:tr h="372533">
                <a:tc>
                  <a:txBody>
                    <a:bodyPr/>
                    <a:lstStyle/>
                    <a:p>
                      <a:r>
                        <a:rPr lang="en-US" dirty="0"/>
                        <a:t>0</a:t>
                      </a:r>
                    </a:p>
                  </a:txBody>
                  <a:tcPr/>
                </a:tc>
                <a:tc>
                  <a:txBody>
                    <a:bodyPr/>
                    <a:lstStyle/>
                    <a:p>
                      <a:r>
                        <a:rPr lang="en-US"/>
                        <a:t>0</a:t>
                      </a:r>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2533">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2533">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2533">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2533">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5"/>
                  </a:ext>
                </a:extLst>
              </a:tr>
              <a:tr h="372533">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2533">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7"/>
                  </a:ext>
                </a:extLst>
              </a:tr>
              <a:tr h="372533">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cxnSp>
        <p:nvCxnSpPr>
          <p:cNvPr id="8" name="Straight Arrow Connector 7"/>
          <p:cNvCxnSpPr/>
          <p:nvPr/>
        </p:nvCxnSpPr>
        <p:spPr>
          <a:xfrm flipH="1">
            <a:off x="3200400" y="25908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200400" y="29718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01924" y="37338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00400" y="48006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2362200"/>
            <a:ext cx="1143000" cy="369332"/>
          </a:xfrm>
          <a:prstGeom prst="rect">
            <a:avLst/>
          </a:prstGeom>
          <a:noFill/>
        </p:spPr>
        <p:txBody>
          <a:bodyPr wrap="square" rtlCol="0">
            <a:spAutoFit/>
          </a:bodyPr>
          <a:lstStyle/>
          <a:p>
            <a:r>
              <a:rPr lang="en-US" dirty="0"/>
              <a:t>A</a:t>
            </a:r>
            <a:r>
              <a:rPr lang="en-US" baseline="30000" dirty="0"/>
              <a:t>0</a:t>
            </a:r>
            <a:r>
              <a:rPr lang="en-US" dirty="0"/>
              <a:t>B</a:t>
            </a:r>
            <a:r>
              <a:rPr lang="en-US" baseline="30000" dirty="0"/>
              <a:t>0</a:t>
            </a:r>
            <a:r>
              <a:rPr lang="en-US" dirty="0"/>
              <a:t>B</a:t>
            </a:r>
            <a:r>
              <a:rPr lang="en-US" baseline="-25000" dirty="0"/>
              <a:t>out</a:t>
            </a:r>
          </a:p>
        </p:txBody>
      </p:sp>
      <p:sp>
        <p:nvSpPr>
          <p:cNvPr id="13" name="TextBox 12"/>
          <p:cNvSpPr txBox="1"/>
          <p:nvPr/>
        </p:nvSpPr>
        <p:spPr>
          <a:xfrm>
            <a:off x="3925824" y="2787134"/>
            <a:ext cx="1331976" cy="369332"/>
          </a:xfrm>
          <a:prstGeom prst="rect">
            <a:avLst/>
          </a:prstGeom>
          <a:noFill/>
        </p:spPr>
        <p:txBody>
          <a:bodyPr wrap="square" rtlCol="0">
            <a:spAutoFit/>
          </a:bodyPr>
          <a:lstStyle/>
          <a:p>
            <a:r>
              <a:rPr lang="en-US" dirty="0"/>
              <a:t>A</a:t>
            </a:r>
            <a:r>
              <a:rPr lang="en-US" baseline="30000" dirty="0"/>
              <a:t>0</a:t>
            </a:r>
            <a:r>
              <a:rPr lang="en-US" dirty="0"/>
              <a:t>BB</a:t>
            </a:r>
            <a:r>
              <a:rPr lang="en-US" baseline="30000" dirty="0"/>
              <a:t>0</a:t>
            </a:r>
            <a:r>
              <a:rPr lang="en-US" baseline="-25000" dirty="0"/>
              <a:t>out</a:t>
            </a:r>
            <a:endParaRPr lang="en-US" baseline="30000" dirty="0"/>
          </a:p>
        </p:txBody>
      </p:sp>
      <p:sp>
        <p:nvSpPr>
          <p:cNvPr id="14" name="TextBox 13"/>
          <p:cNvSpPr txBox="1"/>
          <p:nvPr/>
        </p:nvSpPr>
        <p:spPr>
          <a:xfrm>
            <a:off x="3925824" y="3505200"/>
            <a:ext cx="1143000" cy="369332"/>
          </a:xfrm>
          <a:prstGeom prst="rect">
            <a:avLst/>
          </a:prstGeom>
          <a:noFill/>
        </p:spPr>
        <p:txBody>
          <a:bodyPr wrap="square" rtlCol="0">
            <a:spAutoFit/>
          </a:bodyPr>
          <a:lstStyle/>
          <a:p>
            <a:r>
              <a:rPr lang="en-US" dirty="0"/>
              <a:t>AB</a:t>
            </a:r>
            <a:r>
              <a:rPr lang="en-US" baseline="30000" dirty="0"/>
              <a:t>0</a:t>
            </a:r>
            <a:r>
              <a:rPr lang="en-US" dirty="0"/>
              <a:t>B</a:t>
            </a:r>
            <a:r>
              <a:rPr lang="en-US" baseline="30000" dirty="0"/>
              <a:t>0</a:t>
            </a:r>
            <a:r>
              <a:rPr lang="en-US" baseline="-25000" dirty="0"/>
              <a:t>out</a:t>
            </a:r>
          </a:p>
        </p:txBody>
      </p:sp>
      <p:sp>
        <p:nvSpPr>
          <p:cNvPr id="15" name="TextBox 14"/>
          <p:cNvSpPr txBox="1"/>
          <p:nvPr/>
        </p:nvSpPr>
        <p:spPr>
          <a:xfrm>
            <a:off x="3965448" y="4615934"/>
            <a:ext cx="1143000" cy="369332"/>
          </a:xfrm>
          <a:prstGeom prst="rect">
            <a:avLst/>
          </a:prstGeom>
          <a:noFill/>
        </p:spPr>
        <p:txBody>
          <a:bodyPr wrap="square" rtlCol="0">
            <a:spAutoFit/>
          </a:bodyPr>
          <a:lstStyle/>
          <a:p>
            <a:r>
              <a:rPr lang="en-US" dirty="0" err="1"/>
              <a:t>ABB</a:t>
            </a:r>
            <a:r>
              <a:rPr lang="en-US" baseline="-25000" dirty="0" err="1"/>
              <a:t>out</a:t>
            </a:r>
            <a:endParaRPr lang="en-US" baseline="-25000" dirty="0"/>
          </a:p>
        </p:txBody>
      </p:sp>
      <p:sp>
        <p:nvSpPr>
          <p:cNvPr id="16" name="TextBox 15"/>
          <p:cNvSpPr txBox="1"/>
          <p:nvPr/>
        </p:nvSpPr>
        <p:spPr>
          <a:xfrm>
            <a:off x="525780" y="5334000"/>
            <a:ext cx="6248400" cy="369332"/>
          </a:xfrm>
          <a:prstGeom prst="rect">
            <a:avLst/>
          </a:prstGeom>
          <a:noFill/>
        </p:spPr>
        <p:txBody>
          <a:bodyPr wrap="square" rtlCol="0">
            <a:spAutoFit/>
          </a:bodyPr>
          <a:lstStyle/>
          <a:p>
            <a:r>
              <a:rPr lang="en-US" dirty="0"/>
              <a:t>Diff = A</a:t>
            </a:r>
            <a:r>
              <a:rPr lang="en-US" baseline="30000" dirty="0"/>
              <a:t>0</a:t>
            </a:r>
            <a:r>
              <a:rPr lang="en-US" dirty="0"/>
              <a:t>B</a:t>
            </a:r>
            <a:r>
              <a:rPr lang="en-US" baseline="30000" dirty="0"/>
              <a:t>0</a:t>
            </a:r>
            <a:r>
              <a:rPr lang="en-US" dirty="0"/>
              <a:t>B</a:t>
            </a:r>
            <a:r>
              <a:rPr lang="en-US" baseline="-25000" dirty="0"/>
              <a:t>out</a:t>
            </a:r>
            <a:r>
              <a:rPr lang="en-US" dirty="0"/>
              <a:t> + A</a:t>
            </a:r>
            <a:r>
              <a:rPr lang="en-US" baseline="30000" dirty="0"/>
              <a:t>0</a:t>
            </a:r>
            <a:r>
              <a:rPr lang="en-US" dirty="0"/>
              <a:t>BB</a:t>
            </a:r>
            <a:r>
              <a:rPr lang="en-US" baseline="30000" dirty="0"/>
              <a:t>0</a:t>
            </a:r>
            <a:r>
              <a:rPr lang="en-US" baseline="-25000" dirty="0"/>
              <a:t>out</a:t>
            </a:r>
            <a:r>
              <a:rPr lang="en-US" baseline="30000" dirty="0"/>
              <a:t> </a:t>
            </a:r>
            <a:r>
              <a:rPr lang="en-US" dirty="0"/>
              <a:t> + AB</a:t>
            </a:r>
            <a:r>
              <a:rPr lang="en-US" baseline="30000" dirty="0"/>
              <a:t>0</a:t>
            </a:r>
            <a:r>
              <a:rPr lang="en-US" dirty="0"/>
              <a:t>B</a:t>
            </a:r>
            <a:r>
              <a:rPr lang="en-US" baseline="30000" dirty="0"/>
              <a:t>0</a:t>
            </a:r>
            <a:r>
              <a:rPr lang="en-US" baseline="-25000" dirty="0"/>
              <a:t>out</a:t>
            </a:r>
            <a:r>
              <a:rPr lang="en-US" dirty="0"/>
              <a:t> + </a:t>
            </a:r>
            <a:r>
              <a:rPr lang="en-US" dirty="0" err="1"/>
              <a:t>ABB</a:t>
            </a:r>
            <a:r>
              <a:rPr lang="en-US" baseline="-25000" dirty="0" err="1"/>
              <a:t>out</a:t>
            </a:r>
            <a:endParaRPr lang="en-US" baseline="-25000" dirty="0"/>
          </a:p>
        </p:txBody>
      </p:sp>
      <p:cxnSp>
        <p:nvCxnSpPr>
          <p:cNvPr id="18" name="Straight Arrow Connector 17"/>
          <p:cNvCxnSpPr/>
          <p:nvPr/>
        </p:nvCxnSpPr>
        <p:spPr>
          <a:xfrm flipH="1">
            <a:off x="2590800" y="304800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14600" y="2731532"/>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590800" y="337466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438400" y="495300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3600" y="4724400"/>
            <a:ext cx="1143000" cy="369332"/>
          </a:xfrm>
          <a:prstGeom prst="rect">
            <a:avLst/>
          </a:prstGeom>
          <a:noFill/>
        </p:spPr>
        <p:txBody>
          <a:bodyPr wrap="square" rtlCol="0">
            <a:spAutoFit/>
          </a:bodyPr>
          <a:lstStyle/>
          <a:p>
            <a:r>
              <a:rPr lang="en-US" dirty="0" err="1"/>
              <a:t>ABB</a:t>
            </a:r>
            <a:r>
              <a:rPr lang="en-US" baseline="-25000" dirty="0" err="1"/>
              <a:t>out</a:t>
            </a:r>
            <a:endParaRPr lang="en-US" baseline="-25000" dirty="0"/>
          </a:p>
        </p:txBody>
      </p:sp>
      <p:sp>
        <p:nvSpPr>
          <p:cNvPr id="23" name="TextBox 22"/>
          <p:cNvSpPr txBox="1"/>
          <p:nvPr/>
        </p:nvSpPr>
        <p:spPr>
          <a:xfrm>
            <a:off x="6172200" y="3320534"/>
            <a:ext cx="1143000" cy="369332"/>
          </a:xfrm>
          <a:prstGeom prst="rect">
            <a:avLst/>
          </a:prstGeom>
          <a:noFill/>
        </p:spPr>
        <p:txBody>
          <a:bodyPr wrap="square" rtlCol="0">
            <a:spAutoFit/>
          </a:bodyPr>
          <a:lstStyle/>
          <a:p>
            <a:r>
              <a:rPr lang="en-US" dirty="0"/>
              <a:t>A</a:t>
            </a:r>
            <a:r>
              <a:rPr lang="en-US" baseline="30000" dirty="0"/>
              <a:t>0</a:t>
            </a:r>
            <a:r>
              <a:rPr lang="en-US" dirty="0"/>
              <a:t>BB</a:t>
            </a:r>
            <a:r>
              <a:rPr lang="en-US" baseline="-25000" dirty="0"/>
              <a:t>out</a:t>
            </a:r>
          </a:p>
        </p:txBody>
      </p:sp>
      <p:sp>
        <p:nvSpPr>
          <p:cNvPr id="24" name="TextBox 23"/>
          <p:cNvSpPr txBox="1"/>
          <p:nvPr/>
        </p:nvSpPr>
        <p:spPr>
          <a:xfrm>
            <a:off x="6172200" y="2971800"/>
            <a:ext cx="1143000" cy="369332"/>
          </a:xfrm>
          <a:prstGeom prst="rect">
            <a:avLst/>
          </a:prstGeom>
          <a:noFill/>
        </p:spPr>
        <p:txBody>
          <a:bodyPr wrap="square" rtlCol="0">
            <a:spAutoFit/>
          </a:bodyPr>
          <a:lstStyle/>
          <a:p>
            <a:r>
              <a:rPr lang="en-US" dirty="0"/>
              <a:t>A</a:t>
            </a:r>
            <a:r>
              <a:rPr lang="en-US" baseline="30000" dirty="0"/>
              <a:t>0</a:t>
            </a:r>
            <a:r>
              <a:rPr lang="en-US" dirty="0"/>
              <a:t>BB</a:t>
            </a:r>
            <a:r>
              <a:rPr lang="en-US" baseline="30000" dirty="0"/>
              <a:t>0</a:t>
            </a:r>
            <a:r>
              <a:rPr lang="en-US" baseline="-25000" dirty="0"/>
              <a:t>out</a:t>
            </a:r>
            <a:endParaRPr lang="en-US" baseline="30000" dirty="0"/>
          </a:p>
        </p:txBody>
      </p:sp>
      <p:sp>
        <p:nvSpPr>
          <p:cNvPr id="25" name="TextBox 24"/>
          <p:cNvSpPr txBox="1"/>
          <p:nvPr/>
        </p:nvSpPr>
        <p:spPr>
          <a:xfrm>
            <a:off x="6112764" y="2568202"/>
            <a:ext cx="1143000" cy="369332"/>
          </a:xfrm>
          <a:prstGeom prst="rect">
            <a:avLst/>
          </a:prstGeom>
          <a:noFill/>
        </p:spPr>
        <p:txBody>
          <a:bodyPr wrap="square" rtlCol="0">
            <a:spAutoFit/>
          </a:bodyPr>
          <a:lstStyle/>
          <a:p>
            <a:r>
              <a:rPr lang="en-US" dirty="0"/>
              <a:t>A</a:t>
            </a:r>
            <a:r>
              <a:rPr lang="en-US" baseline="30000" dirty="0"/>
              <a:t>0</a:t>
            </a:r>
            <a:r>
              <a:rPr lang="en-US" dirty="0"/>
              <a:t>B</a:t>
            </a:r>
            <a:r>
              <a:rPr lang="en-US" baseline="30000" dirty="0"/>
              <a:t>0</a:t>
            </a:r>
            <a:r>
              <a:rPr lang="en-US" dirty="0"/>
              <a:t>B</a:t>
            </a:r>
            <a:r>
              <a:rPr lang="en-US" baseline="-25000" dirty="0"/>
              <a:t>out</a:t>
            </a:r>
          </a:p>
        </p:txBody>
      </p:sp>
      <p:sp>
        <p:nvSpPr>
          <p:cNvPr id="26" name="TextBox 25"/>
          <p:cNvSpPr txBox="1"/>
          <p:nvPr/>
        </p:nvSpPr>
        <p:spPr>
          <a:xfrm>
            <a:off x="609600" y="5772912"/>
            <a:ext cx="5905500" cy="369332"/>
          </a:xfrm>
          <a:prstGeom prst="rect">
            <a:avLst/>
          </a:prstGeom>
          <a:noFill/>
        </p:spPr>
        <p:txBody>
          <a:bodyPr wrap="square" rtlCol="0">
            <a:spAutoFit/>
          </a:bodyPr>
          <a:lstStyle/>
          <a:p>
            <a:r>
              <a:rPr lang="en-US" dirty="0"/>
              <a:t>B</a:t>
            </a:r>
            <a:r>
              <a:rPr lang="en-US" baseline="-25000" dirty="0"/>
              <a:t>in</a:t>
            </a:r>
            <a:r>
              <a:rPr lang="en-US" dirty="0"/>
              <a:t> = A</a:t>
            </a:r>
            <a:r>
              <a:rPr lang="en-US" baseline="30000" dirty="0"/>
              <a:t>0</a:t>
            </a:r>
            <a:r>
              <a:rPr lang="en-US" dirty="0"/>
              <a:t>B</a:t>
            </a:r>
            <a:r>
              <a:rPr lang="en-US" baseline="30000" dirty="0"/>
              <a:t>0</a:t>
            </a:r>
            <a:r>
              <a:rPr lang="en-US" dirty="0"/>
              <a:t>B</a:t>
            </a:r>
            <a:r>
              <a:rPr lang="en-US" baseline="-25000" dirty="0"/>
              <a:t>out</a:t>
            </a:r>
            <a:r>
              <a:rPr lang="en-US" dirty="0"/>
              <a:t> + A</a:t>
            </a:r>
            <a:r>
              <a:rPr lang="en-US" baseline="30000" dirty="0"/>
              <a:t>0</a:t>
            </a:r>
            <a:r>
              <a:rPr lang="en-US" dirty="0"/>
              <a:t>BB</a:t>
            </a:r>
            <a:r>
              <a:rPr lang="en-US" baseline="30000" dirty="0"/>
              <a:t>0</a:t>
            </a:r>
            <a:r>
              <a:rPr lang="en-US" baseline="-25000" dirty="0"/>
              <a:t>out</a:t>
            </a:r>
            <a:r>
              <a:rPr lang="en-US" baseline="30000" dirty="0"/>
              <a:t> </a:t>
            </a:r>
            <a:r>
              <a:rPr lang="en-US" dirty="0"/>
              <a:t>+ A</a:t>
            </a:r>
            <a:r>
              <a:rPr lang="en-US" baseline="30000" dirty="0"/>
              <a:t>0</a:t>
            </a:r>
            <a:r>
              <a:rPr lang="en-US" dirty="0"/>
              <a:t>BB</a:t>
            </a:r>
            <a:r>
              <a:rPr lang="en-US" baseline="-25000" dirty="0"/>
              <a:t>out</a:t>
            </a:r>
            <a:r>
              <a:rPr lang="en-US" dirty="0"/>
              <a:t> + </a:t>
            </a:r>
            <a:r>
              <a:rPr lang="en-US" dirty="0" err="1"/>
              <a:t>ABB</a:t>
            </a:r>
            <a:r>
              <a:rPr lang="en-US" baseline="-25000" dirty="0" err="1"/>
              <a:t>out</a:t>
            </a:r>
            <a:r>
              <a:rPr lang="en-US" dirty="0"/>
              <a:t> </a:t>
            </a:r>
            <a:endParaRPr lang="en-US" baseline="30000" dirty="0"/>
          </a:p>
        </p:txBody>
      </p:sp>
    </p:spTree>
    <p:extLst>
      <p:ext uri="{BB962C8B-B14F-4D97-AF65-F5344CB8AC3E}">
        <p14:creationId xmlns:p14="http://schemas.microsoft.com/office/powerpoint/2010/main" val="102642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par>
                                <p:cTn id="40" presetID="22" presetClass="entr" presetSubtype="4"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par>
                                <p:cTn id="52" presetID="22" presetClass="entr" presetSubtype="4"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down)">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2" grpId="0"/>
      <p:bldP spid="23" grpId="0"/>
      <p:bldP spid="24"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a:t>
            </a:r>
            <a:r>
              <a:rPr lang="en-US" dirty="0" err="1"/>
              <a:t>Subtractor</a:t>
            </a:r>
            <a:endParaRPr lang="en-US" dirty="0"/>
          </a:p>
        </p:txBody>
      </p:sp>
      <p:sp>
        <p:nvSpPr>
          <p:cNvPr id="4" name="Slide Number Placeholder 3"/>
          <p:cNvSpPr>
            <a:spLocks noGrp="1"/>
          </p:cNvSpPr>
          <p:nvPr>
            <p:ph type="sldNum" sz="quarter" idx="15"/>
          </p:nvPr>
        </p:nvSpPr>
        <p:spPr/>
        <p:txBody>
          <a:bodyPr/>
          <a:lstStyle/>
          <a:p>
            <a:fld id="{F9335B67-DF13-4000-AB04-A320681CBC9C}" type="slidenum">
              <a:rPr lang="en-US" smtClean="0"/>
              <a:t>16</a:t>
            </a:fld>
            <a:endParaRPr lang="en-US"/>
          </a:p>
        </p:txBody>
      </p:sp>
      <p:sp>
        <p:nvSpPr>
          <p:cNvPr id="5" name="Footer Placeholder 4"/>
          <p:cNvSpPr>
            <a:spLocks noGrp="1"/>
          </p:cNvSpPr>
          <p:nvPr>
            <p:ph type="ftr" sz="quarter" idx="16"/>
          </p:nvPr>
        </p:nvSpPr>
        <p:spPr/>
        <p:txBody>
          <a:bodyPr/>
          <a:lstStyle/>
          <a:p>
            <a:r>
              <a:rPr lang="en-US"/>
              <a:t>Lecture 5 &amp; 6</a:t>
            </a:r>
          </a:p>
        </p:txBody>
      </p:sp>
      <p:sp>
        <p:nvSpPr>
          <p:cNvPr id="3" name="TextBox 2"/>
          <p:cNvSpPr txBox="1"/>
          <p:nvPr/>
        </p:nvSpPr>
        <p:spPr>
          <a:xfrm>
            <a:off x="1066800" y="2057400"/>
            <a:ext cx="4590288" cy="369332"/>
          </a:xfrm>
          <a:prstGeom prst="rect">
            <a:avLst/>
          </a:prstGeom>
          <a:noFill/>
        </p:spPr>
        <p:txBody>
          <a:bodyPr wrap="square" rtlCol="0">
            <a:spAutoFit/>
          </a:bodyPr>
          <a:lstStyle/>
          <a:p>
            <a:r>
              <a:rPr lang="en-US" dirty="0"/>
              <a:t>= </a:t>
            </a:r>
            <a:r>
              <a:rPr lang="en-US" dirty="0">
                <a:solidFill>
                  <a:srgbClr val="FF0000"/>
                </a:solidFill>
              </a:rPr>
              <a:t>A</a:t>
            </a:r>
            <a:r>
              <a:rPr lang="en-US" baseline="30000" dirty="0">
                <a:solidFill>
                  <a:srgbClr val="FF0000"/>
                </a:solidFill>
              </a:rPr>
              <a:t>0</a:t>
            </a:r>
            <a:r>
              <a:rPr lang="en-US" dirty="0">
                <a:solidFill>
                  <a:srgbClr val="FF0000"/>
                </a:solidFill>
              </a:rPr>
              <a:t>(B</a:t>
            </a:r>
            <a:r>
              <a:rPr lang="en-US" baseline="30000" dirty="0">
                <a:solidFill>
                  <a:srgbClr val="FF0000"/>
                </a:solidFill>
              </a:rPr>
              <a:t>0</a:t>
            </a:r>
            <a:r>
              <a:rPr lang="en-US" dirty="0">
                <a:solidFill>
                  <a:srgbClr val="FF0000"/>
                </a:solidFill>
              </a:rPr>
              <a:t>B</a:t>
            </a:r>
            <a:r>
              <a:rPr lang="en-US" baseline="-25000" dirty="0">
                <a:solidFill>
                  <a:srgbClr val="FF0000"/>
                </a:solidFill>
              </a:rPr>
              <a:t>out</a:t>
            </a:r>
            <a:r>
              <a:rPr lang="en-US" dirty="0">
                <a:solidFill>
                  <a:srgbClr val="FF0000"/>
                </a:solidFill>
              </a:rPr>
              <a:t> + BB</a:t>
            </a:r>
            <a:r>
              <a:rPr lang="en-US" baseline="30000" dirty="0">
                <a:solidFill>
                  <a:srgbClr val="FF0000"/>
                </a:solidFill>
              </a:rPr>
              <a:t>0</a:t>
            </a:r>
            <a:r>
              <a:rPr lang="en-US" baseline="-25000" dirty="0">
                <a:solidFill>
                  <a:srgbClr val="FF0000"/>
                </a:solidFill>
              </a:rPr>
              <a:t>out</a:t>
            </a:r>
            <a:r>
              <a:rPr lang="en-US" dirty="0">
                <a:solidFill>
                  <a:srgbClr val="FF0000"/>
                </a:solidFill>
              </a:rPr>
              <a:t>)</a:t>
            </a:r>
            <a:r>
              <a:rPr lang="en-US" baseline="30000" dirty="0">
                <a:solidFill>
                  <a:srgbClr val="FF0000"/>
                </a:solidFill>
              </a:rPr>
              <a:t> </a:t>
            </a:r>
            <a:r>
              <a:rPr lang="en-US" dirty="0">
                <a:solidFill>
                  <a:srgbClr val="FF0000"/>
                </a:solidFill>
              </a:rPr>
              <a:t> </a:t>
            </a:r>
            <a:r>
              <a:rPr lang="en-US" dirty="0"/>
              <a:t>+ A(B</a:t>
            </a:r>
            <a:r>
              <a:rPr lang="en-US" baseline="30000" dirty="0"/>
              <a:t>0</a:t>
            </a:r>
            <a:r>
              <a:rPr lang="en-US" dirty="0"/>
              <a:t>B</a:t>
            </a:r>
            <a:r>
              <a:rPr lang="en-US" baseline="30000" dirty="0"/>
              <a:t>0</a:t>
            </a:r>
            <a:r>
              <a:rPr lang="en-US" baseline="-25000" dirty="0"/>
              <a:t>out</a:t>
            </a:r>
            <a:r>
              <a:rPr lang="en-US" dirty="0"/>
              <a:t>+BB</a:t>
            </a:r>
            <a:r>
              <a:rPr lang="en-US" baseline="-25000" dirty="0"/>
              <a:t>out</a:t>
            </a:r>
            <a:r>
              <a:rPr lang="en-US" dirty="0"/>
              <a:t>) </a:t>
            </a:r>
          </a:p>
        </p:txBody>
      </p:sp>
      <p:sp>
        <p:nvSpPr>
          <p:cNvPr id="27" name="TextBox 26"/>
          <p:cNvSpPr txBox="1"/>
          <p:nvPr/>
        </p:nvSpPr>
        <p:spPr>
          <a:xfrm>
            <a:off x="1066800" y="2450068"/>
            <a:ext cx="4590288" cy="369332"/>
          </a:xfrm>
          <a:prstGeom prst="rect">
            <a:avLst/>
          </a:prstGeom>
          <a:noFill/>
        </p:spPr>
        <p:txBody>
          <a:bodyPr wrap="square" rtlCol="0">
            <a:spAutoFit/>
          </a:bodyPr>
          <a:lstStyle/>
          <a:p>
            <a:r>
              <a:rPr lang="en-US" dirty="0"/>
              <a:t>= </a:t>
            </a:r>
            <a:r>
              <a:rPr lang="en-US" dirty="0">
                <a:solidFill>
                  <a:srgbClr val="FF0000"/>
                </a:solidFill>
              </a:rPr>
              <a:t>A</a:t>
            </a:r>
            <a:r>
              <a:rPr lang="en-US" baseline="30000" dirty="0">
                <a:solidFill>
                  <a:srgbClr val="FF0000"/>
                </a:solidFill>
              </a:rPr>
              <a:t>0</a:t>
            </a:r>
            <a:r>
              <a:rPr lang="en-US" dirty="0">
                <a:solidFill>
                  <a:srgbClr val="FF0000"/>
                </a:solidFill>
              </a:rPr>
              <a:t>(B</a:t>
            </a:r>
            <a:r>
              <a:rPr lang="en-US" baseline="30000" dirty="0">
                <a:solidFill>
                  <a:srgbClr val="FF0000"/>
                </a:solidFill>
              </a:rPr>
              <a:t> </a:t>
            </a:r>
            <a:r>
              <a:rPr lang="en-US" dirty="0">
                <a:solidFill>
                  <a:srgbClr val="FF0000"/>
                </a:solidFill>
              </a:rPr>
              <a:t>⊕ B</a:t>
            </a:r>
            <a:r>
              <a:rPr lang="en-US" baseline="-25000" dirty="0">
                <a:solidFill>
                  <a:srgbClr val="FF0000"/>
                </a:solidFill>
              </a:rPr>
              <a:t>out</a:t>
            </a:r>
            <a:r>
              <a:rPr lang="en-US" dirty="0">
                <a:solidFill>
                  <a:srgbClr val="FF0000"/>
                </a:solidFill>
              </a:rPr>
              <a:t>)</a:t>
            </a:r>
            <a:r>
              <a:rPr lang="en-US" baseline="30000" dirty="0">
                <a:solidFill>
                  <a:srgbClr val="FF0000"/>
                </a:solidFill>
              </a:rPr>
              <a:t> </a:t>
            </a:r>
            <a:r>
              <a:rPr lang="en-US" dirty="0">
                <a:solidFill>
                  <a:srgbClr val="FF0000"/>
                </a:solidFill>
              </a:rPr>
              <a:t> </a:t>
            </a:r>
            <a:r>
              <a:rPr lang="en-US" dirty="0"/>
              <a:t>+ A(B ⊕ B</a:t>
            </a:r>
            <a:r>
              <a:rPr lang="en-US" baseline="-25000" dirty="0"/>
              <a:t>out</a:t>
            </a:r>
            <a:r>
              <a:rPr lang="en-US" dirty="0"/>
              <a:t>)</a:t>
            </a:r>
            <a:r>
              <a:rPr lang="en-US" baseline="30000" dirty="0"/>
              <a:t>0</a:t>
            </a:r>
          </a:p>
        </p:txBody>
      </p:sp>
      <p:sp>
        <p:nvSpPr>
          <p:cNvPr id="28" name="TextBox 27"/>
          <p:cNvSpPr txBox="1"/>
          <p:nvPr/>
        </p:nvSpPr>
        <p:spPr>
          <a:xfrm>
            <a:off x="1124712" y="2831068"/>
            <a:ext cx="4590288" cy="369332"/>
          </a:xfrm>
          <a:prstGeom prst="rect">
            <a:avLst/>
          </a:prstGeom>
          <a:noFill/>
        </p:spPr>
        <p:txBody>
          <a:bodyPr wrap="square" rtlCol="0">
            <a:spAutoFit/>
          </a:bodyPr>
          <a:lstStyle/>
          <a:p>
            <a:r>
              <a:rPr lang="en-US" dirty="0"/>
              <a:t>= A</a:t>
            </a:r>
            <a:r>
              <a:rPr lang="en-US" baseline="30000" dirty="0"/>
              <a:t> </a:t>
            </a:r>
            <a:r>
              <a:rPr lang="en-US" dirty="0"/>
              <a:t>⊕ (B</a:t>
            </a:r>
            <a:r>
              <a:rPr lang="en-US" baseline="30000" dirty="0"/>
              <a:t> </a:t>
            </a:r>
            <a:r>
              <a:rPr lang="en-US" dirty="0"/>
              <a:t>⊕ B</a:t>
            </a:r>
            <a:r>
              <a:rPr lang="en-US" baseline="-25000" dirty="0"/>
              <a:t>out</a:t>
            </a:r>
            <a:r>
              <a:rPr lang="en-US" dirty="0"/>
              <a:t>)</a:t>
            </a:r>
            <a:endParaRPr lang="en-US" baseline="30000" dirty="0"/>
          </a:p>
        </p:txBody>
      </p:sp>
      <p:sp>
        <p:nvSpPr>
          <p:cNvPr id="29" name="TextBox 28"/>
          <p:cNvSpPr txBox="1"/>
          <p:nvPr/>
        </p:nvSpPr>
        <p:spPr>
          <a:xfrm>
            <a:off x="1143000" y="4294632"/>
            <a:ext cx="4876800" cy="369332"/>
          </a:xfrm>
          <a:prstGeom prst="rect">
            <a:avLst/>
          </a:prstGeom>
          <a:noFill/>
        </p:spPr>
        <p:txBody>
          <a:bodyPr wrap="square" rtlCol="0">
            <a:spAutoFit/>
          </a:bodyPr>
          <a:lstStyle/>
          <a:p>
            <a:r>
              <a:rPr lang="en-US" dirty="0"/>
              <a:t>= </a:t>
            </a:r>
            <a:r>
              <a:rPr lang="en-US" dirty="0">
                <a:solidFill>
                  <a:srgbClr val="FF0000"/>
                </a:solidFill>
              </a:rPr>
              <a:t>A</a:t>
            </a:r>
            <a:r>
              <a:rPr lang="en-US" baseline="30000" dirty="0">
                <a:solidFill>
                  <a:srgbClr val="FF0000"/>
                </a:solidFill>
              </a:rPr>
              <a:t>0</a:t>
            </a:r>
            <a:r>
              <a:rPr lang="en-US" dirty="0">
                <a:solidFill>
                  <a:srgbClr val="FF0000"/>
                </a:solidFill>
              </a:rPr>
              <a:t>(B</a:t>
            </a:r>
            <a:r>
              <a:rPr lang="en-US" baseline="30000" dirty="0">
                <a:solidFill>
                  <a:srgbClr val="FF0000"/>
                </a:solidFill>
              </a:rPr>
              <a:t>0</a:t>
            </a:r>
            <a:r>
              <a:rPr lang="en-US" dirty="0">
                <a:solidFill>
                  <a:srgbClr val="FF0000"/>
                </a:solidFill>
              </a:rPr>
              <a:t>B</a:t>
            </a:r>
            <a:r>
              <a:rPr lang="en-US" baseline="-25000" dirty="0">
                <a:solidFill>
                  <a:srgbClr val="FF0000"/>
                </a:solidFill>
              </a:rPr>
              <a:t>out</a:t>
            </a:r>
            <a:r>
              <a:rPr lang="en-US" dirty="0">
                <a:solidFill>
                  <a:srgbClr val="FF0000"/>
                </a:solidFill>
              </a:rPr>
              <a:t> + BB</a:t>
            </a:r>
            <a:r>
              <a:rPr lang="en-US" baseline="30000" dirty="0">
                <a:solidFill>
                  <a:srgbClr val="FF0000"/>
                </a:solidFill>
              </a:rPr>
              <a:t>0</a:t>
            </a:r>
            <a:r>
              <a:rPr lang="en-US" baseline="-25000" dirty="0">
                <a:solidFill>
                  <a:srgbClr val="FF0000"/>
                </a:solidFill>
              </a:rPr>
              <a:t>out</a:t>
            </a:r>
            <a:r>
              <a:rPr lang="en-US" dirty="0">
                <a:solidFill>
                  <a:srgbClr val="FF0000"/>
                </a:solidFill>
              </a:rPr>
              <a:t>)</a:t>
            </a:r>
            <a:r>
              <a:rPr lang="en-US" dirty="0"/>
              <a:t> + B B</a:t>
            </a:r>
            <a:r>
              <a:rPr lang="en-US" baseline="-25000" dirty="0"/>
              <a:t>out</a:t>
            </a:r>
            <a:r>
              <a:rPr lang="en-US" dirty="0"/>
              <a:t>(A</a:t>
            </a:r>
            <a:r>
              <a:rPr lang="en-US" baseline="30000" dirty="0"/>
              <a:t>0</a:t>
            </a:r>
            <a:r>
              <a:rPr lang="en-US" dirty="0"/>
              <a:t> + A ) </a:t>
            </a:r>
            <a:endParaRPr lang="en-US" baseline="30000" dirty="0"/>
          </a:p>
        </p:txBody>
      </p:sp>
      <p:sp>
        <p:nvSpPr>
          <p:cNvPr id="30" name="TextBox 29"/>
          <p:cNvSpPr txBox="1"/>
          <p:nvPr/>
        </p:nvSpPr>
        <p:spPr>
          <a:xfrm>
            <a:off x="1143000" y="4736068"/>
            <a:ext cx="4876800" cy="369332"/>
          </a:xfrm>
          <a:prstGeom prst="rect">
            <a:avLst/>
          </a:prstGeom>
          <a:noFill/>
        </p:spPr>
        <p:txBody>
          <a:bodyPr wrap="square" rtlCol="0">
            <a:spAutoFit/>
          </a:bodyPr>
          <a:lstStyle/>
          <a:p>
            <a:r>
              <a:rPr lang="en-US" dirty="0"/>
              <a:t>= </a:t>
            </a:r>
            <a:r>
              <a:rPr lang="en-US" dirty="0">
                <a:solidFill>
                  <a:srgbClr val="FF0000"/>
                </a:solidFill>
              </a:rPr>
              <a:t>A</a:t>
            </a:r>
            <a:r>
              <a:rPr lang="en-US" baseline="30000" dirty="0">
                <a:solidFill>
                  <a:srgbClr val="FF0000"/>
                </a:solidFill>
              </a:rPr>
              <a:t>0</a:t>
            </a:r>
            <a:r>
              <a:rPr lang="en-US" dirty="0">
                <a:solidFill>
                  <a:srgbClr val="FF0000"/>
                </a:solidFill>
              </a:rPr>
              <a:t>(B ⊕</a:t>
            </a:r>
            <a:r>
              <a:rPr lang="en-US" dirty="0"/>
              <a:t> </a:t>
            </a:r>
            <a:r>
              <a:rPr lang="en-US" dirty="0">
                <a:solidFill>
                  <a:srgbClr val="FF0000"/>
                </a:solidFill>
              </a:rPr>
              <a:t>B</a:t>
            </a:r>
            <a:r>
              <a:rPr lang="en-US" baseline="-25000" dirty="0">
                <a:solidFill>
                  <a:srgbClr val="FF0000"/>
                </a:solidFill>
              </a:rPr>
              <a:t>out</a:t>
            </a:r>
            <a:r>
              <a:rPr lang="en-US" dirty="0">
                <a:solidFill>
                  <a:srgbClr val="FF0000"/>
                </a:solidFill>
              </a:rPr>
              <a:t>)</a:t>
            </a:r>
            <a:r>
              <a:rPr lang="en-US" dirty="0"/>
              <a:t> + B B</a:t>
            </a:r>
            <a:r>
              <a:rPr lang="en-US" baseline="-25000" dirty="0"/>
              <a:t>out</a:t>
            </a:r>
            <a:r>
              <a:rPr lang="en-US" dirty="0"/>
              <a:t> </a:t>
            </a:r>
            <a:endParaRPr lang="en-US" baseline="30000" dirty="0"/>
          </a:p>
        </p:txBody>
      </p:sp>
      <p:sp>
        <p:nvSpPr>
          <p:cNvPr id="13" name="TextBox 12"/>
          <p:cNvSpPr txBox="1"/>
          <p:nvPr/>
        </p:nvSpPr>
        <p:spPr>
          <a:xfrm>
            <a:off x="609600" y="1524000"/>
            <a:ext cx="6248400" cy="369332"/>
          </a:xfrm>
          <a:prstGeom prst="rect">
            <a:avLst/>
          </a:prstGeom>
          <a:noFill/>
        </p:spPr>
        <p:txBody>
          <a:bodyPr wrap="square" rtlCol="0">
            <a:spAutoFit/>
          </a:bodyPr>
          <a:lstStyle/>
          <a:p>
            <a:r>
              <a:rPr lang="en-US" dirty="0"/>
              <a:t>Diff = A</a:t>
            </a:r>
            <a:r>
              <a:rPr lang="en-US" baseline="30000" dirty="0"/>
              <a:t>0</a:t>
            </a:r>
            <a:r>
              <a:rPr lang="en-US" dirty="0"/>
              <a:t>B</a:t>
            </a:r>
            <a:r>
              <a:rPr lang="en-US" baseline="30000" dirty="0"/>
              <a:t>0</a:t>
            </a:r>
            <a:r>
              <a:rPr lang="en-US" dirty="0"/>
              <a:t>B</a:t>
            </a:r>
            <a:r>
              <a:rPr lang="en-US" baseline="-25000" dirty="0"/>
              <a:t>out</a:t>
            </a:r>
            <a:r>
              <a:rPr lang="en-US" dirty="0"/>
              <a:t> + A</a:t>
            </a:r>
            <a:r>
              <a:rPr lang="en-US" baseline="30000" dirty="0"/>
              <a:t>0</a:t>
            </a:r>
            <a:r>
              <a:rPr lang="en-US" dirty="0"/>
              <a:t>BB</a:t>
            </a:r>
            <a:r>
              <a:rPr lang="en-US" baseline="30000" dirty="0"/>
              <a:t>0</a:t>
            </a:r>
            <a:r>
              <a:rPr lang="en-US" baseline="-25000" dirty="0"/>
              <a:t>out</a:t>
            </a:r>
            <a:r>
              <a:rPr lang="en-US" baseline="30000" dirty="0"/>
              <a:t> </a:t>
            </a:r>
            <a:r>
              <a:rPr lang="en-US" dirty="0"/>
              <a:t> + AB</a:t>
            </a:r>
            <a:r>
              <a:rPr lang="en-US" baseline="30000" dirty="0"/>
              <a:t>0</a:t>
            </a:r>
            <a:r>
              <a:rPr lang="en-US" dirty="0"/>
              <a:t>B</a:t>
            </a:r>
            <a:r>
              <a:rPr lang="en-US" baseline="30000" dirty="0"/>
              <a:t>0</a:t>
            </a:r>
            <a:r>
              <a:rPr lang="en-US" baseline="-25000" dirty="0"/>
              <a:t>out</a:t>
            </a:r>
            <a:r>
              <a:rPr lang="en-US" dirty="0"/>
              <a:t> + </a:t>
            </a:r>
            <a:r>
              <a:rPr lang="en-US" dirty="0" err="1"/>
              <a:t>ABB</a:t>
            </a:r>
            <a:r>
              <a:rPr lang="en-US" baseline="-25000" dirty="0" err="1"/>
              <a:t>out</a:t>
            </a:r>
            <a:endParaRPr lang="en-US" baseline="-25000" dirty="0"/>
          </a:p>
        </p:txBody>
      </p:sp>
      <p:sp>
        <p:nvSpPr>
          <p:cNvPr id="14" name="TextBox 13"/>
          <p:cNvSpPr txBox="1"/>
          <p:nvPr/>
        </p:nvSpPr>
        <p:spPr>
          <a:xfrm>
            <a:off x="723900" y="3962400"/>
            <a:ext cx="5905500" cy="369332"/>
          </a:xfrm>
          <a:prstGeom prst="rect">
            <a:avLst/>
          </a:prstGeom>
          <a:noFill/>
        </p:spPr>
        <p:txBody>
          <a:bodyPr wrap="square" rtlCol="0">
            <a:spAutoFit/>
          </a:bodyPr>
          <a:lstStyle/>
          <a:p>
            <a:r>
              <a:rPr lang="en-US" dirty="0"/>
              <a:t>B</a:t>
            </a:r>
            <a:r>
              <a:rPr lang="en-US" baseline="-25000" dirty="0"/>
              <a:t>in</a:t>
            </a:r>
            <a:r>
              <a:rPr lang="en-US" dirty="0"/>
              <a:t> = A</a:t>
            </a:r>
            <a:r>
              <a:rPr lang="en-US" baseline="30000" dirty="0"/>
              <a:t>0</a:t>
            </a:r>
            <a:r>
              <a:rPr lang="en-US" dirty="0"/>
              <a:t>B</a:t>
            </a:r>
            <a:r>
              <a:rPr lang="en-US" baseline="30000" dirty="0"/>
              <a:t>0</a:t>
            </a:r>
            <a:r>
              <a:rPr lang="en-US" dirty="0"/>
              <a:t>B</a:t>
            </a:r>
            <a:r>
              <a:rPr lang="en-US" baseline="-25000" dirty="0"/>
              <a:t>out</a:t>
            </a:r>
            <a:r>
              <a:rPr lang="en-US" dirty="0"/>
              <a:t> + A</a:t>
            </a:r>
            <a:r>
              <a:rPr lang="en-US" baseline="30000" dirty="0"/>
              <a:t>0</a:t>
            </a:r>
            <a:r>
              <a:rPr lang="en-US" dirty="0"/>
              <a:t>BB</a:t>
            </a:r>
            <a:r>
              <a:rPr lang="en-US" baseline="30000" dirty="0"/>
              <a:t>0</a:t>
            </a:r>
            <a:r>
              <a:rPr lang="en-US" baseline="-25000" dirty="0"/>
              <a:t>out</a:t>
            </a:r>
            <a:r>
              <a:rPr lang="en-US" baseline="30000" dirty="0"/>
              <a:t> </a:t>
            </a:r>
            <a:r>
              <a:rPr lang="en-US" dirty="0"/>
              <a:t>+ A</a:t>
            </a:r>
            <a:r>
              <a:rPr lang="en-US" baseline="30000" dirty="0"/>
              <a:t>0</a:t>
            </a:r>
            <a:r>
              <a:rPr lang="en-US" dirty="0"/>
              <a:t>BB</a:t>
            </a:r>
            <a:r>
              <a:rPr lang="en-US" baseline="-25000" dirty="0"/>
              <a:t>out</a:t>
            </a:r>
            <a:r>
              <a:rPr lang="en-US" dirty="0"/>
              <a:t> + </a:t>
            </a:r>
            <a:r>
              <a:rPr lang="en-US" dirty="0" err="1"/>
              <a:t>ABB</a:t>
            </a:r>
            <a:r>
              <a:rPr lang="en-US" baseline="-25000" dirty="0" err="1"/>
              <a:t>out</a:t>
            </a:r>
            <a:r>
              <a:rPr lang="en-US" dirty="0"/>
              <a:t> </a:t>
            </a:r>
            <a:endParaRPr lang="en-US" baseline="30000" dirty="0"/>
          </a:p>
        </p:txBody>
      </p:sp>
    </p:spTree>
    <p:extLst>
      <p:ext uri="{BB962C8B-B14F-4D97-AF65-F5344CB8AC3E}">
        <p14:creationId xmlns:p14="http://schemas.microsoft.com/office/powerpoint/2010/main" val="417049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a:t>
            </a:r>
            <a:r>
              <a:rPr lang="en-US" dirty="0" err="1"/>
              <a:t>Subtractor</a:t>
            </a:r>
            <a:endParaRPr lang="en-US" dirty="0"/>
          </a:p>
        </p:txBody>
      </p:sp>
      <p:sp>
        <p:nvSpPr>
          <p:cNvPr id="4" name="Slide Number Placeholder 3"/>
          <p:cNvSpPr>
            <a:spLocks noGrp="1"/>
          </p:cNvSpPr>
          <p:nvPr>
            <p:ph type="sldNum" sz="quarter" idx="15"/>
          </p:nvPr>
        </p:nvSpPr>
        <p:spPr/>
        <p:txBody>
          <a:bodyPr/>
          <a:lstStyle/>
          <a:p>
            <a:fld id="{F9335B67-DF13-4000-AB04-A320681CBC9C}" type="slidenum">
              <a:rPr lang="en-US" smtClean="0"/>
              <a:t>17</a:t>
            </a:fld>
            <a:endParaRPr lang="en-US"/>
          </a:p>
        </p:txBody>
      </p:sp>
      <p:sp>
        <p:nvSpPr>
          <p:cNvPr id="5" name="Footer Placeholder 4"/>
          <p:cNvSpPr>
            <a:spLocks noGrp="1"/>
          </p:cNvSpPr>
          <p:nvPr>
            <p:ph type="ftr" sz="quarter" idx="16"/>
          </p:nvPr>
        </p:nvSpPr>
        <p:spPr/>
        <p:txBody>
          <a:bodyPr/>
          <a:lstStyle/>
          <a:p>
            <a:r>
              <a:rPr lang="en-US"/>
              <a:t>Lecture 5 &amp; 6</a:t>
            </a:r>
          </a:p>
        </p:txBody>
      </p:sp>
      <p:sp>
        <p:nvSpPr>
          <p:cNvPr id="28" name="TextBox 27"/>
          <p:cNvSpPr txBox="1"/>
          <p:nvPr/>
        </p:nvSpPr>
        <p:spPr>
          <a:xfrm>
            <a:off x="582168" y="1676400"/>
            <a:ext cx="4590288" cy="369332"/>
          </a:xfrm>
          <a:prstGeom prst="rect">
            <a:avLst/>
          </a:prstGeom>
          <a:noFill/>
        </p:spPr>
        <p:txBody>
          <a:bodyPr wrap="square" rtlCol="0">
            <a:spAutoFit/>
          </a:bodyPr>
          <a:lstStyle/>
          <a:p>
            <a:r>
              <a:rPr lang="en-US" dirty="0"/>
              <a:t>Diff = A</a:t>
            </a:r>
            <a:r>
              <a:rPr lang="en-US" baseline="30000" dirty="0"/>
              <a:t> </a:t>
            </a:r>
            <a:r>
              <a:rPr lang="en-US" dirty="0"/>
              <a:t>⊕ (B</a:t>
            </a:r>
            <a:r>
              <a:rPr lang="en-US" baseline="30000" dirty="0"/>
              <a:t> </a:t>
            </a:r>
            <a:r>
              <a:rPr lang="en-US" dirty="0"/>
              <a:t>⊕ B</a:t>
            </a:r>
            <a:r>
              <a:rPr lang="en-US" baseline="-25000" dirty="0"/>
              <a:t>out</a:t>
            </a:r>
            <a:r>
              <a:rPr lang="en-US" dirty="0"/>
              <a:t>)</a:t>
            </a:r>
            <a:endParaRPr lang="en-US" baseline="30000" dirty="0"/>
          </a:p>
        </p:txBody>
      </p:sp>
      <p:cxnSp>
        <p:nvCxnSpPr>
          <p:cNvPr id="13" name="Straight Connector 12"/>
          <p:cNvCxnSpPr/>
          <p:nvPr/>
        </p:nvCxnSpPr>
        <p:spPr>
          <a:xfrm>
            <a:off x="2074068" y="3493719"/>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2632" y="3493719"/>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3036519"/>
            <a:ext cx="397668" cy="369332"/>
          </a:xfrm>
          <a:prstGeom prst="rect">
            <a:avLst/>
          </a:prstGeom>
          <a:noFill/>
        </p:spPr>
        <p:txBody>
          <a:bodyPr wrap="square" rtlCol="0">
            <a:spAutoFit/>
          </a:bodyPr>
          <a:lstStyle/>
          <a:p>
            <a:r>
              <a:rPr lang="en-US" dirty="0"/>
              <a:t>A</a:t>
            </a:r>
          </a:p>
        </p:txBody>
      </p:sp>
      <p:sp>
        <p:nvSpPr>
          <p:cNvPr id="17" name="TextBox 16"/>
          <p:cNvSpPr txBox="1"/>
          <p:nvPr/>
        </p:nvSpPr>
        <p:spPr>
          <a:xfrm>
            <a:off x="2514600" y="3036519"/>
            <a:ext cx="397668" cy="369332"/>
          </a:xfrm>
          <a:prstGeom prst="rect">
            <a:avLst/>
          </a:prstGeom>
          <a:noFill/>
        </p:spPr>
        <p:txBody>
          <a:bodyPr wrap="square" rtlCol="0">
            <a:spAutoFit/>
          </a:bodyPr>
          <a:lstStyle/>
          <a:p>
            <a:r>
              <a:rPr lang="en-US" dirty="0"/>
              <a:t>B</a:t>
            </a:r>
          </a:p>
        </p:txBody>
      </p:sp>
      <p:cxnSp>
        <p:nvCxnSpPr>
          <p:cNvPr id="18" name="Straight Connector 17"/>
          <p:cNvCxnSpPr/>
          <p:nvPr/>
        </p:nvCxnSpPr>
        <p:spPr>
          <a:xfrm>
            <a:off x="3302232" y="3505200"/>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24200" y="3048000"/>
            <a:ext cx="990600" cy="369332"/>
          </a:xfrm>
          <a:prstGeom prst="rect">
            <a:avLst/>
          </a:prstGeom>
          <a:noFill/>
        </p:spPr>
        <p:txBody>
          <a:bodyPr wrap="square" rtlCol="0">
            <a:spAutoFit/>
          </a:bodyPr>
          <a:lstStyle/>
          <a:p>
            <a:r>
              <a:rPr lang="en-US" dirty="0"/>
              <a:t>B</a:t>
            </a:r>
            <a:r>
              <a:rPr lang="en-US" baseline="-25000" dirty="0"/>
              <a:t>out</a:t>
            </a: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05200"/>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451372"/>
            <a:ext cx="762000" cy="64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3302232" y="3685032"/>
            <a:ext cx="53396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7000" y="4123944"/>
            <a:ext cx="112574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92632" y="5603772"/>
            <a:ext cx="1135948"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02232" y="5982010"/>
            <a:ext cx="5511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73952" y="5184362"/>
            <a:ext cx="762000" cy="369332"/>
          </a:xfrm>
          <a:prstGeom prst="rect">
            <a:avLst/>
          </a:prstGeom>
          <a:noFill/>
        </p:spPr>
        <p:txBody>
          <a:bodyPr wrap="square" rtlCol="0">
            <a:spAutoFit/>
          </a:bodyPr>
          <a:lstStyle/>
          <a:p>
            <a:r>
              <a:rPr lang="en-US" dirty="0"/>
              <a:t>B</a:t>
            </a:r>
            <a:r>
              <a:rPr lang="en-US" baseline="-25000" dirty="0"/>
              <a:t>in</a:t>
            </a:r>
          </a:p>
        </p:txBody>
      </p:sp>
      <p:sp>
        <p:nvSpPr>
          <p:cNvPr id="32" name="TextBox 31"/>
          <p:cNvSpPr txBox="1"/>
          <p:nvPr/>
        </p:nvSpPr>
        <p:spPr>
          <a:xfrm>
            <a:off x="6019800" y="3933372"/>
            <a:ext cx="914400" cy="369332"/>
          </a:xfrm>
          <a:prstGeom prst="rect">
            <a:avLst/>
          </a:prstGeom>
          <a:noFill/>
        </p:spPr>
        <p:txBody>
          <a:bodyPr wrap="square" rtlCol="0">
            <a:spAutoFit/>
          </a:bodyPr>
          <a:lstStyle/>
          <a:p>
            <a:r>
              <a:rPr lang="en-US" dirty="0"/>
              <a:t>Diff</a:t>
            </a:r>
          </a:p>
        </p:txBody>
      </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914900" y="3715820"/>
            <a:ext cx="1028700" cy="95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Connector 33"/>
          <p:cNvCxnSpPr/>
          <p:nvPr/>
        </p:nvCxnSpPr>
        <p:spPr>
          <a:xfrm>
            <a:off x="2074068" y="4419600"/>
            <a:ext cx="3019428"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3900487"/>
            <a:ext cx="525168"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724400"/>
            <a:ext cx="762000" cy="64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Connector 37"/>
          <p:cNvCxnSpPr/>
          <p:nvPr/>
        </p:nvCxnSpPr>
        <p:spPr>
          <a:xfrm flipV="1">
            <a:off x="2395537" y="5255038"/>
            <a:ext cx="1462989"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3900487"/>
            <a:ext cx="0" cy="6715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67100" y="4572000"/>
            <a:ext cx="1104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67100" y="4569793"/>
            <a:ext cx="0" cy="3119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484892" y="4876800"/>
            <a:ext cx="35584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4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496" y="4781193"/>
            <a:ext cx="1298160" cy="117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Straight Connector 44"/>
          <p:cNvCxnSpPr/>
          <p:nvPr/>
        </p:nvCxnSpPr>
        <p:spPr>
          <a:xfrm>
            <a:off x="4508952" y="5037570"/>
            <a:ext cx="7265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95800" y="5772912"/>
            <a:ext cx="7265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5978" y="2070116"/>
            <a:ext cx="4876800" cy="369332"/>
          </a:xfrm>
          <a:prstGeom prst="rect">
            <a:avLst/>
          </a:prstGeom>
          <a:noFill/>
        </p:spPr>
        <p:txBody>
          <a:bodyPr wrap="square" rtlCol="0">
            <a:spAutoFit/>
          </a:bodyPr>
          <a:lstStyle/>
          <a:p>
            <a:r>
              <a:rPr lang="en-US" dirty="0"/>
              <a:t>B</a:t>
            </a:r>
            <a:r>
              <a:rPr lang="en-US" baseline="-25000" dirty="0"/>
              <a:t>in</a:t>
            </a:r>
            <a:r>
              <a:rPr lang="en-US" dirty="0"/>
              <a:t>= A</a:t>
            </a:r>
            <a:r>
              <a:rPr lang="en-US" baseline="30000" dirty="0"/>
              <a:t>0</a:t>
            </a:r>
            <a:r>
              <a:rPr lang="en-US" dirty="0"/>
              <a:t>(B ⊕ B</a:t>
            </a:r>
            <a:r>
              <a:rPr lang="en-US" baseline="-25000" dirty="0"/>
              <a:t>out</a:t>
            </a:r>
            <a:r>
              <a:rPr lang="en-US" dirty="0"/>
              <a:t>) + </a:t>
            </a:r>
            <a:r>
              <a:rPr lang="en-US" dirty="0" err="1"/>
              <a:t>BB</a:t>
            </a:r>
            <a:r>
              <a:rPr lang="en-US" baseline="-25000" dirty="0" err="1"/>
              <a:t>out</a:t>
            </a:r>
            <a:r>
              <a:rPr lang="en-US" dirty="0"/>
              <a:t> </a:t>
            </a:r>
            <a:endParaRPr lang="en-US" baseline="30000" dirty="0"/>
          </a:p>
        </p:txBody>
      </p:sp>
      <p:cxnSp>
        <p:nvCxnSpPr>
          <p:cNvPr id="39" name="Straight Connector 38"/>
          <p:cNvCxnSpPr/>
          <p:nvPr/>
        </p:nvCxnSpPr>
        <p:spPr>
          <a:xfrm>
            <a:off x="2057400" y="3657600"/>
            <a:ext cx="3381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2096865" y="3791753"/>
            <a:ext cx="597342" cy="37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Straight Connector 43"/>
          <p:cNvCxnSpPr>
            <a:stCxn id="41" idx="3"/>
          </p:cNvCxnSpPr>
          <p:nvPr/>
        </p:nvCxnSpPr>
        <p:spPr>
          <a:xfrm>
            <a:off x="2395536" y="4276724"/>
            <a:ext cx="0" cy="1840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itle 1"/>
          <p:cNvSpPr txBox="1">
            <a:spLocks/>
          </p:cNvSpPr>
          <p:nvPr/>
        </p:nvSpPr>
        <p:spPr>
          <a:xfrm>
            <a:off x="4111752" y="1676400"/>
            <a:ext cx="4210050" cy="792162"/>
          </a:xfrm>
          <a:prstGeom prst="rect">
            <a:avLst/>
          </a:prstGeom>
          <a:ln w="19050">
            <a:solidFill>
              <a:schemeClr val="accent1">
                <a:lumMod val="75000"/>
              </a:schemeClr>
            </a:solidFill>
          </a:ln>
        </p:spPr>
        <p:txBody>
          <a:bodyPr vert="horz" anchor="b">
            <a:normAutofit fontScale="6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800" dirty="0">
                <a:latin typeface="Tahoma" pitchFamily="34" charset="0"/>
                <a:ea typeface="Tahoma" pitchFamily="34" charset="0"/>
                <a:cs typeface="Tahoma" pitchFamily="34" charset="0"/>
              </a:rPr>
              <a:t>Exercise: Full-</a:t>
            </a:r>
            <a:r>
              <a:rPr lang="en-US" sz="2800" dirty="0" err="1">
                <a:latin typeface="Tahoma" pitchFamily="34" charset="0"/>
                <a:ea typeface="Tahoma" pitchFamily="34" charset="0"/>
                <a:cs typeface="Tahoma" pitchFamily="34" charset="0"/>
              </a:rPr>
              <a:t>Subtractor</a:t>
            </a:r>
            <a:r>
              <a:rPr lang="en-US" sz="2800" dirty="0">
                <a:latin typeface="Tahoma" pitchFamily="34" charset="0"/>
                <a:ea typeface="Tahoma" pitchFamily="34" charset="0"/>
                <a:cs typeface="Tahoma" pitchFamily="34" charset="0"/>
              </a:rPr>
              <a:t> implementation with half-</a:t>
            </a:r>
            <a:r>
              <a:rPr lang="en-US" sz="2800" dirty="0" err="1">
                <a:latin typeface="Tahoma" pitchFamily="34" charset="0"/>
                <a:ea typeface="Tahoma" pitchFamily="34" charset="0"/>
                <a:cs typeface="Tahoma" pitchFamily="34" charset="0"/>
              </a:rPr>
              <a:t>Subtractor</a:t>
            </a:r>
            <a:endParaRPr lang="en-US" sz="28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9823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par>
                                <p:cTn id="40" presetID="22" presetClass="entr" presetSubtype="4"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par>
                                <p:cTn id="43" presetID="22" presetClass="entr" presetSubtype="4"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2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down)">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par>
                                <p:cTn id="57" presetID="22" presetClass="entr" presetSubtype="4"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500"/>
                                        <p:tgtEl>
                                          <p:spTgt spid="40"/>
                                        </p:tgtEl>
                                      </p:cBhvr>
                                    </p:animEffect>
                                  </p:childTnLst>
                                </p:cTn>
                              </p:par>
                              <p:par>
                                <p:cTn id="63" presetID="22" presetClass="entr" presetSubtype="4"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down)">
                                      <p:cBhvr>
                                        <p:cTn id="68" dur="500"/>
                                        <p:tgtEl>
                                          <p:spTgt spid="36"/>
                                        </p:tgtEl>
                                      </p:cBhvr>
                                    </p:animEffect>
                                  </p:childTnLst>
                                </p:cTn>
                              </p:par>
                              <p:par>
                                <p:cTn id="69" presetID="22" presetClass="entr" presetSubtype="4"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down)">
                                      <p:cBhvr>
                                        <p:cTn id="71" dur="500"/>
                                        <p:tgtEl>
                                          <p:spTgt spid="38"/>
                                        </p:tgtEl>
                                      </p:cBhvr>
                                    </p:animEffect>
                                  </p:childTnLst>
                                </p:cTn>
                              </p:par>
                              <p:par>
                                <p:cTn id="72" presetID="22" presetClass="entr" presetSubtype="4"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down)">
                                      <p:cBhvr>
                                        <p:cTn id="74" dur="500"/>
                                        <p:tgtEl>
                                          <p:spTgt spid="24"/>
                                        </p:tgtEl>
                                      </p:cBhvr>
                                    </p:animEffect>
                                  </p:childTnLst>
                                </p:cTn>
                              </p:par>
                              <p:par>
                                <p:cTn id="75" presetID="2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down)">
                                      <p:cBhvr>
                                        <p:cTn id="77" dur="500"/>
                                        <p:tgtEl>
                                          <p:spTgt spid="25"/>
                                        </p:tgtEl>
                                      </p:cBhvr>
                                    </p:animEffect>
                                  </p:childTnLst>
                                </p:cTn>
                              </p:par>
                              <p:par>
                                <p:cTn id="78" presetID="22" presetClass="entr" presetSubtype="4"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down)">
                                      <p:cBhvr>
                                        <p:cTn id="80" dur="500"/>
                                        <p:tgtEl>
                                          <p:spTgt spid="21"/>
                                        </p:tgtEl>
                                      </p:cBhvr>
                                    </p:animEffect>
                                  </p:childTnLst>
                                </p:cTn>
                              </p:par>
                              <p:par>
                                <p:cTn id="81" presetID="22" presetClass="entr" presetSubtype="4"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down)">
                                      <p:cBhvr>
                                        <p:cTn id="83" dur="500"/>
                                        <p:tgtEl>
                                          <p:spTgt spid="46"/>
                                        </p:tgtEl>
                                      </p:cBhvr>
                                    </p:animEffect>
                                  </p:childTnLst>
                                </p:cTn>
                              </p:par>
                              <p:par>
                                <p:cTn id="84" presetID="22" presetClass="entr" presetSubtype="4"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down)">
                                      <p:cBhvr>
                                        <p:cTn id="86" dur="500"/>
                                        <p:tgtEl>
                                          <p:spTgt spid="35"/>
                                        </p:tgtEl>
                                      </p:cBhvr>
                                    </p:animEffect>
                                  </p:childTnLst>
                                </p:cTn>
                              </p:par>
                              <p:par>
                                <p:cTn id="87" presetID="2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down)">
                                      <p:cBhvr>
                                        <p:cTn id="89" dur="500"/>
                                        <p:tgtEl>
                                          <p:spTgt spid="45"/>
                                        </p:tgtEl>
                                      </p:cBhvr>
                                    </p:animEffect>
                                  </p:childTnLst>
                                </p:cTn>
                              </p:par>
                              <p:par>
                                <p:cTn id="90" presetID="22" presetClass="entr" presetSubtype="4" fill="hold"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down)">
                                      <p:cBhvr>
                                        <p:cTn id="92" dur="500"/>
                                        <p:tgtEl>
                                          <p:spTgt spid="43"/>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down)">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31" grpId="0"/>
      <p:bldP spid="32" grpId="0"/>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9B72-0DD9-4523-9E95-C60FD15CAFED}"/>
              </a:ext>
            </a:extLst>
          </p:cNvPr>
          <p:cNvSpPr>
            <a:spLocks noGrp="1"/>
          </p:cNvSpPr>
          <p:nvPr>
            <p:ph type="title"/>
          </p:nvPr>
        </p:nvSpPr>
        <p:spPr/>
        <p:txBody>
          <a:bodyPr/>
          <a:lstStyle/>
          <a:p>
            <a:r>
              <a:rPr lang="en-US" altLang="en-US" dirty="0"/>
              <a:t>adder-subtractor</a:t>
            </a:r>
            <a:endParaRPr lang="en-US" dirty="0"/>
          </a:p>
        </p:txBody>
      </p:sp>
      <p:sp>
        <p:nvSpPr>
          <p:cNvPr id="3" name="Content Placeholder 2">
            <a:extLst>
              <a:ext uri="{FF2B5EF4-FFF2-40B4-BE49-F238E27FC236}">
                <a16:creationId xmlns:a16="http://schemas.microsoft.com/office/drawing/2014/main" id="{BF981CCE-A246-4128-8DDA-87867ED62436}"/>
              </a:ext>
            </a:extLst>
          </p:cNvPr>
          <p:cNvSpPr>
            <a:spLocks noGrp="1"/>
          </p:cNvSpPr>
          <p:nvPr>
            <p:ph sz="quarter" idx="1"/>
          </p:nvPr>
        </p:nvSpPr>
        <p:spPr>
          <a:xfrm>
            <a:off x="370734" y="1600200"/>
            <a:ext cx="8697066" cy="4873752"/>
          </a:xfrm>
        </p:spPr>
        <p:txBody>
          <a:bodyPr/>
          <a:lstStyle/>
          <a:p>
            <a:r>
              <a:rPr lang="en-US" dirty="0"/>
              <a:t>Subtraction: F = A-B = A + (-B) = A + B</a:t>
            </a:r>
            <a:r>
              <a:rPr lang="en-US" baseline="30000" dirty="0"/>
              <a:t>0</a:t>
            </a:r>
            <a:r>
              <a:rPr lang="en-US" dirty="0"/>
              <a:t> + 1</a:t>
            </a:r>
          </a:p>
          <a:p>
            <a:r>
              <a:rPr lang="en-US" dirty="0"/>
              <a:t>Example: -9</a:t>
            </a:r>
          </a:p>
          <a:p>
            <a:pPr marL="0" indent="0">
              <a:buNone/>
            </a:pPr>
            <a:endParaRPr lang="en-US" dirty="0"/>
          </a:p>
          <a:p>
            <a:pPr marL="0" indent="0">
              <a:buNone/>
            </a:pPr>
            <a:r>
              <a:rPr lang="en-US" dirty="0"/>
              <a:t> 9 = 1001 </a:t>
            </a:r>
            <a:r>
              <a:rPr lang="en-US" dirty="0">
                <a:solidFill>
                  <a:srgbClr val="FF0000"/>
                </a:solidFill>
              </a:rPr>
              <a:t>X</a:t>
            </a:r>
          </a:p>
          <a:p>
            <a:pPr marL="0" indent="0">
              <a:buNone/>
            </a:pPr>
            <a:r>
              <a:rPr lang="en-US" dirty="0">
                <a:solidFill>
                  <a:srgbClr val="FF0000"/>
                </a:solidFill>
              </a:rPr>
              <a:t> </a:t>
            </a:r>
            <a:r>
              <a:rPr lang="en-US" dirty="0"/>
              <a:t>9 = 01001 </a:t>
            </a:r>
            <a:r>
              <a:rPr lang="en-US" dirty="0">
                <a:solidFill>
                  <a:srgbClr val="FF0000"/>
                </a:solidFill>
              </a:rPr>
              <a:t>– 5 bit</a:t>
            </a:r>
          </a:p>
          <a:p>
            <a:pPr marL="0" indent="0">
              <a:buNone/>
            </a:pPr>
            <a:r>
              <a:rPr lang="en-US" dirty="0">
                <a:solidFill>
                  <a:srgbClr val="FF0000"/>
                </a:solidFill>
              </a:rPr>
              <a:t> </a:t>
            </a:r>
            <a:r>
              <a:rPr lang="en-US" dirty="0"/>
              <a:t>Negative values are represented by 2’s complement method</a:t>
            </a:r>
          </a:p>
          <a:p>
            <a:pPr marL="0" indent="0">
              <a:buNone/>
            </a:pPr>
            <a:endParaRPr lang="en-US" dirty="0"/>
          </a:p>
          <a:p>
            <a:pPr marL="0" indent="0">
              <a:buNone/>
            </a:pPr>
            <a:r>
              <a:rPr lang="en-US" dirty="0"/>
              <a:t> 2 Steps:   a) 1’s complement  of 9   --- 10110  = (9)</a:t>
            </a:r>
            <a:r>
              <a:rPr lang="en-US" baseline="30000" dirty="0"/>
              <a:t>0</a:t>
            </a:r>
          </a:p>
          <a:p>
            <a:pPr marL="0" indent="0">
              <a:buNone/>
            </a:pPr>
            <a:r>
              <a:rPr lang="en-US" dirty="0"/>
              <a:t>	       b) add 1 with it --- 10111 (-9)</a:t>
            </a:r>
          </a:p>
          <a:p>
            <a:pPr marL="0" indent="0">
              <a:buNone/>
            </a:pPr>
            <a:r>
              <a:rPr lang="en-US" dirty="0"/>
              <a:t>   -B = B</a:t>
            </a:r>
            <a:r>
              <a:rPr lang="en-US" baseline="30000" dirty="0"/>
              <a:t>0 </a:t>
            </a:r>
            <a:r>
              <a:rPr lang="en-US" dirty="0"/>
              <a:t>+ 1 </a:t>
            </a:r>
          </a:p>
        </p:txBody>
      </p:sp>
      <p:sp>
        <p:nvSpPr>
          <p:cNvPr id="4" name="Slide Number Placeholder 3">
            <a:extLst>
              <a:ext uri="{FF2B5EF4-FFF2-40B4-BE49-F238E27FC236}">
                <a16:creationId xmlns:a16="http://schemas.microsoft.com/office/drawing/2014/main" id="{C9A30F73-A8BF-4B44-9BEE-8B826450F81F}"/>
              </a:ext>
            </a:extLst>
          </p:cNvPr>
          <p:cNvSpPr>
            <a:spLocks noGrp="1"/>
          </p:cNvSpPr>
          <p:nvPr>
            <p:ph type="sldNum" sz="quarter" idx="15"/>
          </p:nvPr>
        </p:nvSpPr>
        <p:spPr/>
        <p:txBody>
          <a:bodyPr/>
          <a:lstStyle/>
          <a:p>
            <a:fld id="{678D3AFA-5D09-48D4-B7E6-9FF617C03CC6}" type="slidenum">
              <a:rPr lang="en-US" smtClean="0"/>
              <a:t>18</a:t>
            </a:fld>
            <a:endParaRPr lang="en-US"/>
          </a:p>
        </p:txBody>
      </p:sp>
      <p:graphicFrame>
        <p:nvGraphicFramePr>
          <p:cNvPr id="7" name="Table 7">
            <a:extLst>
              <a:ext uri="{FF2B5EF4-FFF2-40B4-BE49-F238E27FC236}">
                <a16:creationId xmlns:a16="http://schemas.microsoft.com/office/drawing/2014/main" id="{4AA2E40C-A194-4A1D-ABDF-8B52C1C2A9E5}"/>
              </a:ext>
            </a:extLst>
          </p:cNvPr>
          <p:cNvGraphicFramePr>
            <a:graphicFrameLocks noGrp="1"/>
          </p:cNvGraphicFramePr>
          <p:nvPr/>
        </p:nvGraphicFramePr>
        <p:xfrm>
          <a:off x="3314700" y="2514600"/>
          <a:ext cx="1752600" cy="741680"/>
        </p:xfrm>
        <a:graphic>
          <a:graphicData uri="http://schemas.openxmlformats.org/drawingml/2006/table">
            <a:tbl>
              <a:tblPr firstRow="1" bandRow="1">
                <a:tableStyleId>{5940675A-B579-460E-94D1-54222C63F5DA}</a:tableStyleId>
              </a:tblPr>
              <a:tblGrid>
                <a:gridCol w="404952">
                  <a:extLst>
                    <a:ext uri="{9D8B030D-6E8A-4147-A177-3AD203B41FA5}">
                      <a16:colId xmlns:a16="http://schemas.microsoft.com/office/drawing/2014/main" val="4257288699"/>
                    </a:ext>
                  </a:extLst>
                </a:gridCol>
                <a:gridCol w="433248">
                  <a:extLst>
                    <a:ext uri="{9D8B030D-6E8A-4147-A177-3AD203B41FA5}">
                      <a16:colId xmlns:a16="http://schemas.microsoft.com/office/drawing/2014/main" val="3544743900"/>
                    </a:ext>
                  </a:extLst>
                </a:gridCol>
                <a:gridCol w="457200">
                  <a:extLst>
                    <a:ext uri="{9D8B030D-6E8A-4147-A177-3AD203B41FA5}">
                      <a16:colId xmlns:a16="http://schemas.microsoft.com/office/drawing/2014/main" val="3256963826"/>
                    </a:ext>
                  </a:extLst>
                </a:gridCol>
                <a:gridCol w="457200">
                  <a:extLst>
                    <a:ext uri="{9D8B030D-6E8A-4147-A177-3AD203B41FA5}">
                      <a16:colId xmlns:a16="http://schemas.microsoft.com/office/drawing/2014/main" val="3144063202"/>
                    </a:ext>
                  </a:extLst>
                </a:gridCol>
              </a:tblGrid>
              <a:tr h="370840">
                <a:tc>
                  <a:txBody>
                    <a:bodyPr/>
                    <a:lstStyle/>
                    <a:p>
                      <a:r>
                        <a:rPr lang="en-US" dirty="0"/>
                        <a:t>-8</a:t>
                      </a:r>
                    </a:p>
                  </a:txBody>
                  <a:tcPr/>
                </a:tc>
                <a:tc>
                  <a:txBody>
                    <a:bodyPr/>
                    <a:lstStyle/>
                    <a:p>
                      <a:r>
                        <a:rPr lang="en-US" dirty="0"/>
                        <a:t>4</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408995316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41209284"/>
                  </a:ext>
                </a:extLst>
              </a:tr>
            </a:tbl>
          </a:graphicData>
        </a:graphic>
      </p:graphicFrame>
      <p:graphicFrame>
        <p:nvGraphicFramePr>
          <p:cNvPr id="8" name="Table 8">
            <a:extLst>
              <a:ext uri="{FF2B5EF4-FFF2-40B4-BE49-F238E27FC236}">
                <a16:creationId xmlns:a16="http://schemas.microsoft.com/office/drawing/2014/main" id="{ED015A55-DFD5-4806-AD9F-6B07568AB855}"/>
              </a:ext>
            </a:extLst>
          </p:cNvPr>
          <p:cNvGraphicFramePr>
            <a:graphicFrameLocks noGrp="1"/>
          </p:cNvGraphicFramePr>
          <p:nvPr/>
        </p:nvGraphicFramePr>
        <p:xfrm>
          <a:off x="5039466" y="3099170"/>
          <a:ext cx="3733800" cy="741680"/>
        </p:xfrm>
        <a:graphic>
          <a:graphicData uri="http://schemas.openxmlformats.org/drawingml/2006/table">
            <a:tbl>
              <a:tblPr firstRow="1" bandRow="1">
                <a:tableStyleId>{5940675A-B579-460E-94D1-54222C63F5DA}</a:tableStyleId>
              </a:tblPr>
              <a:tblGrid>
                <a:gridCol w="746760">
                  <a:extLst>
                    <a:ext uri="{9D8B030D-6E8A-4147-A177-3AD203B41FA5}">
                      <a16:colId xmlns:a16="http://schemas.microsoft.com/office/drawing/2014/main" val="1846246453"/>
                    </a:ext>
                  </a:extLst>
                </a:gridCol>
                <a:gridCol w="746760">
                  <a:extLst>
                    <a:ext uri="{9D8B030D-6E8A-4147-A177-3AD203B41FA5}">
                      <a16:colId xmlns:a16="http://schemas.microsoft.com/office/drawing/2014/main" val="1071674913"/>
                    </a:ext>
                  </a:extLst>
                </a:gridCol>
                <a:gridCol w="746760">
                  <a:extLst>
                    <a:ext uri="{9D8B030D-6E8A-4147-A177-3AD203B41FA5}">
                      <a16:colId xmlns:a16="http://schemas.microsoft.com/office/drawing/2014/main" val="3578763917"/>
                    </a:ext>
                  </a:extLst>
                </a:gridCol>
                <a:gridCol w="746760">
                  <a:extLst>
                    <a:ext uri="{9D8B030D-6E8A-4147-A177-3AD203B41FA5}">
                      <a16:colId xmlns:a16="http://schemas.microsoft.com/office/drawing/2014/main" val="2159506133"/>
                    </a:ext>
                  </a:extLst>
                </a:gridCol>
                <a:gridCol w="746760">
                  <a:extLst>
                    <a:ext uri="{9D8B030D-6E8A-4147-A177-3AD203B41FA5}">
                      <a16:colId xmlns:a16="http://schemas.microsoft.com/office/drawing/2014/main" val="1210075697"/>
                    </a:ext>
                  </a:extLst>
                </a:gridCol>
              </a:tblGrid>
              <a:tr h="370840">
                <a:tc>
                  <a:txBody>
                    <a:bodyPr/>
                    <a:lstStyle/>
                    <a:p>
                      <a:r>
                        <a:rPr lang="en-US" dirty="0"/>
                        <a:t>-16</a:t>
                      </a:r>
                    </a:p>
                  </a:txBody>
                  <a:tcPr/>
                </a:tc>
                <a:tc>
                  <a:txBody>
                    <a:bodyPr/>
                    <a:lstStyle/>
                    <a:p>
                      <a:r>
                        <a:rPr lang="en-US" dirty="0"/>
                        <a:t>8</a:t>
                      </a:r>
                    </a:p>
                  </a:txBody>
                  <a:tcPr/>
                </a:tc>
                <a:tc>
                  <a:txBody>
                    <a:bodyPr/>
                    <a:lstStyle/>
                    <a:p>
                      <a:r>
                        <a:rPr lang="en-US" dirty="0"/>
                        <a:t>4</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2121302961"/>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766253520"/>
                  </a:ext>
                </a:extLst>
              </a:tr>
            </a:tbl>
          </a:graphicData>
        </a:graphic>
      </p:graphicFrame>
    </p:spTree>
    <p:extLst>
      <p:ext uri="{BB962C8B-B14F-4D97-AF65-F5344CB8AC3E}">
        <p14:creationId xmlns:p14="http://schemas.microsoft.com/office/powerpoint/2010/main" val="112586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5389-31F3-466F-9F9C-16640C312359}"/>
              </a:ext>
            </a:extLst>
          </p:cNvPr>
          <p:cNvSpPr>
            <a:spLocks noGrp="1"/>
          </p:cNvSpPr>
          <p:nvPr>
            <p:ph type="title"/>
          </p:nvPr>
        </p:nvSpPr>
        <p:spPr>
          <a:xfrm>
            <a:off x="381000" y="0"/>
            <a:ext cx="7467600" cy="1143000"/>
          </a:xfrm>
        </p:spPr>
        <p:txBody>
          <a:bodyPr/>
          <a:lstStyle/>
          <a:p>
            <a:r>
              <a:rPr lang="en-US" altLang="en-US" dirty="0"/>
              <a:t>adder-subtractor</a:t>
            </a:r>
            <a:endParaRPr lang="en-US" dirty="0"/>
          </a:p>
        </p:txBody>
      </p:sp>
      <p:sp>
        <p:nvSpPr>
          <p:cNvPr id="3" name="Content Placeholder 2">
            <a:extLst>
              <a:ext uri="{FF2B5EF4-FFF2-40B4-BE49-F238E27FC236}">
                <a16:creationId xmlns:a16="http://schemas.microsoft.com/office/drawing/2014/main" id="{2F1D7B1F-F514-499D-BA1D-A6AF1B58163D}"/>
              </a:ext>
            </a:extLst>
          </p:cNvPr>
          <p:cNvSpPr>
            <a:spLocks noGrp="1"/>
          </p:cNvSpPr>
          <p:nvPr>
            <p:ph sz="quarter" idx="1"/>
          </p:nvPr>
        </p:nvSpPr>
        <p:spPr>
          <a:xfrm>
            <a:off x="457199" y="1600200"/>
            <a:ext cx="7543795" cy="3342096"/>
          </a:xfrm>
        </p:spPr>
        <p:txBody>
          <a:bodyPr/>
          <a:lstStyle/>
          <a:p>
            <a:r>
              <a:rPr lang="en-US" dirty="0"/>
              <a:t>Addition: F = A + B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Subtraction: F = A-B = A + (-B) = A + B</a:t>
            </a:r>
            <a:r>
              <a:rPr lang="en-US" baseline="30000" dirty="0"/>
              <a:t>0</a:t>
            </a:r>
            <a:r>
              <a:rPr lang="en-US" dirty="0"/>
              <a:t> + 1</a:t>
            </a:r>
          </a:p>
          <a:p>
            <a:endParaRPr lang="en-US" dirty="0"/>
          </a:p>
        </p:txBody>
      </p:sp>
      <p:sp>
        <p:nvSpPr>
          <p:cNvPr id="4" name="Slide Number Placeholder 3">
            <a:extLst>
              <a:ext uri="{FF2B5EF4-FFF2-40B4-BE49-F238E27FC236}">
                <a16:creationId xmlns:a16="http://schemas.microsoft.com/office/drawing/2014/main" id="{D4EC3C62-48BE-42B9-A499-568B4948D595}"/>
              </a:ext>
            </a:extLst>
          </p:cNvPr>
          <p:cNvSpPr>
            <a:spLocks noGrp="1"/>
          </p:cNvSpPr>
          <p:nvPr>
            <p:ph type="sldNum" sz="quarter" idx="15"/>
          </p:nvPr>
        </p:nvSpPr>
        <p:spPr/>
        <p:txBody>
          <a:bodyPr/>
          <a:lstStyle/>
          <a:p>
            <a:fld id="{678D3AFA-5D09-48D4-B7E6-9FF617C03CC6}" type="slidenum">
              <a:rPr lang="en-US" smtClean="0"/>
              <a:t>19</a:t>
            </a:fld>
            <a:endParaRPr lang="en-US"/>
          </a:p>
        </p:txBody>
      </p:sp>
      <p:sp>
        <p:nvSpPr>
          <p:cNvPr id="6" name="TextBox 5">
            <a:extLst>
              <a:ext uri="{FF2B5EF4-FFF2-40B4-BE49-F238E27FC236}">
                <a16:creationId xmlns:a16="http://schemas.microsoft.com/office/drawing/2014/main" id="{CCD535DA-60ED-4B67-941D-E65DC0EDBB8B}"/>
              </a:ext>
            </a:extLst>
          </p:cNvPr>
          <p:cNvSpPr txBox="1"/>
          <p:nvPr/>
        </p:nvSpPr>
        <p:spPr>
          <a:xfrm>
            <a:off x="1569720" y="2548354"/>
            <a:ext cx="2133600" cy="369332"/>
          </a:xfrm>
          <a:prstGeom prst="rect">
            <a:avLst/>
          </a:prstGeom>
          <a:noFill/>
        </p:spPr>
        <p:txBody>
          <a:bodyPr wrap="square" rtlCol="0">
            <a:spAutoFit/>
          </a:bodyPr>
          <a:lstStyle/>
          <a:p>
            <a:r>
              <a:rPr lang="en-US" dirty="0"/>
              <a:t>A3    A2    A1   A0</a:t>
            </a:r>
          </a:p>
        </p:txBody>
      </p:sp>
      <p:sp>
        <p:nvSpPr>
          <p:cNvPr id="7" name="TextBox 6">
            <a:extLst>
              <a:ext uri="{FF2B5EF4-FFF2-40B4-BE49-F238E27FC236}">
                <a16:creationId xmlns:a16="http://schemas.microsoft.com/office/drawing/2014/main" id="{B1547251-37C0-40C3-93E7-AA02471DEBF2}"/>
              </a:ext>
            </a:extLst>
          </p:cNvPr>
          <p:cNvSpPr txBox="1"/>
          <p:nvPr/>
        </p:nvSpPr>
        <p:spPr>
          <a:xfrm>
            <a:off x="1524000" y="2864822"/>
            <a:ext cx="2133600" cy="369332"/>
          </a:xfrm>
          <a:prstGeom prst="rect">
            <a:avLst/>
          </a:prstGeom>
          <a:noFill/>
        </p:spPr>
        <p:txBody>
          <a:bodyPr wrap="square" rtlCol="0">
            <a:spAutoFit/>
          </a:bodyPr>
          <a:lstStyle/>
          <a:p>
            <a:r>
              <a:rPr lang="en-US" dirty="0"/>
              <a:t>B3    B2    B1   B0</a:t>
            </a:r>
          </a:p>
        </p:txBody>
      </p:sp>
      <p:cxnSp>
        <p:nvCxnSpPr>
          <p:cNvPr id="8" name="Straight Connector 7">
            <a:extLst>
              <a:ext uri="{FF2B5EF4-FFF2-40B4-BE49-F238E27FC236}">
                <a16:creationId xmlns:a16="http://schemas.microsoft.com/office/drawing/2014/main" id="{B790A771-8749-4707-80D4-32EA7B12E922}"/>
              </a:ext>
            </a:extLst>
          </p:cNvPr>
          <p:cNvCxnSpPr/>
          <p:nvPr/>
        </p:nvCxnSpPr>
        <p:spPr>
          <a:xfrm>
            <a:off x="1271206" y="3234154"/>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C27253A-F3ED-4CF6-BECC-0CE5A6997FFF}"/>
              </a:ext>
            </a:extLst>
          </p:cNvPr>
          <p:cNvSpPr txBox="1"/>
          <p:nvPr/>
        </p:nvSpPr>
        <p:spPr>
          <a:xfrm>
            <a:off x="1524000" y="3245822"/>
            <a:ext cx="2133600" cy="369332"/>
          </a:xfrm>
          <a:prstGeom prst="rect">
            <a:avLst/>
          </a:prstGeom>
          <a:noFill/>
        </p:spPr>
        <p:txBody>
          <a:bodyPr wrap="square" rtlCol="0">
            <a:spAutoFit/>
          </a:bodyPr>
          <a:lstStyle/>
          <a:p>
            <a:r>
              <a:rPr lang="en-US" dirty="0"/>
              <a:t>S3    S2    S1   S0</a:t>
            </a:r>
          </a:p>
        </p:txBody>
      </p:sp>
      <p:cxnSp>
        <p:nvCxnSpPr>
          <p:cNvPr id="10" name="Straight Arrow Connector 9">
            <a:extLst>
              <a:ext uri="{FF2B5EF4-FFF2-40B4-BE49-F238E27FC236}">
                <a16:creationId xmlns:a16="http://schemas.microsoft.com/office/drawing/2014/main" id="{F05D0E29-F4DA-43C4-9FF6-600A10C669A0}"/>
              </a:ext>
            </a:extLst>
          </p:cNvPr>
          <p:cNvCxnSpPr/>
          <p:nvPr/>
        </p:nvCxnSpPr>
        <p:spPr>
          <a:xfrm>
            <a:off x="3429000" y="2199620"/>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6F090D-0249-4F12-80F2-B8CD259BCC6A}"/>
              </a:ext>
            </a:extLst>
          </p:cNvPr>
          <p:cNvSpPr txBox="1"/>
          <p:nvPr/>
        </p:nvSpPr>
        <p:spPr>
          <a:xfrm>
            <a:off x="3390900" y="2133600"/>
            <a:ext cx="952500" cy="338554"/>
          </a:xfrm>
          <a:prstGeom prst="rect">
            <a:avLst/>
          </a:prstGeom>
          <a:noFill/>
        </p:spPr>
        <p:txBody>
          <a:bodyPr wrap="square" rtlCol="0">
            <a:spAutoFit/>
          </a:bodyPr>
          <a:lstStyle/>
          <a:p>
            <a:r>
              <a:rPr lang="en-US" sz="1600" dirty="0" err="1"/>
              <a:t>Cin</a:t>
            </a:r>
            <a:r>
              <a:rPr lang="en-US" sz="1600" dirty="0"/>
              <a:t> =0</a:t>
            </a:r>
          </a:p>
        </p:txBody>
      </p:sp>
      <p:cxnSp>
        <p:nvCxnSpPr>
          <p:cNvPr id="12" name="Straight Arrow Connector 11">
            <a:extLst>
              <a:ext uri="{FF2B5EF4-FFF2-40B4-BE49-F238E27FC236}">
                <a16:creationId xmlns:a16="http://schemas.microsoft.com/office/drawing/2014/main" id="{CCD23106-5F25-43E4-ACDF-AAE17924258A}"/>
              </a:ext>
            </a:extLst>
          </p:cNvPr>
          <p:cNvCxnSpPr>
            <a:stCxn id="9" idx="1"/>
          </p:cNvCxnSpPr>
          <p:nvPr/>
        </p:nvCxnSpPr>
        <p:spPr>
          <a:xfrm flipH="1">
            <a:off x="990600" y="3430488"/>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934109-1723-4690-903C-F6133EF434DC}"/>
              </a:ext>
            </a:extLst>
          </p:cNvPr>
          <p:cNvSpPr txBox="1"/>
          <p:nvPr/>
        </p:nvSpPr>
        <p:spPr>
          <a:xfrm>
            <a:off x="304800" y="3157954"/>
            <a:ext cx="838200" cy="369332"/>
          </a:xfrm>
          <a:prstGeom prst="rect">
            <a:avLst/>
          </a:prstGeom>
          <a:noFill/>
        </p:spPr>
        <p:txBody>
          <a:bodyPr wrap="square" rtlCol="0">
            <a:spAutoFit/>
          </a:bodyPr>
          <a:lstStyle/>
          <a:p>
            <a:r>
              <a:rPr lang="en-US" dirty="0" err="1"/>
              <a:t>Cout</a:t>
            </a:r>
            <a:endParaRPr lang="en-US" dirty="0"/>
          </a:p>
        </p:txBody>
      </p:sp>
      <p:sp>
        <p:nvSpPr>
          <p:cNvPr id="14" name="TextBox 13">
            <a:extLst>
              <a:ext uri="{FF2B5EF4-FFF2-40B4-BE49-F238E27FC236}">
                <a16:creationId xmlns:a16="http://schemas.microsoft.com/office/drawing/2014/main" id="{E8C91259-854F-47E4-B61C-5EE158F86DC0}"/>
              </a:ext>
            </a:extLst>
          </p:cNvPr>
          <p:cNvSpPr txBox="1"/>
          <p:nvPr/>
        </p:nvSpPr>
        <p:spPr>
          <a:xfrm>
            <a:off x="5303520" y="2624554"/>
            <a:ext cx="2133600" cy="369332"/>
          </a:xfrm>
          <a:prstGeom prst="rect">
            <a:avLst/>
          </a:prstGeom>
          <a:noFill/>
        </p:spPr>
        <p:txBody>
          <a:bodyPr wrap="square" rtlCol="0">
            <a:spAutoFit/>
          </a:bodyPr>
          <a:lstStyle/>
          <a:p>
            <a:r>
              <a:rPr lang="en-US" dirty="0"/>
              <a:t>0    1    0   1    =  5</a:t>
            </a:r>
          </a:p>
        </p:txBody>
      </p:sp>
      <p:sp>
        <p:nvSpPr>
          <p:cNvPr id="15" name="TextBox 14">
            <a:extLst>
              <a:ext uri="{FF2B5EF4-FFF2-40B4-BE49-F238E27FC236}">
                <a16:creationId xmlns:a16="http://schemas.microsoft.com/office/drawing/2014/main" id="{39F3DC21-A895-4A00-9B15-CF7A83156F79}"/>
              </a:ext>
            </a:extLst>
          </p:cNvPr>
          <p:cNvSpPr txBox="1"/>
          <p:nvPr/>
        </p:nvSpPr>
        <p:spPr>
          <a:xfrm>
            <a:off x="5334000" y="2941022"/>
            <a:ext cx="2133600" cy="369332"/>
          </a:xfrm>
          <a:prstGeom prst="rect">
            <a:avLst/>
          </a:prstGeom>
          <a:noFill/>
        </p:spPr>
        <p:txBody>
          <a:bodyPr wrap="square" rtlCol="0">
            <a:spAutoFit/>
          </a:bodyPr>
          <a:lstStyle/>
          <a:p>
            <a:r>
              <a:rPr lang="en-US" dirty="0"/>
              <a:t>0    1    1   1   =  7</a:t>
            </a:r>
          </a:p>
        </p:txBody>
      </p:sp>
      <p:cxnSp>
        <p:nvCxnSpPr>
          <p:cNvPr id="16" name="Straight Connector 15">
            <a:extLst>
              <a:ext uri="{FF2B5EF4-FFF2-40B4-BE49-F238E27FC236}">
                <a16:creationId xmlns:a16="http://schemas.microsoft.com/office/drawing/2014/main" id="{B3F4D8E6-C20C-4A6C-9FF9-EA4146D2E7A1}"/>
              </a:ext>
            </a:extLst>
          </p:cNvPr>
          <p:cNvCxnSpPr/>
          <p:nvPr/>
        </p:nvCxnSpPr>
        <p:spPr>
          <a:xfrm>
            <a:off x="5005006" y="3310354"/>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F4943B-06CF-45CD-B499-90FEA345C088}"/>
              </a:ext>
            </a:extLst>
          </p:cNvPr>
          <p:cNvSpPr txBox="1"/>
          <p:nvPr/>
        </p:nvSpPr>
        <p:spPr>
          <a:xfrm>
            <a:off x="5257800" y="3322022"/>
            <a:ext cx="2438400" cy="369332"/>
          </a:xfrm>
          <a:prstGeom prst="rect">
            <a:avLst/>
          </a:prstGeom>
          <a:noFill/>
        </p:spPr>
        <p:txBody>
          <a:bodyPr wrap="square" rtlCol="0">
            <a:spAutoFit/>
          </a:bodyPr>
          <a:lstStyle/>
          <a:p>
            <a:r>
              <a:rPr lang="en-US" dirty="0"/>
              <a:t> 1    1    0   0   =  12</a:t>
            </a:r>
          </a:p>
        </p:txBody>
      </p:sp>
      <p:cxnSp>
        <p:nvCxnSpPr>
          <p:cNvPr id="18" name="Straight Arrow Connector 17">
            <a:extLst>
              <a:ext uri="{FF2B5EF4-FFF2-40B4-BE49-F238E27FC236}">
                <a16:creationId xmlns:a16="http://schemas.microsoft.com/office/drawing/2014/main" id="{5A5E9A60-8082-4463-A542-5D05A99BF0FE}"/>
              </a:ext>
            </a:extLst>
          </p:cNvPr>
          <p:cNvCxnSpPr/>
          <p:nvPr/>
        </p:nvCxnSpPr>
        <p:spPr>
          <a:xfrm>
            <a:off x="6553200" y="2327862"/>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AD6F66A-2F3F-4B06-96F3-F21D5C7EC2D5}"/>
              </a:ext>
            </a:extLst>
          </p:cNvPr>
          <p:cNvSpPr txBox="1"/>
          <p:nvPr/>
        </p:nvSpPr>
        <p:spPr>
          <a:xfrm>
            <a:off x="6686550" y="2354919"/>
            <a:ext cx="952500" cy="338554"/>
          </a:xfrm>
          <a:prstGeom prst="rect">
            <a:avLst/>
          </a:prstGeom>
          <a:noFill/>
        </p:spPr>
        <p:txBody>
          <a:bodyPr wrap="square" rtlCol="0">
            <a:spAutoFit/>
          </a:bodyPr>
          <a:lstStyle/>
          <a:p>
            <a:r>
              <a:rPr lang="en-US" sz="1600" dirty="0" err="1"/>
              <a:t>Cin</a:t>
            </a:r>
            <a:r>
              <a:rPr lang="en-US" sz="1600" dirty="0"/>
              <a:t> =0</a:t>
            </a:r>
          </a:p>
        </p:txBody>
      </p:sp>
      <p:cxnSp>
        <p:nvCxnSpPr>
          <p:cNvPr id="20" name="Straight Arrow Connector 19">
            <a:extLst>
              <a:ext uri="{FF2B5EF4-FFF2-40B4-BE49-F238E27FC236}">
                <a16:creationId xmlns:a16="http://schemas.microsoft.com/office/drawing/2014/main" id="{AD3CB4B5-EC64-4DCA-ABD4-341F52484DA8}"/>
              </a:ext>
            </a:extLst>
          </p:cNvPr>
          <p:cNvCxnSpPr>
            <a:stCxn id="17" idx="1"/>
          </p:cNvCxnSpPr>
          <p:nvPr/>
        </p:nvCxnSpPr>
        <p:spPr>
          <a:xfrm flipH="1">
            <a:off x="4876800" y="3506688"/>
            <a:ext cx="381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7449077-C756-4071-87AC-7B44C4BA4D08}"/>
              </a:ext>
            </a:extLst>
          </p:cNvPr>
          <p:cNvSpPr txBox="1"/>
          <p:nvPr/>
        </p:nvSpPr>
        <p:spPr>
          <a:xfrm>
            <a:off x="4112567" y="3686008"/>
            <a:ext cx="1219200" cy="369332"/>
          </a:xfrm>
          <a:prstGeom prst="rect">
            <a:avLst/>
          </a:prstGeom>
          <a:noFill/>
        </p:spPr>
        <p:txBody>
          <a:bodyPr wrap="square" rtlCol="0">
            <a:spAutoFit/>
          </a:bodyPr>
          <a:lstStyle/>
          <a:p>
            <a:r>
              <a:rPr lang="en-US" dirty="0" err="1"/>
              <a:t>Cout</a:t>
            </a:r>
            <a:r>
              <a:rPr lang="en-US" dirty="0"/>
              <a:t> = 0</a:t>
            </a:r>
          </a:p>
        </p:txBody>
      </p:sp>
      <p:cxnSp>
        <p:nvCxnSpPr>
          <p:cNvPr id="22" name="Straight Arrow Connector 21">
            <a:extLst>
              <a:ext uri="{FF2B5EF4-FFF2-40B4-BE49-F238E27FC236}">
                <a16:creationId xmlns:a16="http://schemas.microsoft.com/office/drawing/2014/main" id="{60A158D1-5200-4D24-877E-8179FAF29D83}"/>
              </a:ext>
            </a:extLst>
          </p:cNvPr>
          <p:cNvCxnSpPr/>
          <p:nvPr/>
        </p:nvCxnSpPr>
        <p:spPr>
          <a:xfrm flipH="1">
            <a:off x="6248400" y="254835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6673A5-B1E6-4DEB-8C34-7957A4C78EE8}"/>
              </a:ext>
            </a:extLst>
          </p:cNvPr>
          <p:cNvSpPr txBox="1"/>
          <p:nvPr/>
        </p:nvSpPr>
        <p:spPr>
          <a:xfrm>
            <a:off x="6172201" y="2057400"/>
            <a:ext cx="228600" cy="369332"/>
          </a:xfrm>
          <a:prstGeom prst="rect">
            <a:avLst/>
          </a:prstGeom>
          <a:noFill/>
        </p:spPr>
        <p:txBody>
          <a:bodyPr wrap="square" rtlCol="0">
            <a:spAutoFit/>
          </a:bodyPr>
          <a:lstStyle/>
          <a:p>
            <a:r>
              <a:rPr lang="en-US" dirty="0"/>
              <a:t>1</a:t>
            </a:r>
          </a:p>
        </p:txBody>
      </p:sp>
      <p:cxnSp>
        <p:nvCxnSpPr>
          <p:cNvPr id="24" name="Straight Arrow Connector 23">
            <a:extLst>
              <a:ext uri="{FF2B5EF4-FFF2-40B4-BE49-F238E27FC236}">
                <a16:creationId xmlns:a16="http://schemas.microsoft.com/office/drawing/2014/main" id="{8955C494-9318-48D1-B39C-BD00F32E5A24}"/>
              </a:ext>
            </a:extLst>
          </p:cNvPr>
          <p:cNvCxnSpPr/>
          <p:nvPr/>
        </p:nvCxnSpPr>
        <p:spPr>
          <a:xfrm flipH="1">
            <a:off x="5895109" y="254835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58B6409-37C9-4C92-BFCE-FB3206CF11D4}"/>
              </a:ext>
            </a:extLst>
          </p:cNvPr>
          <p:cNvSpPr txBox="1"/>
          <p:nvPr/>
        </p:nvSpPr>
        <p:spPr>
          <a:xfrm>
            <a:off x="5867401" y="2057400"/>
            <a:ext cx="228600" cy="369332"/>
          </a:xfrm>
          <a:prstGeom prst="rect">
            <a:avLst/>
          </a:prstGeom>
          <a:noFill/>
        </p:spPr>
        <p:txBody>
          <a:bodyPr wrap="square" rtlCol="0">
            <a:spAutoFit/>
          </a:bodyPr>
          <a:lstStyle/>
          <a:p>
            <a:r>
              <a:rPr lang="en-US" dirty="0"/>
              <a:t>1</a:t>
            </a:r>
          </a:p>
        </p:txBody>
      </p:sp>
      <p:cxnSp>
        <p:nvCxnSpPr>
          <p:cNvPr id="26" name="Straight Arrow Connector 25">
            <a:extLst>
              <a:ext uri="{FF2B5EF4-FFF2-40B4-BE49-F238E27FC236}">
                <a16:creationId xmlns:a16="http://schemas.microsoft.com/office/drawing/2014/main" id="{6EA7AE9B-83BC-4BBC-A571-A3FAE6248377}"/>
              </a:ext>
            </a:extLst>
          </p:cNvPr>
          <p:cNvCxnSpPr/>
          <p:nvPr/>
        </p:nvCxnSpPr>
        <p:spPr>
          <a:xfrm flipH="1">
            <a:off x="5486400" y="254835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33FCF4E-22CF-4C85-B275-DF807DF266C9}"/>
              </a:ext>
            </a:extLst>
          </p:cNvPr>
          <p:cNvSpPr txBox="1"/>
          <p:nvPr/>
        </p:nvSpPr>
        <p:spPr>
          <a:xfrm>
            <a:off x="5486401" y="2057400"/>
            <a:ext cx="228600" cy="369332"/>
          </a:xfrm>
          <a:prstGeom prst="rect">
            <a:avLst/>
          </a:prstGeom>
          <a:noFill/>
        </p:spPr>
        <p:txBody>
          <a:bodyPr wrap="square" rtlCol="0">
            <a:spAutoFit/>
          </a:bodyPr>
          <a:lstStyle/>
          <a:p>
            <a:r>
              <a:rPr lang="en-US" dirty="0"/>
              <a:t>1</a:t>
            </a:r>
          </a:p>
        </p:txBody>
      </p:sp>
      <p:sp>
        <p:nvSpPr>
          <p:cNvPr id="28" name="TextBox 27">
            <a:extLst>
              <a:ext uri="{FF2B5EF4-FFF2-40B4-BE49-F238E27FC236}">
                <a16:creationId xmlns:a16="http://schemas.microsoft.com/office/drawing/2014/main" id="{21EBD702-2AF3-4FCC-9EC4-36FC4B96A26F}"/>
              </a:ext>
            </a:extLst>
          </p:cNvPr>
          <p:cNvSpPr txBox="1"/>
          <p:nvPr/>
        </p:nvSpPr>
        <p:spPr>
          <a:xfrm>
            <a:off x="1645920" y="5427214"/>
            <a:ext cx="2133600" cy="369332"/>
          </a:xfrm>
          <a:prstGeom prst="rect">
            <a:avLst/>
          </a:prstGeom>
          <a:noFill/>
        </p:spPr>
        <p:txBody>
          <a:bodyPr wrap="square" rtlCol="0">
            <a:spAutoFit/>
          </a:bodyPr>
          <a:lstStyle/>
          <a:p>
            <a:r>
              <a:rPr lang="en-US" dirty="0"/>
              <a:t>A3    A2    A1   A0</a:t>
            </a:r>
          </a:p>
        </p:txBody>
      </p:sp>
      <p:sp>
        <p:nvSpPr>
          <p:cNvPr id="29" name="TextBox 28">
            <a:extLst>
              <a:ext uri="{FF2B5EF4-FFF2-40B4-BE49-F238E27FC236}">
                <a16:creationId xmlns:a16="http://schemas.microsoft.com/office/drawing/2014/main" id="{41591F87-9B38-458F-9E42-065950E8A29E}"/>
              </a:ext>
            </a:extLst>
          </p:cNvPr>
          <p:cNvSpPr txBox="1"/>
          <p:nvPr/>
        </p:nvSpPr>
        <p:spPr>
          <a:xfrm>
            <a:off x="1504951" y="5743682"/>
            <a:ext cx="2335523" cy="369332"/>
          </a:xfrm>
          <a:prstGeom prst="rect">
            <a:avLst/>
          </a:prstGeom>
          <a:noFill/>
        </p:spPr>
        <p:txBody>
          <a:bodyPr wrap="square" rtlCol="0">
            <a:spAutoFit/>
          </a:bodyPr>
          <a:lstStyle/>
          <a:p>
            <a:r>
              <a:rPr lang="en-US" dirty="0"/>
              <a:t>(B3    B2    B1   B0)</a:t>
            </a:r>
            <a:r>
              <a:rPr lang="en-US" baseline="30000" dirty="0"/>
              <a:t>0</a:t>
            </a:r>
          </a:p>
        </p:txBody>
      </p:sp>
      <p:cxnSp>
        <p:nvCxnSpPr>
          <p:cNvPr id="30" name="Straight Connector 29">
            <a:extLst>
              <a:ext uri="{FF2B5EF4-FFF2-40B4-BE49-F238E27FC236}">
                <a16:creationId xmlns:a16="http://schemas.microsoft.com/office/drawing/2014/main" id="{014C193D-CE53-4639-965A-07364CC65B43}"/>
              </a:ext>
            </a:extLst>
          </p:cNvPr>
          <p:cNvCxnSpPr/>
          <p:nvPr/>
        </p:nvCxnSpPr>
        <p:spPr>
          <a:xfrm>
            <a:off x="1347406" y="6113014"/>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9317C70-C4CA-4FDE-B2BA-F4F732222453}"/>
              </a:ext>
            </a:extLst>
          </p:cNvPr>
          <p:cNvSpPr txBox="1"/>
          <p:nvPr/>
        </p:nvSpPr>
        <p:spPr>
          <a:xfrm>
            <a:off x="1600200" y="6124682"/>
            <a:ext cx="2133600" cy="369332"/>
          </a:xfrm>
          <a:prstGeom prst="rect">
            <a:avLst/>
          </a:prstGeom>
          <a:noFill/>
        </p:spPr>
        <p:txBody>
          <a:bodyPr wrap="square" rtlCol="0">
            <a:spAutoFit/>
          </a:bodyPr>
          <a:lstStyle/>
          <a:p>
            <a:r>
              <a:rPr lang="en-US" dirty="0"/>
              <a:t>S3    S2    S1   S0</a:t>
            </a:r>
          </a:p>
        </p:txBody>
      </p:sp>
      <p:cxnSp>
        <p:nvCxnSpPr>
          <p:cNvPr id="32" name="Straight Arrow Connector 31">
            <a:extLst>
              <a:ext uri="{FF2B5EF4-FFF2-40B4-BE49-F238E27FC236}">
                <a16:creationId xmlns:a16="http://schemas.microsoft.com/office/drawing/2014/main" id="{24D1AFD0-5757-4FB5-A420-1E4033ECEED6}"/>
              </a:ext>
            </a:extLst>
          </p:cNvPr>
          <p:cNvCxnSpPr/>
          <p:nvPr/>
        </p:nvCxnSpPr>
        <p:spPr>
          <a:xfrm>
            <a:off x="3505200" y="5078480"/>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2696A3-AF39-44FD-8831-0A6A266EA0B7}"/>
              </a:ext>
            </a:extLst>
          </p:cNvPr>
          <p:cNvSpPr txBox="1"/>
          <p:nvPr/>
        </p:nvSpPr>
        <p:spPr>
          <a:xfrm>
            <a:off x="3467100" y="5012460"/>
            <a:ext cx="952500" cy="338554"/>
          </a:xfrm>
          <a:prstGeom prst="rect">
            <a:avLst/>
          </a:prstGeom>
          <a:noFill/>
        </p:spPr>
        <p:txBody>
          <a:bodyPr wrap="square" rtlCol="0">
            <a:spAutoFit/>
          </a:bodyPr>
          <a:lstStyle/>
          <a:p>
            <a:r>
              <a:rPr lang="en-US" sz="1600" dirty="0" err="1"/>
              <a:t>Cin</a:t>
            </a:r>
            <a:r>
              <a:rPr lang="en-US" sz="1600" dirty="0"/>
              <a:t> =1</a:t>
            </a:r>
          </a:p>
        </p:txBody>
      </p:sp>
      <p:cxnSp>
        <p:nvCxnSpPr>
          <p:cNvPr id="34" name="Straight Arrow Connector 33">
            <a:extLst>
              <a:ext uri="{FF2B5EF4-FFF2-40B4-BE49-F238E27FC236}">
                <a16:creationId xmlns:a16="http://schemas.microsoft.com/office/drawing/2014/main" id="{E8DAAFBC-E784-42BB-A969-5AB35AD53B65}"/>
              </a:ext>
            </a:extLst>
          </p:cNvPr>
          <p:cNvCxnSpPr>
            <a:stCxn id="31" idx="1"/>
          </p:cNvCxnSpPr>
          <p:nvPr/>
        </p:nvCxnSpPr>
        <p:spPr>
          <a:xfrm flipH="1">
            <a:off x="1066800" y="6309348"/>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23CC60F-5326-45B0-AD21-CD6F849135E3}"/>
              </a:ext>
            </a:extLst>
          </p:cNvPr>
          <p:cNvSpPr txBox="1"/>
          <p:nvPr/>
        </p:nvSpPr>
        <p:spPr>
          <a:xfrm>
            <a:off x="381000" y="6036814"/>
            <a:ext cx="838200" cy="369332"/>
          </a:xfrm>
          <a:prstGeom prst="rect">
            <a:avLst/>
          </a:prstGeom>
          <a:noFill/>
        </p:spPr>
        <p:txBody>
          <a:bodyPr wrap="square" rtlCol="0">
            <a:spAutoFit/>
          </a:bodyPr>
          <a:lstStyle/>
          <a:p>
            <a:r>
              <a:rPr lang="en-US" dirty="0" err="1"/>
              <a:t>Cout</a:t>
            </a:r>
            <a:endParaRPr lang="en-US" dirty="0"/>
          </a:p>
        </p:txBody>
      </p:sp>
      <p:sp>
        <p:nvSpPr>
          <p:cNvPr id="36" name="TextBox 35">
            <a:extLst>
              <a:ext uri="{FF2B5EF4-FFF2-40B4-BE49-F238E27FC236}">
                <a16:creationId xmlns:a16="http://schemas.microsoft.com/office/drawing/2014/main" id="{AF099398-7B99-4AE4-B52F-E0803DC9AA06}"/>
              </a:ext>
            </a:extLst>
          </p:cNvPr>
          <p:cNvSpPr txBox="1"/>
          <p:nvPr/>
        </p:nvSpPr>
        <p:spPr>
          <a:xfrm>
            <a:off x="5379719" y="5503414"/>
            <a:ext cx="2335525" cy="369332"/>
          </a:xfrm>
          <a:prstGeom prst="rect">
            <a:avLst/>
          </a:prstGeom>
          <a:noFill/>
        </p:spPr>
        <p:txBody>
          <a:bodyPr wrap="square" rtlCol="0">
            <a:spAutoFit/>
          </a:bodyPr>
          <a:lstStyle/>
          <a:p>
            <a:r>
              <a:rPr lang="en-US" dirty="0"/>
              <a:t>0    1    0   1    =  5</a:t>
            </a:r>
          </a:p>
        </p:txBody>
      </p:sp>
      <p:sp>
        <p:nvSpPr>
          <p:cNvPr id="37" name="TextBox 36">
            <a:extLst>
              <a:ext uri="{FF2B5EF4-FFF2-40B4-BE49-F238E27FC236}">
                <a16:creationId xmlns:a16="http://schemas.microsoft.com/office/drawing/2014/main" id="{85960CD3-962A-4AAB-AD97-3C0510AB0851}"/>
              </a:ext>
            </a:extLst>
          </p:cNvPr>
          <p:cNvSpPr txBox="1"/>
          <p:nvPr/>
        </p:nvSpPr>
        <p:spPr>
          <a:xfrm>
            <a:off x="5410199" y="5819882"/>
            <a:ext cx="2228849" cy="369332"/>
          </a:xfrm>
          <a:prstGeom prst="rect">
            <a:avLst/>
          </a:prstGeom>
          <a:noFill/>
        </p:spPr>
        <p:txBody>
          <a:bodyPr wrap="square" rtlCol="0">
            <a:spAutoFit/>
          </a:bodyPr>
          <a:lstStyle/>
          <a:p>
            <a:r>
              <a:rPr lang="en-US" dirty="0"/>
              <a:t>1    0    0   0   =  (7)</a:t>
            </a:r>
            <a:r>
              <a:rPr lang="en-US" baseline="30000" dirty="0"/>
              <a:t>0</a:t>
            </a:r>
          </a:p>
        </p:txBody>
      </p:sp>
      <p:cxnSp>
        <p:nvCxnSpPr>
          <p:cNvPr id="38" name="Straight Connector 37">
            <a:extLst>
              <a:ext uri="{FF2B5EF4-FFF2-40B4-BE49-F238E27FC236}">
                <a16:creationId xmlns:a16="http://schemas.microsoft.com/office/drawing/2014/main" id="{1BB37F74-0CFD-4A42-BB9C-30B69B19F275}"/>
              </a:ext>
            </a:extLst>
          </p:cNvPr>
          <p:cNvCxnSpPr/>
          <p:nvPr/>
        </p:nvCxnSpPr>
        <p:spPr>
          <a:xfrm>
            <a:off x="5081206" y="6189214"/>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F0D6B4A-D8E4-4537-9F9B-BE623EE78FAE}"/>
              </a:ext>
            </a:extLst>
          </p:cNvPr>
          <p:cNvSpPr txBox="1"/>
          <p:nvPr/>
        </p:nvSpPr>
        <p:spPr>
          <a:xfrm>
            <a:off x="5334000" y="6200882"/>
            <a:ext cx="2438400" cy="369332"/>
          </a:xfrm>
          <a:prstGeom prst="rect">
            <a:avLst/>
          </a:prstGeom>
          <a:noFill/>
        </p:spPr>
        <p:txBody>
          <a:bodyPr wrap="square" rtlCol="0">
            <a:spAutoFit/>
          </a:bodyPr>
          <a:lstStyle/>
          <a:p>
            <a:r>
              <a:rPr lang="en-US" dirty="0"/>
              <a:t> 1    1    1   0   =  -2</a:t>
            </a:r>
          </a:p>
        </p:txBody>
      </p:sp>
      <p:cxnSp>
        <p:nvCxnSpPr>
          <p:cNvPr id="40" name="Straight Arrow Connector 39">
            <a:extLst>
              <a:ext uri="{FF2B5EF4-FFF2-40B4-BE49-F238E27FC236}">
                <a16:creationId xmlns:a16="http://schemas.microsoft.com/office/drawing/2014/main" id="{BC0430A9-7CD6-4B23-B6CA-0EC1B810182C}"/>
              </a:ext>
            </a:extLst>
          </p:cNvPr>
          <p:cNvCxnSpPr/>
          <p:nvPr/>
        </p:nvCxnSpPr>
        <p:spPr>
          <a:xfrm>
            <a:off x="6629400" y="5206722"/>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BBE2437-4CD4-4326-8B0A-528A3B3C3CDE}"/>
              </a:ext>
            </a:extLst>
          </p:cNvPr>
          <p:cNvSpPr txBox="1"/>
          <p:nvPr/>
        </p:nvSpPr>
        <p:spPr>
          <a:xfrm>
            <a:off x="6762750" y="5233779"/>
            <a:ext cx="952500" cy="338554"/>
          </a:xfrm>
          <a:prstGeom prst="rect">
            <a:avLst/>
          </a:prstGeom>
          <a:noFill/>
        </p:spPr>
        <p:txBody>
          <a:bodyPr wrap="square" rtlCol="0">
            <a:spAutoFit/>
          </a:bodyPr>
          <a:lstStyle/>
          <a:p>
            <a:r>
              <a:rPr lang="en-US" sz="1600" dirty="0" err="1"/>
              <a:t>Cin</a:t>
            </a:r>
            <a:r>
              <a:rPr lang="en-US" sz="1600" dirty="0"/>
              <a:t> =1</a:t>
            </a:r>
          </a:p>
        </p:txBody>
      </p:sp>
      <p:cxnSp>
        <p:nvCxnSpPr>
          <p:cNvPr id="42" name="Straight Arrow Connector 41">
            <a:extLst>
              <a:ext uri="{FF2B5EF4-FFF2-40B4-BE49-F238E27FC236}">
                <a16:creationId xmlns:a16="http://schemas.microsoft.com/office/drawing/2014/main" id="{C697CA98-5B4F-4430-BFA7-F6E84F6A9B52}"/>
              </a:ext>
            </a:extLst>
          </p:cNvPr>
          <p:cNvCxnSpPr>
            <a:stCxn id="39" idx="1"/>
          </p:cNvCxnSpPr>
          <p:nvPr/>
        </p:nvCxnSpPr>
        <p:spPr>
          <a:xfrm flipH="1">
            <a:off x="4953000" y="6385548"/>
            <a:ext cx="381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F3914EC-7EFB-4426-A9AC-2B1AF5340025}"/>
              </a:ext>
            </a:extLst>
          </p:cNvPr>
          <p:cNvSpPr txBox="1"/>
          <p:nvPr/>
        </p:nvSpPr>
        <p:spPr>
          <a:xfrm>
            <a:off x="4188767" y="6564868"/>
            <a:ext cx="1219200" cy="369332"/>
          </a:xfrm>
          <a:prstGeom prst="rect">
            <a:avLst/>
          </a:prstGeom>
          <a:noFill/>
        </p:spPr>
        <p:txBody>
          <a:bodyPr wrap="square" rtlCol="0">
            <a:spAutoFit/>
          </a:bodyPr>
          <a:lstStyle/>
          <a:p>
            <a:r>
              <a:rPr lang="en-US" dirty="0" err="1"/>
              <a:t>Cout</a:t>
            </a:r>
            <a:r>
              <a:rPr lang="en-US" dirty="0"/>
              <a:t> = 0</a:t>
            </a:r>
          </a:p>
        </p:txBody>
      </p:sp>
      <p:cxnSp>
        <p:nvCxnSpPr>
          <p:cNvPr id="44" name="Straight Arrow Connector 43">
            <a:extLst>
              <a:ext uri="{FF2B5EF4-FFF2-40B4-BE49-F238E27FC236}">
                <a16:creationId xmlns:a16="http://schemas.microsoft.com/office/drawing/2014/main" id="{1B3684BC-2AB5-4DA0-8B99-077E0DCAC749}"/>
              </a:ext>
            </a:extLst>
          </p:cNvPr>
          <p:cNvCxnSpPr/>
          <p:nvPr/>
        </p:nvCxnSpPr>
        <p:spPr>
          <a:xfrm flipH="1">
            <a:off x="6324600" y="542721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FDC8D62-16B8-417B-B65D-058E77D2A3A2}"/>
              </a:ext>
            </a:extLst>
          </p:cNvPr>
          <p:cNvSpPr txBox="1"/>
          <p:nvPr/>
        </p:nvSpPr>
        <p:spPr>
          <a:xfrm>
            <a:off x="6248401" y="4936260"/>
            <a:ext cx="228600" cy="369332"/>
          </a:xfrm>
          <a:prstGeom prst="rect">
            <a:avLst/>
          </a:prstGeom>
          <a:noFill/>
        </p:spPr>
        <p:txBody>
          <a:bodyPr wrap="square" rtlCol="0">
            <a:spAutoFit/>
          </a:bodyPr>
          <a:lstStyle/>
          <a:p>
            <a:r>
              <a:rPr lang="en-US" dirty="0"/>
              <a:t>1</a:t>
            </a:r>
          </a:p>
        </p:txBody>
      </p:sp>
      <p:cxnSp>
        <p:nvCxnSpPr>
          <p:cNvPr id="46" name="Straight Arrow Connector 45">
            <a:extLst>
              <a:ext uri="{FF2B5EF4-FFF2-40B4-BE49-F238E27FC236}">
                <a16:creationId xmlns:a16="http://schemas.microsoft.com/office/drawing/2014/main" id="{2158D6DF-8686-40DF-AD04-CD74E1FA1637}"/>
              </a:ext>
            </a:extLst>
          </p:cNvPr>
          <p:cNvCxnSpPr/>
          <p:nvPr/>
        </p:nvCxnSpPr>
        <p:spPr>
          <a:xfrm flipH="1">
            <a:off x="5971309" y="542721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772BDBC-D09C-4004-AB9C-8E023D469BE5}"/>
              </a:ext>
            </a:extLst>
          </p:cNvPr>
          <p:cNvSpPr txBox="1"/>
          <p:nvPr/>
        </p:nvSpPr>
        <p:spPr>
          <a:xfrm>
            <a:off x="5943601" y="4936260"/>
            <a:ext cx="228600" cy="369332"/>
          </a:xfrm>
          <a:prstGeom prst="rect">
            <a:avLst/>
          </a:prstGeom>
          <a:noFill/>
        </p:spPr>
        <p:txBody>
          <a:bodyPr wrap="square" rtlCol="0">
            <a:spAutoFit/>
          </a:bodyPr>
          <a:lstStyle/>
          <a:p>
            <a:r>
              <a:rPr lang="en-US" dirty="0"/>
              <a:t>0</a:t>
            </a:r>
          </a:p>
        </p:txBody>
      </p:sp>
      <p:cxnSp>
        <p:nvCxnSpPr>
          <p:cNvPr id="48" name="Straight Arrow Connector 47">
            <a:extLst>
              <a:ext uri="{FF2B5EF4-FFF2-40B4-BE49-F238E27FC236}">
                <a16:creationId xmlns:a16="http://schemas.microsoft.com/office/drawing/2014/main" id="{916D06D9-7177-45D7-B8CD-3924FE8FC644}"/>
              </a:ext>
            </a:extLst>
          </p:cNvPr>
          <p:cNvCxnSpPr/>
          <p:nvPr/>
        </p:nvCxnSpPr>
        <p:spPr>
          <a:xfrm flipH="1">
            <a:off x="5562600" y="5427214"/>
            <a:ext cx="277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3947395-5AC2-4769-AB6C-D753F2880CD0}"/>
              </a:ext>
            </a:extLst>
          </p:cNvPr>
          <p:cNvSpPr txBox="1"/>
          <p:nvPr/>
        </p:nvSpPr>
        <p:spPr>
          <a:xfrm>
            <a:off x="5562601" y="4936260"/>
            <a:ext cx="228600"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012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down)">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down)">
                                      <p:cBhvr>
                                        <p:cTn id="82" dur="500"/>
                                        <p:tgtEl>
                                          <p:spTgt spid="41"/>
                                        </p:tgtEl>
                                      </p:cBhvr>
                                    </p:animEffect>
                                  </p:childTnLst>
                                </p:cTn>
                              </p:par>
                              <p:par>
                                <p:cTn id="83" presetID="22" presetClass="entr" presetSubtype="4"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down)">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500"/>
                                        <p:tgtEl>
                                          <p:spTgt spid="3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wipe(down)">
                                      <p:cBhvr>
                                        <p:cTn id="95" dur="500"/>
                                        <p:tgtEl>
                                          <p:spTgt spid="44"/>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down)">
                                      <p:cBhvr>
                                        <p:cTn id="98" dur="500"/>
                                        <p:tgtEl>
                                          <p:spTgt spid="4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down)">
                                      <p:cBhvr>
                                        <p:cTn id="103" dur="500"/>
                                        <p:tgtEl>
                                          <p:spTgt spid="47"/>
                                        </p:tgtEl>
                                      </p:cBhvr>
                                    </p:animEffect>
                                  </p:childTnLst>
                                </p:cTn>
                              </p:par>
                              <p:par>
                                <p:cTn id="104" presetID="22" presetClass="entr" presetSubtype="4" fill="hold"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down)">
                                      <p:cBhvr>
                                        <p:cTn id="106" dur="500"/>
                                        <p:tgtEl>
                                          <p:spTgt spid="4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wipe(down)">
                                      <p:cBhvr>
                                        <p:cTn id="111" dur="500"/>
                                        <p:tgtEl>
                                          <p:spTgt spid="48"/>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down)">
                                      <p:cBhvr>
                                        <p:cTn id="114" dur="5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wipe(down)">
                                      <p:cBhvr>
                                        <p:cTn id="119" dur="500"/>
                                        <p:tgtEl>
                                          <p:spTgt spid="42"/>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wipe(down)">
                                      <p:cBhvr>
                                        <p:cTn id="1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9" grpId="0"/>
      <p:bldP spid="21" grpId="0"/>
      <p:bldP spid="23" grpId="0"/>
      <p:bldP spid="25" grpId="0"/>
      <p:bldP spid="27" grpId="0"/>
      <p:bldP spid="36" grpId="0"/>
      <p:bldP spid="37" grpId="0"/>
      <p:bldP spid="39" grpId="0"/>
      <p:bldP spid="41" grpId="0"/>
      <p:bldP spid="43" grpId="0"/>
      <p:bldP spid="45" grpId="0"/>
      <p:bldP spid="47"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514600"/>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 Half-Adder</a:t>
            </a:r>
          </a:p>
        </p:txBody>
      </p:sp>
      <p:sp>
        <p:nvSpPr>
          <p:cNvPr id="5" name="Content Placeholder 4"/>
          <p:cNvSpPr>
            <a:spLocks noGrp="1"/>
          </p:cNvSpPr>
          <p:nvPr>
            <p:ph sz="quarter" idx="1"/>
          </p:nvPr>
        </p:nvSpPr>
        <p:spPr>
          <a:xfrm>
            <a:off x="457200" y="1600200"/>
            <a:ext cx="7467600" cy="762000"/>
          </a:xfrm>
        </p:spPr>
        <p:txBody>
          <a:bodyPr>
            <a:normAutofit fontScale="92500" lnSpcReduction="20000"/>
          </a:bodyPr>
          <a:lstStyle/>
          <a:p>
            <a:r>
              <a:rPr lang="en-US" dirty="0"/>
              <a:t>Two inputs A &amp; B</a:t>
            </a:r>
          </a:p>
          <a:p>
            <a:r>
              <a:rPr lang="en-US" dirty="0"/>
              <a:t>Two outputs </a:t>
            </a:r>
            <a:r>
              <a:rPr lang="en-US" dirty="0" err="1"/>
              <a:t>C</a:t>
            </a:r>
            <a:r>
              <a:rPr lang="en-US" baseline="-25000" dirty="0" err="1"/>
              <a:t>out</a:t>
            </a:r>
            <a:r>
              <a:rPr lang="en-US" dirty="0"/>
              <a:t> &amp; Sum</a:t>
            </a:r>
          </a:p>
        </p:txBody>
      </p:sp>
      <p:sp>
        <p:nvSpPr>
          <p:cNvPr id="6" name="Footer Placeholder 5"/>
          <p:cNvSpPr>
            <a:spLocks noGrp="1"/>
          </p:cNvSpPr>
          <p:nvPr>
            <p:ph type="ftr" sz="quarter" idx="16"/>
          </p:nvPr>
        </p:nvSpPr>
        <p:spPr/>
        <p:txBody>
          <a:bodyPr/>
          <a:lstStyle/>
          <a:p>
            <a:r>
              <a:rPr lang="en-US"/>
              <a:t>Lecture 5 &amp; 6</a:t>
            </a:r>
          </a:p>
        </p:txBody>
      </p:sp>
      <p:sp>
        <p:nvSpPr>
          <p:cNvPr id="7" name="Slide Number Placeholder 6"/>
          <p:cNvSpPr>
            <a:spLocks noGrp="1"/>
          </p:cNvSpPr>
          <p:nvPr>
            <p:ph type="sldNum" sz="quarter" idx="15"/>
          </p:nvPr>
        </p:nvSpPr>
        <p:spPr/>
        <p:txBody>
          <a:bodyPr/>
          <a:lstStyle/>
          <a:p>
            <a:fld id="{F9335B67-DF13-4000-AB04-A320681CBC9C}" type="slidenum">
              <a:rPr lang="en-US" smtClean="0"/>
              <a:t>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466118192"/>
              </p:ext>
            </p:extLst>
          </p:nvPr>
        </p:nvGraphicFramePr>
        <p:xfrm>
          <a:off x="685800" y="2667000"/>
          <a:ext cx="2667000" cy="18542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err="1"/>
                        <a:t>C</a:t>
                      </a:r>
                      <a:r>
                        <a:rPr lang="en-US" baseline="-25000" dirty="0" err="1"/>
                        <a:t>out</a:t>
                      </a:r>
                      <a:endParaRPr lang="en-US" baseline="-25000" dirty="0"/>
                    </a:p>
                  </a:txBody>
                  <a:tcPr/>
                </a:tc>
                <a:tc>
                  <a:txBody>
                    <a:bodyPr/>
                    <a:lstStyle/>
                    <a:p>
                      <a:r>
                        <a:rPr lang="en-US" dirty="0"/>
                        <a:t>Sum</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762000" y="4876800"/>
            <a:ext cx="1295400" cy="381000"/>
          </a:xfrm>
          <a:prstGeom prst="rect">
            <a:avLst/>
          </a:prstGeom>
          <a:noFill/>
        </p:spPr>
        <p:txBody>
          <a:bodyPr wrap="square" rtlCol="0">
            <a:spAutoFit/>
          </a:bodyPr>
          <a:lstStyle/>
          <a:p>
            <a:r>
              <a:rPr lang="en-US" dirty="0"/>
              <a:t>0 + 0 = 0</a:t>
            </a:r>
          </a:p>
        </p:txBody>
      </p:sp>
      <p:sp>
        <p:nvSpPr>
          <p:cNvPr id="10" name="TextBox 9"/>
          <p:cNvSpPr txBox="1"/>
          <p:nvPr/>
        </p:nvSpPr>
        <p:spPr>
          <a:xfrm>
            <a:off x="762000" y="5181600"/>
            <a:ext cx="1295400" cy="381000"/>
          </a:xfrm>
          <a:prstGeom prst="rect">
            <a:avLst/>
          </a:prstGeom>
          <a:noFill/>
        </p:spPr>
        <p:txBody>
          <a:bodyPr wrap="square" rtlCol="0">
            <a:spAutoFit/>
          </a:bodyPr>
          <a:lstStyle/>
          <a:p>
            <a:r>
              <a:rPr lang="en-US" dirty="0"/>
              <a:t>0 + 1 = 1</a:t>
            </a:r>
          </a:p>
        </p:txBody>
      </p:sp>
      <p:sp>
        <p:nvSpPr>
          <p:cNvPr id="11" name="TextBox 10"/>
          <p:cNvSpPr txBox="1"/>
          <p:nvPr/>
        </p:nvSpPr>
        <p:spPr>
          <a:xfrm>
            <a:off x="762000" y="5486400"/>
            <a:ext cx="1295400" cy="381000"/>
          </a:xfrm>
          <a:prstGeom prst="rect">
            <a:avLst/>
          </a:prstGeom>
          <a:noFill/>
        </p:spPr>
        <p:txBody>
          <a:bodyPr wrap="square" rtlCol="0">
            <a:spAutoFit/>
          </a:bodyPr>
          <a:lstStyle/>
          <a:p>
            <a:r>
              <a:rPr lang="en-US" dirty="0"/>
              <a:t>1 + 0 = 1</a:t>
            </a:r>
          </a:p>
        </p:txBody>
      </p:sp>
      <p:sp>
        <p:nvSpPr>
          <p:cNvPr id="12" name="TextBox 11"/>
          <p:cNvSpPr txBox="1"/>
          <p:nvPr/>
        </p:nvSpPr>
        <p:spPr>
          <a:xfrm>
            <a:off x="762000" y="5867400"/>
            <a:ext cx="1295400" cy="381000"/>
          </a:xfrm>
          <a:prstGeom prst="rect">
            <a:avLst/>
          </a:prstGeom>
          <a:noFill/>
        </p:spPr>
        <p:txBody>
          <a:bodyPr wrap="square" rtlCol="0">
            <a:spAutoFit/>
          </a:bodyPr>
          <a:lstStyle/>
          <a:p>
            <a:r>
              <a:rPr lang="en-US" dirty="0"/>
              <a:t>1 + 1 = 1 0</a:t>
            </a:r>
          </a:p>
        </p:txBody>
      </p:sp>
      <p:cxnSp>
        <p:nvCxnSpPr>
          <p:cNvPr id="14" name="Straight Arrow Connector 13"/>
          <p:cNvCxnSpPr/>
          <p:nvPr/>
        </p:nvCxnSpPr>
        <p:spPr>
          <a:xfrm flipH="1">
            <a:off x="3200400" y="3581400"/>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200400" y="3962400"/>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57600" y="3352800"/>
            <a:ext cx="990600" cy="381000"/>
          </a:xfrm>
          <a:prstGeom prst="rect">
            <a:avLst/>
          </a:prstGeom>
          <a:noFill/>
        </p:spPr>
        <p:txBody>
          <a:bodyPr wrap="square" rtlCol="0">
            <a:spAutoFit/>
          </a:bodyPr>
          <a:lstStyle/>
          <a:p>
            <a:r>
              <a:rPr lang="en-US" dirty="0"/>
              <a:t>A</a:t>
            </a:r>
            <a:r>
              <a:rPr lang="en-US" baseline="30000" dirty="0"/>
              <a:t>0</a:t>
            </a:r>
            <a:r>
              <a:rPr lang="en-US" dirty="0"/>
              <a:t>B</a:t>
            </a:r>
          </a:p>
        </p:txBody>
      </p:sp>
      <p:sp>
        <p:nvSpPr>
          <p:cNvPr id="17" name="TextBox 16"/>
          <p:cNvSpPr txBox="1"/>
          <p:nvPr/>
        </p:nvSpPr>
        <p:spPr>
          <a:xfrm>
            <a:off x="3657600" y="3733800"/>
            <a:ext cx="990600" cy="381000"/>
          </a:xfrm>
          <a:prstGeom prst="rect">
            <a:avLst/>
          </a:prstGeom>
          <a:noFill/>
        </p:spPr>
        <p:txBody>
          <a:bodyPr wrap="square" rtlCol="0">
            <a:spAutoFit/>
          </a:bodyPr>
          <a:lstStyle/>
          <a:p>
            <a:r>
              <a:rPr lang="en-US" dirty="0"/>
              <a:t>AB</a:t>
            </a:r>
            <a:r>
              <a:rPr lang="en-US" baseline="30000" dirty="0"/>
              <a:t>0</a:t>
            </a:r>
          </a:p>
        </p:txBody>
      </p:sp>
      <p:sp>
        <p:nvSpPr>
          <p:cNvPr id="18" name="TextBox 17"/>
          <p:cNvSpPr txBox="1"/>
          <p:nvPr/>
        </p:nvSpPr>
        <p:spPr>
          <a:xfrm>
            <a:off x="2933700" y="4991100"/>
            <a:ext cx="1447800" cy="381000"/>
          </a:xfrm>
          <a:prstGeom prst="rect">
            <a:avLst/>
          </a:prstGeom>
          <a:noFill/>
        </p:spPr>
        <p:txBody>
          <a:bodyPr wrap="square" rtlCol="0">
            <a:spAutoFit/>
          </a:bodyPr>
          <a:lstStyle/>
          <a:p>
            <a:r>
              <a:rPr lang="en-US" dirty="0"/>
              <a:t>Equations:</a:t>
            </a:r>
          </a:p>
        </p:txBody>
      </p:sp>
      <p:sp>
        <p:nvSpPr>
          <p:cNvPr id="19" name="TextBox 18"/>
          <p:cNvSpPr txBox="1"/>
          <p:nvPr/>
        </p:nvSpPr>
        <p:spPr>
          <a:xfrm>
            <a:off x="3429000" y="5486400"/>
            <a:ext cx="4114800" cy="381000"/>
          </a:xfrm>
          <a:prstGeom prst="rect">
            <a:avLst/>
          </a:prstGeom>
          <a:noFill/>
        </p:spPr>
        <p:txBody>
          <a:bodyPr wrap="square" rtlCol="0">
            <a:spAutoFit/>
          </a:bodyPr>
          <a:lstStyle/>
          <a:p>
            <a:r>
              <a:rPr lang="en-US" dirty="0"/>
              <a:t>Sum= A</a:t>
            </a:r>
            <a:r>
              <a:rPr lang="en-US" baseline="30000" dirty="0"/>
              <a:t>0</a:t>
            </a:r>
            <a:r>
              <a:rPr lang="en-US" dirty="0"/>
              <a:t>B +AB</a:t>
            </a:r>
            <a:r>
              <a:rPr lang="en-US" baseline="30000" dirty="0"/>
              <a:t>0</a:t>
            </a:r>
            <a:r>
              <a:rPr lang="en-US" dirty="0"/>
              <a:t> = A ⊕ B</a:t>
            </a:r>
          </a:p>
        </p:txBody>
      </p:sp>
      <p:cxnSp>
        <p:nvCxnSpPr>
          <p:cNvPr id="21" name="Straight Arrow Connector 20"/>
          <p:cNvCxnSpPr/>
          <p:nvPr/>
        </p:nvCxnSpPr>
        <p:spPr>
          <a:xfrm flipH="1">
            <a:off x="2133600" y="4343400"/>
            <a:ext cx="16002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57600" y="4114800"/>
            <a:ext cx="990600" cy="381000"/>
          </a:xfrm>
          <a:prstGeom prst="rect">
            <a:avLst/>
          </a:prstGeom>
          <a:noFill/>
        </p:spPr>
        <p:txBody>
          <a:bodyPr wrap="square" rtlCol="0">
            <a:spAutoFit/>
          </a:bodyPr>
          <a:lstStyle/>
          <a:p>
            <a:r>
              <a:rPr lang="en-US" dirty="0"/>
              <a:t>AB</a:t>
            </a:r>
            <a:endParaRPr lang="en-US" baseline="30000" dirty="0"/>
          </a:p>
        </p:txBody>
      </p:sp>
      <p:sp>
        <p:nvSpPr>
          <p:cNvPr id="23" name="TextBox 22"/>
          <p:cNvSpPr txBox="1"/>
          <p:nvPr/>
        </p:nvSpPr>
        <p:spPr>
          <a:xfrm>
            <a:off x="3465576" y="5879068"/>
            <a:ext cx="4191000" cy="369332"/>
          </a:xfrm>
          <a:prstGeom prst="rect">
            <a:avLst/>
          </a:prstGeom>
          <a:noFill/>
        </p:spPr>
        <p:txBody>
          <a:bodyPr wrap="square" rtlCol="0">
            <a:spAutoFit/>
          </a:bodyPr>
          <a:lstStyle/>
          <a:p>
            <a:r>
              <a:rPr lang="en-US" dirty="0" err="1"/>
              <a:t>C</a:t>
            </a:r>
            <a:r>
              <a:rPr lang="en-US" baseline="-25000" dirty="0" err="1"/>
              <a:t>out</a:t>
            </a:r>
            <a:r>
              <a:rPr lang="en-US" dirty="0"/>
              <a:t>= AB</a:t>
            </a:r>
          </a:p>
        </p:txBody>
      </p:sp>
      <p:cxnSp>
        <p:nvCxnSpPr>
          <p:cNvPr id="24" name="Straight Connector 23"/>
          <p:cNvCxnSpPr/>
          <p:nvPr/>
        </p:nvCxnSpPr>
        <p:spPr>
          <a:xfrm>
            <a:off x="4648200" y="1905000"/>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66764" y="1905000"/>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79132" y="1447800"/>
            <a:ext cx="397668" cy="369332"/>
          </a:xfrm>
          <a:prstGeom prst="rect">
            <a:avLst/>
          </a:prstGeom>
          <a:noFill/>
        </p:spPr>
        <p:txBody>
          <a:bodyPr wrap="square" rtlCol="0">
            <a:spAutoFit/>
          </a:bodyPr>
          <a:lstStyle/>
          <a:p>
            <a:r>
              <a:rPr lang="en-US" dirty="0"/>
              <a:t>A</a:t>
            </a:r>
          </a:p>
        </p:txBody>
      </p:sp>
      <p:sp>
        <p:nvSpPr>
          <p:cNvPr id="27" name="TextBox 26"/>
          <p:cNvSpPr txBox="1"/>
          <p:nvPr/>
        </p:nvSpPr>
        <p:spPr>
          <a:xfrm>
            <a:off x="5088732" y="1447800"/>
            <a:ext cx="397668" cy="369332"/>
          </a:xfrm>
          <a:prstGeom prst="rect">
            <a:avLst/>
          </a:prstGeom>
          <a:noFill/>
        </p:spPr>
        <p:txBody>
          <a:bodyPr wrap="square" rtlCol="0">
            <a:spAutoFit/>
          </a:bodyPr>
          <a:lstStyle/>
          <a:p>
            <a:r>
              <a:rPr lang="en-US" dirty="0"/>
              <a:t>B</a:t>
            </a: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429000"/>
            <a:ext cx="762000" cy="64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4648200" y="2694432"/>
            <a:ext cx="177879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57800" y="3133344"/>
            <a:ext cx="112574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8200" y="3581400"/>
            <a:ext cx="177118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57800" y="3959638"/>
            <a:ext cx="1186428"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39000" y="3581400"/>
            <a:ext cx="762000" cy="369332"/>
          </a:xfrm>
          <a:prstGeom prst="rect">
            <a:avLst/>
          </a:prstGeom>
          <a:noFill/>
        </p:spPr>
        <p:txBody>
          <a:bodyPr wrap="square" rtlCol="0">
            <a:spAutoFit/>
          </a:bodyPr>
          <a:lstStyle/>
          <a:p>
            <a:r>
              <a:rPr lang="en-US" dirty="0" err="1"/>
              <a:t>C</a:t>
            </a:r>
            <a:r>
              <a:rPr lang="en-US" baseline="-25000" dirty="0" err="1"/>
              <a:t>out</a:t>
            </a:r>
            <a:endParaRPr lang="en-US" baseline="-25000" dirty="0"/>
          </a:p>
        </p:txBody>
      </p:sp>
      <p:sp>
        <p:nvSpPr>
          <p:cNvPr id="35" name="TextBox 34"/>
          <p:cNvSpPr txBox="1"/>
          <p:nvPr/>
        </p:nvSpPr>
        <p:spPr>
          <a:xfrm>
            <a:off x="7315200" y="2678668"/>
            <a:ext cx="914400" cy="369332"/>
          </a:xfrm>
          <a:prstGeom prst="rect">
            <a:avLst/>
          </a:prstGeom>
          <a:noFill/>
        </p:spPr>
        <p:txBody>
          <a:bodyPr wrap="square" rtlCol="0">
            <a:spAutoFit/>
          </a:bodyPr>
          <a:lstStyle/>
          <a:p>
            <a:r>
              <a:rPr lang="en-US" dirty="0"/>
              <a:t>Sum</a:t>
            </a:r>
          </a:p>
        </p:txBody>
      </p:sp>
    </p:spTree>
    <p:extLst>
      <p:ext uri="{BB962C8B-B14F-4D97-AF65-F5344CB8AC3E}">
        <p14:creationId xmlns:p14="http://schemas.microsoft.com/office/powerpoint/2010/main" val="261546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down)">
                                      <p:cBhvr>
                                        <p:cTn id="81" dur="500"/>
                                        <p:tgtEl>
                                          <p:spTgt spid="24"/>
                                        </p:tgtEl>
                                      </p:cBhvr>
                                    </p:animEffect>
                                  </p:childTnLst>
                                </p:cTn>
                              </p:par>
                              <p:par>
                                <p:cTn id="82" presetID="22" presetClass="entr" presetSubtype="4" fill="hold"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down)">
                                      <p:cBhvr>
                                        <p:cTn id="84" dur="500"/>
                                        <p:tgtEl>
                                          <p:spTgt spid="25"/>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down)">
                                      <p:cBhvr>
                                        <p:cTn id="87" dur="500"/>
                                        <p:tgtEl>
                                          <p:spTgt spid="2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down)">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par>
                                <p:cTn id="96" presetID="22" presetClass="entr" presetSubtype="4" fill="hold"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down)">
                                      <p:cBhvr>
                                        <p:cTn id="98" dur="500"/>
                                        <p:tgtEl>
                                          <p:spTgt spid="30"/>
                                        </p:tgtEl>
                                      </p:cBhvr>
                                    </p:animEffec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down)">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down)">
                                      <p:cBhvr>
                                        <p:cTn id="109" dur="500"/>
                                        <p:tgtEl>
                                          <p:spTgt spid="31"/>
                                        </p:tgtEl>
                                      </p:cBhvr>
                                    </p:animEffect>
                                  </p:childTnLst>
                                </p:cTn>
                              </p:par>
                              <p:par>
                                <p:cTn id="110" presetID="22" presetClass="entr" presetSubtype="4" fill="hold" nodeType="with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wipe(down)">
                                      <p:cBhvr>
                                        <p:cTn id="112" dur="500"/>
                                        <p:tgtEl>
                                          <p:spTgt spid="32"/>
                                        </p:tgtEl>
                                      </p:cBhvr>
                                    </p:animEffect>
                                  </p:childTnLst>
                                </p:cTn>
                              </p:par>
                              <p:par>
                                <p:cTn id="113" presetID="22" presetClass="entr" presetSubtype="4" fill="hold"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down)">
                                      <p:cBhvr>
                                        <p:cTn id="1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0" grpId="0"/>
      <p:bldP spid="11" grpId="0"/>
      <p:bldP spid="12" grpId="0"/>
      <p:bldP spid="16" grpId="0"/>
      <p:bldP spid="17" grpId="0"/>
      <p:bldP spid="18" grpId="0"/>
      <p:bldP spid="19" grpId="0"/>
      <p:bldP spid="22" grpId="0"/>
      <p:bldP spid="23" grpId="0"/>
      <p:bldP spid="26" grpId="0"/>
      <p:bldP spid="27" grpId="0"/>
      <p:bldP spid="33"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B35C-6820-4569-A80B-BEE145E15E9C}"/>
              </a:ext>
            </a:extLst>
          </p:cNvPr>
          <p:cNvSpPr>
            <a:spLocks noGrp="1"/>
          </p:cNvSpPr>
          <p:nvPr>
            <p:ph type="title"/>
          </p:nvPr>
        </p:nvSpPr>
        <p:spPr/>
        <p:txBody>
          <a:bodyPr/>
          <a:lstStyle/>
          <a:p>
            <a:r>
              <a:rPr lang="en-US" altLang="en-US" dirty="0"/>
              <a:t>adder-subtractor Circuit</a:t>
            </a:r>
            <a:endParaRPr lang="en-US" dirty="0"/>
          </a:p>
        </p:txBody>
      </p:sp>
      <p:sp>
        <p:nvSpPr>
          <p:cNvPr id="3" name="Content Placeholder 2">
            <a:extLst>
              <a:ext uri="{FF2B5EF4-FFF2-40B4-BE49-F238E27FC236}">
                <a16:creationId xmlns:a16="http://schemas.microsoft.com/office/drawing/2014/main" id="{01CE9A24-E757-43D3-B389-F804964D15B6}"/>
              </a:ext>
            </a:extLst>
          </p:cNvPr>
          <p:cNvSpPr>
            <a:spLocks noGrp="1"/>
          </p:cNvSpPr>
          <p:nvPr>
            <p:ph sz="quarter" idx="1"/>
          </p:nvPr>
        </p:nvSpPr>
        <p:spPr>
          <a:xfrm>
            <a:off x="457200" y="1600200"/>
            <a:ext cx="7467600" cy="719720"/>
          </a:xfrm>
        </p:spPr>
        <p:txBody>
          <a:bodyPr/>
          <a:lstStyle/>
          <a:p>
            <a:r>
              <a:rPr lang="en-US" dirty="0"/>
              <a:t>How to implement B</a:t>
            </a:r>
            <a:r>
              <a:rPr lang="en-US" baseline="30000" dirty="0"/>
              <a:t>0</a:t>
            </a:r>
            <a:r>
              <a:rPr lang="en-US" dirty="0"/>
              <a:t> ?</a:t>
            </a:r>
          </a:p>
        </p:txBody>
      </p:sp>
      <p:sp>
        <p:nvSpPr>
          <p:cNvPr id="4" name="Slide Number Placeholder 3">
            <a:extLst>
              <a:ext uri="{FF2B5EF4-FFF2-40B4-BE49-F238E27FC236}">
                <a16:creationId xmlns:a16="http://schemas.microsoft.com/office/drawing/2014/main" id="{B8799E73-451C-434E-9928-9C8F3B52EFDF}"/>
              </a:ext>
            </a:extLst>
          </p:cNvPr>
          <p:cNvSpPr>
            <a:spLocks noGrp="1"/>
          </p:cNvSpPr>
          <p:nvPr>
            <p:ph type="sldNum" sz="quarter" idx="15"/>
          </p:nvPr>
        </p:nvSpPr>
        <p:spPr/>
        <p:txBody>
          <a:bodyPr/>
          <a:lstStyle/>
          <a:p>
            <a:fld id="{678D3AFA-5D09-48D4-B7E6-9FF617C03CC6}" type="slidenum">
              <a:rPr lang="en-US" smtClean="0"/>
              <a:t>20</a:t>
            </a:fld>
            <a:endParaRPr lang="en-US"/>
          </a:p>
        </p:txBody>
      </p:sp>
      <p:sp>
        <p:nvSpPr>
          <p:cNvPr id="6" name="TextBox 5">
            <a:extLst>
              <a:ext uri="{FF2B5EF4-FFF2-40B4-BE49-F238E27FC236}">
                <a16:creationId xmlns:a16="http://schemas.microsoft.com/office/drawing/2014/main" id="{B7186C24-4477-4C60-8BEE-47622798B878}"/>
              </a:ext>
            </a:extLst>
          </p:cNvPr>
          <p:cNvSpPr txBox="1"/>
          <p:nvPr/>
        </p:nvSpPr>
        <p:spPr>
          <a:xfrm>
            <a:off x="5532119" y="2201692"/>
            <a:ext cx="2335525" cy="369332"/>
          </a:xfrm>
          <a:prstGeom prst="rect">
            <a:avLst/>
          </a:prstGeom>
          <a:noFill/>
        </p:spPr>
        <p:txBody>
          <a:bodyPr wrap="square" rtlCol="0">
            <a:spAutoFit/>
          </a:bodyPr>
          <a:lstStyle/>
          <a:p>
            <a:r>
              <a:rPr lang="en-US" dirty="0"/>
              <a:t>0    1    1   1    =  7</a:t>
            </a:r>
          </a:p>
        </p:txBody>
      </p:sp>
      <p:sp>
        <p:nvSpPr>
          <p:cNvPr id="7" name="TextBox 6">
            <a:extLst>
              <a:ext uri="{FF2B5EF4-FFF2-40B4-BE49-F238E27FC236}">
                <a16:creationId xmlns:a16="http://schemas.microsoft.com/office/drawing/2014/main" id="{4170FE6D-F7F7-42DE-AF4D-77879EB8D950}"/>
              </a:ext>
            </a:extLst>
          </p:cNvPr>
          <p:cNvSpPr txBox="1"/>
          <p:nvPr/>
        </p:nvSpPr>
        <p:spPr>
          <a:xfrm>
            <a:off x="5532119" y="2518160"/>
            <a:ext cx="2228849" cy="369332"/>
          </a:xfrm>
          <a:prstGeom prst="rect">
            <a:avLst/>
          </a:prstGeom>
          <a:noFill/>
        </p:spPr>
        <p:txBody>
          <a:bodyPr wrap="square" rtlCol="0">
            <a:spAutoFit/>
          </a:bodyPr>
          <a:lstStyle/>
          <a:p>
            <a:r>
              <a:rPr lang="en-US" dirty="0"/>
              <a:t>1    1    1   1   </a:t>
            </a:r>
            <a:endParaRPr lang="en-US" baseline="30000" dirty="0"/>
          </a:p>
        </p:txBody>
      </p:sp>
      <p:cxnSp>
        <p:nvCxnSpPr>
          <p:cNvPr id="8" name="Straight Connector 7">
            <a:extLst>
              <a:ext uri="{FF2B5EF4-FFF2-40B4-BE49-F238E27FC236}">
                <a16:creationId xmlns:a16="http://schemas.microsoft.com/office/drawing/2014/main" id="{EDD18396-60F4-4BF5-B759-601FEBB8668B}"/>
              </a:ext>
            </a:extLst>
          </p:cNvPr>
          <p:cNvCxnSpPr/>
          <p:nvPr/>
        </p:nvCxnSpPr>
        <p:spPr>
          <a:xfrm>
            <a:off x="5233606" y="2887492"/>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C68B7A-E215-4271-B106-3AA22A4DBEA6}"/>
              </a:ext>
            </a:extLst>
          </p:cNvPr>
          <p:cNvSpPr txBox="1"/>
          <p:nvPr/>
        </p:nvSpPr>
        <p:spPr>
          <a:xfrm>
            <a:off x="5486400" y="2899160"/>
            <a:ext cx="2438400" cy="369332"/>
          </a:xfrm>
          <a:prstGeom prst="rect">
            <a:avLst/>
          </a:prstGeom>
          <a:noFill/>
        </p:spPr>
        <p:txBody>
          <a:bodyPr wrap="square" rtlCol="0">
            <a:spAutoFit/>
          </a:bodyPr>
          <a:lstStyle/>
          <a:p>
            <a:r>
              <a:rPr lang="en-US" dirty="0"/>
              <a:t> 1    0   0   0   = (7)</a:t>
            </a:r>
            <a:r>
              <a:rPr lang="en-US" baseline="30000" dirty="0"/>
              <a:t>0</a:t>
            </a:r>
            <a:r>
              <a:rPr lang="en-US" dirty="0"/>
              <a:t> </a:t>
            </a:r>
          </a:p>
        </p:txBody>
      </p:sp>
      <p:sp>
        <p:nvSpPr>
          <p:cNvPr id="16" name="TextBox 15">
            <a:extLst>
              <a:ext uri="{FF2B5EF4-FFF2-40B4-BE49-F238E27FC236}">
                <a16:creationId xmlns:a16="http://schemas.microsoft.com/office/drawing/2014/main" id="{5C07CC93-FA9B-450D-9754-2CC2860D8AFB}"/>
              </a:ext>
            </a:extLst>
          </p:cNvPr>
          <p:cNvSpPr txBox="1"/>
          <p:nvPr/>
        </p:nvSpPr>
        <p:spPr>
          <a:xfrm>
            <a:off x="3124200" y="2518160"/>
            <a:ext cx="1447800" cy="369332"/>
          </a:xfrm>
          <a:prstGeom prst="rect">
            <a:avLst/>
          </a:prstGeom>
          <a:noFill/>
        </p:spPr>
        <p:txBody>
          <a:bodyPr wrap="square" rtlCol="0">
            <a:spAutoFit/>
          </a:bodyPr>
          <a:lstStyle/>
          <a:p>
            <a:r>
              <a:rPr lang="en-US" dirty="0"/>
              <a:t>XOR with 1</a:t>
            </a:r>
          </a:p>
        </p:txBody>
      </p:sp>
      <p:graphicFrame>
        <p:nvGraphicFramePr>
          <p:cNvPr id="17" name="Table 16">
            <a:extLst>
              <a:ext uri="{FF2B5EF4-FFF2-40B4-BE49-F238E27FC236}">
                <a16:creationId xmlns:a16="http://schemas.microsoft.com/office/drawing/2014/main" id="{DA6F9AE0-3082-4502-867E-8A4D941D09E7}"/>
              </a:ext>
            </a:extLst>
          </p:cNvPr>
          <p:cNvGraphicFramePr>
            <a:graphicFrameLocks noGrp="1"/>
          </p:cNvGraphicFramePr>
          <p:nvPr/>
        </p:nvGraphicFramePr>
        <p:xfrm>
          <a:off x="583597" y="2386358"/>
          <a:ext cx="2209800" cy="1854200"/>
        </p:xfrm>
        <a:graphic>
          <a:graphicData uri="http://schemas.openxmlformats.org/drawingml/2006/table">
            <a:tbl>
              <a:tblPr firstRow="1" bandRow="1">
                <a:tableStyleId>{5C22544A-7EE6-4342-B048-85BDC9FD1C3A}</a:tableStyleId>
              </a:tblPr>
              <a:tblGrid>
                <a:gridCol w="398488">
                  <a:extLst>
                    <a:ext uri="{9D8B030D-6E8A-4147-A177-3AD203B41FA5}">
                      <a16:colId xmlns:a16="http://schemas.microsoft.com/office/drawing/2014/main" val="20000"/>
                    </a:ext>
                  </a:extLst>
                </a:gridCol>
                <a:gridCol w="434715">
                  <a:extLst>
                    <a:ext uri="{9D8B030D-6E8A-4147-A177-3AD203B41FA5}">
                      <a16:colId xmlns:a16="http://schemas.microsoft.com/office/drawing/2014/main" val="20001"/>
                    </a:ext>
                  </a:extLst>
                </a:gridCol>
                <a:gridCol w="1376597">
                  <a:extLst>
                    <a:ext uri="{9D8B030D-6E8A-4147-A177-3AD203B41FA5}">
                      <a16:colId xmlns:a16="http://schemas.microsoft.com/office/drawing/2014/main" val="20002"/>
                    </a:ext>
                  </a:extLst>
                </a:gridCol>
              </a:tblGrid>
              <a:tr h="370840">
                <a:tc>
                  <a:txBody>
                    <a:bodyPr/>
                    <a:lstStyle/>
                    <a:p>
                      <a:r>
                        <a:rPr lang="en-US" dirty="0"/>
                        <a:t>A</a:t>
                      </a:r>
                    </a:p>
                  </a:txBody>
                  <a:tcPr/>
                </a:tc>
                <a:tc>
                  <a:txBody>
                    <a:bodyPr/>
                    <a:lstStyle/>
                    <a:p>
                      <a:r>
                        <a:rPr lang="en-US" dirty="0"/>
                        <a:t>B</a:t>
                      </a:r>
                    </a:p>
                  </a:txBody>
                  <a:tcPr/>
                </a:tc>
                <a:tc>
                  <a:txBody>
                    <a:bodyPr/>
                    <a:lstStyle/>
                    <a:p>
                      <a:r>
                        <a:rPr lang="en-US" dirty="0"/>
                        <a:t>F=A⊕B</a:t>
                      </a:r>
                      <a:endParaRPr lang="en-US" b="1" baseline="30000"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
        <p:nvSpPr>
          <p:cNvPr id="18" name="TextBox 17">
            <a:extLst>
              <a:ext uri="{FF2B5EF4-FFF2-40B4-BE49-F238E27FC236}">
                <a16:creationId xmlns:a16="http://schemas.microsoft.com/office/drawing/2014/main" id="{B2138B5F-9B77-43B7-B928-DBBBEEF07CF1}"/>
              </a:ext>
            </a:extLst>
          </p:cNvPr>
          <p:cNvSpPr txBox="1"/>
          <p:nvPr/>
        </p:nvSpPr>
        <p:spPr>
          <a:xfrm>
            <a:off x="5455919" y="4724400"/>
            <a:ext cx="2335525" cy="369332"/>
          </a:xfrm>
          <a:prstGeom prst="rect">
            <a:avLst/>
          </a:prstGeom>
          <a:noFill/>
        </p:spPr>
        <p:txBody>
          <a:bodyPr wrap="square" rtlCol="0">
            <a:spAutoFit/>
          </a:bodyPr>
          <a:lstStyle/>
          <a:p>
            <a:r>
              <a:rPr lang="en-US" dirty="0"/>
              <a:t>0    1    1   1    =  7</a:t>
            </a:r>
          </a:p>
        </p:txBody>
      </p:sp>
      <p:sp>
        <p:nvSpPr>
          <p:cNvPr id="19" name="TextBox 18">
            <a:extLst>
              <a:ext uri="{FF2B5EF4-FFF2-40B4-BE49-F238E27FC236}">
                <a16:creationId xmlns:a16="http://schemas.microsoft.com/office/drawing/2014/main" id="{018AE421-B450-42CD-8417-17AD06936772}"/>
              </a:ext>
            </a:extLst>
          </p:cNvPr>
          <p:cNvSpPr txBox="1"/>
          <p:nvPr/>
        </p:nvSpPr>
        <p:spPr>
          <a:xfrm>
            <a:off x="5455919" y="5040868"/>
            <a:ext cx="2228849" cy="369332"/>
          </a:xfrm>
          <a:prstGeom prst="rect">
            <a:avLst/>
          </a:prstGeom>
          <a:noFill/>
        </p:spPr>
        <p:txBody>
          <a:bodyPr wrap="square" rtlCol="0">
            <a:spAutoFit/>
          </a:bodyPr>
          <a:lstStyle/>
          <a:p>
            <a:r>
              <a:rPr lang="en-US" dirty="0"/>
              <a:t>0    0    0   0   </a:t>
            </a:r>
            <a:endParaRPr lang="en-US" baseline="30000" dirty="0"/>
          </a:p>
        </p:txBody>
      </p:sp>
      <p:cxnSp>
        <p:nvCxnSpPr>
          <p:cNvPr id="20" name="Straight Connector 19">
            <a:extLst>
              <a:ext uri="{FF2B5EF4-FFF2-40B4-BE49-F238E27FC236}">
                <a16:creationId xmlns:a16="http://schemas.microsoft.com/office/drawing/2014/main" id="{FB476F02-AC97-4005-888E-8193974D268A}"/>
              </a:ext>
            </a:extLst>
          </p:cNvPr>
          <p:cNvCxnSpPr/>
          <p:nvPr/>
        </p:nvCxnSpPr>
        <p:spPr>
          <a:xfrm>
            <a:off x="5157406" y="5410200"/>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D38CA42-FE46-4427-B6B6-AAEB38FC55EB}"/>
              </a:ext>
            </a:extLst>
          </p:cNvPr>
          <p:cNvSpPr txBox="1"/>
          <p:nvPr/>
        </p:nvSpPr>
        <p:spPr>
          <a:xfrm>
            <a:off x="3048000" y="5040868"/>
            <a:ext cx="1447800" cy="369332"/>
          </a:xfrm>
          <a:prstGeom prst="rect">
            <a:avLst/>
          </a:prstGeom>
          <a:noFill/>
        </p:spPr>
        <p:txBody>
          <a:bodyPr wrap="square" rtlCol="0">
            <a:spAutoFit/>
          </a:bodyPr>
          <a:lstStyle/>
          <a:p>
            <a:r>
              <a:rPr lang="en-US" dirty="0"/>
              <a:t>XOR with 0</a:t>
            </a:r>
          </a:p>
        </p:txBody>
      </p:sp>
      <p:sp>
        <p:nvSpPr>
          <p:cNvPr id="23" name="TextBox 22">
            <a:extLst>
              <a:ext uri="{FF2B5EF4-FFF2-40B4-BE49-F238E27FC236}">
                <a16:creationId xmlns:a16="http://schemas.microsoft.com/office/drawing/2014/main" id="{A148E49F-A9E7-46F6-9977-D242474C4BD9}"/>
              </a:ext>
            </a:extLst>
          </p:cNvPr>
          <p:cNvSpPr txBox="1"/>
          <p:nvPr/>
        </p:nvSpPr>
        <p:spPr>
          <a:xfrm>
            <a:off x="5436875" y="5498068"/>
            <a:ext cx="2335525" cy="369332"/>
          </a:xfrm>
          <a:prstGeom prst="rect">
            <a:avLst/>
          </a:prstGeom>
          <a:noFill/>
        </p:spPr>
        <p:txBody>
          <a:bodyPr wrap="square" rtlCol="0">
            <a:spAutoFit/>
          </a:bodyPr>
          <a:lstStyle/>
          <a:p>
            <a:r>
              <a:rPr lang="en-US" dirty="0"/>
              <a:t>0    1    1   1    =  7</a:t>
            </a:r>
          </a:p>
        </p:txBody>
      </p:sp>
    </p:spTree>
    <p:extLst>
      <p:ext uri="{BB962C8B-B14F-4D97-AF65-F5344CB8AC3E}">
        <p14:creationId xmlns:p14="http://schemas.microsoft.com/office/powerpoint/2010/main" val="182897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8" grpId="0"/>
      <p:bldP spid="19"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2">
            <a:extLst>
              <a:ext uri="{FF2B5EF4-FFF2-40B4-BE49-F238E27FC236}">
                <a16:creationId xmlns:a16="http://schemas.microsoft.com/office/drawing/2014/main" id="{AAD04B88-C7AD-43D8-AEBF-267DA9762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3969784" y="1936500"/>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a:extLst>
              <a:ext uri="{FF2B5EF4-FFF2-40B4-BE49-F238E27FC236}">
                <a16:creationId xmlns:a16="http://schemas.microsoft.com/office/drawing/2014/main" id="{AAB30FB6-4DDA-49C2-B7B1-6A3076E8C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3131113" y="1936108"/>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a:extLst>
              <a:ext uri="{FF2B5EF4-FFF2-40B4-BE49-F238E27FC236}">
                <a16:creationId xmlns:a16="http://schemas.microsoft.com/office/drawing/2014/main" id="{9D1B98EE-F653-4D52-9503-11F17BE12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2293384" y="1945535"/>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a:extLst>
              <a:ext uri="{FF2B5EF4-FFF2-40B4-BE49-F238E27FC236}">
                <a16:creationId xmlns:a16="http://schemas.microsoft.com/office/drawing/2014/main" id="{4A8DA902-7C2A-4B02-990A-8E584CE11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1535862" y="1945143"/>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9335B67-DF13-4000-AB04-A320681CBC9C}" type="slidenum">
              <a:rPr lang="en-US" smtClean="0"/>
              <a:t>21</a:t>
            </a:fld>
            <a:endParaRPr lang="en-US"/>
          </a:p>
        </p:txBody>
      </p:sp>
      <p:sp>
        <p:nvSpPr>
          <p:cNvPr id="7" name="Rectangle 6"/>
          <p:cNvSpPr/>
          <p:nvPr/>
        </p:nvSpPr>
        <p:spPr>
          <a:xfrm>
            <a:off x="1909464" y="3200400"/>
            <a:ext cx="5253331"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bit Full Adder</a:t>
            </a:r>
          </a:p>
        </p:txBody>
      </p:sp>
      <p:cxnSp>
        <p:nvCxnSpPr>
          <p:cNvPr id="76" name="Straight Arrow Connector 75"/>
          <p:cNvCxnSpPr/>
          <p:nvPr/>
        </p:nvCxnSpPr>
        <p:spPr>
          <a:xfrm>
            <a:off x="36576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4958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8194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061865"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7056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9342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770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484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72440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41020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11480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55092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911989" y="2210470"/>
            <a:ext cx="1325880" cy="369332"/>
          </a:xfrm>
          <a:prstGeom prst="rect">
            <a:avLst/>
          </a:prstGeom>
          <a:noFill/>
        </p:spPr>
        <p:txBody>
          <a:bodyPr wrap="square" rtlCol="0">
            <a:spAutoFit/>
          </a:bodyPr>
          <a:lstStyle/>
          <a:p>
            <a:r>
              <a:rPr lang="en-US" dirty="0"/>
              <a:t>A</a:t>
            </a:r>
            <a:r>
              <a:rPr lang="en-US" baseline="-25000" dirty="0"/>
              <a:t>3 </a:t>
            </a:r>
            <a:r>
              <a:rPr lang="en-US" dirty="0"/>
              <a:t>A</a:t>
            </a:r>
            <a:r>
              <a:rPr lang="en-US" baseline="-25000" dirty="0"/>
              <a:t>2 </a:t>
            </a:r>
            <a:r>
              <a:rPr lang="en-US" dirty="0"/>
              <a:t>A</a:t>
            </a:r>
            <a:r>
              <a:rPr lang="en-US" baseline="-25000" dirty="0"/>
              <a:t>1 </a:t>
            </a:r>
            <a:r>
              <a:rPr lang="en-US" dirty="0"/>
              <a:t>A</a:t>
            </a:r>
            <a:r>
              <a:rPr lang="en-US" baseline="-25000" dirty="0"/>
              <a:t>0</a:t>
            </a:r>
          </a:p>
        </p:txBody>
      </p:sp>
      <p:sp>
        <p:nvSpPr>
          <p:cNvPr id="90" name="TextBox 89"/>
          <p:cNvSpPr txBox="1"/>
          <p:nvPr/>
        </p:nvSpPr>
        <p:spPr>
          <a:xfrm>
            <a:off x="1702637" y="1002268"/>
            <a:ext cx="3021757" cy="369332"/>
          </a:xfrm>
          <a:prstGeom prst="rect">
            <a:avLst/>
          </a:prstGeom>
          <a:noFill/>
        </p:spPr>
        <p:txBody>
          <a:bodyPr wrap="square" rtlCol="0">
            <a:spAutoFit/>
          </a:bodyPr>
          <a:lstStyle/>
          <a:p>
            <a:r>
              <a:rPr lang="en-US" dirty="0"/>
              <a:t>B</a:t>
            </a:r>
            <a:r>
              <a:rPr lang="en-US" baseline="-25000" dirty="0"/>
              <a:t>3           </a:t>
            </a:r>
            <a:r>
              <a:rPr lang="en-US" dirty="0"/>
              <a:t>B</a:t>
            </a:r>
            <a:r>
              <a:rPr lang="en-US" baseline="-25000" dirty="0"/>
              <a:t>2             </a:t>
            </a:r>
            <a:r>
              <a:rPr lang="en-US" dirty="0"/>
              <a:t>B</a:t>
            </a:r>
            <a:r>
              <a:rPr lang="en-US" baseline="-25000" dirty="0"/>
              <a:t>1              </a:t>
            </a:r>
            <a:r>
              <a:rPr lang="en-US" dirty="0"/>
              <a:t>B</a:t>
            </a:r>
            <a:r>
              <a:rPr lang="en-US" baseline="-25000" dirty="0"/>
              <a:t>0</a:t>
            </a:r>
          </a:p>
        </p:txBody>
      </p:sp>
      <p:sp>
        <p:nvSpPr>
          <p:cNvPr id="91" name="TextBox 90"/>
          <p:cNvSpPr txBox="1"/>
          <p:nvPr/>
        </p:nvSpPr>
        <p:spPr>
          <a:xfrm>
            <a:off x="3322319" y="5193268"/>
            <a:ext cx="2316477" cy="369332"/>
          </a:xfrm>
          <a:prstGeom prst="rect">
            <a:avLst/>
          </a:prstGeom>
          <a:noFill/>
        </p:spPr>
        <p:txBody>
          <a:bodyPr wrap="square" rtlCol="0">
            <a:spAutoFit/>
          </a:bodyPr>
          <a:lstStyle/>
          <a:p>
            <a:r>
              <a:rPr lang="en-US" dirty="0"/>
              <a:t>S</a:t>
            </a:r>
            <a:r>
              <a:rPr lang="en-US" baseline="-25000" dirty="0"/>
              <a:t>3         </a:t>
            </a:r>
            <a:r>
              <a:rPr lang="en-US" dirty="0"/>
              <a:t>S</a:t>
            </a:r>
            <a:r>
              <a:rPr lang="en-US" baseline="-25000" dirty="0"/>
              <a:t>2         </a:t>
            </a:r>
            <a:r>
              <a:rPr lang="en-US" dirty="0"/>
              <a:t>S</a:t>
            </a:r>
            <a:r>
              <a:rPr lang="en-US" baseline="-25000" dirty="0"/>
              <a:t>1          </a:t>
            </a:r>
            <a:r>
              <a:rPr lang="en-US" dirty="0"/>
              <a:t>S</a:t>
            </a:r>
            <a:r>
              <a:rPr lang="en-US" baseline="-25000" dirty="0"/>
              <a:t>0</a:t>
            </a:r>
          </a:p>
        </p:txBody>
      </p:sp>
      <p:cxnSp>
        <p:nvCxnSpPr>
          <p:cNvPr id="92" name="Straight Arrow Connector 91"/>
          <p:cNvCxnSpPr/>
          <p:nvPr/>
        </p:nvCxnSpPr>
        <p:spPr>
          <a:xfrm flipH="1">
            <a:off x="7162800" y="34290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558945" y="3450074"/>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162800" y="3505200"/>
            <a:ext cx="461665" cy="952500"/>
          </a:xfrm>
          <a:prstGeom prst="rect">
            <a:avLst/>
          </a:prstGeom>
          <a:noFill/>
        </p:spPr>
        <p:txBody>
          <a:bodyPr vert="vert270" wrap="square" rtlCol="0">
            <a:spAutoFit/>
          </a:bodyPr>
          <a:lstStyle/>
          <a:p>
            <a:r>
              <a:rPr lang="en-US" dirty="0" err="1"/>
              <a:t>Cin</a:t>
            </a:r>
            <a:r>
              <a:rPr lang="en-US" dirty="0"/>
              <a:t> = 0</a:t>
            </a:r>
          </a:p>
        </p:txBody>
      </p:sp>
      <p:sp>
        <p:nvSpPr>
          <p:cNvPr id="95" name="TextBox 94"/>
          <p:cNvSpPr txBox="1"/>
          <p:nvPr/>
        </p:nvSpPr>
        <p:spPr>
          <a:xfrm>
            <a:off x="439264" y="3212068"/>
            <a:ext cx="1137600" cy="369332"/>
          </a:xfrm>
          <a:prstGeom prst="rect">
            <a:avLst/>
          </a:prstGeom>
          <a:noFill/>
        </p:spPr>
        <p:txBody>
          <a:bodyPr vert="horz" wrap="square" rtlCol="0">
            <a:spAutoFit/>
          </a:bodyPr>
          <a:lstStyle/>
          <a:p>
            <a:r>
              <a:rPr lang="en-US" dirty="0" err="1"/>
              <a:t>Cout</a:t>
            </a:r>
            <a:r>
              <a:rPr lang="en-US" dirty="0"/>
              <a:t> = 0</a:t>
            </a:r>
          </a:p>
        </p:txBody>
      </p:sp>
      <p:sp>
        <p:nvSpPr>
          <p:cNvPr id="51" name="Title 1">
            <a:extLst>
              <a:ext uri="{FF2B5EF4-FFF2-40B4-BE49-F238E27FC236}">
                <a16:creationId xmlns:a16="http://schemas.microsoft.com/office/drawing/2014/main" id="{E9285700-B13C-429C-912A-3FF6F96F705C}"/>
              </a:ext>
            </a:extLst>
          </p:cNvPr>
          <p:cNvSpPr>
            <a:spLocks noGrp="1"/>
          </p:cNvSpPr>
          <p:nvPr>
            <p:ph type="title"/>
          </p:nvPr>
        </p:nvSpPr>
        <p:spPr>
          <a:xfrm>
            <a:off x="419493" y="-545068"/>
            <a:ext cx="7467600" cy="1143000"/>
          </a:xfrm>
        </p:spPr>
        <p:txBody>
          <a:bodyPr/>
          <a:lstStyle/>
          <a:p>
            <a:r>
              <a:rPr lang="en-US" altLang="en-US" dirty="0"/>
              <a:t>adder-subtractor Circuit</a:t>
            </a:r>
            <a:endParaRPr lang="en-US" dirty="0"/>
          </a:p>
        </p:txBody>
      </p:sp>
      <p:cxnSp>
        <p:nvCxnSpPr>
          <p:cNvPr id="57" name="Straight Arrow Connector 56">
            <a:extLst>
              <a:ext uri="{FF2B5EF4-FFF2-40B4-BE49-F238E27FC236}">
                <a16:creationId xmlns:a16="http://schemas.microsoft.com/office/drawing/2014/main" id="{DC735EA9-0D03-423E-B3BC-D6639FAFF68B}"/>
              </a:ext>
            </a:extLst>
          </p:cNvPr>
          <p:cNvCxnSpPr/>
          <p:nvPr/>
        </p:nvCxnSpPr>
        <p:spPr>
          <a:xfrm>
            <a:off x="1857865" y="13716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13760CA-5001-46D4-83E9-F02E1160D8CE}"/>
              </a:ext>
            </a:extLst>
          </p:cNvPr>
          <p:cNvCxnSpPr/>
          <p:nvPr/>
        </p:nvCxnSpPr>
        <p:spPr>
          <a:xfrm>
            <a:off x="2609654" y="1381027"/>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168A57-DD90-4336-8F5D-5DE7145349E9}"/>
              </a:ext>
            </a:extLst>
          </p:cNvPr>
          <p:cNvCxnSpPr/>
          <p:nvPr/>
        </p:nvCxnSpPr>
        <p:spPr>
          <a:xfrm>
            <a:off x="3466708" y="13716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9EF4A90-CB16-4EB6-9EE0-B803ABF5D0C2}"/>
              </a:ext>
            </a:extLst>
          </p:cNvPr>
          <p:cNvCxnSpPr/>
          <p:nvPr/>
        </p:nvCxnSpPr>
        <p:spPr>
          <a:xfrm>
            <a:off x="4267200" y="13716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9297C67-859F-40AA-9A19-5A18EFB4FEC2}"/>
              </a:ext>
            </a:extLst>
          </p:cNvPr>
          <p:cNvCxnSpPr/>
          <p:nvPr/>
        </p:nvCxnSpPr>
        <p:spPr>
          <a:xfrm>
            <a:off x="2267146" y="1592337"/>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DB010FF-3ECD-4788-9B42-C8183CE53F7C}"/>
              </a:ext>
            </a:extLst>
          </p:cNvPr>
          <p:cNvCxnSpPr/>
          <p:nvPr/>
        </p:nvCxnSpPr>
        <p:spPr>
          <a:xfrm>
            <a:off x="3029146" y="1581346"/>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2FF29A-E424-439B-B220-4EFE92A1F026}"/>
              </a:ext>
            </a:extLst>
          </p:cNvPr>
          <p:cNvCxnSpPr/>
          <p:nvPr/>
        </p:nvCxnSpPr>
        <p:spPr>
          <a:xfrm>
            <a:off x="3838281" y="1561708"/>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D1D619-D39F-4780-89AA-897F843BA192}"/>
              </a:ext>
            </a:extLst>
          </p:cNvPr>
          <p:cNvCxnSpPr/>
          <p:nvPr/>
        </p:nvCxnSpPr>
        <p:spPr>
          <a:xfrm>
            <a:off x="4705546" y="1562492"/>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1F7BDF-6354-4BF2-BBC5-E3C6E15BE8A3}"/>
              </a:ext>
            </a:extLst>
          </p:cNvPr>
          <p:cNvCxnSpPr/>
          <p:nvPr/>
        </p:nvCxnSpPr>
        <p:spPr>
          <a:xfrm>
            <a:off x="2267146" y="1582910"/>
            <a:ext cx="527665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9909CC-0448-4798-8B52-080AA5FB322E}"/>
              </a:ext>
            </a:extLst>
          </p:cNvPr>
          <p:cNvCxnSpPr/>
          <p:nvPr/>
        </p:nvCxnSpPr>
        <p:spPr>
          <a:xfrm flipV="1">
            <a:off x="7505308" y="1592337"/>
            <a:ext cx="0" cy="18366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1FE9A6C-8DAE-4DA6-BF4B-76975E52CA85}"/>
              </a:ext>
            </a:extLst>
          </p:cNvPr>
          <p:cNvSpPr txBox="1"/>
          <p:nvPr/>
        </p:nvSpPr>
        <p:spPr>
          <a:xfrm>
            <a:off x="6477000" y="5193268"/>
            <a:ext cx="1828800" cy="369332"/>
          </a:xfrm>
          <a:prstGeom prst="rect">
            <a:avLst/>
          </a:prstGeom>
          <a:noFill/>
        </p:spPr>
        <p:txBody>
          <a:bodyPr wrap="square" rtlCol="0">
            <a:spAutoFit/>
          </a:bodyPr>
          <a:lstStyle/>
          <a:p>
            <a:r>
              <a:rPr lang="en-US" dirty="0"/>
              <a:t>For Add </a:t>
            </a:r>
            <a:r>
              <a:rPr lang="en-US" dirty="0" err="1"/>
              <a:t>Cin</a:t>
            </a:r>
            <a:r>
              <a:rPr lang="en-US" dirty="0"/>
              <a:t>=0</a:t>
            </a:r>
          </a:p>
        </p:txBody>
      </p:sp>
      <p:sp>
        <p:nvSpPr>
          <p:cNvPr id="14" name="TextBox 13">
            <a:extLst>
              <a:ext uri="{FF2B5EF4-FFF2-40B4-BE49-F238E27FC236}">
                <a16:creationId xmlns:a16="http://schemas.microsoft.com/office/drawing/2014/main" id="{22127E50-2FAF-4792-966F-3E8BDA8588A6}"/>
              </a:ext>
            </a:extLst>
          </p:cNvPr>
          <p:cNvSpPr txBox="1"/>
          <p:nvPr/>
        </p:nvSpPr>
        <p:spPr>
          <a:xfrm>
            <a:off x="6096000" y="1791092"/>
            <a:ext cx="1066775" cy="369332"/>
          </a:xfrm>
          <a:prstGeom prst="rect">
            <a:avLst/>
          </a:prstGeom>
          <a:noFill/>
        </p:spPr>
        <p:txBody>
          <a:bodyPr wrap="square" rtlCol="0">
            <a:spAutoFit/>
          </a:bodyPr>
          <a:lstStyle/>
          <a:p>
            <a:r>
              <a:rPr lang="en-US" dirty="0"/>
              <a:t>0101</a:t>
            </a:r>
          </a:p>
        </p:txBody>
      </p:sp>
      <p:sp>
        <p:nvSpPr>
          <p:cNvPr id="15" name="TextBox 14">
            <a:extLst>
              <a:ext uri="{FF2B5EF4-FFF2-40B4-BE49-F238E27FC236}">
                <a16:creationId xmlns:a16="http://schemas.microsoft.com/office/drawing/2014/main" id="{D5E01ABB-94CE-484F-9BA1-F0322C870C3B}"/>
              </a:ext>
            </a:extLst>
          </p:cNvPr>
          <p:cNvSpPr txBox="1"/>
          <p:nvPr/>
        </p:nvSpPr>
        <p:spPr>
          <a:xfrm>
            <a:off x="2071776" y="657512"/>
            <a:ext cx="2424024" cy="369332"/>
          </a:xfrm>
          <a:prstGeom prst="rect">
            <a:avLst/>
          </a:prstGeom>
          <a:noFill/>
        </p:spPr>
        <p:txBody>
          <a:bodyPr wrap="square" rtlCol="0">
            <a:spAutoFit/>
          </a:bodyPr>
          <a:lstStyle/>
          <a:p>
            <a:r>
              <a:rPr lang="en-US" dirty="0"/>
              <a:t>0111</a:t>
            </a:r>
          </a:p>
        </p:txBody>
      </p:sp>
      <p:sp>
        <p:nvSpPr>
          <p:cNvPr id="16" name="TextBox 15">
            <a:extLst>
              <a:ext uri="{FF2B5EF4-FFF2-40B4-BE49-F238E27FC236}">
                <a16:creationId xmlns:a16="http://schemas.microsoft.com/office/drawing/2014/main" id="{3835EC9E-DF65-49FE-BA4B-75201D4952E5}"/>
              </a:ext>
            </a:extLst>
          </p:cNvPr>
          <p:cNvSpPr txBox="1"/>
          <p:nvPr/>
        </p:nvSpPr>
        <p:spPr>
          <a:xfrm>
            <a:off x="3029146" y="3352800"/>
            <a:ext cx="3447853" cy="400110"/>
          </a:xfrm>
          <a:prstGeom prst="rect">
            <a:avLst/>
          </a:prstGeom>
          <a:noFill/>
        </p:spPr>
        <p:txBody>
          <a:bodyPr wrap="square" rtlCol="0">
            <a:spAutoFit/>
          </a:bodyPr>
          <a:lstStyle/>
          <a:p>
            <a:r>
              <a:rPr lang="en-US" sz="2000" b="1" dirty="0"/>
              <a:t>0111  + 0101  + 0</a:t>
            </a:r>
          </a:p>
        </p:txBody>
      </p:sp>
      <p:sp>
        <p:nvSpPr>
          <p:cNvPr id="18" name="TextBox 17">
            <a:extLst>
              <a:ext uri="{FF2B5EF4-FFF2-40B4-BE49-F238E27FC236}">
                <a16:creationId xmlns:a16="http://schemas.microsoft.com/office/drawing/2014/main" id="{48904094-74F1-42FF-BD51-C86AD1C40BF9}"/>
              </a:ext>
            </a:extLst>
          </p:cNvPr>
          <p:cNvSpPr txBox="1"/>
          <p:nvPr/>
        </p:nvSpPr>
        <p:spPr>
          <a:xfrm>
            <a:off x="3736029" y="5562600"/>
            <a:ext cx="1600200" cy="492443"/>
          </a:xfrm>
          <a:prstGeom prst="rect">
            <a:avLst/>
          </a:prstGeom>
          <a:noFill/>
        </p:spPr>
        <p:txBody>
          <a:bodyPr wrap="square" rtlCol="0">
            <a:spAutoFit/>
          </a:bodyPr>
          <a:lstStyle/>
          <a:p>
            <a:r>
              <a:rPr lang="en-US" sz="2600" b="1" dirty="0"/>
              <a:t>1100</a:t>
            </a:r>
          </a:p>
        </p:txBody>
      </p:sp>
      <p:sp>
        <p:nvSpPr>
          <p:cNvPr id="89" name="TextBox 88">
            <a:extLst>
              <a:ext uri="{FF2B5EF4-FFF2-40B4-BE49-F238E27FC236}">
                <a16:creationId xmlns:a16="http://schemas.microsoft.com/office/drawing/2014/main" id="{2AA39921-5EEB-41B5-BD25-24F03E5F43F1}"/>
              </a:ext>
            </a:extLst>
          </p:cNvPr>
          <p:cNvSpPr txBox="1"/>
          <p:nvPr/>
        </p:nvSpPr>
        <p:spPr>
          <a:xfrm>
            <a:off x="2857577" y="2754868"/>
            <a:ext cx="1478280" cy="369332"/>
          </a:xfrm>
          <a:prstGeom prst="rect">
            <a:avLst/>
          </a:prstGeom>
          <a:noFill/>
        </p:spPr>
        <p:txBody>
          <a:bodyPr wrap="square" rtlCol="0">
            <a:spAutoFit/>
          </a:bodyPr>
          <a:lstStyle/>
          <a:p>
            <a:r>
              <a:rPr lang="en-US" dirty="0"/>
              <a:t>0111</a:t>
            </a:r>
          </a:p>
        </p:txBody>
      </p:sp>
    </p:spTree>
    <p:extLst>
      <p:ext uri="{BB962C8B-B14F-4D97-AF65-F5344CB8AC3E}">
        <p14:creationId xmlns:p14="http://schemas.microsoft.com/office/powerpoint/2010/main" val="4453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2">
            <a:extLst>
              <a:ext uri="{FF2B5EF4-FFF2-40B4-BE49-F238E27FC236}">
                <a16:creationId xmlns:a16="http://schemas.microsoft.com/office/drawing/2014/main" id="{AAD04B88-C7AD-43D8-AEBF-267DA9762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3969784" y="1936500"/>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a:extLst>
              <a:ext uri="{FF2B5EF4-FFF2-40B4-BE49-F238E27FC236}">
                <a16:creationId xmlns:a16="http://schemas.microsoft.com/office/drawing/2014/main" id="{AAB30FB6-4DDA-49C2-B7B1-6A3076E8C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3131113" y="1936108"/>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a:extLst>
              <a:ext uri="{FF2B5EF4-FFF2-40B4-BE49-F238E27FC236}">
                <a16:creationId xmlns:a16="http://schemas.microsoft.com/office/drawing/2014/main" id="{9D1B98EE-F653-4D52-9503-11F17BE12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2293384" y="1945535"/>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a:extLst>
              <a:ext uri="{FF2B5EF4-FFF2-40B4-BE49-F238E27FC236}">
                <a16:creationId xmlns:a16="http://schemas.microsoft.com/office/drawing/2014/main" id="{4A8DA902-7C2A-4B02-990A-8E584CE11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V="1">
            <a:off x="1535862" y="1945143"/>
            <a:ext cx="1028700" cy="7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9335B67-DF13-4000-AB04-A320681CBC9C}" type="slidenum">
              <a:rPr lang="en-US" smtClean="0"/>
              <a:t>22</a:t>
            </a:fld>
            <a:endParaRPr lang="en-US"/>
          </a:p>
        </p:txBody>
      </p:sp>
      <p:sp>
        <p:nvSpPr>
          <p:cNvPr id="7" name="Rectangle 6"/>
          <p:cNvSpPr/>
          <p:nvPr/>
        </p:nvSpPr>
        <p:spPr>
          <a:xfrm>
            <a:off x="1909464" y="3200400"/>
            <a:ext cx="5253331"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bit Full Adder</a:t>
            </a:r>
          </a:p>
        </p:txBody>
      </p:sp>
      <p:cxnSp>
        <p:nvCxnSpPr>
          <p:cNvPr id="76" name="Straight Arrow Connector 75"/>
          <p:cNvCxnSpPr/>
          <p:nvPr/>
        </p:nvCxnSpPr>
        <p:spPr>
          <a:xfrm>
            <a:off x="36576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4958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8194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061865"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7056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9342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770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48400" y="25908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72440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41020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11480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550920" y="4648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911989" y="2210470"/>
            <a:ext cx="1325880" cy="369332"/>
          </a:xfrm>
          <a:prstGeom prst="rect">
            <a:avLst/>
          </a:prstGeom>
          <a:noFill/>
        </p:spPr>
        <p:txBody>
          <a:bodyPr wrap="square" rtlCol="0">
            <a:spAutoFit/>
          </a:bodyPr>
          <a:lstStyle/>
          <a:p>
            <a:r>
              <a:rPr lang="en-US" dirty="0"/>
              <a:t>A</a:t>
            </a:r>
            <a:r>
              <a:rPr lang="en-US" baseline="-25000" dirty="0"/>
              <a:t>3 </a:t>
            </a:r>
            <a:r>
              <a:rPr lang="en-US" dirty="0"/>
              <a:t>A</a:t>
            </a:r>
            <a:r>
              <a:rPr lang="en-US" baseline="-25000" dirty="0"/>
              <a:t>2 </a:t>
            </a:r>
            <a:r>
              <a:rPr lang="en-US" dirty="0"/>
              <a:t>A</a:t>
            </a:r>
            <a:r>
              <a:rPr lang="en-US" baseline="-25000" dirty="0"/>
              <a:t>1 </a:t>
            </a:r>
            <a:r>
              <a:rPr lang="en-US" dirty="0"/>
              <a:t>A</a:t>
            </a:r>
            <a:r>
              <a:rPr lang="en-US" baseline="-25000" dirty="0"/>
              <a:t>0</a:t>
            </a:r>
          </a:p>
        </p:txBody>
      </p:sp>
      <p:sp>
        <p:nvSpPr>
          <p:cNvPr id="90" name="TextBox 89"/>
          <p:cNvSpPr txBox="1"/>
          <p:nvPr/>
        </p:nvSpPr>
        <p:spPr>
          <a:xfrm>
            <a:off x="1702637" y="1002268"/>
            <a:ext cx="3021757" cy="369332"/>
          </a:xfrm>
          <a:prstGeom prst="rect">
            <a:avLst/>
          </a:prstGeom>
          <a:noFill/>
        </p:spPr>
        <p:txBody>
          <a:bodyPr wrap="square" rtlCol="0">
            <a:spAutoFit/>
          </a:bodyPr>
          <a:lstStyle/>
          <a:p>
            <a:r>
              <a:rPr lang="en-US" dirty="0"/>
              <a:t>B</a:t>
            </a:r>
            <a:r>
              <a:rPr lang="en-US" baseline="-25000" dirty="0"/>
              <a:t>3           </a:t>
            </a:r>
            <a:r>
              <a:rPr lang="en-US" dirty="0"/>
              <a:t>B</a:t>
            </a:r>
            <a:r>
              <a:rPr lang="en-US" baseline="-25000" dirty="0"/>
              <a:t>2             </a:t>
            </a:r>
            <a:r>
              <a:rPr lang="en-US" dirty="0"/>
              <a:t>B</a:t>
            </a:r>
            <a:r>
              <a:rPr lang="en-US" baseline="-25000" dirty="0"/>
              <a:t>1              </a:t>
            </a:r>
            <a:r>
              <a:rPr lang="en-US" dirty="0"/>
              <a:t>B</a:t>
            </a:r>
            <a:r>
              <a:rPr lang="en-US" baseline="-25000" dirty="0"/>
              <a:t>0</a:t>
            </a:r>
          </a:p>
        </p:txBody>
      </p:sp>
      <p:sp>
        <p:nvSpPr>
          <p:cNvPr id="91" name="TextBox 90"/>
          <p:cNvSpPr txBox="1"/>
          <p:nvPr/>
        </p:nvSpPr>
        <p:spPr>
          <a:xfrm>
            <a:off x="3322319" y="5193268"/>
            <a:ext cx="2316477" cy="369332"/>
          </a:xfrm>
          <a:prstGeom prst="rect">
            <a:avLst/>
          </a:prstGeom>
          <a:noFill/>
        </p:spPr>
        <p:txBody>
          <a:bodyPr wrap="square" rtlCol="0">
            <a:spAutoFit/>
          </a:bodyPr>
          <a:lstStyle/>
          <a:p>
            <a:r>
              <a:rPr lang="en-US" dirty="0"/>
              <a:t>S</a:t>
            </a:r>
            <a:r>
              <a:rPr lang="en-US" baseline="-25000" dirty="0"/>
              <a:t>3         </a:t>
            </a:r>
            <a:r>
              <a:rPr lang="en-US" dirty="0"/>
              <a:t>S</a:t>
            </a:r>
            <a:r>
              <a:rPr lang="en-US" baseline="-25000" dirty="0"/>
              <a:t>2         </a:t>
            </a:r>
            <a:r>
              <a:rPr lang="en-US" dirty="0"/>
              <a:t>S</a:t>
            </a:r>
            <a:r>
              <a:rPr lang="en-US" baseline="-25000" dirty="0"/>
              <a:t>1          </a:t>
            </a:r>
            <a:r>
              <a:rPr lang="en-US" dirty="0"/>
              <a:t>S</a:t>
            </a:r>
            <a:r>
              <a:rPr lang="en-US" baseline="-25000" dirty="0"/>
              <a:t>0</a:t>
            </a:r>
          </a:p>
        </p:txBody>
      </p:sp>
      <p:cxnSp>
        <p:nvCxnSpPr>
          <p:cNvPr id="92" name="Straight Arrow Connector 91"/>
          <p:cNvCxnSpPr/>
          <p:nvPr/>
        </p:nvCxnSpPr>
        <p:spPr>
          <a:xfrm flipH="1">
            <a:off x="7162800" y="34290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558945" y="3450074"/>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162800" y="3505200"/>
            <a:ext cx="461665" cy="952500"/>
          </a:xfrm>
          <a:prstGeom prst="rect">
            <a:avLst/>
          </a:prstGeom>
          <a:noFill/>
        </p:spPr>
        <p:txBody>
          <a:bodyPr vert="vert270" wrap="square" rtlCol="0">
            <a:spAutoFit/>
          </a:bodyPr>
          <a:lstStyle/>
          <a:p>
            <a:r>
              <a:rPr lang="en-US" dirty="0" err="1"/>
              <a:t>Cin</a:t>
            </a:r>
            <a:r>
              <a:rPr lang="en-US" dirty="0"/>
              <a:t> = 1</a:t>
            </a:r>
          </a:p>
        </p:txBody>
      </p:sp>
      <p:sp>
        <p:nvSpPr>
          <p:cNvPr id="95" name="TextBox 94"/>
          <p:cNvSpPr txBox="1"/>
          <p:nvPr/>
        </p:nvSpPr>
        <p:spPr>
          <a:xfrm>
            <a:off x="439264" y="3212068"/>
            <a:ext cx="1137600" cy="369332"/>
          </a:xfrm>
          <a:prstGeom prst="rect">
            <a:avLst/>
          </a:prstGeom>
          <a:noFill/>
        </p:spPr>
        <p:txBody>
          <a:bodyPr vert="horz" wrap="square" rtlCol="0">
            <a:spAutoFit/>
          </a:bodyPr>
          <a:lstStyle/>
          <a:p>
            <a:r>
              <a:rPr lang="en-US" dirty="0" err="1"/>
              <a:t>Cout</a:t>
            </a:r>
            <a:r>
              <a:rPr lang="en-US" dirty="0"/>
              <a:t> = 0</a:t>
            </a:r>
          </a:p>
        </p:txBody>
      </p:sp>
      <p:sp>
        <p:nvSpPr>
          <p:cNvPr id="51" name="Title 1">
            <a:extLst>
              <a:ext uri="{FF2B5EF4-FFF2-40B4-BE49-F238E27FC236}">
                <a16:creationId xmlns:a16="http://schemas.microsoft.com/office/drawing/2014/main" id="{E9285700-B13C-429C-912A-3FF6F96F705C}"/>
              </a:ext>
            </a:extLst>
          </p:cNvPr>
          <p:cNvSpPr>
            <a:spLocks noGrp="1"/>
          </p:cNvSpPr>
          <p:nvPr>
            <p:ph type="title"/>
          </p:nvPr>
        </p:nvSpPr>
        <p:spPr>
          <a:xfrm>
            <a:off x="419493" y="-545068"/>
            <a:ext cx="7467600" cy="1143000"/>
          </a:xfrm>
        </p:spPr>
        <p:txBody>
          <a:bodyPr/>
          <a:lstStyle/>
          <a:p>
            <a:r>
              <a:rPr lang="en-US" altLang="en-US" dirty="0"/>
              <a:t>adder-subtractor Circuit</a:t>
            </a:r>
            <a:endParaRPr lang="en-US" dirty="0"/>
          </a:p>
        </p:txBody>
      </p:sp>
      <p:cxnSp>
        <p:nvCxnSpPr>
          <p:cNvPr id="57" name="Straight Arrow Connector 56">
            <a:extLst>
              <a:ext uri="{FF2B5EF4-FFF2-40B4-BE49-F238E27FC236}">
                <a16:creationId xmlns:a16="http://schemas.microsoft.com/office/drawing/2014/main" id="{DC735EA9-0D03-423E-B3BC-D6639FAFF68B}"/>
              </a:ext>
            </a:extLst>
          </p:cNvPr>
          <p:cNvCxnSpPr/>
          <p:nvPr/>
        </p:nvCxnSpPr>
        <p:spPr>
          <a:xfrm>
            <a:off x="1857865" y="13716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13760CA-5001-46D4-83E9-F02E1160D8CE}"/>
              </a:ext>
            </a:extLst>
          </p:cNvPr>
          <p:cNvCxnSpPr/>
          <p:nvPr/>
        </p:nvCxnSpPr>
        <p:spPr>
          <a:xfrm>
            <a:off x="2609654" y="1381027"/>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168A57-DD90-4336-8F5D-5DE7145349E9}"/>
              </a:ext>
            </a:extLst>
          </p:cNvPr>
          <p:cNvCxnSpPr/>
          <p:nvPr/>
        </p:nvCxnSpPr>
        <p:spPr>
          <a:xfrm>
            <a:off x="3466708" y="13716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9EF4A90-CB16-4EB6-9EE0-B803ABF5D0C2}"/>
              </a:ext>
            </a:extLst>
          </p:cNvPr>
          <p:cNvCxnSpPr/>
          <p:nvPr/>
        </p:nvCxnSpPr>
        <p:spPr>
          <a:xfrm>
            <a:off x="4267200" y="13716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9297C67-859F-40AA-9A19-5A18EFB4FEC2}"/>
              </a:ext>
            </a:extLst>
          </p:cNvPr>
          <p:cNvCxnSpPr/>
          <p:nvPr/>
        </p:nvCxnSpPr>
        <p:spPr>
          <a:xfrm>
            <a:off x="2267146" y="1592337"/>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DB010FF-3ECD-4788-9B42-C8183CE53F7C}"/>
              </a:ext>
            </a:extLst>
          </p:cNvPr>
          <p:cNvCxnSpPr/>
          <p:nvPr/>
        </p:nvCxnSpPr>
        <p:spPr>
          <a:xfrm>
            <a:off x="3029146" y="1581346"/>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2FF29A-E424-439B-B220-4EFE92A1F026}"/>
              </a:ext>
            </a:extLst>
          </p:cNvPr>
          <p:cNvCxnSpPr/>
          <p:nvPr/>
        </p:nvCxnSpPr>
        <p:spPr>
          <a:xfrm>
            <a:off x="3838281" y="1561708"/>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D1D619-D39F-4780-89AA-897F843BA192}"/>
              </a:ext>
            </a:extLst>
          </p:cNvPr>
          <p:cNvCxnSpPr/>
          <p:nvPr/>
        </p:nvCxnSpPr>
        <p:spPr>
          <a:xfrm>
            <a:off x="4705546" y="1562492"/>
            <a:ext cx="0" cy="41636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1F7BDF-6354-4BF2-BBC5-E3C6E15BE8A3}"/>
              </a:ext>
            </a:extLst>
          </p:cNvPr>
          <p:cNvCxnSpPr/>
          <p:nvPr/>
        </p:nvCxnSpPr>
        <p:spPr>
          <a:xfrm>
            <a:off x="2267146" y="1582910"/>
            <a:ext cx="527665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9909CC-0448-4798-8B52-080AA5FB322E}"/>
              </a:ext>
            </a:extLst>
          </p:cNvPr>
          <p:cNvCxnSpPr/>
          <p:nvPr/>
        </p:nvCxnSpPr>
        <p:spPr>
          <a:xfrm flipV="1">
            <a:off x="7505308" y="1592337"/>
            <a:ext cx="0" cy="18366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1FE9A6C-8DAE-4DA6-BF4B-76975E52CA85}"/>
              </a:ext>
            </a:extLst>
          </p:cNvPr>
          <p:cNvSpPr txBox="1"/>
          <p:nvPr/>
        </p:nvSpPr>
        <p:spPr>
          <a:xfrm>
            <a:off x="6202675" y="5193268"/>
            <a:ext cx="2590801" cy="369332"/>
          </a:xfrm>
          <a:prstGeom prst="rect">
            <a:avLst/>
          </a:prstGeom>
          <a:noFill/>
        </p:spPr>
        <p:txBody>
          <a:bodyPr wrap="square" rtlCol="0">
            <a:spAutoFit/>
          </a:bodyPr>
          <a:lstStyle/>
          <a:p>
            <a:r>
              <a:rPr lang="en-US" dirty="0"/>
              <a:t>For Subtraction </a:t>
            </a:r>
            <a:r>
              <a:rPr lang="en-US" dirty="0" err="1"/>
              <a:t>Cin</a:t>
            </a:r>
            <a:r>
              <a:rPr lang="en-US" dirty="0"/>
              <a:t>=1</a:t>
            </a:r>
          </a:p>
        </p:txBody>
      </p:sp>
      <p:sp>
        <p:nvSpPr>
          <p:cNvPr id="14" name="TextBox 13">
            <a:extLst>
              <a:ext uri="{FF2B5EF4-FFF2-40B4-BE49-F238E27FC236}">
                <a16:creationId xmlns:a16="http://schemas.microsoft.com/office/drawing/2014/main" id="{22127E50-2FAF-4792-966F-3E8BDA8588A6}"/>
              </a:ext>
            </a:extLst>
          </p:cNvPr>
          <p:cNvSpPr txBox="1"/>
          <p:nvPr/>
        </p:nvSpPr>
        <p:spPr>
          <a:xfrm>
            <a:off x="6096000" y="1791092"/>
            <a:ext cx="1066775" cy="369332"/>
          </a:xfrm>
          <a:prstGeom prst="rect">
            <a:avLst/>
          </a:prstGeom>
          <a:noFill/>
        </p:spPr>
        <p:txBody>
          <a:bodyPr wrap="square" rtlCol="0">
            <a:spAutoFit/>
          </a:bodyPr>
          <a:lstStyle/>
          <a:p>
            <a:r>
              <a:rPr lang="en-US" dirty="0"/>
              <a:t>0101</a:t>
            </a:r>
          </a:p>
        </p:txBody>
      </p:sp>
      <p:sp>
        <p:nvSpPr>
          <p:cNvPr id="15" name="TextBox 14">
            <a:extLst>
              <a:ext uri="{FF2B5EF4-FFF2-40B4-BE49-F238E27FC236}">
                <a16:creationId xmlns:a16="http://schemas.microsoft.com/office/drawing/2014/main" id="{D5E01ABB-94CE-484F-9BA1-F0322C870C3B}"/>
              </a:ext>
            </a:extLst>
          </p:cNvPr>
          <p:cNvSpPr txBox="1"/>
          <p:nvPr/>
        </p:nvSpPr>
        <p:spPr>
          <a:xfrm>
            <a:off x="2071776" y="657512"/>
            <a:ext cx="2424024" cy="369332"/>
          </a:xfrm>
          <a:prstGeom prst="rect">
            <a:avLst/>
          </a:prstGeom>
          <a:noFill/>
        </p:spPr>
        <p:txBody>
          <a:bodyPr wrap="square" rtlCol="0">
            <a:spAutoFit/>
          </a:bodyPr>
          <a:lstStyle/>
          <a:p>
            <a:r>
              <a:rPr lang="en-US" dirty="0"/>
              <a:t>0111</a:t>
            </a:r>
          </a:p>
        </p:txBody>
      </p:sp>
      <p:sp>
        <p:nvSpPr>
          <p:cNvPr id="16" name="TextBox 15">
            <a:extLst>
              <a:ext uri="{FF2B5EF4-FFF2-40B4-BE49-F238E27FC236}">
                <a16:creationId xmlns:a16="http://schemas.microsoft.com/office/drawing/2014/main" id="{3835EC9E-DF65-49FE-BA4B-75201D4952E5}"/>
              </a:ext>
            </a:extLst>
          </p:cNvPr>
          <p:cNvSpPr txBox="1"/>
          <p:nvPr/>
        </p:nvSpPr>
        <p:spPr>
          <a:xfrm>
            <a:off x="3029146" y="3352800"/>
            <a:ext cx="3447853" cy="400110"/>
          </a:xfrm>
          <a:prstGeom prst="rect">
            <a:avLst/>
          </a:prstGeom>
          <a:noFill/>
        </p:spPr>
        <p:txBody>
          <a:bodyPr wrap="square" rtlCol="0">
            <a:spAutoFit/>
          </a:bodyPr>
          <a:lstStyle/>
          <a:p>
            <a:r>
              <a:rPr lang="en-US" sz="2000" b="1" dirty="0"/>
              <a:t>1000  + 0101  + 1</a:t>
            </a:r>
          </a:p>
        </p:txBody>
      </p:sp>
      <p:sp>
        <p:nvSpPr>
          <p:cNvPr id="18" name="TextBox 17">
            <a:extLst>
              <a:ext uri="{FF2B5EF4-FFF2-40B4-BE49-F238E27FC236}">
                <a16:creationId xmlns:a16="http://schemas.microsoft.com/office/drawing/2014/main" id="{48904094-74F1-42FF-BD51-C86AD1C40BF9}"/>
              </a:ext>
            </a:extLst>
          </p:cNvPr>
          <p:cNvSpPr txBox="1"/>
          <p:nvPr/>
        </p:nvSpPr>
        <p:spPr>
          <a:xfrm>
            <a:off x="3736029" y="5562600"/>
            <a:ext cx="1600200" cy="492443"/>
          </a:xfrm>
          <a:prstGeom prst="rect">
            <a:avLst/>
          </a:prstGeom>
          <a:noFill/>
        </p:spPr>
        <p:txBody>
          <a:bodyPr wrap="square" rtlCol="0">
            <a:spAutoFit/>
          </a:bodyPr>
          <a:lstStyle/>
          <a:p>
            <a:r>
              <a:rPr lang="en-US" sz="2600" b="1" dirty="0"/>
              <a:t>1110</a:t>
            </a:r>
          </a:p>
        </p:txBody>
      </p:sp>
      <p:sp>
        <p:nvSpPr>
          <p:cNvPr id="2" name="TextBox 1">
            <a:extLst>
              <a:ext uri="{FF2B5EF4-FFF2-40B4-BE49-F238E27FC236}">
                <a16:creationId xmlns:a16="http://schemas.microsoft.com/office/drawing/2014/main" id="{ADDE7B09-0424-4706-9BC1-AB34B52D0F7E}"/>
              </a:ext>
            </a:extLst>
          </p:cNvPr>
          <p:cNvSpPr txBox="1"/>
          <p:nvPr/>
        </p:nvSpPr>
        <p:spPr>
          <a:xfrm>
            <a:off x="2857577" y="2754868"/>
            <a:ext cx="1478280" cy="369332"/>
          </a:xfrm>
          <a:prstGeom prst="rect">
            <a:avLst/>
          </a:prstGeom>
          <a:noFill/>
        </p:spPr>
        <p:txBody>
          <a:bodyPr wrap="square" rtlCol="0">
            <a:spAutoFit/>
          </a:bodyPr>
          <a:lstStyle/>
          <a:p>
            <a:r>
              <a:rPr lang="en-US" dirty="0"/>
              <a:t>1000</a:t>
            </a:r>
          </a:p>
        </p:txBody>
      </p:sp>
    </p:spTree>
    <p:extLst>
      <p:ext uri="{BB962C8B-B14F-4D97-AF65-F5344CB8AC3E}">
        <p14:creationId xmlns:p14="http://schemas.microsoft.com/office/powerpoint/2010/main" val="3229725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A632-CC57-4745-A20F-B9042D4D4073}"/>
              </a:ext>
            </a:extLst>
          </p:cNvPr>
          <p:cNvSpPr>
            <a:spLocks noGrp="1"/>
          </p:cNvSpPr>
          <p:nvPr>
            <p:ph type="title"/>
          </p:nvPr>
        </p:nvSpPr>
        <p:spPr/>
        <p:txBody>
          <a:bodyPr/>
          <a:lstStyle/>
          <a:p>
            <a:r>
              <a:rPr lang="en-US" b="1" dirty="0"/>
              <a:t>Decimal or BCD Adder</a:t>
            </a:r>
            <a:endParaRPr lang="en-US" dirty="0"/>
          </a:p>
        </p:txBody>
      </p:sp>
      <p:sp>
        <p:nvSpPr>
          <p:cNvPr id="3" name="Content Placeholder 2">
            <a:extLst>
              <a:ext uri="{FF2B5EF4-FFF2-40B4-BE49-F238E27FC236}">
                <a16:creationId xmlns:a16="http://schemas.microsoft.com/office/drawing/2014/main" id="{6D446F56-5021-4BDD-BE6D-2C8B1A35A02D}"/>
              </a:ext>
            </a:extLst>
          </p:cNvPr>
          <p:cNvSpPr>
            <a:spLocks noGrp="1"/>
          </p:cNvSpPr>
          <p:nvPr>
            <p:ph sz="quarter" idx="1"/>
          </p:nvPr>
        </p:nvSpPr>
        <p:spPr>
          <a:xfrm>
            <a:off x="457200" y="1600200"/>
            <a:ext cx="7848600" cy="4873752"/>
          </a:xfrm>
        </p:spPr>
        <p:txBody>
          <a:bodyPr/>
          <a:lstStyle/>
          <a:p>
            <a:pPr algn="just"/>
            <a:r>
              <a:rPr lang="en-US" dirty="0"/>
              <a:t>The BCD-Adder is used in the computers and the calculators that perform arithmetic operation directly in the decimal number system. The BCD-Adder accepts the binary-coded form of decimal numbers. The Decimal-Adder requires a minimum of nine inputs and five outputs.</a:t>
            </a:r>
          </a:p>
        </p:txBody>
      </p:sp>
      <p:sp>
        <p:nvSpPr>
          <p:cNvPr id="4" name="Slide Number Placeholder 3">
            <a:extLst>
              <a:ext uri="{FF2B5EF4-FFF2-40B4-BE49-F238E27FC236}">
                <a16:creationId xmlns:a16="http://schemas.microsoft.com/office/drawing/2014/main" id="{CBF88F71-9C3B-4C58-9BD0-DCC87FB6735A}"/>
              </a:ext>
            </a:extLst>
          </p:cNvPr>
          <p:cNvSpPr>
            <a:spLocks noGrp="1"/>
          </p:cNvSpPr>
          <p:nvPr>
            <p:ph type="sldNum" sz="quarter" idx="15"/>
          </p:nvPr>
        </p:nvSpPr>
        <p:spPr/>
        <p:txBody>
          <a:bodyPr/>
          <a:lstStyle/>
          <a:p>
            <a:fld id="{F9335B67-DF13-4000-AB04-A320681CBC9C}" type="slidenum">
              <a:rPr lang="en-US" smtClean="0"/>
              <a:t>23</a:t>
            </a:fld>
            <a:endParaRPr lang="en-US"/>
          </a:p>
        </p:txBody>
      </p:sp>
      <p:sp>
        <p:nvSpPr>
          <p:cNvPr id="5" name="Footer Placeholder 4">
            <a:extLst>
              <a:ext uri="{FF2B5EF4-FFF2-40B4-BE49-F238E27FC236}">
                <a16:creationId xmlns:a16="http://schemas.microsoft.com/office/drawing/2014/main" id="{2D89F86B-BF46-442D-9A45-E5B0391DE65E}"/>
              </a:ext>
            </a:extLst>
          </p:cNvPr>
          <p:cNvSpPr>
            <a:spLocks noGrp="1"/>
          </p:cNvSpPr>
          <p:nvPr>
            <p:ph type="ftr" sz="quarter" idx="16"/>
          </p:nvPr>
        </p:nvSpPr>
        <p:spPr/>
        <p:txBody>
          <a:bodyPr/>
          <a:lstStyle/>
          <a:p>
            <a:r>
              <a:rPr lang="en-US"/>
              <a:t>Lecture 5 &amp; 6</a:t>
            </a:r>
          </a:p>
        </p:txBody>
      </p:sp>
    </p:spTree>
    <p:extLst>
      <p:ext uri="{BB962C8B-B14F-4D97-AF65-F5344CB8AC3E}">
        <p14:creationId xmlns:p14="http://schemas.microsoft.com/office/powerpoint/2010/main" val="4032240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5B6F-6693-4FF3-9960-6B271D63AA4B}"/>
              </a:ext>
            </a:extLst>
          </p:cNvPr>
          <p:cNvSpPr>
            <a:spLocks noGrp="1"/>
          </p:cNvSpPr>
          <p:nvPr>
            <p:ph type="title"/>
          </p:nvPr>
        </p:nvSpPr>
        <p:spPr>
          <a:xfrm>
            <a:off x="457200" y="274638"/>
            <a:ext cx="7467600" cy="715962"/>
          </a:xfrm>
        </p:spPr>
        <p:txBody>
          <a:bodyPr/>
          <a:lstStyle/>
          <a:p>
            <a:r>
              <a:rPr lang="en-US" b="1" dirty="0"/>
              <a:t>Decimal or BCD Adder </a:t>
            </a:r>
            <a:r>
              <a:rPr lang="en-US" sz="1800" b="1" dirty="0" err="1"/>
              <a:t>cont</a:t>
            </a:r>
            <a:r>
              <a:rPr lang="en-US" sz="1800" b="1" dirty="0"/>
              <a:t>…</a:t>
            </a:r>
            <a:endParaRPr lang="en-US" dirty="0"/>
          </a:p>
        </p:txBody>
      </p:sp>
      <p:sp>
        <p:nvSpPr>
          <p:cNvPr id="4" name="Slide Number Placeholder 3">
            <a:extLst>
              <a:ext uri="{FF2B5EF4-FFF2-40B4-BE49-F238E27FC236}">
                <a16:creationId xmlns:a16="http://schemas.microsoft.com/office/drawing/2014/main" id="{E94E9D80-A141-4076-9ECE-72511308BB86}"/>
              </a:ext>
            </a:extLst>
          </p:cNvPr>
          <p:cNvSpPr>
            <a:spLocks noGrp="1"/>
          </p:cNvSpPr>
          <p:nvPr>
            <p:ph type="sldNum" sz="quarter" idx="15"/>
          </p:nvPr>
        </p:nvSpPr>
        <p:spPr/>
        <p:txBody>
          <a:bodyPr/>
          <a:lstStyle/>
          <a:p>
            <a:fld id="{F9335B67-DF13-4000-AB04-A320681CBC9C}" type="slidenum">
              <a:rPr lang="en-US" smtClean="0"/>
              <a:t>24</a:t>
            </a:fld>
            <a:endParaRPr lang="en-US"/>
          </a:p>
        </p:txBody>
      </p:sp>
      <p:sp>
        <p:nvSpPr>
          <p:cNvPr id="5" name="Footer Placeholder 4">
            <a:extLst>
              <a:ext uri="{FF2B5EF4-FFF2-40B4-BE49-F238E27FC236}">
                <a16:creationId xmlns:a16="http://schemas.microsoft.com/office/drawing/2014/main" id="{3A28215E-A6EF-4633-A1FE-2D2A00FA3917}"/>
              </a:ext>
            </a:extLst>
          </p:cNvPr>
          <p:cNvSpPr>
            <a:spLocks noGrp="1"/>
          </p:cNvSpPr>
          <p:nvPr>
            <p:ph type="ftr" sz="quarter" idx="16"/>
          </p:nvPr>
        </p:nvSpPr>
        <p:spPr/>
        <p:txBody>
          <a:bodyPr/>
          <a:lstStyle/>
          <a:p>
            <a:r>
              <a:rPr lang="en-US"/>
              <a:t>Lecture 5 &amp; 6</a:t>
            </a:r>
          </a:p>
        </p:txBody>
      </p:sp>
      <p:pic>
        <p:nvPicPr>
          <p:cNvPr id="6" name="Picture 5">
            <a:extLst>
              <a:ext uri="{FF2B5EF4-FFF2-40B4-BE49-F238E27FC236}">
                <a16:creationId xmlns:a16="http://schemas.microsoft.com/office/drawing/2014/main" id="{5AE07B1C-3C41-4BD3-85A7-DF21C480F3AC}"/>
              </a:ext>
            </a:extLst>
          </p:cNvPr>
          <p:cNvPicPr>
            <a:picLocks noChangeAspect="1"/>
          </p:cNvPicPr>
          <p:nvPr/>
        </p:nvPicPr>
        <p:blipFill>
          <a:blip r:embed="rId2"/>
          <a:stretch>
            <a:fillRect/>
          </a:stretch>
        </p:blipFill>
        <p:spPr>
          <a:xfrm>
            <a:off x="533400" y="1128991"/>
            <a:ext cx="7315200" cy="5511328"/>
          </a:xfrm>
          <a:prstGeom prst="rect">
            <a:avLst/>
          </a:prstGeom>
        </p:spPr>
      </p:pic>
    </p:spTree>
    <p:extLst>
      <p:ext uri="{BB962C8B-B14F-4D97-AF65-F5344CB8AC3E}">
        <p14:creationId xmlns:p14="http://schemas.microsoft.com/office/powerpoint/2010/main" val="33624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94A7-37AC-4F61-A6AE-ECA8B0738DC9}"/>
              </a:ext>
            </a:extLst>
          </p:cNvPr>
          <p:cNvSpPr>
            <a:spLocks noGrp="1"/>
          </p:cNvSpPr>
          <p:nvPr>
            <p:ph type="title"/>
          </p:nvPr>
        </p:nvSpPr>
        <p:spPr>
          <a:xfrm>
            <a:off x="420189" y="228600"/>
            <a:ext cx="7467600" cy="762000"/>
          </a:xfrm>
        </p:spPr>
        <p:txBody>
          <a:bodyPr/>
          <a:lstStyle/>
          <a:p>
            <a:r>
              <a:rPr lang="en-US" b="1" dirty="0"/>
              <a:t>Decimal or BCD Adder </a:t>
            </a:r>
            <a:r>
              <a:rPr lang="en-US" sz="1800" b="1" dirty="0" err="1"/>
              <a:t>cont</a:t>
            </a:r>
            <a:r>
              <a:rPr lang="en-US" sz="1800" b="1" dirty="0"/>
              <a:t>…</a:t>
            </a:r>
            <a:endParaRPr lang="en-US" dirty="0"/>
          </a:p>
        </p:txBody>
      </p:sp>
      <p:sp>
        <p:nvSpPr>
          <p:cNvPr id="3" name="Content Placeholder 2">
            <a:extLst>
              <a:ext uri="{FF2B5EF4-FFF2-40B4-BE49-F238E27FC236}">
                <a16:creationId xmlns:a16="http://schemas.microsoft.com/office/drawing/2014/main" id="{93EAF56F-F612-4E59-9637-347FF4A8E767}"/>
              </a:ext>
            </a:extLst>
          </p:cNvPr>
          <p:cNvSpPr>
            <a:spLocks noGrp="1"/>
          </p:cNvSpPr>
          <p:nvPr>
            <p:ph sz="quarter" idx="1"/>
          </p:nvPr>
        </p:nvSpPr>
        <p:spPr>
          <a:xfrm>
            <a:off x="420188" y="1120902"/>
            <a:ext cx="7987317" cy="4822698"/>
          </a:xfrm>
        </p:spPr>
        <p:txBody>
          <a:bodyPr>
            <a:normAutofit fontScale="85000" lnSpcReduction="20000"/>
          </a:bodyPr>
          <a:lstStyle/>
          <a:p>
            <a:pPr algn="just"/>
            <a:r>
              <a:rPr lang="en-US" dirty="0"/>
              <a:t>From the above table, it is clear that if the produced sum is between 1 to 9, the Binary and the BCD code is the same. But for 10 to 19 decimal numbers, both the codes are different. In the above table, the binary sum combinations from 10 to 19 give invalid BCD. There are the following points that help the circuit to identify the invalid BCD.</a:t>
            </a:r>
          </a:p>
          <a:p>
            <a:pPr algn="just"/>
            <a:r>
              <a:rPr lang="en-US" dirty="0"/>
              <a:t>It is obvious from the table that a correction is needed when the </a:t>
            </a:r>
            <a:r>
              <a:rPr lang="en-US" b="1" dirty="0"/>
              <a:t>'Binary Sum'</a:t>
            </a:r>
            <a:r>
              <a:rPr lang="en-US" dirty="0"/>
              <a:t> has an output carry K=1.</a:t>
            </a:r>
          </a:p>
          <a:p>
            <a:pPr algn="just"/>
            <a:r>
              <a:rPr lang="en-US" dirty="0"/>
              <a:t>The other six combinations from 10 to 15 need correction in which the bit on the Z</a:t>
            </a:r>
            <a:r>
              <a:rPr lang="en-US" baseline="-25000" dirty="0"/>
              <a:t>8</a:t>
            </a:r>
            <a:r>
              <a:rPr lang="en-US" dirty="0"/>
              <a:t> position is 1.</a:t>
            </a:r>
          </a:p>
          <a:p>
            <a:pPr algn="just"/>
            <a:r>
              <a:rPr lang="en-US" dirty="0"/>
              <a:t>In the Binary sum of 8 and 9, the bit on the Z</a:t>
            </a:r>
            <a:r>
              <a:rPr lang="en-US" baseline="-25000" dirty="0"/>
              <a:t>8</a:t>
            </a:r>
            <a:r>
              <a:rPr lang="en-US" dirty="0"/>
              <a:t> position is also 1. So, the second step fails, and we need to modify it.</a:t>
            </a:r>
          </a:p>
          <a:p>
            <a:pPr algn="just"/>
            <a:r>
              <a:rPr lang="en-US" dirty="0"/>
              <a:t>To distinguish these two numbers, we specify that the bit on the Z</a:t>
            </a:r>
            <a:r>
              <a:rPr lang="en-US" baseline="-25000" dirty="0"/>
              <a:t>4</a:t>
            </a:r>
            <a:r>
              <a:rPr lang="en-US" dirty="0"/>
              <a:t> or Z</a:t>
            </a:r>
            <a:r>
              <a:rPr lang="en-US" baseline="-25000" dirty="0"/>
              <a:t>2</a:t>
            </a:r>
            <a:r>
              <a:rPr lang="en-US" dirty="0"/>
              <a:t> position also needs to be 1 with the bit of Z</a:t>
            </a:r>
            <a:r>
              <a:rPr lang="en-US" baseline="-25000" dirty="0"/>
              <a:t>8</a:t>
            </a:r>
            <a:endParaRPr lang="en-US" dirty="0"/>
          </a:p>
          <a:p>
            <a:pPr algn="just"/>
            <a:r>
              <a:rPr lang="en-US" dirty="0"/>
              <a:t>The condition for a correction and an output carry can be expressed by the Boolean function:</a:t>
            </a:r>
          </a:p>
          <a:p>
            <a:pPr algn="just"/>
            <a:endParaRPr lang="en-US" dirty="0"/>
          </a:p>
        </p:txBody>
      </p:sp>
      <p:sp>
        <p:nvSpPr>
          <p:cNvPr id="4" name="Slide Number Placeholder 3">
            <a:extLst>
              <a:ext uri="{FF2B5EF4-FFF2-40B4-BE49-F238E27FC236}">
                <a16:creationId xmlns:a16="http://schemas.microsoft.com/office/drawing/2014/main" id="{EF1A3333-397F-46A7-8215-34DD420BD2AC}"/>
              </a:ext>
            </a:extLst>
          </p:cNvPr>
          <p:cNvSpPr>
            <a:spLocks noGrp="1"/>
          </p:cNvSpPr>
          <p:nvPr>
            <p:ph type="sldNum" sz="quarter" idx="15"/>
          </p:nvPr>
        </p:nvSpPr>
        <p:spPr/>
        <p:txBody>
          <a:bodyPr/>
          <a:lstStyle/>
          <a:p>
            <a:fld id="{F9335B67-DF13-4000-AB04-A320681CBC9C}" type="slidenum">
              <a:rPr lang="en-US" smtClean="0"/>
              <a:t>25</a:t>
            </a:fld>
            <a:endParaRPr lang="en-US"/>
          </a:p>
        </p:txBody>
      </p:sp>
      <p:sp>
        <p:nvSpPr>
          <p:cNvPr id="5" name="Footer Placeholder 4">
            <a:extLst>
              <a:ext uri="{FF2B5EF4-FFF2-40B4-BE49-F238E27FC236}">
                <a16:creationId xmlns:a16="http://schemas.microsoft.com/office/drawing/2014/main" id="{779C2FB4-99FD-4CC1-930C-CD4C69FCEC8D}"/>
              </a:ext>
            </a:extLst>
          </p:cNvPr>
          <p:cNvSpPr>
            <a:spLocks noGrp="1"/>
          </p:cNvSpPr>
          <p:nvPr>
            <p:ph type="ftr" sz="quarter" idx="16"/>
          </p:nvPr>
        </p:nvSpPr>
        <p:spPr/>
        <p:txBody>
          <a:bodyPr/>
          <a:lstStyle/>
          <a:p>
            <a:r>
              <a:rPr lang="en-US"/>
              <a:t>Lecture 5 &amp; 6</a:t>
            </a:r>
          </a:p>
        </p:txBody>
      </p:sp>
      <p:pic>
        <p:nvPicPr>
          <p:cNvPr id="6" name="Picture 5">
            <a:extLst>
              <a:ext uri="{FF2B5EF4-FFF2-40B4-BE49-F238E27FC236}">
                <a16:creationId xmlns:a16="http://schemas.microsoft.com/office/drawing/2014/main" id="{7D462FFE-18B3-4C6E-BC3E-E77CE45DE7B2}"/>
              </a:ext>
            </a:extLst>
          </p:cNvPr>
          <p:cNvPicPr>
            <a:picLocks noChangeAspect="1"/>
          </p:cNvPicPr>
          <p:nvPr/>
        </p:nvPicPr>
        <p:blipFill>
          <a:blip r:embed="rId2"/>
          <a:stretch>
            <a:fillRect/>
          </a:stretch>
        </p:blipFill>
        <p:spPr>
          <a:xfrm>
            <a:off x="2514600" y="5638920"/>
            <a:ext cx="3276600" cy="761879"/>
          </a:xfrm>
          <a:prstGeom prst="rect">
            <a:avLst/>
          </a:prstGeom>
        </p:spPr>
      </p:pic>
    </p:spTree>
    <p:extLst>
      <p:ext uri="{BB962C8B-B14F-4D97-AF65-F5344CB8AC3E}">
        <p14:creationId xmlns:p14="http://schemas.microsoft.com/office/powerpoint/2010/main" val="126791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BD5F-0ACC-489C-8794-0D97748B0C72}"/>
              </a:ext>
            </a:extLst>
          </p:cNvPr>
          <p:cNvSpPr>
            <a:spLocks noGrp="1"/>
          </p:cNvSpPr>
          <p:nvPr>
            <p:ph type="title"/>
          </p:nvPr>
        </p:nvSpPr>
        <p:spPr>
          <a:xfrm>
            <a:off x="457200" y="274638"/>
            <a:ext cx="7467600" cy="639762"/>
          </a:xfrm>
        </p:spPr>
        <p:txBody>
          <a:bodyPr/>
          <a:lstStyle/>
          <a:p>
            <a:r>
              <a:rPr lang="en-US" b="1" dirty="0"/>
              <a:t>Decimal or BCD Adder </a:t>
            </a:r>
            <a:r>
              <a:rPr lang="en-US" sz="1800" b="1" dirty="0" err="1"/>
              <a:t>cont</a:t>
            </a:r>
            <a:r>
              <a:rPr lang="en-US" sz="1800" b="1" dirty="0"/>
              <a:t>…</a:t>
            </a:r>
            <a:endParaRPr lang="en-US" dirty="0"/>
          </a:p>
        </p:txBody>
      </p:sp>
      <p:sp>
        <p:nvSpPr>
          <p:cNvPr id="4" name="Slide Number Placeholder 3">
            <a:extLst>
              <a:ext uri="{FF2B5EF4-FFF2-40B4-BE49-F238E27FC236}">
                <a16:creationId xmlns:a16="http://schemas.microsoft.com/office/drawing/2014/main" id="{3E35853C-01CB-4BD5-A43E-9C3A5680BF66}"/>
              </a:ext>
            </a:extLst>
          </p:cNvPr>
          <p:cNvSpPr>
            <a:spLocks noGrp="1"/>
          </p:cNvSpPr>
          <p:nvPr>
            <p:ph type="sldNum" sz="quarter" idx="15"/>
          </p:nvPr>
        </p:nvSpPr>
        <p:spPr/>
        <p:txBody>
          <a:bodyPr/>
          <a:lstStyle/>
          <a:p>
            <a:fld id="{F9335B67-DF13-4000-AB04-A320681CBC9C}" type="slidenum">
              <a:rPr lang="en-US" smtClean="0"/>
              <a:t>26</a:t>
            </a:fld>
            <a:endParaRPr lang="en-US"/>
          </a:p>
        </p:txBody>
      </p:sp>
      <p:sp>
        <p:nvSpPr>
          <p:cNvPr id="5" name="Footer Placeholder 4">
            <a:extLst>
              <a:ext uri="{FF2B5EF4-FFF2-40B4-BE49-F238E27FC236}">
                <a16:creationId xmlns:a16="http://schemas.microsoft.com/office/drawing/2014/main" id="{743373AB-7437-4402-B1C0-D013FE8B83C1}"/>
              </a:ext>
            </a:extLst>
          </p:cNvPr>
          <p:cNvSpPr>
            <a:spLocks noGrp="1"/>
          </p:cNvSpPr>
          <p:nvPr>
            <p:ph type="ftr" sz="quarter" idx="16"/>
          </p:nvPr>
        </p:nvSpPr>
        <p:spPr/>
        <p:txBody>
          <a:bodyPr/>
          <a:lstStyle/>
          <a:p>
            <a:r>
              <a:rPr lang="en-US"/>
              <a:t>Lecture 5 &amp; 6</a:t>
            </a:r>
          </a:p>
        </p:txBody>
      </p:sp>
      <p:pic>
        <p:nvPicPr>
          <p:cNvPr id="6" name="Picture 5">
            <a:extLst>
              <a:ext uri="{FF2B5EF4-FFF2-40B4-BE49-F238E27FC236}">
                <a16:creationId xmlns:a16="http://schemas.microsoft.com/office/drawing/2014/main" id="{D4F839FB-9DFA-4927-9B73-78CEFFBB67D2}"/>
              </a:ext>
            </a:extLst>
          </p:cNvPr>
          <p:cNvPicPr>
            <a:picLocks noChangeAspect="1"/>
          </p:cNvPicPr>
          <p:nvPr/>
        </p:nvPicPr>
        <p:blipFill>
          <a:blip r:embed="rId2"/>
          <a:stretch>
            <a:fillRect/>
          </a:stretch>
        </p:blipFill>
        <p:spPr>
          <a:xfrm>
            <a:off x="1524000" y="1268542"/>
            <a:ext cx="5768500" cy="4903657"/>
          </a:xfrm>
          <a:prstGeom prst="rect">
            <a:avLst/>
          </a:prstGeom>
        </p:spPr>
      </p:pic>
    </p:spTree>
    <p:extLst>
      <p:ext uri="{BB962C8B-B14F-4D97-AF65-F5344CB8AC3E}">
        <p14:creationId xmlns:p14="http://schemas.microsoft.com/office/powerpoint/2010/main" val="355890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F95-258A-4763-A1D3-C46DB10E6578}"/>
              </a:ext>
            </a:extLst>
          </p:cNvPr>
          <p:cNvSpPr>
            <a:spLocks noGrp="1"/>
          </p:cNvSpPr>
          <p:nvPr>
            <p:ph type="title"/>
          </p:nvPr>
        </p:nvSpPr>
        <p:spPr>
          <a:xfrm>
            <a:off x="457200" y="274638"/>
            <a:ext cx="7467600" cy="792162"/>
          </a:xfrm>
        </p:spPr>
        <p:txBody>
          <a:bodyPr/>
          <a:lstStyle/>
          <a:p>
            <a:r>
              <a:rPr lang="en-US" b="1" dirty="0"/>
              <a:t>Decimal or BCD Adder </a:t>
            </a:r>
            <a:r>
              <a:rPr lang="en-US" sz="1800" b="1" dirty="0" err="1"/>
              <a:t>cont</a:t>
            </a:r>
            <a:r>
              <a:rPr lang="en-US" sz="1800" b="1" dirty="0"/>
              <a:t>…</a:t>
            </a:r>
            <a:endParaRPr lang="en-US" dirty="0"/>
          </a:p>
        </p:txBody>
      </p:sp>
      <p:sp>
        <p:nvSpPr>
          <p:cNvPr id="4" name="Slide Number Placeholder 3">
            <a:extLst>
              <a:ext uri="{FF2B5EF4-FFF2-40B4-BE49-F238E27FC236}">
                <a16:creationId xmlns:a16="http://schemas.microsoft.com/office/drawing/2014/main" id="{13D5834E-C682-416C-BA06-5B20BE25D4AF}"/>
              </a:ext>
            </a:extLst>
          </p:cNvPr>
          <p:cNvSpPr>
            <a:spLocks noGrp="1"/>
          </p:cNvSpPr>
          <p:nvPr>
            <p:ph type="sldNum" sz="quarter" idx="15"/>
          </p:nvPr>
        </p:nvSpPr>
        <p:spPr/>
        <p:txBody>
          <a:bodyPr/>
          <a:lstStyle/>
          <a:p>
            <a:fld id="{F9335B67-DF13-4000-AB04-A320681CBC9C}" type="slidenum">
              <a:rPr lang="en-US" smtClean="0"/>
              <a:t>27</a:t>
            </a:fld>
            <a:endParaRPr lang="en-US"/>
          </a:p>
        </p:txBody>
      </p:sp>
      <p:sp>
        <p:nvSpPr>
          <p:cNvPr id="5" name="Footer Placeholder 4">
            <a:extLst>
              <a:ext uri="{FF2B5EF4-FFF2-40B4-BE49-F238E27FC236}">
                <a16:creationId xmlns:a16="http://schemas.microsoft.com/office/drawing/2014/main" id="{08E5818F-81B7-46D3-8A77-A6C6BEC76666}"/>
              </a:ext>
            </a:extLst>
          </p:cNvPr>
          <p:cNvSpPr>
            <a:spLocks noGrp="1"/>
          </p:cNvSpPr>
          <p:nvPr>
            <p:ph type="ftr" sz="quarter" idx="16"/>
          </p:nvPr>
        </p:nvSpPr>
        <p:spPr/>
        <p:txBody>
          <a:bodyPr/>
          <a:lstStyle/>
          <a:p>
            <a:r>
              <a:rPr lang="en-US"/>
              <a:t>Lecture 5 &amp; 6</a:t>
            </a:r>
          </a:p>
        </p:txBody>
      </p:sp>
      <p:sp>
        <p:nvSpPr>
          <p:cNvPr id="19" name="TextBox 18">
            <a:extLst>
              <a:ext uri="{FF2B5EF4-FFF2-40B4-BE49-F238E27FC236}">
                <a16:creationId xmlns:a16="http://schemas.microsoft.com/office/drawing/2014/main" id="{CE4D24FD-0D41-4B74-89BB-A0DA7F906326}"/>
              </a:ext>
            </a:extLst>
          </p:cNvPr>
          <p:cNvSpPr txBox="1"/>
          <p:nvPr/>
        </p:nvSpPr>
        <p:spPr>
          <a:xfrm>
            <a:off x="2743200" y="2514600"/>
            <a:ext cx="1600200" cy="646331"/>
          </a:xfrm>
          <a:prstGeom prst="rect">
            <a:avLst/>
          </a:prstGeom>
          <a:noFill/>
        </p:spPr>
        <p:txBody>
          <a:bodyPr wrap="square" rtlCol="0">
            <a:spAutoFit/>
          </a:bodyPr>
          <a:lstStyle/>
          <a:p>
            <a:r>
              <a:rPr lang="en-US" dirty="0"/>
              <a:t>   3 8</a:t>
            </a:r>
          </a:p>
          <a:p>
            <a:r>
              <a:rPr lang="en-US" dirty="0"/>
              <a:t>+ 4 7</a:t>
            </a:r>
          </a:p>
        </p:txBody>
      </p:sp>
      <p:cxnSp>
        <p:nvCxnSpPr>
          <p:cNvPr id="20" name="Straight Connector 19">
            <a:extLst>
              <a:ext uri="{FF2B5EF4-FFF2-40B4-BE49-F238E27FC236}">
                <a16:creationId xmlns:a16="http://schemas.microsoft.com/office/drawing/2014/main" id="{B8CFD864-687C-44D8-B407-A5F9DE23EA1E}"/>
              </a:ext>
            </a:extLst>
          </p:cNvPr>
          <p:cNvCxnSpPr>
            <a:cxnSpLocks/>
          </p:cNvCxnSpPr>
          <p:nvPr/>
        </p:nvCxnSpPr>
        <p:spPr>
          <a:xfrm>
            <a:off x="2286000" y="3235549"/>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B5C5C9-86FD-4948-AEA5-CEF8F020B8C5}"/>
              </a:ext>
            </a:extLst>
          </p:cNvPr>
          <p:cNvSpPr txBox="1"/>
          <p:nvPr/>
        </p:nvSpPr>
        <p:spPr>
          <a:xfrm>
            <a:off x="2735580" y="3317557"/>
            <a:ext cx="1600200" cy="646331"/>
          </a:xfrm>
          <a:prstGeom prst="rect">
            <a:avLst/>
          </a:prstGeom>
          <a:noFill/>
        </p:spPr>
        <p:txBody>
          <a:bodyPr wrap="square" rtlCol="0">
            <a:spAutoFit/>
          </a:bodyPr>
          <a:lstStyle/>
          <a:p>
            <a:r>
              <a:rPr lang="en-US" dirty="0"/>
              <a:t>   7 F</a:t>
            </a:r>
          </a:p>
          <a:p>
            <a:r>
              <a:rPr lang="en-US" dirty="0"/>
              <a:t>+ 0 6</a:t>
            </a:r>
          </a:p>
        </p:txBody>
      </p:sp>
      <p:cxnSp>
        <p:nvCxnSpPr>
          <p:cNvPr id="23" name="Straight Connector 22">
            <a:extLst>
              <a:ext uri="{FF2B5EF4-FFF2-40B4-BE49-F238E27FC236}">
                <a16:creationId xmlns:a16="http://schemas.microsoft.com/office/drawing/2014/main" id="{5725838C-8622-4FF7-8BED-7844CA8794E7}"/>
              </a:ext>
            </a:extLst>
          </p:cNvPr>
          <p:cNvCxnSpPr>
            <a:cxnSpLocks/>
          </p:cNvCxnSpPr>
          <p:nvPr/>
        </p:nvCxnSpPr>
        <p:spPr>
          <a:xfrm>
            <a:off x="2289266" y="3970734"/>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86E9178-2080-44AA-ACB6-044D94149CF0}"/>
              </a:ext>
            </a:extLst>
          </p:cNvPr>
          <p:cNvSpPr txBox="1"/>
          <p:nvPr/>
        </p:nvSpPr>
        <p:spPr>
          <a:xfrm>
            <a:off x="2711038" y="4052741"/>
            <a:ext cx="1600200" cy="369332"/>
          </a:xfrm>
          <a:prstGeom prst="rect">
            <a:avLst/>
          </a:prstGeom>
          <a:noFill/>
        </p:spPr>
        <p:txBody>
          <a:bodyPr wrap="square" rtlCol="0">
            <a:spAutoFit/>
          </a:bodyPr>
          <a:lstStyle/>
          <a:p>
            <a:r>
              <a:rPr lang="en-US" dirty="0"/>
              <a:t>   8 5</a:t>
            </a:r>
          </a:p>
        </p:txBody>
      </p:sp>
      <p:sp>
        <p:nvSpPr>
          <p:cNvPr id="25" name="Rectangle 24">
            <a:extLst>
              <a:ext uri="{FF2B5EF4-FFF2-40B4-BE49-F238E27FC236}">
                <a16:creationId xmlns:a16="http://schemas.microsoft.com/office/drawing/2014/main" id="{6A9814B3-FB69-4234-A8AF-56CB504ED83C}"/>
              </a:ext>
            </a:extLst>
          </p:cNvPr>
          <p:cNvSpPr/>
          <p:nvPr/>
        </p:nvSpPr>
        <p:spPr>
          <a:xfrm>
            <a:off x="609600" y="1295399"/>
            <a:ext cx="1981200" cy="523220"/>
          </a:xfrm>
          <a:prstGeom prst="rect">
            <a:avLst/>
          </a:prstGeom>
        </p:spPr>
        <p:txBody>
          <a:bodyPr wrap="square">
            <a:spAutoFit/>
          </a:bodyPr>
          <a:lstStyle/>
          <a:p>
            <a:r>
              <a:rPr lang="en-US" sz="2800" dirty="0"/>
              <a:t>Example: </a:t>
            </a:r>
          </a:p>
        </p:txBody>
      </p:sp>
      <p:sp>
        <p:nvSpPr>
          <p:cNvPr id="26" name="TextBox 25">
            <a:extLst>
              <a:ext uri="{FF2B5EF4-FFF2-40B4-BE49-F238E27FC236}">
                <a16:creationId xmlns:a16="http://schemas.microsoft.com/office/drawing/2014/main" id="{296C902A-E217-450F-9084-092F4206CA6A}"/>
              </a:ext>
            </a:extLst>
          </p:cNvPr>
          <p:cNvSpPr txBox="1"/>
          <p:nvPr/>
        </p:nvSpPr>
        <p:spPr>
          <a:xfrm>
            <a:off x="5527110" y="2508070"/>
            <a:ext cx="1600200" cy="646331"/>
          </a:xfrm>
          <a:prstGeom prst="rect">
            <a:avLst/>
          </a:prstGeom>
          <a:noFill/>
        </p:spPr>
        <p:txBody>
          <a:bodyPr wrap="square" rtlCol="0">
            <a:spAutoFit/>
          </a:bodyPr>
          <a:lstStyle/>
          <a:p>
            <a:r>
              <a:rPr lang="en-US" dirty="0"/>
              <a:t>   3 8</a:t>
            </a:r>
          </a:p>
          <a:p>
            <a:r>
              <a:rPr lang="en-US" dirty="0"/>
              <a:t>+ 4 7</a:t>
            </a:r>
          </a:p>
        </p:txBody>
      </p:sp>
      <p:cxnSp>
        <p:nvCxnSpPr>
          <p:cNvPr id="27" name="Straight Connector 26">
            <a:extLst>
              <a:ext uri="{FF2B5EF4-FFF2-40B4-BE49-F238E27FC236}">
                <a16:creationId xmlns:a16="http://schemas.microsoft.com/office/drawing/2014/main" id="{48B40308-DF92-4BB5-9638-19C0D2B34142}"/>
              </a:ext>
            </a:extLst>
          </p:cNvPr>
          <p:cNvCxnSpPr>
            <a:cxnSpLocks/>
          </p:cNvCxnSpPr>
          <p:nvPr/>
        </p:nvCxnSpPr>
        <p:spPr>
          <a:xfrm>
            <a:off x="5069910" y="3229019"/>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D6444EE-F822-4D81-9A94-904BF017FC23}"/>
              </a:ext>
            </a:extLst>
          </p:cNvPr>
          <p:cNvSpPr txBox="1"/>
          <p:nvPr/>
        </p:nvSpPr>
        <p:spPr>
          <a:xfrm>
            <a:off x="5519490" y="3311027"/>
            <a:ext cx="1600200" cy="369332"/>
          </a:xfrm>
          <a:prstGeom prst="rect">
            <a:avLst/>
          </a:prstGeom>
          <a:noFill/>
        </p:spPr>
        <p:txBody>
          <a:bodyPr wrap="square" rtlCol="0">
            <a:spAutoFit/>
          </a:bodyPr>
          <a:lstStyle/>
          <a:p>
            <a:r>
              <a:rPr lang="en-US" dirty="0"/>
              <a:t>   8 5</a:t>
            </a:r>
          </a:p>
        </p:txBody>
      </p:sp>
      <p:sp>
        <p:nvSpPr>
          <p:cNvPr id="31" name="TextBox 30">
            <a:extLst>
              <a:ext uri="{FF2B5EF4-FFF2-40B4-BE49-F238E27FC236}">
                <a16:creationId xmlns:a16="http://schemas.microsoft.com/office/drawing/2014/main" id="{E7FF543D-FB7E-4866-94BE-068F19FCF1DC}"/>
              </a:ext>
            </a:extLst>
          </p:cNvPr>
          <p:cNvSpPr txBox="1"/>
          <p:nvPr/>
        </p:nvSpPr>
        <p:spPr>
          <a:xfrm>
            <a:off x="2336853" y="4728158"/>
            <a:ext cx="2590800" cy="369332"/>
          </a:xfrm>
          <a:prstGeom prst="rect">
            <a:avLst/>
          </a:prstGeom>
          <a:noFill/>
        </p:spPr>
        <p:txBody>
          <a:bodyPr wrap="square" rtlCol="0">
            <a:spAutoFit/>
          </a:bodyPr>
          <a:lstStyle/>
          <a:p>
            <a:r>
              <a:rPr lang="en-US" dirty="0"/>
              <a:t>BCD Addition</a:t>
            </a:r>
          </a:p>
        </p:txBody>
      </p:sp>
      <p:sp>
        <p:nvSpPr>
          <p:cNvPr id="32" name="TextBox 31">
            <a:extLst>
              <a:ext uri="{FF2B5EF4-FFF2-40B4-BE49-F238E27FC236}">
                <a16:creationId xmlns:a16="http://schemas.microsoft.com/office/drawing/2014/main" id="{7A331C53-DF69-4D64-930D-404BDAD2295E}"/>
              </a:ext>
            </a:extLst>
          </p:cNvPr>
          <p:cNvSpPr txBox="1"/>
          <p:nvPr/>
        </p:nvSpPr>
        <p:spPr>
          <a:xfrm>
            <a:off x="5063972" y="3863903"/>
            <a:ext cx="2590800" cy="369332"/>
          </a:xfrm>
          <a:prstGeom prst="rect">
            <a:avLst/>
          </a:prstGeom>
          <a:noFill/>
        </p:spPr>
        <p:txBody>
          <a:bodyPr wrap="square" rtlCol="0">
            <a:spAutoFit/>
          </a:bodyPr>
          <a:lstStyle/>
          <a:p>
            <a:r>
              <a:rPr lang="en-US" dirty="0"/>
              <a:t>Decimal Addition</a:t>
            </a:r>
          </a:p>
        </p:txBody>
      </p:sp>
    </p:spTree>
    <p:extLst>
      <p:ext uri="{BB962C8B-B14F-4D97-AF65-F5344CB8AC3E}">
        <p14:creationId xmlns:p14="http://schemas.microsoft.com/office/powerpoint/2010/main" val="400943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Full-Adder</a:t>
            </a:r>
          </a:p>
        </p:txBody>
      </p:sp>
      <p:sp>
        <p:nvSpPr>
          <p:cNvPr id="4" name="Slide Number Placeholder 3"/>
          <p:cNvSpPr>
            <a:spLocks noGrp="1"/>
          </p:cNvSpPr>
          <p:nvPr>
            <p:ph type="sldNum" sz="quarter" idx="15"/>
          </p:nvPr>
        </p:nvSpPr>
        <p:spPr/>
        <p:txBody>
          <a:bodyPr/>
          <a:lstStyle/>
          <a:p>
            <a:fld id="{F9335B67-DF13-4000-AB04-A320681CBC9C}" type="slidenum">
              <a:rPr lang="en-US" smtClean="0"/>
              <a:t>3</a:t>
            </a:fld>
            <a:endParaRPr lang="en-US"/>
          </a:p>
        </p:txBody>
      </p:sp>
      <p:sp>
        <p:nvSpPr>
          <p:cNvPr id="5" name="Footer Placeholder 4"/>
          <p:cNvSpPr>
            <a:spLocks noGrp="1"/>
          </p:cNvSpPr>
          <p:nvPr>
            <p:ph type="ftr" sz="quarter" idx="16"/>
          </p:nvPr>
        </p:nvSpPr>
        <p:spPr/>
        <p:txBody>
          <a:bodyPr/>
          <a:lstStyle/>
          <a:p>
            <a:r>
              <a:rPr lang="en-US"/>
              <a:t>Lecture 5 &amp; 6</a:t>
            </a:r>
          </a:p>
        </p:txBody>
      </p:sp>
      <p:sp>
        <p:nvSpPr>
          <p:cNvPr id="6" name="Content Placeholder 4"/>
          <p:cNvSpPr>
            <a:spLocks noGrp="1"/>
          </p:cNvSpPr>
          <p:nvPr>
            <p:ph sz="quarter" idx="1"/>
          </p:nvPr>
        </p:nvSpPr>
        <p:spPr>
          <a:xfrm>
            <a:off x="457200" y="1600200"/>
            <a:ext cx="7467600" cy="762000"/>
          </a:xfrm>
        </p:spPr>
        <p:txBody>
          <a:bodyPr>
            <a:normAutofit fontScale="92500" lnSpcReduction="20000"/>
          </a:bodyPr>
          <a:lstStyle/>
          <a:p>
            <a:r>
              <a:rPr lang="en-US" dirty="0"/>
              <a:t>Three inputs A, B &amp; </a:t>
            </a:r>
            <a:r>
              <a:rPr lang="en-US" dirty="0" err="1"/>
              <a:t>C</a:t>
            </a:r>
            <a:r>
              <a:rPr lang="en-US" baseline="-25000" dirty="0" err="1"/>
              <a:t>in</a:t>
            </a:r>
            <a:endParaRPr lang="en-US" baseline="-25000" dirty="0"/>
          </a:p>
          <a:p>
            <a:r>
              <a:rPr lang="en-US" dirty="0"/>
              <a:t>Two outputs </a:t>
            </a:r>
            <a:r>
              <a:rPr lang="en-US" dirty="0" err="1"/>
              <a:t>C</a:t>
            </a:r>
            <a:r>
              <a:rPr lang="en-US" baseline="-25000" dirty="0" err="1"/>
              <a:t>out</a:t>
            </a:r>
            <a:r>
              <a:rPr lang="en-US" dirty="0"/>
              <a:t> &amp; Sum</a:t>
            </a:r>
          </a:p>
        </p:txBody>
      </p:sp>
      <p:graphicFrame>
        <p:nvGraphicFramePr>
          <p:cNvPr id="7" name="Table 6"/>
          <p:cNvGraphicFramePr>
            <a:graphicFrameLocks noGrp="1"/>
          </p:cNvGraphicFramePr>
          <p:nvPr>
            <p:extLst>
              <p:ext uri="{D42A27DB-BD31-4B8C-83A1-F6EECF244321}">
                <p14:modId xmlns:p14="http://schemas.microsoft.com/office/powerpoint/2010/main" val="3313864565"/>
              </p:ext>
            </p:extLst>
          </p:nvPr>
        </p:nvGraphicFramePr>
        <p:xfrm>
          <a:off x="457200" y="2514600"/>
          <a:ext cx="2057401" cy="3429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1">
                  <a:extLst>
                    <a:ext uri="{9D8B030D-6E8A-4147-A177-3AD203B41FA5}">
                      <a16:colId xmlns:a16="http://schemas.microsoft.com/office/drawing/2014/main" val="20002"/>
                    </a:ext>
                  </a:extLst>
                </a:gridCol>
              </a:tblGrid>
              <a:tr h="370840">
                <a:tc>
                  <a:txBody>
                    <a:bodyPr/>
                    <a:lstStyle/>
                    <a:p>
                      <a:r>
                        <a:rPr lang="en-US" dirty="0"/>
                        <a:t>A</a:t>
                      </a:r>
                    </a:p>
                  </a:txBody>
                  <a:tcPr/>
                </a:tc>
                <a:tc>
                  <a:txBody>
                    <a:bodyPr/>
                    <a:lstStyle/>
                    <a:p>
                      <a:r>
                        <a:rPr lang="en-US" dirty="0"/>
                        <a:t>B</a:t>
                      </a:r>
                    </a:p>
                  </a:txBody>
                  <a:tcPr/>
                </a:tc>
                <a:tc>
                  <a:txBody>
                    <a:bodyPr/>
                    <a:lstStyle/>
                    <a:p>
                      <a:r>
                        <a:rPr lang="en-US" dirty="0" err="1"/>
                        <a:t>C</a:t>
                      </a:r>
                      <a:r>
                        <a:rPr lang="en-US" baseline="-25000" dirty="0" err="1"/>
                        <a:t>in</a:t>
                      </a:r>
                      <a:endParaRPr lang="en-US" baseline="-25000" dirty="0"/>
                    </a:p>
                  </a:txBody>
                  <a:tcPr/>
                </a:tc>
                <a:extLst>
                  <a:ext uri="{0D108BD9-81ED-4DB2-BD59-A6C34878D82A}">
                    <a16:rowId xmlns:a16="http://schemas.microsoft.com/office/drawing/2014/main" val="10000"/>
                  </a:ext>
                </a:extLst>
              </a:tr>
              <a:tr h="370840">
                <a:tc>
                  <a:txBody>
                    <a:bodyPr/>
                    <a:lstStyle/>
                    <a:p>
                      <a:r>
                        <a:rPr lang="en-US"/>
                        <a:t>0</a:t>
                      </a:r>
                      <a:endParaRPr lang="en-US" dirty="0"/>
                    </a:p>
                  </a:txBody>
                  <a:tcPr/>
                </a:tc>
                <a:tc>
                  <a:txBody>
                    <a:bodyPr/>
                    <a:lstStyle/>
                    <a:p>
                      <a:r>
                        <a:rPr lang="en-US"/>
                        <a:t>0</a:t>
                      </a:r>
                      <a:endParaRPr lang="en-US" dirty="0"/>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46228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07310234"/>
              </p:ext>
            </p:extLst>
          </p:nvPr>
        </p:nvGraphicFramePr>
        <p:xfrm>
          <a:off x="2590800" y="2514600"/>
          <a:ext cx="1541780" cy="370840"/>
        </p:xfrm>
        <a:graphic>
          <a:graphicData uri="http://schemas.openxmlformats.org/drawingml/2006/table">
            <a:tbl>
              <a:tblPr firstRow="1" bandRow="1">
                <a:tableStyleId>{21E4AEA4-8DFA-4A89-87EB-49C32662AFE0}</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370840">
                <a:tc>
                  <a:txBody>
                    <a:bodyPr/>
                    <a:lstStyle/>
                    <a:p>
                      <a:r>
                        <a:rPr lang="en-US" dirty="0" err="1"/>
                        <a:t>C</a:t>
                      </a:r>
                      <a:r>
                        <a:rPr lang="en-US" baseline="-25000" dirty="0" err="1"/>
                        <a:t>out</a:t>
                      </a:r>
                      <a:endParaRPr lang="en-US" baseline="-25000" dirty="0"/>
                    </a:p>
                  </a:txBody>
                  <a:tcPr/>
                </a:tc>
                <a:tc>
                  <a:txBody>
                    <a:bodyPr/>
                    <a:lstStyle/>
                    <a:p>
                      <a:r>
                        <a:rPr lang="en-US" dirty="0"/>
                        <a:t>Sum</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23741983"/>
              </p:ext>
            </p:extLst>
          </p:nvPr>
        </p:nvGraphicFramePr>
        <p:xfrm>
          <a:off x="2590800" y="288036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92209060"/>
              </p:ext>
            </p:extLst>
          </p:nvPr>
        </p:nvGraphicFramePr>
        <p:xfrm>
          <a:off x="2590800" y="3282696"/>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39159040"/>
              </p:ext>
            </p:extLst>
          </p:nvPr>
        </p:nvGraphicFramePr>
        <p:xfrm>
          <a:off x="2590800" y="3672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34226500"/>
              </p:ext>
            </p:extLst>
          </p:nvPr>
        </p:nvGraphicFramePr>
        <p:xfrm>
          <a:off x="2590800" y="4053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00315749"/>
              </p:ext>
            </p:extLst>
          </p:nvPr>
        </p:nvGraphicFramePr>
        <p:xfrm>
          <a:off x="2594356" y="4434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0</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0524023"/>
              </p:ext>
            </p:extLst>
          </p:nvPr>
        </p:nvGraphicFramePr>
        <p:xfrm>
          <a:off x="2590800" y="4815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97353425"/>
              </p:ext>
            </p:extLst>
          </p:nvPr>
        </p:nvGraphicFramePr>
        <p:xfrm>
          <a:off x="2590800" y="518160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0</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31431952"/>
              </p:ext>
            </p:extLst>
          </p:nvPr>
        </p:nvGraphicFramePr>
        <p:xfrm>
          <a:off x="2582164" y="5577840"/>
          <a:ext cx="1541780" cy="365760"/>
        </p:xfrm>
        <a:graphic>
          <a:graphicData uri="http://schemas.openxmlformats.org/drawingml/2006/table">
            <a:tbl>
              <a:tblPr firstRow="1" bandRow="1">
                <a:tableStyleId>{8A107856-5554-42FB-B03E-39F5DBC370BA}</a:tableStyleId>
              </a:tblPr>
              <a:tblGrid>
                <a:gridCol w="762000">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94640">
                <a:tc>
                  <a:txBody>
                    <a:bodyPr/>
                    <a:lstStyle/>
                    <a:p>
                      <a:pPr algn="ctr"/>
                      <a:r>
                        <a:rPr lang="en-US" b="0" dirty="0"/>
                        <a:t>1</a:t>
                      </a:r>
                    </a:p>
                  </a:txBody>
                  <a:tcPr/>
                </a:tc>
                <a:tc>
                  <a:txBody>
                    <a:bodyPr/>
                    <a:lstStyle/>
                    <a:p>
                      <a:pPr algn="ctr"/>
                      <a:r>
                        <a:rPr lang="en-US" b="0" dirty="0"/>
                        <a:t>1</a:t>
                      </a: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5181600" y="2209800"/>
            <a:ext cx="1219200" cy="369332"/>
          </a:xfrm>
          <a:prstGeom prst="rect">
            <a:avLst/>
          </a:prstGeom>
          <a:noFill/>
        </p:spPr>
        <p:txBody>
          <a:bodyPr wrap="square" rtlCol="0">
            <a:spAutoFit/>
          </a:bodyPr>
          <a:lstStyle/>
          <a:p>
            <a:r>
              <a:rPr lang="en-US" dirty="0"/>
              <a:t>A       0</a:t>
            </a:r>
          </a:p>
        </p:txBody>
      </p:sp>
      <p:sp>
        <p:nvSpPr>
          <p:cNvPr id="18" name="TextBox 17"/>
          <p:cNvSpPr txBox="1"/>
          <p:nvPr/>
        </p:nvSpPr>
        <p:spPr>
          <a:xfrm>
            <a:off x="5181600" y="2590800"/>
            <a:ext cx="1219200" cy="369332"/>
          </a:xfrm>
          <a:prstGeom prst="rect">
            <a:avLst/>
          </a:prstGeom>
          <a:noFill/>
        </p:spPr>
        <p:txBody>
          <a:bodyPr wrap="square" rtlCol="0">
            <a:spAutoFit/>
          </a:bodyPr>
          <a:lstStyle/>
          <a:p>
            <a:r>
              <a:rPr lang="en-US" dirty="0"/>
              <a:t>B       0</a:t>
            </a:r>
          </a:p>
        </p:txBody>
      </p:sp>
      <p:sp>
        <p:nvSpPr>
          <p:cNvPr id="19" name="TextBox 18"/>
          <p:cNvSpPr txBox="1"/>
          <p:nvPr/>
        </p:nvSpPr>
        <p:spPr>
          <a:xfrm>
            <a:off x="5181600" y="2907268"/>
            <a:ext cx="1219200" cy="369332"/>
          </a:xfrm>
          <a:prstGeom prst="rect">
            <a:avLst/>
          </a:prstGeom>
          <a:noFill/>
        </p:spPr>
        <p:txBody>
          <a:bodyPr wrap="square" rtlCol="0">
            <a:spAutoFit/>
          </a:bodyPr>
          <a:lstStyle/>
          <a:p>
            <a:r>
              <a:rPr lang="en-US" dirty="0" err="1"/>
              <a:t>C</a:t>
            </a:r>
            <a:r>
              <a:rPr lang="en-US" baseline="-25000" dirty="0" err="1"/>
              <a:t>in</a:t>
            </a:r>
            <a:r>
              <a:rPr lang="en-US" dirty="0"/>
              <a:t>     1</a:t>
            </a:r>
          </a:p>
        </p:txBody>
      </p:sp>
      <p:cxnSp>
        <p:nvCxnSpPr>
          <p:cNvPr id="21" name="Straight Connector 20"/>
          <p:cNvCxnSpPr/>
          <p:nvPr/>
        </p:nvCxnSpPr>
        <p:spPr>
          <a:xfrm>
            <a:off x="4953000" y="32766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29300" y="3352800"/>
            <a:ext cx="495300" cy="381000"/>
          </a:xfrm>
          <a:prstGeom prst="rect">
            <a:avLst/>
          </a:prstGeom>
          <a:noFill/>
        </p:spPr>
        <p:txBody>
          <a:bodyPr wrap="square" rtlCol="0">
            <a:spAutoFit/>
          </a:bodyPr>
          <a:lstStyle/>
          <a:p>
            <a:r>
              <a:rPr lang="en-US" dirty="0"/>
              <a:t>1</a:t>
            </a:r>
          </a:p>
        </p:txBody>
      </p:sp>
      <p:cxnSp>
        <p:nvCxnSpPr>
          <p:cNvPr id="26" name="Straight Arrow Connector 25"/>
          <p:cNvCxnSpPr>
            <a:endCxn id="10" idx="3"/>
          </p:cNvCxnSpPr>
          <p:nvPr/>
        </p:nvCxnSpPr>
        <p:spPr>
          <a:xfrm flipH="1">
            <a:off x="4132580" y="3091934"/>
            <a:ext cx="820420" cy="3736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05400" y="3810000"/>
            <a:ext cx="1219200" cy="369332"/>
          </a:xfrm>
          <a:prstGeom prst="rect">
            <a:avLst/>
          </a:prstGeom>
          <a:noFill/>
        </p:spPr>
        <p:txBody>
          <a:bodyPr wrap="square" rtlCol="0">
            <a:spAutoFit/>
          </a:bodyPr>
          <a:lstStyle/>
          <a:p>
            <a:r>
              <a:rPr lang="en-US" dirty="0"/>
              <a:t>A       0</a:t>
            </a:r>
          </a:p>
        </p:txBody>
      </p:sp>
      <p:sp>
        <p:nvSpPr>
          <p:cNvPr id="28" name="TextBox 27"/>
          <p:cNvSpPr txBox="1"/>
          <p:nvPr/>
        </p:nvSpPr>
        <p:spPr>
          <a:xfrm>
            <a:off x="5105400" y="4191000"/>
            <a:ext cx="1219200" cy="369332"/>
          </a:xfrm>
          <a:prstGeom prst="rect">
            <a:avLst/>
          </a:prstGeom>
          <a:noFill/>
        </p:spPr>
        <p:txBody>
          <a:bodyPr wrap="square" rtlCol="0">
            <a:spAutoFit/>
          </a:bodyPr>
          <a:lstStyle/>
          <a:p>
            <a:r>
              <a:rPr lang="en-US" dirty="0"/>
              <a:t>B       1</a:t>
            </a:r>
          </a:p>
        </p:txBody>
      </p:sp>
      <p:sp>
        <p:nvSpPr>
          <p:cNvPr id="29" name="TextBox 28"/>
          <p:cNvSpPr txBox="1"/>
          <p:nvPr/>
        </p:nvSpPr>
        <p:spPr>
          <a:xfrm>
            <a:off x="5105400" y="4507468"/>
            <a:ext cx="1219200" cy="369332"/>
          </a:xfrm>
          <a:prstGeom prst="rect">
            <a:avLst/>
          </a:prstGeom>
          <a:noFill/>
        </p:spPr>
        <p:txBody>
          <a:bodyPr wrap="square" rtlCol="0">
            <a:spAutoFit/>
          </a:bodyPr>
          <a:lstStyle/>
          <a:p>
            <a:r>
              <a:rPr lang="en-US" dirty="0" err="1"/>
              <a:t>C</a:t>
            </a:r>
            <a:r>
              <a:rPr lang="en-US" baseline="-25000" dirty="0" err="1"/>
              <a:t>in</a:t>
            </a:r>
            <a:r>
              <a:rPr lang="en-US" dirty="0"/>
              <a:t>     1</a:t>
            </a:r>
          </a:p>
        </p:txBody>
      </p:sp>
      <p:cxnSp>
        <p:nvCxnSpPr>
          <p:cNvPr id="30" name="Straight Connector 29"/>
          <p:cNvCxnSpPr/>
          <p:nvPr/>
        </p:nvCxnSpPr>
        <p:spPr>
          <a:xfrm>
            <a:off x="4876800" y="48768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86400" y="4953000"/>
            <a:ext cx="800100" cy="369332"/>
          </a:xfrm>
          <a:prstGeom prst="rect">
            <a:avLst/>
          </a:prstGeom>
          <a:noFill/>
        </p:spPr>
        <p:txBody>
          <a:bodyPr wrap="square" rtlCol="0">
            <a:spAutoFit/>
          </a:bodyPr>
          <a:lstStyle/>
          <a:p>
            <a:r>
              <a:rPr lang="en-US" dirty="0"/>
              <a:t>1  0</a:t>
            </a:r>
          </a:p>
        </p:txBody>
      </p:sp>
      <p:cxnSp>
        <p:nvCxnSpPr>
          <p:cNvPr id="33" name="Straight Arrow Connector 32"/>
          <p:cNvCxnSpPr>
            <a:endCxn id="12" idx="3"/>
          </p:cNvCxnSpPr>
          <p:nvPr/>
        </p:nvCxnSpPr>
        <p:spPr>
          <a:xfrm flipH="1" flipV="1">
            <a:off x="4132580" y="4236720"/>
            <a:ext cx="591820" cy="4554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62800" y="3821668"/>
            <a:ext cx="1219200" cy="369332"/>
          </a:xfrm>
          <a:prstGeom prst="rect">
            <a:avLst/>
          </a:prstGeom>
          <a:noFill/>
        </p:spPr>
        <p:txBody>
          <a:bodyPr wrap="square" rtlCol="0">
            <a:spAutoFit/>
          </a:bodyPr>
          <a:lstStyle/>
          <a:p>
            <a:r>
              <a:rPr lang="en-US" dirty="0"/>
              <a:t>A       1</a:t>
            </a:r>
          </a:p>
        </p:txBody>
      </p:sp>
      <p:sp>
        <p:nvSpPr>
          <p:cNvPr id="35" name="TextBox 34"/>
          <p:cNvSpPr txBox="1"/>
          <p:nvPr/>
        </p:nvSpPr>
        <p:spPr>
          <a:xfrm>
            <a:off x="7162800" y="4202668"/>
            <a:ext cx="1219200" cy="369332"/>
          </a:xfrm>
          <a:prstGeom prst="rect">
            <a:avLst/>
          </a:prstGeom>
          <a:noFill/>
        </p:spPr>
        <p:txBody>
          <a:bodyPr wrap="square" rtlCol="0">
            <a:spAutoFit/>
          </a:bodyPr>
          <a:lstStyle/>
          <a:p>
            <a:r>
              <a:rPr lang="en-US" dirty="0"/>
              <a:t>B       1</a:t>
            </a:r>
          </a:p>
        </p:txBody>
      </p:sp>
      <p:sp>
        <p:nvSpPr>
          <p:cNvPr id="36" name="TextBox 35"/>
          <p:cNvSpPr txBox="1"/>
          <p:nvPr/>
        </p:nvSpPr>
        <p:spPr>
          <a:xfrm>
            <a:off x="7162800" y="4519136"/>
            <a:ext cx="1219200" cy="369332"/>
          </a:xfrm>
          <a:prstGeom prst="rect">
            <a:avLst/>
          </a:prstGeom>
          <a:noFill/>
        </p:spPr>
        <p:txBody>
          <a:bodyPr wrap="square" rtlCol="0">
            <a:spAutoFit/>
          </a:bodyPr>
          <a:lstStyle/>
          <a:p>
            <a:r>
              <a:rPr lang="en-US" dirty="0" err="1"/>
              <a:t>C</a:t>
            </a:r>
            <a:r>
              <a:rPr lang="en-US" baseline="-25000" dirty="0" err="1"/>
              <a:t>in</a:t>
            </a:r>
            <a:r>
              <a:rPr lang="en-US" dirty="0"/>
              <a:t>     1</a:t>
            </a:r>
          </a:p>
        </p:txBody>
      </p:sp>
      <p:cxnSp>
        <p:nvCxnSpPr>
          <p:cNvPr id="37" name="Straight Connector 36"/>
          <p:cNvCxnSpPr/>
          <p:nvPr/>
        </p:nvCxnSpPr>
        <p:spPr>
          <a:xfrm>
            <a:off x="6934200" y="4888468"/>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43800" y="4964668"/>
            <a:ext cx="800100" cy="369332"/>
          </a:xfrm>
          <a:prstGeom prst="rect">
            <a:avLst/>
          </a:prstGeom>
          <a:noFill/>
        </p:spPr>
        <p:txBody>
          <a:bodyPr wrap="square" rtlCol="0">
            <a:spAutoFit/>
          </a:bodyPr>
          <a:lstStyle/>
          <a:p>
            <a:r>
              <a:rPr lang="en-US" dirty="0"/>
              <a:t>1  1</a:t>
            </a:r>
          </a:p>
        </p:txBody>
      </p:sp>
      <p:cxnSp>
        <p:nvCxnSpPr>
          <p:cNvPr id="40" name="Straight Arrow Connector 39"/>
          <p:cNvCxnSpPr>
            <a:endCxn id="16" idx="3"/>
          </p:cNvCxnSpPr>
          <p:nvPr/>
        </p:nvCxnSpPr>
        <p:spPr>
          <a:xfrm flipH="1">
            <a:off x="4123944" y="5149334"/>
            <a:ext cx="2810256" cy="6113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4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par>
                                <p:cTn id="50" presetID="22" presetClass="entr" presetSubtype="4"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down)">
                                      <p:cBhvr>
                                        <p:cTn id="62" dur="500"/>
                                        <p:tgtEl>
                                          <p:spTgt spid="2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par>
                                <p:cTn id="69" presetID="2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down)">
                                      <p:cBhvr>
                                        <p:cTn id="71" dur="500"/>
                                        <p:tgtEl>
                                          <p:spTgt spid="30"/>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down)">
                                      <p:cBhvr>
                                        <p:cTn id="79" dur="500"/>
                                        <p:tgtEl>
                                          <p:spTgt spid="33"/>
                                        </p:tgtEl>
                                      </p:cBhvr>
                                    </p:animEffect>
                                  </p:childTnLst>
                                </p:cTn>
                              </p:par>
                              <p:par>
                                <p:cTn id="80" presetID="22" presetClass="entr" presetSubtype="4"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down)">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down)">
                                      <p:cBhvr>
                                        <p:cTn id="92" dur="500"/>
                                        <p:tgtEl>
                                          <p:spTgt spid="1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down)">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wipe(down)">
                                      <p:cBhvr>
                                        <p:cTn id="102" dur="500"/>
                                        <p:tgtEl>
                                          <p:spTgt spid="3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wipe(down)">
                                      <p:cBhvr>
                                        <p:cTn id="105" dur="500"/>
                                        <p:tgtEl>
                                          <p:spTgt spid="35"/>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down)">
                                      <p:cBhvr>
                                        <p:cTn id="108" dur="500"/>
                                        <p:tgtEl>
                                          <p:spTgt spid="36"/>
                                        </p:tgtEl>
                                      </p:cBhvr>
                                    </p:animEffect>
                                  </p:childTnLst>
                                </p:cTn>
                              </p:par>
                              <p:par>
                                <p:cTn id="109" presetID="22" presetClass="entr" presetSubtype="4" fill="hold"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wipe(down)">
                                      <p:cBhvr>
                                        <p:cTn id="111" dur="500"/>
                                        <p:tgtEl>
                                          <p:spTgt spid="37"/>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down)">
                                      <p:cBhvr>
                                        <p:cTn id="119" dur="500"/>
                                        <p:tgtEl>
                                          <p:spTgt spid="40"/>
                                        </p:tgtEl>
                                      </p:cBhvr>
                                    </p:animEffect>
                                  </p:childTnLst>
                                </p:cTn>
                              </p:par>
                              <p:par>
                                <p:cTn id="120" presetID="22" presetClass="entr" presetSubtype="4" fill="hold" nodeType="with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wipe(down)">
                                      <p:cBhvr>
                                        <p:cTn id="1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7" grpId="0"/>
      <p:bldP spid="18" grpId="0"/>
      <p:bldP spid="19" grpId="0"/>
      <p:bldP spid="22" grpId="0"/>
      <p:bldP spid="27" grpId="0"/>
      <p:bldP spid="28" grpId="0"/>
      <p:bldP spid="29" grpId="0"/>
      <p:bldP spid="31" grpId="0"/>
      <p:bldP spid="34" grpId="0"/>
      <p:bldP spid="35" grpId="0"/>
      <p:bldP spid="36"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Full-Adder</a:t>
            </a:r>
          </a:p>
        </p:txBody>
      </p:sp>
      <p:sp>
        <p:nvSpPr>
          <p:cNvPr id="4" name="Slide Number Placeholder 3"/>
          <p:cNvSpPr>
            <a:spLocks noGrp="1"/>
          </p:cNvSpPr>
          <p:nvPr>
            <p:ph type="sldNum" sz="quarter" idx="15"/>
          </p:nvPr>
        </p:nvSpPr>
        <p:spPr/>
        <p:txBody>
          <a:bodyPr/>
          <a:lstStyle/>
          <a:p>
            <a:fld id="{F9335B67-DF13-4000-AB04-A320681CBC9C}" type="slidenum">
              <a:rPr lang="en-US" smtClean="0"/>
              <a:t>4</a:t>
            </a:fld>
            <a:endParaRPr lang="en-US"/>
          </a:p>
        </p:txBody>
      </p:sp>
      <p:sp>
        <p:nvSpPr>
          <p:cNvPr id="5" name="Footer Placeholder 4"/>
          <p:cNvSpPr>
            <a:spLocks noGrp="1"/>
          </p:cNvSpPr>
          <p:nvPr>
            <p:ph type="ftr" sz="quarter" idx="16"/>
          </p:nvPr>
        </p:nvSpPr>
        <p:spPr/>
        <p:txBody>
          <a:bodyPr/>
          <a:lstStyle/>
          <a:p>
            <a:r>
              <a:rPr lang="en-US"/>
              <a:t>Lecture 5 &amp; 6</a:t>
            </a:r>
          </a:p>
        </p:txBody>
      </p:sp>
      <p:graphicFrame>
        <p:nvGraphicFramePr>
          <p:cNvPr id="6" name="Table 5"/>
          <p:cNvGraphicFramePr>
            <a:graphicFrameLocks noGrp="1"/>
          </p:cNvGraphicFramePr>
          <p:nvPr>
            <p:extLst>
              <p:ext uri="{D42A27DB-BD31-4B8C-83A1-F6EECF244321}">
                <p14:modId xmlns:p14="http://schemas.microsoft.com/office/powerpoint/2010/main" val="3012480362"/>
              </p:ext>
            </p:extLst>
          </p:nvPr>
        </p:nvGraphicFramePr>
        <p:xfrm>
          <a:off x="457200" y="1676400"/>
          <a:ext cx="3048000" cy="3352797"/>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2533">
                <a:tc>
                  <a:txBody>
                    <a:bodyPr/>
                    <a:lstStyle/>
                    <a:p>
                      <a:r>
                        <a:rPr lang="en-US" dirty="0"/>
                        <a:t>A</a:t>
                      </a:r>
                    </a:p>
                  </a:txBody>
                  <a:tcPr/>
                </a:tc>
                <a:tc>
                  <a:txBody>
                    <a:bodyPr/>
                    <a:lstStyle/>
                    <a:p>
                      <a:r>
                        <a:rPr lang="en-US" dirty="0"/>
                        <a:t>B</a:t>
                      </a:r>
                    </a:p>
                  </a:txBody>
                  <a:tcPr/>
                </a:tc>
                <a:tc>
                  <a:txBody>
                    <a:bodyPr/>
                    <a:lstStyle/>
                    <a:p>
                      <a:r>
                        <a:rPr lang="en-US" dirty="0" err="1"/>
                        <a:t>C</a:t>
                      </a:r>
                      <a:r>
                        <a:rPr lang="en-US" baseline="-25000" dirty="0" err="1"/>
                        <a:t>in</a:t>
                      </a:r>
                      <a:endParaRPr lang="en-US" baseline="-25000" dirty="0"/>
                    </a:p>
                  </a:txBody>
                  <a:tcPr/>
                </a:tc>
                <a:tc>
                  <a:txBody>
                    <a:bodyPr/>
                    <a:lstStyle/>
                    <a:p>
                      <a:r>
                        <a:rPr lang="en-US" dirty="0" err="1"/>
                        <a:t>C</a:t>
                      </a:r>
                      <a:r>
                        <a:rPr lang="en-US" baseline="-25000" dirty="0" err="1"/>
                        <a:t>out</a:t>
                      </a:r>
                      <a:endParaRPr lang="en-US" baseline="-25000" dirty="0"/>
                    </a:p>
                  </a:txBody>
                  <a:tcPr/>
                </a:tc>
                <a:tc>
                  <a:txBody>
                    <a:bodyPr/>
                    <a:lstStyle/>
                    <a:p>
                      <a:r>
                        <a:rPr lang="en-US" dirty="0"/>
                        <a:t>Sum</a:t>
                      </a:r>
                    </a:p>
                  </a:txBody>
                  <a:tcPr/>
                </a:tc>
                <a:extLst>
                  <a:ext uri="{0D108BD9-81ED-4DB2-BD59-A6C34878D82A}">
                    <a16:rowId xmlns:a16="http://schemas.microsoft.com/office/drawing/2014/main" val="10000"/>
                  </a:ext>
                </a:extLst>
              </a:tr>
              <a:tr h="372533">
                <a:tc>
                  <a:txBody>
                    <a:bodyPr/>
                    <a:lstStyle/>
                    <a:p>
                      <a:r>
                        <a:rPr lang="en-US" dirty="0"/>
                        <a:t>0</a:t>
                      </a:r>
                    </a:p>
                  </a:txBody>
                  <a:tcPr/>
                </a:tc>
                <a:tc>
                  <a:txBody>
                    <a:bodyPr/>
                    <a:lstStyle/>
                    <a:p>
                      <a:r>
                        <a:rPr lang="en-US"/>
                        <a:t>0</a:t>
                      </a:r>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2533">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2533">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2533">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2533">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5"/>
                  </a:ext>
                </a:extLst>
              </a:tr>
              <a:tr h="372533">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2533">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2533">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cxnSp>
        <p:nvCxnSpPr>
          <p:cNvPr id="8" name="Straight Arrow Connector 7"/>
          <p:cNvCxnSpPr/>
          <p:nvPr/>
        </p:nvCxnSpPr>
        <p:spPr>
          <a:xfrm flipH="1">
            <a:off x="3200400" y="25908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200400" y="29718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01924" y="37338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00400" y="48006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2362200"/>
            <a:ext cx="1143000" cy="369332"/>
          </a:xfrm>
          <a:prstGeom prst="rect">
            <a:avLst/>
          </a:prstGeom>
          <a:noFill/>
        </p:spPr>
        <p:txBody>
          <a:bodyPr wrap="square" rtlCol="0">
            <a:spAutoFit/>
          </a:bodyPr>
          <a:lstStyle/>
          <a:p>
            <a:r>
              <a:rPr lang="en-US" dirty="0"/>
              <a:t>A</a:t>
            </a:r>
            <a:r>
              <a:rPr lang="en-US" baseline="30000" dirty="0"/>
              <a:t>0</a:t>
            </a:r>
            <a:r>
              <a:rPr lang="en-US" dirty="0"/>
              <a:t>B</a:t>
            </a:r>
            <a:r>
              <a:rPr lang="en-US" baseline="30000" dirty="0"/>
              <a:t>0</a:t>
            </a:r>
            <a:r>
              <a:rPr lang="en-US" dirty="0"/>
              <a:t>C</a:t>
            </a:r>
            <a:r>
              <a:rPr lang="en-US" baseline="-25000" dirty="0"/>
              <a:t>in</a:t>
            </a:r>
          </a:p>
        </p:txBody>
      </p:sp>
      <p:sp>
        <p:nvSpPr>
          <p:cNvPr id="13" name="TextBox 12"/>
          <p:cNvSpPr txBox="1"/>
          <p:nvPr/>
        </p:nvSpPr>
        <p:spPr>
          <a:xfrm>
            <a:off x="3925824" y="2787134"/>
            <a:ext cx="1143000" cy="369332"/>
          </a:xfrm>
          <a:prstGeom prst="rect">
            <a:avLst/>
          </a:prstGeom>
          <a:noFill/>
        </p:spPr>
        <p:txBody>
          <a:bodyPr wrap="square" rtlCol="0">
            <a:spAutoFit/>
          </a:bodyPr>
          <a:lstStyle/>
          <a:p>
            <a:r>
              <a:rPr lang="en-US" dirty="0"/>
              <a:t>A</a:t>
            </a:r>
            <a:r>
              <a:rPr lang="en-US" baseline="30000" dirty="0"/>
              <a:t>0</a:t>
            </a:r>
            <a:r>
              <a:rPr lang="en-US" dirty="0"/>
              <a:t>BC</a:t>
            </a:r>
            <a:r>
              <a:rPr lang="en-US" baseline="30000" dirty="0"/>
              <a:t>0</a:t>
            </a:r>
            <a:r>
              <a:rPr lang="en-US" baseline="-25000" dirty="0"/>
              <a:t>in</a:t>
            </a:r>
            <a:endParaRPr lang="en-US" baseline="30000" dirty="0"/>
          </a:p>
        </p:txBody>
      </p:sp>
      <p:sp>
        <p:nvSpPr>
          <p:cNvPr id="14" name="TextBox 13"/>
          <p:cNvSpPr txBox="1"/>
          <p:nvPr/>
        </p:nvSpPr>
        <p:spPr>
          <a:xfrm>
            <a:off x="3925824" y="3505200"/>
            <a:ext cx="1143000" cy="369332"/>
          </a:xfrm>
          <a:prstGeom prst="rect">
            <a:avLst/>
          </a:prstGeom>
          <a:noFill/>
        </p:spPr>
        <p:txBody>
          <a:bodyPr wrap="square" rtlCol="0">
            <a:spAutoFit/>
          </a:bodyPr>
          <a:lstStyle/>
          <a:p>
            <a:r>
              <a:rPr lang="en-US" dirty="0"/>
              <a:t>AB</a:t>
            </a:r>
            <a:r>
              <a:rPr lang="en-US" baseline="30000" dirty="0"/>
              <a:t>0</a:t>
            </a:r>
            <a:r>
              <a:rPr lang="en-US" dirty="0"/>
              <a:t>C</a:t>
            </a:r>
            <a:r>
              <a:rPr lang="en-US" baseline="30000" dirty="0"/>
              <a:t>0</a:t>
            </a:r>
            <a:r>
              <a:rPr lang="en-US" baseline="-25000" dirty="0"/>
              <a:t>in</a:t>
            </a:r>
            <a:endParaRPr lang="en-US" baseline="30000" dirty="0"/>
          </a:p>
        </p:txBody>
      </p:sp>
      <p:sp>
        <p:nvSpPr>
          <p:cNvPr id="15" name="TextBox 14"/>
          <p:cNvSpPr txBox="1"/>
          <p:nvPr/>
        </p:nvSpPr>
        <p:spPr>
          <a:xfrm>
            <a:off x="3965448" y="4615934"/>
            <a:ext cx="1143000" cy="369332"/>
          </a:xfrm>
          <a:prstGeom prst="rect">
            <a:avLst/>
          </a:prstGeom>
          <a:noFill/>
        </p:spPr>
        <p:txBody>
          <a:bodyPr wrap="square" rtlCol="0">
            <a:spAutoFit/>
          </a:bodyPr>
          <a:lstStyle/>
          <a:p>
            <a:r>
              <a:rPr lang="en-US" dirty="0" err="1"/>
              <a:t>ABC</a:t>
            </a:r>
            <a:r>
              <a:rPr lang="en-US" baseline="-25000" dirty="0" err="1"/>
              <a:t>in</a:t>
            </a:r>
            <a:endParaRPr lang="en-US" baseline="-25000" dirty="0"/>
          </a:p>
        </p:txBody>
      </p:sp>
      <p:sp>
        <p:nvSpPr>
          <p:cNvPr id="16" name="TextBox 15"/>
          <p:cNvSpPr txBox="1"/>
          <p:nvPr/>
        </p:nvSpPr>
        <p:spPr>
          <a:xfrm>
            <a:off x="609600" y="5334000"/>
            <a:ext cx="5562600" cy="369332"/>
          </a:xfrm>
          <a:prstGeom prst="rect">
            <a:avLst/>
          </a:prstGeom>
          <a:noFill/>
        </p:spPr>
        <p:txBody>
          <a:bodyPr wrap="square" rtlCol="0">
            <a:spAutoFit/>
          </a:bodyPr>
          <a:lstStyle/>
          <a:p>
            <a:r>
              <a:rPr lang="en-US" dirty="0"/>
              <a:t>Sum = A</a:t>
            </a:r>
            <a:r>
              <a:rPr lang="en-US" baseline="30000" dirty="0"/>
              <a:t>0</a:t>
            </a:r>
            <a:r>
              <a:rPr lang="en-US" dirty="0"/>
              <a:t>B</a:t>
            </a:r>
            <a:r>
              <a:rPr lang="en-US" baseline="30000" dirty="0"/>
              <a:t>0</a:t>
            </a:r>
            <a:r>
              <a:rPr lang="en-US" dirty="0"/>
              <a:t>C</a:t>
            </a:r>
            <a:r>
              <a:rPr lang="en-US" baseline="-25000" dirty="0"/>
              <a:t>in</a:t>
            </a:r>
            <a:r>
              <a:rPr lang="en-US" dirty="0"/>
              <a:t> + A</a:t>
            </a:r>
            <a:r>
              <a:rPr lang="en-US" baseline="30000" dirty="0"/>
              <a:t>0</a:t>
            </a:r>
            <a:r>
              <a:rPr lang="en-US" dirty="0"/>
              <a:t>BC</a:t>
            </a:r>
            <a:r>
              <a:rPr lang="en-US" baseline="30000" dirty="0"/>
              <a:t>0</a:t>
            </a:r>
            <a:r>
              <a:rPr lang="en-US" baseline="-25000" dirty="0"/>
              <a:t>in</a:t>
            </a:r>
            <a:r>
              <a:rPr lang="en-US" baseline="30000" dirty="0"/>
              <a:t> </a:t>
            </a:r>
            <a:r>
              <a:rPr lang="en-US" dirty="0"/>
              <a:t> + AB</a:t>
            </a:r>
            <a:r>
              <a:rPr lang="en-US" baseline="30000" dirty="0"/>
              <a:t>0</a:t>
            </a:r>
            <a:r>
              <a:rPr lang="en-US" dirty="0"/>
              <a:t>C</a:t>
            </a:r>
            <a:r>
              <a:rPr lang="en-US" baseline="30000" dirty="0"/>
              <a:t>0</a:t>
            </a:r>
            <a:r>
              <a:rPr lang="en-US" baseline="-25000" dirty="0"/>
              <a:t>in</a:t>
            </a:r>
            <a:r>
              <a:rPr lang="en-US" baseline="30000" dirty="0"/>
              <a:t> </a:t>
            </a:r>
            <a:r>
              <a:rPr lang="en-US" dirty="0"/>
              <a:t>+ </a:t>
            </a:r>
            <a:r>
              <a:rPr lang="en-US" dirty="0" err="1"/>
              <a:t>ABC</a:t>
            </a:r>
            <a:r>
              <a:rPr lang="en-US" baseline="-25000" dirty="0" err="1"/>
              <a:t>in</a:t>
            </a:r>
            <a:r>
              <a:rPr lang="en-US" dirty="0"/>
              <a:t> </a:t>
            </a:r>
            <a:endParaRPr lang="en-US" baseline="30000" dirty="0"/>
          </a:p>
        </p:txBody>
      </p:sp>
      <p:cxnSp>
        <p:nvCxnSpPr>
          <p:cNvPr id="18" name="Straight Arrow Connector 17"/>
          <p:cNvCxnSpPr/>
          <p:nvPr/>
        </p:nvCxnSpPr>
        <p:spPr>
          <a:xfrm flipH="1">
            <a:off x="2438400" y="335280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438400" y="411480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438400" y="449580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438400" y="4953000"/>
            <a:ext cx="3429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3600" y="4724400"/>
            <a:ext cx="1143000" cy="369332"/>
          </a:xfrm>
          <a:prstGeom prst="rect">
            <a:avLst/>
          </a:prstGeom>
          <a:noFill/>
        </p:spPr>
        <p:txBody>
          <a:bodyPr wrap="square" rtlCol="0">
            <a:spAutoFit/>
          </a:bodyPr>
          <a:lstStyle/>
          <a:p>
            <a:r>
              <a:rPr lang="en-US" dirty="0" err="1"/>
              <a:t>ABC</a:t>
            </a:r>
            <a:r>
              <a:rPr lang="en-US" baseline="-25000" dirty="0" err="1"/>
              <a:t>in</a:t>
            </a:r>
            <a:endParaRPr lang="en-US" baseline="-25000" dirty="0"/>
          </a:p>
        </p:txBody>
      </p:sp>
      <p:sp>
        <p:nvSpPr>
          <p:cNvPr id="23" name="TextBox 22"/>
          <p:cNvSpPr txBox="1"/>
          <p:nvPr/>
        </p:nvSpPr>
        <p:spPr>
          <a:xfrm>
            <a:off x="5943600" y="4343400"/>
            <a:ext cx="1143000" cy="369332"/>
          </a:xfrm>
          <a:prstGeom prst="rect">
            <a:avLst/>
          </a:prstGeom>
          <a:noFill/>
        </p:spPr>
        <p:txBody>
          <a:bodyPr wrap="square" rtlCol="0">
            <a:spAutoFit/>
          </a:bodyPr>
          <a:lstStyle/>
          <a:p>
            <a:r>
              <a:rPr lang="en-US" dirty="0"/>
              <a:t>ABC</a:t>
            </a:r>
            <a:r>
              <a:rPr lang="en-US" baseline="30000" dirty="0"/>
              <a:t>0</a:t>
            </a:r>
            <a:r>
              <a:rPr lang="en-US" baseline="-25000" dirty="0"/>
              <a:t>in</a:t>
            </a:r>
            <a:endParaRPr lang="en-US" baseline="30000" dirty="0"/>
          </a:p>
        </p:txBody>
      </p:sp>
      <p:sp>
        <p:nvSpPr>
          <p:cNvPr id="24" name="TextBox 23"/>
          <p:cNvSpPr txBox="1"/>
          <p:nvPr/>
        </p:nvSpPr>
        <p:spPr>
          <a:xfrm>
            <a:off x="5867400" y="3897868"/>
            <a:ext cx="1143000" cy="369332"/>
          </a:xfrm>
          <a:prstGeom prst="rect">
            <a:avLst/>
          </a:prstGeom>
          <a:noFill/>
        </p:spPr>
        <p:txBody>
          <a:bodyPr wrap="square" rtlCol="0">
            <a:spAutoFit/>
          </a:bodyPr>
          <a:lstStyle/>
          <a:p>
            <a:r>
              <a:rPr lang="en-US" dirty="0"/>
              <a:t>AB</a:t>
            </a:r>
            <a:r>
              <a:rPr lang="en-US" baseline="30000" dirty="0"/>
              <a:t>0</a:t>
            </a:r>
            <a:r>
              <a:rPr lang="en-US" dirty="0"/>
              <a:t>C</a:t>
            </a:r>
            <a:r>
              <a:rPr lang="en-US" baseline="-25000" dirty="0"/>
              <a:t>in</a:t>
            </a:r>
          </a:p>
        </p:txBody>
      </p:sp>
      <p:sp>
        <p:nvSpPr>
          <p:cNvPr id="25" name="TextBox 24"/>
          <p:cNvSpPr txBox="1"/>
          <p:nvPr/>
        </p:nvSpPr>
        <p:spPr>
          <a:xfrm>
            <a:off x="5867400" y="3135868"/>
            <a:ext cx="1143000" cy="369332"/>
          </a:xfrm>
          <a:prstGeom prst="rect">
            <a:avLst/>
          </a:prstGeom>
          <a:noFill/>
        </p:spPr>
        <p:txBody>
          <a:bodyPr wrap="square" rtlCol="0">
            <a:spAutoFit/>
          </a:bodyPr>
          <a:lstStyle/>
          <a:p>
            <a:r>
              <a:rPr lang="en-US" dirty="0"/>
              <a:t>A</a:t>
            </a:r>
            <a:r>
              <a:rPr lang="en-US" baseline="30000" dirty="0"/>
              <a:t>0</a:t>
            </a:r>
            <a:r>
              <a:rPr lang="en-US" dirty="0"/>
              <a:t>BC</a:t>
            </a:r>
            <a:r>
              <a:rPr lang="en-US" baseline="-25000" dirty="0"/>
              <a:t>in</a:t>
            </a:r>
          </a:p>
        </p:txBody>
      </p:sp>
      <p:sp>
        <p:nvSpPr>
          <p:cNvPr id="26" name="TextBox 25"/>
          <p:cNvSpPr txBox="1"/>
          <p:nvPr/>
        </p:nvSpPr>
        <p:spPr>
          <a:xfrm>
            <a:off x="609600" y="5772912"/>
            <a:ext cx="4876800" cy="369332"/>
          </a:xfrm>
          <a:prstGeom prst="rect">
            <a:avLst/>
          </a:prstGeom>
          <a:noFill/>
        </p:spPr>
        <p:txBody>
          <a:bodyPr wrap="square" rtlCol="0">
            <a:spAutoFit/>
          </a:bodyPr>
          <a:lstStyle/>
          <a:p>
            <a:r>
              <a:rPr lang="en-US" dirty="0" err="1"/>
              <a:t>Cout</a:t>
            </a:r>
            <a:r>
              <a:rPr lang="en-US" dirty="0"/>
              <a:t> = A</a:t>
            </a:r>
            <a:r>
              <a:rPr lang="en-US" baseline="30000" dirty="0"/>
              <a:t>0</a:t>
            </a:r>
            <a:r>
              <a:rPr lang="en-US" dirty="0"/>
              <a:t>BC</a:t>
            </a:r>
            <a:r>
              <a:rPr lang="en-US" baseline="-25000" dirty="0"/>
              <a:t>in</a:t>
            </a:r>
            <a:r>
              <a:rPr lang="en-US" dirty="0"/>
              <a:t> + AB</a:t>
            </a:r>
            <a:r>
              <a:rPr lang="en-US" baseline="30000" dirty="0"/>
              <a:t>0</a:t>
            </a:r>
            <a:r>
              <a:rPr lang="en-US" dirty="0"/>
              <a:t>C</a:t>
            </a:r>
            <a:r>
              <a:rPr lang="en-US" baseline="-25000" dirty="0"/>
              <a:t>in</a:t>
            </a:r>
            <a:r>
              <a:rPr lang="en-US" dirty="0"/>
              <a:t> + ABC</a:t>
            </a:r>
            <a:r>
              <a:rPr lang="en-US" baseline="30000" dirty="0"/>
              <a:t>0</a:t>
            </a:r>
            <a:r>
              <a:rPr lang="en-US" baseline="-25000" dirty="0"/>
              <a:t>in</a:t>
            </a:r>
            <a:r>
              <a:rPr lang="en-US" dirty="0"/>
              <a:t> + </a:t>
            </a:r>
            <a:r>
              <a:rPr lang="en-US" dirty="0" err="1"/>
              <a:t>ABC</a:t>
            </a:r>
            <a:r>
              <a:rPr lang="en-US" baseline="-25000" dirty="0" err="1"/>
              <a:t>in</a:t>
            </a:r>
            <a:r>
              <a:rPr lang="en-US" dirty="0"/>
              <a:t> </a:t>
            </a:r>
            <a:endParaRPr lang="en-US" baseline="30000" dirty="0"/>
          </a:p>
        </p:txBody>
      </p:sp>
    </p:spTree>
    <p:extLst>
      <p:ext uri="{BB962C8B-B14F-4D97-AF65-F5344CB8AC3E}">
        <p14:creationId xmlns:p14="http://schemas.microsoft.com/office/powerpoint/2010/main" val="38674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par>
                                <p:cTn id="42" presetID="22" presetClass="entr" presetSubtype="4"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Full-Adder</a:t>
            </a:r>
          </a:p>
        </p:txBody>
      </p:sp>
      <p:sp>
        <p:nvSpPr>
          <p:cNvPr id="4" name="Slide Number Placeholder 3"/>
          <p:cNvSpPr>
            <a:spLocks noGrp="1"/>
          </p:cNvSpPr>
          <p:nvPr>
            <p:ph type="sldNum" sz="quarter" idx="15"/>
          </p:nvPr>
        </p:nvSpPr>
        <p:spPr/>
        <p:txBody>
          <a:bodyPr/>
          <a:lstStyle/>
          <a:p>
            <a:fld id="{F9335B67-DF13-4000-AB04-A320681CBC9C}" type="slidenum">
              <a:rPr lang="en-US" smtClean="0"/>
              <a:t>5</a:t>
            </a:fld>
            <a:endParaRPr lang="en-US"/>
          </a:p>
        </p:txBody>
      </p:sp>
      <p:sp>
        <p:nvSpPr>
          <p:cNvPr id="5" name="Footer Placeholder 4"/>
          <p:cNvSpPr>
            <a:spLocks noGrp="1"/>
          </p:cNvSpPr>
          <p:nvPr>
            <p:ph type="ftr" sz="quarter" idx="16"/>
          </p:nvPr>
        </p:nvSpPr>
        <p:spPr/>
        <p:txBody>
          <a:bodyPr/>
          <a:lstStyle/>
          <a:p>
            <a:r>
              <a:rPr lang="en-US"/>
              <a:t>Lecture 5 &amp; 6</a:t>
            </a:r>
          </a:p>
        </p:txBody>
      </p:sp>
      <p:sp>
        <p:nvSpPr>
          <p:cNvPr id="16" name="TextBox 15"/>
          <p:cNvSpPr txBox="1"/>
          <p:nvPr/>
        </p:nvSpPr>
        <p:spPr>
          <a:xfrm>
            <a:off x="533400" y="1595890"/>
            <a:ext cx="5562600" cy="369332"/>
          </a:xfrm>
          <a:prstGeom prst="rect">
            <a:avLst/>
          </a:prstGeom>
          <a:noFill/>
        </p:spPr>
        <p:txBody>
          <a:bodyPr wrap="square" rtlCol="0">
            <a:spAutoFit/>
          </a:bodyPr>
          <a:lstStyle/>
          <a:p>
            <a:r>
              <a:rPr lang="en-US" dirty="0"/>
              <a:t>Sum = </a:t>
            </a:r>
            <a:r>
              <a:rPr lang="en-US" dirty="0">
                <a:solidFill>
                  <a:srgbClr val="FF0000"/>
                </a:solidFill>
              </a:rPr>
              <a:t>A</a:t>
            </a:r>
            <a:r>
              <a:rPr lang="en-US" baseline="30000" dirty="0">
                <a:solidFill>
                  <a:srgbClr val="FF0000"/>
                </a:solidFill>
              </a:rPr>
              <a:t>0</a:t>
            </a:r>
            <a:r>
              <a:rPr lang="en-US" dirty="0">
                <a:solidFill>
                  <a:srgbClr val="FF0000"/>
                </a:solidFill>
              </a:rPr>
              <a:t>B</a:t>
            </a:r>
            <a:r>
              <a:rPr lang="en-US" baseline="30000" dirty="0">
                <a:solidFill>
                  <a:srgbClr val="FF0000"/>
                </a:solidFill>
              </a:rPr>
              <a:t>0</a:t>
            </a:r>
            <a:r>
              <a:rPr lang="en-US" dirty="0">
                <a:solidFill>
                  <a:srgbClr val="FF0000"/>
                </a:solidFill>
              </a:rPr>
              <a:t>C</a:t>
            </a:r>
            <a:r>
              <a:rPr lang="en-US" baseline="-25000" dirty="0">
                <a:solidFill>
                  <a:srgbClr val="FF0000"/>
                </a:solidFill>
              </a:rPr>
              <a:t>in</a:t>
            </a:r>
            <a:r>
              <a:rPr lang="en-US" dirty="0">
                <a:solidFill>
                  <a:srgbClr val="FF0000"/>
                </a:solidFill>
              </a:rPr>
              <a:t> + A</a:t>
            </a:r>
            <a:r>
              <a:rPr lang="en-US" baseline="30000" dirty="0">
                <a:solidFill>
                  <a:srgbClr val="FF0000"/>
                </a:solidFill>
              </a:rPr>
              <a:t>0</a:t>
            </a:r>
            <a:r>
              <a:rPr lang="en-US" dirty="0">
                <a:solidFill>
                  <a:srgbClr val="FF0000"/>
                </a:solidFill>
              </a:rPr>
              <a:t>BC</a:t>
            </a:r>
            <a:r>
              <a:rPr lang="en-US" baseline="-25000" dirty="0">
                <a:solidFill>
                  <a:srgbClr val="FF0000"/>
                </a:solidFill>
              </a:rPr>
              <a:t>in</a:t>
            </a:r>
            <a:r>
              <a:rPr lang="en-US" baseline="30000" dirty="0">
                <a:solidFill>
                  <a:srgbClr val="FF0000"/>
                </a:solidFill>
              </a:rPr>
              <a:t>0 </a:t>
            </a:r>
            <a:r>
              <a:rPr lang="en-US" dirty="0">
                <a:solidFill>
                  <a:srgbClr val="FF0000"/>
                </a:solidFill>
              </a:rPr>
              <a:t> </a:t>
            </a:r>
            <a:r>
              <a:rPr lang="en-US" dirty="0"/>
              <a:t>+ AB</a:t>
            </a:r>
            <a:r>
              <a:rPr lang="en-US" baseline="30000" dirty="0"/>
              <a:t>0</a:t>
            </a:r>
            <a:r>
              <a:rPr lang="en-US" dirty="0"/>
              <a:t>C</a:t>
            </a:r>
            <a:r>
              <a:rPr lang="en-US" baseline="-25000" dirty="0"/>
              <a:t>in</a:t>
            </a:r>
            <a:r>
              <a:rPr lang="en-US" baseline="30000" dirty="0"/>
              <a:t>0 </a:t>
            </a:r>
            <a:r>
              <a:rPr lang="en-US" dirty="0"/>
              <a:t>+ </a:t>
            </a:r>
            <a:r>
              <a:rPr lang="en-US" dirty="0" err="1"/>
              <a:t>ABC</a:t>
            </a:r>
            <a:r>
              <a:rPr lang="en-US" baseline="-25000" dirty="0" err="1"/>
              <a:t>in</a:t>
            </a:r>
            <a:r>
              <a:rPr lang="en-US" dirty="0"/>
              <a:t> </a:t>
            </a:r>
            <a:endParaRPr lang="en-US" baseline="30000" dirty="0"/>
          </a:p>
        </p:txBody>
      </p:sp>
      <p:sp>
        <p:nvSpPr>
          <p:cNvPr id="26" name="TextBox 25"/>
          <p:cNvSpPr txBox="1"/>
          <p:nvPr/>
        </p:nvSpPr>
        <p:spPr>
          <a:xfrm>
            <a:off x="594360" y="3903964"/>
            <a:ext cx="4876800" cy="369332"/>
          </a:xfrm>
          <a:prstGeom prst="rect">
            <a:avLst/>
          </a:prstGeom>
          <a:noFill/>
        </p:spPr>
        <p:txBody>
          <a:bodyPr wrap="square" rtlCol="0">
            <a:spAutoFit/>
          </a:bodyPr>
          <a:lstStyle/>
          <a:p>
            <a:r>
              <a:rPr lang="en-US" dirty="0" err="1"/>
              <a:t>C</a:t>
            </a:r>
            <a:r>
              <a:rPr lang="en-US" baseline="-25000" dirty="0" err="1"/>
              <a:t>out</a:t>
            </a:r>
            <a:r>
              <a:rPr lang="en-US" dirty="0"/>
              <a:t> = </a:t>
            </a:r>
            <a:r>
              <a:rPr lang="en-US" dirty="0">
                <a:solidFill>
                  <a:srgbClr val="FF0000"/>
                </a:solidFill>
              </a:rPr>
              <a:t>A</a:t>
            </a:r>
            <a:r>
              <a:rPr lang="en-US" baseline="30000" dirty="0">
                <a:solidFill>
                  <a:srgbClr val="FF0000"/>
                </a:solidFill>
              </a:rPr>
              <a:t>0</a:t>
            </a:r>
            <a:r>
              <a:rPr lang="en-US" dirty="0">
                <a:solidFill>
                  <a:srgbClr val="FF0000"/>
                </a:solidFill>
              </a:rPr>
              <a:t>BC</a:t>
            </a:r>
            <a:r>
              <a:rPr lang="en-US" baseline="-25000" dirty="0">
                <a:solidFill>
                  <a:srgbClr val="FF0000"/>
                </a:solidFill>
              </a:rPr>
              <a:t>in</a:t>
            </a:r>
            <a:r>
              <a:rPr lang="en-US" dirty="0"/>
              <a:t> + </a:t>
            </a:r>
            <a:r>
              <a:rPr lang="en-US" dirty="0">
                <a:solidFill>
                  <a:srgbClr val="FF0000"/>
                </a:solidFill>
              </a:rPr>
              <a:t>AB</a:t>
            </a:r>
            <a:r>
              <a:rPr lang="en-US" baseline="30000" dirty="0">
                <a:solidFill>
                  <a:srgbClr val="FF0000"/>
                </a:solidFill>
              </a:rPr>
              <a:t>0</a:t>
            </a:r>
            <a:r>
              <a:rPr lang="en-US" dirty="0">
                <a:solidFill>
                  <a:srgbClr val="FF0000"/>
                </a:solidFill>
              </a:rPr>
              <a:t>C</a:t>
            </a:r>
            <a:r>
              <a:rPr lang="en-US" baseline="-25000" dirty="0">
                <a:solidFill>
                  <a:srgbClr val="FF0000"/>
                </a:solidFill>
              </a:rPr>
              <a:t>in</a:t>
            </a:r>
            <a:r>
              <a:rPr lang="en-US" dirty="0"/>
              <a:t> + ABC</a:t>
            </a:r>
            <a:r>
              <a:rPr lang="en-US" baseline="30000" dirty="0"/>
              <a:t>0</a:t>
            </a:r>
            <a:r>
              <a:rPr lang="en-US" baseline="-25000" dirty="0"/>
              <a:t>in</a:t>
            </a:r>
            <a:r>
              <a:rPr lang="en-US" dirty="0"/>
              <a:t> + </a:t>
            </a:r>
            <a:r>
              <a:rPr lang="en-US" dirty="0" err="1"/>
              <a:t>ABC</a:t>
            </a:r>
            <a:r>
              <a:rPr lang="en-US" baseline="-25000" dirty="0" err="1"/>
              <a:t>in</a:t>
            </a:r>
            <a:r>
              <a:rPr lang="en-US" dirty="0"/>
              <a:t> </a:t>
            </a:r>
            <a:endParaRPr lang="en-US" baseline="30000" dirty="0"/>
          </a:p>
        </p:txBody>
      </p:sp>
      <p:sp>
        <p:nvSpPr>
          <p:cNvPr id="3" name="TextBox 2"/>
          <p:cNvSpPr txBox="1"/>
          <p:nvPr/>
        </p:nvSpPr>
        <p:spPr>
          <a:xfrm>
            <a:off x="1066800" y="2057400"/>
            <a:ext cx="4590288" cy="369332"/>
          </a:xfrm>
          <a:prstGeom prst="rect">
            <a:avLst/>
          </a:prstGeom>
          <a:noFill/>
        </p:spPr>
        <p:txBody>
          <a:bodyPr wrap="square" rtlCol="0">
            <a:spAutoFit/>
          </a:bodyPr>
          <a:lstStyle/>
          <a:p>
            <a:r>
              <a:rPr lang="en-US" dirty="0"/>
              <a:t>= </a:t>
            </a:r>
            <a:r>
              <a:rPr lang="en-US" dirty="0">
                <a:solidFill>
                  <a:srgbClr val="FF0000"/>
                </a:solidFill>
              </a:rPr>
              <a:t>A</a:t>
            </a:r>
            <a:r>
              <a:rPr lang="en-US" baseline="30000" dirty="0">
                <a:solidFill>
                  <a:srgbClr val="FF0000"/>
                </a:solidFill>
              </a:rPr>
              <a:t>0</a:t>
            </a:r>
            <a:r>
              <a:rPr lang="en-US" dirty="0">
                <a:solidFill>
                  <a:srgbClr val="FF0000"/>
                </a:solidFill>
              </a:rPr>
              <a:t>(B</a:t>
            </a:r>
            <a:r>
              <a:rPr lang="en-US" baseline="30000" dirty="0">
                <a:solidFill>
                  <a:srgbClr val="FF0000"/>
                </a:solidFill>
              </a:rPr>
              <a:t>0</a:t>
            </a:r>
            <a:r>
              <a:rPr lang="en-US" dirty="0">
                <a:solidFill>
                  <a:srgbClr val="FF0000"/>
                </a:solidFill>
              </a:rPr>
              <a:t>C</a:t>
            </a:r>
            <a:r>
              <a:rPr lang="en-US" baseline="-25000" dirty="0">
                <a:solidFill>
                  <a:srgbClr val="FF0000"/>
                </a:solidFill>
              </a:rPr>
              <a:t>in</a:t>
            </a:r>
            <a:r>
              <a:rPr lang="en-US" dirty="0">
                <a:solidFill>
                  <a:srgbClr val="FF0000"/>
                </a:solidFill>
              </a:rPr>
              <a:t> + BC</a:t>
            </a:r>
            <a:r>
              <a:rPr lang="en-US" baseline="30000" dirty="0">
                <a:solidFill>
                  <a:srgbClr val="FF0000"/>
                </a:solidFill>
              </a:rPr>
              <a:t>0</a:t>
            </a:r>
            <a:r>
              <a:rPr lang="en-US" baseline="-25000" dirty="0">
                <a:solidFill>
                  <a:srgbClr val="FF0000"/>
                </a:solidFill>
              </a:rPr>
              <a:t>in</a:t>
            </a:r>
            <a:r>
              <a:rPr lang="en-US" dirty="0">
                <a:solidFill>
                  <a:srgbClr val="FF0000"/>
                </a:solidFill>
              </a:rPr>
              <a:t>)</a:t>
            </a:r>
            <a:r>
              <a:rPr lang="en-US" baseline="30000" dirty="0">
                <a:solidFill>
                  <a:srgbClr val="FF0000"/>
                </a:solidFill>
              </a:rPr>
              <a:t> </a:t>
            </a:r>
            <a:r>
              <a:rPr lang="en-US" dirty="0">
                <a:solidFill>
                  <a:srgbClr val="FF0000"/>
                </a:solidFill>
              </a:rPr>
              <a:t> </a:t>
            </a:r>
            <a:r>
              <a:rPr lang="en-US" dirty="0"/>
              <a:t>+ A(B</a:t>
            </a:r>
            <a:r>
              <a:rPr lang="en-US" baseline="30000" dirty="0"/>
              <a:t>0</a:t>
            </a:r>
            <a:r>
              <a:rPr lang="en-US" dirty="0"/>
              <a:t>C</a:t>
            </a:r>
            <a:r>
              <a:rPr lang="en-US" baseline="30000" dirty="0"/>
              <a:t>0</a:t>
            </a:r>
            <a:r>
              <a:rPr lang="en-US" baseline="-25000" dirty="0"/>
              <a:t>in</a:t>
            </a:r>
            <a:r>
              <a:rPr lang="en-US" baseline="30000" dirty="0"/>
              <a:t> </a:t>
            </a:r>
            <a:r>
              <a:rPr lang="en-US" dirty="0"/>
              <a:t>+ </a:t>
            </a:r>
            <a:r>
              <a:rPr lang="en-US" dirty="0" err="1"/>
              <a:t>BC</a:t>
            </a:r>
            <a:r>
              <a:rPr lang="en-US" baseline="-25000" dirty="0" err="1"/>
              <a:t>in</a:t>
            </a:r>
            <a:r>
              <a:rPr lang="en-US" dirty="0"/>
              <a:t>) </a:t>
            </a:r>
          </a:p>
        </p:txBody>
      </p:sp>
      <p:sp>
        <p:nvSpPr>
          <p:cNvPr id="27" name="TextBox 26"/>
          <p:cNvSpPr txBox="1"/>
          <p:nvPr/>
        </p:nvSpPr>
        <p:spPr>
          <a:xfrm>
            <a:off x="1066800" y="2450068"/>
            <a:ext cx="4590288" cy="369332"/>
          </a:xfrm>
          <a:prstGeom prst="rect">
            <a:avLst/>
          </a:prstGeom>
          <a:noFill/>
        </p:spPr>
        <p:txBody>
          <a:bodyPr wrap="square" rtlCol="0">
            <a:spAutoFit/>
          </a:bodyPr>
          <a:lstStyle/>
          <a:p>
            <a:r>
              <a:rPr lang="en-US" dirty="0"/>
              <a:t>= </a:t>
            </a:r>
            <a:r>
              <a:rPr lang="en-US" dirty="0">
                <a:solidFill>
                  <a:srgbClr val="FF0000"/>
                </a:solidFill>
              </a:rPr>
              <a:t>A</a:t>
            </a:r>
            <a:r>
              <a:rPr lang="en-US" baseline="30000" dirty="0">
                <a:solidFill>
                  <a:srgbClr val="FF0000"/>
                </a:solidFill>
              </a:rPr>
              <a:t>0</a:t>
            </a:r>
            <a:r>
              <a:rPr lang="en-US" dirty="0">
                <a:solidFill>
                  <a:srgbClr val="FF0000"/>
                </a:solidFill>
              </a:rPr>
              <a:t>(B</a:t>
            </a:r>
            <a:r>
              <a:rPr lang="en-US" baseline="30000" dirty="0">
                <a:solidFill>
                  <a:srgbClr val="FF0000"/>
                </a:solidFill>
              </a:rPr>
              <a:t> </a:t>
            </a:r>
            <a:r>
              <a:rPr lang="en-US" dirty="0">
                <a:solidFill>
                  <a:srgbClr val="FF0000"/>
                </a:solidFill>
              </a:rPr>
              <a:t>⊕ </a:t>
            </a:r>
            <a:r>
              <a:rPr lang="en-US" dirty="0" err="1">
                <a:solidFill>
                  <a:srgbClr val="FF0000"/>
                </a:solidFill>
              </a:rPr>
              <a:t>C</a:t>
            </a:r>
            <a:r>
              <a:rPr lang="en-US" baseline="-25000" dirty="0" err="1">
                <a:solidFill>
                  <a:srgbClr val="FF0000"/>
                </a:solidFill>
              </a:rPr>
              <a:t>in</a:t>
            </a:r>
            <a:r>
              <a:rPr lang="en-US" dirty="0">
                <a:solidFill>
                  <a:srgbClr val="FF0000"/>
                </a:solidFill>
              </a:rPr>
              <a:t>)</a:t>
            </a:r>
            <a:r>
              <a:rPr lang="en-US" baseline="30000" dirty="0">
                <a:solidFill>
                  <a:srgbClr val="FF0000"/>
                </a:solidFill>
              </a:rPr>
              <a:t> </a:t>
            </a:r>
            <a:r>
              <a:rPr lang="en-US" dirty="0">
                <a:solidFill>
                  <a:srgbClr val="FF0000"/>
                </a:solidFill>
              </a:rPr>
              <a:t> </a:t>
            </a:r>
            <a:r>
              <a:rPr lang="en-US" dirty="0"/>
              <a:t>+ A(B ⊕ </a:t>
            </a:r>
            <a:r>
              <a:rPr lang="en-US" dirty="0" err="1"/>
              <a:t>C</a:t>
            </a:r>
            <a:r>
              <a:rPr lang="en-US" baseline="-25000" dirty="0" err="1"/>
              <a:t>in</a:t>
            </a:r>
            <a:r>
              <a:rPr lang="en-US" dirty="0"/>
              <a:t>)</a:t>
            </a:r>
            <a:r>
              <a:rPr lang="en-US" baseline="30000" dirty="0"/>
              <a:t>0</a:t>
            </a:r>
          </a:p>
        </p:txBody>
      </p:sp>
      <p:sp>
        <p:nvSpPr>
          <p:cNvPr id="28" name="TextBox 27"/>
          <p:cNvSpPr txBox="1"/>
          <p:nvPr/>
        </p:nvSpPr>
        <p:spPr>
          <a:xfrm>
            <a:off x="1124712" y="2831068"/>
            <a:ext cx="4590288" cy="369332"/>
          </a:xfrm>
          <a:prstGeom prst="rect">
            <a:avLst/>
          </a:prstGeom>
          <a:noFill/>
        </p:spPr>
        <p:txBody>
          <a:bodyPr wrap="square" rtlCol="0">
            <a:spAutoFit/>
          </a:bodyPr>
          <a:lstStyle/>
          <a:p>
            <a:r>
              <a:rPr lang="en-US" dirty="0"/>
              <a:t>= A</a:t>
            </a:r>
            <a:r>
              <a:rPr lang="en-US" baseline="30000" dirty="0"/>
              <a:t> </a:t>
            </a:r>
            <a:r>
              <a:rPr lang="en-US" dirty="0"/>
              <a:t>⊕ (B</a:t>
            </a:r>
            <a:r>
              <a:rPr lang="en-US" baseline="30000" dirty="0"/>
              <a:t> </a:t>
            </a:r>
            <a:r>
              <a:rPr lang="en-US" dirty="0"/>
              <a:t>⊕ </a:t>
            </a:r>
            <a:r>
              <a:rPr lang="en-US" dirty="0" err="1"/>
              <a:t>C</a:t>
            </a:r>
            <a:r>
              <a:rPr lang="en-US" baseline="-25000" dirty="0" err="1"/>
              <a:t>in</a:t>
            </a:r>
            <a:r>
              <a:rPr lang="en-US" dirty="0"/>
              <a:t>)</a:t>
            </a:r>
            <a:endParaRPr lang="en-US" baseline="30000" dirty="0"/>
          </a:p>
        </p:txBody>
      </p:sp>
      <p:sp>
        <p:nvSpPr>
          <p:cNvPr id="29" name="TextBox 28"/>
          <p:cNvSpPr txBox="1"/>
          <p:nvPr/>
        </p:nvSpPr>
        <p:spPr>
          <a:xfrm>
            <a:off x="1143000" y="4294632"/>
            <a:ext cx="4876800" cy="369332"/>
          </a:xfrm>
          <a:prstGeom prst="rect">
            <a:avLst/>
          </a:prstGeom>
          <a:noFill/>
        </p:spPr>
        <p:txBody>
          <a:bodyPr wrap="square" rtlCol="0">
            <a:spAutoFit/>
          </a:bodyPr>
          <a:lstStyle/>
          <a:p>
            <a:r>
              <a:rPr lang="en-US" dirty="0"/>
              <a:t>= </a:t>
            </a:r>
            <a:r>
              <a:rPr lang="en-US" dirty="0" err="1">
                <a:solidFill>
                  <a:srgbClr val="FF0000"/>
                </a:solidFill>
              </a:rPr>
              <a:t>C</a:t>
            </a:r>
            <a:r>
              <a:rPr lang="en-US" baseline="-25000" dirty="0" err="1">
                <a:solidFill>
                  <a:srgbClr val="FF0000"/>
                </a:solidFill>
              </a:rPr>
              <a:t>in</a:t>
            </a:r>
            <a:r>
              <a:rPr lang="en-US" dirty="0">
                <a:solidFill>
                  <a:srgbClr val="FF0000"/>
                </a:solidFill>
              </a:rPr>
              <a:t>(A</a:t>
            </a:r>
            <a:r>
              <a:rPr lang="en-US" baseline="30000" dirty="0">
                <a:solidFill>
                  <a:srgbClr val="FF0000"/>
                </a:solidFill>
              </a:rPr>
              <a:t>0</a:t>
            </a:r>
            <a:r>
              <a:rPr lang="en-US" dirty="0">
                <a:solidFill>
                  <a:srgbClr val="FF0000"/>
                </a:solidFill>
              </a:rPr>
              <a:t>B+AB</a:t>
            </a:r>
            <a:r>
              <a:rPr lang="en-US" baseline="30000" dirty="0">
                <a:solidFill>
                  <a:srgbClr val="FF0000"/>
                </a:solidFill>
              </a:rPr>
              <a:t>0</a:t>
            </a:r>
            <a:r>
              <a:rPr lang="en-US" dirty="0">
                <a:solidFill>
                  <a:srgbClr val="FF0000"/>
                </a:solidFill>
              </a:rPr>
              <a:t>)</a:t>
            </a:r>
            <a:r>
              <a:rPr lang="en-US" dirty="0"/>
              <a:t> + AB(C</a:t>
            </a:r>
            <a:r>
              <a:rPr lang="en-US" baseline="30000" dirty="0"/>
              <a:t>0</a:t>
            </a:r>
            <a:r>
              <a:rPr lang="en-US" baseline="-25000" dirty="0"/>
              <a:t>in</a:t>
            </a:r>
            <a:r>
              <a:rPr lang="en-US" dirty="0"/>
              <a:t> + </a:t>
            </a:r>
            <a:r>
              <a:rPr lang="en-US" dirty="0" err="1"/>
              <a:t>C</a:t>
            </a:r>
            <a:r>
              <a:rPr lang="en-US" baseline="-25000" dirty="0" err="1"/>
              <a:t>in</a:t>
            </a:r>
            <a:r>
              <a:rPr lang="en-US" dirty="0"/>
              <a:t> ) </a:t>
            </a:r>
            <a:endParaRPr lang="en-US" baseline="30000" dirty="0"/>
          </a:p>
        </p:txBody>
      </p:sp>
      <p:sp>
        <p:nvSpPr>
          <p:cNvPr id="30" name="TextBox 29"/>
          <p:cNvSpPr txBox="1"/>
          <p:nvPr/>
        </p:nvSpPr>
        <p:spPr>
          <a:xfrm>
            <a:off x="1143000" y="4736068"/>
            <a:ext cx="4876800" cy="369332"/>
          </a:xfrm>
          <a:prstGeom prst="rect">
            <a:avLst/>
          </a:prstGeom>
          <a:noFill/>
        </p:spPr>
        <p:txBody>
          <a:bodyPr wrap="square" rtlCol="0">
            <a:spAutoFit/>
          </a:bodyPr>
          <a:lstStyle/>
          <a:p>
            <a:r>
              <a:rPr lang="en-US" dirty="0"/>
              <a:t>= </a:t>
            </a:r>
            <a:r>
              <a:rPr lang="en-US" dirty="0" err="1">
                <a:solidFill>
                  <a:srgbClr val="FF0000"/>
                </a:solidFill>
              </a:rPr>
              <a:t>C</a:t>
            </a:r>
            <a:r>
              <a:rPr lang="en-US" baseline="-25000" dirty="0" err="1">
                <a:solidFill>
                  <a:srgbClr val="FF0000"/>
                </a:solidFill>
              </a:rPr>
              <a:t>in</a:t>
            </a:r>
            <a:r>
              <a:rPr lang="en-US" dirty="0">
                <a:solidFill>
                  <a:srgbClr val="FF0000"/>
                </a:solidFill>
              </a:rPr>
              <a:t>(A ⊕</a:t>
            </a:r>
            <a:r>
              <a:rPr lang="en-US" dirty="0"/>
              <a:t> </a:t>
            </a:r>
            <a:r>
              <a:rPr lang="en-US" dirty="0">
                <a:solidFill>
                  <a:srgbClr val="FF0000"/>
                </a:solidFill>
              </a:rPr>
              <a:t>B)</a:t>
            </a:r>
            <a:r>
              <a:rPr lang="en-US" dirty="0"/>
              <a:t> + AB </a:t>
            </a:r>
            <a:endParaRPr lang="en-US" baseline="30000" dirty="0"/>
          </a:p>
        </p:txBody>
      </p:sp>
    </p:spTree>
    <p:extLst>
      <p:ext uri="{BB962C8B-B14F-4D97-AF65-F5344CB8AC3E}">
        <p14:creationId xmlns:p14="http://schemas.microsoft.com/office/powerpoint/2010/main" val="18202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Full-Adder</a:t>
            </a:r>
          </a:p>
        </p:txBody>
      </p:sp>
      <p:sp>
        <p:nvSpPr>
          <p:cNvPr id="4" name="Slide Number Placeholder 3"/>
          <p:cNvSpPr>
            <a:spLocks noGrp="1"/>
          </p:cNvSpPr>
          <p:nvPr>
            <p:ph type="sldNum" sz="quarter" idx="15"/>
          </p:nvPr>
        </p:nvSpPr>
        <p:spPr/>
        <p:txBody>
          <a:bodyPr/>
          <a:lstStyle/>
          <a:p>
            <a:fld id="{F9335B67-DF13-4000-AB04-A320681CBC9C}" type="slidenum">
              <a:rPr lang="en-US" smtClean="0"/>
              <a:t>6</a:t>
            </a:fld>
            <a:endParaRPr lang="en-US"/>
          </a:p>
        </p:txBody>
      </p:sp>
      <p:sp>
        <p:nvSpPr>
          <p:cNvPr id="5" name="Footer Placeholder 4"/>
          <p:cNvSpPr>
            <a:spLocks noGrp="1"/>
          </p:cNvSpPr>
          <p:nvPr>
            <p:ph type="ftr" sz="quarter" idx="16"/>
          </p:nvPr>
        </p:nvSpPr>
        <p:spPr/>
        <p:txBody>
          <a:bodyPr/>
          <a:lstStyle/>
          <a:p>
            <a:r>
              <a:rPr lang="en-US"/>
              <a:t>Lecture 5 &amp; 6</a:t>
            </a:r>
          </a:p>
        </p:txBody>
      </p:sp>
      <p:sp>
        <p:nvSpPr>
          <p:cNvPr id="28" name="TextBox 27"/>
          <p:cNvSpPr txBox="1"/>
          <p:nvPr/>
        </p:nvSpPr>
        <p:spPr>
          <a:xfrm>
            <a:off x="582168" y="1676400"/>
            <a:ext cx="4590288" cy="369332"/>
          </a:xfrm>
          <a:prstGeom prst="rect">
            <a:avLst/>
          </a:prstGeom>
          <a:noFill/>
        </p:spPr>
        <p:txBody>
          <a:bodyPr wrap="square" rtlCol="0">
            <a:spAutoFit/>
          </a:bodyPr>
          <a:lstStyle/>
          <a:p>
            <a:r>
              <a:rPr lang="en-US" dirty="0"/>
              <a:t>Sum = A</a:t>
            </a:r>
            <a:r>
              <a:rPr lang="en-US" baseline="30000" dirty="0"/>
              <a:t> </a:t>
            </a:r>
            <a:r>
              <a:rPr lang="en-US" dirty="0"/>
              <a:t>⊕ (B</a:t>
            </a:r>
            <a:r>
              <a:rPr lang="en-US" baseline="30000" dirty="0"/>
              <a:t> </a:t>
            </a:r>
            <a:r>
              <a:rPr lang="en-US" dirty="0"/>
              <a:t>⊕ </a:t>
            </a:r>
            <a:r>
              <a:rPr lang="en-US" dirty="0" err="1"/>
              <a:t>C</a:t>
            </a:r>
            <a:r>
              <a:rPr lang="en-US" baseline="-25000" dirty="0" err="1"/>
              <a:t>in</a:t>
            </a:r>
            <a:r>
              <a:rPr lang="en-US" dirty="0"/>
              <a:t>)</a:t>
            </a:r>
            <a:endParaRPr lang="en-US" baseline="30000" dirty="0"/>
          </a:p>
        </p:txBody>
      </p:sp>
      <p:sp>
        <p:nvSpPr>
          <p:cNvPr id="30" name="TextBox 29"/>
          <p:cNvSpPr txBox="1"/>
          <p:nvPr/>
        </p:nvSpPr>
        <p:spPr>
          <a:xfrm>
            <a:off x="615696" y="2133600"/>
            <a:ext cx="4876800" cy="369332"/>
          </a:xfrm>
          <a:prstGeom prst="rect">
            <a:avLst/>
          </a:prstGeom>
          <a:noFill/>
        </p:spPr>
        <p:txBody>
          <a:bodyPr wrap="square" rtlCol="0">
            <a:spAutoFit/>
          </a:bodyPr>
          <a:lstStyle/>
          <a:p>
            <a:r>
              <a:rPr lang="en-US" dirty="0" err="1"/>
              <a:t>C</a:t>
            </a:r>
            <a:r>
              <a:rPr lang="en-US" baseline="-25000" dirty="0" err="1"/>
              <a:t>out</a:t>
            </a:r>
            <a:r>
              <a:rPr lang="en-US" dirty="0"/>
              <a:t> = </a:t>
            </a:r>
            <a:r>
              <a:rPr lang="en-US" dirty="0" err="1"/>
              <a:t>C</a:t>
            </a:r>
            <a:r>
              <a:rPr lang="en-US" baseline="-25000" dirty="0" err="1"/>
              <a:t>in</a:t>
            </a:r>
            <a:r>
              <a:rPr lang="en-US" dirty="0"/>
              <a:t>(A ⊕ B) + AB </a:t>
            </a:r>
            <a:endParaRPr lang="en-US" baseline="30000" dirty="0"/>
          </a:p>
        </p:txBody>
      </p:sp>
      <p:sp>
        <p:nvSpPr>
          <p:cNvPr id="12" name="TextBox 11"/>
          <p:cNvSpPr txBox="1"/>
          <p:nvPr/>
        </p:nvSpPr>
        <p:spPr>
          <a:xfrm>
            <a:off x="3048000" y="1689116"/>
            <a:ext cx="4590288" cy="369332"/>
          </a:xfrm>
          <a:prstGeom prst="rect">
            <a:avLst/>
          </a:prstGeom>
          <a:noFill/>
        </p:spPr>
        <p:txBody>
          <a:bodyPr wrap="square" rtlCol="0">
            <a:spAutoFit/>
          </a:bodyPr>
          <a:lstStyle/>
          <a:p>
            <a:r>
              <a:rPr lang="en-US" dirty="0"/>
              <a:t> = (A</a:t>
            </a:r>
            <a:r>
              <a:rPr lang="en-US" baseline="30000" dirty="0"/>
              <a:t> </a:t>
            </a:r>
            <a:r>
              <a:rPr lang="en-US" dirty="0"/>
              <a:t>⊕ B</a:t>
            </a:r>
            <a:r>
              <a:rPr lang="en-US" baseline="30000" dirty="0"/>
              <a:t> </a:t>
            </a:r>
            <a:r>
              <a:rPr lang="en-US" dirty="0"/>
              <a:t>)⊕ </a:t>
            </a:r>
            <a:r>
              <a:rPr lang="en-US" dirty="0" err="1"/>
              <a:t>C</a:t>
            </a:r>
            <a:r>
              <a:rPr lang="en-US" baseline="-25000" dirty="0" err="1"/>
              <a:t>in</a:t>
            </a:r>
            <a:endParaRPr lang="en-US" baseline="-25000" dirty="0"/>
          </a:p>
        </p:txBody>
      </p:sp>
      <p:cxnSp>
        <p:nvCxnSpPr>
          <p:cNvPr id="13" name="Straight Connector 12"/>
          <p:cNvCxnSpPr/>
          <p:nvPr/>
        </p:nvCxnSpPr>
        <p:spPr>
          <a:xfrm>
            <a:off x="2074068" y="3493719"/>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2632" y="3493719"/>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3036519"/>
            <a:ext cx="397668" cy="369332"/>
          </a:xfrm>
          <a:prstGeom prst="rect">
            <a:avLst/>
          </a:prstGeom>
          <a:noFill/>
        </p:spPr>
        <p:txBody>
          <a:bodyPr wrap="square" rtlCol="0">
            <a:spAutoFit/>
          </a:bodyPr>
          <a:lstStyle/>
          <a:p>
            <a:r>
              <a:rPr lang="en-US" dirty="0"/>
              <a:t>A</a:t>
            </a:r>
          </a:p>
        </p:txBody>
      </p:sp>
      <p:sp>
        <p:nvSpPr>
          <p:cNvPr id="17" name="TextBox 16"/>
          <p:cNvSpPr txBox="1"/>
          <p:nvPr/>
        </p:nvSpPr>
        <p:spPr>
          <a:xfrm>
            <a:off x="2514600" y="3036519"/>
            <a:ext cx="397668" cy="369332"/>
          </a:xfrm>
          <a:prstGeom prst="rect">
            <a:avLst/>
          </a:prstGeom>
          <a:noFill/>
        </p:spPr>
        <p:txBody>
          <a:bodyPr wrap="square" rtlCol="0">
            <a:spAutoFit/>
          </a:bodyPr>
          <a:lstStyle/>
          <a:p>
            <a:r>
              <a:rPr lang="en-US" dirty="0"/>
              <a:t>B</a:t>
            </a:r>
          </a:p>
        </p:txBody>
      </p:sp>
      <p:cxnSp>
        <p:nvCxnSpPr>
          <p:cNvPr id="18" name="Straight Connector 17"/>
          <p:cNvCxnSpPr/>
          <p:nvPr/>
        </p:nvCxnSpPr>
        <p:spPr>
          <a:xfrm>
            <a:off x="3302232" y="3505200"/>
            <a:ext cx="0" cy="2602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24200" y="3048000"/>
            <a:ext cx="685800" cy="369332"/>
          </a:xfrm>
          <a:prstGeom prst="rect">
            <a:avLst/>
          </a:prstGeom>
          <a:noFill/>
        </p:spPr>
        <p:txBody>
          <a:bodyPr wrap="square" rtlCol="0">
            <a:spAutoFit/>
          </a:bodyPr>
          <a:lstStyle/>
          <a:p>
            <a:r>
              <a:rPr lang="en-US" dirty="0" err="1"/>
              <a:t>C</a:t>
            </a:r>
            <a:r>
              <a:rPr lang="en-US" baseline="-25000" dirty="0" err="1"/>
              <a:t>in</a:t>
            </a:r>
            <a:endParaRPr lang="en-US" baseline="-25000"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05200"/>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451372"/>
            <a:ext cx="762000" cy="64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2057400" y="3685032"/>
            <a:ext cx="177879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7000" y="4123944"/>
            <a:ext cx="112574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5603772"/>
            <a:ext cx="177118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667000" y="5982010"/>
            <a:ext cx="1186428"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73952" y="5184362"/>
            <a:ext cx="762000" cy="369332"/>
          </a:xfrm>
          <a:prstGeom prst="rect">
            <a:avLst/>
          </a:prstGeom>
          <a:noFill/>
        </p:spPr>
        <p:txBody>
          <a:bodyPr wrap="square" rtlCol="0">
            <a:spAutoFit/>
          </a:bodyPr>
          <a:lstStyle/>
          <a:p>
            <a:r>
              <a:rPr lang="en-US" dirty="0" err="1"/>
              <a:t>C</a:t>
            </a:r>
            <a:r>
              <a:rPr lang="en-US" baseline="-25000" dirty="0" err="1"/>
              <a:t>out</a:t>
            </a:r>
            <a:endParaRPr lang="en-US" baseline="-25000" dirty="0"/>
          </a:p>
        </p:txBody>
      </p:sp>
      <p:sp>
        <p:nvSpPr>
          <p:cNvPr id="32" name="TextBox 31"/>
          <p:cNvSpPr txBox="1"/>
          <p:nvPr/>
        </p:nvSpPr>
        <p:spPr>
          <a:xfrm>
            <a:off x="6019800" y="3933372"/>
            <a:ext cx="914400" cy="369332"/>
          </a:xfrm>
          <a:prstGeom prst="rect">
            <a:avLst/>
          </a:prstGeom>
          <a:noFill/>
        </p:spPr>
        <p:txBody>
          <a:bodyPr wrap="square" rtlCol="0">
            <a:spAutoFit/>
          </a:bodyPr>
          <a:lstStyle/>
          <a:p>
            <a:r>
              <a:rPr lang="en-US" dirty="0"/>
              <a:t>Sum</a:t>
            </a:r>
          </a:p>
        </p:txBody>
      </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914900" y="3715820"/>
            <a:ext cx="1028700" cy="95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Connector 33"/>
          <p:cNvCxnSpPr/>
          <p:nvPr/>
        </p:nvCxnSpPr>
        <p:spPr>
          <a:xfrm>
            <a:off x="3314700" y="4419600"/>
            <a:ext cx="1778796"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3900487"/>
            <a:ext cx="525168"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724400"/>
            <a:ext cx="762000" cy="64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Connector 37"/>
          <p:cNvCxnSpPr/>
          <p:nvPr/>
        </p:nvCxnSpPr>
        <p:spPr>
          <a:xfrm flipV="1">
            <a:off x="3305049" y="5255038"/>
            <a:ext cx="553477"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3900487"/>
            <a:ext cx="0" cy="6715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67100" y="4572000"/>
            <a:ext cx="1104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67100" y="4569793"/>
            <a:ext cx="0" cy="3119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484892" y="4876800"/>
            <a:ext cx="35584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4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496" y="4781193"/>
            <a:ext cx="1298160" cy="117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Straight Connector 44"/>
          <p:cNvCxnSpPr/>
          <p:nvPr/>
        </p:nvCxnSpPr>
        <p:spPr>
          <a:xfrm>
            <a:off x="4508952" y="5037570"/>
            <a:ext cx="7265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95800" y="5772912"/>
            <a:ext cx="72655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7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953000"/>
            <a:ext cx="129816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274638"/>
            <a:ext cx="8839200" cy="792162"/>
          </a:xfrm>
        </p:spPr>
        <p:txBody>
          <a:bodyPr>
            <a:normAutofit/>
          </a:bodyPr>
          <a:lstStyle/>
          <a:p>
            <a:r>
              <a:rPr lang="en-US" sz="2800" dirty="0"/>
              <a:t>Full-adder implementation with half-adders</a:t>
            </a:r>
          </a:p>
        </p:txBody>
      </p:sp>
      <p:sp>
        <p:nvSpPr>
          <p:cNvPr id="4" name="Slide Number Placeholder 3"/>
          <p:cNvSpPr>
            <a:spLocks noGrp="1"/>
          </p:cNvSpPr>
          <p:nvPr>
            <p:ph type="sldNum" sz="quarter" idx="15"/>
          </p:nvPr>
        </p:nvSpPr>
        <p:spPr/>
        <p:txBody>
          <a:bodyPr/>
          <a:lstStyle/>
          <a:p>
            <a:fld id="{F9335B67-DF13-4000-AB04-A320681CBC9C}" type="slidenum">
              <a:rPr lang="en-US" smtClean="0"/>
              <a:t>7</a:t>
            </a:fld>
            <a:endParaRPr lang="en-US"/>
          </a:p>
        </p:txBody>
      </p:sp>
      <p:sp>
        <p:nvSpPr>
          <p:cNvPr id="5" name="Footer Placeholder 4"/>
          <p:cNvSpPr>
            <a:spLocks noGrp="1"/>
          </p:cNvSpPr>
          <p:nvPr>
            <p:ph type="ftr" sz="quarter" idx="16"/>
          </p:nvPr>
        </p:nvSpPr>
        <p:spPr>
          <a:xfrm rot="5400000">
            <a:off x="6964680" y="3646670"/>
            <a:ext cx="3200400" cy="365760"/>
          </a:xfrm>
        </p:spPr>
        <p:txBody>
          <a:bodyPr/>
          <a:lstStyle/>
          <a:p>
            <a:r>
              <a:rPr lang="en-US"/>
              <a:t>Lecture 5 &amp; 6</a:t>
            </a:r>
          </a:p>
        </p:txBody>
      </p:sp>
      <p:sp>
        <p:nvSpPr>
          <p:cNvPr id="7" name="TextBox 6"/>
          <p:cNvSpPr txBox="1"/>
          <p:nvPr/>
        </p:nvSpPr>
        <p:spPr>
          <a:xfrm>
            <a:off x="4858512" y="2069068"/>
            <a:ext cx="4590288" cy="369332"/>
          </a:xfrm>
          <a:prstGeom prst="rect">
            <a:avLst/>
          </a:prstGeom>
          <a:noFill/>
        </p:spPr>
        <p:txBody>
          <a:bodyPr wrap="square" rtlCol="0">
            <a:spAutoFit/>
          </a:bodyPr>
          <a:lstStyle/>
          <a:p>
            <a:r>
              <a:rPr lang="en-US" dirty="0"/>
              <a:t>Sum = (A</a:t>
            </a:r>
            <a:r>
              <a:rPr lang="en-US" baseline="30000" dirty="0"/>
              <a:t> </a:t>
            </a:r>
            <a:r>
              <a:rPr lang="en-US" dirty="0"/>
              <a:t>⊕ B</a:t>
            </a:r>
            <a:r>
              <a:rPr lang="en-US" baseline="30000" dirty="0"/>
              <a:t> </a:t>
            </a:r>
            <a:r>
              <a:rPr lang="en-US" dirty="0"/>
              <a:t>)</a:t>
            </a:r>
            <a:r>
              <a:rPr lang="en-US" baseline="30000" dirty="0"/>
              <a:t> </a:t>
            </a:r>
            <a:r>
              <a:rPr lang="en-US" dirty="0"/>
              <a:t>⊕ </a:t>
            </a:r>
            <a:r>
              <a:rPr lang="en-US" dirty="0" err="1"/>
              <a:t>Cin</a:t>
            </a:r>
            <a:endParaRPr lang="en-US" baseline="30000" dirty="0"/>
          </a:p>
        </p:txBody>
      </p:sp>
      <p:sp>
        <p:nvSpPr>
          <p:cNvPr id="8" name="TextBox 7"/>
          <p:cNvSpPr txBox="1"/>
          <p:nvPr/>
        </p:nvSpPr>
        <p:spPr>
          <a:xfrm>
            <a:off x="4892040" y="2526268"/>
            <a:ext cx="4876800" cy="369332"/>
          </a:xfrm>
          <a:prstGeom prst="rect">
            <a:avLst/>
          </a:prstGeom>
          <a:noFill/>
        </p:spPr>
        <p:txBody>
          <a:bodyPr wrap="square" rtlCol="0">
            <a:spAutoFit/>
          </a:bodyPr>
          <a:lstStyle/>
          <a:p>
            <a:r>
              <a:rPr lang="en-US" dirty="0" err="1"/>
              <a:t>C</a:t>
            </a:r>
            <a:r>
              <a:rPr lang="en-US" baseline="-25000" dirty="0" err="1"/>
              <a:t>out</a:t>
            </a:r>
            <a:r>
              <a:rPr lang="en-US" dirty="0"/>
              <a:t> = </a:t>
            </a:r>
            <a:r>
              <a:rPr lang="en-US" dirty="0" err="1"/>
              <a:t>C</a:t>
            </a:r>
            <a:r>
              <a:rPr lang="en-US" baseline="-25000" dirty="0" err="1"/>
              <a:t>in</a:t>
            </a:r>
            <a:r>
              <a:rPr lang="en-US" dirty="0"/>
              <a:t>(A ⊕ B) + AB </a:t>
            </a:r>
            <a:endParaRPr lang="en-US" baseline="30000" dirty="0"/>
          </a:p>
        </p:txBody>
      </p:sp>
      <p:sp>
        <p:nvSpPr>
          <p:cNvPr id="9" name="TextBox 8"/>
          <p:cNvSpPr txBox="1"/>
          <p:nvPr/>
        </p:nvSpPr>
        <p:spPr>
          <a:xfrm>
            <a:off x="4800600" y="1507498"/>
            <a:ext cx="2514600" cy="492443"/>
          </a:xfrm>
          <a:prstGeom prst="rect">
            <a:avLst/>
          </a:prstGeom>
          <a:noFill/>
        </p:spPr>
        <p:txBody>
          <a:bodyPr wrap="square" rtlCol="0">
            <a:spAutoFit/>
          </a:bodyPr>
          <a:lstStyle/>
          <a:p>
            <a:r>
              <a:rPr lang="en-US" sz="2600" dirty="0"/>
              <a:t>Full-Adder</a:t>
            </a:r>
          </a:p>
        </p:txBody>
      </p:sp>
      <p:sp>
        <p:nvSpPr>
          <p:cNvPr id="10" name="TextBox 9"/>
          <p:cNvSpPr txBox="1"/>
          <p:nvPr/>
        </p:nvSpPr>
        <p:spPr>
          <a:xfrm>
            <a:off x="381000" y="2009085"/>
            <a:ext cx="4114800" cy="381000"/>
          </a:xfrm>
          <a:prstGeom prst="rect">
            <a:avLst/>
          </a:prstGeom>
          <a:noFill/>
        </p:spPr>
        <p:txBody>
          <a:bodyPr wrap="square" rtlCol="0">
            <a:spAutoFit/>
          </a:bodyPr>
          <a:lstStyle/>
          <a:p>
            <a:r>
              <a:rPr lang="en-US" dirty="0"/>
              <a:t>Sum= A ⊕ B</a:t>
            </a:r>
          </a:p>
        </p:txBody>
      </p:sp>
      <p:sp>
        <p:nvSpPr>
          <p:cNvPr id="11" name="TextBox 10"/>
          <p:cNvSpPr txBox="1"/>
          <p:nvPr/>
        </p:nvSpPr>
        <p:spPr>
          <a:xfrm>
            <a:off x="417576" y="2401753"/>
            <a:ext cx="4191000" cy="369332"/>
          </a:xfrm>
          <a:prstGeom prst="rect">
            <a:avLst/>
          </a:prstGeom>
          <a:noFill/>
        </p:spPr>
        <p:txBody>
          <a:bodyPr wrap="square" rtlCol="0">
            <a:spAutoFit/>
          </a:bodyPr>
          <a:lstStyle/>
          <a:p>
            <a:r>
              <a:rPr lang="en-US" dirty="0" err="1"/>
              <a:t>C</a:t>
            </a:r>
            <a:r>
              <a:rPr lang="en-US" baseline="-25000" dirty="0" err="1"/>
              <a:t>out</a:t>
            </a:r>
            <a:r>
              <a:rPr lang="en-US" dirty="0"/>
              <a:t>= AB</a:t>
            </a:r>
          </a:p>
        </p:txBody>
      </p:sp>
      <p:sp>
        <p:nvSpPr>
          <p:cNvPr id="12" name="TextBox 11"/>
          <p:cNvSpPr txBox="1"/>
          <p:nvPr/>
        </p:nvSpPr>
        <p:spPr>
          <a:xfrm>
            <a:off x="423672" y="1356883"/>
            <a:ext cx="2514600" cy="492443"/>
          </a:xfrm>
          <a:prstGeom prst="rect">
            <a:avLst/>
          </a:prstGeom>
          <a:noFill/>
        </p:spPr>
        <p:txBody>
          <a:bodyPr wrap="square" rtlCol="0">
            <a:spAutoFit/>
          </a:bodyPr>
          <a:lstStyle/>
          <a:p>
            <a:r>
              <a:rPr lang="en-US" sz="2600" dirty="0"/>
              <a:t>Half-Adder</a:t>
            </a:r>
          </a:p>
        </p:txBody>
      </p:sp>
      <p:sp>
        <p:nvSpPr>
          <p:cNvPr id="13" name="Rectangle 12"/>
          <p:cNvSpPr/>
          <p:nvPr/>
        </p:nvSpPr>
        <p:spPr>
          <a:xfrm>
            <a:off x="1524000" y="3886200"/>
            <a:ext cx="1414272"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Half-Adder</a:t>
            </a:r>
          </a:p>
        </p:txBody>
      </p:sp>
      <p:cxnSp>
        <p:nvCxnSpPr>
          <p:cNvPr id="15" name="Straight Arrow Connector 14"/>
          <p:cNvCxnSpPr/>
          <p:nvPr/>
        </p:nvCxnSpPr>
        <p:spPr>
          <a:xfrm>
            <a:off x="838200" y="4191000"/>
            <a:ext cx="685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8200" y="5105400"/>
            <a:ext cx="685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3962400"/>
            <a:ext cx="381000" cy="381000"/>
          </a:xfrm>
          <a:prstGeom prst="rect">
            <a:avLst/>
          </a:prstGeom>
          <a:noFill/>
        </p:spPr>
        <p:txBody>
          <a:bodyPr wrap="square" rtlCol="0">
            <a:spAutoFit/>
          </a:bodyPr>
          <a:lstStyle/>
          <a:p>
            <a:r>
              <a:rPr lang="en-US" dirty="0"/>
              <a:t>A</a:t>
            </a:r>
          </a:p>
        </p:txBody>
      </p:sp>
      <p:sp>
        <p:nvSpPr>
          <p:cNvPr id="18" name="TextBox 17"/>
          <p:cNvSpPr txBox="1"/>
          <p:nvPr/>
        </p:nvSpPr>
        <p:spPr>
          <a:xfrm>
            <a:off x="457200" y="4876800"/>
            <a:ext cx="457200" cy="369332"/>
          </a:xfrm>
          <a:prstGeom prst="rect">
            <a:avLst/>
          </a:prstGeom>
          <a:noFill/>
        </p:spPr>
        <p:txBody>
          <a:bodyPr wrap="square" rtlCol="0">
            <a:spAutoFit/>
          </a:bodyPr>
          <a:lstStyle/>
          <a:p>
            <a:r>
              <a:rPr lang="en-US" dirty="0"/>
              <a:t>B</a:t>
            </a:r>
          </a:p>
        </p:txBody>
      </p:sp>
      <p:cxnSp>
        <p:nvCxnSpPr>
          <p:cNvPr id="19" name="Straight Arrow Connector 18"/>
          <p:cNvCxnSpPr/>
          <p:nvPr/>
        </p:nvCxnSpPr>
        <p:spPr>
          <a:xfrm>
            <a:off x="2962656" y="4191000"/>
            <a:ext cx="1109472"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962656" y="5105400"/>
            <a:ext cx="685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95600" y="3745468"/>
            <a:ext cx="762000" cy="369332"/>
          </a:xfrm>
          <a:prstGeom prst="rect">
            <a:avLst/>
          </a:prstGeom>
          <a:noFill/>
        </p:spPr>
        <p:txBody>
          <a:bodyPr wrap="square" rtlCol="0">
            <a:spAutoFit/>
          </a:bodyPr>
          <a:lstStyle/>
          <a:p>
            <a:r>
              <a:rPr lang="en-US" dirty="0"/>
              <a:t>A⊕B</a:t>
            </a:r>
          </a:p>
        </p:txBody>
      </p:sp>
      <p:sp>
        <p:nvSpPr>
          <p:cNvPr id="22" name="TextBox 21"/>
          <p:cNvSpPr txBox="1"/>
          <p:nvPr/>
        </p:nvSpPr>
        <p:spPr>
          <a:xfrm>
            <a:off x="3048000" y="4662178"/>
            <a:ext cx="600456" cy="369332"/>
          </a:xfrm>
          <a:prstGeom prst="rect">
            <a:avLst/>
          </a:prstGeom>
          <a:noFill/>
        </p:spPr>
        <p:txBody>
          <a:bodyPr wrap="square" rtlCol="0">
            <a:spAutoFit/>
          </a:bodyPr>
          <a:lstStyle/>
          <a:p>
            <a:r>
              <a:rPr lang="en-US" dirty="0"/>
              <a:t>AB</a:t>
            </a:r>
          </a:p>
        </p:txBody>
      </p:sp>
      <p:sp>
        <p:nvSpPr>
          <p:cNvPr id="23" name="Rectangle 22"/>
          <p:cNvSpPr/>
          <p:nvPr/>
        </p:nvSpPr>
        <p:spPr>
          <a:xfrm>
            <a:off x="4072128" y="3810000"/>
            <a:ext cx="1414272"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Half-Adder</a:t>
            </a:r>
          </a:p>
        </p:txBody>
      </p:sp>
      <p:cxnSp>
        <p:nvCxnSpPr>
          <p:cNvPr id="25" name="Straight Arrow Connector 24"/>
          <p:cNvCxnSpPr/>
          <p:nvPr/>
        </p:nvCxnSpPr>
        <p:spPr>
          <a:xfrm>
            <a:off x="5513832" y="4179332"/>
            <a:ext cx="1109472"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46776" y="3733800"/>
            <a:ext cx="3062952" cy="369332"/>
          </a:xfrm>
          <a:prstGeom prst="rect">
            <a:avLst/>
          </a:prstGeom>
          <a:noFill/>
        </p:spPr>
        <p:txBody>
          <a:bodyPr wrap="square" rtlCol="0">
            <a:spAutoFit/>
          </a:bodyPr>
          <a:lstStyle/>
          <a:p>
            <a:r>
              <a:rPr lang="en-US" dirty="0"/>
              <a:t>(A</a:t>
            </a:r>
            <a:r>
              <a:rPr lang="en-US" baseline="30000" dirty="0"/>
              <a:t> </a:t>
            </a:r>
            <a:r>
              <a:rPr lang="en-US" dirty="0"/>
              <a:t>⊕ B</a:t>
            </a:r>
            <a:r>
              <a:rPr lang="en-US" baseline="30000" dirty="0"/>
              <a:t> </a:t>
            </a:r>
            <a:r>
              <a:rPr lang="en-US" dirty="0"/>
              <a:t>)</a:t>
            </a:r>
            <a:r>
              <a:rPr lang="en-US" baseline="30000" dirty="0"/>
              <a:t> </a:t>
            </a:r>
            <a:r>
              <a:rPr lang="en-US" dirty="0"/>
              <a:t>⊕ </a:t>
            </a:r>
            <a:r>
              <a:rPr lang="en-US" dirty="0" err="1"/>
              <a:t>C</a:t>
            </a:r>
            <a:r>
              <a:rPr lang="en-US" baseline="-25000" dirty="0" err="1"/>
              <a:t>in</a:t>
            </a:r>
            <a:r>
              <a:rPr lang="en-US" dirty="0"/>
              <a:t> = Sum</a:t>
            </a:r>
            <a:endParaRPr lang="en-US" baseline="30000" dirty="0"/>
          </a:p>
        </p:txBody>
      </p:sp>
      <p:cxnSp>
        <p:nvCxnSpPr>
          <p:cNvPr id="27" name="Straight Arrow Connector 26"/>
          <p:cNvCxnSpPr/>
          <p:nvPr/>
        </p:nvCxnSpPr>
        <p:spPr>
          <a:xfrm>
            <a:off x="5486400" y="5091422"/>
            <a:ext cx="1008888" cy="1397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71744" y="4648200"/>
            <a:ext cx="1438656" cy="369332"/>
          </a:xfrm>
          <a:prstGeom prst="rect">
            <a:avLst/>
          </a:prstGeom>
          <a:noFill/>
        </p:spPr>
        <p:txBody>
          <a:bodyPr wrap="square" rtlCol="0">
            <a:spAutoFit/>
          </a:bodyPr>
          <a:lstStyle/>
          <a:p>
            <a:r>
              <a:rPr lang="en-US" dirty="0" err="1"/>
              <a:t>C</a:t>
            </a:r>
            <a:r>
              <a:rPr lang="en-US" baseline="-25000" dirty="0" err="1"/>
              <a:t>in</a:t>
            </a:r>
            <a:r>
              <a:rPr lang="en-US" dirty="0"/>
              <a:t>(A ⊕ B)</a:t>
            </a:r>
          </a:p>
        </p:txBody>
      </p:sp>
      <p:sp>
        <p:nvSpPr>
          <p:cNvPr id="29" name="TextBox 28"/>
          <p:cNvSpPr txBox="1"/>
          <p:nvPr/>
        </p:nvSpPr>
        <p:spPr>
          <a:xfrm>
            <a:off x="7747728" y="5205864"/>
            <a:ext cx="762000" cy="369332"/>
          </a:xfrm>
          <a:prstGeom prst="rect">
            <a:avLst/>
          </a:prstGeom>
          <a:noFill/>
        </p:spPr>
        <p:txBody>
          <a:bodyPr wrap="square" rtlCol="0">
            <a:spAutoFit/>
          </a:bodyPr>
          <a:lstStyle/>
          <a:p>
            <a:r>
              <a:rPr lang="en-US" dirty="0" err="1"/>
              <a:t>C</a:t>
            </a:r>
            <a:r>
              <a:rPr lang="en-US" baseline="-25000" dirty="0" err="1"/>
              <a:t>out</a:t>
            </a:r>
            <a:endParaRPr lang="en-US" baseline="-25000" dirty="0"/>
          </a:p>
        </p:txBody>
      </p:sp>
      <p:cxnSp>
        <p:nvCxnSpPr>
          <p:cNvPr id="33" name="Straight Connector 32"/>
          <p:cNvCxnSpPr/>
          <p:nvPr/>
        </p:nvCxnSpPr>
        <p:spPr>
          <a:xfrm>
            <a:off x="3648456" y="5105400"/>
            <a:ext cx="9144" cy="609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5715000"/>
            <a:ext cx="288081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8200" y="6096000"/>
            <a:ext cx="2971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10000" y="5205864"/>
            <a:ext cx="0" cy="8901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10000" y="5205864"/>
            <a:ext cx="2621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8600" y="5867400"/>
            <a:ext cx="609600" cy="369332"/>
          </a:xfrm>
          <a:prstGeom prst="rect">
            <a:avLst/>
          </a:prstGeom>
          <a:noFill/>
        </p:spPr>
        <p:txBody>
          <a:bodyPr wrap="square" rtlCol="0">
            <a:spAutoFit/>
          </a:bodyPr>
          <a:lstStyle/>
          <a:p>
            <a:r>
              <a:rPr lang="en-US" dirty="0" err="1"/>
              <a:t>C</a:t>
            </a:r>
            <a:r>
              <a:rPr lang="en-US" baseline="-25000" dirty="0" err="1"/>
              <a:t>in</a:t>
            </a:r>
            <a:endParaRPr lang="en-US" baseline="-25000" dirty="0"/>
          </a:p>
        </p:txBody>
      </p:sp>
    </p:spTree>
    <p:extLst>
      <p:ext uri="{BB962C8B-B14F-4D97-AF65-F5344CB8AC3E}">
        <p14:creationId xmlns:p14="http://schemas.microsoft.com/office/powerpoint/2010/main" val="269863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500"/>
                                        <p:tgtEl>
                                          <p:spTgt spid="44"/>
                                        </p:tgtEl>
                                      </p:cBhvr>
                                    </p:animEffect>
                                  </p:childTnLst>
                                </p:cTn>
                              </p:par>
                              <p:par>
                                <p:cTn id="46" presetID="22" presetClass="entr" presetSubtype="4"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down)">
                                      <p:cBhvr>
                                        <p:cTn id="48" dur="500"/>
                                        <p:tgtEl>
                                          <p:spTgt spid="39"/>
                                        </p:tgtEl>
                                      </p:cBhvr>
                                    </p:animEffect>
                                  </p:childTnLst>
                                </p:cTn>
                              </p:par>
                              <p:par>
                                <p:cTn id="49" presetID="22" presetClass="entr" presetSubtype="4"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par>
                                <p:cTn id="63" presetID="2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500"/>
                                        <p:tgtEl>
                                          <p:spTgt spid="2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00"/>
                                        <p:tgtEl>
                                          <p:spTgt spid="33"/>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par>
                                <p:cTn id="77" presetID="22" presetClass="entr" presetSubtype="4"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down)">
                                      <p:cBhvr>
                                        <p:cTn id="79" dur="500"/>
                                        <p:tgtEl>
                                          <p:spTgt spid="3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p:bldP spid="21" grpId="0"/>
      <p:bldP spid="22" grpId="0"/>
      <p:bldP spid="23" grpId="0" animBg="1"/>
      <p:bldP spid="26" grpId="0"/>
      <p:bldP spid="28" grpId="0"/>
      <p:bldP spid="29"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bit Parallel Adder</a:t>
            </a:r>
          </a:p>
        </p:txBody>
      </p:sp>
      <p:sp>
        <p:nvSpPr>
          <p:cNvPr id="4" name="Slide Number Placeholder 3"/>
          <p:cNvSpPr>
            <a:spLocks noGrp="1"/>
          </p:cNvSpPr>
          <p:nvPr>
            <p:ph type="sldNum" sz="quarter" idx="15"/>
          </p:nvPr>
        </p:nvSpPr>
        <p:spPr/>
        <p:txBody>
          <a:bodyPr/>
          <a:lstStyle/>
          <a:p>
            <a:fld id="{F9335B67-DF13-4000-AB04-A320681CBC9C}" type="slidenum">
              <a:rPr lang="en-US" smtClean="0"/>
              <a:t>8</a:t>
            </a:fld>
            <a:endParaRPr lang="en-US"/>
          </a:p>
        </p:txBody>
      </p:sp>
      <p:sp>
        <p:nvSpPr>
          <p:cNvPr id="5" name="Footer Placeholder 4"/>
          <p:cNvSpPr>
            <a:spLocks noGrp="1"/>
          </p:cNvSpPr>
          <p:nvPr>
            <p:ph type="ftr" sz="quarter" idx="16"/>
          </p:nvPr>
        </p:nvSpPr>
        <p:spPr/>
        <p:txBody>
          <a:bodyPr/>
          <a:lstStyle/>
          <a:p>
            <a:r>
              <a:rPr lang="en-US"/>
              <a:t>Lecture 5 &amp; 6</a:t>
            </a:r>
          </a:p>
        </p:txBody>
      </p:sp>
      <p:sp>
        <p:nvSpPr>
          <p:cNvPr id="6" name="Rectangle 5"/>
          <p:cNvSpPr/>
          <p:nvPr/>
        </p:nvSpPr>
        <p:spPr>
          <a:xfrm>
            <a:off x="6038088" y="2971800"/>
            <a:ext cx="152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Adder</a:t>
            </a:r>
          </a:p>
        </p:txBody>
      </p:sp>
      <p:cxnSp>
        <p:nvCxnSpPr>
          <p:cNvPr id="8" name="Straight Arrow Connector 7"/>
          <p:cNvCxnSpPr/>
          <p:nvPr/>
        </p:nvCxnSpPr>
        <p:spPr>
          <a:xfrm>
            <a:off x="70866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770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8580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543800" y="32766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486400" y="32766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34200" y="1981200"/>
            <a:ext cx="457200" cy="381000"/>
          </a:xfrm>
          <a:prstGeom prst="rect">
            <a:avLst/>
          </a:prstGeom>
          <a:noFill/>
        </p:spPr>
        <p:txBody>
          <a:bodyPr wrap="square" rtlCol="0">
            <a:spAutoFit/>
          </a:bodyPr>
          <a:lstStyle/>
          <a:p>
            <a:r>
              <a:rPr lang="en-US" dirty="0"/>
              <a:t>A</a:t>
            </a:r>
          </a:p>
        </p:txBody>
      </p:sp>
      <p:sp>
        <p:nvSpPr>
          <p:cNvPr id="17" name="TextBox 16"/>
          <p:cNvSpPr txBox="1"/>
          <p:nvPr/>
        </p:nvSpPr>
        <p:spPr>
          <a:xfrm>
            <a:off x="6324600" y="1981200"/>
            <a:ext cx="457200" cy="381000"/>
          </a:xfrm>
          <a:prstGeom prst="rect">
            <a:avLst/>
          </a:prstGeom>
          <a:noFill/>
        </p:spPr>
        <p:txBody>
          <a:bodyPr wrap="square" rtlCol="0">
            <a:spAutoFit/>
          </a:bodyPr>
          <a:lstStyle/>
          <a:p>
            <a:r>
              <a:rPr lang="en-US" dirty="0"/>
              <a:t>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13" y="1981200"/>
            <a:ext cx="3858387"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7010400" y="5029200"/>
            <a:ext cx="685800" cy="369332"/>
          </a:xfrm>
          <a:prstGeom prst="rect">
            <a:avLst/>
          </a:prstGeom>
          <a:noFill/>
        </p:spPr>
        <p:txBody>
          <a:bodyPr wrap="square" rtlCol="0">
            <a:spAutoFit/>
          </a:bodyPr>
          <a:lstStyle/>
          <a:p>
            <a:r>
              <a:rPr lang="en-US" dirty="0"/>
              <a:t>Sum</a:t>
            </a:r>
          </a:p>
        </p:txBody>
      </p:sp>
      <p:sp>
        <p:nvSpPr>
          <p:cNvPr id="19" name="TextBox 18"/>
          <p:cNvSpPr txBox="1"/>
          <p:nvPr/>
        </p:nvSpPr>
        <p:spPr>
          <a:xfrm>
            <a:off x="7696200" y="3505200"/>
            <a:ext cx="838200" cy="381000"/>
          </a:xfrm>
          <a:prstGeom prst="rect">
            <a:avLst/>
          </a:prstGeom>
          <a:noFill/>
        </p:spPr>
        <p:txBody>
          <a:bodyPr wrap="square" rtlCol="0">
            <a:spAutoFit/>
          </a:bodyPr>
          <a:lstStyle/>
          <a:p>
            <a:r>
              <a:rPr lang="en-US" dirty="0" err="1"/>
              <a:t>C</a:t>
            </a:r>
            <a:r>
              <a:rPr lang="en-US" baseline="-25000" dirty="0" err="1"/>
              <a:t>in</a:t>
            </a:r>
            <a:endParaRPr lang="en-US" baseline="-25000" dirty="0"/>
          </a:p>
        </p:txBody>
      </p:sp>
      <p:sp>
        <p:nvSpPr>
          <p:cNvPr id="20" name="TextBox 19"/>
          <p:cNvSpPr txBox="1"/>
          <p:nvPr/>
        </p:nvSpPr>
        <p:spPr>
          <a:xfrm>
            <a:off x="5181600" y="3505200"/>
            <a:ext cx="838200" cy="369332"/>
          </a:xfrm>
          <a:prstGeom prst="rect">
            <a:avLst/>
          </a:prstGeom>
          <a:noFill/>
        </p:spPr>
        <p:txBody>
          <a:bodyPr wrap="square" rtlCol="0">
            <a:spAutoFit/>
          </a:bodyPr>
          <a:lstStyle/>
          <a:p>
            <a:r>
              <a:rPr lang="en-US" dirty="0" err="1"/>
              <a:t>C</a:t>
            </a:r>
            <a:r>
              <a:rPr lang="en-US" baseline="-25000" dirty="0" err="1"/>
              <a:t>out</a:t>
            </a:r>
            <a:endParaRPr lang="en-US" baseline="-25000" dirty="0"/>
          </a:p>
        </p:txBody>
      </p:sp>
      <p:sp>
        <p:nvSpPr>
          <p:cNvPr id="21" name="Right Arrow 20"/>
          <p:cNvSpPr/>
          <p:nvPr/>
        </p:nvSpPr>
        <p:spPr>
          <a:xfrm>
            <a:off x="4343400" y="38100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788920" y="5562600"/>
            <a:ext cx="2133600" cy="369332"/>
          </a:xfrm>
          <a:prstGeom prst="rect">
            <a:avLst/>
          </a:prstGeom>
          <a:noFill/>
        </p:spPr>
        <p:txBody>
          <a:bodyPr wrap="square" rtlCol="0">
            <a:spAutoFit/>
          </a:bodyPr>
          <a:lstStyle/>
          <a:p>
            <a:r>
              <a:rPr lang="en-US" dirty="0"/>
              <a:t>A3    A2    A1   A0</a:t>
            </a:r>
          </a:p>
        </p:txBody>
      </p:sp>
      <p:sp>
        <p:nvSpPr>
          <p:cNvPr id="24" name="TextBox 23"/>
          <p:cNvSpPr txBox="1"/>
          <p:nvPr/>
        </p:nvSpPr>
        <p:spPr>
          <a:xfrm>
            <a:off x="2743200" y="5879068"/>
            <a:ext cx="2133600" cy="369332"/>
          </a:xfrm>
          <a:prstGeom prst="rect">
            <a:avLst/>
          </a:prstGeom>
          <a:noFill/>
        </p:spPr>
        <p:txBody>
          <a:bodyPr wrap="square" rtlCol="0">
            <a:spAutoFit/>
          </a:bodyPr>
          <a:lstStyle/>
          <a:p>
            <a:r>
              <a:rPr lang="en-US" dirty="0"/>
              <a:t>B3    B2    B1   B0</a:t>
            </a:r>
          </a:p>
        </p:txBody>
      </p:sp>
      <p:cxnSp>
        <p:nvCxnSpPr>
          <p:cNvPr id="25" name="Straight Connector 24"/>
          <p:cNvCxnSpPr/>
          <p:nvPr/>
        </p:nvCxnSpPr>
        <p:spPr>
          <a:xfrm>
            <a:off x="2490406" y="6248400"/>
            <a:ext cx="25387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3200" y="6260068"/>
            <a:ext cx="2133600" cy="369332"/>
          </a:xfrm>
          <a:prstGeom prst="rect">
            <a:avLst/>
          </a:prstGeom>
          <a:noFill/>
        </p:spPr>
        <p:txBody>
          <a:bodyPr wrap="square" rtlCol="0">
            <a:spAutoFit/>
          </a:bodyPr>
          <a:lstStyle/>
          <a:p>
            <a:r>
              <a:rPr lang="en-US" dirty="0"/>
              <a:t>S3    S2    S1   S0</a:t>
            </a:r>
          </a:p>
        </p:txBody>
      </p:sp>
      <p:cxnSp>
        <p:nvCxnSpPr>
          <p:cNvPr id="1042" name="Straight Arrow Connector 1041"/>
          <p:cNvCxnSpPr/>
          <p:nvPr/>
        </p:nvCxnSpPr>
        <p:spPr>
          <a:xfrm>
            <a:off x="4648200" y="5213866"/>
            <a:ext cx="0" cy="348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610100" y="5147846"/>
            <a:ext cx="952500" cy="338554"/>
          </a:xfrm>
          <a:prstGeom prst="rect">
            <a:avLst/>
          </a:prstGeom>
          <a:noFill/>
        </p:spPr>
        <p:txBody>
          <a:bodyPr wrap="square" rtlCol="0">
            <a:spAutoFit/>
          </a:bodyPr>
          <a:lstStyle/>
          <a:p>
            <a:r>
              <a:rPr lang="en-US" sz="1600" dirty="0" err="1"/>
              <a:t>Cin</a:t>
            </a:r>
            <a:r>
              <a:rPr lang="en-US" sz="1600" dirty="0"/>
              <a:t> =0</a:t>
            </a:r>
          </a:p>
        </p:txBody>
      </p:sp>
      <p:cxnSp>
        <p:nvCxnSpPr>
          <p:cNvPr id="1044" name="Straight Arrow Connector 1043"/>
          <p:cNvCxnSpPr>
            <a:stCxn id="27" idx="1"/>
          </p:cNvCxnSpPr>
          <p:nvPr/>
        </p:nvCxnSpPr>
        <p:spPr>
          <a:xfrm flipH="1">
            <a:off x="2209800" y="6444734"/>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24000" y="6172200"/>
            <a:ext cx="838200" cy="369332"/>
          </a:xfrm>
          <a:prstGeom prst="rect">
            <a:avLst/>
          </a:prstGeom>
          <a:noFill/>
        </p:spPr>
        <p:txBody>
          <a:bodyPr wrap="square" rtlCol="0">
            <a:spAutoFit/>
          </a:bodyPr>
          <a:lstStyle/>
          <a:p>
            <a:r>
              <a:rPr lang="en-US" dirty="0" err="1"/>
              <a:t>Cout</a:t>
            </a:r>
            <a:endParaRPr lang="en-US" dirty="0"/>
          </a:p>
        </p:txBody>
      </p:sp>
    </p:spTree>
    <p:extLst>
      <p:ext uri="{BB962C8B-B14F-4D97-AF65-F5344CB8AC3E}">
        <p14:creationId xmlns:p14="http://schemas.microsoft.com/office/powerpoint/2010/main" val="385004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bit Parallel Adder</a:t>
            </a:r>
          </a:p>
        </p:txBody>
      </p:sp>
      <p:sp>
        <p:nvSpPr>
          <p:cNvPr id="4" name="Slide Number Placeholder 3"/>
          <p:cNvSpPr>
            <a:spLocks noGrp="1"/>
          </p:cNvSpPr>
          <p:nvPr>
            <p:ph type="sldNum" sz="quarter" idx="15"/>
          </p:nvPr>
        </p:nvSpPr>
        <p:spPr/>
        <p:txBody>
          <a:bodyPr/>
          <a:lstStyle/>
          <a:p>
            <a:fld id="{F9335B67-DF13-4000-AB04-A320681CBC9C}" type="slidenum">
              <a:rPr lang="en-US" smtClean="0"/>
              <a:t>9</a:t>
            </a:fld>
            <a:endParaRPr lang="en-US"/>
          </a:p>
        </p:txBody>
      </p:sp>
      <p:sp>
        <p:nvSpPr>
          <p:cNvPr id="5" name="Footer Placeholder 4"/>
          <p:cNvSpPr>
            <a:spLocks noGrp="1"/>
          </p:cNvSpPr>
          <p:nvPr>
            <p:ph type="ftr" sz="quarter" idx="16"/>
          </p:nvPr>
        </p:nvSpPr>
        <p:spPr>
          <a:xfrm rot="5400000">
            <a:off x="7132320" y="3754136"/>
            <a:ext cx="3200400" cy="365760"/>
          </a:xfrm>
        </p:spPr>
        <p:txBody>
          <a:bodyPr/>
          <a:lstStyle/>
          <a:p>
            <a:r>
              <a:rPr lang="en-US"/>
              <a:t>Lecture 5 &amp; 6</a:t>
            </a:r>
          </a:p>
        </p:txBody>
      </p:sp>
      <p:sp>
        <p:nvSpPr>
          <p:cNvPr id="6" name="Rectangle 5"/>
          <p:cNvSpPr/>
          <p:nvPr/>
        </p:nvSpPr>
        <p:spPr>
          <a:xfrm>
            <a:off x="66294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0</a:t>
            </a:r>
          </a:p>
        </p:txBody>
      </p:sp>
      <p:cxnSp>
        <p:nvCxnSpPr>
          <p:cNvPr id="8" name="Straight Arrow Connector 7"/>
          <p:cNvCxnSpPr/>
          <p:nvPr/>
        </p:nvCxnSpPr>
        <p:spPr>
          <a:xfrm>
            <a:off x="73914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818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28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848600" y="32766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297168"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39000" y="1967484"/>
            <a:ext cx="571500" cy="369332"/>
          </a:xfrm>
          <a:prstGeom prst="rect">
            <a:avLst/>
          </a:prstGeom>
          <a:noFill/>
        </p:spPr>
        <p:txBody>
          <a:bodyPr wrap="square" rtlCol="0">
            <a:spAutoFit/>
          </a:bodyPr>
          <a:lstStyle/>
          <a:p>
            <a:r>
              <a:rPr lang="en-US" dirty="0"/>
              <a:t>A0</a:t>
            </a:r>
          </a:p>
        </p:txBody>
      </p:sp>
      <p:sp>
        <p:nvSpPr>
          <p:cNvPr id="17" name="TextBox 16"/>
          <p:cNvSpPr txBox="1"/>
          <p:nvPr/>
        </p:nvSpPr>
        <p:spPr>
          <a:xfrm>
            <a:off x="6629400" y="1981200"/>
            <a:ext cx="533400" cy="369332"/>
          </a:xfrm>
          <a:prstGeom prst="rect">
            <a:avLst/>
          </a:prstGeom>
          <a:noFill/>
        </p:spPr>
        <p:txBody>
          <a:bodyPr wrap="square" rtlCol="0">
            <a:spAutoFit/>
          </a:bodyPr>
          <a:lstStyle/>
          <a:p>
            <a:r>
              <a:rPr lang="en-US" dirty="0"/>
              <a:t>B0</a:t>
            </a:r>
          </a:p>
        </p:txBody>
      </p:sp>
      <p:sp>
        <p:nvSpPr>
          <p:cNvPr id="18" name="TextBox 17"/>
          <p:cNvSpPr txBox="1"/>
          <p:nvPr/>
        </p:nvSpPr>
        <p:spPr>
          <a:xfrm>
            <a:off x="7269480" y="4844534"/>
            <a:ext cx="990600" cy="369332"/>
          </a:xfrm>
          <a:prstGeom prst="rect">
            <a:avLst/>
          </a:prstGeom>
          <a:noFill/>
        </p:spPr>
        <p:txBody>
          <a:bodyPr wrap="square" rtlCol="0">
            <a:spAutoFit/>
          </a:bodyPr>
          <a:lstStyle/>
          <a:p>
            <a:r>
              <a:rPr lang="en-US" dirty="0"/>
              <a:t>S0</a:t>
            </a:r>
          </a:p>
        </p:txBody>
      </p:sp>
      <p:sp>
        <p:nvSpPr>
          <p:cNvPr id="19" name="TextBox 18"/>
          <p:cNvSpPr txBox="1"/>
          <p:nvPr/>
        </p:nvSpPr>
        <p:spPr>
          <a:xfrm>
            <a:off x="7894320" y="3314700"/>
            <a:ext cx="461665" cy="952500"/>
          </a:xfrm>
          <a:prstGeom prst="rect">
            <a:avLst/>
          </a:prstGeom>
          <a:noFill/>
        </p:spPr>
        <p:txBody>
          <a:bodyPr vert="vert270" wrap="square" rtlCol="0">
            <a:spAutoFit/>
          </a:bodyPr>
          <a:lstStyle/>
          <a:p>
            <a:r>
              <a:rPr lang="en-US" dirty="0" err="1"/>
              <a:t>Cin</a:t>
            </a:r>
            <a:r>
              <a:rPr lang="en-US" dirty="0"/>
              <a:t> = 0</a:t>
            </a:r>
          </a:p>
        </p:txBody>
      </p:sp>
      <p:sp>
        <p:nvSpPr>
          <p:cNvPr id="20" name="TextBox 19"/>
          <p:cNvSpPr txBox="1"/>
          <p:nvPr/>
        </p:nvSpPr>
        <p:spPr>
          <a:xfrm>
            <a:off x="6131867" y="3410450"/>
            <a:ext cx="461665" cy="875300"/>
          </a:xfrm>
          <a:prstGeom prst="rect">
            <a:avLst/>
          </a:prstGeom>
          <a:noFill/>
        </p:spPr>
        <p:txBody>
          <a:bodyPr vert="vert270" wrap="square" rtlCol="0">
            <a:spAutoFit/>
          </a:bodyPr>
          <a:lstStyle/>
          <a:p>
            <a:r>
              <a:rPr lang="en-US" dirty="0" err="1"/>
              <a:t>Cout</a:t>
            </a:r>
            <a:endParaRPr lang="en-US" dirty="0"/>
          </a:p>
        </p:txBody>
      </p:sp>
      <p:sp>
        <p:nvSpPr>
          <p:cNvPr id="31" name="Rectangle 30"/>
          <p:cNvSpPr/>
          <p:nvPr/>
        </p:nvSpPr>
        <p:spPr>
          <a:xfrm>
            <a:off x="46482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1</a:t>
            </a:r>
          </a:p>
        </p:txBody>
      </p:sp>
      <p:cxnSp>
        <p:nvCxnSpPr>
          <p:cNvPr id="32" name="Straight Arrow Connector 31"/>
          <p:cNvCxnSpPr/>
          <p:nvPr/>
        </p:nvCxnSpPr>
        <p:spPr>
          <a:xfrm>
            <a:off x="54102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006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816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57800" y="1967484"/>
            <a:ext cx="571500" cy="369332"/>
          </a:xfrm>
          <a:prstGeom prst="rect">
            <a:avLst/>
          </a:prstGeom>
          <a:noFill/>
        </p:spPr>
        <p:txBody>
          <a:bodyPr wrap="square" rtlCol="0">
            <a:spAutoFit/>
          </a:bodyPr>
          <a:lstStyle/>
          <a:p>
            <a:r>
              <a:rPr lang="en-US" dirty="0"/>
              <a:t>A1</a:t>
            </a:r>
          </a:p>
        </p:txBody>
      </p:sp>
      <p:sp>
        <p:nvSpPr>
          <p:cNvPr id="38" name="TextBox 37"/>
          <p:cNvSpPr txBox="1"/>
          <p:nvPr/>
        </p:nvSpPr>
        <p:spPr>
          <a:xfrm>
            <a:off x="4648200" y="1981200"/>
            <a:ext cx="533400" cy="369332"/>
          </a:xfrm>
          <a:prstGeom prst="rect">
            <a:avLst/>
          </a:prstGeom>
          <a:noFill/>
        </p:spPr>
        <p:txBody>
          <a:bodyPr wrap="square" rtlCol="0">
            <a:spAutoFit/>
          </a:bodyPr>
          <a:lstStyle/>
          <a:p>
            <a:r>
              <a:rPr lang="en-US" dirty="0"/>
              <a:t>B1</a:t>
            </a:r>
          </a:p>
        </p:txBody>
      </p:sp>
      <p:sp>
        <p:nvSpPr>
          <p:cNvPr id="39" name="TextBox 38"/>
          <p:cNvSpPr txBox="1"/>
          <p:nvPr/>
        </p:nvSpPr>
        <p:spPr>
          <a:xfrm>
            <a:off x="5288280" y="4844534"/>
            <a:ext cx="990600" cy="369332"/>
          </a:xfrm>
          <a:prstGeom prst="rect">
            <a:avLst/>
          </a:prstGeom>
          <a:noFill/>
        </p:spPr>
        <p:txBody>
          <a:bodyPr wrap="square" rtlCol="0">
            <a:spAutoFit/>
          </a:bodyPr>
          <a:lstStyle/>
          <a:p>
            <a:r>
              <a:rPr lang="en-US" dirty="0"/>
              <a:t>S1</a:t>
            </a:r>
          </a:p>
        </p:txBody>
      </p:sp>
      <p:cxnSp>
        <p:nvCxnSpPr>
          <p:cNvPr id="42" name="Straight Arrow Connector 41"/>
          <p:cNvCxnSpPr/>
          <p:nvPr/>
        </p:nvCxnSpPr>
        <p:spPr>
          <a:xfrm flipH="1">
            <a:off x="5879592"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297680"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6670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2</a:t>
            </a:r>
          </a:p>
        </p:txBody>
      </p:sp>
      <p:cxnSp>
        <p:nvCxnSpPr>
          <p:cNvPr id="45" name="Straight Arrow Connector 44"/>
          <p:cNvCxnSpPr/>
          <p:nvPr/>
        </p:nvCxnSpPr>
        <p:spPr>
          <a:xfrm>
            <a:off x="34290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8194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2004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276600" y="1967484"/>
            <a:ext cx="571500" cy="369332"/>
          </a:xfrm>
          <a:prstGeom prst="rect">
            <a:avLst/>
          </a:prstGeom>
          <a:noFill/>
        </p:spPr>
        <p:txBody>
          <a:bodyPr wrap="square" rtlCol="0">
            <a:spAutoFit/>
          </a:bodyPr>
          <a:lstStyle/>
          <a:p>
            <a:r>
              <a:rPr lang="en-US" dirty="0"/>
              <a:t>A2</a:t>
            </a:r>
          </a:p>
        </p:txBody>
      </p:sp>
      <p:sp>
        <p:nvSpPr>
          <p:cNvPr id="49" name="TextBox 48"/>
          <p:cNvSpPr txBox="1"/>
          <p:nvPr/>
        </p:nvSpPr>
        <p:spPr>
          <a:xfrm>
            <a:off x="2667000" y="1981200"/>
            <a:ext cx="533400" cy="369332"/>
          </a:xfrm>
          <a:prstGeom prst="rect">
            <a:avLst/>
          </a:prstGeom>
          <a:noFill/>
        </p:spPr>
        <p:txBody>
          <a:bodyPr wrap="square" rtlCol="0">
            <a:spAutoFit/>
          </a:bodyPr>
          <a:lstStyle/>
          <a:p>
            <a:r>
              <a:rPr lang="en-US" dirty="0"/>
              <a:t>B2</a:t>
            </a:r>
          </a:p>
        </p:txBody>
      </p:sp>
      <p:sp>
        <p:nvSpPr>
          <p:cNvPr id="50" name="TextBox 49"/>
          <p:cNvSpPr txBox="1"/>
          <p:nvPr/>
        </p:nvSpPr>
        <p:spPr>
          <a:xfrm>
            <a:off x="3307080" y="4844534"/>
            <a:ext cx="990600" cy="369332"/>
          </a:xfrm>
          <a:prstGeom prst="rect">
            <a:avLst/>
          </a:prstGeom>
          <a:noFill/>
        </p:spPr>
        <p:txBody>
          <a:bodyPr wrap="square" rtlCol="0">
            <a:spAutoFit/>
          </a:bodyPr>
          <a:lstStyle/>
          <a:p>
            <a:r>
              <a:rPr lang="en-US" dirty="0"/>
              <a:t>S2</a:t>
            </a:r>
          </a:p>
        </p:txBody>
      </p:sp>
      <p:cxnSp>
        <p:nvCxnSpPr>
          <p:cNvPr id="51" name="Straight Arrow Connector 50"/>
          <p:cNvCxnSpPr/>
          <p:nvPr/>
        </p:nvCxnSpPr>
        <p:spPr>
          <a:xfrm flipH="1">
            <a:off x="3886200"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316480"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09600" y="2971800"/>
            <a:ext cx="1237488"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 3</a:t>
            </a:r>
          </a:p>
        </p:txBody>
      </p:sp>
      <p:cxnSp>
        <p:nvCxnSpPr>
          <p:cNvPr id="54" name="Straight Arrow Connector 53"/>
          <p:cNvCxnSpPr/>
          <p:nvPr/>
        </p:nvCxnSpPr>
        <p:spPr>
          <a:xfrm>
            <a:off x="13716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620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143000" y="47244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19200" y="1967484"/>
            <a:ext cx="571500" cy="369332"/>
          </a:xfrm>
          <a:prstGeom prst="rect">
            <a:avLst/>
          </a:prstGeom>
          <a:noFill/>
        </p:spPr>
        <p:txBody>
          <a:bodyPr wrap="square" rtlCol="0">
            <a:spAutoFit/>
          </a:bodyPr>
          <a:lstStyle/>
          <a:p>
            <a:r>
              <a:rPr lang="en-US" dirty="0"/>
              <a:t>A3</a:t>
            </a:r>
          </a:p>
        </p:txBody>
      </p:sp>
      <p:sp>
        <p:nvSpPr>
          <p:cNvPr id="58" name="TextBox 57"/>
          <p:cNvSpPr txBox="1"/>
          <p:nvPr/>
        </p:nvSpPr>
        <p:spPr>
          <a:xfrm>
            <a:off x="609600" y="1981200"/>
            <a:ext cx="533400" cy="369332"/>
          </a:xfrm>
          <a:prstGeom prst="rect">
            <a:avLst/>
          </a:prstGeom>
          <a:noFill/>
        </p:spPr>
        <p:txBody>
          <a:bodyPr wrap="square" rtlCol="0">
            <a:spAutoFit/>
          </a:bodyPr>
          <a:lstStyle/>
          <a:p>
            <a:r>
              <a:rPr lang="en-US" dirty="0"/>
              <a:t>B3</a:t>
            </a:r>
          </a:p>
        </p:txBody>
      </p:sp>
      <p:sp>
        <p:nvSpPr>
          <p:cNvPr id="59" name="TextBox 58"/>
          <p:cNvSpPr txBox="1"/>
          <p:nvPr/>
        </p:nvSpPr>
        <p:spPr>
          <a:xfrm>
            <a:off x="1249680" y="4844534"/>
            <a:ext cx="990600" cy="369332"/>
          </a:xfrm>
          <a:prstGeom prst="rect">
            <a:avLst/>
          </a:prstGeom>
          <a:noFill/>
        </p:spPr>
        <p:txBody>
          <a:bodyPr wrap="square" rtlCol="0">
            <a:spAutoFit/>
          </a:bodyPr>
          <a:lstStyle/>
          <a:p>
            <a:r>
              <a:rPr lang="en-US" dirty="0"/>
              <a:t>S3</a:t>
            </a:r>
          </a:p>
        </p:txBody>
      </p:sp>
      <p:cxnSp>
        <p:nvCxnSpPr>
          <p:cNvPr id="60" name="Straight Arrow Connector 59"/>
          <p:cNvCxnSpPr/>
          <p:nvPr/>
        </p:nvCxnSpPr>
        <p:spPr>
          <a:xfrm flipH="1">
            <a:off x="1828800"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228600" y="3276600"/>
            <a:ext cx="3505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20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par>
                                <p:cTn id="45" presetID="22" presetClass="entr" presetSubtype="4"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par>
                                <p:cTn id="48" presetID="22" presetClass="entr" presetSubtype="4"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down)">
                                      <p:cBhvr>
                                        <p:cTn id="50" dur="500"/>
                                        <p:tgtEl>
                                          <p:spTgt spid="33"/>
                                        </p:tgtEl>
                                      </p:cBhvr>
                                    </p:animEffect>
                                  </p:childTnLst>
                                </p:cTn>
                              </p:par>
                              <p:par>
                                <p:cTn id="51" presetID="22" presetClass="entr" presetSubtype="4"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down)">
                                      <p:cBhvr>
                                        <p:cTn id="53" dur="500"/>
                                        <p:tgtEl>
                                          <p:spTgt spid="3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500"/>
                                        <p:tgtEl>
                                          <p:spTgt spid="3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00"/>
                                        <p:tgtEl>
                                          <p:spTgt spid="3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par>
                                <p:cTn id="63" presetID="22" presetClass="entr" presetSubtype="4"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par>
                                <p:cTn id="72" presetID="22" presetClass="entr" presetSubtype="4"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down)">
                                      <p:cBhvr>
                                        <p:cTn id="74" dur="500"/>
                                        <p:tgtEl>
                                          <p:spTgt spid="45"/>
                                        </p:tgtEl>
                                      </p:cBhvr>
                                    </p:animEffect>
                                  </p:childTnLst>
                                </p:cTn>
                              </p:par>
                              <p:par>
                                <p:cTn id="75" presetID="22" presetClass="entr" presetSubtype="4"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down)">
                                      <p:cBhvr>
                                        <p:cTn id="77" dur="500"/>
                                        <p:tgtEl>
                                          <p:spTgt spid="46"/>
                                        </p:tgtEl>
                                      </p:cBhvr>
                                    </p:animEffect>
                                  </p:childTnLst>
                                </p:cTn>
                              </p:par>
                              <p:par>
                                <p:cTn id="78" presetID="22" presetClass="entr" presetSubtype="4" fill="hold"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wipe(down)">
                                      <p:cBhvr>
                                        <p:cTn id="80" dur="500"/>
                                        <p:tgtEl>
                                          <p:spTgt spid="47"/>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down)">
                                      <p:cBhvr>
                                        <p:cTn id="83" dur="500"/>
                                        <p:tgtEl>
                                          <p:spTgt spid="4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wipe(down)">
                                      <p:cBhvr>
                                        <p:cTn id="86" dur="500"/>
                                        <p:tgtEl>
                                          <p:spTgt spid="4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wipe(down)">
                                      <p:cBhvr>
                                        <p:cTn id="89" dur="500"/>
                                        <p:tgtEl>
                                          <p:spTgt spid="50"/>
                                        </p:tgtEl>
                                      </p:cBhvr>
                                    </p:animEffect>
                                  </p:childTnLst>
                                </p:cTn>
                              </p:par>
                              <p:par>
                                <p:cTn id="90" presetID="22" presetClass="entr" presetSubtype="4"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par>
                                <p:cTn id="93" presetID="22" presetClass="entr" presetSubtype="4"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down)">
                                      <p:cBhvr>
                                        <p:cTn id="98" dur="500"/>
                                        <p:tgtEl>
                                          <p:spTgt spid="53"/>
                                        </p:tgtEl>
                                      </p:cBhvr>
                                    </p:animEffect>
                                  </p:childTnLst>
                                </p:cTn>
                              </p:par>
                              <p:par>
                                <p:cTn id="99" presetID="22" presetClass="entr" presetSubtype="4" fill="hold"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down)">
                                      <p:cBhvr>
                                        <p:cTn id="101" dur="500"/>
                                        <p:tgtEl>
                                          <p:spTgt spid="54"/>
                                        </p:tgtEl>
                                      </p:cBhvr>
                                    </p:animEffect>
                                  </p:childTnLst>
                                </p:cTn>
                              </p:par>
                              <p:par>
                                <p:cTn id="102" presetID="22" presetClass="entr" presetSubtype="4"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wipe(down)">
                                      <p:cBhvr>
                                        <p:cTn id="104" dur="500"/>
                                        <p:tgtEl>
                                          <p:spTgt spid="55"/>
                                        </p:tgtEl>
                                      </p:cBhvr>
                                    </p:animEffect>
                                  </p:childTnLst>
                                </p:cTn>
                              </p:par>
                              <p:par>
                                <p:cTn id="105" presetID="22" presetClass="entr" presetSubtype="4"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wipe(down)">
                                      <p:cBhvr>
                                        <p:cTn id="107" dur="500"/>
                                        <p:tgtEl>
                                          <p:spTgt spid="56"/>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wipe(down)">
                                      <p:cBhvr>
                                        <p:cTn id="110" dur="500"/>
                                        <p:tgtEl>
                                          <p:spTgt spid="57"/>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wipe(down)">
                                      <p:cBhvr>
                                        <p:cTn id="113" dur="500"/>
                                        <p:tgtEl>
                                          <p:spTgt spid="58"/>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9"/>
                                        </p:tgtEl>
                                        <p:attrNameLst>
                                          <p:attrName>style.visibility</p:attrName>
                                        </p:attrNameLst>
                                      </p:cBhvr>
                                      <p:to>
                                        <p:strVal val="visible"/>
                                      </p:to>
                                    </p:set>
                                    <p:animEffect transition="in" filter="wipe(down)">
                                      <p:cBhvr>
                                        <p:cTn id="116" dur="500"/>
                                        <p:tgtEl>
                                          <p:spTgt spid="59"/>
                                        </p:tgtEl>
                                      </p:cBhvr>
                                    </p:animEffect>
                                  </p:childTnLst>
                                </p:cTn>
                              </p:par>
                              <p:par>
                                <p:cTn id="117" presetID="22" presetClass="entr" presetSubtype="4" fill="hold" nodeType="with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wipe(down)">
                                      <p:cBhvr>
                                        <p:cTn id="119" dur="500"/>
                                        <p:tgtEl>
                                          <p:spTgt spid="60"/>
                                        </p:tgtEl>
                                      </p:cBhvr>
                                    </p:animEffect>
                                  </p:childTnLst>
                                </p:cTn>
                              </p:par>
                              <p:par>
                                <p:cTn id="120" presetID="22" presetClass="entr" presetSubtype="4"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wipe(down)">
                                      <p:cBhvr>
                                        <p:cTn id="1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17" grpId="0"/>
      <p:bldP spid="18" grpId="0"/>
      <p:bldP spid="19" grpId="0"/>
      <p:bldP spid="20" grpId="0"/>
      <p:bldP spid="31" grpId="0" animBg="1"/>
      <p:bldP spid="37" grpId="0"/>
      <p:bldP spid="38" grpId="0"/>
      <p:bldP spid="39" grpId="0"/>
      <p:bldP spid="44" grpId="0" animBg="1"/>
      <p:bldP spid="48" grpId="0"/>
      <p:bldP spid="49" grpId="0"/>
      <p:bldP spid="50" grpId="0"/>
      <p:bldP spid="53" grpId="0" animBg="1"/>
      <p:bldP spid="57" grpId="0"/>
      <p:bldP spid="58" grpId="0"/>
      <p:bldP spid="5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801</TotalTime>
  <Words>1773</Words>
  <Application>Microsoft Office PowerPoint</Application>
  <PresentationFormat>On-screen Show (4:3)</PresentationFormat>
  <Paragraphs>680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Century Schoolbook</vt:lpstr>
      <vt:lpstr>Tahoma</vt:lpstr>
      <vt:lpstr>Wingdings</vt:lpstr>
      <vt:lpstr>Wingdings 2</vt:lpstr>
      <vt:lpstr>Oriel</vt:lpstr>
      <vt:lpstr>PowerPoint Presentation</vt:lpstr>
      <vt:lpstr> Half-Adder</vt:lpstr>
      <vt:lpstr> Full-Adder</vt:lpstr>
      <vt:lpstr>Full-Adder</vt:lpstr>
      <vt:lpstr>Full-Adder</vt:lpstr>
      <vt:lpstr>Full-Adder</vt:lpstr>
      <vt:lpstr>Full-adder implementation with half-adders</vt:lpstr>
      <vt:lpstr>4 bit Parallel Adder</vt:lpstr>
      <vt:lpstr>4 bit Parallel Adder</vt:lpstr>
      <vt:lpstr>4 bit Parallel Adder</vt:lpstr>
      <vt:lpstr>4 bit Parallel Adder (Ripple Adder)</vt:lpstr>
      <vt:lpstr> Half-Subtractor</vt:lpstr>
      <vt:lpstr> Full-Subtractor</vt:lpstr>
      <vt:lpstr> Full-Subtractor</vt:lpstr>
      <vt:lpstr>Full-Subtractor</vt:lpstr>
      <vt:lpstr>Full-Subtractor</vt:lpstr>
      <vt:lpstr>Full-Subtractor</vt:lpstr>
      <vt:lpstr>adder-subtractor</vt:lpstr>
      <vt:lpstr>adder-subtractor</vt:lpstr>
      <vt:lpstr>adder-subtractor Circuit</vt:lpstr>
      <vt:lpstr>adder-subtractor Circuit</vt:lpstr>
      <vt:lpstr>adder-subtractor Circuit</vt:lpstr>
      <vt:lpstr>Decimal or BCD Adder</vt:lpstr>
      <vt:lpstr>Decimal or BCD Adder cont…</vt:lpstr>
      <vt:lpstr>Decimal or BCD Adder cont…</vt:lpstr>
      <vt:lpstr>Decimal or BCD Adder cont…</vt:lpstr>
      <vt:lpstr>Decimal or BCD Adder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133: Digital Logic Design</dc:title>
  <dc:creator>Tamanna Haque Nipa</dc:creator>
  <cp:lastModifiedBy>Tamanna Haque Nipa</cp:lastModifiedBy>
  <cp:revision>51</cp:revision>
  <dcterms:created xsi:type="dcterms:W3CDTF">2020-07-14T06:03:51Z</dcterms:created>
  <dcterms:modified xsi:type="dcterms:W3CDTF">2023-01-15T15:10:43Z</dcterms:modified>
</cp:coreProperties>
</file>