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79" r:id="rId2"/>
    <p:sldId id="281" r:id="rId3"/>
    <p:sldId id="280" r:id="rId4"/>
    <p:sldId id="282" r:id="rId5"/>
    <p:sldId id="283" r:id="rId6"/>
    <p:sldId id="284" r:id="rId7"/>
    <p:sldId id="300" r:id="rId8"/>
    <p:sldId id="301" r:id="rId9"/>
    <p:sldId id="313" r:id="rId10"/>
    <p:sldId id="302" r:id="rId11"/>
    <p:sldId id="303" r:id="rId12"/>
    <p:sldId id="304" r:id="rId13"/>
    <p:sldId id="305" r:id="rId14"/>
    <p:sldId id="306" r:id="rId15"/>
    <p:sldId id="314" r:id="rId16"/>
    <p:sldId id="307" r:id="rId17"/>
    <p:sldId id="298" r:id="rId18"/>
    <p:sldId id="308" r:id="rId19"/>
    <p:sldId id="309" r:id="rId20"/>
    <p:sldId id="310" r:id="rId21"/>
    <p:sldId id="311" r:id="rId22"/>
    <p:sldId id="312" r:id="rId23"/>
    <p:sldId id="299" r:id="rId24"/>
    <p:sldId id="31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2056817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lstStyle/>
          <a:p>
            <a:fld id="{0D08A063-FB3C-4F59-9922-CC23F1FDF3AF}" type="datetimeFigureOut">
              <a:rPr lang="en-US" smtClean="0"/>
              <a:t>10/22/2022</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EA5CBCA1-D152-45E0-8676-F2618AB2F68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2" name="Title 1"/>
          <p:cNvSpPr>
            <a:spLocks noGrp="1"/>
          </p:cNvSpPr>
          <p:nvPr>
            <p:ph type="title"/>
          </p:nvPr>
        </p:nvSpPr>
        <p:spPr/>
        <p:txBody>
          <a:bodyPr/>
          <a:lstStyle/>
          <a:p>
            <a:r>
              <a:rPr lang="en-US"/>
              <a:t>Click to edit Master title style</a:t>
            </a:r>
          </a:p>
        </p:txBody>
      </p:sp>
      <p:sp>
        <p:nvSpPr>
          <p:cNvPr id="104864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4" name="Date Placeholder 3"/>
          <p:cNvSpPr>
            <a:spLocks noGrp="1"/>
          </p:cNvSpPr>
          <p:nvPr>
            <p:ph type="dt" sz="half" idx="10"/>
          </p:nvPr>
        </p:nvSpPr>
        <p:spPr/>
        <p:txBody>
          <a:bodyPr/>
          <a:lstStyle/>
          <a:p>
            <a:fld id="{0D08A063-FB3C-4F59-9922-CC23F1FDF3AF}" type="datetimeFigureOut">
              <a:rPr lang="en-US" smtClean="0"/>
              <a:t>10/22/2022</a:t>
            </a:fld>
            <a:endParaRPr lang="en-US"/>
          </a:p>
        </p:txBody>
      </p:sp>
      <p:sp>
        <p:nvSpPr>
          <p:cNvPr id="1048645" name="Footer Placeholder 4"/>
          <p:cNvSpPr>
            <a:spLocks noGrp="1"/>
          </p:cNvSpPr>
          <p:nvPr>
            <p:ph type="ftr" sz="quarter" idx="11"/>
          </p:nvPr>
        </p:nvSpPr>
        <p:spPr/>
        <p:txBody>
          <a:bodyPr/>
          <a:lstStyle/>
          <a:p>
            <a:endParaRPr lang="en-US"/>
          </a:p>
        </p:txBody>
      </p:sp>
      <p:sp>
        <p:nvSpPr>
          <p:cNvPr id="1048646" name="Slide Number Placeholder 5"/>
          <p:cNvSpPr>
            <a:spLocks noGrp="1"/>
          </p:cNvSpPr>
          <p:nvPr>
            <p:ph type="sldNum" sz="quarter" idx="12"/>
          </p:nvPr>
        </p:nvSpPr>
        <p:spPr/>
        <p:txBody>
          <a:bodyPr/>
          <a:lstStyle/>
          <a:p>
            <a:fld id="{EA5CBCA1-D152-45E0-8676-F2618AB2F6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1"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32"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Date Placeholder 3"/>
          <p:cNvSpPr>
            <a:spLocks noGrp="1"/>
          </p:cNvSpPr>
          <p:nvPr>
            <p:ph type="dt" sz="half" idx="10"/>
          </p:nvPr>
        </p:nvSpPr>
        <p:spPr/>
        <p:txBody>
          <a:bodyPr/>
          <a:lstStyle/>
          <a:p>
            <a:fld id="{0D08A063-FB3C-4F59-9922-CC23F1FDF3AF}" type="datetimeFigureOut">
              <a:rPr lang="en-US" smtClean="0"/>
              <a:t>10/22/2022</a:t>
            </a:fld>
            <a:endParaRPr lang="en-US"/>
          </a:p>
        </p:txBody>
      </p:sp>
      <p:sp>
        <p:nvSpPr>
          <p:cNvPr id="1048634" name="Footer Placeholder 4"/>
          <p:cNvSpPr>
            <a:spLocks noGrp="1"/>
          </p:cNvSpPr>
          <p:nvPr>
            <p:ph type="ftr" sz="quarter" idx="11"/>
          </p:nvPr>
        </p:nvSpPr>
        <p:spPr/>
        <p:txBody>
          <a:bodyPr/>
          <a:lstStyle/>
          <a:p>
            <a:endParaRPr lang="en-US"/>
          </a:p>
        </p:txBody>
      </p:sp>
      <p:sp>
        <p:nvSpPr>
          <p:cNvPr id="1048635" name="Slide Number Placeholder 5"/>
          <p:cNvSpPr>
            <a:spLocks noGrp="1"/>
          </p:cNvSpPr>
          <p:nvPr>
            <p:ph type="sldNum" sz="quarter" idx="12"/>
          </p:nvPr>
        </p:nvSpPr>
        <p:spPr/>
        <p:txBody>
          <a:bodyPr/>
          <a:lstStyle/>
          <a:p>
            <a:fld id="{EA5CBCA1-D152-45E0-8676-F2618AB2F6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t>Click to edit Master title style</a:t>
            </a:r>
          </a:p>
        </p:txBody>
      </p:sp>
      <p:sp>
        <p:nvSpPr>
          <p:cNvPr id="104858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Date Placeholder 3"/>
          <p:cNvSpPr>
            <a:spLocks noGrp="1"/>
          </p:cNvSpPr>
          <p:nvPr>
            <p:ph type="dt" sz="half" idx="10"/>
          </p:nvPr>
        </p:nvSpPr>
        <p:spPr/>
        <p:txBody>
          <a:bodyPr/>
          <a:lstStyle/>
          <a:p>
            <a:fld id="{0D08A063-FB3C-4F59-9922-CC23F1FDF3AF}" type="datetimeFigureOut">
              <a:rPr lang="en-US" smtClean="0"/>
              <a:t>10/22/2022</a:t>
            </a:fld>
            <a:endParaRPr lang="en-US"/>
          </a:p>
        </p:txBody>
      </p:sp>
      <p:sp>
        <p:nvSpPr>
          <p:cNvPr id="1048591" name="Footer Placeholder 4"/>
          <p:cNvSpPr>
            <a:spLocks noGrp="1"/>
          </p:cNvSpPr>
          <p:nvPr>
            <p:ph type="ftr" sz="quarter" idx="11"/>
          </p:nvPr>
        </p:nvSpPr>
        <p:spPr/>
        <p:txBody>
          <a:bodyPr/>
          <a:lstStyle/>
          <a:p>
            <a:endParaRPr lang="en-US"/>
          </a:p>
        </p:txBody>
      </p:sp>
      <p:sp>
        <p:nvSpPr>
          <p:cNvPr id="1048592" name="Slide Number Placeholder 5"/>
          <p:cNvSpPr>
            <a:spLocks noGrp="1"/>
          </p:cNvSpPr>
          <p:nvPr>
            <p:ph type="sldNum" sz="quarter" idx="12"/>
          </p:nvPr>
        </p:nvSpPr>
        <p:spPr/>
        <p:txBody>
          <a:bodyPr/>
          <a:lstStyle/>
          <a:p>
            <a:fld id="{EA5CBCA1-D152-45E0-8676-F2618AB2F68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7"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648"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lstStyle/>
          <a:p>
            <a:fld id="{0D08A063-FB3C-4F59-9922-CC23F1FDF3AF}" type="datetimeFigureOut">
              <a:rPr lang="en-US" smtClean="0"/>
              <a:t>10/22/2022</a:t>
            </a:fld>
            <a:endParaRPr lang="en-US"/>
          </a:p>
        </p:txBody>
      </p:sp>
      <p:sp>
        <p:nvSpPr>
          <p:cNvPr id="1048650" name="Footer Placeholder 4"/>
          <p:cNvSpPr>
            <a:spLocks noGrp="1"/>
          </p:cNvSpPr>
          <p:nvPr>
            <p:ph type="ftr" sz="quarter" idx="11"/>
          </p:nvPr>
        </p:nvSpPr>
        <p:spPr/>
        <p:txBody>
          <a:bodyPr/>
          <a:lstStyle/>
          <a:p>
            <a:endParaRPr lang="en-US"/>
          </a:p>
        </p:txBody>
      </p:sp>
      <p:sp>
        <p:nvSpPr>
          <p:cNvPr id="1048651" name="Slide Number Placeholder 5"/>
          <p:cNvSpPr>
            <a:spLocks noGrp="1"/>
          </p:cNvSpPr>
          <p:nvPr>
            <p:ph type="sldNum" sz="quarter" idx="12"/>
          </p:nvPr>
        </p:nvSpPr>
        <p:spPr/>
        <p:txBody>
          <a:bodyPr/>
          <a:lstStyle/>
          <a:p>
            <a:fld id="{EA5CBCA1-D152-45E0-8676-F2618AB2F68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2" name="Title 1"/>
          <p:cNvSpPr>
            <a:spLocks noGrp="1"/>
          </p:cNvSpPr>
          <p:nvPr>
            <p:ph type="title"/>
          </p:nvPr>
        </p:nvSpPr>
        <p:spPr/>
        <p:txBody>
          <a:bodyPr/>
          <a:lstStyle/>
          <a:p>
            <a:r>
              <a:rPr lang="en-US"/>
              <a:t>Click to edit Master title style</a:t>
            </a:r>
          </a:p>
        </p:txBody>
      </p:sp>
      <p:sp>
        <p:nvSpPr>
          <p:cNvPr id="104865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4"/>
          <p:cNvSpPr>
            <a:spLocks noGrp="1"/>
          </p:cNvSpPr>
          <p:nvPr>
            <p:ph type="dt" sz="half" idx="10"/>
          </p:nvPr>
        </p:nvSpPr>
        <p:spPr/>
        <p:txBody>
          <a:bodyPr/>
          <a:lstStyle/>
          <a:p>
            <a:fld id="{0D08A063-FB3C-4F59-9922-CC23F1FDF3AF}" type="datetimeFigureOut">
              <a:rPr lang="en-US" smtClean="0"/>
              <a:t>10/22/2022</a:t>
            </a:fld>
            <a:endParaRPr lang="en-US"/>
          </a:p>
        </p:txBody>
      </p:sp>
      <p:sp>
        <p:nvSpPr>
          <p:cNvPr id="1048656" name="Footer Placeholder 5"/>
          <p:cNvSpPr>
            <a:spLocks noGrp="1"/>
          </p:cNvSpPr>
          <p:nvPr>
            <p:ph type="ftr" sz="quarter" idx="11"/>
          </p:nvPr>
        </p:nvSpPr>
        <p:spPr/>
        <p:txBody>
          <a:bodyPr/>
          <a:lstStyle/>
          <a:p>
            <a:endParaRPr lang="en-US"/>
          </a:p>
        </p:txBody>
      </p:sp>
      <p:sp>
        <p:nvSpPr>
          <p:cNvPr id="1048657" name="Slide Number Placeholder 6"/>
          <p:cNvSpPr>
            <a:spLocks noGrp="1"/>
          </p:cNvSpPr>
          <p:nvPr>
            <p:ph type="sldNum" sz="quarter" idx="12"/>
          </p:nvPr>
        </p:nvSpPr>
        <p:spPr/>
        <p:txBody>
          <a:bodyPr/>
          <a:lstStyle/>
          <a:p>
            <a:fld id="{EA5CBCA1-D152-45E0-8676-F2618AB2F68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8" name="Title 1"/>
          <p:cNvSpPr>
            <a:spLocks noGrp="1"/>
          </p:cNvSpPr>
          <p:nvPr>
            <p:ph type="title"/>
          </p:nvPr>
        </p:nvSpPr>
        <p:spPr/>
        <p:txBody>
          <a:bodyPr/>
          <a:lstStyle/>
          <a:p>
            <a:r>
              <a:rPr lang="en-US"/>
              <a:t>Click to edit Master title style</a:t>
            </a:r>
          </a:p>
        </p:txBody>
      </p:sp>
      <p:sp>
        <p:nvSpPr>
          <p:cNvPr id="1048659"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0"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2"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Date Placeholder 6"/>
          <p:cNvSpPr>
            <a:spLocks noGrp="1"/>
          </p:cNvSpPr>
          <p:nvPr>
            <p:ph type="dt" sz="half" idx="10"/>
          </p:nvPr>
        </p:nvSpPr>
        <p:spPr/>
        <p:txBody>
          <a:bodyPr/>
          <a:lstStyle/>
          <a:p>
            <a:fld id="{0D08A063-FB3C-4F59-9922-CC23F1FDF3AF}" type="datetimeFigureOut">
              <a:rPr lang="en-US" smtClean="0"/>
              <a:t>10/22/2022</a:t>
            </a:fld>
            <a:endParaRPr lang="en-US"/>
          </a:p>
        </p:txBody>
      </p:sp>
      <p:sp>
        <p:nvSpPr>
          <p:cNvPr id="1048664" name="Footer Placeholder 7"/>
          <p:cNvSpPr>
            <a:spLocks noGrp="1"/>
          </p:cNvSpPr>
          <p:nvPr>
            <p:ph type="ftr" sz="quarter" idx="11"/>
          </p:nvPr>
        </p:nvSpPr>
        <p:spPr/>
        <p:txBody>
          <a:bodyPr/>
          <a:lstStyle/>
          <a:p>
            <a:endParaRPr lang="en-US"/>
          </a:p>
        </p:txBody>
      </p:sp>
      <p:sp>
        <p:nvSpPr>
          <p:cNvPr id="1048665" name="Slide Number Placeholder 8"/>
          <p:cNvSpPr>
            <a:spLocks noGrp="1"/>
          </p:cNvSpPr>
          <p:nvPr>
            <p:ph type="sldNum" sz="quarter" idx="12"/>
          </p:nvPr>
        </p:nvSpPr>
        <p:spPr/>
        <p:txBody>
          <a:bodyPr/>
          <a:lstStyle/>
          <a:p>
            <a:fld id="{EA5CBCA1-D152-45E0-8676-F2618AB2F68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p>
            <a:r>
              <a:rPr lang="en-US"/>
              <a:t>Click to edit Master title style</a:t>
            </a:r>
          </a:p>
        </p:txBody>
      </p:sp>
      <p:sp>
        <p:nvSpPr>
          <p:cNvPr id="1048628" name="Date Placeholder 2"/>
          <p:cNvSpPr>
            <a:spLocks noGrp="1"/>
          </p:cNvSpPr>
          <p:nvPr>
            <p:ph type="dt" sz="half" idx="10"/>
          </p:nvPr>
        </p:nvSpPr>
        <p:spPr/>
        <p:txBody>
          <a:bodyPr/>
          <a:lstStyle/>
          <a:p>
            <a:fld id="{0D08A063-FB3C-4F59-9922-CC23F1FDF3AF}" type="datetimeFigureOut">
              <a:rPr lang="en-US" smtClean="0"/>
              <a:t>10/22/2022</a:t>
            </a:fld>
            <a:endParaRPr lang="en-US"/>
          </a:p>
        </p:txBody>
      </p:sp>
      <p:sp>
        <p:nvSpPr>
          <p:cNvPr id="1048629" name="Footer Placeholder 3"/>
          <p:cNvSpPr>
            <a:spLocks noGrp="1"/>
          </p:cNvSpPr>
          <p:nvPr>
            <p:ph type="ftr" sz="quarter" idx="11"/>
          </p:nvPr>
        </p:nvSpPr>
        <p:spPr/>
        <p:txBody>
          <a:bodyPr/>
          <a:lstStyle/>
          <a:p>
            <a:endParaRPr lang="en-US"/>
          </a:p>
        </p:txBody>
      </p:sp>
      <p:sp>
        <p:nvSpPr>
          <p:cNvPr id="1048630" name="Slide Number Placeholder 4"/>
          <p:cNvSpPr>
            <a:spLocks noGrp="1"/>
          </p:cNvSpPr>
          <p:nvPr>
            <p:ph type="sldNum" sz="quarter" idx="12"/>
          </p:nvPr>
        </p:nvSpPr>
        <p:spPr/>
        <p:txBody>
          <a:bodyPr/>
          <a:lstStyle/>
          <a:p>
            <a:fld id="{EA5CBCA1-D152-45E0-8676-F2618AB2F68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6" name="Date Placeholder 1"/>
          <p:cNvSpPr>
            <a:spLocks noGrp="1"/>
          </p:cNvSpPr>
          <p:nvPr>
            <p:ph type="dt" sz="half" idx="10"/>
          </p:nvPr>
        </p:nvSpPr>
        <p:spPr/>
        <p:txBody>
          <a:bodyPr/>
          <a:lstStyle/>
          <a:p>
            <a:fld id="{0D08A063-FB3C-4F59-9922-CC23F1FDF3AF}" type="datetimeFigureOut">
              <a:rPr lang="en-US" smtClean="0"/>
              <a:t>10/22/2022</a:t>
            </a:fld>
            <a:endParaRPr lang="en-US"/>
          </a:p>
        </p:txBody>
      </p:sp>
      <p:sp>
        <p:nvSpPr>
          <p:cNvPr id="1048667" name="Footer Placeholder 2"/>
          <p:cNvSpPr>
            <a:spLocks noGrp="1"/>
          </p:cNvSpPr>
          <p:nvPr>
            <p:ph type="ftr" sz="quarter" idx="11"/>
          </p:nvPr>
        </p:nvSpPr>
        <p:spPr/>
        <p:txBody>
          <a:bodyPr/>
          <a:lstStyle/>
          <a:p>
            <a:endParaRPr lang="en-US"/>
          </a:p>
        </p:txBody>
      </p:sp>
      <p:sp>
        <p:nvSpPr>
          <p:cNvPr id="1048668" name="Slide Number Placeholder 3"/>
          <p:cNvSpPr>
            <a:spLocks noGrp="1"/>
          </p:cNvSpPr>
          <p:nvPr>
            <p:ph type="sldNum" sz="quarter" idx="12"/>
          </p:nvPr>
        </p:nvSpPr>
        <p:spPr/>
        <p:txBody>
          <a:bodyPr/>
          <a:lstStyle/>
          <a:p>
            <a:fld id="{EA5CBCA1-D152-45E0-8676-F2618AB2F68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9"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70"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2" name="Date Placeholder 4"/>
          <p:cNvSpPr>
            <a:spLocks noGrp="1"/>
          </p:cNvSpPr>
          <p:nvPr>
            <p:ph type="dt" sz="half" idx="10"/>
          </p:nvPr>
        </p:nvSpPr>
        <p:spPr/>
        <p:txBody>
          <a:bodyPr/>
          <a:lstStyle/>
          <a:p>
            <a:fld id="{0D08A063-FB3C-4F59-9922-CC23F1FDF3AF}" type="datetimeFigureOut">
              <a:rPr lang="en-US" smtClean="0"/>
              <a:t>10/22/2022</a:t>
            </a:fld>
            <a:endParaRPr lang="en-US"/>
          </a:p>
        </p:txBody>
      </p:sp>
      <p:sp>
        <p:nvSpPr>
          <p:cNvPr id="1048673" name="Footer Placeholder 5"/>
          <p:cNvSpPr>
            <a:spLocks noGrp="1"/>
          </p:cNvSpPr>
          <p:nvPr>
            <p:ph type="ftr" sz="quarter" idx="11"/>
          </p:nvPr>
        </p:nvSpPr>
        <p:spPr/>
        <p:txBody>
          <a:bodyPr/>
          <a:lstStyle/>
          <a:p>
            <a:endParaRPr lang="en-US"/>
          </a:p>
        </p:txBody>
      </p:sp>
      <p:sp>
        <p:nvSpPr>
          <p:cNvPr id="1048674" name="Slide Number Placeholder 6"/>
          <p:cNvSpPr>
            <a:spLocks noGrp="1"/>
          </p:cNvSpPr>
          <p:nvPr>
            <p:ph type="sldNum" sz="quarter" idx="12"/>
          </p:nvPr>
        </p:nvSpPr>
        <p:spPr/>
        <p:txBody>
          <a:bodyPr/>
          <a:lstStyle/>
          <a:p>
            <a:fld id="{EA5CBCA1-D152-45E0-8676-F2618AB2F68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6"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37"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38"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9" name="Date Placeholder 4"/>
          <p:cNvSpPr>
            <a:spLocks noGrp="1"/>
          </p:cNvSpPr>
          <p:nvPr>
            <p:ph type="dt" sz="half" idx="10"/>
          </p:nvPr>
        </p:nvSpPr>
        <p:spPr/>
        <p:txBody>
          <a:bodyPr/>
          <a:lstStyle/>
          <a:p>
            <a:fld id="{0D08A063-FB3C-4F59-9922-CC23F1FDF3AF}" type="datetimeFigureOut">
              <a:rPr lang="en-US" smtClean="0"/>
              <a:t>10/22/2022</a:t>
            </a:fld>
            <a:endParaRPr lang="en-US"/>
          </a:p>
        </p:txBody>
      </p:sp>
      <p:sp>
        <p:nvSpPr>
          <p:cNvPr id="1048640" name="Footer Placeholder 5"/>
          <p:cNvSpPr>
            <a:spLocks noGrp="1"/>
          </p:cNvSpPr>
          <p:nvPr>
            <p:ph type="ftr" sz="quarter" idx="11"/>
          </p:nvPr>
        </p:nvSpPr>
        <p:spPr/>
        <p:txBody>
          <a:bodyPr/>
          <a:lstStyle/>
          <a:p>
            <a:endParaRPr lang="en-US"/>
          </a:p>
        </p:txBody>
      </p:sp>
      <p:sp>
        <p:nvSpPr>
          <p:cNvPr id="1048641" name="Slide Number Placeholder 6"/>
          <p:cNvSpPr>
            <a:spLocks noGrp="1"/>
          </p:cNvSpPr>
          <p:nvPr>
            <p:ph type="sldNum" sz="quarter" idx="12"/>
          </p:nvPr>
        </p:nvSpPr>
        <p:spPr/>
        <p:txBody>
          <a:bodyPr/>
          <a:lstStyle/>
          <a:p>
            <a:fld id="{EA5CBCA1-D152-45E0-8676-F2618AB2F68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08A063-FB3C-4F59-9922-CC23F1FDF3AF}" type="datetimeFigureOut">
              <a:rPr lang="en-US" smtClean="0"/>
              <a:t>10/22/2022</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CBCA1-D152-45E0-8676-F2618AB2F68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685800" y="609600"/>
            <a:ext cx="7772400" cy="1470025"/>
          </a:xfrm>
        </p:spPr>
        <p:txBody>
          <a:bodyPr>
            <a:noAutofit/>
          </a:bodyPr>
          <a:lstStyle/>
          <a:p>
            <a:r>
              <a:rPr lang="en-US" sz="48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Stamford University Bangladesh</a:t>
            </a:r>
            <a:br>
              <a:rPr lang="en-US" sz="4800"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1048587" name="Subtitle 3"/>
          <p:cNvSpPr>
            <a:spLocks noGrp="1"/>
          </p:cNvSpPr>
          <p:nvPr>
            <p:ph type="subTitle" idx="1"/>
          </p:nvPr>
        </p:nvSpPr>
        <p:spPr>
          <a:xfrm>
            <a:off x="1562099" y="1828800"/>
            <a:ext cx="6400800" cy="4495800"/>
          </a:xfrm>
        </p:spPr>
        <p:txBody>
          <a:bodyPr>
            <a:normAutofit fontScale="93333"/>
          </a:bodyPr>
          <a:lstStyle/>
          <a:p>
            <a:pPr algn="l"/>
            <a:r>
              <a:rPr lang="en-US" sz="1800" b="1" dirty="0">
                <a:solidFill>
                  <a:schemeClr val="tx1"/>
                </a:solidFill>
                <a:latin typeface="Times New Roman" panose="02020603050405020304" pitchFamily="18" charset="0"/>
                <a:cs typeface="Times New Roman" panose="02020603050405020304" pitchFamily="18" charset="0"/>
              </a:rPr>
              <a:t>Submitted To</a:t>
            </a:r>
          </a:p>
          <a:p>
            <a:pPr algn="l"/>
            <a:r>
              <a:rPr lang="en-US" sz="1600" dirty="0">
                <a:solidFill>
                  <a:schemeClr val="tx1"/>
                </a:solidFill>
                <a:latin typeface="Times New Roman" panose="02020603050405020304" pitchFamily="18" charset="0"/>
                <a:cs typeface="Times New Roman" panose="02020603050405020304" pitchFamily="18" charset="0"/>
              </a:rPr>
              <a:t>Prof.Dr.Muhammad Aminul Haque Akhand</a:t>
            </a:r>
          </a:p>
          <a:p>
            <a:pPr algn="l"/>
            <a:r>
              <a:rPr lang="en-US" sz="1600" dirty="0">
                <a:solidFill>
                  <a:schemeClr val="tx1"/>
                </a:solidFill>
                <a:latin typeface="Times New Roman" panose="02020603050405020304" pitchFamily="18" charset="0"/>
                <a:cs typeface="Times New Roman" panose="02020603050405020304" pitchFamily="18" charset="0"/>
              </a:rPr>
              <a:t>Course Name:Evolutionery Algorithm</a:t>
            </a:r>
          </a:p>
          <a:p>
            <a:pPr algn="l"/>
            <a:r>
              <a:rPr lang="en-US" sz="1600" dirty="0">
                <a:solidFill>
                  <a:schemeClr val="tx1"/>
                </a:solidFill>
                <a:latin typeface="Times New Roman" panose="02020603050405020304" pitchFamily="18" charset="0"/>
                <a:cs typeface="Times New Roman" panose="02020603050405020304" pitchFamily="18" charset="0"/>
              </a:rPr>
              <a:t>Course Code: MCSE-662</a:t>
            </a:r>
          </a:p>
          <a:p>
            <a:pPr algn="l"/>
            <a:r>
              <a:rPr lang="en-US" sz="1600" dirty="0">
                <a:solidFill>
                  <a:schemeClr val="tx1"/>
                </a:solidFill>
                <a:latin typeface="Times New Roman" panose="02020603050405020304" pitchFamily="18" charset="0"/>
                <a:cs typeface="Times New Roman" panose="02020603050405020304" pitchFamily="18" charset="0"/>
              </a:rPr>
              <a:t>Stamford University Bangladesh</a:t>
            </a:r>
          </a:p>
          <a:p>
            <a:pPr algn="l"/>
            <a:r>
              <a:rPr lang="en-US" sz="1800" dirty="0">
                <a:solidFill>
                  <a:schemeClr val="tx1"/>
                </a:solidFill>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Submitted By</a:t>
            </a:r>
          </a:p>
          <a:p>
            <a:pPr algn="l"/>
            <a:r>
              <a:rPr lang="en-US" sz="1800" b="1" dirty="0">
                <a:solidFill>
                  <a:schemeClr val="tx1"/>
                </a:solidFill>
                <a:latin typeface="Times New Roman" panose="02020603050405020304" pitchFamily="18" charset="0"/>
                <a:cs typeface="Times New Roman" panose="02020603050405020304" pitchFamily="18" charset="0"/>
              </a:rPr>
              <a:t>                                                           </a:t>
            </a:r>
            <a:r>
              <a:rPr lang="en-US" sz="1500" dirty="0">
                <a:solidFill>
                  <a:schemeClr val="tx1"/>
                </a:solidFill>
                <a:latin typeface="Times New Roman" panose="02020603050405020304" pitchFamily="18" charset="0"/>
                <a:cs typeface="Times New Roman" panose="02020603050405020304" pitchFamily="18" charset="0"/>
              </a:rPr>
              <a:t>MCE 079 05534 Rokibul Hasan</a:t>
            </a:r>
          </a:p>
          <a:p>
            <a:pPr algn="l"/>
            <a:r>
              <a:rPr lang="en-US" sz="1500" dirty="0">
                <a:solidFill>
                  <a:schemeClr val="tx1"/>
                </a:solidFill>
                <a:latin typeface="Times New Roman" panose="02020603050405020304" pitchFamily="18" charset="0"/>
                <a:cs typeface="Times New Roman" panose="02020603050405020304" pitchFamily="18" charset="0"/>
              </a:rPr>
              <a:t>                                                                        MCE 079 05535 Sumon Kumar Ghosh</a:t>
            </a:r>
          </a:p>
          <a:p>
            <a:pPr algn="l"/>
            <a:r>
              <a:rPr lang="en-US" sz="1500" dirty="0">
                <a:solidFill>
                  <a:schemeClr val="tx1"/>
                </a:solidFill>
                <a:latin typeface="Times New Roman" panose="02020603050405020304" pitchFamily="18" charset="0"/>
                <a:cs typeface="Times New Roman" panose="02020603050405020304" pitchFamily="18" charset="0"/>
              </a:rPr>
              <a:t>                                                                        MCE 079 05536 </a:t>
            </a:r>
            <a:r>
              <a:rPr lang="en-US" sz="1500" dirty="0" err="1">
                <a:solidFill>
                  <a:schemeClr val="tx1"/>
                </a:solidFill>
                <a:latin typeface="Times New Roman" panose="02020603050405020304" pitchFamily="18" charset="0"/>
                <a:cs typeface="Times New Roman" panose="02020603050405020304" pitchFamily="18" charset="0"/>
              </a:rPr>
              <a:t>Shyed</a:t>
            </a:r>
            <a:r>
              <a:rPr lang="en-US" sz="1500" dirty="0">
                <a:solidFill>
                  <a:schemeClr val="tx1"/>
                </a:solidFill>
                <a:latin typeface="Times New Roman" panose="02020603050405020304" pitchFamily="18" charset="0"/>
                <a:cs typeface="Times New Roman" panose="02020603050405020304" pitchFamily="18" charset="0"/>
              </a:rPr>
              <a:t> Shahriar </a:t>
            </a:r>
            <a:r>
              <a:rPr lang="en-US" sz="1500" dirty="0" err="1">
                <a:solidFill>
                  <a:schemeClr val="tx1"/>
                </a:solidFill>
                <a:latin typeface="Times New Roman" panose="02020603050405020304" pitchFamily="18" charset="0"/>
                <a:cs typeface="Times New Roman" panose="02020603050405020304" pitchFamily="18" charset="0"/>
              </a:rPr>
              <a:t>Housaini</a:t>
            </a:r>
            <a:endParaRPr lang="en-US" sz="1500" dirty="0">
              <a:solidFill>
                <a:schemeClr val="tx1"/>
              </a:solidFill>
              <a:latin typeface="Times New Roman" panose="02020603050405020304" pitchFamily="18" charset="0"/>
              <a:cs typeface="Times New Roman" panose="02020603050405020304" pitchFamily="18" charset="0"/>
            </a:endParaRPr>
          </a:p>
          <a:p>
            <a:pPr algn="l"/>
            <a:r>
              <a:rPr lang="en-US" sz="1500" dirty="0">
                <a:solidFill>
                  <a:schemeClr val="tx1"/>
                </a:solidFill>
                <a:latin typeface="Times New Roman" panose="02020603050405020304" pitchFamily="18" charset="0"/>
                <a:cs typeface="Times New Roman" panose="02020603050405020304" pitchFamily="18" charset="0"/>
              </a:rPr>
              <a:t>                                                                        MCE 079 05537 </a:t>
            </a:r>
            <a:r>
              <a:rPr lang="en-US" sz="1500" dirty="0" err="1">
                <a:solidFill>
                  <a:schemeClr val="tx1"/>
                </a:solidFill>
                <a:latin typeface="Times New Roman" panose="02020603050405020304" pitchFamily="18" charset="0"/>
                <a:cs typeface="Times New Roman" panose="02020603050405020304" pitchFamily="18" charset="0"/>
              </a:rPr>
              <a:t>Anjan</a:t>
            </a:r>
            <a:r>
              <a:rPr lang="en-US" sz="1500" dirty="0">
                <a:solidFill>
                  <a:schemeClr val="tx1"/>
                </a:solidFill>
                <a:latin typeface="Times New Roman" panose="02020603050405020304" pitchFamily="18" charset="0"/>
                <a:cs typeface="Times New Roman" panose="02020603050405020304" pitchFamily="18" charset="0"/>
              </a:rPr>
              <a:t> Chandra Das</a:t>
            </a:r>
          </a:p>
          <a:p>
            <a:pPr algn="l"/>
            <a:r>
              <a:rPr lang="en-US" sz="1500" dirty="0">
                <a:solidFill>
                  <a:schemeClr val="tx1"/>
                </a:solidFill>
                <a:latin typeface="Times New Roman" panose="02020603050405020304" pitchFamily="18" charset="0"/>
                <a:cs typeface="Times New Roman" panose="02020603050405020304" pitchFamily="18" charset="0"/>
              </a:rPr>
              <a:t>                                                                        MCE 079 05538 Abdul Bari </a:t>
            </a:r>
            <a:r>
              <a:rPr lang="en-US" sz="1600" dirty="0">
                <a:solidFill>
                  <a:schemeClr val="tx1"/>
                </a:solidFill>
                <a:latin typeface="Times New Roman" panose="02020603050405020304" pitchFamily="18" charset="0"/>
                <a:cs typeface="Times New Roman" panose="02020603050405020304" pitchFamily="18" charset="0"/>
              </a:rPr>
              <a:t>                                </a:t>
            </a:r>
          </a:p>
          <a:p>
            <a:pPr algn="l"/>
            <a:r>
              <a:rPr lang="en-US" sz="1600" dirty="0">
                <a:solidFill>
                  <a:schemeClr val="tx1"/>
                </a:solidFill>
                <a:latin typeface="Times New Roman" panose="02020603050405020304" pitchFamily="18" charset="0"/>
                <a:cs typeface="Times New Roman" panose="02020603050405020304" pitchFamily="18" charset="0"/>
              </a:rPr>
              <a:t>                                                                                </a:t>
            </a:r>
          </a:p>
          <a:p>
            <a:pPr algn="l"/>
            <a:r>
              <a:rPr lang="en-US" sz="1600" dirty="0">
                <a:solidFill>
                  <a:schemeClr val="tx1"/>
                </a:solidFill>
                <a:latin typeface="Times New Roman" panose="02020603050405020304" pitchFamily="18" charset="0"/>
                <a:cs typeface="Times New Roman" panose="02020603050405020304" pitchFamily="18" charset="0"/>
              </a:rPr>
              <a:t>				         </a:t>
            </a:r>
            <a:r>
              <a:rPr lang="en-US" sz="1600" b="1" dirty="0">
                <a:solidFill>
                  <a:schemeClr val="tx1"/>
                </a:solidFill>
                <a:latin typeface="Times New Roman" panose="02020603050405020304" pitchFamily="18" charset="0"/>
                <a:cs typeface="Times New Roman" panose="02020603050405020304" pitchFamily="18" charset="0"/>
              </a:rPr>
              <a:t>Group:3</a:t>
            </a:r>
          </a:p>
          <a:p>
            <a:r>
              <a:rPr lang="en-US" sz="1600" dirty="0">
                <a:solidFill>
                  <a:schemeClr val="tx1"/>
                </a:solidFill>
                <a:latin typeface="Times New Roman" panose="02020603050405020304" pitchFamily="18" charset="0"/>
                <a:cs typeface="Times New Roman" panose="02020603050405020304" pitchFamily="18" charset="0"/>
              </a:rPr>
              <a:t>Date:21/10/2022 	            Program: Masters of Science</a:t>
            </a:r>
          </a:p>
          <a:p>
            <a:pPr algn="l"/>
            <a:r>
              <a:rPr lang="en-US" sz="1600" dirty="0">
                <a:solidFill>
                  <a:schemeClr val="tx1"/>
                </a:solidFill>
                <a:latin typeface="Times New Roman" panose="02020603050405020304" pitchFamily="18" charset="0"/>
                <a:cs typeface="Times New Roman" panose="02020603050405020304" pitchFamily="18" charset="0"/>
              </a:rPr>
              <a:t>		                             Stamford University Bangladesh</a:t>
            </a:r>
            <a:endParaRPr lang="zh-CN" altLang="en-US" dirty="0">
              <a:latin typeface="Times New Roman" panose="02020603050405020304" pitchFamily="18" charset="0"/>
              <a:cs typeface="Times New Roman" panose="02020603050405020304" pitchFamily="18" charset="0"/>
            </a:endParaRPr>
          </a:p>
          <a:p>
            <a:pPr algn="l"/>
            <a:endParaRPr lang="en-US" sz="16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Experimental</a:t>
            </a:r>
            <a:r>
              <a:rPr lang="en-US" dirty="0"/>
              <a:t> Setting</a:t>
            </a:r>
          </a:p>
        </p:txBody>
      </p:sp>
      <p:sp>
        <p:nvSpPr>
          <p:cNvPr id="1048601" name="Content Placeholder 2"/>
          <p:cNvSpPr>
            <a:spLocks noGrp="1"/>
          </p:cNvSpPr>
          <p:nvPr>
            <p:ph idx="1"/>
          </p:nvPr>
        </p:nvSpPr>
        <p:spPr/>
        <p:txBody>
          <a:bodyPr>
            <a:normAutofit fontScale="94444"/>
          </a:bodyPr>
          <a:lstStyle/>
          <a:p>
            <a:pPr marL="0" indent="0" algn="just">
              <a:buNone/>
            </a:pPr>
            <a:r>
              <a:rPr lang="en-US" sz="1800" dirty="0"/>
              <a:t>In the feature selection tests, the genetic algorithm (GA), binary firefly algorithm (BFA), binary cuckoo search (BCS), BPSO, and binary bat algorithm (BBA) are introduced as the comparison algorithms. Moreover, the key parameter setups of these comparison algorithms as well as the proposed IBPSO are listed in Table 3. In addition, the maximum number of iterations for each algorithm is set as 200, the population size (number of searching agents) is 20, and the dimension of solution is equal to the feature number of each dataset. Note that the performance of a metaheuristic’s algorithm is directly affected by the population size and the number of iterations. Specifically, if the algorithm is with large population size, it may achieve better optimization performance than the algorithm with small population size. Moreover, if an algorithm has more numbers of iterations, then it may obtain better results than the algorithm with less numbers of iterations. Thus, we use the same population size and the number of iterations for each algorithm to make a fair comparison between different algorithms.</a:t>
            </a:r>
          </a:p>
        </p:txBody>
      </p:sp>
    </p:spTree>
    <p:extLst>
      <p:ext uri="{BB962C8B-B14F-4D97-AF65-F5344CB8AC3E}">
        <p14:creationId xmlns:p14="http://schemas.microsoft.com/office/powerpoint/2010/main" val="1359988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438314-B3D9-4269-9E88-F04CD06F4E13}"/>
              </a:ext>
            </a:extLst>
          </p:cNvPr>
          <p:cNvPicPr>
            <a:picLocks noChangeAspect="1"/>
          </p:cNvPicPr>
          <p:nvPr/>
        </p:nvPicPr>
        <p:blipFill rotWithShape="1">
          <a:blip r:embed="rId2"/>
          <a:srcRect b="13043"/>
          <a:stretch/>
        </p:blipFill>
        <p:spPr>
          <a:xfrm>
            <a:off x="1524000" y="1524000"/>
            <a:ext cx="5838825" cy="1905000"/>
          </a:xfrm>
          <a:prstGeom prst="rect">
            <a:avLst/>
          </a:prstGeom>
        </p:spPr>
      </p:pic>
      <p:sp>
        <p:nvSpPr>
          <p:cNvPr id="5" name="Rectangle 4">
            <a:extLst>
              <a:ext uri="{FF2B5EF4-FFF2-40B4-BE49-F238E27FC236}">
                <a16:creationId xmlns:a16="http://schemas.microsoft.com/office/drawing/2014/main" id="{A2282CCC-ABB5-4AA9-94F1-CAF52F3BA79D}"/>
              </a:ext>
            </a:extLst>
          </p:cNvPr>
          <p:cNvSpPr/>
          <p:nvPr/>
        </p:nvSpPr>
        <p:spPr>
          <a:xfrm>
            <a:off x="1219200" y="3886200"/>
            <a:ext cx="7218446" cy="2308324"/>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Each algorithm is independently run for 30 times to solve the feature selection problems of these selected datasets, and the numerical statistics results will be presented. Moreover, in each test, we use 80 % of the instances for training, and the rest ones are used for testing, which is a common way adopted by several previous works. The computer used for the tests is with an Intel(R) Xeon(R) E5-2630 v4 CPU and the RAM is 32 GB. Moreover, the abovementioned algorithms for feature selections are implemented by Python.</a:t>
            </a:r>
          </a:p>
        </p:txBody>
      </p:sp>
      <p:sp>
        <p:nvSpPr>
          <p:cNvPr id="6" name="Rectangle 5">
            <a:extLst>
              <a:ext uri="{FF2B5EF4-FFF2-40B4-BE49-F238E27FC236}">
                <a16:creationId xmlns:a16="http://schemas.microsoft.com/office/drawing/2014/main" id="{CA4FEB4D-7142-4C95-85E7-C9FACBFDE435}"/>
              </a:ext>
            </a:extLst>
          </p:cNvPr>
          <p:cNvSpPr/>
          <p:nvPr/>
        </p:nvSpPr>
        <p:spPr>
          <a:xfrm>
            <a:off x="1241612" y="304800"/>
            <a:ext cx="6705600" cy="769441"/>
          </a:xfrm>
          <a:prstGeom prst="rect">
            <a:avLst/>
          </a:prstGeom>
        </p:spPr>
        <p:txBody>
          <a:bodyPr wrap="square">
            <a:spAutoFit/>
          </a:bodyPr>
          <a:lstStyle/>
          <a:p>
            <a:pPr algn="ctr"/>
            <a:r>
              <a:rPr lang="en-US" sz="4400" dirty="0">
                <a:latin typeface="Times New Roman" panose="02020603050405020304" pitchFamily="18" charset="0"/>
                <a:cs typeface="Times New Roman" panose="02020603050405020304" pitchFamily="18" charset="0"/>
              </a:rPr>
              <a:t>Experimental Setting</a:t>
            </a:r>
          </a:p>
        </p:txBody>
      </p:sp>
      <p:sp>
        <p:nvSpPr>
          <p:cNvPr id="2" name="TextBox 1"/>
          <p:cNvSpPr txBox="1"/>
          <p:nvPr/>
        </p:nvSpPr>
        <p:spPr>
          <a:xfrm>
            <a:off x="1524000" y="3429000"/>
            <a:ext cx="5991225"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 Parameter Setups of Different Algorithms</a:t>
            </a:r>
          </a:p>
        </p:txBody>
      </p:sp>
    </p:spTree>
    <p:extLst>
      <p:ext uri="{BB962C8B-B14F-4D97-AF65-F5344CB8AC3E}">
        <p14:creationId xmlns:p14="http://schemas.microsoft.com/office/powerpoint/2010/main" val="70730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Experimental Result</a:t>
            </a:r>
          </a:p>
        </p:txBody>
      </p:sp>
      <p:sp>
        <p:nvSpPr>
          <p:cNvPr id="1048601" name="Content Placeholder 2"/>
          <p:cNvSpPr>
            <a:spLocks noGrp="1"/>
          </p:cNvSpPr>
          <p:nvPr>
            <p:ph idx="1"/>
          </p:nvPr>
        </p:nvSpPr>
        <p:spPr/>
        <p:txBody>
          <a:bodyPr>
            <a:normAutofit fontScale="94444"/>
          </a:bodyPr>
          <a:lstStyle/>
          <a:p>
            <a:pPr marL="0" indent="0" algn="just">
              <a:buNone/>
            </a:pPr>
            <a:r>
              <a:rPr lang="en-US" sz="1800" dirty="0">
                <a:latin typeface="Times New Roman" panose="02020603050405020304" pitchFamily="18" charset="0"/>
                <a:cs typeface="Times New Roman" panose="02020603050405020304" pitchFamily="18" charset="0"/>
              </a:rPr>
              <a:t>Performance Evaluations of Different Algorithms: The results of the selected 16 datasets are shown in two separated tables. It can be seen from the tables that the proposed IBPSO algorithm achieves the best average fitness function values on 12 datasets, which means it has better performance than other comparison algorithms.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Feature Selection Accuracies: Similarly, the numerical statistics results of different algorithms for each dataset are presented in these tables. As can be seen, IBPSO algorithm achieves the best average accuracies of feature selection results on 10 datasets and the best accuracy results on 13 datasets. Thus, IBPSO algorithm has the best performance in terms of feature selection accuracies on these selected datasets compared to other algorithms</a:t>
            </a:r>
          </a:p>
        </p:txBody>
      </p:sp>
    </p:spTree>
    <p:extLst>
      <p:ext uri="{BB962C8B-B14F-4D97-AF65-F5344CB8AC3E}">
        <p14:creationId xmlns:p14="http://schemas.microsoft.com/office/powerpoint/2010/main" val="4213567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F20417D9-C688-4560-BE39-94F85BCA2EB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15AA0993-E5C9-4970-B267-DA3C6955C27C}"/>
              </a:ext>
            </a:extLst>
          </p:cNvPr>
          <p:cNvPicPr>
            <a:picLocks noChangeAspect="1"/>
          </p:cNvPicPr>
          <p:nvPr/>
        </p:nvPicPr>
        <p:blipFill>
          <a:blip r:embed="rId2"/>
          <a:stretch>
            <a:fillRect/>
          </a:stretch>
        </p:blipFill>
        <p:spPr>
          <a:xfrm>
            <a:off x="2814637" y="304800"/>
            <a:ext cx="3514725" cy="5314950"/>
          </a:xfrm>
          <a:prstGeom prst="rect">
            <a:avLst/>
          </a:prstGeom>
        </p:spPr>
      </p:pic>
      <p:sp>
        <p:nvSpPr>
          <p:cNvPr id="7" name="Rectangle 6">
            <a:extLst>
              <a:ext uri="{FF2B5EF4-FFF2-40B4-BE49-F238E27FC236}">
                <a16:creationId xmlns:a16="http://schemas.microsoft.com/office/drawing/2014/main" id="{B37FD6DF-9D25-4843-B50F-269D3041777B}"/>
              </a:ext>
            </a:extLst>
          </p:cNvPr>
          <p:cNvSpPr/>
          <p:nvPr/>
        </p:nvSpPr>
        <p:spPr>
          <a:xfrm>
            <a:off x="1066800" y="5791200"/>
            <a:ext cx="7306427"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Table 1 : Fitness Values Obtained by Different Algorithms (Datasets 1 to 8)</a:t>
            </a:r>
          </a:p>
        </p:txBody>
      </p:sp>
    </p:spTree>
    <p:extLst>
      <p:ext uri="{BB962C8B-B14F-4D97-AF65-F5344CB8AC3E}">
        <p14:creationId xmlns:p14="http://schemas.microsoft.com/office/powerpoint/2010/main" val="3252317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F20417D9-C688-4560-BE39-94F85BCA2EB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B37FD6DF-9D25-4843-B50F-269D3041777B}"/>
              </a:ext>
            </a:extLst>
          </p:cNvPr>
          <p:cNvSpPr/>
          <p:nvPr/>
        </p:nvSpPr>
        <p:spPr>
          <a:xfrm>
            <a:off x="1066800" y="5791200"/>
            <a:ext cx="7306427"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Table  2 : Fitness Values Obtained by Different Algorithms (Datasets 9 to 16)</a:t>
            </a:r>
          </a:p>
        </p:txBody>
      </p:sp>
      <p:pic>
        <p:nvPicPr>
          <p:cNvPr id="2" name="Picture 1">
            <a:extLst>
              <a:ext uri="{FF2B5EF4-FFF2-40B4-BE49-F238E27FC236}">
                <a16:creationId xmlns:a16="http://schemas.microsoft.com/office/drawing/2014/main" id="{BC3B2AC1-3827-4167-A380-EB800FC13583}"/>
              </a:ext>
            </a:extLst>
          </p:cNvPr>
          <p:cNvPicPr>
            <a:picLocks noChangeAspect="1"/>
          </p:cNvPicPr>
          <p:nvPr/>
        </p:nvPicPr>
        <p:blipFill>
          <a:blip r:embed="rId2"/>
          <a:stretch>
            <a:fillRect/>
          </a:stretch>
        </p:blipFill>
        <p:spPr>
          <a:xfrm>
            <a:off x="2652712" y="533400"/>
            <a:ext cx="3533775" cy="5076825"/>
          </a:xfrm>
          <a:prstGeom prst="rect">
            <a:avLst/>
          </a:prstGeom>
        </p:spPr>
      </p:pic>
    </p:spTree>
    <p:extLst>
      <p:ext uri="{BB962C8B-B14F-4D97-AF65-F5344CB8AC3E}">
        <p14:creationId xmlns:p14="http://schemas.microsoft.com/office/powerpoint/2010/main" val="16454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normAutofit/>
          </a:bodyPr>
          <a:lstStyle/>
          <a:p>
            <a:r>
              <a:rPr lang="en-US" dirty="0"/>
              <a:t>Limitations of IBPSO</a:t>
            </a:r>
            <a:endParaRPr lang="en-US" dirty="0">
              <a:latin typeface="Times New Roman" panose="02020603050405020304" pitchFamily="18" charset="0"/>
              <a:cs typeface="Times New Roman" panose="02020603050405020304" pitchFamily="18" charset="0"/>
            </a:endParaRPr>
          </a:p>
        </p:txBody>
      </p:sp>
      <p:sp>
        <p:nvSpPr>
          <p:cNvPr id="1048601" name="Content Placeholder 2"/>
          <p:cNvSpPr>
            <a:spLocks noGrp="1"/>
          </p:cNvSpPr>
          <p:nvPr>
            <p:ph idx="1"/>
          </p:nvPr>
        </p:nvSpPr>
        <p:spPr/>
        <p:txBody>
          <a:bodyPr>
            <a:normAutofit fontScale="94444"/>
          </a:bodyPr>
          <a:lstStyle/>
          <a:p>
            <a:pPr marL="0" indent="0" algn="just">
              <a:buNone/>
            </a:pPr>
            <a:r>
              <a:rPr lang="en-US" sz="1800" dirty="0">
                <a:latin typeface="Times New Roman" panose="02020603050405020304" pitchFamily="18" charset="0"/>
                <a:cs typeface="Times New Roman" panose="02020603050405020304" pitchFamily="18" charset="0"/>
              </a:rPr>
              <a:t>Although the proposed IBPSO performs better performance than some other algorithms for the selected datasets, it still has some limitations. We think that the main limitations of this algorithm are as follows. First, the number of parameters in IBPSO is relatively more than some other approaches such as the conventional PSO algorithm, since the introduced improved factors bring more parameters. Thus, it is difficult to tune all the parameters of IBPSO for different applications, e.g., for solving other binary optimization problems. Second, IBPSO takes more experiment time than other algorithms even if they have the same computational complexity, and this can be reflected in Tables 1 and 2. This is because that the introduced improved factors need extra computing time</a:t>
            </a:r>
          </a:p>
        </p:txBody>
      </p:sp>
    </p:spTree>
    <p:extLst>
      <p:ext uri="{BB962C8B-B14F-4D97-AF65-F5344CB8AC3E}">
        <p14:creationId xmlns:p14="http://schemas.microsoft.com/office/powerpoint/2010/main" val="2202568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1048601" name="Content Placeholder 2"/>
          <p:cNvSpPr>
            <a:spLocks noGrp="1"/>
          </p:cNvSpPr>
          <p:nvPr>
            <p:ph idx="1"/>
          </p:nvPr>
        </p:nvSpPr>
        <p:spPr/>
        <p:txBody>
          <a:bodyPr>
            <a:normAutofit fontScale="94444"/>
          </a:bodyPr>
          <a:lstStyle/>
          <a:p>
            <a:pPr marL="0" indent="0" algn="just">
              <a:buNone/>
            </a:pPr>
            <a:r>
              <a:rPr lang="en-US" sz="1800" dirty="0">
                <a:latin typeface="Times New Roman" panose="02020603050405020304" pitchFamily="18" charset="0"/>
                <a:cs typeface="Times New Roman" panose="02020603050405020304" pitchFamily="18" charset="0"/>
              </a:rPr>
              <a:t>In this paper, the feature selection problem is investigated. First, a joint feature selection problem is formulated, and then we propose an efficient algorithm called IBPSO to solve the formulated problem. In IBPSO, we first introduce the Lévy flight mechanism to improve the local search performance of the algorithm. Second, a weighting inertia coefficient operator is proposed to enhance the global search ability. Moreover, we use the mutation mechanism to improve the population diversity of the algorithm. Finally, a binary method is adopted to make the continuous algorithm suitable for the binary feature selection problem. Experiments are conducted on several classical datasets for the evaluations of the proposed algorithm, and the results show that the overall performance of IBPSO outperforms GA, BFA, BCS, BPSO and BBA for solving the feature selection problem. In our future work, more test datasets will be considered to further evaluate the proposed algorithm</a:t>
            </a:r>
          </a:p>
        </p:txBody>
      </p:sp>
    </p:spTree>
    <p:extLst>
      <p:ext uri="{BB962C8B-B14F-4D97-AF65-F5344CB8AC3E}">
        <p14:creationId xmlns:p14="http://schemas.microsoft.com/office/powerpoint/2010/main" val="696310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p:txBody>
          <a:bodyPr>
            <a:normAutofit fontScale="90000"/>
          </a:bodyPr>
          <a:lstStyle/>
          <a:p>
            <a:r>
              <a:rPr lang="en-US" sz="4900" dirty="0">
                <a:latin typeface="Times New Roman" panose="02020603050405020304" pitchFamily="18" charset="0"/>
                <a:cs typeface="Times New Roman" panose="02020603050405020304" pitchFamily="18" charset="0"/>
              </a:rPr>
              <a:t>References</a:t>
            </a:r>
            <a:br>
              <a:rPr lang="en-US" b="1" dirty="0"/>
            </a:br>
            <a:endParaRPr lang="en-US" dirty="0"/>
          </a:p>
        </p:txBody>
      </p:sp>
      <p:sp>
        <p:nvSpPr>
          <p:cNvPr id="1048625" name="Content Placeholder 2"/>
          <p:cNvSpPr>
            <a:spLocks noGrp="1"/>
          </p:cNvSpPr>
          <p:nvPr>
            <p:ph idx="1"/>
          </p:nvPr>
        </p:nvSpPr>
        <p:spPr>
          <a:xfrm>
            <a:off x="457200" y="1295400"/>
            <a:ext cx="8229600" cy="4525963"/>
          </a:xfrm>
        </p:spPr>
        <p:txBody>
          <a:bodyPr>
            <a:normAutofit fontScale="99375"/>
          </a:bodyPr>
          <a:lstStyle/>
          <a:p>
            <a:r>
              <a:rPr lang="en-US" sz="1200" dirty="0"/>
              <a:t>[1] M. I. Jordan and T. M. Mitchell, ‘‘Machine learning: Trends, perspectives, and prospects,’’ Science, vol. 349, no. 6245, pp. 255–260, Jul. 2015.</a:t>
            </a:r>
          </a:p>
          <a:p>
            <a:r>
              <a:rPr lang="en-US" sz="1200" dirty="0"/>
              <a:t>[2] H. Faris, A. A. </a:t>
            </a:r>
            <a:r>
              <a:rPr lang="en-US" sz="1200" dirty="0" err="1"/>
              <a:t>Heidari</a:t>
            </a:r>
            <a:r>
              <a:rPr lang="en-US" sz="1200" dirty="0"/>
              <a:t>, A. M. Al-</a:t>
            </a:r>
            <a:r>
              <a:rPr lang="en-US" sz="1200" dirty="0" err="1"/>
              <a:t>Zoubi</a:t>
            </a:r>
            <a:r>
              <a:rPr lang="en-US" sz="1200" dirty="0"/>
              <a:t>, M. </a:t>
            </a:r>
            <a:r>
              <a:rPr lang="en-US" sz="1200" dirty="0" err="1"/>
              <a:t>Mafarja</a:t>
            </a:r>
            <a:r>
              <a:rPr lang="en-US" sz="1200" dirty="0"/>
              <a:t>, I. </a:t>
            </a:r>
            <a:r>
              <a:rPr lang="en-US" sz="1200" dirty="0" err="1"/>
              <a:t>Aljarah</a:t>
            </a:r>
            <a:r>
              <a:rPr lang="en-US" sz="1200" dirty="0"/>
              <a:t>, M. </a:t>
            </a:r>
            <a:r>
              <a:rPr lang="en-US" sz="1200" dirty="0" err="1"/>
              <a:t>Eshtay</a:t>
            </a:r>
            <a:r>
              <a:rPr lang="en-US" sz="1200" dirty="0"/>
              <a:t>, and S. </a:t>
            </a:r>
            <a:r>
              <a:rPr lang="en-US" sz="1200" dirty="0" err="1"/>
              <a:t>Mirjalili</a:t>
            </a:r>
            <a:r>
              <a:rPr lang="en-US" sz="1200" dirty="0"/>
              <a:t>, ‘‘Time-varying hierarchical chains of </a:t>
            </a:r>
            <a:r>
              <a:rPr lang="en-US" sz="1200" dirty="0" err="1"/>
              <a:t>salps</a:t>
            </a:r>
            <a:r>
              <a:rPr lang="en-US" sz="1200" dirty="0"/>
              <a:t> with random weight networks for feature selection,’’ Expert Syst. Appl., vol. 140, Feb. 2020, Art. no. 112898. </a:t>
            </a:r>
          </a:p>
          <a:p>
            <a:r>
              <a:rPr lang="en-US" sz="1200" dirty="0"/>
              <a:t>[3] J. Li, K. Cheng, S. Wang, F. </a:t>
            </a:r>
            <a:r>
              <a:rPr lang="en-US" sz="1200" dirty="0" err="1"/>
              <a:t>Morstatter</a:t>
            </a:r>
            <a:r>
              <a:rPr lang="en-US" sz="1200" dirty="0"/>
              <a:t>, R. P. Trevino, J. Tang, and H. Liu, ‘‘Feature selection: A data perspective,’’ ACM </a:t>
            </a:r>
            <a:r>
              <a:rPr lang="en-US" sz="1200" dirty="0" err="1"/>
              <a:t>Comput</a:t>
            </a:r>
            <a:r>
              <a:rPr lang="en-US" sz="1200" dirty="0"/>
              <a:t>. </a:t>
            </a:r>
            <a:r>
              <a:rPr lang="en-US" sz="1200" dirty="0" err="1"/>
              <a:t>Surv</a:t>
            </a:r>
            <a:r>
              <a:rPr lang="en-US" sz="1200" dirty="0"/>
              <a:t>., vol. 50, no. 6, pp. 1–45, Jan. 2018.</a:t>
            </a:r>
          </a:p>
          <a:p>
            <a:r>
              <a:rPr lang="en-US" sz="1200" dirty="0"/>
              <a:t> [4] M. </a:t>
            </a:r>
            <a:r>
              <a:rPr lang="en-US" sz="1200" dirty="0" err="1"/>
              <a:t>Mafarja</a:t>
            </a:r>
            <a:r>
              <a:rPr lang="en-US" sz="1200" dirty="0"/>
              <a:t>, I. </a:t>
            </a:r>
            <a:r>
              <a:rPr lang="en-US" sz="1200" dirty="0" err="1"/>
              <a:t>Aljarah</a:t>
            </a:r>
            <a:r>
              <a:rPr lang="en-US" sz="1200" dirty="0"/>
              <a:t>, H. Faris, A. I. </a:t>
            </a:r>
            <a:r>
              <a:rPr lang="en-US" sz="1200" dirty="0" err="1"/>
              <a:t>Hammouri</a:t>
            </a:r>
            <a:r>
              <a:rPr lang="en-US" sz="1200" dirty="0"/>
              <a:t>, A. M. Al-</a:t>
            </a:r>
            <a:r>
              <a:rPr lang="en-US" sz="1200" dirty="0" err="1"/>
              <a:t>Zoubi</a:t>
            </a:r>
            <a:r>
              <a:rPr lang="en-US" sz="1200" dirty="0"/>
              <a:t>, and S. </a:t>
            </a:r>
            <a:r>
              <a:rPr lang="en-US" sz="1200" dirty="0" err="1"/>
              <a:t>Mirjalili</a:t>
            </a:r>
            <a:r>
              <a:rPr lang="en-US" sz="1200" dirty="0"/>
              <a:t>, ‘‘Binary grasshopper </a:t>
            </a:r>
            <a:r>
              <a:rPr lang="en-US" sz="1200" dirty="0" err="1"/>
              <a:t>optimisation</a:t>
            </a:r>
            <a:r>
              <a:rPr lang="en-US" sz="1200" dirty="0"/>
              <a:t> algorithm approaches for feature selection problems,’’ Expert Syst. Appl., vol. 117, pp. 267–286, Mar. 2019.</a:t>
            </a:r>
          </a:p>
          <a:p>
            <a:r>
              <a:rPr lang="en-US" sz="1200" dirty="0"/>
              <a:t> [5] Q. Al-</a:t>
            </a:r>
            <a:r>
              <a:rPr lang="en-US" sz="1200" dirty="0" err="1"/>
              <a:t>Tashi</a:t>
            </a:r>
            <a:r>
              <a:rPr lang="en-US" sz="1200" dirty="0"/>
              <a:t>, S. J. A. Kadir, H. M. </a:t>
            </a:r>
            <a:r>
              <a:rPr lang="en-US" sz="1200" dirty="0" err="1"/>
              <a:t>Rais</a:t>
            </a:r>
            <a:r>
              <a:rPr lang="en-US" sz="1200" dirty="0"/>
              <a:t>, S. </a:t>
            </a:r>
            <a:r>
              <a:rPr lang="en-US" sz="1200" dirty="0" err="1"/>
              <a:t>Mirjalili</a:t>
            </a:r>
            <a:r>
              <a:rPr lang="en-US" sz="1200" dirty="0"/>
              <a:t>, and H. </a:t>
            </a:r>
            <a:r>
              <a:rPr lang="en-US" sz="1200" dirty="0" err="1"/>
              <a:t>Alhussian</a:t>
            </a:r>
            <a:r>
              <a:rPr lang="en-US" sz="1200" dirty="0"/>
              <a:t>, ‘‘Binary optimization using hybrid grey wolf optimization for feature selection,’’ IEEE Access, vol. 7, pp. 39496–39508, 2019.</a:t>
            </a:r>
          </a:p>
          <a:p>
            <a:r>
              <a:rPr lang="en-US" sz="1200" dirty="0"/>
              <a:t> [6] H. Rao, X. Shi, A. K. </a:t>
            </a:r>
            <a:r>
              <a:rPr lang="en-US" sz="1200" dirty="0" err="1"/>
              <a:t>Rodrigue</a:t>
            </a:r>
            <a:r>
              <a:rPr lang="en-US" sz="1200" dirty="0"/>
              <a:t>, J. Feng, Y. Xia, M. </a:t>
            </a:r>
            <a:r>
              <a:rPr lang="en-US" sz="1200" dirty="0" err="1"/>
              <a:t>Elhoseny</a:t>
            </a:r>
            <a:r>
              <a:rPr lang="en-US" sz="1200" dirty="0"/>
              <a:t>, X. Yuan, and L. Gu, ‘‘Feature selection based on artificial bee colony and gradient boosting decision tree,’’ Appl. Soft </a:t>
            </a:r>
            <a:r>
              <a:rPr lang="en-US" sz="1200" dirty="0" err="1"/>
              <a:t>Comput</a:t>
            </a:r>
            <a:r>
              <a:rPr lang="en-US" sz="1200" dirty="0"/>
              <a:t>., vol. 74, pp. 634–642, Jan. 2019. </a:t>
            </a:r>
          </a:p>
          <a:p>
            <a:r>
              <a:rPr lang="en-US" sz="1200" dirty="0"/>
              <a:t>[7] J. P. </a:t>
            </a:r>
            <a:r>
              <a:rPr lang="en-US" sz="1200" dirty="0" err="1"/>
              <a:t>Barddal</a:t>
            </a:r>
            <a:r>
              <a:rPr lang="en-US" sz="1200" dirty="0"/>
              <a:t>, F. </a:t>
            </a:r>
            <a:r>
              <a:rPr lang="en-US" sz="1200" dirty="0" err="1"/>
              <a:t>Enembreck</a:t>
            </a:r>
            <a:r>
              <a:rPr lang="en-US" sz="1200" dirty="0"/>
              <a:t>, H. M. Gomes, A. </a:t>
            </a:r>
            <a:r>
              <a:rPr lang="en-US" sz="1200" dirty="0" err="1"/>
              <a:t>Bifet</a:t>
            </a:r>
            <a:r>
              <a:rPr lang="en-US" sz="1200" dirty="0"/>
              <a:t>, and B. </a:t>
            </a:r>
            <a:r>
              <a:rPr lang="en-US" sz="1200" dirty="0" err="1"/>
              <a:t>Pfahringer</a:t>
            </a:r>
            <a:r>
              <a:rPr lang="en-US" sz="1200" dirty="0"/>
              <a:t>, ‘‘Merit-guided dynamic feature selection filter for data streams,’’ Expert Syst. Appl., vol. 116, pp. 227–242, Feb. 2019. </a:t>
            </a:r>
          </a:p>
          <a:p>
            <a:r>
              <a:rPr lang="en-US" sz="1200" dirty="0"/>
              <a:t>[8] M. Ghosh, R. Guha, R. Sarkar, and A. Abraham, ‘‘A wrapper-filter feature selection technique based on ant colony optimization,’’ Neural </a:t>
            </a:r>
            <a:r>
              <a:rPr lang="en-US" sz="1200" dirty="0" err="1"/>
              <a:t>Comput</a:t>
            </a:r>
            <a:r>
              <a:rPr lang="en-US" sz="1200" dirty="0"/>
              <a:t>. Appl., pp. 1–19, Apr. 2019.</a:t>
            </a:r>
          </a:p>
          <a:p>
            <a:r>
              <a:rPr lang="en-US" sz="1200" dirty="0"/>
              <a:t>[9] J. Li, J. Tang, and H. Liu, ‘‘Reconstruction-based unsupervised feature selection: An embedded approach,’’ in Proc. 26th Int. Joint Conf. </a:t>
            </a:r>
            <a:r>
              <a:rPr lang="en-US" sz="1200" dirty="0" err="1"/>
              <a:t>Artif</a:t>
            </a:r>
            <a:r>
              <a:rPr lang="en-US" sz="1200" dirty="0"/>
              <a:t>. </a:t>
            </a:r>
            <a:r>
              <a:rPr lang="en-US" sz="1200" dirty="0" err="1"/>
              <a:t>Intell</a:t>
            </a:r>
            <a:r>
              <a:rPr lang="en-US" sz="1200" dirty="0"/>
              <a:t>., Aug. 2017, pp. 2159–2165.</a:t>
            </a:r>
          </a:p>
          <a:p>
            <a:r>
              <a:rPr lang="en-US" sz="1200" dirty="0"/>
              <a:t> [10] L. </a:t>
            </a:r>
            <a:r>
              <a:rPr lang="en-US" sz="1200" dirty="0" err="1"/>
              <a:t>Brezočnik</a:t>
            </a:r>
            <a:r>
              <a:rPr lang="en-US" sz="1200" dirty="0"/>
              <a:t>, I. </a:t>
            </a:r>
            <a:r>
              <a:rPr lang="en-US" sz="1200" dirty="0" err="1"/>
              <a:t>Fister</a:t>
            </a:r>
            <a:r>
              <a:rPr lang="en-US" sz="1200" dirty="0"/>
              <a:t>, and V. </a:t>
            </a:r>
            <a:r>
              <a:rPr lang="en-US" sz="1200" dirty="0" err="1"/>
              <a:t>Podgorelec</a:t>
            </a:r>
            <a:r>
              <a:rPr lang="en-US" sz="1200" dirty="0"/>
              <a:t>, ‘‘Swarm intelligence algorithms for feature selection: A review,’’ Appl. Sci., vol. 8, no. 9, p. 1521, 2018.</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p:txBody>
          <a:bodyPr>
            <a:normAutofit fontScale="90000"/>
          </a:bodyPr>
          <a:lstStyle/>
          <a:p>
            <a:r>
              <a:rPr lang="en-US" sz="4900" dirty="0">
                <a:latin typeface="Times New Roman" panose="02020603050405020304" pitchFamily="18" charset="0"/>
                <a:cs typeface="Times New Roman" panose="02020603050405020304" pitchFamily="18" charset="0"/>
              </a:rPr>
              <a:t>References</a:t>
            </a:r>
            <a:br>
              <a:rPr lang="en-US" b="1" dirty="0"/>
            </a:br>
            <a:endParaRPr lang="en-US" dirty="0"/>
          </a:p>
        </p:txBody>
      </p:sp>
      <p:sp>
        <p:nvSpPr>
          <p:cNvPr id="1048625" name="Content Placeholder 2"/>
          <p:cNvSpPr>
            <a:spLocks noGrp="1"/>
          </p:cNvSpPr>
          <p:nvPr>
            <p:ph idx="1"/>
          </p:nvPr>
        </p:nvSpPr>
        <p:spPr/>
        <p:txBody>
          <a:bodyPr>
            <a:normAutofit fontScale="99375"/>
          </a:bodyPr>
          <a:lstStyle/>
          <a:p>
            <a:r>
              <a:rPr lang="en-US" sz="1200" dirty="0"/>
              <a:t>[11] B. </a:t>
            </a:r>
            <a:r>
              <a:rPr lang="en-US" sz="1200" dirty="0" err="1"/>
              <a:t>Xue</a:t>
            </a:r>
            <a:r>
              <a:rPr lang="en-US" sz="1200" dirty="0"/>
              <a:t>, M. Zhang, W. N. Browne, and X. Yao, ‘‘A survey on evolutionary computation approaches to feature selection,’’ IEEE Trans. </a:t>
            </a:r>
            <a:r>
              <a:rPr lang="en-US" sz="1200" dirty="0" err="1"/>
              <a:t>Evol</a:t>
            </a:r>
            <a:r>
              <a:rPr lang="en-US" sz="1200" dirty="0"/>
              <a:t>. </a:t>
            </a:r>
            <a:r>
              <a:rPr lang="en-US" sz="1200" dirty="0" err="1"/>
              <a:t>Comput</a:t>
            </a:r>
            <a:r>
              <a:rPr lang="en-US" sz="1200" dirty="0"/>
              <a:t>., vol. 20, no. 4, pp. 606–626, Aug. 2016.</a:t>
            </a:r>
          </a:p>
          <a:p>
            <a:r>
              <a:rPr lang="en-US" sz="1200" dirty="0"/>
              <a:t> [12] E. </a:t>
            </a:r>
            <a:r>
              <a:rPr lang="en-US" sz="1200" dirty="0" err="1"/>
              <a:t>Aličković</a:t>
            </a:r>
            <a:r>
              <a:rPr lang="en-US" sz="1200" dirty="0"/>
              <a:t> and A. Subasi, ‘‘Breast cancer diagnosis using GA feature selection and rotation forest,’’ Neural </a:t>
            </a:r>
            <a:r>
              <a:rPr lang="en-US" sz="1200" dirty="0" err="1"/>
              <a:t>Comput</a:t>
            </a:r>
            <a:r>
              <a:rPr lang="en-US" sz="1200" dirty="0"/>
              <a:t>. Appl., vol. 28, no. 4, pp. 753–763, Apr. 2017. </a:t>
            </a:r>
          </a:p>
          <a:p>
            <a:r>
              <a:rPr lang="en-US" sz="1200" dirty="0"/>
              <a:t>[13] S. </a:t>
            </a:r>
            <a:r>
              <a:rPr lang="en-US" sz="1200" dirty="0" err="1"/>
              <a:t>Kashef</a:t>
            </a:r>
            <a:r>
              <a:rPr lang="en-US" sz="1200" dirty="0"/>
              <a:t> and H. </a:t>
            </a:r>
            <a:r>
              <a:rPr lang="en-US" sz="1200" dirty="0" err="1"/>
              <a:t>Nezamabadi</a:t>
            </a:r>
            <a:r>
              <a:rPr lang="en-US" sz="1200" dirty="0"/>
              <a:t>-Pour, ‘‘An advanced ACO algorithm for feature subset selection,’’ Neurocomputing, vol. 147, pp. 271–279, Jan. 2015.</a:t>
            </a:r>
          </a:p>
          <a:p>
            <a:r>
              <a:rPr lang="en-US" sz="1200" dirty="0"/>
              <a:t> [14] Y. Zhang, D.-W. Gong, X.-Z. Gao, T. Tian, and X.-Y. Sun, ‘‘Binary differential evolution with self-learning for multi-objective feature selection,’’ Inf. Sci., vol. 507, pp. 67–85, Jan. 2020.</a:t>
            </a:r>
          </a:p>
          <a:p>
            <a:r>
              <a:rPr lang="en-US" sz="1200" dirty="0"/>
              <a:t> [15] Q. Al-</a:t>
            </a:r>
            <a:r>
              <a:rPr lang="en-US" sz="1200" dirty="0" err="1"/>
              <a:t>Tashi</a:t>
            </a:r>
            <a:r>
              <a:rPr lang="en-US" sz="1200" dirty="0"/>
              <a:t>, H. M. </a:t>
            </a:r>
            <a:r>
              <a:rPr lang="en-US" sz="1200" dirty="0" err="1"/>
              <a:t>Rais</a:t>
            </a:r>
            <a:r>
              <a:rPr lang="en-US" sz="1200" dirty="0"/>
              <a:t>, S. J. Abdulkadir, S. </a:t>
            </a:r>
            <a:r>
              <a:rPr lang="en-US" sz="1200" dirty="0" err="1"/>
              <a:t>Mirjalili</a:t>
            </a:r>
            <a:r>
              <a:rPr lang="en-US" sz="1200" dirty="0"/>
              <a:t>, and H. </a:t>
            </a:r>
            <a:r>
              <a:rPr lang="en-US" sz="1200" dirty="0" err="1"/>
              <a:t>Alhussian</a:t>
            </a:r>
            <a:r>
              <a:rPr lang="en-US" sz="1200" dirty="0"/>
              <a:t>, ‘‘A review of grey wolf optimizer-based feature selection methods for classification,’’ in Evolutionary Machine Learning Techniques. Singapore: Springer, 2020, pp. 273–286. [16] K. </a:t>
            </a:r>
            <a:r>
              <a:rPr lang="en-US" sz="1200" dirty="0" err="1"/>
              <a:t>Chatra</a:t>
            </a:r>
            <a:r>
              <a:rPr lang="en-US" sz="1200" dirty="0"/>
              <a:t>, V. </a:t>
            </a:r>
            <a:r>
              <a:rPr lang="en-US" sz="1200" dirty="0" err="1"/>
              <a:t>Kuppili</a:t>
            </a:r>
            <a:r>
              <a:rPr lang="en-US" sz="1200" dirty="0"/>
              <a:t>, and D. R. </a:t>
            </a:r>
            <a:r>
              <a:rPr lang="en-US" sz="1200" dirty="0" err="1"/>
              <a:t>Edla</a:t>
            </a:r>
            <a:r>
              <a:rPr lang="en-US" sz="1200" dirty="0"/>
              <a:t>, ‘‘Texture image classification using deep neural network and binary dragon fly optimization with a novel fitness function,’’ Wireless Pers. </a:t>
            </a:r>
            <a:r>
              <a:rPr lang="en-US" sz="1200" dirty="0" err="1"/>
              <a:t>Commun</a:t>
            </a:r>
            <a:r>
              <a:rPr lang="en-US" sz="1200" dirty="0"/>
              <a:t>., vol. 108, no. 3, pp. 1513–1528, Oct. 2019. </a:t>
            </a:r>
          </a:p>
          <a:p>
            <a:r>
              <a:rPr lang="en-US" sz="1200" dirty="0"/>
              <a:t>[17] S. Yadav, A. </a:t>
            </a:r>
            <a:r>
              <a:rPr lang="en-US" sz="1200" dirty="0" err="1"/>
              <a:t>Ekbal</a:t>
            </a:r>
            <a:r>
              <a:rPr lang="en-US" sz="1200" dirty="0"/>
              <a:t>, and S. </a:t>
            </a:r>
            <a:r>
              <a:rPr lang="en-US" sz="1200" dirty="0" err="1"/>
              <a:t>Saha</a:t>
            </a:r>
            <a:r>
              <a:rPr lang="en-US" sz="1200" dirty="0"/>
              <a:t>, ‘‘Feature selection for entity extraction from multiple biomedical corpora: A PSO-based approach,’’ Soft </a:t>
            </a:r>
            <a:r>
              <a:rPr lang="en-US" sz="1200" dirty="0" err="1"/>
              <a:t>Comput</a:t>
            </a:r>
            <a:r>
              <a:rPr lang="en-US" sz="1200" dirty="0"/>
              <a:t>., vol. 22, no. 20, pp. 6881–6904, Oct. 2018.</a:t>
            </a:r>
          </a:p>
          <a:p>
            <a:r>
              <a:rPr lang="en-US" sz="1200" dirty="0"/>
              <a:t> [18] Y. Hou, J. Li, H. Yu, and Z. Li, ‘‘BIFFOA: A novel binary improved fruit fly algorithm for feature selection,’’ IEEE Access, vol. 7, pp. 81177–81194, 2019.</a:t>
            </a:r>
          </a:p>
          <a:p>
            <a:r>
              <a:rPr lang="en-US" sz="1200" dirty="0"/>
              <a:t> [19] H. Liu and Z. Zhao, ‘‘Manipulating data and dimension reduction methods: Feature selection,’’ in Computational Complexity: Theory, Techniques, and Applications. New York, NY, USA: Springer, 2012, pp. 1790–1800. </a:t>
            </a:r>
          </a:p>
          <a:p>
            <a:r>
              <a:rPr lang="en-US" sz="1200" dirty="0"/>
              <a:t>[20] H. Liu, H. </a:t>
            </a:r>
            <a:r>
              <a:rPr lang="en-US" sz="1200" dirty="0" err="1"/>
              <a:t>Motoda</a:t>
            </a:r>
            <a:r>
              <a:rPr lang="en-US" sz="1200" dirty="0"/>
              <a:t>, R. </a:t>
            </a:r>
            <a:r>
              <a:rPr lang="en-US" sz="1200" dirty="0" err="1"/>
              <a:t>Setiono</a:t>
            </a:r>
            <a:r>
              <a:rPr lang="en-US" sz="1200" dirty="0"/>
              <a:t>, and Z. Zhao, ‘‘Feature selection: An ever evolving frontier in data mining,’’ in Proc. 4th Workshop Feature Selection Data Mining, 2010, pp. 4–13.</a:t>
            </a:r>
          </a:p>
        </p:txBody>
      </p:sp>
    </p:spTree>
    <p:extLst>
      <p:ext uri="{BB962C8B-B14F-4D97-AF65-F5344CB8AC3E}">
        <p14:creationId xmlns:p14="http://schemas.microsoft.com/office/powerpoint/2010/main" val="4102869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p:txBody>
          <a:bodyPr>
            <a:normAutofit fontScale="90000"/>
          </a:bodyPr>
          <a:lstStyle/>
          <a:p>
            <a:r>
              <a:rPr lang="en-US" sz="4900" dirty="0">
                <a:latin typeface="Times New Roman" panose="02020603050405020304" pitchFamily="18" charset="0"/>
                <a:cs typeface="Times New Roman" panose="02020603050405020304" pitchFamily="18" charset="0"/>
              </a:rPr>
              <a:t>References</a:t>
            </a:r>
            <a:br>
              <a:rPr lang="en-US" b="1" dirty="0"/>
            </a:br>
            <a:endParaRPr lang="en-US" dirty="0"/>
          </a:p>
        </p:txBody>
      </p:sp>
      <p:sp>
        <p:nvSpPr>
          <p:cNvPr id="1048625" name="Content Placeholder 2"/>
          <p:cNvSpPr>
            <a:spLocks noGrp="1"/>
          </p:cNvSpPr>
          <p:nvPr>
            <p:ph idx="1"/>
          </p:nvPr>
        </p:nvSpPr>
        <p:spPr/>
        <p:txBody>
          <a:bodyPr>
            <a:normAutofit fontScale="99375"/>
          </a:bodyPr>
          <a:lstStyle/>
          <a:p>
            <a:r>
              <a:rPr lang="en-US" sz="1200" dirty="0"/>
              <a:t>[21] J. R. Vergara and P. A. </a:t>
            </a:r>
            <a:r>
              <a:rPr lang="en-US" sz="1200" dirty="0" err="1"/>
              <a:t>Estévez</a:t>
            </a:r>
            <a:r>
              <a:rPr lang="en-US" sz="1200" dirty="0"/>
              <a:t>, ‘‘A review of feature selection methods based on mutual information,’’ Neural </a:t>
            </a:r>
            <a:r>
              <a:rPr lang="en-US" sz="1200" dirty="0" err="1"/>
              <a:t>Comput</a:t>
            </a:r>
            <a:r>
              <a:rPr lang="en-US" sz="1200" dirty="0"/>
              <a:t>. Appl., vol. 24, no. 1, pp. 175–186, Jan. 2014. </a:t>
            </a:r>
          </a:p>
          <a:p>
            <a:r>
              <a:rPr lang="en-US" sz="1200" dirty="0"/>
              <a:t>[22] W. </a:t>
            </a:r>
            <a:r>
              <a:rPr lang="en-US" sz="1200" dirty="0" err="1"/>
              <a:t>Siedlecki</a:t>
            </a:r>
            <a:r>
              <a:rPr lang="en-US" sz="1200" dirty="0"/>
              <a:t> and J. </a:t>
            </a:r>
            <a:r>
              <a:rPr lang="en-US" sz="1200" dirty="0" err="1"/>
              <a:t>Sklansky</a:t>
            </a:r>
            <a:r>
              <a:rPr lang="en-US" sz="1200" dirty="0"/>
              <a:t>, ‘‘A note on genetic algorithms for large-scale feature selection,’’ in Handbook of Pattern Recognition and Computer Vision. Singapore: World Scientific, 1993, pp. 88–107.</a:t>
            </a:r>
          </a:p>
          <a:p>
            <a:r>
              <a:rPr lang="en-US" sz="1200" dirty="0"/>
              <a:t> [23] F. Tan, X. Fu, Y. Zhang, and A. G. Bourgeois, ‘‘A genetic algorithm-based method for feature subset selection,’’ Soft </a:t>
            </a:r>
            <a:r>
              <a:rPr lang="en-US" sz="1200" dirty="0" err="1"/>
              <a:t>Comput</a:t>
            </a:r>
            <a:r>
              <a:rPr lang="en-US" sz="1200" dirty="0"/>
              <a:t>., vol. 12, no. 2, pp. 111–120, 2008.</a:t>
            </a:r>
          </a:p>
          <a:p>
            <a:r>
              <a:rPr lang="en-US" sz="1200" dirty="0"/>
              <a:t> [24] S. Sayed, M. </a:t>
            </a:r>
            <a:r>
              <a:rPr lang="en-US" sz="1200" dirty="0" err="1"/>
              <a:t>Nassef</a:t>
            </a:r>
            <a:r>
              <a:rPr lang="en-US" sz="1200" dirty="0"/>
              <a:t>, A. </a:t>
            </a:r>
            <a:r>
              <a:rPr lang="en-US" sz="1200" dirty="0" err="1"/>
              <a:t>Badr</a:t>
            </a:r>
            <a:r>
              <a:rPr lang="en-US" sz="1200" dirty="0"/>
              <a:t>, and I. Farag, ‘‘A nested genetic algorithm for feature selection in high-dimensional cancer microarray datasets,’’ Expert Syst. Appl., vol. 121, pp. 233–243, May 2019.</a:t>
            </a:r>
          </a:p>
          <a:p>
            <a:r>
              <a:rPr lang="en-US" sz="1200" dirty="0"/>
              <a:t> [25] K. Mistry, L. Zhang, S. C. </a:t>
            </a:r>
            <a:r>
              <a:rPr lang="en-US" sz="1200" dirty="0" err="1"/>
              <a:t>Neoh</a:t>
            </a:r>
            <a:r>
              <a:rPr lang="en-US" sz="1200" dirty="0"/>
              <a:t>, C. P. Lim, and B. Fielding, ‘‘A micro-GA embedded PSO feature selection approach to intelligent facial emotion recognition,’’ IEEE Trans. </a:t>
            </a:r>
            <a:r>
              <a:rPr lang="en-US" sz="1200" dirty="0" err="1"/>
              <a:t>Cybern</a:t>
            </a:r>
            <a:r>
              <a:rPr lang="en-US" sz="1200" dirty="0"/>
              <a:t>., vol. 47, no. 6, pp. 1496–1509, Jun. 2017.</a:t>
            </a:r>
          </a:p>
          <a:p>
            <a:r>
              <a:rPr lang="en-US" sz="1200" dirty="0"/>
              <a:t> [26] L. Zhu, S. He, L. Wang, W. Zeng, and J. Yang, ‘‘Feature selection using an improved gravitational search algorithm,’’ IEEE Access, vol. 7, pp. 114440–114448, 2019.</a:t>
            </a:r>
          </a:p>
          <a:p>
            <a:r>
              <a:rPr lang="en-US" sz="1200" dirty="0"/>
              <a:t> [27] M. </a:t>
            </a:r>
            <a:r>
              <a:rPr lang="en-US" sz="1200" dirty="0" err="1"/>
              <a:t>Taradeh</a:t>
            </a:r>
            <a:r>
              <a:rPr lang="en-US" sz="1200" dirty="0"/>
              <a:t>, M. </a:t>
            </a:r>
            <a:r>
              <a:rPr lang="en-US" sz="1200" dirty="0" err="1"/>
              <a:t>Mafarja</a:t>
            </a:r>
            <a:r>
              <a:rPr lang="en-US" sz="1200" dirty="0"/>
              <a:t>, A. A. </a:t>
            </a:r>
            <a:r>
              <a:rPr lang="en-US" sz="1200" dirty="0" err="1"/>
              <a:t>Heidari</a:t>
            </a:r>
            <a:r>
              <a:rPr lang="en-US" sz="1200" dirty="0"/>
              <a:t>, H. Faris, I. </a:t>
            </a:r>
            <a:r>
              <a:rPr lang="en-US" sz="1200" dirty="0" err="1"/>
              <a:t>Aljarah</a:t>
            </a:r>
            <a:r>
              <a:rPr lang="en-US" sz="1200" dirty="0"/>
              <a:t>, S. </a:t>
            </a:r>
            <a:r>
              <a:rPr lang="en-US" sz="1200" dirty="0" err="1"/>
              <a:t>Mirjalili</a:t>
            </a:r>
            <a:r>
              <a:rPr lang="en-US" sz="1200" dirty="0"/>
              <a:t>, and H. Fujita, ‘‘An evolutionary gravitational search-based feature selection,’’ Inf. Sci., vol. 497, pp. 219–239, Sep. 2019.</a:t>
            </a:r>
          </a:p>
          <a:p>
            <a:r>
              <a:rPr lang="en-US" sz="1200" dirty="0"/>
              <a:t> [28] E. </a:t>
            </a:r>
            <a:r>
              <a:rPr lang="en-US" sz="1200" dirty="0" err="1"/>
              <a:t>Emary</a:t>
            </a:r>
            <a:r>
              <a:rPr lang="en-US" sz="1200" dirty="0"/>
              <a:t>, H. M. </a:t>
            </a:r>
            <a:r>
              <a:rPr lang="en-US" sz="1200" dirty="0" err="1"/>
              <a:t>Zawbaa</a:t>
            </a:r>
            <a:r>
              <a:rPr lang="en-US" sz="1200" dirty="0"/>
              <a:t>, K. K. A. </a:t>
            </a:r>
            <a:r>
              <a:rPr lang="en-US" sz="1200" dirty="0" err="1"/>
              <a:t>Ghany</a:t>
            </a:r>
            <a:r>
              <a:rPr lang="en-US" sz="1200" dirty="0"/>
              <a:t>, A. E. </a:t>
            </a:r>
            <a:r>
              <a:rPr lang="en-US" sz="1200" dirty="0" err="1"/>
              <a:t>Hassanien</a:t>
            </a:r>
            <a:r>
              <a:rPr lang="en-US" sz="1200" dirty="0"/>
              <a:t>, and B. </a:t>
            </a:r>
            <a:r>
              <a:rPr lang="en-US" sz="1200" dirty="0" err="1"/>
              <a:t>Parv</a:t>
            </a:r>
            <a:r>
              <a:rPr lang="en-US" sz="1200" dirty="0"/>
              <a:t>, ‘‘Firefly optimization algorithm for feature selection,’’ in Proc. 7th Balkan Conf. </a:t>
            </a:r>
            <a:r>
              <a:rPr lang="en-US" sz="1200" dirty="0" err="1"/>
              <a:t>Informat</a:t>
            </a:r>
            <a:r>
              <a:rPr lang="en-US" sz="1200" dirty="0"/>
              <a:t>. Conf. (BCI), 2015, pp. 1–7.</a:t>
            </a:r>
          </a:p>
          <a:p>
            <a:r>
              <a:rPr lang="en-US" sz="1200" dirty="0"/>
              <a:t> [29] Z. Yan and C. Yuan, ‘‘Ant colony optimization for feature selection in face recognition,’’ in Proc. Int. Conf. Biometric Authentication. Berlin, Germany: Springer, 2004, pp. 221–226.</a:t>
            </a:r>
          </a:p>
          <a:p>
            <a:r>
              <a:rPr lang="en-US" sz="1200" dirty="0"/>
              <a:t> [30] N. M. O’Boyle, D. S. Palmer, F. </a:t>
            </a:r>
            <a:r>
              <a:rPr lang="en-US" sz="1200" dirty="0" err="1"/>
              <a:t>Nigsch</a:t>
            </a:r>
            <a:r>
              <a:rPr lang="en-US" sz="1200" dirty="0"/>
              <a:t>, and J. B. Mitchell, ‘‘Simultaneous feature selection and parameter </a:t>
            </a:r>
            <a:r>
              <a:rPr lang="en-US" sz="1200" dirty="0" err="1"/>
              <a:t>optimisation</a:t>
            </a:r>
            <a:r>
              <a:rPr lang="en-US" sz="1200" dirty="0"/>
              <a:t> using an artificial ant colony: Case study of melting point prediction,’’ Chem. Central J., vol. 2, no. 1, p. 21, Dec. 2008.</a:t>
            </a:r>
          </a:p>
        </p:txBody>
      </p:sp>
    </p:spTree>
    <p:extLst>
      <p:ext uri="{BB962C8B-B14F-4D97-AF65-F5344CB8AC3E}">
        <p14:creationId xmlns:p14="http://schemas.microsoft.com/office/powerpoint/2010/main" val="3528043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Content Placeholder 2"/>
          <p:cNvSpPr>
            <a:spLocks noGrp="1"/>
          </p:cNvSpPr>
          <p:nvPr>
            <p:ph idx="1"/>
          </p:nvPr>
        </p:nvSpPr>
        <p:spPr/>
        <p:txBody>
          <a:bodyPr>
            <a:normAutofit/>
          </a:bodyPr>
          <a:lstStyle/>
          <a:p>
            <a:pPr marL="0" indent="0" algn="ctr">
              <a:buNone/>
            </a:pPr>
            <a:r>
              <a:rPr lang="en-US" sz="5400" dirty="0">
                <a:latin typeface="Times New Roman" panose="02020603050405020304" pitchFamily="18" charset="0"/>
                <a:cs typeface="Times New Roman" panose="02020603050405020304" pitchFamily="18" charset="0"/>
              </a:rPr>
              <a:t>Welcome To </a:t>
            </a:r>
          </a:p>
          <a:p>
            <a:pPr marL="0" indent="0" algn="ctr">
              <a:buNone/>
            </a:pPr>
            <a:r>
              <a:rPr lang="en-US" sz="5400" dirty="0">
                <a:latin typeface="Times New Roman" panose="02020603050405020304" pitchFamily="18" charset="0"/>
                <a:cs typeface="Times New Roman" panose="02020603050405020304" pitchFamily="18" charset="0"/>
              </a:rPr>
              <a:t>Our</a:t>
            </a:r>
          </a:p>
          <a:p>
            <a:pPr marL="0" indent="0" algn="ctr">
              <a:buNone/>
            </a:pPr>
            <a:r>
              <a:rPr lang="en-US" sz="5400" dirty="0">
                <a:latin typeface="Times New Roman" panose="02020603050405020304" pitchFamily="18" charset="0"/>
                <a:cs typeface="Times New Roman" panose="02020603050405020304" pitchFamily="18" charset="0"/>
              </a:rPr>
              <a:t>Presentation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p:txBody>
          <a:bodyPr>
            <a:normAutofit fontScale="90000"/>
          </a:bodyPr>
          <a:lstStyle/>
          <a:p>
            <a:r>
              <a:rPr lang="en-US" sz="4900" dirty="0">
                <a:latin typeface="Times New Roman" panose="02020603050405020304" pitchFamily="18" charset="0"/>
                <a:cs typeface="Times New Roman" panose="02020603050405020304" pitchFamily="18" charset="0"/>
              </a:rPr>
              <a:t>References</a:t>
            </a:r>
            <a:br>
              <a:rPr lang="en-US" b="1" dirty="0"/>
            </a:br>
            <a:endParaRPr lang="en-US" dirty="0"/>
          </a:p>
        </p:txBody>
      </p:sp>
      <p:sp>
        <p:nvSpPr>
          <p:cNvPr id="1048625" name="Content Placeholder 2"/>
          <p:cNvSpPr>
            <a:spLocks noGrp="1"/>
          </p:cNvSpPr>
          <p:nvPr>
            <p:ph idx="1"/>
          </p:nvPr>
        </p:nvSpPr>
        <p:spPr/>
        <p:txBody>
          <a:bodyPr>
            <a:normAutofit fontScale="99375"/>
          </a:bodyPr>
          <a:lstStyle/>
          <a:p>
            <a:r>
              <a:rPr lang="en-US" sz="1200" dirty="0"/>
              <a:t>[31] D. Rodrigues, L. A. M. Pereira, T. N. S. Almeida, J. P. Papa, A. N. Souza, C. C. O. Ramos, and X.-S. Yang, ‘‘BCS: A binary cuckoo search algorithm for feature selection,’’ in Proc. IEEE Int. </a:t>
            </a:r>
            <a:r>
              <a:rPr lang="en-US" sz="1200" dirty="0" err="1"/>
              <a:t>Symp</a:t>
            </a:r>
            <a:r>
              <a:rPr lang="en-US" sz="1200" dirty="0"/>
              <a:t>. Circuits Syst. (ISCAS), May 2013, pp. 465–468. </a:t>
            </a:r>
          </a:p>
          <a:p>
            <a:r>
              <a:rPr lang="en-US" sz="1200" dirty="0"/>
              <a:t>[32] H. Dong, T. Li, R. Ding, and J. Sun, ‘‘A novel hybrid genetic algorithm with granular information for feature selection and optimization,’’ Appl. Soft </a:t>
            </a:r>
            <a:r>
              <a:rPr lang="en-US" sz="1200" dirty="0" err="1"/>
              <a:t>Comput</a:t>
            </a:r>
            <a:r>
              <a:rPr lang="en-US" sz="1200" dirty="0"/>
              <a:t>., vol. 65, pp. 33–46, Apr. 2018. </a:t>
            </a:r>
          </a:p>
          <a:p>
            <a:r>
              <a:rPr lang="en-US" sz="1200" dirty="0"/>
              <a:t>[33] R. N. </a:t>
            </a:r>
            <a:r>
              <a:rPr lang="en-US" sz="1200" dirty="0" err="1"/>
              <a:t>Khushaba</a:t>
            </a:r>
            <a:r>
              <a:rPr lang="en-US" sz="1200" dirty="0"/>
              <a:t>, A. Al-Ani, A. </a:t>
            </a:r>
            <a:r>
              <a:rPr lang="en-US" sz="1200" dirty="0" err="1"/>
              <a:t>AlSukker</a:t>
            </a:r>
            <a:r>
              <a:rPr lang="en-US" sz="1200" dirty="0"/>
              <a:t>, and A. Al-</a:t>
            </a:r>
            <a:r>
              <a:rPr lang="en-US" sz="1200" dirty="0" err="1"/>
              <a:t>Jumaily</a:t>
            </a:r>
            <a:r>
              <a:rPr lang="en-US" sz="1200" dirty="0"/>
              <a:t>, ‘‘A combined ant colony and differential evolution feature selection algorithm,’’ in Proc. Int. Conf. Ant Colony </a:t>
            </a:r>
            <a:r>
              <a:rPr lang="en-US" sz="1200" dirty="0" err="1"/>
              <a:t>Optim</a:t>
            </a:r>
            <a:r>
              <a:rPr lang="en-US" sz="1200" dirty="0"/>
              <a:t>. Swarm </a:t>
            </a:r>
            <a:r>
              <a:rPr lang="en-US" sz="1200" dirty="0" err="1"/>
              <a:t>Intell</a:t>
            </a:r>
            <a:r>
              <a:rPr lang="en-US" sz="1200" dirty="0"/>
              <a:t>. Berlin, Germany: Springer, 2008, pp. 1–12. </a:t>
            </a:r>
          </a:p>
          <a:p>
            <a:r>
              <a:rPr lang="en-US" sz="1200" dirty="0"/>
              <a:t>[34] M. A. El Aziz and A. E. </a:t>
            </a:r>
            <a:r>
              <a:rPr lang="en-US" sz="1200" dirty="0" err="1"/>
              <a:t>Hassanien</a:t>
            </a:r>
            <a:r>
              <a:rPr lang="en-US" sz="1200" dirty="0"/>
              <a:t>, ‘‘Modified cuckoo search algorithm with rough sets for feature selection,’’ Neural </a:t>
            </a:r>
            <a:r>
              <a:rPr lang="en-US" sz="1200" dirty="0" err="1"/>
              <a:t>Comput</a:t>
            </a:r>
            <a:r>
              <a:rPr lang="en-US" sz="1200" dirty="0"/>
              <a:t>. Appl., vol. 29, no. 4, pp. 925–934, Feb. 2018.</a:t>
            </a:r>
          </a:p>
          <a:p>
            <a:r>
              <a:rPr lang="en-US" sz="1200" dirty="0"/>
              <a:t> [35] X. Zhang, Y. Xu, C. Yu, A. A. </a:t>
            </a:r>
            <a:r>
              <a:rPr lang="en-US" sz="1200" dirty="0" err="1"/>
              <a:t>Heidari</a:t>
            </a:r>
            <a:r>
              <a:rPr lang="en-US" sz="1200" dirty="0"/>
              <a:t>, S. Li, H. Chen, and C. Li, ‘‘Gaussian mutational chaotic fruit fly-built optimization and feature selection,’’ Expert Syst. Appl., vol. 141, Mar. 2020, Art. no. 112976.</a:t>
            </a:r>
          </a:p>
          <a:p>
            <a:r>
              <a:rPr lang="en-US" sz="1200" dirty="0"/>
              <a:t> [36] A. M. </a:t>
            </a:r>
            <a:r>
              <a:rPr lang="en-US" sz="1200" dirty="0" err="1"/>
              <a:t>Anter</a:t>
            </a:r>
            <a:r>
              <a:rPr lang="en-US" sz="1200" dirty="0"/>
              <a:t>, Y. Wei, J. </a:t>
            </a:r>
            <a:r>
              <a:rPr lang="en-US" sz="1200" dirty="0" err="1"/>
              <a:t>Su</a:t>
            </a:r>
            <a:r>
              <a:rPr lang="en-US" sz="1200" dirty="0"/>
              <a:t>, Y. Yuan, B. Lei, G. </a:t>
            </a:r>
            <a:r>
              <a:rPr lang="en-US" sz="1200" dirty="0" err="1"/>
              <a:t>Duan</a:t>
            </a:r>
            <a:r>
              <a:rPr lang="en-US" sz="1200" dirty="0"/>
              <a:t>, W. Mai, X. </a:t>
            </a:r>
            <a:r>
              <a:rPr lang="en-US" sz="1200" dirty="0" err="1"/>
              <a:t>Nong</a:t>
            </a:r>
            <a:r>
              <a:rPr lang="en-US" sz="1200" dirty="0"/>
              <a:t>, B. Yu, C. Li, Z. Fu, L. Zhao, D. Deng, and Z. Zhang, ‘‘A robust swarm intelligence-based feature selection model for neuro-fuzzy recognition of mild cognitive impairment from resting-state fMRI,’’ Inf. Sci., vol. 503, pp. 670–687, Nov. 2019.</a:t>
            </a:r>
          </a:p>
          <a:p>
            <a:r>
              <a:rPr lang="en-US" sz="1200" dirty="0"/>
              <a:t> [37] M. Abdel-Basset, D. El-</a:t>
            </a:r>
            <a:r>
              <a:rPr lang="en-US" sz="1200" dirty="0" err="1"/>
              <a:t>Shahat</a:t>
            </a:r>
            <a:r>
              <a:rPr lang="en-US" sz="1200" dirty="0"/>
              <a:t>, I. El-</a:t>
            </a:r>
            <a:r>
              <a:rPr lang="en-US" sz="1200" dirty="0" err="1"/>
              <a:t>Henawy</a:t>
            </a:r>
            <a:r>
              <a:rPr lang="en-US" sz="1200" dirty="0"/>
              <a:t>, V. H. C. de Albuquerque, and S. </a:t>
            </a:r>
            <a:r>
              <a:rPr lang="en-US" sz="1200" dirty="0" err="1"/>
              <a:t>Mirjalili</a:t>
            </a:r>
            <a:r>
              <a:rPr lang="en-US" sz="1200" dirty="0"/>
              <a:t>, ‘‘A new fusion of grey wolf optimizer algorithm with a two-phase mutation for feature selection,’’ Expert Syst. Appl., vol. 139, Jan. 2020, Art. no. 112824.</a:t>
            </a:r>
          </a:p>
          <a:p>
            <a:r>
              <a:rPr lang="en-US" sz="1200" dirty="0"/>
              <a:t> [38] W.-Q. Zhang, Y. Zhang, and C. Peng, ‘‘Brain storm optimization for feature selection using new individual clustering and updating mechanism,’’ Appl. </a:t>
            </a:r>
            <a:r>
              <a:rPr lang="en-US" sz="1200" dirty="0" err="1"/>
              <a:t>Intell</a:t>
            </a:r>
            <a:r>
              <a:rPr lang="en-US" sz="1200" dirty="0"/>
              <a:t>., vol. 49, no. 12, pp. 4294–4302, 2019.</a:t>
            </a:r>
          </a:p>
          <a:p>
            <a:r>
              <a:rPr lang="en-US" sz="1200" dirty="0"/>
              <a:t> [39] Y. Zhang, X.-F. Song, and D.-W. Gong, ‘‘A return-cost-based binary firefly algorithm for feature selection,’’ Inf. Sci., vols. 418–419, pp. 561–574, Dec. 2017.</a:t>
            </a:r>
          </a:p>
          <a:p>
            <a:r>
              <a:rPr lang="en-US" sz="1200" dirty="0"/>
              <a:t> [40] B. </a:t>
            </a:r>
            <a:r>
              <a:rPr lang="en-US" sz="1200" dirty="0" err="1"/>
              <a:t>Selvakumar</a:t>
            </a:r>
            <a:r>
              <a:rPr lang="en-US" sz="1200" dirty="0"/>
              <a:t> and K. </a:t>
            </a:r>
            <a:r>
              <a:rPr lang="en-US" sz="1200" dirty="0" err="1"/>
              <a:t>Muneeswaran</a:t>
            </a:r>
            <a:r>
              <a:rPr lang="en-US" sz="1200" dirty="0"/>
              <a:t>, ‘‘Firefly algorithm based feature selection for network intrusion detection,’’ </a:t>
            </a:r>
            <a:r>
              <a:rPr lang="en-US" sz="1200" dirty="0" err="1"/>
              <a:t>Comput</a:t>
            </a:r>
            <a:r>
              <a:rPr lang="en-US" sz="1200" dirty="0"/>
              <a:t>. </a:t>
            </a:r>
            <a:r>
              <a:rPr lang="en-US" sz="1200" dirty="0" err="1"/>
              <a:t>Secur</a:t>
            </a:r>
            <a:r>
              <a:rPr lang="en-US" sz="1200" dirty="0"/>
              <a:t>., vol. 81, pp. 148–155, Mar. 2019.</a:t>
            </a:r>
          </a:p>
        </p:txBody>
      </p:sp>
    </p:spTree>
    <p:extLst>
      <p:ext uri="{BB962C8B-B14F-4D97-AF65-F5344CB8AC3E}">
        <p14:creationId xmlns:p14="http://schemas.microsoft.com/office/powerpoint/2010/main" val="3340615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References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048625" name="Content Placeholder 2"/>
          <p:cNvSpPr>
            <a:spLocks noGrp="1"/>
          </p:cNvSpPr>
          <p:nvPr>
            <p:ph idx="1"/>
          </p:nvPr>
        </p:nvSpPr>
        <p:spPr/>
        <p:txBody>
          <a:bodyPr>
            <a:normAutofit fontScale="99375"/>
          </a:bodyPr>
          <a:lstStyle/>
          <a:p>
            <a:r>
              <a:rPr lang="en-US" sz="1200" dirty="0"/>
              <a:t>[[41] S. M. Uma, E. </a:t>
            </a:r>
            <a:r>
              <a:rPr lang="en-US" sz="1200" dirty="0" err="1"/>
              <a:t>Kirubakaran</a:t>
            </a:r>
            <a:r>
              <a:rPr lang="en-US" sz="1200" dirty="0"/>
              <a:t>, and S. S. Devi, ‘‘Microarray image based cancer prediction: An genetic invasive weed optimization approach for feature selection,’’ J. Med. </a:t>
            </a:r>
            <a:r>
              <a:rPr lang="en-US" sz="1200" dirty="0" err="1"/>
              <a:t>Imag</a:t>
            </a:r>
            <a:r>
              <a:rPr lang="en-US" sz="1200" dirty="0"/>
              <a:t>. Health </a:t>
            </a:r>
            <a:r>
              <a:rPr lang="en-US" sz="1200" dirty="0" err="1"/>
              <a:t>Informat</a:t>
            </a:r>
            <a:r>
              <a:rPr lang="en-US" sz="1200" dirty="0"/>
              <a:t>., vol. 6, no. 8, pp. 1934–1938, Dec. 2016.</a:t>
            </a:r>
          </a:p>
          <a:p>
            <a:r>
              <a:rPr lang="en-US" sz="1200" dirty="0"/>
              <a:t> [42] C.-L. Huang and C.-J. Wang, ‘‘A GA-based feature selection and parameters </a:t>
            </a:r>
            <a:r>
              <a:rPr lang="en-US" sz="1200" dirty="0" err="1"/>
              <a:t>optimizationfor</a:t>
            </a:r>
            <a:r>
              <a:rPr lang="en-US" sz="1200" dirty="0"/>
              <a:t> support vector machines,’’ Expert Syst. Appl., vol. 31, no. 2, pp. 231–240, Aug. 2006.</a:t>
            </a:r>
          </a:p>
          <a:p>
            <a:r>
              <a:rPr lang="en-US" sz="1200" dirty="0"/>
              <a:t> [43] S. Nemati, M. E. </a:t>
            </a:r>
            <a:r>
              <a:rPr lang="en-US" sz="1200" dirty="0" err="1"/>
              <a:t>Basiri</a:t>
            </a:r>
            <a:r>
              <a:rPr lang="en-US" sz="1200" dirty="0"/>
              <a:t>, N. </a:t>
            </a:r>
            <a:r>
              <a:rPr lang="en-US" sz="1200" dirty="0" err="1"/>
              <a:t>Ghasem-Aghaee</a:t>
            </a:r>
            <a:r>
              <a:rPr lang="en-US" sz="1200" dirty="0"/>
              <a:t>, and M. H. </a:t>
            </a:r>
            <a:r>
              <a:rPr lang="en-US" sz="1200" dirty="0" err="1"/>
              <a:t>Aghdam</a:t>
            </a:r>
            <a:r>
              <a:rPr lang="en-US" sz="1200" dirty="0"/>
              <a:t>, ‘‘A novel ACO–GA hybrid algorithm for feature selection in protein function prediction,’’ Expert Syst. Appl., vol. 36, no. 10, pp. 12086–12094, Dec. 2009.</a:t>
            </a:r>
          </a:p>
          <a:p>
            <a:r>
              <a:rPr lang="en-US" sz="1200" dirty="0"/>
              <a:t> [44] G. I. Sayed, A. </a:t>
            </a:r>
            <a:r>
              <a:rPr lang="en-US" sz="1200" dirty="0" err="1"/>
              <a:t>Tharwat</a:t>
            </a:r>
            <a:r>
              <a:rPr lang="en-US" sz="1200" dirty="0"/>
              <a:t>, and A. E. </a:t>
            </a:r>
            <a:r>
              <a:rPr lang="en-US" sz="1200" dirty="0" err="1"/>
              <a:t>Hassanien</a:t>
            </a:r>
            <a:r>
              <a:rPr lang="en-US" sz="1200" dirty="0"/>
              <a:t>, ‘‘Chaotic dragonfly algorithm: An improved metaheuristic algorithm for feature selection,’’ Appl. </a:t>
            </a:r>
            <a:r>
              <a:rPr lang="en-US" sz="1200" dirty="0" err="1"/>
              <a:t>Intell</a:t>
            </a:r>
            <a:r>
              <a:rPr lang="en-US" sz="1200" dirty="0"/>
              <a:t>., vol. 49, no. 1, pp. 188–205, 2019.</a:t>
            </a:r>
          </a:p>
          <a:p>
            <a:r>
              <a:rPr lang="en-US" sz="1200" dirty="0"/>
              <a:t> [45] Y. Zhang, D.-W. Gong, X.-Y. Sun, and Y.-N. Guo, ‘‘A PSO-based multi-objective multi-label feature selection method in classification,’’ Sci. Rep., vol. 7, no. 1, pp. 1–12, Dec. 2017. </a:t>
            </a:r>
          </a:p>
          <a:p>
            <a:r>
              <a:rPr lang="en-US" sz="1200" dirty="0"/>
              <a:t>[46] C. Qi, Z. Zhou, Y. Sun, H. Song, L. Hu, and Q. Wang, ‘‘Feature selection and multiple kernel boosting framework based on PSO with mutation mechanism for hyperspectral classification,’’ Neurocomputing, vol. 220, pp. 181–190, Jan. 2017.</a:t>
            </a:r>
          </a:p>
          <a:p>
            <a:r>
              <a:rPr lang="en-US" sz="1200" dirty="0"/>
              <a:t> [47] R. R. </a:t>
            </a:r>
            <a:r>
              <a:rPr lang="en-US" sz="1200" dirty="0" err="1"/>
              <a:t>Chhikara</a:t>
            </a:r>
            <a:r>
              <a:rPr lang="en-US" sz="1200" dirty="0"/>
              <a:t>, P. Sharma, and L. Singh, ‘‘A hybrid feature selection approach based on improved PSO and filter approaches for image </a:t>
            </a:r>
            <a:r>
              <a:rPr lang="en-US" sz="1200" dirty="0" err="1"/>
              <a:t>steganalysis</a:t>
            </a:r>
            <a:r>
              <a:rPr lang="en-US" sz="1200" dirty="0"/>
              <a:t>,’’ Int. J. Mach. Learn. </a:t>
            </a:r>
            <a:r>
              <a:rPr lang="en-US" sz="1200" dirty="0" err="1"/>
              <a:t>Cybern</a:t>
            </a:r>
            <a:r>
              <a:rPr lang="en-US" sz="1200" dirty="0"/>
              <a:t>., vol. 7, no. 6, pp. 1195–1206, Dec. 2016. </a:t>
            </a:r>
          </a:p>
          <a:p>
            <a:r>
              <a:rPr lang="en-US" sz="1200" dirty="0"/>
              <a:t>[48] S. Yadav, A. </a:t>
            </a:r>
            <a:r>
              <a:rPr lang="en-US" sz="1200" dirty="0" err="1"/>
              <a:t>Ekbal</a:t>
            </a:r>
            <a:r>
              <a:rPr lang="en-US" sz="1200" dirty="0"/>
              <a:t>, and S. </a:t>
            </a:r>
            <a:r>
              <a:rPr lang="en-US" sz="1200" dirty="0" err="1"/>
              <a:t>Saha</a:t>
            </a:r>
            <a:r>
              <a:rPr lang="en-US" sz="1200" dirty="0"/>
              <a:t>, ‘‘Information theoretic-PSO-based feature selection: An application in biomedical entity extraction,’’ </a:t>
            </a:r>
            <a:r>
              <a:rPr lang="en-US" sz="1200" dirty="0" err="1"/>
              <a:t>Knowl</a:t>
            </a:r>
            <a:r>
              <a:rPr lang="en-US" sz="1200" dirty="0"/>
              <a:t>. Inf. Syst., vol. 60, no. 3, pp. 1453–1478, Sep. 2019.</a:t>
            </a:r>
          </a:p>
          <a:p>
            <a:r>
              <a:rPr lang="en-US" sz="1200" dirty="0"/>
              <a:t> [49] K. Chen, F.-Y. Zhou, and X.-F. Yuan, ‘‘Hybrid particle swarm optimization with spiral-shaped mechanism for feature selection,’’ Expert Syst. Appl., vol. 128, pp. 140–156, Aug. 2019.</a:t>
            </a:r>
          </a:p>
          <a:p>
            <a:r>
              <a:rPr lang="en-US" sz="1200" dirty="0"/>
              <a:t> [50] Y. Ding, K. Zhou, and W. Bi, ‘‘Feature selection based on hybridization of genetic algorithm and competitive swarm optimizer,’’ Soft </a:t>
            </a:r>
            <a:r>
              <a:rPr lang="en-US" sz="1200" dirty="0" err="1"/>
              <a:t>Comput</a:t>
            </a:r>
            <a:r>
              <a:rPr lang="en-US" sz="1200" dirty="0"/>
              <a:t>., pp. 1–10, Feb. 2020.</a:t>
            </a:r>
          </a:p>
        </p:txBody>
      </p:sp>
    </p:spTree>
    <p:extLst>
      <p:ext uri="{BB962C8B-B14F-4D97-AF65-F5344CB8AC3E}">
        <p14:creationId xmlns:p14="http://schemas.microsoft.com/office/powerpoint/2010/main" val="170751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p:txBody>
          <a:bodyPr>
            <a:normAutofit fontScale="90000"/>
          </a:bodyPr>
          <a:lstStyle/>
          <a:p>
            <a:r>
              <a:rPr lang="en-US" sz="4900" dirty="0">
                <a:latin typeface="Times New Roman" panose="02020603050405020304" pitchFamily="18" charset="0"/>
                <a:cs typeface="Times New Roman" panose="02020603050405020304" pitchFamily="18" charset="0"/>
              </a:rPr>
              <a:t>References</a:t>
            </a:r>
            <a:br>
              <a:rPr lang="en-US" b="1" dirty="0"/>
            </a:br>
            <a:endParaRPr lang="en-US" dirty="0"/>
          </a:p>
        </p:txBody>
      </p:sp>
      <p:sp>
        <p:nvSpPr>
          <p:cNvPr id="1048625" name="Content Placeholder 2"/>
          <p:cNvSpPr>
            <a:spLocks noGrp="1"/>
          </p:cNvSpPr>
          <p:nvPr>
            <p:ph idx="1"/>
          </p:nvPr>
        </p:nvSpPr>
        <p:spPr>
          <a:xfrm>
            <a:off x="457200" y="1417638"/>
            <a:ext cx="8229600" cy="4525963"/>
          </a:xfrm>
        </p:spPr>
        <p:txBody>
          <a:bodyPr>
            <a:normAutofit fontScale="99375"/>
          </a:bodyPr>
          <a:lstStyle/>
          <a:p>
            <a:r>
              <a:rPr lang="en-US" sz="1200" dirty="0"/>
              <a:t>[51] S. B. </a:t>
            </a:r>
            <a:r>
              <a:rPr lang="en-US" sz="1200" dirty="0" err="1"/>
              <a:t>Sakri</a:t>
            </a:r>
            <a:r>
              <a:rPr lang="en-US" sz="1200" dirty="0"/>
              <a:t>, N. B. A. Rashid, and Z. M. Zain, ‘‘Particle swarm optimization feature selection for breast cancer recurrence prediction,’’ IEEE Access, vol. 6, pp. 29637–29647, 2018.</a:t>
            </a:r>
          </a:p>
          <a:p>
            <a:r>
              <a:rPr lang="en-US" sz="1200" dirty="0"/>
              <a:t> [52] Z. Deng, X. Zhu, D. Cheng, M. </a:t>
            </a:r>
            <a:r>
              <a:rPr lang="en-US" sz="1200" dirty="0" err="1"/>
              <a:t>Zong</a:t>
            </a:r>
            <a:r>
              <a:rPr lang="en-US" sz="1200" dirty="0"/>
              <a:t>, and S. Zhang, ‘‘Efficient </a:t>
            </a:r>
            <a:r>
              <a:rPr lang="en-US" sz="1200" dirty="0" err="1"/>
              <a:t>kNN</a:t>
            </a:r>
            <a:r>
              <a:rPr lang="en-US" sz="1200" dirty="0"/>
              <a:t> classification algorithm for big data,’’ Neurocomputing, vol. 195, pp. 143–148, Jun. 2016.</a:t>
            </a:r>
          </a:p>
          <a:p>
            <a:r>
              <a:rPr lang="en-US" sz="1200" dirty="0"/>
              <a:t> [53] X.-S. Yang and S. Deb, ‘‘Cuckoo search via Lévy flights,’’ in Proc. World </a:t>
            </a:r>
            <a:r>
              <a:rPr lang="en-US" sz="1200" dirty="0" err="1"/>
              <a:t>Congr</a:t>
            </a:r>
            <a:r>
              <a:rPr lang="en-US" sz="1200" dirty="0"/>
              <a:t>. Nature Biologically Inspired </a:t>
            </a:r>
            <a:r>
              <a:rPr lang="en-US" sz="1200" dirty="0" err="1"/>
              <a:t>Comput</a:t>
            </a:r>
            <a:r>
              <a:rPr lang="en-US" sz="1200" dirty="0"/>
              <a:t>. (</a:t>
            </a:r>
            <a:r>
              <a:rPr lang="en-US" sz="1200" dirty="0" err="1"/>
              <a:t>NaBIC</a:t>
            </a:r>
            <a:r>
              <a:rPr lang="en-US" sz="1200" dirty="0"/>
              <a:t>), Dec. 2009, pp. 210–214.</a:t>
            </a:r>
          </a:p>
          <a:p>
            <a:r>
              <a:rPr lang="en-US" sz="1200" dirty="0"/>
              <a:t> [54] M. Abdel-Basset, D. El-</a:t>
            </a:r>
            <a:r>
              <a:rPr lang="en-US" sz="1200" dirty="0" err="1"/>
              <a:t>Shahat</a:t>
            </a:r>
            <a:r>
              <a:rPr lang="en-US" sz="1200" dirty="0"/>
              <a:t>, and A. K. </a:t>
            </a:r>
            <a:r>
              <a:rPr lang="en-US" sz="1200" dirty="0" err="1"/>
              <a:t>Sangaiah</a:t>
            </a:r>
            <a:r>
              <a:rPr lang="en-US" sz="1200" dirty="0"/>
              <a:t>, ‘‘A modified nature inspired meta-heuristic whale optimization algorithm for solving 0–1 knapsack problem,’’ Int. J. Mach. Learn. </a:t>
            </a:r>
            <a:r>
              <a:rPr lang="en-US" sz="1200" dirty="0" err="1"/>
              <a:t>Cybern</a:t>
            </a:r>
            <a:r>
              <a:rPr lang="en-US" sz="1200" dirty="0"/>
              <a:t>., vol. 10, no. 3, pp. 495–514, Mar. 2019. </a:t>
            </a:r>
          </a:p>
          <a:p>
            <a:r>
              <a:rPr lang="en-US" sz="1200" dirty="0"/>
              <a:t>[55] C. L. Blake and C. J. Merz, ‘‘UCI repository of machine learning databases,’’ Univ. California, Irvine, Irvine, CA, USA, Tech. Rep., 1998.</a:t>
            </a:r>
          </a:p>
          <a:p>
            <a:r>
              <a:rPr lang="en-US" sz="1200" dirty="0"/>
              <a:t> [56] B. Tran, B. </a:t>
            </a:r>
            <a:r>
              <a:rPr lang="en-US" sz="1200" dirty="0" err="1"/>
              <a:t>Xue</a:t>
            </a:r>
            <a:r>
              <a:rPr lang="en-US" sz="1200" dirty="0"/>
              <a:t>, and M. Zhang, ‘‘Variable-length particle swarm optimization for feature selection on high-dimensional classification,’’ IEEE Trans. </a:t>
            </a:r>
            <a:r>
              <a:rPr lang="en-US" sz="1200" dirty="0" err="1"/>
              <a:t>Evol</a:t>
            </a:r>
            <a:r>
              <a:rPr lang="en-US" sz="1200" dirty="0"/>
              <a:t>. </a:t>
            </a:r>
            <a:r>
              <a:rPr lang="en-US" sz="1200" dirty="0" err="1"/>
              <a:t>Comput</a:t>
            </a:r>
            <a:r>
              <a:rPr lang="en-US" sz="1200" dirty="0"/>
              <a:t>., vol. 23, no. 3, pp. 473–487, Jun. 2019. </a:t>
            </a:r>
          </a:p>
          <a:p>
            <a:r>
              <a:rPr lang="en-US" sz="1200" dirty="0"/>
              <a:t>[57] L. van der </a:t>
            </a:r>
            <a:r>
              <a:rPr lang="en-US" sz="1200" dirty="0" err="1"/>
              <a:t>Maaten</a:t>
            </a:r>
            <a:r>
              <a:rPr lang="en-US" sz="1200" dirty="0"/>
              <a:t> and G. Hinton, ‘‘Visualizing data using t-SNE,’’ J. Mach. Learn. Res., vol. 9, pp. 2579–2605, Nov. 2008.</a:t>
            </a:r>
          </a:p>
        </p:txBody>
      </p:sp>
    </p:spTree>
    <p:extLst>
      <p:ext uri="{BB962C8B-B14F-4D97-AF65-F5344CB8AC3E}">
        <p14:creationId xmlns:p14="http://schemas.microsoft.com/office/powerpoint/2010/main" val="2484033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Any Question?</a:t>
            </a:r>
          </a:p>
        </p:txBody>
      </p:sp>
      <p:pic>
        <p:nvPicPr>
          <p:cNvPr id="1028" name="Picture 4" descr="1,000+ Free Questions &amp; Question Mark Images - Pixaba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0800" y="2133600"/>
            <a:ext cx="3962400" cy="396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64715BC-295D-44AE-B93F-93F718AB3988}"/>
              </a:ext>
            </a:extLst>
          </p:cNvPr>
          <p:cNvSpPr/>
          <p:nvPr/>
        </p:nvSpPr>
        <p:spPr>
          <a:xfrm>
            <a:off x="1524000" y="3244334"/>
            <a:ext cx="5943600" cy="830997"/>
          </a:xfrm>
          <a:prstGeom prst="rect">
            <a:avLst/>
          </a:prstGeom>
        </p:spPr>
        <p:txBody>
          <a:bodyPr wrap="square">
            <a:spAutoFit/>
          </a:bodyPr>
          <a:lstStyle/>
          <a:p>
            <a:pPr algn="ctr"/>
            <a:r>
              <a:rPr lang="en-US"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705484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Content Placeholder 2"/>
          <p:cNvSpPr>
            <a:spLocks noGrp="1"/>
          </p:cNvSpPr>
          <p:nvPr>
            <p:ph idx="1"/>
          </p:nvPr>
        </p:nvSpPr>
        <p:spPr/>
        <p:txBody>
          <a:bodyPr>
            <a:normAutofit/>
          </a:bodyPr>
          <a:lstStyle/>
          <a:p>
            <a:pPr marL="0" indent="0" algn="ctr">
              <a:buNone/>
            </a:pPr>
            <a:r>
              <a:rPr lang="en-US" sz="4800" dirty="0">
                <a:latin typeface="Times New Roman" panose="02020603050405020304" pitchFamily="18" charset="0"/>
                <a:cs typeface="Times New Roman" panose="02020603050405020304" pitchFamily="18" charset="0"/>
              </a:rPr>
              <a:t>Presentation on </a:t>
            </a:r>
          </a:p>
          <a:p>
            <a:pPr marL="0" indent="0" algn="ctr">
              <a:buNone/>
            </a:pPr>
            <a:r>
              <a:rPr lang="en-US" sz="4400" dirty="0">
                <a:latin typeface="Times New Roman" panose="02020603050405020304" pitchFamily="18" charset="0"/>
                <a:cs typeface="Times New Roman" panose="02020603050405020304" pitchFamily="18" charset="0"/>
              </a:rPr>
              <a:t>Bio-Inspired Feature Selection: An Improved</a:t>
            </a:r>
          </a:p>
          <a:p>
            <a:pPr marL="0" indent="0" algn="ctr">
              <a:buNone/>
            </a:pPr>
            <a:r>
              <a:rPr lang="en-US" sz="4400" dirty="0">
                <a:latin typeface="Times New Roman" panose="02020603050405020304" pitchFamily="18" charset="0"/>
                <a:cs typeface="Times New Roman" panose="02020603050405020304" pitchFamily="18" charset="0"/>
              </a:rPr>
              <a:t>Binary Particle Swarm Optimization Approach</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Content</a:t>
            </a:r>
          </a:p>
        </p:txBody>
      </p:sp>
      <p:sp>
        <p:nvSpPr>
          <p:cNvPr id="1048597" name="Content Placeholder 2"/>
          <p:cNvSpPr>
            <a:spLocks noGrp="1"/>
          </p:cNvSpPr>
          <p:nvPr>
            <p:ph idx="1"/>
          </p:nvPr>
        </p:nvSpPr>
        <p:spPr>
          <a:xfrm>
            <a:off x="457200" y="1143000"/>
            <a:ext cx="8229600" cy="5257800"/>
          </a:xfrm>
        </p:spPr>
        <p:txBody>
          <a:bodyPr>
            <a:normAutofit/>
          </a:bodyPr>
          <a:lstStyle/>
          <a:p>
            <a:pPr>
              <a:buFont typeface="Wingdings" pitchFamily="2" charset="2"/>
              <a:buChar char="v"/>
            </a:pPr>
            <a:endParaRPr lang="en-US" sz="1400" dirty="0"/>
          </a:p>
          <a:p>
            <a:pPr>
              <a:buFont typeface="Wingdings" pitchFamily="2" charset="2"/>
              <a:buChar char="v"/>
            </a:pPr>
            <a:endParaRPr lang="en-US" sz="1400" dirty="0"/>
          </a:p>
          <a:p>
            <a:pPr>
              <a:buFont typeface="Wingdings" pitchFamily="2" charset="2"/>
              <a:buChar char="v"/>
            </a:pPr>
            <a:r>
              <a:rPr lang="en-US" sz="1800" dirty="0">
                <a:latin typeface="Times New Roman" panose="02020603050405020304" pitchFamily="18" charset="0"/>
                <a:cs typeface="Times New Roman" panose="02020603050405020304" pitchFamily="18" charset="0"/>
              </a:rPr>
              <a:t>Abstract</a:t>
            </a:r>
          </a:p>
          <a:p>
            <a:pPr>
              <a:buFont typeface="Wingdings" pitchFamily="2" charset="2"/>
              <a:buChar char="v"/>
            </a:pPr>
            <a:r>
              <a:rPr lang="en-US" sz="1800" dirty="0">
                <a:latin typeface="Times New Roman" panose="02020603050405020304" pitchFamily="18" charset="0"/>
                <a:cs typeface="Times New Roman" panose="02020603050405020304" pitchFamily="18" charset="0"/>
              </a:rPr>
              <a:t>Background</a:t>
            </a:r>
          </a:p>
          <a:p>
            <a:pPr>
              <a:buFont typeface="Wingdings" pitchFamily="2" charset="2"/>
              <a:buChar char="v"/>
            </a:pPr>
            <a:r>
              <a:rPr lang="en-US" sz="1800" dirty="0">
                <a:latin typeface="Times New Roman" panose="02020603050405020304" pitchFamily="18" charset="0"/>
                <a:cs typeface="Times New Roman" panose="02020603050405020304" pitchFamily="18" charset="0"/>
              </a:rPr>
              <a:t>Problem</a:t>
            </a:r>
          </a:p>
          <a:p>
            <a:pPr>
              <a:buFont typeface="Wingdings" pitchFamily="2" charset="2"/>
              <a:buChar char="v"/>
            </a:pPr>
            <a:r>
              <a:rPr lang="en-US" sz="1800" dirty="0">
                <a:latin typeface="Times New Roman" panose="02020603050405020304" pitchFamily="18" charset="0"/>
                <a:cs typeface="Times New Roman" panose="02020603050405020304" pitchFamily="18" charset="0"/>
              </a:rPr>
              <a:t>Method</a:t>
            </a:r>
          </a:p>
          <a:p>
            <a:pPr>
              <a:buFont typeface="Wingdings" pitchFamily="2" charset="2"/>
              <a:buChar char="v"/>
            </a:pPr>
            <a:r>
              <a:rPr lang="en-US" sz="1800" dirty="0">
                <a:latin typeface="Times New Roman" panose="02020603050405020304" pitchFamily="18" charset="0"/>
                <a:cs typeface="Times New Roman" panose="02020603050405020304" pitchFamily="18" charset="0"/>
              </a:rPr>
              <a:t>IBPSO Algorithm</a:t>
            </a:r>
          </a:p>
          <a:p>
            <a:pPr>
              <a:buFont typeface="Wingdings" pitchFamily="2" charset="2"/>
              <a:buChar char="v"/>
            </a:pPr>
            <a:r>
              <a:rPr lang="en-US" sz="1800" dirty="0">
                <a:latin typeface="Times New Roman" panose="02020603050405020304" pitchFamily="18" charset="0"/>
                <a:cs typeface="Times New Roman" panose="02020603050405020304" pitchFamily="18" charset="0"/>
              </a:rPr>
              <a:t>Experimental Setting</a:t>
            </a:r>
          </a:p>
          <a:p>
            <a:pPr>
              <a:buFont typeface="Wingdings" pitchFamily="2" charset="2"/>
              <a:buChar char="v"/>
            </a:pPr>
            <a:r>
              <a:rPr lang="en-US" sz="1800" dirty="0">
                <a:latin typeface="Times New Roman" panose="02020603050405020304" pitchFamily="18" charset="0"/>
                <a:cs typeface="Times New Roman" panose="02020603050405020304" pitchFamily="18" charset="0"/>
              </a:rPr>
              <a:t>Experimental Result</a:t>
            </a:r>
          </a:p>
          <a:p>
            <a:pPr>
              <a:buFont typeface="Wingdings" pitchFamily="2" charset="2"/>
              <a:buChar char="v"/>
            </a:pPr>
            <a:r>
              <a:rPr lang="en-US" sz="1800" dirty="0">
                <a:latin typeface="Times New Roman" panose="02020603050405020304" pitchFamily="18" charset="0"/>
                <a:cs typeface="Times New Roman" panose="02020603050405020304" pitchFamily="18" charset="0"/>
              </a:rPr>
              <a:t>Limitations of IBPSO</a:t>
            </a:r>
          </a:p>
          <a:p>
            <a:pPr>
              <a:buFont typeface="Wingdings" pitchFamily="2" charset="2"/>
              <a:buChar char="v"/>
            </a:pPr>
            <a:r>
              <a:rPr lang="en-US" sz="1800" dirty="0">
                <a:latin typeface="Times New Roman" panose="02020603050405020304" pitchFamily="18" charset="0"/>
                <a:cs typeface="Times New Roman" panose="02020603050405020304" pitchFamily="18" charset="0"/>
              </a:rPr>
              <a:t>Conclusion</a:t>
            </a:r>
          </a:p>
          <a:p>
            <a:pPr>
              <a:buFont typeface="Wingdings" pitchFamily="2" charset="2"/>
              <a:buChar char="v"/>
            </a:pPr>
            <a:r>
              <a:rPr lang="en-US" sz="1800" dirty="0">
                <a:latin typeface="Times New Roman" panose="02020603050405020304" pitchFamily="18" charset="0"/>
                <a:cs typeface="Times New Roman" panose="02020603050405020304" pitchFamily="18" charset="0"/>
              </a:rPr>
              <a:t> Reference</a:t>
            </a:r>
          </a:p>
          <a:p>
            <a:pPr marL="0" indent="0">
              <a:buNone/>
            </a:pPr>
            <a:endParaRPr lang="en-US" sz="1400" b="1" dirty="0"/>
          </a:p>
          <a:p>
            <a:pPr marL="0" indent="0">
              <a:buNone/>
            </a:pPr>
            <a:endParaRPr lang="en-US" sz="1400" b="1" dirty="0"/>
          </a:p>
          <a:p>
            <a:pPr marL="0" indent="0">
              <a:buNone/>
            </a:pP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p>
        </p:txBody>
      </p:sp>
      <p:sp>
        <p:nvSpPr>
          <p:cNvPr id="1048599" name="Content Placeholder 2"/>
          <p:cNvSpPr>
            <a:spLocks noGrp="1"/>
          </p:cNvSpPr>
          <p:nvPr>
            <p:ph idx="1"/>
          </p:nvPr>
        </p:nvSpPr>
        <p:spPr/>
        <p:txBody>
          <a:bodyPr>
            <a:noAutofit/>
          </a:bodyPr>
          <a:lstStyle/>
          <a:p>
            <a:pPr marL="0" indent="0" algn="just">
              <a:lnSpc>
                <a:spcPct val="120000"/>
              </a:lnSpc>
              <a:buNone/>
            </a:pPr>
            <a:r>
              <a:rPr lang="en-US" sz="1600" dirty="0">
                <a:latin typeface="Times New Roman" panose="02020603050405020304" pitchFamily="18" charset="0"/>
                <a:cs typeface="Times New Roman" panose="02020603050405020304" pitchFamily="18" charset="0"/>
              </a:rPr>
              <a:t>Feature selection is an effective approach to reduce the number of features of data, which enhances the performance of classification in machine learning. In this paper, we formulate a joint feature selection problem to reduce the number of the selected features while enhancing the accuracy. An improved binary particle swarm optimization (IBPSO) algorithm is proposed to solve the formulated problem. IBPSO introduces a local search factor based on Lévy flight, a global search factor based on weighting inertia coefficient, a population diversity improvement factor based on mutation mechanism and a binary mechanism to improve the performance of conventional PSO and to make it suitable for the binary feature selection problems. Experiments based on 16 classical datasets are selected to test the effectiveness of the proposed IBPSO algorithm, and the results demonstrate that IBPSO has better performance than some other comparison algorithms. </a:t>
            </a:r>
          </a:p>
          <a:p>
            <a:pPr marL="0" indent="0" algn="just">
              <a:lnSpc>
                <a:spcPct val="120000"/>
              </a:lnSpc>
              <a:buNone/>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Background</a:t>
            </a:r>
          </a:p>
        </p:txBody>
      </p:sp>
      <p:sp>
        <p:nvSpPr>
          <p:cNvPr id="2" name="Rectangle 1">
            <a:extLst>
              <a:ext uri="{FF2B5EF4-FFF2-40B4-BE49-F238E27FC236}">
                <a16:creationId xmlns:a16="http://schemas.microsoft.com/office/drawing/2014/main" id="{24216226-5580-4A70-B998-2879F3F8B43A}"/>
              </a:ext>
            </a:extLst>
          </p:cNvPr>
          <p:cNvSpPr/>
          <p:nvPr/>
        </p:nvSpPr>
        <p:spPr>
          <a:xfrm>
            <a:off x="990600" y="1569132"/>
            <a:ext cx="7239000" cy="2208682"/>
          </a:xfrm>
          <a:prstGeom prst="rect">
            <a:avLst/>
          </a:prstGeom>
        </p:spPr>
        <p:txBody>
          <a:bodyPr wrap="square">
            <a:spAutoFit/>
          </a:bodyPr>
          <a:lstStyle/>
          <a:p>
            <a:pPr algn="just">
              <a:lnSpc>
                <a:spcPct val="120000"/>
              </a:lnSpc>
            </a:pPr>
            <a:r>
              <a:rPr lang="en-US" sz="1600" dirty="0"/>
              <a:t>The background of study discusses in depth about the topic. </a:t>
            </a:r>
            <a:r>
              <a:rPr lang="en-US" sz="1600" dirty="0">
                <a:latin typeface="Times New Roman" panose="02020603050405020304" pitchFamily="18" charset="0"/>
                <a:cs typeface="Times New Roman" panose="02020603050405020304" pitchFamily="18" charset="0"/>
              </a:rPr>
              <a:t>The abovementioned approaches can solve the feature selection problems in various applications. However, motivated by the NFL theorem, none of these algorithms is able to solve all feature selection problems. Moreover, an optimization algorithm may perform different performances in different feature selection applications. Thus, in this work, a novel IBPSO by balancing the exploration and exploitation is proposed for trying to deal with more feature selection problems.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a:t>
            </a:r>
          </a:p>
        </p:txBody>
      </p:sp>
      <p:sp>
        <p:nvSpPr>
          <p:cNvPr id="1048601" name="Content Placeholder 2"/>
          <p:cNvSpPr>
            <a:spLocks noGrp="1"/>
          </p:cNvSpPr>
          <p:nvPr>
            <p:ph idx="1"/>
          </p:nvPr>
        </p:nvSpPr>
        <p:spPr>
          <a:xfrm>
            <a:off x="457200" y="1524000"/>
            <a:ext cx="8229600" cy="1981200"/>
          </a:xfrm>
        </p:spPr>
        <p:txBody>
          <a:bodyPr>
            <a:normAutofit fontScale="94444"/>
          </a:bodyPr>
          <a:lstStyle/>
          <a:p>
            <a:pPr marL="0" indent="0" algn="just">
              <a:buNone/>
            </a:pPr>
            <a:r>
              <a:rPr lang="en-US" sz="1800" dirty="0">
                <a:latin typeface="Times New Roman" panose="02020603050405020304" pitchFamily="18" charset="0"/>
                <a:cs typeface="Times New Roman" panose="02020603050405020304" pitchFamily="18" charset="0"/>
              </a:rPr>
              <a:t>In this paper, we formulate a joint feature selection problem to reduce the number of the selected features while enhancing the accuracy.</a:t>
            </a:r>
          </a:p>
        </p:txBody>
      </p:sp>
    </p:spTree>
    <p:extLst>
      <p:ext uri="{BB962C8B-B14F-4D97-AF65-F5344CB8AC3E}">
        <p14:creationId xmlns:p14="http://schemas.microsoft.com/office/powerpoint/2010/main" val="1127641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a:t>
            </a:r>
          </a:p>
        </p:txBody>
      </p:sp>
      <p:sp>
        <p:nvSpPr>
          <p:cNvPr id="1048601" name="Content Placeholder 2"/>
          <p:cNvSpPr>
            <a:spLocks noGrp="1"/>
          </p:cNvSpPr>
          <p:nvPr>
            <p:ph idx="1"/>
          </p:nvPr>
        </p:nvSpPr>
        <p:spPr/>
        <p:txBody>
          <a:bodyPr>
            <a:normAutofit fontScale="94444"/>
          </a:bodyPr>
          <a:lstStyle/>
          <a:p>
            <a:pPr marL="0" indent="0" algn="just">
              <a:buNone/>
            </a:pPr>
            <a:r>
              <a:rPr lang="en-US" sz="1800" dirty="0"/>
              <a:t>An improved binary particle swarm optimization (IBPSO) algorithm is proposed to solve the formulated problem.</a:t>
            </a:r>
          </a:p>
        </p:txBody>
      </p:sp>
    </p:spTree>
    <p:extLst>
      <p:ext uri="{BB962C8B-B14F-4D97-AF65-F5344CB8AC3E}">
        <p14:creationId xmlns:p14="http://schemas.microsoft.com/office/powerpoint/2010/main" val="2849319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457200" y="274638"/>
            <a:ext cx="8229600" cy="1157120"/>
          </a:xfrm>
        </p:spPr>
        <p:txBody>
          <a:bodyPr/>
          <a:lstStyle/>
          <a:p>
            <a:r>
              <a:rPr lang="en-US" dirty="0"/>
              <a:t>IBPSO Algorithm</a:t>
            </a: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4AECF8E-B448-44EC-9FF5-750FC88BAE4D}"/>
              </a:ext>
            </a:extLst>
          </p:cNvPr>
          <p:cNvPicPr>
            <a:picLocks noChangeAspect="1"/>
          </p:cNvPicPr>
          <p:nvPr/>
        </p:nvPicPr>
        <p:blipFill>
          <a:blip r:embed="rId2"/>
          <a:stretch>
            <a:fillRect/>
          </a:stretch>
        </p:blipFill>
        <p:spPr>
          <a:xfrm>
            <a:off x="1485900" y="1415716"/>
            <a:ext cx="6172200" cy="5024438"/>
          </a:xfrm>
          <a:prstGeom prst="rect">
            <a:avLst/>
          </a:prstGeom>
        </p:spPr>
      </p:pic>
    </p:spTree>
    <p:extLst>
      <p:ext uri="{BB962C8B-B14F-4D97-AF65-F5344CB8AC3E}">
        <p14:creationId xmlns:p14="http://schemas.microsoft.com/office/powerpoint/2010/main" val="237569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4182</Words>
  <Application>Microsoft Office PowerPoint</Application>
  <PresentationFormat>On-screen Show (4:3)</PresentationFormat>
  <Paragraphs>124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vt:lpstr>
      <vt:lpstr>Office Theme</vt:lpstr>
      <vt:lpstr> Stamford University Bangladesh </vt:lpstr>
      <vt:lpstr>PowerPoint Presentation</vt:lpstr>
      <vt:lpstr>PowerPoint Presentation</vt:lpstr>
      <vt:lpstr>Content</vt:lpstr>
      <vt:lpstr>Abstract</vt:lpstr>
      <vt:lpstr>Background</vt:lpstr>
      <vt:lpstr>Problem</vt:lpstr>
      <vt:lpstr>Method</vt:lpstr>
      <vt:lpstr>IBPSO Algorithm</vt:lpstr>
      <vt:lpstr>Experimental Setting</vt:lpstr>
      <vt:lpstr>PowerPoint Presentation</vt:lpstr>
      <vt:lpstr>Experimental Result</vt:lpstr>
      <vt:lpstr>PowerPoint Presentation</vt:lpstr>
      <vt:lpstr>PowerPoint Presentation</vt:lpstr>
      <vt:lpstr>Limitations of IBPSO</vt:lpstr>
      <vt:lpstr>Conclusion</vt:lpstr>
      <vt:lpstr>References </vt:lpstr>
      <vt:lpstr>References </vt:lpstr>
      <vt:lpstr>References </vt:lpstr>
      <vt:lpstr>References </vt:lpstr>
      <vt:lpstr>References </vt:lpstr>
      <vt:lpstr>References </vt:lpstr>
      <vt:lpstr>Any Question?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Stamford University</dc:title>
  <dc:creator>Windows User</dc:creator>
  <cp:lastModifiedBy>STL-KT-ROKIBUL</cp:lastModifiedBy>
  <cp:revision>38</cp:revision>
  <dcterms:created xsi:type="dcterms:W3CDTF">2022-09-17T07:12:34Z</dcterms:created>
  <dcterms:modified xsi:type="dcterms:W3CDTF">2022-10-22T06:52:02Z</dcterms:modified>
</cp:coreProperties>
</file>